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11047-20A1-8CF6-ADAF-03D03CAF0309}" v="8" dt="2023-11-01T21:57:34.185"/>
    <p1510:client id="{A05A18D2-21B7-0D93-3657-0113C40E4AFE}" v="4" dt="2023-10-31T22:36:27.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A05A18D2-21B7-0D93-3657-0113C40E4AFE}"/>
    <pc:docChg chg="modSld">
      <pc:chgData name="Boloz, Patrik" userId="S::patrikboloz@nmhu.edu::4a5f27e5-970c-49cb-a96d-452ff94b951a" providerId="AD" clId="Web-{A05A18D2-21B7-0D93-3657-0113C40E4AFE}" dt="2023-10-31T22:36:25.128" v="2" actId="20577"/>
      <pc:docMkLst>
        <pc:docMk/>
      </pc:docMkLst>
      <pc:sldChg chg="modSp">
        <pc:chgData name="Boloz, Patrik" userId="S::patrikboloz@nmhu.edu::4a5f27e5-970c-49cb-a96d-452ff94b951a" providerId="AD" clId="Web-{A05A18D2-21B7-0D93-3657-0113C40E4AFE}" dt="2023-10-31T22:36:25.128" v="2" actId="20577"/>
        <pc:sldMkLst>
          <pc:docMk/>
          <pc:sldMk cId="2088101039" sldId="256"/>
        </pc:sldMkLst>
        <pc:spChg chg="mod">
          <ac:chgData name="Boloz, Patrik" userId="S::patrikboloz@nmhu.edu::4a5f27e5-970c-49cb-a96d-452ff94b951a" providerId="AD" clId="Web-{A05A18D2-21B7-0D93-3657-0113C40E4AFE}" dt="2023-10-31T22:36:25.128" v="2" actId="20577"/>
          <ac:spMkLst>
            <pc:docMk/>
            <pc:sldMk cId="2088101039" sldId="256"/>
            <ac:spMk id="3" creationId="{FC8D1599-D7AD-4499-B1F7-84E5FDDF9F34}"/>
          </ac:spMkLst>
        </pc:spChg>
      </pc:sldChg>
    </pc:docChg>
  </pc:docChgLst>
  <pc:docChgLst>
    <pc:chgData name="Boloz, Patrik" userId="S::patrikboloz@nmhu.edu::4a5f27e5-970c-49cb-a96d-452ff94b951a" providerId="AD" clId="Web-{53F11047-20A1-8CF6-ADAF-03D03CAF0309}"/>
    <pc:docChg chg="modSld">
      <pc:chgData name="Boloz, Patrik" userId="S::patrikboloz@nmhu.edu::4a5f27e5-970c-49cb-a96d-452ff94b951a" providerId="AD" clId="Web-{53F11047-20A1-8CF6-ADAF-03D03CAF0309}" dt="2023-11-01T21:51:47.158" v="7" actId="20577"/>
      <pc:docMkLst>
        <pc:docMk/>
      </pc:docMkLst>
      <pc:sldChg chg="modSp">
        <pc:chgData name="Boloz, Patrik" userId="S::patrikboloz@nmhu.edu::4a5f27e5-970c-49cb-a96d-452ff94b951a" providerId="AD" clId="Web-{53F11047-20A1-8CF6-ADAF-03D03CAF0309}" dt="2023-11-01T21:51:47.158" v="7" actId="20577"/>
        <pc:sldMkLst>
          <pc:docMk/>
          <pc:sldMk cId="2321543719" sldId="311"/>
        </pc:sldMkLst>
        <pc:spChg chg="mod">
          <ac:chgData name="Boloz, Patrik" userId="S::patrikboloz@nmhu.edu::4a5f27e5-970c-49cb-a96d-452ff94b951a" providerId="AD" clId="Web-{53F11047-20A1-8CF6-ADAF-03D03CAF0309}" dt="2023-11-01T21:51:47.158" v="7" actId="20577"/>
          <ac:spMkLst>
            <pc:docMk/>
            <pc:sldMk cId="2321543719" sldId="311"/>
            <ac:spMk id="4" creationId="{BB132670-EE1E-F3D7-BD2D-DF5C0B6409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4486D-FCB0-4B27-B698-3AD3DE5E6E06}"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0E6F-EEF3-479B-A784-8CFC20AEB91C}" type="slidenum">
              <a:rPr lang="en-US" smtClean="0"/>
              <a:t>‹#›</a:t>
            </a:fld>
            <a:endParaRPr lang="en-US"/>
          </a:p>
        </p:txBody>
      </p:sp>
    </p:spTree>
    <p:extLst>
      <p:ext uri="{BB962C8B-B14F-4D97-AF65-F5344CB8AC3E}">
        <p14:creationId xmlns:p14="http://schemas.microsoft.com/office/powerpoint/2010/main" val="288969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8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21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81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98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26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9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95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9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25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11/1/2023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075377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bx9bsDgVQq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CDED233-40D4-4888-54A1-B605BFF1B6A8}"/>
              </a:ext>
            </a:extLst>
          </p:cNvPr>
          <p:cNvPicPr>
            <a:picLocks noChangeAspect="1"/>
          </p:cNvPicPr>
          <p:nvPr/>
        </p:nvPicPr>
        <p:blipFill rotWithShape="1">
          <a:blip r:embed="rId2">
            <a:alphaModFix amt="55000"/>
          </a:blip>
          <a:srcRect t="29626" b="14124"/>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3C5AC-9FB0-D958-95B3-02DDA35BA975}"/>
              </a:ext>
            </a:extLst>
          </p:cNvPr>
          <p:cNvSpPr>
            <a:spLocks noGrp="1"/>
          </p:cNvSpPr>
          <p:nvPr>
            <p:ph type="ctrTitle"/>
          </p:nvPr>
        </p:nvSpPr>
        <p:spPr>
          <a:xfrm>
            <a:off x="3577192" y="1032483"/>
            <a:ext cx="5037616" cy="2982360"/>
          </a:xfrm>
        </p:spPr>
        <p:txBody>
          <a:bodyPr>
            <a:normAutofit/>
          </a:bodyPr>
          <a:lstStyle/>
          <a:p>
            <a:r>
              <a:rPr lang="en-US" sz="5600"/>
              <a:t>Special Topic: Cybersecurity</a:t>
            </a:r>
          </a:p>
        </p:txBody>
      </p:sp>
      <p:sp>
        <p:nvSpPr>
          <p:cNvPr id="3" name="Subtitle 2">
            <a:extLst>
              <a:ext uri="{FF2B5EF4-FFF2-40B4-BE49-F238E27FC236}">
                <a16:creationId xmlns:a16="http://schemas.microsoft.com/office/drawing/2014/main" id="{FC8D1599-D7AD-4499-B1F7-84E5FDDF9F34}"/>
              </a:ext>
            </a:extLst>
          </p:cNvPr>
          <p:cNvSpPr>
            <a:spLocks noGrp="1"/>
          </p:cNvSpPr>
          <p:nvPr>
            <p:ph type="subTitle" idx="1"/>
          </p:nvPr>
        </p:nvSpPr>
        <p:spPr>
          <a:xfrm>
            <a:off x="3577192" y="4106918"/>
            <a:ext cx="5037616" cy="1655762"/>
          </a:xfrm>
        </p:spPr>
        <p:txBody>
          <a:bodyPr vert="horz" lIns="91440" tIns="45720" rIns="91440" bIns="45720" rtlCol="0" anchor="t">
            <a:normAutofit/>
          </a:bodyPr>
          <a:lstStyle/>
          <a:p>
            <a:r>
              <a:rPr lang="en-US"/>
              <a:t>5. Exploitation</a:t>
            </a:r>
          </a:p>
          <a:p>
            <a:endParaRPr lang="en-US"/>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10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3.1 Types of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vert="horz" lIns="91440" tIns="45720" rIns="91440" bIns="45720" rtlCol="0" anchor="t">
            <a:normAutofit lnSpcReduction="10000"/>
          </a:bodyPr>
          <a:lstStyle/>
          <a:p>
            <a:r>
              <a:rPr lang="en-US" sz="3600"/>
              <a:t>Metasploit has a wide range of payloads, each of which serves a specific purpose inside the framework:</a:t>
            </a:r>
          </a:p>
          <a:p>
            <a:pPr lvl="1"/>
            <a:r>
              <a:rPr lang="en-US" sz="3200"/>
              <a:t>Non-staged Payloads</a:t>
            </a:r>
          </a:p>
          <a:p>
            <a:pPr lvl="1"/>
            <a:r>
              <a:rPr lang="en-US" sz="3200"/>
              <a:t>Staged Payloads</a:t>
            </a:r>
          </a:p>
          <a:p>
            <a:pPr lvl="1"/>
            <a:r>
              <a:rPr lang="en-US" sz="3200"/>
              <a:t>Meterpreter Payloads</a:t>
            </a:r>
          </a:p>
          <a:p>
            <a:pPr lvl="1"/>
            <a:r>
              <a:rPr lang="en-US" sz="3200" err="1"/>
              <a:t>PassiveX</a:t>
            </a:r>
            <a:r>
              <a:rPr lang="en-US" sz="3200"/>
              <a:t> Payload</a:t>
            </a:r>
          </a:p>
          <a:p>
            <a:pPr lvl="1"/>
            <a:r>
              <a:rPr lang="en-US" sz="3200" err="1"/>
              <a:t>NoNX</a:t>
            </a:r>
            <a:endParaRPr lang="en-US" sz="3200"/>
          </a:p>
          <a:p>
            <a:pPr lvl="1"/>
            <a:r>
              <a:rPr lang="en-US" sz="3200"/>
              <a:t>Ord Payloads</a:t>
            </a:r>
          </a:p>
          <a:p>
            <a:pPr lvl="1"/>
            <a:r>
              <a:rPr lang="en-US" sz="3200"/>
              <a:t>IPv6 Payloads</a:t>
            </a:r>
          </a:p>
          <a:p>
            <a:pPr lvl="1"/>
            <a:r>
              <a:rPr lang="en-US" sz="3200"/>
              <a:t>Reflective DLL Injection</a:t>
            </a:r>
          </a:p>
        </p:txBody>
      </p:sp>
    </p:spTree>
    <p:extLst>
      <p:ext uri="{BB962C8B-B14F-4D97-AF65-F5344CB8AC3E}">
        <p14:creationId xmlns:p14="http://schemas.microsoft.com/office/powerpoint/2010/main" val="232154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C9B74-ACB7-09CA-B83E-94AF9DCFEFC1}"/>
              </a:ext>
            </a:extLst>
          </p:cNvPr>
          <p:cNvPicPr>
            <a:picLocks noChangeAspect="1"/>
          </p:cNvPicPr>
          <p:nvPr/>
        </p:nvPicPr>
        <p:blipFill>
          <a:blip r:embed="rId2"/>
          <a:stretch>
            <a:fillRect/>
          </a:stretch>
        </p:blipFill>
        <p:spPr>
          <a:xfrm>
            <a:off x="1249950" y="3482094"/>
            <a:ext cx="10383001" cy="3520892"/>
          </a:xfrm>
          <a:prstGeom prst="rect">
            <a:avLst/>
          </a:prstGeom>
        </p:spPr>
      </p:pic>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400">
                <a:latin typeface="Arial Black" panose="020B0A04020102020204" pitchFamily="34" charset="0"/>
                <a:cs typeface="Aharoni" panose="02010803020104030203" pitchFamily="2" charset="-79"/>
              </a:rPr>
              <a:t>3.2 Staged vs Non-staged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2292319"/>
          </a:xfrm>
        </p:spPr>
        <p:txBody>
          <a:bodyPr>
            <a:normAutofit fontScale="92500" lnSpcReduction="10000"/>
          </a:bodyPr>
          <a:lstStyle/>
          <a:p>
            <a:r>
              <a:rPr lang="en-US" sz="3200"/>
              <a:t>The easiest payload type to comprehend is a </a:t>
            </a:r>
            <a:r>
              <a:rPr lang="en-US" sz="3200" b="1" err="1"/>
              <a:t>stageless</a:t>
            </a:r>
            <a:r>
              <a:rPr lang="en-US" sz="3200" b="1"/>
              <a:t>/Non-staged </a:t>
            </a:r>
            <a:r>
              <a:rPr lang="en-US" sz="3200"/>
              <a:t>payload since it comes complete with all the information required to obtain a reverse shell callback. As a result, in comparison to a staged, the file size is often significantly higher and the software is more complicated.</a:t>
            </a:r>
          </a:p>
        </p:txBody>
      </p:sp>
    </p:spTree>
    <p:extLst>
      <p:ext uri="{BB962C8B-B14F-4D97-AF65-F5344CB8AC3E}">
        <p14:creationId xmlns:p14="http://schemas.microsoft.com/office/powerpoint/2010/main" val="306081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400">
                <a:latin typeface="Arial Black" panose="020B0A04020102020204" pitchFamily="34" charset="0"/>
                <a:cs typeface="Aharoni" panose="02010803020104030203" pitchFamily="2" charset="-79"/>
              </a:rPr>
              <a:t>3.2 Staged vs Non-staged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b="1"/>
              <a:t>A staged payload </a:t>
            </a:r>
            <a:r>
              <a:rPr lang="en-US" sz="3200"/>
              <a:t>is a little more challenging since it must go out to another device (the original executable is commonly referred to as a "</a:t>
            </a:r>
            <a:r>
              <a:rPr lang="en-US" sz="3200" b="1"/>
              <a:t>Dropper</a:t>
            </a:r>
            <a:r>
              <a:rPr lang="en-US" sz="3200"/>
              <a:t>") to obtain a second "Stage," which includes a more comprehensive and full application. </a:t>
            </a:r>
          </a:p>
          <a:p>
            <a:r>
              <a:rPr lang="en-US" sz="3200"/>
              <a:t>This might occasionally just be a shellcode or it could occasionally be another module, like </a:t>
            </a:r>
            <a:r>
              <a:rPr lang="en-US" sz="3200" err="1"/>
              <a:t>Mimikatz</a:t>
            </a:r>
            <a:r>
              <a:rPr lang="en-US" sz="3200"/>
              <a:t>. It needs a "</a:t>
            </a:r>
            <a:r>
              <a:rPr lang="en-US" sz="3200" b="1"/>
              <a:t>Hander</a:t>
            </a:r>
            <a:r>
              <a:rPr lang="en-US" sz="3200"/>
              <a:t>" because of the more complicated contact. </a:t>
            </a:r>
          </a:p>
          <a:p>
            <a:r>
              <a:rPr lang="en-US" sz="3200"/>
              <a:t>This is handled by the exploit/multi/handler module of the Metasploit Framework. Metasploit's standard staged payload is windows/</a:t>
            </a:r>
            <a:r>
              <a:rPr lang="en-US" sz="3200" err="1"/>
              <a:t>meterpreter</a:t>
            </a:r>
            <a:r>
              <a:rPr lang="en-US" sz="3200"/>
              <a:t>/</a:t>
            </a:r>
            <a:r>
              <a:rPr lang="en-US" sz="3200" err="1"/>
              <a:t>reverse_tcp</a:t>
            </a:r>
            <a:r>
              <a:rPr lang="en-US" sz="3200"/>
              <a:t>.</a:t>
            </a:r>
          </a:p>
        </p:txBody>
      </p:sp>
    </p:spTree>
    <p:extLst>
      <p:ext uri="{BB962C8B-B14F-4D97-AF65-F5344CB8AC3E}">
        <p14:creationId xmlns:p14="http://schemas.microsoft.com/office/powerpoint/2010/main" val="30256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400">
                <a:latin typeface="Arial Black" panose="020B0A04020102020204" pitchFamily="34" charset="0"/>
                <a:cs typeface="Aharoni" panose="02010803020104030203" pitchFamily="2" charset="-79"/>
              </a:rPr>
              <a:t>3.2 Staged vs Non-staged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D9DBBAE3-2A18-FAEE-F74A-222B4B05AAB8}"/>
              </a:ext>
            </a:extLst>
          </p:cNvPr>
          <p:cNvPicPr>
            <a:picLocks noGrp="1" noChangeAspect="1"/>
          </p:cNvPicPr>
          <p:nvPr>
            <p:ph idx="1"/>
          </p:nvPr>
        </p:nvPicPr>
        <p:blipFill>
          <a:blip r:embed="rId2"/>
          <a:stretch>
            <a:fillRect/>
          </a:stretch>
        </p:blipFill>
        <p:spPr>
          <a:xfrm>
            <a:off x="450547" y="1516190"/>
            <a:ext cx="11595705" cy="4224458"/>
          </a:xfrm>
        </p:spPr>
      </p:pic>
    </p:spTree>
    <p:extLst>
      <p:ext uri="{BB962C8B-B14F-4D97-AF65-F5344CB8AC3E}">
        <p14:creationId xmlns:p14="http://schemas.microsoft.com/office/powerpoint/2010/main" val="393410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3.3 Executing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a:t>Attackers must devise a method of delivering the malicious DDoS payload to the target PC. They spread the payload virus using two major methods: </a:t>
            </a:r>
            <a:r>
              <a:rPr lang="en-US" sz="3200" b="1"/>
              <a:t>social engineering attacks</a:t>
            </a:r>
            <a:r>
              <a:rPr lang="en-US" sz="3200"/>
              <a:t> and </a:t>
            </a:r>
            <a:r>
              <a:rPr lang="en-US" sz="3200" b="1"/>
              <a:t>DNS hijacking</a:t>
            </a:r>
          </a:p>
          <a:p>
            <a:r>
              <a:rPr lang="en-US" sz="3200"/>
              <a:t>The following are a few typical ways to execute a payload:</a:t>
            </a:r>
          </a:p>
          <a:p>
            <a:pPr lvl="1"/>
            <a:r>
              <a:rPr lang="en-US" sz="2800"/>
              <a:t>Using deception to launch an executable file</a:t>
            </a:r>
          </a:p>
          <a:p>
            <a:pPr lvl="1"/>
            <a:r>
              <a:rPr lang="en-US" sz="2800"/>
              <a:t>Setting up certain behavioral conditions</a:t>
            </a:r>
          </a:p>
          <a:p>
            <a:pPr lvl="1"/>
            <a:r>
              <a:rPr lang="en-US" sz="2800"/>
              <a:t>Launching particular non-executable files</a:t>
            </a:r>
          </a:p>
        </p:txBody>
      </p:sp>
    </p:spTree>
    <p:extLst>
      <p:ext uri="{BB962C8B-B14F-4D97-AF65-F5344CB8AC3E}">
        <p14:creationId xmlns:p14="http://schemas.microsoft.com/office/powerpoint/2010/main" val="33019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4. Brute Force Attacks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a:t>A brute force attack is a hacking method that uses trial and error to crack passwords, login credentials, and encryption keys</a:t>
            </a:r>
          </a:p>
          <a:p>
            <a:r>
              <a:rPr lang="en-US" sz="3200"/>
              <a:t>The name "brute force" comes from attackers using excessively forceful attempts to gain access to user accounts. Despite being an old cyberattack method, brute force attacks are tried and tested and remain a popular tactic with hackers</a:t>
            </a:r>
          </a:p>
        </p:txBody>
      </p:sp>
    </p:spTree>
    <p:extLst>
      <p:ext uri="{BB962C8B-B14F-4D97-AF65-F5344CB8AC3E}">
        <p14:creationId xmlns:p14="http://schemas.microsoft.com/office/powerpoint/2010/main" val="223580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4.1 Types of Brute Force Attacks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a:t>There are various types of brute force attack methods that allow attackers to gain unauthorized access and steal user data:</a:t>
            </a:r>
          </a:p>
          <a:p>
            <a:pPr marL="514350" indent="-514350">
              <a:buFont typeface="+mj-lt"/>
              <a:buAutoNum type="arabicPeriod"/>
            </a:pPr>
            <a:r>
              <a:rPr lang="en-US" sz="3200"/>
              <a:t>Simple Brute Force Attacks</a:t>
            </a:r>
          </a:p>
          <a:p>
            <a:pPr marL="514350" indent="-514350">
              <a:buFont typeface="+mj-lt"/>
              <a:buAutoNum type="arabicPeriod"/>
            </a:pPr>
            <a:r>
              <a:rPr lang="en-US" sz="3200"/>
              <a:t>Dictionary Attacks</a:t>
            </a:r>
          </a:p>
          <a:p>
            <a:pPr marL="514350" indent="-514350">
              <a:buFont typeface="+mj-lt"/>
              <a:buAutoNum type="arabicPeriod"/>
            </a:pPr>
            <a:r>
              <a:rPr lang="en-US" sz="3200"/>
              <a:t>Hybrid Brute Force Attacks</a:t>
            </a:r>
          </a:p>
          <a:p>
            <a:pPr marL="514350" indent="-514350">
              <a:buFont typeface="+mj-lt"/>
              <a:buAutoNum type="arabicPeriod"/>
            </a:pPr>
            <a:r>
              <a:rPr lang="en-US" sz="3200"/>
              <a:t>Reverse Brute Force Attacks</a:t>
            </a:r>
          </a:p>
          <a:p>
            <a:pPr marL="514350" indent="-514350">
              <a:buFont typeface="+mj-lt"/>
              <a:buAutoNum type="arabicPeriod"/>
            </a:pPr>
            <a:r>
              <a:rPr lang="en-US" sz="3200"/>
              <a:t>Credential Stuffing</a:t>
            </a:r>
          </a:p>
        </p:txBody>
      </p:sp>
    </p:spTree>
    <p:extLst>
      <p:ext uri="{BB962C8B-B14F-4D97-AF65-F5344CB8AC3E}">
        <p14:creationId xmlns:p14="http://schemas.microsoft.com/office/powerpoint/2010/main" val="251076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4.2 Brute Force Attack Tools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a:t>Brute force attack tools include password-cracking applications, which crack username and password combinations that would be extremely difficult for a person to crack on their own. Commonly used brute force attack tools include:</a:t>
            </a:r>
          </a:p>
          <a:p>
            <a:pPr marL="514350" indent="-514350">
              <a:buFont typeface="+mj-lt"/>
              <a:buAutoNum type="arabicPeriod"/>
            </a:pPr>
            <a:r>
              <a:rPr lang="en-US" sz="3200" err="1"/>
              <a:t>Aircrack</a:t>
            </a:r>
            <a:r>
              <a:rPr lang="en-US" sz="3200"/>
              <a:t>-ng</a:t>
            </a:r>
          </a:p>
          <a:p>
            <a:pPr marL="514350" indent="-514350">
              <a:buFont typeface="+mj-lt"/>
              <a:buAutoNum type="arabicPeriod"/>
            </a:pPr>
            <a:r>
              <a:rPr lang="en-US" sz="3200"/>
              <a:t>John the Ripper</a:t>
            </a:r>
          </a:p>
          <a:p>
            <a:pPr marL="514350" indent="-514350">
              <a:buFont typeface="+mj-lt"/>
              <a:buAutoNum type="arabicPeriod"/>
            </a:pPr>
            <a:r>
              <a:rPr lang="en-US" sz="3200"/>
              <a:t>Hydra</a:t>
            </a:r>
          </a:p>
          <a:p>
            <a:pPr marL="514350" indent="-514350">
              <a:buFont typeface="+mj-lt"/>
              <a:buAutoNum type="arabicPeriod"/>
            </a:pPr>
            <a:r>
              <a:rPr lang="en-US" sz="3200"/>
              <a:t>Burp-suite</a:t>
            </a:r>
          </a:p>
        </p:txBody>
      </p:sp>
    </p:spTree>
    <p:extLst>
      <p:ext uri="{BB962C8B-B14F-4D97-AF65-F5344CB8AC3E}">
        <p14:creationId xmlns:p14="http://schemas.microsoft.com/office/powerpoint/2010/main" val="320322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4.2 Brute Force Attack Tools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276757"/>
          </a:xfrm>
        </p:spPr>
        <p:txBody>
          <a:bodyPr>
            <a:normAutofit/>
          </a:bodyPr>
          <a:lstStyle/>
          <a:p>
            <a:r>
              <a:rPr lang="en-US" sz="3200"/>
              <a:t>Credential Stuffing with Burp-Suite</a:t>
            </a:r>
          </a:p>
          <a:p>
            <a:r>
              <a:rPr lang="en-US" sz="3200">
                <a:hlinkClick r:id="rId2"/>
              </a:rPr>
              <a:t>https://www.youtube.com/watch?v=bx9bsDgVQqw</a:t>
            </a:r>
            <a:endParaRPr lang="en-US" sz="3200"/>
          </a:p>
          <a:p>
            <a:endParaRPr lang="en-US" sz="3200"/>
          </a:p>
        </p:txBody>
      </p:sp>
    </p:spTree>
    <p:extLst>
      <p:ext uri="{BB962C8B-B14F-4D97-AF65-F5344CB8AC3E}">
        <p14:creationId xmlns:p14="http://schemas.microsoft.com/office/powerpoint/2010/main" val="313691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1. Exploit</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a:bodyPr>
          <a:lstStyle/>
          <a:p>
            <a:r>
              <a:rPr lang="en-US" sz="3600" b="1"/>
              <a:t>An exploit </a:t>
            </a:r>
            <a:r>
              <a:rPr lang="en-US" sz="3600"/>
              <a:t>is a program, or piece of code, designed to find and take advantage of a security flaw or vulnerability in an application or computer system, typically for malicious purposes such as installing malware. </a:t>
            </a:r>
          </a:p>
          <a:p>
            <a:r>
              <a:rPr lang="en-US" sz="3600"/>
              <a:t>An exploit is not malware itself, but rather it is a method used by cybercriminals to deliver malware.</a:t>
            </a:r>
          </a:p>
        </p:txBody>
      </p:sp>
    </p:spTree>
    <p:extLst>
      <p:ext uri="{BB962C8B-B14F-4D97-AF65-F5344CB8AC3E}">
        <p14:creationId xmlns:p14="http://schemas.microsoft.com/office/powerpoint/2010/main" val="100662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1. Exploit</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4243039" cy="5359803"/>
          </a:xfrm>
        </p:spPr>
        <p:txBody>
          <a:bodyPr>
            <a:normAutofit/>
          </a:bodyPr>
          <a:lstStyle/>
          <a:p>
            <a:r>
              <a:rPr lang="en-US" sz="3600"/>
              <a:t>Types of exploits:</a:t>
            </a:r>
          </a:p>
          <a:p>
            <a:pPr lvl="1"/>
            <a:r>
              <a:rPr lang="en-US" sz="3200" b="1"/>
              <a:t>Known Exploits</a:t>
            </a:r>
          </a:p>
          <a:p>
            <a:pPr lvl="1"/>
            <a:r>
              <a:rPr lang="en-US" sz="3200" b="1"/>
              <a:t>Unknown Exploits</a:t>
            </a:r>
          </a:p>
        </p:txBody>
      </p:sp>
      <p:pic>
        <p:nvPicPr>
          <p:cNvPr id="5" name="Picture 4" descr="A screenshot of a computer&#10;&#10;Description automatically generated">
            <a:extLst>
              <a:ext uri="{FF2B5EF4-FFF2-40B4-BE49-F238E27FC236}">
                <a16:creationId xmlns:a16="http://schemas.microsoft.com/office/drawing/2014/main" id="{33167EFF-A5A2-9742-5D92-6AC99102C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184" y="626698"/>
            <a:ext cx="6383816" cy="6231302"/>
          </a:xfrm>
          <a:prstGeom prst="rect">
            <a:avLst/>
          </a:prstGeom>
        </p:spPr>
      </p:pic>
    </p:spTree>
    <p:extLst>
      <p:ext uri="{BB962C8B-B14F-4D97-AF65-F5344CB8AC3E}">
        <p14:creationId xmlns:p14="http://schemas.microsoft.com/office/powerpoint/2010/main" val="51962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2. Reverse Shell and Bind Shell</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a:bodyPr>
          <a:lstStyle/>
          <a:p>
            <a:r>
              <a:rPr lang="en-US" sz="3600"/>
              <a:t>In a reverse shell attack, threat actors identify a target system and cause them to send a remote connection request. The attacker’s system acts as a listener and accepts the request, creating a remote shell to the victim’s device.</a:t>
            </a:r>
          </a:p>
          <a:p>
            <a:r>
              <a:rPr lang="en-US" sz="3600"/>
              <a:t>Once the connection is established, the listener executes malicious shellcode on the initiator’s system, and might transfer data, display information, or perform file system operations on the listener’s system. </a:t>
            </a:r>
          </a:p>
        </p:txBody>
      </p:sp>
    </p:spTree>
    <p:extLst>
      <p:ext uri="{BB962C8B-B14F-4D97-AF65-F5344CB8AC3E}">
        <p14:creationId xmlns:p14="http://schemas.microsoft.com/office/powerpoint/2010/main" val="121244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2.1 How a Reverse Shell Works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lnSpcReduction="10000"/>
          </a:bodyPr>
          <a:lstStyle/>
          <a:p>
            <a:r>
              <a:rPr lang="en-US" sz="3600"/>
              <a:t>To establish a remote shell, a system controlled by an attacker connects to a remote network host and requests a shell session. This is called a </a:t>
            </a:r>
            <a:r>
              <a:rPr lang="en-US" sz="3600" b="1"/>
              <a:t>bind shell</a:t>
            </a:r>
            <a:r>
              <a:rPr lang="en-US" sz="3600"/>
              <a:t>. </a:t>
            </a:r>
          </a:p>
          <a:p>
            <a:r>
              <a:rPr lang="en-US" sz="3600"/>
              <a:t>But in some cases, attackers cannot directly access the remote host because the server doesn’t have a public IP, or are behind a firewall. In this case, attackers use a </a:t>
            </a:r>
            <a:r>
              <a:rPr lang="en-US" sz="3600" b="1"/>
              <a:t>reverse shell </a:t>
            </a:r>
            <a:r>
              <a:rPr lang="en-US" sz="3600"/>
              <a:t>– the target system is the one that initiates an outbound connection to the receiving network host, establishing a shell session.</a:t>
            </a:r>
          </a:p>
        </p:txBody>
      </p:sp>
    </p:spTree>
    <p:extLst>
      <p:ext uri="{BB962C8B-B14F-4D97-AF65-F5344CB8AC3E}">
        <p14:creationId xmlns:p14="http://schemas.microsoft.com/office/powerpoint/2010/main" val="114316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2.1 How a Reverse Shell Works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a:bodyPr>
          <a:lstStyle/>
          <a:p>
            <a:r>
              <a:rPr lang="en-US" sz="3600"/>
              <a:t>A reverse shell attack is often the second stage of an attempt to exploit command injection vulnerabilities in a server. </a:t>
            </a:r>
          </a:p>
          <a:p>
            <a:r>
              <a:rPr lang="en-US" sz="3600"/>
              <a:t>The attacker typically injects code that includes a </a:t>
            </a:r>
            <a:r>
              <a:rPr lang="en-US" sz="3600" b="1"/>
              <a:t>reverse shell script</a:t>
            </a:r>
            <a:r>
              <a:rPr lang="en-US" sz="3600"/>
              <a:t>. </a:t>
            </a:r>
          </a:p>
          <a:p>
            <a:r>
              <a:rPr lang="en-US" sz="3600"/>
              <a:t>This provides a convenient command shell for further malicious activity.</a:t>
            </a:r>
          </a:p>
        </p:txBody>
      </p:sp>
    </p:spTree>
    <p:extLst>
      <p:ext uri="{BB962C8B-B14F-4D97-AF65-F5344CB8AC3E}">
        <p14:creationId xmlns:p14="http://schemas.microsoft.com/office/powerpoint/2010/main" val="152894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2.2 Reverse Shell vs Bind Shell</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5D8EF44-4981-1C5B-95C2-F98561EB6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87" y="1871464"/>
            <a:ext cx="11617041" cy="2810271"/>
          </a:xfrm>
        </p:spPr>
      </p:pic>
    </p:spTree>
    <p:extLst>
      <p:ext uri="{BB962C8B-B14F-4D97-AF65-F5344CB8AC3E}">
        <p14:creationId xmlns:p14="http://schemas.microsoft.com/office/powerpoint/2010/main" val="288412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3.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a:bodyPr>
          <a:lstStyle/>
          <a:p>
            <a:r>
              <a:rPr lang="en-US" sz="3600"/>
              <a:t>An executable or program that talks back to a cyber attacker over a communication channel is referred to as a </a:t>
            </a:r>
            <a:r>
              <a:rPr lang="en-US" sz="3600" b="1"/>
              <a:t>payload</a:t>
            </a:r>
            <a:r>
              <a:rPr lang="en-US" sz="3600"/>
              <a:t>. </a:t>
            </a:r>
          </a:p>
          <a:p>
            <a:r>
              <a:rPr lang="en-US" sz="3600"/>
              <a:t>Payload management is the cornerstone of the threat actor's malevolent campaign</a:t>
            </a:r>
          </a:p>
          <a:p>
            <a:r>
              <a:rPr lang="en-US" sz="3600"/>
              <a:t>A threat actor can enter your network directly through a payload, keep that line of communication open, and use it to carry out their illegal goals and objectives, depending on the type and functionality of the payload.</a:t>
            </a:r>
          </a:p>
        </p:txBody>
      </p:sp>
    </p:spTree>
    <p:extLst>
      <p:ext uri="{BB962C8B-B14F-4D97-AF65-F5344CB8AC3E}">
        <p14:creationId xmlns:p14="http://schemas.microsoft.com/office/powerpoint/2010/main" val="69060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400">
                <a:latin typeface="Arial Black" panose="020B0A04020102020204" pitchFamily="34" charset="0"/>
                <a:cs typeface="Aharoni" panose="02010803020104030203" pitchFamily="2" charset="-79"/>
              </a:rPr>
              <a:t>3. Payloads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BB132670-EE1E-F3D7-BD2D-DF5C0B640995}"/>
              </a:ext>
            </a:extLst>
          </p:cNvPr>
          <p:cNvSpPr>
            <a:spLocks noGrp="1"/>
          </p:cNvSpPr>
          <p:nvPr>
            <p:ph idx="1"/>
          </p:nvPr>
        </p:nvSpPr>
        <p:spPr>
          <a:xfrm>
            <a:off x="685800" y="1289081"/>
            <a:ext cx="10871324" cy="5359803"/>
          </a:xfrm>
        </p:spPr>
        <p:txBody>
          <a:bodyPr>
            <a:normAutofit/>
          </a:bodyPr>
          <a:lstStyle/>
          <a:p>
            <a:r>
              <a:rPr lang="en-US" sz="3600"/>
              <a:t>The payload, in terms of computer security, is the portion of the private user text that could also include malware, such as worms or viruses, which carry out destructive activity, such as deleting data, sending spam, or encrypting data.   </a:t>
            </a:r>
          </a:p>
          <a:p>
            <a:r>
              <a:rPr lang="en-US" sz="3600"/>
              <a:t>Along with the payload, such malware frequently contains overhead code intended to spread itself or prevent detection.</a:t>
            </a:r>
          </a:p>
        </p:txBody>
      </p:sp>
    </p:spTree>
    <p:extLst>
      <p:ext uri="{BB962C8B-B14F-4D97-AF65-F5344CB8AC3E}">
        <p14:creationId xmlns:p14="http://schemas.microsoft.com/office/powerpoint/2010/main" val="371070798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ShapesVTI</vt:lpstr>
      <vt:lpstr>Special Topic: Cybersecurity</vt:lpstr>
      <vt:lpstr>1. Exploit</vt:lpstr>
      <vt:lpstr>1. Exploit</vt:lpstr>
      <vt:lpstr>2. Reverse Shell and Bind Shell</vt:lpstr>
      <vt:lpstr>2.1 How a Reverse Shell Works</vt:lpstr>
      <vt:lpstr>2.1 How a Reverse Shell Works</vt:lpstr>
      <vt:lpstr>2.2 Reverse Shell vs Bind Shell</vt:lpstr>
      <vt:lpstr>3. Payloads</vt:lpstr>
      <vt:lpstr>3. Payloads</vt:lpstr>
      <vt:lpstr>3.1 Types of Payloads</vt:lpstr>
      <vt:lpstr>3.2 Staged vs Non-staged Payloads</vt:lpstr>
      <vt:lpstr>3.2 Staged vs Non-staged Payloads</vt:lpstr>
      <vt:lpstr>3.2 Staged vs Non-staged Payloads</vt:lpstr>
      <vt:lpstr>3.3 Executing Payloads</vt:lpstr>
      <vt:lpstr>4. Brute Force Attacks</vt:lpstr>
      <vt:lpstr>4.1 Types of Brute Force Attacks</vt:lpstr>
      <vt:lpstr>4.2 Brute Force Attack Tools</vt:lpstr>
      <vt:lpstr>4.2 Brute Force Attack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Topic: Cybersecurity</dc:title>
  <dc:creator>Boloz, Patrik</dc:creator>
  <cp:revision>1</cp:revision>
  <dcterms:created xsi:type="dcterms:W3CDTF">2023-08-17T19:40:42Z</dcterms:created>
  <dcterms:modified xsi:type="dcterms:W3CDTF">2023-11-01T21:57:56Z</dcterms:modified>
</cp:coreProperties>
</file>