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52"/>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82"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D4486D-FCB0-4B27-B698-3AD3DE5E6E06}" type="datetimeFigureOut">
              <a:rPr lang="en-US" smtClean="0"/>
              <a:t>9/18/2023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3C0E6F-EEF3-479B-A784-8CFC20AEB91C}" type="slidenum">
              <a:rPr lang="en-US" smtClean="0"/>
              <a:t>‹#›</a:t>
            </a:fld>
            <a:endParaRPr lang="en-US"/>
          </a:p>
        </p:txBody>
      </p:sp>
    </p:spTree>
    <p:extLst>
      <p:ext uri="{BB962C8B-B14F-4D97-AF65-F5344CB8AC3E}">
        <p14:creationId xmlns:p14="http://schemas.microsoft.com/office/powerpoint/2010/main" val="2889697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3C0E6F-EEF3-479B-A784-8CFC20AEB91C}" type="slidenum">
              <a:rPr lang="en-US" smtClean="0"/>
              <a:t>37</a:t>
            </a:fld>
            <a:endParaRPr lang="en-US"/>
          </a:p>
        </p:txBody>
      </p:sp>
    </p:spTree>
    <p:extLst>
      <p:ext uri="{BB962C8B-B14F-4D97-AF65-F5344CB8AC3E}">
        <p14:creationId xmlns:p14="http://schemas.microsoft.com/office/powerpoint/2010/main" val="1858329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3C0E6F-EEF3-479B-A784-8CFC20AEB91C}" type="slidenum">
              <a:rPr lang="en-US" smtClean="0"/>
              <a:t>46</a:t>
            </a:fld>
            <a:endParaRPr lang="en-US"/>
          </a:p>
        </p:txBody>
      </p:sp>
    </p:spTree>
    <p:extLst>
      <p:ext uri="{BB962C8B-B14F-4D97-AF65-F5344CB8AC3E}">
        <p14:creationId xmlns:p14="http://schemas.microsoft.com/office/powerpoint/2010/main" val="28933887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3C0E6F-EEF3-479B-A784-8CFC20AEB91C}" type="slidenum">
              <a:rPr lang="en-US" smtClean="0"/>
              <a:t>47</a:t>
            </a:fld>
            <a:endParaRPr lang="en-US"/>
          </a:p>
        </p:txBody>
      </p:sp>
    </p:spTree>
    <p:extLst>
      <p:ext uri="{BB962C8B-B14F-4D97-AF65-F5344CB8AC3E}">
        <p14:creationId xmlns:p14="http://schemas.microsoft.com/office/powerpoint/2010/main" val="321387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3C0E6F-EEF3-479B-A784-8CFC20AEB91C}" type="slidenum">
              <a:rPr lang="en-US" smtClean="0"/>
              <a:t>48</a:t>
            </a:fld>
            <a:endParaRPr lang="en-US"/>
          </a:p>
        </p:txBody>
      </p:sp>
    </p:spTree>
    <p:extLst>
      <p:ext uri="{BB962C8B-B14F-4D97-AF65-F5344CB8AC3E}">
        <p14:creationId xmlns:p14="http://schemas.microsoft.com/office/powerpoint/2010/main" val="35043716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3C0E6F-EEF3-479B-A784-8CFC20AEB91C}" type="slidenum">
              <a:rPr lang="en-US" smtClean="0"/>
              <a:t>49</a:t>
            </a:fld>
            <a:endParaRPr lang="en-US"/>
          </a:p>
        </p:txBody>
      </p:sp>
    </p:spTree>
    <p:extLst>
      <p:ext uri="{BB962C8B-B14F-4D97-AF65-F5344CB8AC3E}">
        <p14:creationId xmlns:p14="http://schemas.microsoft.com/office/powerpoint/2010/main" val="3204162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3C0E6F-EEF3-479B-A784-8CFC20AEB91C}" type="slidenum">
              <a:rPr lang="en-US" smtClean="0"/>
              <a:t>50</a:t>
            </a:fld>
            <a:endParaRPr lang="en-US"/>
          </a:p>
        </p:txBody>
      </p:sp>
    </p:spTree>
    <p:extLst>
      <p:ext uri="{BB962C8B-B14F-4D97-AF65-F5344CB8AC3E}">
        <p14:creationId xmlns:p14="http://schemas.microsoft.com/office/powerpoint/2010/main" val="610960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3C0E6F-EEF3-479B-A784-8CFC20AEB91C}" type="slidenum">
              <a:rPr lang="en-US" smtClean="0"/>
              <a:t>38</a:t>
            </a:fld>
            <a:endParaRPr lang="en-US"/>
          </a:p>
        </p:txBody>
      </p:sp>
    </p:spTree>
    <p:extLst>
      <p:ext uri="{BB962C8B-B14F-4D97-AF65-F5344CB8AC3E}">
        <p14:creationId xmlns:p14="http://schemas.microsoft.com/office/powerpoint/2010/main" val="1232704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3C0E6F-EEF3-479B-A784-8CFC20AEB91C}" type="slidenum">
              <a:rPr lang="en-US" smtClean="0"/>
              <a:t>39</a:t>
            </a:fld>
            <a:endParaRPr lang="en-US"/>
          </a:p>
        </p:txBody>
      </p:sp>
    </p:spTree>
    <p:extLst>
      <p:ext uri="{BB962C8B-B14F-4D97-AF65-F5344CB8AC3E}">
        <p14:creationId xmlns:p14="http://schemas.microsoft.com/office/powerpoint/2010/main" val="3556266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3C0E6F-EEF3-479B-A784-8CFC20AEB91C}" type="slidenum">
              <a:rPr lang="en-US" smtClean="0"/>
              <a:t>40</a:t>
            </a:fld>
            <a:endParaRPr lang="en-US"/>
          </a:p>
        </p:txBody>
      </p:sp>
    </p:spTree>
    <p:extLst>
      <p:ext uri="{BB962C8B-B14F-4D97-AF65-F5344CB8AC3E}">
        <p14:creationId xmlns:p14="http://schemas.microsoft.com/office/powerpoint/2010/main" val="2993909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3C0E6F-EEF3-479B-A784-8CFC20AEB91C}" type="slidenum">
              <a:rPr lang="en-US" smtClean="0"/>
              <a:t>41</a:t>
            </a:fld>
            <a:endParaRPr lang="en-US"/>
          </a:p>
        </p:txBody>
      </p:sp>
    </p:spTree>
    <p:extLst>
      <p:ext uri="{BB962C8B-B14F-4D97-AF65-F5344CB8AC3E}">
        <p14:creationId xmlns:p14="http://schemas.microsoft.com/office/powerpoint/2010/main" val="138080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3C0E6F-EEF3-479B-A784-8CFC20AEB91C}" type="slidenum">
              <a:rPr lang="en-US" smtClean="0"/>
              <a:t>42</a:t>
            </a:fld>
            <a:endParaRPr lang="en-US"/>
          </a:p>
        </p:txBody>
      </p:sp>
    </p:spTree>
    <p:extLst>
      <p:ext uri="{BB962C8B-B14F-4D97-AF65-F5344CB8AC3E}">
        <p14:creationId xmlns:p14="http://schemas.microsoft.com/office/powerpoint/2010/main" val="1126504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3C0E6F-EEF3-479B-A784-8CFC20AEB91C}" type="slidenum">
              <a:rPr lang="en-US" smtClean="0"/>
              <a:t>43</a:t>
            </a:fld>
            <a:endParaRPr lang="en-US"/>
          </a:p>
        </p:txBody>
      </p:sp>
    </p:spTree>
    <p:extLst>
      <p:ext uri="{BB962C8B-B14F-4D97-AF65-F5344CB8AC3E}">
        <p14:creationId xmlns:p14="http://schemas.microsoft.com/office/powerpoint/2010/main" val="2655264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3C0E6F-EEF3-479B-A784-8CFC20AEB91C}" type="slidenum">
              <a:rPr lang="en-US" smtClean="0"/>
              <a:t>44</a:t>
            </a:fld>
            <a:endParaRPr lang="en-US"/>
          </a:p>
        </p:txBody>
      </p:sp>
    </p:spTree>
    <p:extLst>
      <p:ext uri="{BB962C8B-B14F-4D97-AF65-F5344CB8AC3E}">
        <p14:creationId xmlns:p14="http://schemas.microsoft.com/office/powerpoint/2010/main" val="2188662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3C0E6F-EEF3-479B-A784-8CFC20AEB91C}" type="slidenum">
              <a:rPr lang="en-US" smtClean="0"/>
              <a:t>45</a:t>
            </a:fld>
            <a:endParaRPr lang="en-US"/>
          </a:p>
        </p:txBody>
      </p:sp>
    </p:spTree>
    <p:extLst>
      <p:ext uri="{BB962C8B-B14F-4D97-AF65-F5344CB8AC3E}">
        <p14:creationId xmlns:p14="http://schemas.microsoft.com/office/powerpoint/2010/main" val="2586032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9/18/2023</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1283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9/18/2023</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0215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9/18/2023</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0811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9/18/2023</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5980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9/18/2023</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778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9/18/2023</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1268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9/18/2023</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0935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9/18/2023</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0958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9/18/2023</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1394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9/18/2023</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9313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9/18/2023</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9254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9/18/2023</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1007537768"/>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6" r:id="rId6"/>
    <p:sldLayoutId id="2147483702" r:id="rId7"/>
    <p:sldLayoutId id="2147483703" r:id="rId8"/>
    <p:sldLayoutId id="2147483704" r:id="rId9"/>
    <p:sldLayoutId id="2147483705" r:id="rId10"/>
    <p:sldLayoutId id="2147483707"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youtube.com/watch?v=c76GbfM_QsI"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youtube.com/watch?v=R-JUOpCgTZc"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mpQZVYPuDGU"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4906370-1564-49FA-A802-58546B392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3CDED233-40D4-4888-54A1-B605BFF1B6A8}"/>
              </a:ext>
            </a:extLst>
          </p:cNvPr>
          <p:cNvPicPr>
            <a:picLocks noChangeAspect="1"/>
          </p:cNvPicPr>
          <p:nvPr/>
        </p:nvPicPr>
        <p:blipFill rotWithShape="1">
          <a:blip r:embed="rId2">
            <a:alphaModFix amt="55000"/>
          </a:blip>
          <a:srcRect t="29626" b="14124"/>
          <a:stretch/>
        </p:blipFill>
        <p:spPr>
          <a:xfrm>
            <a:off x="20" y="10"/>
            <a:ext cx="12191980" cy="6857990"/>
          </a:xfrm>
          <a:prstGeom prst="rect">
            <a:avLst/>
          </a:prstGeom>
        </p:spPr>
      </p:pic>
      <p:sp>
        <p:nvSpPr>
          <p:cNvPr id="11" name="Oval 10">
            <a:extLst>
              <a:ext uri="{FF2B5EF4-FFF2-40B4-BE49-F238E27FC236}">
                <a16:creationId xmlns:a16="http://schemas.microsoft.com/office/drawing/2014/main" id="{EF640709-BDFD-453B-B75D-6212E7A87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1500" y="370600"/>
            <a:ext cx="5923842" cy="5923842"/>
          </a:xfrm>
          <a:prstGeom prst="ellipse">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B23C5AC-9FB0-D958-95B3-02DDA35BA975}"/>
              </a:ext>
            </a:extLst>
          </p:cNvPr>
          <p:cNvSpPr>
            <a:spLocks noGrp="1"/>
          </p:cNvSpPr>
          <p:nvPr>
            <p:ph type="ctrTitle"/>
          </p:nvPr>
        </p:nvSpPr>
        <p:spPr>
          <a:xfrm>
            <a:off x="3577192" y="1032483"/>
            <a:ext cx="5037616" cy="2982360"/>
          </a:xfrm>
        </p:spPr>
        <p:txBody>
          <a:bodyPr>
            <a:normAutofit/>
          </a:bodyPr>
          <a:lstStyle/>
          <a:p>
            <a:r>
              <a:rPr lang="en-US" sz="5600"/>
              <a:t>Special Topic: Cybersecurity</a:t>
            </a:r>
          </a:p>
        </p:txBody>
      </p:sp>
      <p:sp>
        <p:nvSpPr>
          <p:cNvPr id="3" name="Subtitle 2">
            <a:extLst>
              <a:ext uri="{FF2B5EF4-FFF2-40B4-BE49-F238E27FC236}">
                <a16:creationId xmlns:a16="http://schemas.microsoft.com/office/drawing/2014/main" id="{FC8D1599-D7AD-4499-B1F7-84E5FDDF9F34}"/>
              </a:ext>
            </a:extLst>
          </p:cNvPr>
          <p:cNvSpPr>
            <a:spLocks noGrp="1"/>
          </p:cNvSpPr>
          <p:nvPr>
            <p:ph type="subTitle" idx="1"/>
          </p:nvPr>
        </p:nvSpPr>
        <p:spPr>
          <a:xfrm>
            <a:off x="3577192" y="4106918"/>
            <a:ext cx="5037616" cy="1655762"/>
          </a:xfrm>
        </p:spPr>
        <p:txBody>
          <a:bodyPr>
            <a:normAutofit/>
          </a:bodyPr>
          <a:lstStyle/>
          <a:p>
            <a:r>
              <a:rPr lang="en-US" dirty="0"/>
              <a:t>Chapter 6: Network Security 2</a:t>
            </a:r>
          </a:p>
        </p:txBody>
      </p:sp>
      <p:sp>
        <p:nvSpPr>
          <p:cNvPr id="13" name="Arc 12">
            <a:extLst>
              <a:ext uri="{FF2B5EF4-FFF2-40B4-BE49-F238E27FC236}">
                <a16:creationId xmlns:a16="http://schemas.microsoft.com/office/drawing/2014/main" id="{B4019478-3FDC-438C-8848-1D7DA864A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366740" flipV="1">
            <a:off x="2607299" y="8363"/>
            <a:ext cx="6816262" cy="6816262"/>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FE406479-1D57-4209-B128-3C8174624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3400" y="4609861"/>
            <a:ext cx="873032" cy="8493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8101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a:bodyPr>
          <a:lstStyle/>
          <a:p>
            <a:r>
              <a:rPr lang="en-US" sz="4800" dirty="0">
                <a:latin typeface="Arial Black" panose="020B0A04020102020204" pitchFamily="34" charset="0"/>
                <a:cs typeface="Aharoni" panose="02010803020104030203" pitchFamily="2" charset="-79"/>
              </a:rPr>
              <a:t>How DNS is Organized</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1" y="1431914"/>
            <a:ext cx="10715308" cy="5216971"/>
          </a:xfrm>
        </p:spPr>
        <p:txBody>
          <a:bodyPr>
            <a:normAutofit fontScale="92500" lnSpcReduction="20000"/>
          </a:bodyPr>
          <a:lstStyle/>
          <a:p>
            <a:r>
              <a:rPr lang="en-US" sz="3600" dirty="0"/>
              <a:t>The hierarchical nature of domain names is reflected in the way the Internet infrastructure supporting the DNS system works. That is, to resolve a domain name to its corresponding IP address, the DNS hierarchy is used to query a distributed system of DNS servers, known as </a:t>
            </a:r>
            <a:r>
              <a:rPr lang="en-US" sz="3600" b="1" dirty="0"/>
              <a:t>name servers</a:t>
            </a:r>
            <a:r>
              <a:rPr lang="en-US" sz="3600" dirty="0"/>
              <a:t>.</a:t>
            </a:r>
          </a:p>
          <a:p>
            <a:r>
              <a:rPr lang="en-US" sz="3600" dirty="0"/>
              <a:t>At the top of the name-server hierarchy are the </a:t>
            </a:r>
            <a:r>
              <a:rPr lang="en-US" sz="3600" b="1" dirty="0"/>
              <a:t>root name servers</a:t>
            </a:r>
            <a:r>
              <a:rPr lang="en-US" sz="3600" dirty="0"/>
              <a:t>, which are responsible for top-level domains, such as .com, .it, </a:t>
            </a:r>
            <a:r>
              <a:rPr lang="en-US" sz="3600" dirty="0" err="1"/>
              <a:t>.net</a:t>
            </a:r>
            <a:r>
              <a:rPr lang="en-US" sz="3600" dirty="0"/>
              <a:t>, and .org.</a:t>
            </a:r>
          </a:p>
          <a:p>
            <a:r>
              <a:rPr lang="en-US" sz="3600" dirty="0"/>
              <a:t>Specifically, the root name servers store the </a:t>
            </a:r>
            <a:r>
              <a:rPr lang="en-US" sz="3600" b="1" dirty="0"/>
              <a:t>root zone database</a:t>
            </a:r>
            <a:r>
              <a:rPr lang="en-US" sz="3600" dirty="0"/>
              <a:t> of records indicating the authoritative name server of each top-level domain. This important database is maintained by ICANN. </a:t>
            </a:r>
          </a:p>
        </p:txBody>
      </p:sp>
    </p:spTree>
    <p:extLst>
      <p:ext uri="{BB962C8B-B14F-4D97-AF65-F5344CB8AC3E}">
        <p14:creationId xmlns:p14="http://schemas.microsoft.com/office/powerpoint/2010/main" val="911467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a:bodyPr>
          <a:lstStyle/>
          <a:p>
            <a:r>
              <a:rPr lang="en-US" sz="4800" dirty="0">
                <a:latin typeface="Arial Black" panose="020B0A04020102020204" pitchFamily="34" charset="0"/>
                <a:cs typeface="Aharoni" panose="02010803020104030203" pitchFamily="2" charset="-79"/>
              </a:rPr>
              <a:t>How DNS Queries Work</a:t>
            </a:r>
          </a:p>
        </p:txBody>
      </p:sp>
      <p:pic>
        <p:nvPicPr>
          <p:cNvPr id="5" name="Picture 4">
            <a:extLst>
              <a:ext uri="{FF2B5EF4-FFF2-40B4-BE49-F238E27FC236}">
                <a16:creationId xmlns:a16="http://schemas.microsoft.com/office/drawing/2014/main" id="{E5E88C9E-98B7-5D60-C721-5D01A12C07B3}"/>
              </a:ext>
            </a:extLst>
          </p:cNvPr>
          <p:cNvPicPr>
            <a:picLocks noChangeAspect="1"/>
          </p:cNvPicPr>
          <p:nvPr/>
        </p:nvPicPr>
        <p:blipFill>
          <a:blip r:embed="rId2"/>
          <a:stretch>
            <a:fillRect/>
          </a:stretch>
        </p:blipFill>
        <p:spPr>
          <a:xfrm>
            <a:off x="1446772" y="1277673"/>
            <a:ext cx="8587736" cy="5246721"/>
          </a:xfrm>
          <a:prstGeom prst="rect">
            <a:avLst/>
          </a:prstGeom>
        </p:spPr>
      </p:pic>
    </p:spTree>
    <p:extLst>
      <p:ext uri="{BB962C8B-B14F-4D97-AF65-F5344CB8AC3E}">
        <p14:creationId xmlns:p14="http://schemas.microsoft.com/office/powerpoint/2010/main" val="2415896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a:bodyPr>
          <a:lstStyle/>
          <a:p>
            <a:r>
              <a:rPr lang="en-US" sz="4800" dirty="0">
                <a:latin typeface="Arial Black" panose="020B0A04020102020204" pitchFamily="34" charset="0"/>
                <a:cs typeface="Aharoni" panose="02010803020104030203" pitchFamily="2" charset="-79"/>
              </a:rPr>
              <a:t>DNS Caching</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1" y="1431914"/>
            <a:ext cx="10715308" cy="5216971"/>
          </a:xfrm>
        </p:spPr>
        <p:txBody>
          <a:bodyPr>
            <a:normAutofit/>
          </a:bodyPr>
          <a:lstStyle/>
          <a:p>
            <a:r>
              <a:rPr lang="en-US" sz="3600" dirty="0"/>
              <a:t>In order to reduce DNS traffic and resolve domain names more efficiently, DNS features a caching mechanism that allows both clients and lower-level DNS servers to keep a DNS cache, a table of recently received DNS records. </a:t>
            </a:r>
          </a:p>
          <a:p>
            <a:r>
              <a:rPr lang="en-US" sz="3600" dirty="0"/>
              <a:t>This caching system overcomes the problem of massive amounts of traffic directed at root name servers by allowing lower-level name servers to resolve queries</a:t>
            </a:r>
          </a:p>
        </p:txBody>
      </p:sp>
    </p:spTree>
    <p:extLst>
      <p:ext uri="{BB962C8B-B14F-4D97-AF65-F5344CB8AC3E}">
        <p14:creationId xmlns:p14="http://schemas.microsoft.com/office/powerpoint/2010/main" val="1995972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a:bodyPr>
          <a:lstStyle/>
          <a:p>
            <a:r>
              <a:rPr lang="en-US" sz="4800" dirty="0">
                <a:latin typeface="Arial Black" panose="020B0A04020102020204" pitchFamily="34" charset="0"/>
                <a:cs typeface="Aharoni" panose="02010803020104030203" pitchFamily="2" charset="-79"/>
              </a:rPr>
              <a:t>1.3 DNS Attacks</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1" y="1431914"/>
            <a:ext cx="10715308" cy="5216971"/>
          </a:xfrm>
        </p:spPr>
        <p:txBody>
          <a:bodyPr>
            <a:normAutofit/>
          </a:bodyPr>
          <a:lstStyle/>
          <a:p>
            <a:r>
              <a:rPr lang="en-US" sz="3600" dirty="0"/>
              <a:t>Consider what could happen if DNS were somehow subverted so that an attacker could control how DNS requests resolve. </a:t>
            </a:r>
          </a:p>
          <a:p>
            <a:r>
              <a:rPr lang="en-US" sz="3600" dirty="0"/>
              <a:t>An attacker could cause requests for web sites to resolve to false IP addresses of his own malicious servers, leading the victim to view or download undesired content, such as malware. </a:t>
            </a:r>
          </a:p>
          <a:p>
            <a:r>
              <a:rPr lang="en-US" sz="3600" dirty="0"/>
              <a:t>Such an attack is known as </a:t>
            </a:r>
            <a:r>
              <a:rPr lang="en-US" sz="3600" b="1" dirty="0"/>
              <a:t>pharming</a:t>
            </a:r>
            <a:r>
              <a:rPr lang="en-US" sz="3600" dirty="0"/>
              <a:t>.</a:t>
            </a:r>
          </a:p>
        </p:txBody>
      </p:sp>
    </p:spTree>
    <p:extLst>
      <p:ext uri="{BB962C8B-B14F-4D97-AF65-F5344CB8AC3E}">
        <p14:creationId xmlns:p14="http://schemas.microsoft.com/office/powerpoint/2010/main" val="3722971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a:bodyPr>
          <a:lstStyle/>
          <a:p>
            <a:r>
              <a:rPr lang="en-US" sz="4800" dirty="0">
                <a:latin typeface="Arial Black" panose="020B0A04020102020204" pitchFamily="34" charset="0"/>
                <a:cs typeface="Aharoni" panose="02010803020104030203" pitchFamily="2" charset="-79"/>
              </a:rPr>
              <a:t>1.3 DNS Attacks</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1" y="1431914"/>
            <a:ext cx="10715308" cy="5216971"/>
          </a:xfrm>
        </p:spPr>
        <p:txBody>
          <a:bodyPr>
            <a:normAutofit/>
          </a:bodyPr>
          <a:lstStyle/>
          <a:p>
            <a:r>
              <a:rPr lang="en-US" sz="3600" dirty="0"/>
              <a:t>One of the main uses of pharming is to resolve a domain name to a web site that appears identical to the requested site, but is instead designed for a malicious intent. </a:t>
            </a:r>
          </a:p>
          <a:p>
            <a:r>
              <a:rPr lang="en-US" sz="3600" dirty="0"/>
              <a:t>Such an attack is known as </a:t>
            </a:r>
            <a:r>
              <a:rPr lang="en-US" sz="3600" b="1" dirty="0"/>
              <a:t>phishing</a:t>
            </a:r>
            <a:r>
              <a:rPr lang="en-US" sz="3600" dirty="0"/>
              <a:t> and it can be used to try to grab usernames and passwords, credit card numbers, and other personal information. </a:t>
            </a:r>
          </a:p>
        </p:txBody>
      </p:sp>
    </p:spTree>
    <p:extLst>
      <p:ext uri="{BB962C8B-B14F-4D97-AF65-F5344CB8AC3E}">
        <p14:creationId xmlns:p14="http://schemas.microsoft.com/office/powerpoint/2010/main" val="1621332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a:bodyPr>
          <a:lstStyle/>
          <a:p>
            <a:r>
              <a:rPr lang="en-US" sz="4800" dirty="0">
                <a:latin typeface="Arial Black" panose="020B0A04020102020204" pitchFamily="34" charset="0"/>
                <a:cs typeface="Aharoni" panose="02010803020104030203" pitchFamily="2" charset="-79"/>
              </a:rPr>
              <a:t>DNS Cache Poisoning</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1" y="1431914"/>
            <a:ext cx="10715308" cy="5216971"/>
          </a:xfrm>
        </p:spPr>
        <p:txBody>
          <a:bodyPr>
            <a:normAutofit lnSpcReduction="10000"/>
          </a:bodyPr>
          <a:lstStyle/>
          <a:p>
            <a:r>
              <a:rPr lang="en-US" sz="3600" dirty="0"/>
              <a:t>Some DNS attacks are made possible by a technique known as </a:t>
            </a:r>
            <a:r>
              <a:rPr lang="en-US" sz="3600" b="1" dirty="0"/>
              <a:t>DNS cache poisoning</a:t>
            </a:r>
            <a:r>
              <a:rPr lang="en-US" sz="3600" dirty="0"/>
              <a:t>. </a:t>
            </a:r>
          </a:p>
          <a:p>
            <a:r>
              <a:rPr lang="en-US" sz="3600" dirty="0"/>
              <a:t>In this technique, an attacker attempts to trick a DNS server into caching a false DNS record, which will then cause all downstream clients issuing DNS requests to that server to resolve domains to attacker-supplied IP addresses</a:t>
            </a:r>
          </a:p>
          <a:p>
            <a:r>
              <a:rPr lang="en-US" sz="3600" dirty="0"/>
              <a:t>DNS Poisoning and Domain Hijacking</a:t>
            </a:r>
          </a:p>
          <a:p>
            <a:r>
              <a:rPr lang="en-US" sz="3600" dirty="0">
                <a:hlinkClick r:id="rId2"/>
              </a:rPr>
              <a:t>https://www.youtube.com/watch?v=c76GbfM_QsI</a:t>
            </a:r>
            <a:endParaRPr lang="en-US" sz="3600" dirty="0"/>
          </a:p>
          <a:p>
            <a:endParaRPr lang="en-US" sz="3600" dirty="0"/>
          </a:p>
        </p:txBody>
      </p:sp>
    </p:spTree>
    <p:extLst>
      <p:ext uri="{BB962C8B-B14F-4D97-AF65-F5344CB8AC3E}">
        <p14:creationId xmlns:p14="http://schemas.microsoft.com/office/powerpoint/2010/main" val="3467225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a:bodyPr>
          <a:lstStyle/>
          <a:p>
            <a:r>
              <a:rPr lang="en-US" sz="4800" dirty="0">
                <a:latin typeface="Arial Black" panose="020B0A04020102020204" pitchFamily="34" charset="0"/>
                <a:cs typeface="Aharoni" panose="02010803020104030203" pitchFamily="2" charset="-79"/>
              </a:rPr>
              <a:t>1.4 DNSSEC</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1" y="1431914"/>
            <a:ext cx="10715308" cy="5216971"/>
          </a:xfrm>
        </p:spPr>
        <p:txBody>
          <a:bodyPr>
            <a:normAutofit fontScale="92500"/>
          </a:bodyPr>
          <a:lstStyle/>
          <a:p>
            <a:r>
              <a:rPr lang="en-US" sz="3600" dirty="0"/>
              <a:t>Since the stopgap measures are insufficient to completely mitigate the risk of DNS cache poisoning, a new approach to DNS must be taken. </a:t>
            </a:r>
          </a:p>
          <a:p>
            <a:r>
              <a:rPr lang="en-US" sz="3600" dirty="0"/>
              <a:t>One possible solution is the adoption of </a:t>
            </a:r>
            <a:r>
              <a:rPr lang="en-US" sz="3600" b="1" dirty="0"/>
              <a:t>DNSSEC</a:t>
            </a:r>
            <a:r>
              <a:rPr lang="en-US" sz="3600" dirty="0"/>
              <a:t>, which is a set of security extensions to the DNS protocol that prevent attacks such as cache poisoning by digitally signing all DNS replies using public-key cryptography. </a:t>
            </a:r>
          </a:p>
          <a:p>
            <a:r>
              <a:rPr lang="en-US" sz="3600" dirty="0"/>
              <a:t>Such signatures make it infeasible for an attacker to spoof a DNS reply and thereby poison a DNS cache.</a:t>
            </a:r>
          </a:p>
        </p:txBody>
      </p:sp>
    </p:spTree>
    <p:extLst>
      <p:ext uri="{BB962C8B-B14F-4D97-AF65-F5344CB8AC3E}">
        <p14:creationId xmlns:p14="http://schemas.microsoft.com/office/powerpoint/2010/main" val="2600385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a:bodyPr>
          <a:lstStyle/>
          <a:p>
            <a:r>
              <a:rPr lang="en-US" sz="4800" dirty="0">
                <a:latin typeface="Arial Black" panose="020B0A04020102020204" pitchFamily="34" charset="0"/>
                <a:cs typeface="Aharoni" panose="02010803020104030203" pitchFamily="2" charset="-79"/>
              </a:rPr>
              <a:t>2. Firewalls</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1" y="1431914"/>
            <a:ext cx="5969962" cy="5216971"/>
          </a:xfrm>
        </p:spPr>
        <p:txBody>
          <a:bodyPr>
            <a:normAutofit lnSpcReduction="10000"/>
          </a:bodyPr>
          <a:lstStyle/>
          <a:p>
            <a:r>
              <a:rPr lang="en-US" sz="3600" dirty="0"/>
              <a:t>In order to protect private networks and individual machines from the dangers of the greater Internet, </a:t>
            </a:r>
            <a:r>
              <a:rPr lang="en-US" sz="3600" b="1" dirty="0"/>
              <a:t>a firewall </a:t>
            </a:r>
            <a:r>
              <a:rPr lang="en-US" sz="3600" dirty="0"/>
              <a:t>can be employed to filter incoming or outgoing traffic based on a predefined set of rules that are </a:t>
            </a:r>
            <a:r>
              <a:rPr lang="en-US" sz="3600" dirty="0" err="1"/>
              <a:t>are</a:t>
            </a:r>
            <a:r>
              <a:rPr lang="en-US" sz="3600" dirty="0"/>
              <a:t> called </a:t>
            </a:r>
            <a:r>
              <a:rPr lang="en-US" sz="3600" b="1" dirty="0"/>
              <a:t>firewall policies</a:t>
            </a:r>
            <a:r>
              <a:rPr lang="en-US" sz="3600" dirty="0"/>
              <a:t>.</a:t>
            </a:r>
          </a:p>
        </p:txBody>
      </p:sp>
      <p:pic>
        <p:nvPicPr>
          <p:cNvPr id="5" name="Picture 4" descr="A person with a hand gesture&#10;&#10;Description automatically generated">
            <a:extLst>
              <a:ext uri="{FF2B5EF4-FFF2-40B4-BE49-F238E27FC236}">
                <a16:creationId xmlns:a16="http://schemas.microsoft.com/office/drawing/2014/main" id="{0419D910-BF5A-FA74-F928-B2EB469BB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2287" y="2104551"/>
            <a:ext cx="5135818" cy="3082828"/>
          </a:xfrm>
          <a:prstGeom prst="rect">
            <a:avLst/>
          </a:prstGeom>
        </p:spPr>
      </p:pic>
    </p:spTree>
    <p:extLst>
      <p:ext uri="{BB962C8B-B14F-4D97-AF65-F5344CB8AC3E}">
        <p14:creationId xmlns:p14="http://schemas.microsoft.com/office/powerpoint/2010/main" val="2830795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a:bodyPr>
          <a:lstStyle/>
          <a:p>
            <a:r>
              <a:rPr lang="en-US" sz="4800" dirty="0">
                <a:latin typeface="Arial Black" panose="020B0A04020102020204" pitchFamily="34" charset="0"/>
                <a:cs typeface="Aharoni" panose="02010803020104030203" pitchFamily="2" charset="-79"/>
              </a:rPr>
              <a:t>2. Firewalls</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1" y="1431914"/>
            <a:ext cx="10884320" cy="5216971"/>
          </a:xfrm>
        </p:spPr>
        <p:txBody>
          <a:bodyPr>
            <a:normAutofit lnSpcReduction="10000"/>
          </a:bodyPr>
          <a:lstStyle/>
          <a:p>
            <a:r>
              <a:rPr lang="en-US" sz="3600" dirty="0"/>
              <a:t>Firewalls can be implemented in either hardware or software, and are typically deployed at the perimeter of an internal network, at the point where that network connects to the Internet.</a:t>
            </a:r>
          </a:p>
          <a:p>
            <a:r>
              <a:rPr lang="en-US" sz="3600" dirty="0"/>
              <a:t>In this model of network topography, the Internet is considered an untrusted zone, the internal network is considered a zone of higher trust, and any machines, like a firewall, situated between the Internet and the internal trusted network are in what is known as a </a:t>
            </a:r>
            <a:r>
              <a:rPr lang="en-US" sz="3600" b="1" dirty="0"/>
              <a:t>demilitarized zone</a:t>
            </a:r>
            <a:r>
              <a:rPr lang="en-US" sz="3600" dirty="0"/>
              <a:t>, or </a:t>
            </a:r>
            <a:r>
              <a:rPr lang="en-US" sz="3600" b="1" dirty="0"/>
              <a:t>DMZ</a:t>
            </a:r>
            <a:r>
              <a:rPr lang="en-US" sz="3600" dirty="0"/>
              <a:t> (borrowing terminology from the military).</a:t>
            </a:r>
          </a:p>
        </p:txBody>
      </p:sp>
    </p:spTree>
    <p:extLst>
      <p:ext uri="{BB962C8B-B14F-4D97-AF65-F5344CB8AC3E}">
        <p14:creationId xmlns:p14="http://schemas.microsoft.com/office/powerpoint/2010/main" val="138172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a:bodyPr>
          <a:lstStyle/>
          <a:p>
            <a:r>
              <a:rPr lang="en-US" sz="4800" dirty="0">
                <a:latin typeface="Arial Black" panose="020B0A04020102020204" pitchFamily="34" charset="0"/>
                <a:cs typeface="Aharoni" panose="02010803020104030203" pitchFamily="2" charset="-79"/>
              </a:rPr>
              <a:t>2. Firewalls</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1" y="1431914"/>
            <a:ext cx="10884320" cy="5216971"/>
          </a:xfrm>
        </p:spPr>
        <p:txBody>
          <a:bodyPr>
            <a:normAutofit/>
          </a:bodyPr>
          <a:lstStyle/>
          <a:p>
            <a:endParaRPr lang="en-US" sz="3600" dirty="0"/>
          </a:p>
        </p:txBody>
      </p:sp>
      <p:pic>
        <p:nvPicPr>
          <p:cNvPr id="5" name="Picture 4">
            <a:extLst>
              <a:ext uri="{FF2B5EF4-FFF2-40B4-BE49-F238E27FC236}">
                <a16:creationId xmlns:a16="http://schemas.microsoft.com/office/drawing/2014/main" id="{8D9BF0A2-AACD-FA1F-92B2-7B972CED9BBD}"/>
              </a:ext>
            </a:extLst>
          </p:cNvPr>
          <p:cNvPicPr>
            <a:picLocks noChangeAspect="1"/>
          </p:cNvPicPr>
          <p:nvPr/>
        </p:nvPicPr>
        <p:blipFill>
          <a:blip r:embed="rId2"/>
          <a:stretch>
            <a:fillRect/>
          </a:stretch>
        </p:blipFill>
        <p:spPr>
          <a:xfrm>
            <a:off x="1605407" y="1227653"/>
            <a:ext cx="8448659" cy="5486531"/>
          </a:xfrm>
          <a:prstGeom prst="rect">
            <a:avLst/>
          </a:prstGeom>
        </p:spPr>
      </p:pic>
    </p:spTree>
    <p:extLst>
      <p:ext uri="{BB962C8B-B14F-4D97-AF65-F5344CB8AC3E}">
        <p14:creationId xmlns:p14="http://schemas.microsoft.com/office/powerpoint/2010/main" val="3085552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fontScale="90000"/>
          </a:bodyPr>
          <a:lstStyle/>
          <a:p>
            <a:r>
              <a:rPr lang="en-US" sz="4800" dirty="0">
                <a:latin typeface="Arial Black" panose="020B0A04020102020204" pitchFamily="34" charset="0"/>
                <a:cs typeface="Aharoni" panose="02010803020104030203" pitchFamily="2" charset="-79"/>
              </a:rPr>
              <a:t>1. The Application Layer and DNS</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1" y="1431914"/>
            <a:ext cx="6325322" cy="5216971"/>
          </a:xfrm>
        </p:spPr>
        <p:txBody>
          <a:bodyPr>
            <a:normAutofit/>
          </a:bodyPr>
          <a:lstStyle/>
          <a:p>
            <a:r>
              <a:rPr lang="en-US" sz="3200" dirty="0"/>
              <a:t>The physical, link, network, and transportation layers provide a basic underlying network infrastructure that allows applications to communicate with each other. </a:t>
            </a:r>
          </a:p>
          <a:p>
            <a:r>
              <a:rPr lang="en-US" sz="3200" dirty="0"/>
              <a:t>It is in the </a:t>
            </a:r>
            <a:r>
              <a:rPr lang="en-US" sz="3200" b="1" dirty="0"/>
              <a:t>application layer </a:t>
            </a:r>
            <a:r>
              <a:rPr lang="en-US" sz="3200" dirty="0"/>
              <a:t>that most of the action of the Internet takes place.</a:t>
            </a:r>
          </a:p>
        </p:txBody>
      </p:sp>
      <p:pic>
        <p:nvPicPr>
          <p:cNvPr id="6" name="Picture 5" descr="A person sitting in a chair&#10;&#10;Description automatically generated">
            <a:extLst>
              <a:ext uri="{FF2B5EF4-FFF2-40B4-BE49-F238E27FC236}">
                <a16:creationId xmlns:a16="http://schemas.microsoft.com/office/drawing/2014/main" id="{6C4D644B-495C-A0C7-9C7E-31AC1B0ACE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6755" y="1120116"/>
            <a:ext cx="4355726" cy="5216972"/>
          </a:xfrm>
          <a:prstGeom prst="rect">
            <a:avLst/>
          </a:prstGeom>
        </p:spPr>
      </p:pic>
    </p:spTree>
    <p:extLst>
      <p:ext uri="{BB962C8B-B14F-4D97-AF65-F5344CB8AC3E}">
        <p14:creationId xmlns:p14="http://schemas.microsoft.com/office/powerpoint/2010/main" val="25585965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a:bodyPr>
          <a:lstStyle/>
          <a:p>
            <a:r>
              <a:rPr lang="en-US" sz="4800" dirty="0">
                <a:latin typeface="Arial Black" panose="020B0A04020102020204" pitchFamily="34" charset="0"/>
                <a:cs typeface="Aharoni" panose="02010803020104030203" pitchFamily="2" charset="-79"/>
              </a:rPr>
              <a:t>2.1 Firewall Policies</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1" y="1431914"/>
            <a:ext cx="10884320" cy="5216971"/>
          </a:xfrm>
        </p:spPr>
        <p:txBody>
          <a:bodyPr>
            <a:normAutofit/>
          </a:bodyPr>
          <a:lstStyle/>
          <a:p>
            <a:r>
              <a:rPr lang="en-US" sz="3600" dirty="0"/>
              <a:t>Packets flowing through a firewall can have one of three outcomes:</a:t>
            </a:r>
          </a:p>
          <a:p>
            <a:pPr lvl="1"/>
            <a:r>
              <a:rPr lang="en-US" sz="3200" b="1" dirty="0"/>
              <a:t>Accepted</a:t>
            </a:r>
            <a:r>
              <a:rPr lang="en-US" sz="3200" dirty="0"/>
              <a:t>: permitted through the firewall</a:t>
            </a:r>
          </a:p>
          <a:p>
            <a:pPr lvl="1"/>
            <a:r>
              <a:rPr lang="en-US" sz="3200" b="1" dirty="0"/>
              <a:t>Dropped</a:t>
            </a:r>
            <a:r>
              <a:rPr lang="en-US" sz="3200" dirty="0"/>
              <a:t>: not allowed through with no indication of failure</a:t>
            </a:r>
          </a:p>
          <a:p>
            <a:pPr lvl="1"/>
            <a:r>
              <a:rPr lang="en-US" sz="3200" b="1" dirty="0"/>
              <a:t>Rejected</a:t>
            </a:r>
            <a:r>
              <a:rPr lang="en-US" sz="3200" dirty="0"/>
              <a:t>: not allowed through, accompanied by an attempt to inform the source that the packet was rejected</a:t>
            </a:r>
            <a:endParaRPr lang="en-US" sz="3600" dirty="0"/>
          </a:p>
        </p:txBody>
      </p:sp>
    </p:spTree>
    <p:extLst>
      <p:ext uri="{BB962C8B-B14F-4D97-AF65-F5344CB8AC3E}">
        <p14:creationId xmlns:p14="http://schemas.microsoft.com/office/powerpoint/2010/main" val="4210167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a:bodyPr>
          <a:lstStyle/>
          <a:p>
            <a:r>
              <a:rPr lang="en-US" sz="4800" dirty="0">
                <a:latin typeface="Arial Black" panose="020B0A04020102020204" pitchFamily="34" charset="0"/>
                <a:cs typeface="Aharoni" panose="02010803020104030203" pitchFamily="2" charset="-79"/>
              </a:rPr>
              <a:t>Blacklists and White-Lists</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1" y="1431914"/>
            <a:ext cx="10884320" cy="5216971"/>
          </a:xfrm>
        </p:spPr>
        <p:txBody>
          <a:bodyPr>
            <a:normAutofit/>
          </a:bodyPr>
          <a:lstStyle/>
          <a:p>
            <a:r>
              <a:rPr lang="en-US" sz="3600" dirty="0"/>
              <a:t>Some network administrators choose a </a:t>
            </a:r>
            <a:r>
              <a:rPr lang="en-US" sz="3600" b="1" dirty="0"/>
              <a:t>blacklist approach</a:t>
            </a:r>
            <a:r>
              <a:rPr lang="en-US" sz="3600" dirty="0"/>
              <a:t>, or </a:t>
            </a:r>
            <a:r>
              <a:rPr lang="en-US" sz="3600" b="1" dirty="0"/>
              <a:t>default-allow ruleset</a:t>
            </a:r>
            <a:r>
              <a:rPr lang="en-US" sz="3600" dirty="0"/>
              <a:t>. In this configuration, all packets are allowed through except those that fit the rules defined specifically in a blacklist.</a:t>
            </a:r>
          </a:p>
          <a:p>
            <a:r>
              <a:rPr lang="en-US" sz="3600" dirty="0"/>
              <a:t>A safer approach to defining a firewall ruleset is to implement a </a:t>
            </a:r>
            <a:r>
              <a:rPr lang="en-US" sz="3600" b="1" dirty="0"/>
              <a:t>white-list</a:t>
            </a:r>
            <a:r>
              <a:rPr lang="en-US" sz="3600" dirty="0"/>
              <a:t> or </a:t>
            </a:r>
            <a:r>
              <a:rPr lang="en-US" sz="3600" b="1" dirty="0"/>
              <a:t>default-deny policy</a:t>
            </a:r>
            <a:r>
              <a:rPr lang="en-US" sz="3600" dirty="0"/>
              <a:t>, in which packets are dropped or rejected unless they are specifically allowed by the firewall.</a:t>
            </a:r>
          </a:p>
        </p:txBody>
      </p:sp>
    </p:spTree>
    <p:extLst>
      <p:ext uri="{BB962C8B-B14F-4D97-AF65-F5344CB8AC3E}">
        <p14:creationId xmlns:p14="http://schemas.microsoft.com/office/powerpoint/2010/main" val="408560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fontScale="90000"/>
          </a:bodyPr>
          <a:lstStyle/>
          <a:p>
            <a:r>
              <a:rPr lang="en-US" sz="4800" dirty="0">
                <a:latin typeface="Arial Black" panose="020B0A04020102020204" pitchFamily="34" charset="0"/>
                <a:cs typeface="Aharoni" panose="02010803020104030203" pitchFamily="2" charset="-79"/>
              </a:rPr>
              <a:t>2.2 Stateless and Stateful Firewalls</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1" y="1431914"/>
            <a:ext cx="10884320" cy="5216971"/>
          </a:xfrm>
        </p:spPr>
        <p:txBody>
          <a:bodyPr>
            <a:normAutofit fontScale="92500" lnSpcReduction="10000"/>
          </a:bodyPr>
          <a:lstStyle/>
          <a:p>
            <a:r>
              <a:rPr lang="en-US" sz="3600" dirty="0"/>
              <a:t>One simple implementation of a firewall is known as a </a:t>
            </a:r>
            <a:r>
              <a:rPr lang="en-US" sz="3600" b="1" dirty="0"/>
              <a:t>stateless firewall</a:t>
            </a:r>
            <a:r>
              <a:rPr lang="en-US" sz="3600" dirty="0"/>
              <a:t>.</a:t>
            </a:r>
          </a:p>
          <a:p>
            <a:r>
              <a:rPr lang="en-US" sz="3600" dirty="0"/>
              <a:t>Such a firewall doesn’t maintain any remembered context (or “state”) with respect to the packets it is processing. Instead, it treats each packet attempting to travel through it in isolation without considering packets that it has processed previously. </a:t>
            </a:r>
          </a:p>
          <a:p>
            <a:r>
              <a:rPr lang="en-US" sz="3600" dirty="0"/>
              <a:t>While stateless firewalls provide a starting point for managing traffic flow between two untrusted zones and require little overhead, they lack flexibility and often require a choice between limited functionality and lax security. </a:t>
            </a:r>
          </a:p>
        </p:txBody>
      </p:sp>
    </p:spTree>
    <p:extLst>
      <p:ext uri="{BB962C8B-B14F-4D97-AF65-F5344CB8AC3E}">
        <p14:creationId xmlns:p14="http://schemas.microsoft.com/office/powerpoint/2010/main" val="1650814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a:bodyPr>
          <a:lstStyle/>
          <a:p>
            <a:r>
              <a:rPr lang="en-US" sz="4800" dirty="0">
                <a:latin typeface="Arial Black" panose="020B0A04020102020204" pitchFamily="34" charset="0"/>
                <a:cs typeface="Aharoni" panose="02010803020104030203" pitchFamily="2" charset="-79"/>
              </a:rPr>
              <a:t>Stateful Firewalls</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1" y="1431914"/>
            <a:ext cx="10884320" cy="5216971"/>
          </a:xfrm>
        </p:spPr>
        <p:txBody>
          <a:bodyPr>
            <a:normAutofit/>
          </a:bodyPr>
          <a:lstStyle/>
          <a:p>
            <a:r>
              <a:rPr lang="en-US" sz="3600" dirty="0"/>
              <a:t>Since stateless firewalls don’t keep track of any previous traffic, they have no way of knowing whether a particular packet is in response to a previous packet originating within the network or if it is an unprompted packet.</a:t>
            </a:r>
          </a:p>
          <a:p>
            <a:r>
              <a:rPr lang="en-US" sz="3600" b="1" dirty="0"/>
              <a:t>Stateful firewalls</a:t>
            </a:r>
            <a:r>
              <a:rPr lang="en-US" sz="3600" dirty="0"/>
              <a:t>, on the other hand, can tell when packets are part of legitimate sessions originating within a trusted network. </a:t>
            </a:r>
          </a:p>
        </p:txBody>
      </p:sp>
    </p:spTree>
    <p:extLst>
      <p:ext uri="{BB962C8B-B14F-4D97-AF65-F5344CB8AC3E}">
        <p14:creationId xmlns:p14="http://schemas.microsoft.com/office/powerpoint/2010/main" val="3508684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a:bodyPr>
          <a:lstStyle/>
          <a:p>
            <a:r>
              <a:rPr lang="en-US" sz="4800" dirty="0">
                <a:latin typeface="Arial Black" panose="020B0A04020102020204" pitchFamily="34" charset="0"/>
                <a:cs typeface="Aharoni" panose="02010803020104030203" pitchFamily="2" charset="-79"/>
              </a:rPr>
              <a:t>Stateful Firewalls</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1" y="1431914"/>
            <a:ext cx="10884320" cy="5216971"/>
          </a:xfrm>
        </p:spPr>
        <p:txBody>
          <a:bodyPr>
            <a:normAutofit fontScale="92500" lnSpcReduction="10000"/>
          </a:bodyPr>
          <a:lstStyle/>
          <a:p>
            <a:r>
              <a:rPr lang="en-US" sz="3600" dirty="0"/>
              <a:t>Like NAT devices, stateful firewalls maintain tables containing information on each active connection, including the IP addresses, ports, and sequence numbers of packets. </a:t>
            </a:r>
          </a:p>
          <a:p>
            <a:r>
              <a:rPr lang="en-US" sz="3600" dirty="0"/>
              <a:t>Using these tables, stateful firewalls can solve the problem of only allowing inbound TCP packets that are in response to a connection initiated from within the internal network. </a:t>
            </a:r>
          </a:p>
          <a:p>
            <a:r>
              <a:rPr lang="en-US" sz="3600" dirty="0"/>
              <a:t>Once the initial handshake is complete and allowed through the firewall, all subsequent communication via that connection will be allowed, until the connection is finally terminated.</a:t>
            </a:r>
          </a:p>
        </p:txBody>
      </p:sp>
    </p:spTree>
    <p:extLst>
      <p:ext uri="{BB962C8B-B14F-4D97-AF65-F5344CB8AC3E}">
        <p14:creationId xmlns:p14="http://schemas.microsoft.com/office/powerpoint/2010/main" val="3662513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a:bodyPr>
          <a:lstStyle/>
          <a:p>
            <a:r>
              <a:rPr lang="en-US" sz="4800" dirty="0">
                <a:latin typeface="Arial Black" panose="020B0A04020102020204" pitchFamily="34" charset="0"/>
                <a:cs typeface="Aharoni" panose="02010803020104030203" pitchFamily="2" charset="-79"/>
              </a:rPr>
              <a:t>3. Tunneling</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1" y="1431914"/>
            <a:ext cx="6143308" cy="5216971"/>
          </a:xfrm>
        </p:spPr>
        <p:txBody>
          <a:bodyPr>
            <a:normAutofit fontScale="92500" lnSpcReduction="10000"/>
          </a:bodyPr>
          <a:lstStyle/>
          <a:p>
            <a:r>
              <a:rPr lang="en-US" sz="3600" dirty="0"/>
              <a:t>One way to prevent eavesdropping without changing the software performing the communication is to use a </a:t>
            </a:r>
            <a:r>
              <a:rPr lang="en-US" sz="3600" b="1" dirty="0"/>
              <a:t>tunneling protocol</a:t>
            </a:r>
            <a:r>
              <a:rPr lang="en-US" sz="3600" dirty="0"/>
              <a:t>. </a:t>
            </a:r>
          </a:p>
          <a:p>
            <a:r>
              <a:rPr lang="en-US" sz="3600" dirty="0"/>
              <a:t>In such a protocol, the communication between a client and server is automatically encrypted, so that useful eavesdropping is infeasible.</a:t>
            </a:r>
          </a:p>
        </p:txBody>
      </p:sp>
      <p:pic>
        <p:nvPicPr>
          <p:cNvPr id="6" name="Picture 5">
            <a:extLst>
              <a:ext uri="{FF2B5EF4-FFF2-40B4-BE49-F238E27FC236}">
                <a16:creationId xmlns:a16="http://schemas.microsoft.com/office/drawing/2014/main" id="{2294F32A-F072-A4C9-BF53-D27C5F8A44BB}"/>
              </a:ext>
            </a:extLst>
          </p:cNvPr>
          <p:cNvPicPr>
            <a:picLocks noChangeAspect="1"/>
          </p:cNvPicPr>
          <p:nvPr/>
        </p:nvPicPr>
        <p:blipFill>
          <a:blip r:embed="rId2"/>
          <a:stretch>
            <a:fillRect/>
          </a:stretch>
        </p:blipFill>
        <p:spPr>
          <a:xfrm>
            <a:off x="6755278" y="0"/>
            <a:ext cx="5362289" cy="6543810"/>
          </a:xfrm>
          <a:prstGeom prst="rect">
            <a:avLst/>
          </a:prstGeom>
        </p:spPr>
      </p:pic>
    </p:spTree>
    <p:extLst>
      <p:ext uri="{BB962C8B-B14F-4D97-AF65-F5344CB8AC3E}">
        <p14:creationId xmlns:p14="http://schemas.microsoft.com/office/powerpoint/2010/main" val="3085692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a:bodyPr>
          <a:lstStyle/>
          <a:p>
            <a:r>
              <a:rPr lang="en-US" sz="4800" dirty="0">
                <a:latin typeface="Arial Black" panose="020B0A04020102020204" pitchFamily="34" charset="0"/>
                <a:cs typeface="Aharoni" panose="02010803020104030203" pitchFamily="2" charset="-79"/>
              </a:rPr>
              <a:t>3.1 Secure Shell (SSH)</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0" y="1431914"/>
            <a:ext cx="10576631" cy="5216971"/>
          </a:xfrm>
        </p:spPr>
        <p:txBody>
          <a:bodyPr>
            <a:normAutofit/>
          </a:bodyPr>
          <a:lstStyle/>
          <a:p>
            <a:r>
              <a:rPr lang="en-US" sz="3600" dirty="0"/>
              <a:t>To remedy insecure protocols, </a:t>
            </a:r>
            <a:r>
              <a:rPr lang="en-US" sz="3600" b="1" dirty="0"/>
              <a:t>SSH</a:t>
            </a:r>
            <a:r>
              <a:rPr lang="en-US" sz="3600" dirty="0"/>
              <a:t> was created to use symmetric and public-key cryptography to communicate across the Internet using an encrypted channel.</a:t>
            </a:r>
          </a:p>
          <a:p>
            <a:r>
              <a:rPr lang="en-US" sz="3600" dirty="0"/>
              <a:t>Because of its strong security, the SSH protocol is used for a variety of tasks in addition to secure remote administration, including file transfer through the simple </a:t>
            </a:r>
            <a:r>
              <a:rPr lang="en-US" sz="3600" b="1" dirty="0"/>
              <a:t>Secure Copy Protocol (SCP) </a:t>
            </a:r>
            <a:r>
              <a:rPr lang="en-US" sz="3600" dirty="0"/>
              <a:t>or as part of the more full-featured </a:t>
            </a:r>
            <a:r>
              <a:rPr lang="en-US" sz="3600" b="1" dirty="0"/>
              <a:t>Secure File-Transfer Protocol (SFTP)</a:t>
            </a:r>
            <a:r>
              <a:rPr lang="en-US" sz="3600" dirty="0"/>
              <a:t>.</a:t>
            </a:r>
          </a:p>
        </p:txBody>
      </p:sp>
    </p:spTree>
    <p:extLst>
      <p:ext uri="{BB962C8B-B14F-4D97-AF65-F5344CB8AC3E}">
        <p14:creationId xmlns:p14="http://schemas.microsoft.com/office/powerpoint/2010/main" val="2230854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a:bodyPr>
          <a:lstStyle/>
          <a:p>
            <a:r>
              <a:rPr lang="en-US" sz="4800" dirty="0">
                <a:latin typeface="Arial Black" panose="020B0A04020102020204" pitchFamily="34" charset="0"/>
                <a:cs typeface="Aharoni" panose="02010803020104030203" pitchFamily="2" charset="-79"/>
              </a:rPr>
              <a:t>3.1 Secure Shell (SSH)</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0" y="1431914"/>
            <a:ext cx="10576631" cy="5216971"/>
          </a:xfrm>
        </p:spPr>
        <p:txBody>
          <a:bodyPr>
            <a:normAutofit/>
          </a:bodyPr>
          <a:lstStyle/>
          <a:p>
            <a:r>
              <a:rPr lang="en-US" sz="3600" dirty="0"/>
              <a:t>In addition, one of the most common uses of the SSH protocol is for secure tunneling. </a:t>
            </a:r>
          </a:p>
          <a:p>
            <a:r>
              <a:rPr lang="en-US" sz="3600" dirty="0"/>
              <a:t>Because the protocol is designed such that an eavesdropper cannot deduce the contents of SSH traffic, a tunnel established using SSH will prevent many attacks based on packet sniffing.</a:t>
            </a:r>
          </a:p>
        </p:txBody>
      </p:sp>
    </p:spTree>
    <p:extLst>
      <p:ext uri="{BB962C8B-B14F-4D97-AF65-F5344CB8AC3E}">
        <p14:creationId xmlns:p14="http://schemas.microsoft.com/office/powerpoint/2010/main" val="42425869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a:bodyPr>
          <a:lstStyle/>
          <a:p>
            <a:r>
              <a:rPr lang="en-US" sz="4800" dirty="0">
                <a:latin typeface="Arial Black" panose="020B0A04020102020204" pitchFamily="34" charset="0"/>
                <a:cs typeface="Aharoni" panose="02010803020104030203" pitchFamily="2" charset="-79"/>
              </a:rPr>
              <a:t>3.2 IPsec</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0" y="1431914"/>
            <a:ext cx="10576631" cy="5216971"/>
          </a:xfrm>
        </p:spPr>
        <p:txBody>
          <a:bodyPr>
            <a:normAutofit/>
          </a:bodyPr>
          <a:lstStyle/>
          <a:p>
            <a:r>
              <a:rPr lang="en-US" sz="3600" dirty="0"/>
              <a:t>One of the fundamental shortcomings of the Internet Protocol is a lack of built-in security measures to ensure the authenticity and privacy of each IP packet. To solve this, Internet </a:t>
            </a:r>
            <a:r>
              <a:rPr lang="en-US" sz="3600" dirty="0" err="1"/>
              <a:t>Protocl</a:t>
            </a:r>
            <a:r>
              <a:rPr lang="en-US" sz="3600" dirty="0"/>
              <a:t> Security (IPsec) was created.</a:t>
            </a:r>
          </a:p>
          <a:p>
            <a:r>
              <a:rPr lang="en-US" sz="3600" dirty="0"/>
              <a:t>IPsec consists of several protocols, each addressing different security needs. Each protocol can operate in one of two modes, </a:t>
            </a:r>
            <a:r>
              <a:rPr lang="en-US" sz="3600" b="1" dirty="0"/>
              <a:t>transport mode </a:t>
            </a:r>
            <a:r>
              <a:rPr lang="en-US" sz="3600" dirty="0"/>
              <a:t>or </a:t>
            </a:r>
            <a:r>
              <a:rPr lang="en-US" sz="3600" b="1" dirty="0"/>
              <a:t>tunnel mode</a:t>
            </a:r>
            <a:r>
              <a:rPr lang="en-US" sz="3600" dirty="0"/>
              <a:t>.</a:t>
            </a:r>
          </a:p>
        </p:txBody>
      </p:sp>
    </p:spTree>
    <p:extLst>
      <p:ext uri="{BB962C8B-B14F-4D97-AF65-F5344CB8AC3E}">
        <p14:creationId xmlns:p14="http://schemas.microsoft.com/office/powerpoint/2010/main" val="30544618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a:bodyPr>
          <a:lstStyle/>
          <a:p>
            <a:r>
              <a:rPr lang="en-US" sz="4800" dirty="0">
                <a:latin typeface="Arial Black" panose="020B0A04020102020204" pitchFamily="34" charset="0"/>
                <a:cs typeface="Aharoni" panose="02010803020104030203" pitchFamily="2" charset="-79"/>
              </a:rPr>
              <a:t>3.2 IPsec</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0" y="1431914"/>
            <a:ext cx="10576631" cy="5216971"/>
          </a:xfrm>
        </p:spPr>
        <p:txBody>
          <a:bodyPr>
            <a:normAutofit lnSpcReduction="10000"/>
          </a:bodyPr>
          <a:lstStyle/>
          <a:p>
            <a:r>
              <a:rPr lang="en-US" sz="3600" dirty="0"/>
              <a:t>In </a:t>
            </a:r>
            <a:r>
              <a:rPr lang="en-US" sz="3600" b="1" dirty="0"/>
              <a:t>transport mode</a:t>
            </a:r>
            <a:r>
              <a:rPr lang="en-US" sz="3600" dirty="0"/>
              <a:t>, additional IPsec header information is inserted before the data of the original packet, and only the payload of the packet is encrypted or authenticated. </a:t>
            </a:r>
          </a:p>
          <a:p>
            <a:r>
              <a:rPr lang="en-US" sz="3600" dirty="0"/>
              <a:t>In contrast, when using </a:t>
            </a:r>
            <a:r>
              <a:rPr lang="en-US" sz="3600" b="1" dirty="0"/>
              <a:t>tunnel mode</a:t>
            </a:r>
            <a:r>
              <a:rPr lang="en-US" sz="3600" dirty="0"/>
              <a:t>, a new packet is constructed with IPsec header information, and the entire original packet, including its header, is encapsulated as the payload of the new packet. Tunnel mode is commonly used to create </a:t>
            </a:r>
            <a:r>
              <a:rPr lang="en-US" sz="3600" b="1" dirty="0"/>
              <a:t>virtual private networks (VPNs)</a:t>
            </a:r>
          </a:p>
        </p:txBody>
      </p:sp>
    </p:spTree>
    <p:extLst>
      <p:ext uri="{BB962C8B-B14F-4D97-AF65-F5344CB8AC3E}">
        <p14:creationId xmlns:p14="http://schemas.microsoft.com/office/powerpoint/2010/main" val="678154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fontScale="90000"/>
          </a:bodyPr>
          <a:lstStyle/>
          <a:p>
            <a:r>
              <a:rPr lang="en-US" sz="4800" dirty="0">
                <a:latin typeface="Arial Black" panose="020B0A04020102020204" pitchFamily="34" charset="0"/>
                <a:cs typeface="Aharoni" panose="02010803020104030203" pitchFamily="2" charset="-79"/>
              </a:rPr>
              <a:t>1.1 A Sample of Application-Layer Protocols</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1" y="1431914"/>
            <a:ext cx="10715308" cy="5216971"/>
          </a:xfrm>
        </p:spPr>
        <p:txBody>
          <a:bodyPr>
            <a:normAutofit/>
          </a:bodyPr>
          <a:lstStyle/>
          <a:p>
            <a:r>
              <a:rPr lang="en-US" sz="3200" dirty="0"/>
              <a:t>There are many application-layer protocols designed to perform a number of important tasks at Internet-scale, including the following:</a:t>
            </a:r>
          </a:p>
          <a:p>
            <a:pPr lvl="1"/>
            <a:r>
              <a:rPr lang="en-US" sz="2800" b="1" dirty="0"/>
              <a:t>Domain name system (DNS)</a:t>
            </a:r>
          </a:p>
          <a:p>
            <a:pPr lvl="1"/>
            <a:r>
              <a:rPr lang="en-US" sz="2800" b="1" dirty="0"/>
              <a:t>Hypertext transfer protocol (HTTP)</a:t>
            </a:r>
          </a:p>
          <a:p>
            <a:pPr lvl="1"/>
            <a:r>
              <a:rPr lang="en-US" sz="2800" b="1" dirty="0"/>
              <a:t>SSL/TLS</a:t>
            </a:r>
          </a:p>
          <a:p>
            <a:pPr lvl="1"/>
            <a:r>
              <a:rPr lang="en-US" sz="2800" b="1" dirty="0"/>
              <a:t>IMAP/POP/SMTP</a:t>
            </a:r>
          </a:p>
          <a:p>
            <a:pPr lvl="1"/>
            <a:r>
              <a:rPr lang="en-US" sz="2800" b="1" dirty="0"/>
              <a:t>File transfer protocol (FTP)</a:t>
            </a:r>
          </a:p>
          <a:p>
            <a:pPr lvl="1"/>
            <a:r>
              <a:rPr lang="en-US" sz="2800" b="1" dirty="0"/>
              <a:t>SOAP</a:t>
            </a:r>
          </a:p>
          <a:p>
            <a:pPr lvl="1"/>
            <a:r>
              <a:rPr lang="en-US" sz="2800" b="1" dirty="0"/>
              <a:t>Telnet</a:t>
            </a:r>
          </a:p>
          <a:p>
            <a:pPr lvl="1"/>
            <a:r>
              <a:rPr lang="en-US" sz="2800" b="1" dirty="0"/>
              <a:t>SSH</a:t>
            </a:r>
          </a:p>
        </p:txBody>
      </p:sp>
    </p:spTree>
    <p:extLst>
      <p:ext uri="{BB962C8B-B14F-4D97-AF65-F5344CB8AC3E}">
        <p14:creationId xmlns:p14="http://schemas.microsoft.com/office/powerpoint/2010/main" val="38898596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fontScale="90000"/>
          </a:bodyPr>
          <a:lstStyle/>
          <a:p>
            <a:r>
              <a:rPr lang="en-US" sz="4800" dirty="0">
                <a:latin typeface="Arial Black" panose="020B0A04020102020204" pitchFamily="34" charset="0"/>
                <a:cs typeface="Aharoni" panose="02010803020104030203" pitchFamily="2" charset="-79"/>
              </a:rPr>
              <a:t>3.3 Virtual Private Networking (VPN)</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0" y="1431914"/>
            <a:ext cx="6247317" cy="5216971"/>
          </a:xfrm>
        </p:spPr>
        <p:txBody>
          <a:bodyPr>
            <a:normAutofit fontScale="77500" lnSpcReduction="20000"/>
          </a:bodyPr>
          <a:lstStyle/>
          <a:p>
            <a:r>
              <a:rPr lang="en-US" sz="3600" b="1" dirty="0"/>
              <a:t>Virtual private networking (VPN) </a:t>
            </a:r>
            <a:r>
              <a:rPr lang="en-US" sz="3600" dirty="0"/>
              <a:t>is a technology that allows private networks to be safely extended over long physical distances by making use of a public network, such as the Internet, as a means of transport. </a:t>
            </a:r>
          </a:p>
          <a:p>
            <a:r>
              <a:rPr lang="en-US" sz="3600" dirty="0"/>
              <a:t>VPN provides guarantees of data confidentiality, integrity, and authentication, despite the use of an untrusted network for transmission. </a:t>
            </a:r>
          </a:p>
          <a:p>
            <a:r>
              <a:rPr lang="en-US" sz="3600" dirty="0"/>
              <a:t>There are two primary types of VPNs, </a:t>
            </a:r>
            <a:r>
              <a:rPr lang="en-US" sz="3600" b="1" dirty="0"/>
              <a:t>remote access VPN</a:t>
            </a:r>
            <a:r>
              <a:rPr lang="en-US" sz="3600" dirty="0"/>
              <a:t> and </a:t>
            </a:r>
            <a:r>
              <a:rPr lang="en-US" sz="3600" b="1" dirty="0"/>
              <a:t>site-to-site VPN</a:t>
            </a:r>
            <a:r>
              <a:rPr lang="en-US" sz="3600" dirty="0"/>
              <a:t>.</a:t>
            </a:r>
          </a:p>
        </p:txBody>
      </p:sp>
      <p:pic>
        <p:nvPicPr>
          <p:cNvPr id="5" name="Picture 4" descr="A cartoon of two yellow men&#10;&#10;Description automatically generated">
            <a:extLst>
              <a:ext uri="{FF2B5EF4-FFF2-40B4-BE49-F238E27FC236}">
                <a16:creationId xmlns:a16="http://schemas.microsoft.com/office/drawing/2014/main" id="{DF92F48C-9531-8937-F5D8-41766A13CC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8804" y="962070"/>
            <a:ext cx="5303196" cy="5308720"/>
          </a:xfrm>
          <a:prstGeom prst="rect">
            <a:avLst/>
          </a:prstGeom>
        </p:spPr>
      </p:pic>
    </p:spTree>
    <p:extLst>
      <p:ext uri="{BB962C8B-B14F-4D97-AF65-F5344CB8AC3E}">
        <p14:creationId xmlns:p14="http://schemas.microsoft.com/office/powerpoint/2010/main" val="29165939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fontScale="90000"/>
          </a:bodyPr>
          <a:lstStyle/>
          <a:p>
            <a:r>
              <a:rPr lang="en-US" sz="4800" dirty="0">
                <a:latin typeface="Arial Black" panose="020B0A04020102020204" pitchFamily="34" charset="0"/>
                <a:cs typeface="Aharoni" panose="02010803020104030203" pitchFamily="2" charset="-79"/>
              </a:rPr>
              <a:t>3.3 Virtual Private Networking (VPN)</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0" y="1431914"/>
            <a:ext cx="10784647" cy="5216971"/>
          </a:xfrm>
        </p:spPr>
        <p:txBody>
          <a:bodyPr>
            <a:normAutofit/>
          </a:bodyPr>
          <a:lstStyle/>
          <a:p>
            <a:r>
              <a:rPr lang="en-US" sz="3600" dirty="0"/>
              <a:t>Remote access VPNs allow authorized clients to access a private network that is referred to as an </a:t>
            </a:r>
            <a:r>
              <a:rPr lang="en-US" sz="3600" b="1" dirty="0"/>
              <a:t>intranet</a:t>
            </a:r>
            <a:r>
              <a:rPr lang="en-US" sz="3600" dirty="0"/>
              <a:t>. </a:t>
            </a:r>
          </a:p>
          <a:p>
            <a:r>
              <a:rPr lang="en-US" sz="3600" dirty="0"/>
              <a:t>To accomplish this, the organization sets up a VPN endpoint, known as a </a:t>
            </a:r>
            <a:r>
              <a:rPr lang="en-US" sz="3600" b="1" dirty="0"/>
              <a:t>network access server</a:t>
            </a:r>
            <a:r>
              <a:rPr lang="en-US" sz="3600" dirty="0"/>
              <a:t>, or </a:t>
            </a:r>
            <a:r>
              <a:rPr lang="en-US" sz="3600" b="1" dirty="0"/>
              <a:t>NAS</a:t>
            </a:r>
            <a:r>
              <a:rPr lang="en-US" sz="3600" dirty="0"/>
              <a:t>. Clients typically install VPN client software on their machines, which handle negotiating a connection to the NAS and facilitating communication.</a:t>
            </a:r>
          </a:p>
        </p:txBody>
      </p:sp>
    </p:spTree>
    <p:extLst>
      <p:ext uri="{BB962C8B-B14F-4D97-AF65-F5344CB8AC3E}">
        <p14:creationId xmlns:p14="http://schemas.microsoft.com/office/powerpoint/2010/main" val="26210431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fontScale="90000"/>
          </a:bodyPr>
          <a:lstStyle/>
          <a:p>
            <a:r>
              <a:rPr lang="en-US" sz="4800" dirty="0">
                <a:latin typeface="Arial Black" panose="020B0A04020102020204" pitchFamily="34" charset="0"/>
                <a:cs typeface="Aharoni" panose="02010803020104030203" pitchFamily="2" charset="-79"/>
              </a:rPr>
              <a:t>3.3 Virtual Private Networking (VPN)</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0" y="1431914"/>
            <a:ext cx="10784647" cy="5216971"/>
          </a:xfrm>
        </p:spPr>
        <p:txBody>
          <a:bodyPr>
            <a:normAutofit fontScale="92500" lnSpcReduction="20000"/>
          </a:bodyPr>
          <a:lstStyle/>
          <a:p>
            <a:r>
              <a:rPr lang="en-US" sz="3600" dirty="0"/>
              <a:t>Site-to-site VPN solutions are designed to provide a secure bridge between two or more physically distant networks. </a:t>
            </a:r>
          </a:p>
          <a:p>
            <a:r>
              <a:rPr lang="en-US" sz="3600" dirty="0"/>
              <a:t>VPN provides the same security but uses the Internet for communication rather than relying on a private physical layer. </a:t>
            </a:r>
          </a:p>
          <a:p>
            <a:r>
              <a:rPr lang="en-US" sz="3600" dirty="0"/>
              <a:t>To create a site-to-site VPN connection, both networks have a separate VPN endpoint, each of which communicates with the other and transmits traffic appropriately.</a:t>
            </a:r>
          </a:p>
          <a:p>
            <a:r>
              <a:rPr lang="en-US" sz="3600" dirty="0"/>
              <a:t>VPN (Virtual Private Network) Explained</a:t>
            </a:r>
          </a:p>
          <a:p>
            <a:r>
              <a:rPr lang="en-US" sz="3600" dirty="0">
                <a:hlinkClick r:id="rId2"/>
              </a:rPr>
              <a:t>https://www.youtube.com/watch?v=R-JUOpCgTZc</a:t>
            </a:r>
            <a:endParaRPr lang="en-US" sz="3600" dirty="0"/>
          </a:p>
          <a:p>
            <a:endParaRPr lang="en-US" sz="3600" dirty="0"/>
          </a:p>
        </p:txBody>
      </p:sp>
    </p:spTree>
    <p:extLst>
      <p:ext uri="{BB962C8B-B14F-4D97-AF65-F5344CB8AC3E}">
        <p14:creationId xmlns:p14="http://schemas.microsoft.com/office/powerpoint/2010/main" val="39649090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a:bodyPr>
          <a:lstStyle/>
          <a:p>
            <a:r>
              <a:rPr lang="en-US" sz="4800" dirty="0">
                <a:latin typeface="Arial Black" panose="020B0A04020102020204" pitchFamily="34" charset="0"/>
                <a:cs typeface="Aharoni" panose="02010803020104030203" pitchFamily="2" charset="-79"/>
              </a:rPr>
              <a:t>4. Intrusion Detection</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0" y="1431914"/>
            <a:ext cx="10784647" cy="5216971"/>
          </a:xfrm>
        </p:spPr>
        <p:txBody>
          <a:bodyPr>
            <a:normAutofit/>
          </a:bodyPr>
          <a:lstStyle/>
          <a:p>
            <a:r>
              <a:rPr lang="en-US" sz="3600" dirty="0"/>
              <a:t>An </a:t>
            </a:r>
            <a:r>
              <a:rPr lang="en-US" sz="3600" b="1" dirty="0"/>
              <a:t>intrusion detection system (IDS) </a:t>
            </a:r>
            <a:r>
              <a:rPr lang="en-US" sz="3600" dirty="0"/>
              <a:t>is a software or hardware system that is used to detect signs of malicious activity on a network or individual computer. </a:t>
            </a:r>
          </a:p>
          <a:p>
            <a:r>
              <a:rPr lang="en-US" sz="3600" dirty="0"/>
              <a:t>The functions of an IDS are divided between </a:t>
            </a:r>
            <a:r>
              <a:rPr lang="en-US" sz="3600" b="1" dirty="0"/>
              <a:t>IDS sensors</a:t>
            </a:r>
            <a:r>
              <a:rPr lang="en-US" sz="3600" dirty="0"/>
              <a:t>, which collect real-time data about the functioning of network components and computers, and an </a:t>
            </a:r>
            <a:r>
              <a:rPr lang="en-US" sz="3600" b="1" dirty="0"/>
              <a:t>IDS manager</a:t>
            </a:r>
            <a:r>
              <a:rPr lang="en-US" sz="3600" dirty="0"/>
              <a:t>, which receives reports from sensors.</a:t>
            </a:r>
          </a:p>
        </p:txBody>
      </p:sp>
    </p:spTree>
    <p:extLst>
      <p:ext uri="{BB962C8B-B14F-4D97-AF65-F5344CB8AC3E}">
        <p14:creationId xmlns:p14="http://schemas.microsoft.com/office/powerpoint/2010/main" val="21069140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a:bodyPr>
          <a:lstStyle/>
          <a:p>
            <a:r>
              <a:rPr lang="en-US" sz="4800" dirty="0">
                <a:latin typeface="Arial Black" panose="020B0A04020102020204" pitchFamily="34" charset="0"/>
                <a:cs typeface="Aharoni" panose="02010803020104030203" pitchFamily="2" charset="-79"/>
              </a:rPr>
              <a:t>4. Intrusion Detection</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0" y="1431914"/>
            <a:ext cx="10784647" cy="5216971"/>
          </a:xfrm>
        </p:spPr>
        <p:txBody>
          <a:bodyPr>
            <a:normAutofit/>
          </a:bodyPr>
          <a:lstStyle/>
          <a:p>
            <a:r>
              <a:rPr lang="en-US" sz="3600" dirty="0"/>
              <a:t>The </a:t>
            </a:r>
            <a:r>
              <a:rPr lang="en-US" sz="3600" b="1" dirty="0"/>
              <a:t>IDS manager </a:t>
            </a:r>
            <a:r>
              <a:rPr lang="en-US" sz="3600" dirty="0"/>
              <a:t>compiles data from the IDS sensors to determine if an intrusion has occurred. </a:t>
            </a:r>
          </a:p>
          <a:p>
            <a:r>
              <a:rPr lang="en-US" sz="3600" dirty="0"/>
              <a:t>This determination is usually based on a set of site policies, which are sets of rules and statistical conditions that define probable intrusions. </a:t>
            </a:r>
          </a:p>
          <a:p>
            <a:r>
              <a:rPr lang="en-US" sz="3600" dirty="0"/>
              <a:t>If an IDS manager detects an intrusion, then it sounds an alarm so that system administrators can react to a possible attack. </a:t>
            </a:r>
          </a:p>
        </p:txBody>
      </p:sp>
    </p:spTree>
    <p:extLst>
      <p:ext uri="{BB962C8B-B14F-4D97-AF65-F5344CB8AC3E}">
        <p14:creationId xmlns:p14="http://schemas.microsoft.com/office/powerpoint/2010/main" val="1190619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a:bodyPr>
          <a:lstStyle/>
          <a:p>
            <a:r>
              <a:rPr lang="en-US" sz="4800" dirty="0">
                <a:latin typeface="Arial Black" panose="020B0A04020102020204" pitchFamily="34" charset="0"/>
                <a:cs typeface="Aharoni" panose="02010803020104030203" pitchFamily="2" charset="-79"/>
              </a:rPr>
              <a:t>Intrusions</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0" y="1431914"/>
            <a:ext cx="10784647" cy="5216971"/>
          </a:xfrm>
        </p:spPr>
        <p:txBody>
          <a:bodyPr>
            <a:normAutofit/>
          </a:bodyPr>
          <a:lstStyle/>
          <a:p>
            <a:r>
              <a:rPr lang="en-US" sz="3600" dirty="0"/>
              <a:t>An IDS is designed to detect a number of threats, including the following:</a:t>
            </a:r>
          </a:p>
          <a:p>
            <a:pPr lvl="1"/>
            <a:r>
              <a:rPr lang="en-US" sz="3200" b="1" dirty="0"/>
              <a:t>masquerader: </a:t>
            </a:r>
            <a:r>
              <a:rPr lang="en-US" sz="3200" dirty="0"/>
              <a:t>an attacker who is falsely using the identity and/or credentials of a legitimate user to gain access to a computer system or network</a:t>
            </a:r>
          </a:p>
          <a:p>
            <a:pPr lvl="1"/>
            <a:r>
              <a:rPr lang="en-US" sz="3200" b="1" dirty="0"/>
              <a:t>Misfeasor: </a:t>
            </a:r>
            <a:r>
              <a:rPr lang="en-US" sz="3200" dirty="0"/>
              <a:t>a legitimate user who performs actions he is not authorized to do</a:t>
            </a:r>
          </a:p>
          <a:p>
            <a:pPr lvl="1"/>
            <a:r>
              <a:rPr lang="en-US" sz="3200" b="1" dirty="0"/>
              <a:t>Clandestine user: </a:t>
            </a:r>
            <a:r>
              <a:rPr lang="en-US" sz="3200" dirty="0"/>
              <a:t>a user who tries to block or cover up his actions by deleting audit files and/or system logs</a:t>
            </a:r>
          </a:p>
        </p:txBody>
      </p:sp>
    </p:spTree>
    <p:extLst>
      <p:ext uri="{BB962C8B-B14F-4D97-AF65-F5344CB8AC3E}">
        <p14:creationId xmlns:p14="http://schemas.microsoft.com/office/powerpoint/2010/main" val="6314896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a:bodyPr>
          <a:lstStyle/>
          <a:p>
            <a:r>
              <a:rPr lang="en-US" sz="4800" dirty="0">
                <a:latin typeface="Arial Black" panose="020B0A04020102020204" pitchFamily="34" charset="0"/>
                <a:cs typeface="Aharoni" panose="02010803020104030203" pitchFamily="2" charset="-79"/>
              </a:rPr>
              <a:t>Intrusions</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0" y="1431914"/>
            <a:ext cx="10784647" cy="5216971"/>
          </a:xfrm>
        </p:spPr>
        <p:txBody>
          <a:bodyPr>
            <a:normAutofit lnSpcReduction="10000"/>
          </a:bodyPr>
          <a:lstStyle/>
          <a:p>
            <a:r>
              <a:rPr lang="en-US" sz="3200" dirty="0"/>
              <a:t>In addition, an IDS is designed to detect automated attacks and threats, including the following:</a:t>
            </a:r>
          </a:p>
          <a:p>
            <a:pPr lvl="1"/>
            <a:r>
              <a:rPr lang="en-US" sz="2800" b="1" dirty="0"/>
              <a:t>port scans: </a:t>
            </a:r>
            <a:r>
              <a:rPr lang="en-US" sz="2800" dirty="0"/>
              <a:t>information gathering intended to determine which ports on a host are open for TCP connections</a:t>
            </a:r>
          </a:p>
          <a:p>
            <a:pPr lvl="1"/>
            <a:r>
              <a:rPr lang="en-US" sz="2800" b="1" dirty="0"/>
              <a:t>Denial-of-service attacks</a:t>
            </a:r>
            <a:r>
              <a:rPr lang="en-US" sz="2800" dirty="0"/>
              <a:t>: network attacks meant to overwhelm a host and shut out legitimate accesses</a:t>
            </a:r>
          </a:p>
          <a:p>
            <a:pPr lvl="1"/>
            <a:r>
              <a:rPr lang="en-US" sz="2800" b="1" dirty="0"/>
              <a:t>Malware attacks</a:t>
            </a:r>
            <a:r>
              <a:rPr lang="en-US" sz="2800" dirty="0"/>
              <a:t>: replicating malicious software attacks, such as Trojan horses, computer worms, viruses, etc.</a:t>
            </a:r>
          </a:p>
          <a:p>
            <a:pPr lvl="1"/>
            <a:r>
              <a:rPr lang="en-US" sz="2800" b="1" dirty="0"/>
              <a:t>ARP spoofing</a:t>
            </a:r>
            <a:r>
              <a:rPr lang="en-US" sz="2800" dirty="0"/>
              <a:t>: an attempt to redirect IP traffic in a local-area network</a:t>
            </a:r>
          </a:p>
          <a:p>
            <a:pPr lvl="1"/>
            <a:r>
              <a:rPr lang="en-US" sz="2800" b="1" dirty="0"/>
              <a:t>DNS cache poisoning:</a:t>
            </a:r>
            <a:r>
              <a:rPr lang="en-US" sz="2800" dirty="0"/>
              <a:t> a pharming attack directed at changing a host’s DNS cache to create a falsified domain-name/IP-address association</a:t>
            </a:r>
          </a:p>
        </p:txBody>
      </p:sp>
    </p:spTree>
    <p:extLst>
      <p:ext uri="{BB962C8B-B14F-4D97-AF65-F5344CB8AC3E}">
        <p14:creationId xmlns:p14="http://schemas.microsoft.com/office/powerpoint/2010/main" val="35638795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a:bodyPr>
          <a:lstStyle/>
          <a:p>
            <a:r>
              <a:rPr lang="en-US" sz="4800" dirty="0">
                <a:latin typeface="Arial Black" panose="020B0A04020102020204" pitchFamily="34" charset="0"/>
                <a:cs typeface="Aharoni" panose="02010803020104030203" pitchFamily="2" charset="-79"/>
              </a:rPr>
              <a:t>4.1 Intrusion Detection Events</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0" y="1431914"/>
            <a:ext cx="10784647" cy="5216971"/>
          </a:xfrm>
        </p:spPr>
        <p:txBody>
          <a:bodyPr>
            <a:normAutofit/>
          </a:bodyPr>
          <a:lstStyle/>
          <a:p>
            <a:r>
              <a:rPr lang="en-US" sz="3200" dirty="0"/>
              <a:t>Intrusion detection is not an exact science. Two types of errors may occur:</a:t>
            </a:r>
          </a:p>
          <a:p>
            <a:pPr lvl="1"/>
            <a:r>
              <a:rPr lang="en-US" sz="2800" b="1" dirty="0"/>
              <a:t>False positive: </a:t>
            </a:r>
            <a:r>
              <a:rPr lang="en-US" sz="2800" dirty="0"/>
              <a:t>when an alarm is sounded on benign activity, which is not an intrusion</a:t>
            </a:r>
          </a:p>
          <a:p>
            <a:pPr lvl="1"/>
            <a:r>
              <a:rPr lang="en-US" sz="2800" b="1" dirty="0"/>
              <a:t>False negative: </a:t>
            </a:r>
            <a:r>
              <a:rPr lang="en-US" sz="2800" dirty="0"/>
              <a:t>when an alarm is not sounded on a malicious event, which is an intrusion</a:t>
            </a:r>
          </a:p>
          <a:p>
            <a:r>
              <a:rPr lang="en-US" sz="3200" dirty="0"/>
              <a:t>Of these two, false negatives are generally considered more problematic because system damage may be going unnoticed</a:t>
            </a:r>
          </a:p>
        </p:txBody>
      </p:sp>
    </p:spTree>
    <p:extLst>
      <p:ext uri="{BB962C8B-B14F-4D97-AF65-F5344CB8AC3E}">
        <p14:creationId xmlns:p14="http://schemas.microsoft.com/office/powerpoint/2010/main" val="18334565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a:bodyPr>
          <a:lstStyle/>
          <a:p>
            <a:r>
              <a:rPr lang="en-US" sz="4800" dirty="0">
                <a:latin typeface="Arial Black" panose="020B0A04020102020204" pitchFamily="34" charset="0"/>
                <a:cs typeface="Aharoni" panose="02010803020104030203" pitchFamily="2" charset="-79"/>
              </a:rPr>
              <a:t>4.1 Intrusion Detection Events</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1" y="1431914"/>
            <a:ext cx="5532264" cy="5216971"/>
          </a:xfrm>
        </p:spPr>
        <p:txBody>
          <a:bodyPr>
            <a:normAutofit/>
          </a:bodyPr>
          <a:lstStyle/>
          <a:p>
            <a:r>
              <a:rPr lang="en-US" sz="3200" b="1" dirty="0"/>
              <a:t>True positive: </a:t>
            </a:r>
            <a:r>
              <a:rPr lang="en-US" sz="3200" dirty="0"/>
              <a:t>when an alarm is sounded on a malicious event, which is an intrusion</a:t>
            </a:r>
          </a:p>
          <a:p>
            <a:r>
              <a:rPr lang="en-US" sz="3200" b="1" dirty="0"/>
              <a:t>True negative: </a:t>
            </a:r>
            <a:r>
              <a:rPr lang="en-US" sz="3200" dirty="0"/>
              <a:t>when an alarm is not sounded on benign activity, which is not an intrusion</a:t>
            </a:r>
          </a:p>
        </p:txBody>
      </p:sp>
      <p:pic>
        <p:nvPicPr>
          <p:cNvPr id="5" name="Picture 4">
            <a:extLst>
              <a:ext uri="{FF2B5EF4-FFF2-40B4-BE49-F238E27FC236}">
                <a16:creationId xmlns:a16="http://schemas.microsoft.com/office/drawing/2014/main" id="{A70DA887-7CAA-D19F-A29C-F09235113F09}"/>
              </a:ext>
            </a:extLst>
          </p:cNvPr>
          <p:cNvPicPr>
            <a:picLocks noChangeAspect="1"/>
          </p:cNvPicPr>
          <p:nvPr/>
        </p:nvPicPr>
        <p:blipFill>
          <a:blip r:embed="rId3"/>
          <a:stretch>
            <a:fillRect/>
          </a:stretch>
        </p:blipFill>
        <p:spPr>
          <a:xfrm>
            <a:off x="6299330" y="1369433"/>
            <a:ext cx="5892670" cy="4953361"/>
          </a:xfrm>
          <a:prstGeom prst="rect">
            <a:avLst/>
          </a:prstGeom>
        </p:spPr>
      </p:pic>
    </p:spTree>
    <p:extLst>
      <p:ext uri="{BB962C8B-B14F-4D97-AF65-F5344CB8AC3E}">
        <p14:creationId xmlns:p14="http://schemas.microsoft.com/office/powerpoint/2010/main" val="14170686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fontScale="90000"/>
          </a:bodyPr>
          <a:lstStyle/>
          <a:p>
            <a:r>
              <a:rPr lang="en-US" sz="4800" dirty="0">
                <a:latin typeface="Arial Black" panose="020B0A04020102020204" pitchFamily="34" charset="0"/>
                <a:cs typeface="Aharoni" panose="02010803020104030203" pitchFamily="2" charset="-79"/>
              </a:rPr>
              <a:t>4.2 Rule-Based Intrusion Detection</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1" y="1431914"/>
            <a:ext cx="10689306" cy="5216971"/>
          </a:xfrm>
        </p:spPr>
        <p:txBody>
          <a:bodyPr>
            <a:normAutofit/>
          </a:bodyPr>
          <a:lstStyle/>
          <a:p>
            <a:r>
              <a:rPr lang="en-US" sz="3200" dirty="0"/>
              <a:t>A technique used by intrusion detection systems to identify events that should trigger alarms is to use </a:t>
            </a:r>
            <a:r>
              <a:rPr lang="en-US" sz="3200" b="1" dirty="0"/>
              <a:t>rules</a:t>
            </a:r>
            <a:r>
              <a:rPr lang="en-US" sz="3200" dirty="0"/>
              <a:t>. These rules could identify the types of actions that match certain known profiles for an intrusion attack, in which case the rule would encode a </a:t>
            </a:r>
            <a:r>
              <a:rPr lang="en-US" sz="3200" b="1" dirty="0"/>
              <a:t>signature</a:t>
            </a:r>
            <a:r>
              <a:rPr lang="en-US" sz="3200" dirty="0"/>
              <a:t> for such an attack. </a:t>
            </a:r>
          </a:p>
          <a:p>
            <a:r>
              <a:rPr lang="en-US" sz="3200" dirty="0"/>
              <a:t>Thus, if the IDS manager sees an event that matches the signature for such a rule, it would immediately sound an alarm, possibly even indicating the particular type of attack that is suspected.</a:t>
            </a:r>
          </a:p>
        </p:txBody>
      </p:sp>
    </p:spTree>
    <p:extLst>
      <p:ext uri="{BB962C8B-B14F-4D97-AF65-F5344CB8AC3E}">
        <p14:creationId xmlns:p14="http://schemas.microsoft.com/office/powerpoint/2010/main" val="665785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fontScale="90000"/>
          </a:bodyPr>
          <a:lstStyle/>
          <a:p>
            <a:r>
              <a:rPr lang="en-US" sz="4800" dirty="0">
                <a:latin typeface="Arial Black" panose="020B0A04020102020204" pitchFamily="34" charset="0"/>
                <a:cs typeface="Aharoni" panose="02010803020104030203" pitchFamily="2" charset="-79"/>
              </a:rPr>
              <a:t>1.2 The Domain Name System (DNS)</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1" y="1431914"/>
            <a:ext cx="10715308" cy="5216971"/>
          </a:xfrm>
        </p:spPr>
        <p:txBody>
          <a:bodyPr>
            <a:normAutofit/>
          </a:bodyPr>
          <a:lstStyle/>
          <a:p>
            <a:r>
              <a:rPr lang="en-US" sz="3600" dirty="0"/>
              <a:t>The domain name system, or DNS, is a fundamental application layer protocol that is essential to the functioning of the Internet as we know it today. </a:t>
            </a:r>
          </a:p>
          <a:p>
            <a:r>
              <a:rPr lang="en-US" sz="3600" dirty="0"/>
              <a:t>DNS is a protocol that sits “behind the scenes” for every web browser and is responsible for resolving </a:t>
            </a:r>
            <a:r>
              <a:rPr lang="en-US" sz="3600" b="1" dirty="0"/>
              <a:t>domain names</a:t>
            </a:r>
            <a:r>
              <a:rPr lang="en-US" sz="3600" dirty="0"/>
              <a:t>, such as www.example.com, to IP addresses, such as 208.77.188.166.</a:t>
            </a:r>
          </a:p>
        </p:txBody>
      </p:sp>
    </p:spTree>
    <p:extLst>
      <p:ext uri="{BB962C8B-B14F-4D97-AF65-F5344CB8AC3E}">
        <p14:creationId xmlns:p14="http://schemas.microsoft.com/office/powerpoint/2010/main" val="28844699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fontScale="90000"/>
          </a:bodyPr>
          <a:lstStyle/>
          <a:p>
            <a:r>
              <a:rPr lang="en-US" sz="4800" dirty="0">
                <a:latin typeface="Arial Black" panose="020B0A04020102020204" pitchFamily="34" charset="0"/>
                <a:cs typeface="Aharoni" panose="02010803020104030203" pitchFamily="2" charset="-79"/>
              </a:rPr>
              <a:t>4.2 Rule-Based Intrusion Detection</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1" y="1431914"/>
            <a:ext cx="10572298" cy="5216971"/>
          </a:xfrm>
        </p:spPr>
        <p:txBody>
          <a:bodyPr>
            <a:normAutofit/>
          </a:bodyPr>
          <a:lstStyle/>
          <a:p>
            <a:r>
              <a:rPr lang="en-US" sz="3600" dirty="0"/>
              <a:t>Rule-based intrusion detection can be a powerful tool to detect malicious behavior, because each rule identifies an action that policy makers have thought about and have identified as clearly being suspicious. </a:t>
            </a:r>
          </a:p>
          <a:p>
            <a:r>
              <a:rPr lang="en-US" sz="3600" dirty="0"/>
              <a:t>Thus, the potential for annoying false-positive alarms is low, because the policy makers themselves have determined the list of rules</a:t>
            </a:r>
          </a:p>
        </p:txBody>
      </p:sp>
    </p:spTree>
    <p:extLst>
      <p:ext uri="{BB962C8B-B14F-4D97-AF65-F5344CB8AC3E}">
        <p14:creationId xmlns:p14="http://schemas.microsoft.com/office/powerpoint/2010/main" val="38614647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fontScale="90000"/>
          </a:bodyPr>
          <a:lstStyle/>
          <a:p>
            <a:r>
              <a:rPr lang="en-US" sz="4800" dirty="0">
                <a:latin typeface="Arial Black" panose="020B0A04020102020204" pitchFamily="34" charset="0"/>
                <a:cs typeface="Aharoni" panose="02010803020104030203" pitchFamily="2" charset="-79"/>
              </a:rPr>
              <a:t>4.3 Statistical Intrusion Detection</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1" y="1431914"/>
            <a:ext cx="10572298" cy="5216971"/>
          </a:xfrm>
        </p:spPr>
        <p:txBody>
          <a:bodyPr>
            <a:normAutofit/>
          </a:bodyPr>
          <a:lstStyle/>
          <a:p>
            <a:r>
              <a:rPr lang="en-US" sz="3600" dirty="0"/>
              <a:t>One of the main approaches to intrusion detection is based on statistics. The process begins by gathering audit data about a certain user or host, to determine baseline numerical values about the actions that that person or machine performs.</a:t>
            </a:r>
          </a:p>
          <a:p>
            <a:r>
              <a:rPr lang="en-US" sz="3600" dirty="0"/>
              <a:t>Numerical values that can be derived include:</a:t>
            </a:r>
          </a:p>
          <a:p>
            <a:pPr lvl="1"/>
            <a:r>
              <a:rPr lang="en-US" sz="3200" dirty="0"/>
              <a:t>Count, average, percentage, metering, time-interval length</a:t>
            </a:r>
          </a:p>
        </p:txBody>
      </p:sp>
    </p:spTree>
    <p:extLst>
      <p:ext uri="{BB962C8B-B14F-4D97-AF65-F5344CB8AC3E}">
        <p14:creationId xmlns:p14="http://schemas.microsoft.com/office/powerpoint/2010/main" val="15535678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fontScale="90000"/>
          </a:bodyPr>
          <a:lstStyle/>
          <a:p>
            <a:r>
              <a:rPr lang="en-US" sz="4800" dirty="0">
                <a:latin typeface="Arial Black" panose="020B0A04020102020204" pitchFamily="34" charset="0"/>
                <a:cs typeface="Aharoni" panose="02010803020104030203" pitchFamily="2" charset="-79"/>
              </a:rPr>
              <a:t>4.3 Statistical Intrusion Detection</a:t>
            </a:r>
          </a:p>
        </p:txBody>
      </p:sp>
      <p:pic>
        <p:nvPicPr>
          <p:cNvPr id="5" name="Content Placeholder 4">
            <a:extLst>
              <a:ext uri="{FF2B5EF4-FFF2-40B4-BE49-F238E27FC236}">
                <a16:creationId xmlns:a16="http://schemas.microsoft.com/office/drawing/2014/main" id="{71EE2CC3-5528-7124-CD0D-1D98C1285190}"/>
              </a:ext>
            </a:extLst>
          </p:cNvPr>
          <p:cNvPicPr>
            <a:picLocks noGrp="1" noChangeAspect="1"/>
          </p:cNvPicPr>
          <p:nvPr>
            <p:ph idx="1"/>
          </p:nvPr>
        </p:nvPicPr>
        <p:blipFill>
          <a:blip r:embed="rId3"/>
          <a:stretch>
            <a:fillRect/>
          </a:stretch>
        </p:blipFill>
        <p:spPr>
          <a:xfrm>
            <a:off x="2653412" y="1115568"/>
            <a:ext cx="6733272" cy="5589823"/>
          </a:xfrm>
        </p:spPr>
      </p:pic>
    </p:spTree>
    <p:extLst>
      <p:ext uri="{BB962C8B-B14F-4D97-AF65-F5344CB8AC3E}">
        <p14:creationId xmlns:p14="http://schemas.microsoft.com/office/powerpoint/2010/main" val="17971881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a:bodyPr>
          <a:lstStyle/>
          <a:p>
            <a:r>
              <a:rPr lang="en-US" sz="4800" dirty="0">
                <a:latin typeface="Arial Black" panose="020B0A04020102020204" pitchFamily="34" charset="0"/>
                <a:cs typeface="Aharoni" panose="02010803020104030203" pitchFamily="2" charset="-79"/>
              </a:rPr>
              <a:t>4.4 Port Scanning</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1" y="1431914"/>
            <a:ext cx="10572298" cy="5216971"/>
          </a:xfrm>
        </p:spPr>
        <p:txBody>
          <a:bodyPr>
            <a:normAutofit/>
          </a:bodyPr>
          <a:lstStyle/>
          <a:p>
            <a:r>
              <a:rPr lang="en-US" sz="3200" dirty="0"/>
              <a:t>Determining which traffic is permitted through a firewall and which ports on a target machine are running remote services is a crucial step in analyzing a network for security weaknesses. </a:t>
            </a:r>
          </a:p>
          <a:p>
            <a:r>
              <a:rPr lang="en-US" sz="3200" dirty="0"/>
              <a:t>Any technique that allows a user to enumerate which ports on a machine are accepting connections is known as </a:t>
            </a:r>
            <a:r>
              <a:rPr lang="en-US" sz="3200" b="1" dirty="0"/>
              <a:t>port scanning</a:t>
            </a:r>
            <a:r>
              <a:rPr lang="en-US" sz="3200" dirty="0"/>
              <a:t>. </a:t>
            </a:r>
          </a:p>
          <a:p>
            <a:r>
              <a:rPr lang="en-US" sz="3200" dirty="0"/>
              <a:t>Ports may either be </a:t>
            </a:r>
            <a:r>
              <a:rPr lang="en-US" sz="3200" b="1" dirty="0"/>
              <a:t>open</a:t>
            </a:r>
            <a:r>
              <a:rPr lang="en-US" sz="3200" dirty="0"/>
              <a:t> (accepting connections), </a:t>
            </a:r>
            <a:r>
              <a:rPr lang="en-US" sz="3200" b="1" dirty="0"/>
              <a:t>closed</a:t>
            </a:r>
            <a:r>
              <a:rPr lang="en-US" sz="3200" dirty="0"/>
              <a:t> (not accepting connections), or </a:t>
            </a:r>
            <a:r>
              <a:rPr lang="en-US" sz="3200" b="1" dirty="0"/>
              <a:t>blocked</a:t>
            </a:r>
            <a:r>
              <a:rPr lang="en-US" sz="3200" dirty="0"/>
              <a:t> (if a firewall or other device is preventing traffic from ever reaching the destination port).</a:t>
            </a:r>
          </a:p>
        </p:txBody>
      </p:sp>
    </p:spTree>
    <p:extLst>
      <p:ext uri="{BB962C8B-B14F-4D97-AF65-F5344CB8AC3E}">
        <p14:creationId xmlns:p14="http://schemas.microsoft.com/office/powerpoint/2010/main" val="17752954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a:bodyPr>
          <a:lstStyle/>
          <a:p>
            <a:r>
              <a:rPr lang="en-US" sz="4800" dirty="0">
                <a:latin typeface="Arial Black" panose="020B0A04020102020204" pitchFamily="34" charset="0"/>
                <a:cs typeface="Aharoni" panose="02010803020104030203" pitchFamily="2" charset="-79"/>
              </a:rPr>
              <a:t>4.4 Port Scanning</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1" y="1431914"/>
            <a:ext cx="10723975" cy="5216971"/>
          </a:xfrm>
        </p:spPr>
        <p:txBody>
          <a:bodyPr>
            <a:normAutofit/>
          </a:bodyPr>
          <a:lstStyle/>
          <a:p>
            <a:r>
              <a:rPr lang="en-US" sz="3600" dirty="0"/>
              <a:t>Port scanning has a somewhat controversial legal and ethical standing: while it may be used for legitimate purposes to evaluate the security of one’s own network, it is also commonly used to perform network reconnaissance in preparation for an attack.</a:t>
            </a:r>
          </a:p>
        </p:txBody>
      </p:sp>
    </p:spTree>
    <p:extLst>
      <p:ext uri="{BB962C8B-B14F-4D97-AF65-F5344CB8AC3E}">
        <p14:creationId xmlns:p14="http://schemas.microsoft.com/office/powerpoint/2010/main" val="18314528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a:bodyPr>
          <a:lstStyle/>
          <a:p>
            <a:r>
              <a:rPr lang="en-US" sz="4800" dirty="0">
                <a:latin typeface="Arial Black" panose="020B0A04020102020204" pitchFamily="34" charset="0"/>
                <a:cs typeface="Aharoni" panose="02010803020104030203" pitchFamily="2" charset="-79"/>
              </a:rPr>
              <a:t>4.5 Honeypots</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1" y="1431914"/>
            <a:ext cx="10723975" cy="5216971"/>
          </a:xfrm>
        </p:spPr>
        <p:txBody>
          <a:bodyPr>
            <a:normAutofit/>
          </a:bodyPr>
          <a:lstStyle/>
          <a:p>
            <a:r>
              <a:rPr lang="en-US" sz="3600" dirty="0"/>
              <a:t>Another tool that can be used to detect intrusions, including port scans, is a </a:t>
            </a:r>
            <a:r>
              <a:rPr lang="en-US" sz="3600" b="1" dirty="0"/>
              <a:t>honeypot</a:t>
            </a:r>
            <a:r>
              <a:rPr lang="en-US" sz="3600" dirty="0"/>
              <a:t>. This is a computer that is used as “bait” for intruders. </a:t>
            </a:r>
          </a:p>
          <a:p>
            <a:r>
              <a:rPr lang="en-US" sz="3600" dirty="0"/>
              <a:t>It is often placed on network in a way that makes it attractive, such as having it configured with software with known vulnerabilities and having its hard drive full of documents that appear to contain company secrets or other apparently valuable information. </a:t>
            </a:r>
          </a:p>
        </p:txBody>
      </p:sp>
    </p:spTree>
    <p:extLst>
      <p:ext uri="{BB962C8B-B14F-4D97-AF65-F5344CB8AC3E}">
        <p14:creationId xmlns:p14="http://schemas.microsoft.com/office/powerpoint/2010/main" val="34873500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a:bodyPr>
          <a:lstStyle/>
          <a:p>
            <a:r>
              <a:rPr lang="en-US" sz="4800" dirty="0">
                <a:latin typeface="Arial Black" panose="020B0A04020102020204" pitchFamily="34" charset="0"/>
                <a:cs typeface="Aharoni" panose="02010803020104030203" pitchFamily="2" charset="-79"/>
              </a:rPr>
              <a:t>4.5 Honeypots</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1" y="1431914"/>
            <a:ext cx="10723975" cy="5216971"/>
          </a:xfrm>
        </p:spPr>
        <p:txBody>
          <a:bodyPr>
            <a:normAutofit fontScale="85000" lnSpcReduction="20000"/>
          </a:bodyPr>
          <a:lstStyle/>
          <a:p>
            <a:r>
              <a:rPr lang="en-US" sz="3600" dirty="0"/>
              <a:t>A honeypot computer is an effective tool for the following reasons:</a:t>
            </a:r>
          </a:p>
          <a:p>
            <a:r>
              <a:rPr lang="en-US" sz="3600" b="1" dirty="0"/>
              <a:t>Intrusion detection. </a:t>
            </a:r>
            <a:r>
              <a:rPr lang="en-US" sz="3600" dirty="0"/>
              <a:t>Since attempts to connect to a honeypot would not come from legitimate users, any connections to a honeypot can be safely identified as intrusions. </a:t>
            </a:r>
          </a:p>
          <a:p>
            <a:r>
              <a:rPr lang="en-US" sz="3600" b="1" dirty="0"/>
              <a:t>Evidence. </a:t>
            </a:r>
            <a:r>
              <a:rPr lang="en-US" sz="3600" dirty="0"/>
              <a:t>Appealing documents on a honeypot computer encourage an intruder to linger and leave evidence that can possibly lead to the identification of the intruder and/or his location.</a:t>
            </a:r>
          </a:p>
          <a:p>
            <a:r>
              <a:rPr lang="en-US" sz="3600" b="1" dirty="0"/>
              <a:t>Diversion</a:t>
            </a:r>
            <a:r>
              <a:rPr lang="en-US" sz="3600" dirty="0"/>
              <a:t>. A honeypot also may appear to be more attractive to potential intruders than legitimate machines, distracting intruders from sensitive information and services.</a:t>
            </a:r>
          </a:p>
        </p:txBody>
      </p:sp>
    </p:spTree>
    <p:extLst>
      <p:ext uri="{BB962C8B-B14F-4D97-AF65-F5344CB8AC3E}">
        <p14:creationId xmlns:p14="http://schemas.microsoft.com/office/powerpoint/2010/main" val="18991126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a:bodyPr>
          <a:lstStyle/>
          <a:p>
            <a:r>
              <a:rPr lang="en-US" sz="4800" dirty="0">
                <a:latin typeface="Arial Black" panose="020B0A04020102020204" pitchFamily="34" charset="0"/>
                <a:cs typeface="Aharoni" panose="02010803020104030203" pitchFamily="2" charset="-79"/>
              </a:rPr>
              <a:t>5. Wireless Networking</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1" y="1431914"/>
            <a:ext cx="10723975" cy="5216971"/>
          </a:xfrm>
        </p:spPr>
        <p:txBody>
          <a:bodyPr>
            <a:normAutofit/>
          </a:bodyPr>
          <a:lstStyle/>
          <a:p>
            <a:r>
              <a:rPr lang="en-US" sz="3600" dirty="0"/>
              <a:t>The advent of wireless networking, has introduced many new challenges in providing security to users who may be wirelessly transmitting information that may include untrusted parties. Such challenges include the following:</a:t>
            </a:r>
          </a:p>
          <a:p>
            <a:pPr lvl="1"/>
            <a:r>
              <a:rPr lang="en-US" sz="3200" dirty="0"/>
              <a:t>Packet sniffers, session hijacking, interloping, legitimate users</a:t>
            </a:r>
          </a:p>
        </p:txBody>
      </p:sp>
    </p:spTree>
    <p:extLst>
      <p:ext uri="{BB962C8B-B14F-4D97-AF65-F5344CB8AC3E}">
        <p14:creationId xmlns:p14="http://schemas.microsoft.com/office/powerpoint/2010/main" val="34894625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a:bodyPr>
          <a:lstStyle/>
          <a:p>
            <a:r>
              <a:rPr lang="en-US" sz="4800" dirty="0">
                <a:latin typeface="Arial Black" panose="020B0A04020102020204" pitchFamily="34" charset="0"/>
                <a:cs typeface="Aharoni" panose="02010803020104030203" pitchFamily="2" charset="-79"/>
              </a:rPr>
              <a:t>5.1 Wireless Technologies</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1" y="1431914"/>
            <a:ext cx="10723975" cy="5216971"/>
          </a:xfrm>
        </p:spPr>
        <p:txBody>
          <a:bodyPr>
            <a:normAutofit lnSpcReduction="10000"/>
          </a:bodyPr>
          <a:lstStyle/>
          <a:p>
            <a:r>
              <a:rPr lang="en-US" sz="3200" dirty="0"/>
              <a:t>As with all Internet traffic, wireless communications on the Internet make use of the layered IP stack. In wireless networking, parties connecting to a network are referred to simply as </a:t>
            </a:r>
            <a:r>
              <a:rPr lang="en-US" sz="3200" b="1" dirty="0"/>
              <a:t>clients</a:t>
            </a:r>
            <a:r>
              <a:rPr lang="en-US" sz="3200" dirty="0"/>
              <a:t>, while a wireless router or other network interface that a client connects to is known as an </a:t>
            </a:r>
            <a:r>
              <a:rPr lang="en-US" sz="3200" b="1" dirty="0"/>
              <a:t>access point (AP).</a:t>
            </a:r>
          </a:p>
          <a:p>
            <a:r>
              <a:rPr lang="en-US" sz="3200" dirty="0"/>
              <a:t>Instead of relying on the Ethernet protocol at the physical and link layers, most wireless networks rely on the protocols defined by the IEEE 802.11 family of standards, which define methods for transmitting data via radio waves over predefined radio frequency ranges. </a:t>
            </a:r>
          </a:p>
        </p:txBody>
      </p:sp>
    </p:spTree>
    <p:extLst>
      <p:ext uri="{BB962C8B-B14F-4D97-AF65-F5344CB8AC3E}">
        <p14:creationId xmlns:p14="http://schemas.microsoft.com/office/powerpoint/2010/main" val="17318250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fontScale="90000"/>
          </a:bodyPr>
          <a:lstStyle/>
          <a:p>
            <a:r>
              <a:rPr lang="en-US" sz="4800" dirty="0">
                <a:latin typeface="Arial Black" panose="020B0A04020102020204" pitchFamily="34" charset="0"/>
                <a:cs typeface="Aharoni" panose="02010803020104030203" pitchFamily="2" charset="-79"/>
              </a:rPr>
              <a:t>5.2 Wired Equivalent Privacy (WEP)</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1" y="1431914"/>
            <a:ext cx="10723975" cy="5216971"/>
          </a:xfrm>
        </p:spPr>
        <p:txBody>
          <a:bodyPr>
            <a:normAutofit/>
          </a:bodyPr>
          <a:lstStyle/>
          <a:p>
            <a:r>
              <a:rPr lang="en-US" sz="3200" dirty="0"/>
              <a:t>The Wired Equivalent Privacy (WEP) protocol was incorporated into the original 802.11 standard with the goal of providing confidentiality, integrity, and access control to a wireless LAN.</a:t>
            </a:r>
          </a:p>
          <a:p>
            <a:r>
              <a:rPr lang="en-US" sz="3200" dirty="0"/>
              <a:t>WEP encrypts each data frame using a </a:t>
            </a:r>
            <a:r>
              <a:rPr lang="en-US" sz="3200" b="1" dirty="0"/>
              <a:t>stream cipher</a:t>
            </a:r>
            <a:r>
              <a:rPr lang="en-US" sz="3200" dirty="0"/>
              <a:t>, which is a symmetric cryptosystem where the ciphertext C is obtained as the exclusive OR of the plaintext message M and a pseudo-random binary vector S generated from the secret key, called keystream</a:t>
            </a:r>
          </a:p>
        </p:txBody>
      </p:sp>
    </p:spTree>
    <p:extLst>
      <p:ext uri="{BB962C8B-B14F-4D97-AF65-F5344CB8AC3E}">
        <p14:creationId xmlns:p14="http://schemas.microsoft.com/office/powerpoint/2010/main" val="2030743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fontScale="90000"/>
          </a:bodyPr>
          <a:lstStyle/>
          <a:p>
            <a:r>
              <a:rPr lang="en-US" sz="4800" dirty="0">
                <a:latin typeface="Arial Black" panose="020B0A04020102020204" pitchFamily="34" charset="0"/>
                <a:cs typeface="Aharoni" panose="02010803020104030203" pitchFamily="2" charset="-79"/>
              </a:rPr>
              <a:t>1.2 The Domain Name System (DNS)</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1" y="1431914"/>
            <a:ext cx="10715308" cy="5216971"/>
          </a:xfrm>
        </p:spPr>
        <p:txBody>
          <a:bodyPr>
            <a:normAutofit/>
          </a:bodyPr>
          <a:lstStyle/>
          <a:p>
            <a:r>
              <a:rPr lang="en-US" sz="3600" dirty="0"/>
              <a:t>Domain names are arranged in a hierarchy that can be read by examining a domain name from right to left. </a:t>
            </a:r>
          </a:p>
          <a:p>
            <a:r>
              <a:rPr lang="en-US" sz="3600" dirty="0"/>
              <a:t>For example, </a:t>
            </a:r>
            <a:r>
              <a:rPr lang="en-US" sz="3600" i="1" dirty="0"/>
              <a:t>www.example.com </a:t>
            </a:r>
            <a:r>
              <a:rPr lang="en-US" sz="3600" dirty="0"/>
              <a:t>has a </a:t>
            </a:r>
            <a:r>
              <a:rPr lang="en-US" sz="3600" u="sng" dirty="0"/>
              <a:t>top-level domain (TLD)</a:t>
            </a:r>
            <a:r>
              <a:rPr lang="en-US" sz="3600" dirty="0"/>
              <a:t> of </a:t>
            </a:r>
            <a:r>
              <a:rPr lang="en-US" sz="3600" i="1" dirty="0"/>
              <a:t>com</a:t>
            </a:r>
            <a:r>
              <a:rPr lang="en-US" sz="3600" dirty="0"/>
              <a:t>, with </a:t>
            </a:r>
            <a:r>
              <a:rPr lang="en-US" sz="3600" i="1" dirty="0"/>
              <a:t>example.com </a:t>
            </a:r>
            <a:r>
              <a:rPr lang="en-US" sz="3600" dirty="0"/>
              <a:t>being a </a:t>
            </a:r>
            <a:r>
              <a:rPr lang="en-US" sz="3600" u="sng" dirty="0"/>
              <a:t>subdomain</a:t>
            </a:r>
            <a:r>
              <a:rPr lang="en-US" sz="3600" dirty="0"/>
              <a:t> of </a:t>
            </a:r>
            <a:r>
              <a:rPr lang="en-US" sz="3600" i="1" dirty="0"/>
              <a:t>com</a:t>
            </a:r>
            <a:r>
              <a:rPr lang="en-US" sz="3600" dirty="0"/>
              <a:t>, and </a:t>
            </a:r>
            <a:r>
              <a:rPr lang="en-US" sz="3600" i="1" dirty="0"/>
              <a:t>www.example.com </a:t>
            </a:r>
            <a:r>
              <a:rPr lang="en-US" sz="3600" dirty="0"/>
              <a:t>being a </a:t>
            </a:r>
            <a:r>
              <a:rPr lang="en-US" sz="3600" u="sng" dirty="0"/>
              <a:t>subdomain</a:t>
            </a:r>
            <a:r>
              <a:rPr lang="en-US" sz="3600" dirty="0"/>
              <a:t> of </a:t>
            </a:r>
            <a:r>
              <a:rPr lang="en-US" sz="3600" i="1" dirty="0"/>
              <a:t>example.com</a:t>
            </a:r>
            <a:r>
              <a:rPr lang="en-US" sz="3600" dirty="0"/>
              <a:t>.</a:t>
            </a:r>
          </a:p>
        </p:txBody>
      </p:sp>
    </p:spTree>
    <p:extLst>
      <p:ext uri="{BB962C8B-B14F-4D97-AF65-F5344CB8AC3E}">
        <p14:creationId xmlns:p14="http://schemas.microsoft.com/office/powerpoint/2010/main" val="25719926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fontScale="90000"/>
          </a:bodyPr>
          <a:lstStyle/>
          <a:p>
            <a:r>
              <a:rPr lang="en-US" sz="4800" dirty="0">
                <a:latin typeface="Arial Black" panose="020B0A04020102020204" pitchFamily="34" charset="0"/>
                <a:cs typeface="Aharoni" panose="02010803020104030203" pitchFamily="2" charset="-79"/>
              </a:rPr>
              <a:t>5.3 Wi-Fi Protected Access (WPA)</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1" y="1431914"/>
            <a:ext cx="10723975" cy="5216971"/>
          </a:xfrm>
        </p:spPr>
        <p:txBody>
          <a:bodyPr>
            <a:normAutofit/>
          </a:bodyPr>
          <a:lstStyle/>
          <a:p>
            <a:r>
              <a:rPr lang="en-US" sz="3200" dirty="0"/>
              <a:t>Once the weaknesses in RC4 and WEP were published, IEEE quickly developed new standards that met more rigorous security requirements. The Wi-Fi Alliance then developed a protocol based on this standard known as </a:t>
            </a:r>
            <a:r>
              <a:rPr lang="en-US" sz="3200" b="1" dirty="0"/>
              <a:t>Wi-Fi Protected Access (WPA). </a:t>
            </a:r>
          </a:p>
          <a:p>
            <a:r>
              <a:rPr lang="en-US" sz="3200" dirty="0"/>
              <a:t>WPA is a more complex authentication scheme that relies on several stages of authentication. </a:t>
            </a:r>
          </a:p>
        </p:txBody>
      </p:sp>
    </p:spTree>
    <p:extLst>
      <p:ext uri="{BB962C8B-B14F-4D97-AF65-F5344CB8AC3E}">
        <p14:creationId xmlns:p14="http://schemas.microsoft.com/office/powerpoint/2010/main" val="1147511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a:bodyPr>
          <a:lstStyle/>
          <a:p>
            <a:r>
              <a:rPr lang="en-US" sz="4800" dirty="0">
                <a:latin typeface="Arial Black" panose="020B0A04020102020204" pitchFamily="34" charset="0"/>
                <a:cs typeface="Aharoni" panose="02010803020104030203" pitchFamily="2" charset="-79"/>
              </a:rPr>
              <a:t>Domain Name Registration</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1" y="1431914"/>
            <a:ext cx="10715308" cy="5216971"/>
          </a:xfrm>
        </p:spPr>
        <p:txBody>
          <a:bodyPr>
            <a:normAutofit fontScale="85000" lnSpcReduction="20000"/>
          </a:bodyPr>
          <a:lstStyle/>
          <a:p>
            <a:r>
              <a:rPr lang="en-US" sz="3600" dirty="0"/>
              <a:t>There are two primary types of top-level domains in use today:</a:t>
            </a:r>
          </a:p>
          <a:p>
            <a:pPr lvl="1"/>
            <a:r>
              <a:rPr lang="en-US" sz="3200" b="1" dirty="0"/>
              <a:t>Generic top-level domains, </a:t>
            </a:r>
            <a:r>
              <a:rPr lang="en-US" sz="3200" dirty="0"/>
              <a:t>such as the popular domains .com, </a:t>
            </a:r>
            <a:r>
              <a:rPr lang="en-US" sz="3200" dirty="0" err="1"/>
              <a:t>.net</a:t>
            </a:r>
            <a:r>
              <a:rPr lang="en-US" sz="3200" dirty="0"/>
              <a:t>, .</a:t>
            </a:r>
            <a:r>
              <a:rPr lang="en-US" sz="3200" dirty="0" err="1"/>
              <a:t>edu</a:t>
            </a:r>
            <a:r>
              <a:rPr lang="en-US" sz="3200" dirty="0"/>
              <a:t>, and .org</a:t>
            </a:r>
          </a:p>
          <a:p>
            <a:pPr lvl="1"/>
            <a:r>
              <a:rPr lang="en-US" sz="3200" b="1" dirty="0"/>
              <a:t>Country-code top-level domains</a:t>
            </a:r>
            <a:r>
              <a:rPr lang="en-US" sz="3200" dirty="0"/>
              <a:t>, such as .au (Australia), .de (Germany), .it (Italy), and .pt (Portugal), with use restricted to entities within a specific country</a:t>
            </a:r>
          </a:p>
          <a:p>
            <a:r>
              <a:rPr lang="en-US" sz="3600" dirty="0"/>
              <a:t>Domain names are registered and assigned by </a:t>
            </a:r>
            <a:r>
              <a:rPr lang="en-US" sz="3600" b="1" dirty="0"/>
              <a:t>domain-name registrars</a:t>
            </a:r>
            <a:r>
              <a:rPr lang="en-US" sz="3600" dirty="0"/>
              <a:t>, which are organizations accredited by the Internet Corporation for Assigned Names and Numbers (</a:t>
            </a:r>
            <a:r>
              <a:rPr lang="en-US" sz="3600" b="1" dirty="0"/>
              <a:t>ICANN</a:t>
            </a:r>
            <a:r>
              <a:rPr lang="en-US" sz="3600" dirty="0"/>
              <a:t>), the same group responsible for allocating IP address space, or a country-code top-level domain that has been granted authority to designate registrars.</a:t>
            </a:r>
          </a:p>
        </p:txBody>
      </p:sp>
    </p:spTree>
    <p:extLst>
      <p:ext uri="{BB962C8B-B14F-4D97-AF65-F5344CB8AC3E}">
        <p14:creationId xmlns:p14="http://schemas.microsoft.com/office/powerpoint/2010/main" val="2457767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a:bodyPr>
          <a:lstStyle/>
          <a:p>
            <a:r>
              <a:rPr lang="en-US" sz="4800" dirty="0">
                <a:latin typeface="Arial Black" panose="020B0A04020102020204" pitchFamily="34" charset="0"/>
                <a:cs typeface="Aharoni" panose="02010803020104030203" pitchFamily="2" charset="-79"/>
              </a:rPr>
              <a:t>Domain Name Registration</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1" y="1431914"/>
            <a:ext cx="10715308" cy="5216971"/>
          </a:xfrm>
        </p:spPr>
        <p:txBody>
          <a:bodyPr>
            <a:normAutofit fontScale="85000" lnSpcReduction="20000"/>
          </a:bodyPr>
          <a:lstStyle/>
          <a:p>
            <a:r>
              <a:rPr lang="en-US" sz="3600" dirty="0"/>
              <a:t>There are two primary types of top-level domains in use today:</a:t>
            </a:r>
          </a:p>
          <a:p>
            <a:pPr lvl="1"/>
            <a:r>
              <a:rPr lang="en-US" sz="3200" b="1" dirty="0"/>
              <a:t>Generic top-level domains, </a:t>
            </a:r>
            <a:r>
              <a:rPr lang="en-US" sz="3200" dirty="0"/>
              <a:t>such as the popular domains .com, </a:t>
            </a:r>
            <a:r>
              <a:rPr lang="en-US" sz="3200" dirty="0" err="1"/>
              <a:t>.net</a:t>
            </a:r>
            <a:r>
              <a:rPr lang="en-US" sz="3200" dirty="0"/>
              <a:t>, .</a:t>
            </a:r>
            <a:r>
              <a:rPr lang="en-US" sz="3200" dirty="0" err="1"/>
              <a:t>edu</a:t>
            </a:r>
            <a:r>
              <a:rPr lang="en-US" sz="3200" dirty="0"/>
              <a:t>, and .org</a:t>
            </a:r>
          </a:p>
          <a:p>
            <a:pPr lvl="1"/>
            <a:r>
              <a:rPr lang="en-US" sz="3200" b="1" dirty="0"/>
              <a:t>Country-code top-level domains</a:t>
            </a:r>
            <a:r>
              <a:rPr lang="en-US" sz="3200" dirty="0"/>
              <a:t>, such as .au (Australia), .de (Germany), .it (Italy), and .pt (Portugal), with use restricted to entities within a specific country</a:t>
            </a:r>
          </a:p>
          <a:p>
            <a:r>
              <a:rPr lang="en-US" sz="3600" dirty="0"/>
              <a:t>Domain names are registered and assigned by </a:t>
            </a:r>
            <a:r>
              <a:rPr lang="en-US" sz="3600" b="1" dirty="0"/>
              <a:t>domain-name registrars</a:t>
            </a:r>
            <a:r>
              <a:rPr lang="en-US" sz="3600" dirty="0"/>
              <a:t>, which are organizations accredited by the Internet Corporation for Assigned Names and Numbers (</a:t>
            </a:r>
            <a:r>
              <a:rPr lang="en-US" sz="3600" b="1" dirty="0"/>
              <a:t>ICANN</a:t>
            </a:r>
            <a:r>
              <a:rPr lang="en-US" sz="3600" dirty="0"/>
              <a:t>), the same group responsible for allocating IP address space, or a country-code top-level domain that has been granted authority to designate registrars.</a:t>
            </a:r>
          </a:p>
        </p:txBody>
      </p:sp>
    </p:spTree>
    <p:extLst>
      <p:ext uri="{BB962C8B-B14F-4D97-AF65-F5344CB8AC3E}">
        <p14:creationId xmlns:p14="http://schemas.microsoft.com/office/powerpoint/2010/main" val="1431456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a:bodyPr>
          <a:lstStyle/>
          <a:p>
            <a:r>
              <a:rPr lang="en-US" sz="4800" dirty="0">
                <a:latin typeface="Arial Black" panose="020B0A04020102020204" pitchFamily="34" charset="0"/>
                <a:cs typeface="Aharoni" panose="02010803020104030203" pitchFamily="2" charset="-79"/>
              </a:rPr>
              <a:t>Domain Name Registration</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1" y="1431914"/>
            <a:ext cx="10715308" cy="5216971"/>
          </a:xfrm>
        </p:spPr>
        <p:txBody>
          <a:bodyPr>
            <a:normAutofit/>
          </a:bodyPr>
          <a:lstStyle/>
          <a:p>
            <a:r>
              <a:rPr lang="en-US" sz="3600" dirty="0"/>
              <a:t>Because of the revenue potential of memorable domain names, a practice known as </a:t>
            </a:r>
            <a:r>
              <a:rPr lang="en-US" sz="3600" b="1" dirty="0"/>
              <a:t>cybersquatting</a:t>
            </a:r>
            <a:r>
              <a:rPr lang="en-US" sz="3600" dirty="0"/>
              <a:t> or </a:t>
            </a:r>
            <a:r>
              <a:rPr lang="en-US" sz="3600" b="1" dirty="0"/>
              <a:t>domain squatting </a:t>
            </a:r>
            <a:r>
              <a:rPr lang="en-US" sz="3600" dirty="0"/>
              <a:t>has become common-place. </a:t>
            </a:r>
          </a:p>
          <a:p>
            <a:r>
              <a:rPr lang="en-US" sz="3600" dirty="0"/>
              <a:t>In such a scenario, a person registers a domain name in anticipation of that domain being desirable or important to another organization, with the intent of selling the domain to that organization for what can sometimes be a significant profit.</a:t>
            </a:r>
          </a:p>
        </p:txBody>
      </p:sp>
    </p:spTree>
    <p:extLst>
      <p:ext uri="{BB962C8B-B14F-4D97-AF65-F5344CB8AC3E}">
        <p14:creationId xmlns:p14="http://schemas.microsoft.com/office/powerpoint/2010/main" val="3974267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79B1-FE65-4439-C985-378A241EC4CA}"/>
              </a:ext>
            </a:extLst>
          </p:cNvPr>
          <p:cNvSpPr>
            <a:spLocks noGrp="1"/>
          </p:cNvSpPr>
          <p:nvPr>
            <p:ph type="title"/>
          </p:nvPr>
        </p:nvSpPr>
        <p:spPr>
          <a:xfrm>
            <a:off x="799197" y="209115"/>
            <a:ext cx="10515600" cy="993474"/>
          </a:xfrm>
        </p:spPr>
        <p:txBody>
          <a:bodyPr>
            <a:normAutofit fontScale="90000"/>
          </a:bodyPr>
          <a:lstStyle/>
          <a:p>
            <a:r>
              <a:rPr lang="en-US" sz="4800" dirty="0">
                <a:latin typeface="Arial Black" panose="020B0A04020102020204" pitchFamily="34" charset="0"/>
                <a:cs typeface="Aharoni" panose="02010803020104030203" pitchFamily="2" charset="-79"/>
              </a:rPr>
              <a:t>Inner workings of a DNS server</a:t>
            </a:r>
          </a:p>
        </p:txBody>
      </p:sp>
      <p:sp>
        <p:nvSpPr>
          <p:cNvPr id="3" name="Content Placeholder 2">
            <a:extLst>
              <a:ext uri="{FF2B5EF4-FFF2-40B4-BE49-F238E27FC236}">
                <a16:creationId xmlns:a16="http://schemas.microsoft.com/office/drawing/2014/main" id="{CC1402C0-3FC6-B829-B52E-F830CC861ABF}"/>
              </a:ext>
            </a:extLst>
          </p:cNvPr>
          <p:cNvSpPr>
            <a:spLocks noGrp="1"/>
          </p:cNvSpPr>
          <p:nvPr>
            <p:ph idx="1"/>
          </p:nvPr>
        </p:nvSpPr>
        <p:spPr>
          <a:xfrm>
            <a:off x="838201" y="1431914"/>
            <a:ext cx="10715308" cy="5216971"/>
          </a:xfrm>
        </p:spPr>
        <p:txBody>
          <a:bodyPr>
            <a:normAutofit/>
          </a:bodyPr>
          <a:lstStyle/>
          <a:p>
            <a:r>
              <a:rPr lang="en-US" sz="3600" dirty="0"/>
              <a:t>How a DNS Server (Domain Name System) works.</a:t>
            </a:r>
          </a:p>
          <a:p>
            <a:r>
              <a:rPr lang="en-US" sz="3600" dirty="0">
                <a:hlinkClick r:id="rId2"/>
              </a:rPr>
              <a:t>https://www.youtube.com/watch?v=mpQZVYPuDGU</a:t>
            </a:r>
            <a:endParaRPr lang="en-US" sz="3600" dirty="0"/>
          </a:p>
          <a:p>
            <a:endParaRPr lang="en-US" sz="3600" dirty="0"/>
          </a:p>
        </p:txBody>
      </p:sp>
    </p:spTree>
    <p:extLst>
      <p:ext uri="{BB962C8B-B14F-4D97-AF65-F5344CB8AC3E}">
        <p14:creationId xmlns:p14="http://schemas.microsoft.com/office/powerpoint/2010/main" val="3757098648"/>
      </p:ext>
    </p:extLst>
  </p:cSld>
  <p:clrMapOvr>
    <a:masterClrMapping/>
  </p:clrMapOvr>
</p:sld>
</file>

<file path=ppt/theme/theme1.xml><?xml version="1.0" encoding="utf-8"?>
<a:theme xmlns:a="http://schemas.openxmlformats.org/drawingml/2006/main" name="ShapesVTI">
  <a:themeElements>
    <a:clrScheme name="Office">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estival">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784</TotalTime>
  <Words>3464</Words>
  <Application>Microsoft Office PowerPoint</Application>
  <PresentationFormat>Widescreen</PresentationFormat>
  <Paragraphs>192</Paragraphs>
  <Slides>50</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Aharoni</vt:lpstr>
      <vt:lpstr>Arial</vt:lpstr>
      <vt:lpstr>Arial Black</vt:lpstr>
      <vt:lpstr>Avenir Next LT Pro</vt:lpstr>
      <vt:lpstr>Calibri</vt:lpstr>
      <vt:lpstr>ShapesVTI</vt:lpstr>
      <vt:lpstr>Special Topic: Cybersecurity</vt:lpstr>
      <vt:lpstr>1. The Application Layer and DNS</vt:lpstr>
      <vt:lpstr>1.1 A Sample of Application-Layer Protocols</vt:lpstr>
      <vt:lpstr>1.2 The Domain Name System (DNS)</vt:lpstr>
      <vt:lpstr>1.2 The Domain Name System (DNS)</vt:lpstr>
      <vt:lpstr>Domain Name Registration</vt:lpstr>
      <vt:lpstr>Domain Name Registration</vt:lpstr>
      <vt:lpstr>Domain Name Registration</vt:lpstr>
      <vt:lpstr>Inner workings of a DNS server</vt:lpstr>
      <vt:lpstr>How DNS is Organized</vt:lpstr>
      <vt:lpstr>How DNS Queries Work</vt:lpstr>
      <vt:lpstr>DNS Caching</vt:lpstr>
      <vt:lpstr>1.3 DNS Attacks</vt:lpstr>
      <vt:lpstr>1.3 DNS Attacks</vt:lpstr>
      <vt:lpstr>DNS Cache Poisoning</vt:lpstr>
      <vt:lpstr>1.4 DNSSEC</vt:lpstr>
      <vt:lpstr>2. Firewalls</vt:lpstr>
      <vt:lpstr>2. Firewalls</vt:lpstr>
      <vt:lpstr>2. Firewalls</vt:lpstr>
      <vt:lpstr>2.1 Firewall Policies</vt:lpstr>
      <vt:lpstr>Blacklists and White-Lists</vt:lpstr>
      <vt:lpstr>2.2 Stateless and Stateful Firewalls</vt:lpstr>
      <vt:lpstr>Stateful Firewalls</vt:lpstr>
      <vt:lpstr>Stateful Firewalls</vt:lpstr>
      <vt:lpstr>3. Tunneling</vt:lpstr>
      <vt:lpstr>3.1 Secure Shell (SSH)</vt:lpstr>
      <vt:lpstr>3.1 Secure Shell (SSH)</vt:lpstr>
      <vt:lpstr>3.2 IPsec</vt:lpstr>
      <vt:lpstr>3.2 IPsec</vt:lpstr>
      <vt:lpstr>3.3 Virtual Private Networking (VPN)</vt:lpstr>
      <vt:lpstr>3.3 Virtual Private Networking (VPN)</vt:lpstr>
      <vt:lpstr>3.3 Virtual Private Networking (VPN)</vt:lpstr>
      <vt:lpstr>4. Intrusion Detection</vt:lpstr>
      <vt:lpstr>4. Intrusion Detection</vt:lpstr>
      <vt:lpstr>Intrusions</vt:lpstr>
      <vt:lpstr>Intrusions</vt:lpstr>
      <vt:lpstr>4.1 Intrusion Detection Events</vt:lpstr>
      <vt:lpstr>4.1 Intrusion Detection Events</vt:lpstr>
      <vt:lpstr>4.2 Rule-Based Intrusion Detection</vt:lpstr>
      <vt:lpstr>4.2 Rule-Based Intrusion Detection</vt:lpstr>
      <vt:lpstr>4.3 Statistical Intrusion Detection</vt:lpstr>
      <vt:lpstr>4.3 Statistical Intrusion Detection</vt:lpstr>
      <vt:lpstr>4.4 Port Scanning</vt:lpstr>
      <vt:lpstr>4.4 Port Scanning</vt:lpstr>
      <vt:lpstr>4.5 Honeypots</vt:lpstr>
      <vt:lpstr>4.5 Honeypots</vt:lpstr>
      <vt:lpstr>5. Wireless Networking</vt:lpstr>
      <vt:lpstr>5.1 Wireless Technologies</vt:lpstr>
      <vt:lpstr>5.2 Wired Equivalent Privacy (WEP)</vt:lpstr>
      <vt:lpstr>5.3 Wi-Fi Protected Access (WPA)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Special Topic: Cybersecurity</dc:title>
  <dc:creator>Boloz, Patrik</dc:creator>
  <cp:lastModifiedBy>Boloz, Patrik</cp:lastModifiedBy>
  <cp:revision>46</cp:revision>
  <dcterms:created xsi:type="dcterms:W3CDTF">2023-08-17T19:40:42Z</dcterms:created>
  <dcterms:modified xsi:type="dcterms:W3CDTF">2023-09-18T22:08:58Z</dcterms:modified>
</cp:coreProperties>
</file>