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8"/>
  </p:notesMasterIdLst>
  <p:sldIdLst>
    <p:sldId id="256" r:id="rId2"/>
    <p:sldId id="258" r:id="rId3"/>
    <p:sldId id="259" r:id="rId4"/>
    <p:sldId id="260" r:id="rId5"/>
    <p:sldId id="261" r:id="rId6"/>
    <p:sldId id="265" r:id="rId7"/>
    <p:sldId id="266" r:id="rId8"/>
    <p:sldId id="267" r:id="rId9"/>
    <p:sldId id="268" r:id="rId10"/>
    <p:sldId id="269" r:id="rId11"/>
    <p:sldId id="270" r:id="rId12"/>
    <p:sldId id="271" r:id="rId13"/>
    <p:sldId id="272" r:id="rId14"/>
    <p:sldId id="262" r:id="rId15"/>
    <p:sldId id="273" r:id="rId16"/>
    <p:sldId id="274" r:id="rId17"/>
    <p:sldId id="275" r:id="rId18"/>
    <p:sldId id="263" r:id="rId19"/>
    <p:sldId id="276" r:id="rId20"/>
    <p:sldId id="277" r:id="rId21"/>
    <p:sldId id="264" r:id="rId22"/>
    <p:sldId id="278" r:id="rId23"/>
    <p:sldId id="279" r:id="rId24"/>
    <p:sldId id="280" r:id="rId25"/>
    <p:sldId id="28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BAB887-56A7-F1F3-34B7-79619B1E0252}" v="4" dt="2023-09-22T22:45:38.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EABAB887-56A7-F1F3-34B7-79619B1E0252}"/>
    <pc:docChg chg="modSld">
      <pc:chgData name="Boloz, Patrik" userId="S::patrikboloz@nmhu.edu::4a5f27e5-970c-49cb-a96d-452ff94b951a" providerId="AD" clId="Web-{EABAB887-56A7-F1F3-34B7-79619B1E0252}" dt="2023-09-22T22:45:38.007" v="3" actId="1076"/>
      <pc:docMkLst>
        <pc:docMk/>
      </pc:docMkLst>
      <pc:sldChg chg="modSp">
        <pc:chgData name="Boloz, Patrik" userId="S::patrikboloz@nmhu.edu::4a5f27e5-970c-49cb-a96d-452ff94b951a" providerId="AD" clId="Web-{EABAB887-56A7-F1F3-34B7-79619B1E0252}" dt="2023-09-22T22:45:38.007" v="3" actId="1076"/>
        <pc:sldMkLst>
          <pc:docMk/>
          <pc:sldMk cId="2088101039" sldId="256"/>
        </pc:sldMkLst>
        <pc:picChg chg="mod">
          <ac:chgData name="Boloz, Patrik" userId="S::patrikboloz@nmhu.edu::4a5f27e5-970c-49cb-a96d-452ff94b951a" providerId="AD" clId="Web-{EABAB887-56A7-F1F3-34B7-79619B1E0252}" dt="2023-09-22T22:45:38.007" v="3" actId="1076"/>
          <ac:picMkLst>
            <pc:docMk/>
            <pc:sldMk cId="2088101039" sldId="256"/>
            <ac:picMk id="4" creationId="{3CDED233-40D4-4888-54A1-B605BFF1B6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4486D-FCB0-4B27-B698-3AD3DE5E6E06}"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0E6F-EEF3-479B-A784-8CFC20AEB91C}" type="slidenum">
              <a:rPr lang="en-US" smtClean="0"/>
              <a:t>‹#›</a:t>
            </a:fld>
            <a:endParaRPr lang="en-US"/>
          </a:p>
        </p:txBody>
      </p:sp>
    </p:spTree>
    <p:extLst>
      <p:ext uri="{BB962C8B-B14F-4D97-AF65-F5344CB8AC3E}">
        <p14:creationId xmlns:p14="http://schemas.microsoft.com/office/powerpoint/2010/main" val="288969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8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21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81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98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26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9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95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9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9/26/2023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25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9/26/2023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075377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bMHd4qS2o2w&amp;ab_channel=MadH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c3YaDqvSDrQ&amp;ab_channel=IBMTechnolo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CDED233-40D4-4888-54A1-B605BFF1B6A8}"/>
              </a:ext>
            </a:extLst>
          </p:cNvPr>
          <p:cNvPicPr>
            <a:picLocks noChangeAspect="1"/>
          </p:cNvPicPr>
          <p:nvPr/>
        </p:nvPicPr>
        <p:blipFill rotWithShape="1">
          <a:blip r:embed="rId2">
            <a:alphaModFix amt="55000"/>
          </a:blip>
          <a:srcRect t="29626" b="14124"/>
          <a:stretch/>
        </p:blipFill>
        <p:spPr>
          <a:xfrm>
            <a:off x="20" y="59003"/>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3C5AC-9FB0-D958-95B3-02DDA35BA975}"/>
              </a:ext>
            </a:extLst>
          </p:cNvPr>
          <p:cNvSpPr>
            <a:spLocks noGrp="1"/>
          </p:cNvSpPr>
          <p:nvPr>
            <p:ph type="ctrTitle"/>
          </p:nvPr>
        </p:nvSpPr>
        <p:spPr>
          <a:xfrm>
            <a:off x="3577192" y="1032483"/>
            <a:ext cx="5037616" cy="2982360"/>
          </a:xfrm>
        </p:spPr>
        <p:txBody>
          <a:bodyPr>
            <a:normAutofit/>
          </a:bodyPr>
          <a:lstStyle/>
          <a:p>
            <a:r>
              <a:rPr lang="en-US" sz="5600"/>
              <a:t>Special Topic: Cybersecurity</a:t>
            </a:r>
          </a:p>
        </p:txBody>
      </p:sp>
      <p:sp>
        <p:nvSpPr>
          <p:cNvPr id="3" name="Subtitle 2">
            <a:extLst>
              <a:ext uri="{FF2B5EF4-FFF2-40B4-BE49-F238E27FC236}">
                <a16:creationId xmlns:a16="http://schemas.microsoft.com/office/drawing/2014/main" id="{FC8D1599-D7AD-4499-B1F7-84E5FDDF9F34}"/>
              </a:ext>
            </a:extLst>
          </p:cNvPr>
          <p:cNvSpPr>
            <a:spLocks noGrp="1"/>
          </p:cNvSpPr>
          <p:nvPr>
            <p:ph type="subTitle" idx="1"/>
          </p:nvPr>
        </p:nvSpPr>
        <p:spPr>
          <a:xfrm>
            <a:off x="3577192" y="4106918"/>
            <a:ext cx="5037616" cy="1655762"/>
          </a:xfrm>
        </p:spPr>
        <p:txBody>
          <a:bodyPr>
            <a:normAutofit/>
          </a:bodyPr>
          <a:lstStyle/>
          <a:p>
            <a:r>
              <a:rPr lang="en-US" dirty="0"/>
              <a:t>Chapter 8: Distributed-Applications Security</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10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CAPTCHAs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To combat automated email account creation tactics, most webmail services require users to solve a </a:t>
            </a:r>
            <a:r>
              <a:rPr lang="en-US" sz="3200" b="1" dirty="0"/>
              <a:t>CAPTCHA (Completely Automated Public Turing test to tell Computers and Humans Apart). </a:t>
            </a:r>
          </a:p>
          <a:p>
            <a:r>
              <a:rPr lang="en-US" sz="3200" dirty="0"/>
              <a:t>Such a task is anything that is easily solved by a human but is difficult to solve programmatically by a computer. </a:t>
            </a:r>
          </a:p>
          <a:p>
            <a:r>
              <a:rPr lang="en-US" sz="3200" dirty="0"/>
              <a:t>Most CAPTCHAs are image recognition problems, where a distorted image containing a line of text is presented, and the user must interpret the embedded text.</a:t>
            </a:r>
          </a:p>
        </p:txBody>
      </p:sp>
    </p:spTree>
    <p:extLst>
      <p:ext uri="{BB962C8B-B14F-4D97-AF65-F5344CB8AC3E}">
        <p14:creationId xmlns:p14="http://schemas.microsoft.com/office/powerpoint/2010/main" val="410295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CAPTCHAs work | What does CAPTCHA mean? | Cloudflare">
            <a:extLst>
              <a:ext uri="{FF2B5EF4-FFF2-40B4-BE49-F238E27FC236}">
                <a16:creationId xmlns:a16="http://schemas.microsoft.com/office/drawing/2014/main" id="{B13CDF05-CFA5-E50B-7137-E6CBB6539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970" y="103406"/>
            <a:ext cx="4961092" cy="26805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APTCHA Can Ruin Your UX. Here's How to Use it Right">
            <a:extLst>
              <a:ext uri="{FF2B5EF4-FFF2-40B4-BE49-F238E27FC236}">
                <a16:creationId xmlns:a16="http://schemas.microsoft.com/office/drawing/2014/main" id="{FD504947-EF75-D9D0-680E-EE1BD1F86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147" y="0"/>
            <a:ext cx="4633029" cy="6697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88EA47E-6BB8-E981-9351-C40D87E76089}"/>
              </a:ext>
            </a:extLst>
          </p:cNvPr>
          <p:cNvPicPr>
            <a:picLocks noChangeAspect="1"/>
          </p:cNvPicPr>
          <p:nvPr/>
        </p:nvPicPr>
        <p:blipFill>
          <a:blip r:embed="rId4"/>
          <a:stretch>
            <a:fillRect/>
          </a:stretch>
        </p:blipFill>
        <p:spPr>
          <a:xfrm>
            <a:off x="1213975" y="2991368"/>
            <a:ext cx="4623087" cy="3705882"/>
          </a:xfrm>
          <a:prstGeom prst="rect">
            <a:avLst/>
          </a:prstGeom>
        </p:spPr>
      </p:pic>
    </p:spTree>
    <p:extLst>
      <p:ext uri="{BB962C8B-B14F-4D97-AF65-F5344CB8AC3E}">
        <p14:creationId xmlns:p14="http://schemas.microsoft.com/office/powerpoint/2010/main" val="204237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Blacklisting and </a:t>
            </a:r>
            <a:r>
              <a:rPr lang="en-US" sz="4800" dirty="0" err="1">
                <a:latin typeface="Arial Black" panose="020B0A04020102020204" pitchFamily="34" charset="0"/>
                <a:cs typeface="Aharoni" panose="02010803020104030203" pitchFamily="2" charset="-79"/>
              </a:rPr>
              <a:t>Greylisting</a:t>
            </a:r>
            <a:endParaRPr lang="en-US" sz="4800" dirty="0">
              <a:latin typeface="Arial Black" panose="020B0A04020102020204" pitchFamily="34" charset="0"/>
              <a:cs typeface="Aharoni" panose="02010803020104030203" pitchFamily="2" charset="-79"/>
            </a:endParaRP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fontScale="92500" lnSpcReduction="10000"/>
          </a:bodyPr>
          <a:lstStyle/>
          <a:p>
            <a:r>
              <a:rPr lang="en-US" sz="3200" dirty="0"/>
              <a:t>One of the most popular means of preventing spam from reaching end users is by </a:t>
            </a:r>
            <a:r>
              <a:rPr lang="en-US" sz="3200" b="1" dirty="0"/>
              <a:t>blacklisting</a:t>
            </a:r>
            <a:r>
              <a:rPr lang="en-US" sz="3200" dirty="0"/>
              <a:t> known and suspected sources of spam and filtering incoming email based on these lists. </a:t>
            </a:r>
          </a:p>
          <a:p>
            <a:r>
              <a:rPr lang="en-US" sz="3200" dirty="0"/>
              <a:t>While maintaining an accurate blacklist would be impossible for any single ISP, there are several centralized resources devoted to aggregating lists of spam sources, which can then be downloaded by mail providers to assist in spam filtering.</a:t>
            </a:r>
          </a:p>
          <a:p>
            <a:r>
              <a:rPr lang="en-US" sz="3200" dirty="0"/>
              <a:t>Another spam-filtering technique, known as </a:t>
            </a:r>
            <a:r>
              <a:rPr lang="en-US" sz="3200" b="1" dirty="0" err="1"/>
              <a:t>greylisting</a:t>
            </a:r>
            <a:r>
              <a:rPr lang="en-US" sz="3200" dirty="0"/>
              <a:t>, involves the recipient mail server initially rejecting mail from unknown senders</a:t>
            </a:r>
          </a:p>
          <a:p>
            <a:endParaRPr lang="en-US" sz="3200" dirty="0"/>
          </a:p>
        </p:txBody>
      </p:sp>
    </p:spTree>
    <p:extLst>
      <p:ext uri="{BB962C8B-B14F-4D97-AF65-F5344CB8AC3E}">
        <p14:creationId xmlns:p14="http://schemas.microsoft.com/office/powerpoint/2010/main" val="113760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Content Filtering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In the </a:t>
            </a:r>
            <a:r>
              <a:rPr lang="en-US" sz="3200" b="1" dirty="0"/>
              <a:t>content filtering </a:t>
            </a:r>
            <a:r>
              <a:rPr lang="en-US" sz="3200" dirty="0"/>
              <a:t>technique, network administrators deploy applications or extensions to mail servers that analyze the text and attachments of each incoming email, determine the likelihood of each email being spam, and perform actions based on this assessment</a:t>
            </a:r>
          </a:p>
          <a:p>
            <a:r>
              <a:rPr lang="en-US" sz="3200" dirty="0"/>
              <a:t>One of the most effective techniques is known as </a:t>
            </a:r>
            <a:r>
              <a:rPr lang="en-US" sz="3200" b="1" dirty="0"/>
              <a:t>Bayesian filtering</a:t>
            </a:r>
            <a:r>
              <a:rPr lang="en-US" sz="3200" dirty="0"/>
              <a:t>, which relies on a machine learning algorithm to gradually figure out over time how to differentiate spam from legitimate email.</a:t>
            </a:r>
          </a:p>
        </p:txBody>
      </p:sp>
    </p:spTree>
    <p:extLst>
      <p:ext uri="{BB962C8B-B14F-4D97-AF65-F5344CB8AC3E}">
        <p14:creationId xmlns:p14="http://schemas.microsoft.com/office/powerpoint/2010/main" val="7153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Autofit/>
          </a:bodyPr>
          <a:lstStyle/>
          <a:p>
            <a:r>
              <a:rPr lang="en-US" dirty="0">
                <a:latin typeface="Arial Black" panose="020B0A04020102020204" pitchFamily="34" charset="0"/>
                <a:cs typeface="Aharoni" panose="02010803020104030203" pitchFamily="2" charset="-79"/>
              </a:rPr>
              <a:t>3. Payment System</a:t>
            </a:r>
            <a:br>
              <a:rPr lang="en-US" dirty="0">
                <a:latin typeface="Arial Black" panose="020B0A04020102020204" pitchFamily="34" charset="0"/>
                <a:cs typeface="Aharoni" panose="02010803020104030203" pitchFamily="2" charset="-79"/>
              </a:rPr>
            </a:br>
            <a:r>
              <a:rPr lang="en-US" dirty="0">
                <a:latin typeface="Arial Black" panose="020B0A04020102020204" pitchFamily="34" charset="0"/>
                <a:cs typeface="Aharoni" panose="02010803020104030203" pitchFamily="2" charset="-79"/>
              </a:rPr>
              <a:t>3.1 Credit Cards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Most online sales are completed using credit or debit cards. </a:t>
            </a:r>
          </a:p>
          <a:p>
            <a:r>
              <a:rPr lang="en-US" sz="3200" dirty="0"/>
              <a:t>An online credit card transaction consists of several phases, which involve several parties: the customer, the customer’s bank, called issuer, the merchant, the merchant’s bank, called acquirer, and the card network (e.g., MasterCard), called the </a:t>
            </a:r>
            <a:r>
              <a:rPr lang="en-US" sz="3200" b="1" dirty="0"/>
              <a:t>card association</a:t>
            </a:r>
          </a:p>
        </p:txBody>
      </p:sp>
    </p:spTree>
    <p:extLst>
      <p:ext uri="{BB962C8B-B14F-4D97-AF65-F5344CB8AC3E}">
        <p14:creationId xmlns:p14="http://schemas.microsoft.com/office/powerpoint/2010/main" val="394842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0C417C-503E-35C9-3506-8B316B3E0F19}"/>
              </a:ext>
            </a:extLst>
          </p:cNvPr>
          <p:cNvPicPr>
            <a:picLocks noChangeAspect="1"/>
          </p:cNvPicPr>
          <p:nvPr/>
        </p:nvPicPr>
        <p:blipFill>
          <a:blip r:embed="rId2"/>
          <a:stretch>
            <a:fillRect/>
          </a:stretch>
        </p:blipFill>
        <p:spPr>
          <a:xfrm>
            <a:off x="1318273" y="279603"/>
            <a:ext cx="9038453" cy="5967973"/>
          </a:xfrm>
          <a:prstGeom prst="rect">
            <a:avLst/>
          </a:prstGeom>
        </p:spPr>
      </p:pic>
    </p:spTree>
    <p:extLst>
      <p:ext uri="{BB962C8B-B14F-4D97-AF65-F5344CB8AC3E}">
        <p14:creationId xmlns:p14="http://schemas.microsoft.com/office/powerpoint/2010/main" val="97384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Autofit/>
          </a:bodyPr>
          <a:lstStyle/>
          <a:p>
            <a:r>
              <a:rPr lang="en-US" sz="3600" dirty="0">
                <a:latin typeface="Arial Black" panose="020B0A04020102020204" pitchFamily="34" charset="0"/>
                <a:cs typeface="Aharoni" panose="02010803020104030203" pitchFamily="2" charset="-79"/>
              </a:rPr>
              <a:t>Credit Card Fraud, Chargebacks, Cancellation, and Prepaid Credit Cards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United States law limits the liability of cardholders to $50 in the event of fraud, regardless of how much money was spent. This law protects citizens from financial hardship due to fraud.</a:t>
            </a:r>
          </a:p>
          <a:p>
            <a:r>
              <a:rPr lang="en-US" sz="3200" dirty="0"/>
              <a:t>In addition, every customer has the ability to initiate a </a:t>
            </a:r>
            <a:r>
              <a:rPr lang="en-US" sz="3200" b="1" dirty="0"/>
              <a:t>chargeback</a:t>
            </a:r>
            <a:r>
              <a:rPr lang="en-US" sz="3200" dirty="0"/>
              <a:t> if a fraudulent or otherwise incorrect purchase appears on their billing statement.</a:t>
            </a:r>
          </a:p>
          <a:p>
            <a:r>
              <a:rPr lang="en-US" sz="3200" dirty="0"/>
              <a:t>In the event of a chargeback, the merchant is given the opportunity to dispute the claim, at which point the case would be mediated by both the merchant and customer banks.</a:t>
            </a:r>
          </a:p>
        </p:txBody>
      </p:sp>
    </p:spTree>
    <p:extLst>
      <p:ext uri="{BB962C8B-B14F-4D97-AF65-F5344CB8AC3E}">
        <p14:creationId xmlns:p14="http://schemas.microsoft.com/office/powerpoint/2010/main" val="39802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Autofit/>
          </a:bodyPr>
          <a:lstStyle/>
          <a:p>
            <a:r>
              <a:rPr lang="en-US" sz="3600" dirty="0">
                <a:latin typeface="Arial Black" panose="020B0A04020102020204" pitchFamily="34" charset="0"/>
                <a:cs typeface="Aharoni" panose="02010803020104030203" pitchFamily="2" charset="-79"/>
              </a:rPr>
              <a:t>Credit Card Fraud, Chargebacks, Cancellation, and Prepaid Credit Cards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fontScale="92500" lnSpcReduction="20000"/>
          </a:bodyPr>
          <a:lstStyle/>
          <a:p>
            <a:r>
              <a:rPr lang="en-US" sz="3200" dirty="0"/>
              <a:t>Credit card issuers have dedicated phone numbers for the cancellation of a lost or stolen card. Once a card is canceled, all transactions that use the card are denied.</a:t>
            </a:r>
          </a:p>
          <a:p>
            <a:r>
              <a:rPr lang="en-US" sz="3200" dirty="0"/>
              <a:t>To further protect consumers, banks monitor customer purchasing patterns and apply fraud detection techniques to determine the likelihood that a given purchase is fraudulent.</a:t>
            </a:r>
          </a:p>
          <a:p>
            <a:r>
              <a:rPr lang="en-US" sz="3200" b="1" dirty="0"/>
              <a:t>Prepaid credit cards</a:t>
            </a:r>
            <a:r>
              <a:rPr lang="en-US" sz="3200" dirty="0"/>
              <a:t>, also known as stored-value cards, are becoming an increasingly popular alternative to traditional credit and debit cards. </a:t>
            </a:r>
          </a:p>
          <a:p>
            <a:r>
              <a:rPr lang="en-US" sz="3200" dirty="0"/>
              <a:t>Unlike credit cards, which allow owners to make charges on credit, or debit cards, which are linked to a banking account, prepaid cards are initialized with a specified balance before being issued.</a:t>
            </a:r>
          </a:p>
        </p:txBody>
      </p:sp>
    </p:spTree>
    <p:extLst>
      <p:ext uri="{BB962C8B-B14F-4D97-AF65-F5344CB8AC3E}">
        <p14:creationId xmlns:p14="http://schemas.microsoft.com/office/powerpoint/2010/main" val="22895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4. Digital-Rights Management</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With all the media that has been digitized, there is a serious concern about how to protect the copyright holders of that content. </a:t>
            </a:r>
            <a:r>
              <a:rPr lang="en-US" sz="3200" b="1" dirty="0"/>
              <a:t>Digital-rights management (DRM</a:t>
            </a:r>
            <a:r>
              <a:rPr lang="en-US" sz="3200" dirty="0"/>
              <a:t>) addresses this concern. DRM refers to the practice of restricting the capabilities users have with respect to digital content.</a:t>
            </a:r>
          </a:p>
          <a:p>
            <a:r>
              <a:rPr lang="en-US" sz="3200" dirty="0"/>
              <a:t>DRM schemes are frequently applied to digital media, such as DVDs and downloaded music, as well as licensed software.</a:t>
            </a:r>
          </a:p>
        </p:txBody>
      </p:sp>
    </p:spTree>
    <p:extLst>
      <p:ext uri="{BB962C8B-B14F-4D97-AF65-F5344CB8AC3E}">
        <p14:creationId xmlns:p14="http://schemas.microsoft.com/office/powerpoint/2010/main" val="116083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fontScale="90000"/>
          </a:bodyPr>
          <a:lstStyle/>
          <a:p>
            <a:r>
              <a:rPr lang="en-US" sz="4800" dirty="0">
                <a:latin typeface="Arial Black" panose="020B0A04020102020204" pitchFamily="34" charset="0"/>
                <a:cs typeface="Aharoni" panose="02010803020104030203" pitchFamily="2" charset="-79"/>
              </a:rPr>
              <a:t>4.1 Digital-Media Rights Techniques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799196" y="1431914"/>
            <a:ext cx="6215379" cy="5216971"/>
          </a:xfrm>
        </p:spPr>
        <p:txBody>
          <a:bodyPr>
            <a:normAutofit/>
          </a:bodyPr>
          <a:lstStyle/>
          <a:p>
            <a:r>
              <a:rPr lang="en-US" sz="3200" dirty="0"/>
              <a:t>A common applications of DRM is protecting digital-media content from unauthorized duplication and from playing on unlicensed devices.</a:t>
            </a:r>
          </a:p>
          <a:p>
            <a:r>
              <a:rPr lang="en-US" sz="3200" dirty="0"/>
              <a:t>Can be done by encryption, key revocation, key activation, and other means. </a:t>
            </a:r>
          </a:p>
          <a:p>
            <a:endParaRPr lang="en-US" sz="3200" dirty="0"/>
          </a:p>
        </p:txBody>
      </p:sp>
      <p:pic>
        <p:nvPicPr>
          <p:cNvPr id="5122" name="Picture 2" descr="How to Find Steam Game Serial Key or CD Key? [2 Solutions]">
            <a:extLst>
              <a:ext uri="{FF2B5EF4-FFF2-40B4-BE49-F238E27FC236}">
                <a16:creationId xmlns:a16="http://schemas.microsoft.com/office/drawing/2014/main" id="{EB3EFBD3-E6D0-D9F8-4F2F-50E1E249C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572" y="1431914"/>
            <a:ext cx="5015890" cy="437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9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 Database Security</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6389317" cy="5216971"/>
          </a:xfrm>
        </p:spPr>
        <p:txBody>
          <a:bodyPr>
            <a:normAutofit lnSpcReduction="10000"/>
          </a:bodyPr>
          <a:lstStyle/>
          <a:p>
            <a:r>
              <a:rPr lang="en-US" sz="3200" dirty="0"/>
              <a:t>Databases are crucial elements of internal networks and web applications.</a:t>
            </a:r>
          </a:p>
          <a:p>
            <a:r>
              <a:rPr lang="en-US" sz="3200" dirty="0"/>
              <a:t>Because of this, they are often the target of attacks by malicious parties seeking to gain access to this data. </a:t>
            </a:r>
          </a:p>
          <a:p>
            <a:r>
              <a:rPr lang="en-US" sz="3200" dirty="0"/>
              <a:t>An important element of computer security involves protecting the confidentiality, integrity, and availability of information stored in databases</a:t>
            </a:r>
          </a:p>
        </p:txBody>
      </p:sp>
      <p:pic>
        <p:nvPicPr>
          <p:cNvPr id="1026" name="Picture 2">
            <a:extLst>
              <a:ext uri="{FF2B5EF4-FFF2-40B4-BE49-F238E27FC236}">
                <a16:creationId xmlns:a16="http://schemas.microsoft.com/office/drawing/2014/main" id="{1269C80A-E08C-3D7E-7303-ED8485E83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04" y="1318267"/>
            <a:ext cx="5283613" cy="443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9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4.4 Legal Issues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The widespread adoption of the Internet has created a convenient avenue for piracy of both software and media content.</a:t>
            </a:r>
          </a:p>
          <a:p>
            <a:r>
              <a:rPr lang="en-US" sz="3200" dirty="0"/>
              <a:t>DRM itself has been the subject of several legal decisions as well. Most notably, the </a:t>
            </a:r>
            <a:r>
              <a:rPr lang="en-US" sz="3200" b="1" dirty="0"/>
              <a:t>Digital Millennium Copyright Act (DMCA)</a:t>
            </a:r>
            <a:r>
              <a:rPr lang="en-US" sz="3200" dirty="0"/>
              <a:t> was passed in 1998, which dictates that reverse engineering and circumvention of a technology designed to restrict access to a work protected under copyright law is illegal if done with the intent of violating that copyright</a:t>
            </a:r>
          </a:p>
        </p:txBody>
      </p:sp>
    </p:spTree>
    <p:extLst>
      <p:ext uri="{BB962C8B-B14F-4D97-AF65-F5344CB8AC3E}">
        <p14:creationId xmlns:p14="http://schemas.microsoft.com/office/powerpoint/2010/main" val="23711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5. Social Networking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5938381" cy="5216971"/>
          </a:xfrm>
        </p:spPr>
        <p:txBody>
          <a:bodyPr>
            <a:normAutofit/>
          </a:bodyPr>
          <a:lstStyle/>
          <a:p>
            <a:r>
              <a:rPr lang="en-US" sz="3200" dirty="0"/>
              <a:t>Social networking refers to the use of online communities designed to facilitate contact between groups of people and individuals with general interests or a wide variety of special interests, ranging from dating to job searches to photography</a:t>
            </a:r>
          </a:p>
        </p:txBody>
      </p:sp>
      <p:pic>
        <p:nvPicPr>
          <p:cNvPr id="6146" name="Picture 2" descr="Reddit - Apps on Google Play">
            <a:extLst>
              <a:ext uri="{FF2B5EF4-FFF2-40B4-BE49-F238E27FC236}">
                <a16:creationId xmlns:a16="http://schemas.microsoft.com/office/drawing/2014/main" id="{F7A6C2C8-0533-E76B-5D87-E76D65915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209" y="1280354"/>
            <a:ext cx="2505660" cy="25056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acebook - Apps on Google Play">
            <a:extLst>
              <a:ext uri="{FF2B5EF4-FFF2-40B4-BE49-F238E27FC236}">
                <a16:creationId xmlns:a16="http://schemas.microsoft.com/office/drawing/2014/main" id="{8F5327B1-2065-484C-1A59-150A74A2E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9676" y="1256281"/>
            <a:ext cx="2505661" cy="25056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nstagram - Wikipedia">
            <a:extLst>
              <a:ext uri="{FF2B5EF4-FFF2-40B4-BE49-F238E27FC236}">
                <a16:creationId xmlns:a16="http://schemas.microsoft.com/office/drawing/2014/main" id="{E1108E64-8984-068B-80DE-EDD62AB59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1" y="3814673"/>
            <a:ext cx="2460868" cy="24608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F9C8082-7D69-204D-5803-2374E01BE889}"/>
              </a:ext>
            </a:extLst>
          </p:cNvPr>
          <p:cNvPicPr>
            <a:picLocks noChangeAspect="1"/>
          </p:cNvPicPr>
          <p:nvPr/>
        </p:nvPicPr>
        <p:blipFill>
          <a:blip r:embed="rId5"/>
          <a:stretch>
            <a:fillRect/>
          </a:stretch>
        </p:blipFill>
        <p:spPr>
          <a:xfrm>
            <a:off x="9469677" y="3814671"/>
            <a:ext cx="2505661" cy="2460867"/>
          </a:xfrm>
          <a:prstGeom prst="rect">
            <a:avLst/>
          </a:prstGeom>
        </p:spPr>
      </p:pic>
    </p:spTree>
    <p:extLst>
      <p:ext uri="{BB962C8B-B14F-4D97-AF65-F5344CB8AC3E}">
        <p14:creationId xmlns:p14="http://schemas.microsoft.com/office/powerpoint/2010/main" val="296212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fontScale="90000"/>
          </a:bodyPr>
          <a:lstStyle/>
          <a:p>
            <a:r>
              <a:rPr lang="en-US" sz="4800" dirty="0">
                <a:latin typeface="Arial Black" panose="020B0A04020102020204" pitchFamily="34" charset="0"/>
                <a:cs typeface="Aharoni" panose="02010803020104030203" pitchFamily="2" charset="-79"/>
              </a:rPr>
              <a:t>5. Social Networks as Attack Vectors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60901" cy="5216971"/>
          </a:xfrm>
        </p:spPr>
        <p:txBody>
          <a:bodyPr>
            <a:normAutofit lnSpcReduction="10000"/>
          </a:bodyPr>
          <a:lstStyle/>
          <a:p>
            <a:r>
              <a:rPr lang="en-US" sz="3200" dirty="0"/>
              <a:t>The increased levels of communication and trust can act as </a:t>
            </a:r>
            <a:r>
              <a:rPr lang="en-US" sz="3200" b="1" dirty="0"/>
              <a:t>attack vectors</a:t>
            </a:r>
          </a:p>
          <a:p>
            <a:r>
              <a:rPr lang="en-US" sz="3200" dirty="0"/>
              <a:t>First, these web sites typically provide many channels of communication between users, including the ability to be contacted by strangers, who might actually be engaged in information-gathering attacks</a:t>
            </a:r>
          </a:p>
          <a:p>
            <a:r>
              <a:rPr lang="en-US" sz="3200" dirty="0"/>
              <a:t>Another attack risk for social networking web sites comes from the fact that they are highly interactive, dynamic web applications. For instance, several social networking web sites allow third parties to write applications that run inside the security domain of the site.</a:t>
            </a:r>
          </a:p>
        </p:txBody>
      </p:sp>
    </p:spTree>
    <p:extLst>
      <p:ext uri="{BB962C8B-B14F-4D97-AF65-F5344CB8AC3E}">
        <p14:creationId xmlns:p14="http://schemas.microsoft.com/office/powerpoint/2010/main" val="26076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fontScale="90000"/>
          </a:bodyPr>
          <a:lstStyle/>
          <a:p>
            <a:r>
              <a:rPr lang="en-US" sz="5400" dirty="0">
                <a:latin typeface="Arial Black" panose="020B0A04020102020204" pitchFamily="34" charset="0"/>
                <a:cs typeface="Aharoni" panose="02010803020104030203" pitchFamily="2" charset="-79"/>
              </a:rPr>
              <a:t>5. Social Networks as Attack Vectors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416435" cy="5216971"/>
          </a:xfrm>
        </p:spPr>
        <p:txBody>
          <a:bodyPr>
            <a:normAutofit/>
          </a:bodyPr>
          <a:lstStyle/>
          <a:p>
            <a:r>
              <a:rPr lang="en-US" sz="3600" dirty="0"/>
              <a:t>In addition, because they support various kinds of interactive user communication, social networking web sites are potential vectors for cross-site scripting attacks. </a:t>
            </a:r>
          </a:p>
          <a:p>
            <a:r>
              <a:rPr lang="en-US" sz="3600" dirty="0"/>
              <a:t>Such attacks can leverage code executed in a victim’s browser to propagate </a:t>
            </a:r>
            <a:r>
              <a:rPr lang="en-US" sz="3600" b="1" dirty="0"/>
              <a:t>XSS worms</a:t>
            </a:r>
            <a:r>
              <a:rPr lang="en-US" sz="3600" dirty="0"/>
              <a:t>, </a:t>
            </a:r>
            <a:r>
              <a:rPr lang="en-US" sz="3600" b="1" dirty="0"/>
              <a:t>links to malware</a:t>
            </a:r>
            <a:r>
              <a:rPr lang="en-US" sz="3600" dirty="0"/>
              <a:t>, or </a:t>
            </a:r>
            <a:r>
              <a:rPr lang="en-US" sz="3600" b="1" dirty="0"/>
              <a:t>spam advertisements</a:t>
            </a:r>
          </a:p>
        </p:txBody>
      </p:sp>
    </p:spTree>
    <p:extLst>
      <p:ext uri="{BB962C8B-B14F-4D97-AF65-F5344CB8AC3E}">
        <p14:creationId xmlns:p14="http://schemas.microsoft.com/office/powerpoint/2010/main" val="124395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5400" dirty="0">
                <a:latin typeface="Arial Black" panose="020B0A04020102020204" pitchFamily="34" charset="0"/>
                <a:cs typeface="Aharoni" panose="02010803020104030203" pitchFamily="2" charset="-79"/>
              </a:rPr>
              <a:t>5.2 Privacy</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416435" cy="5216971"/>
          </a:xfrm>
        </p:spPr>
        <p:txBody>
          <a:bodyPr>
            <a:normAutofit/>
          </a:bodyPr>
          <a:lstStyle/>
          <a:p>
            <a:r>
              <a:rPr lang="en-US" sz="3600" dirty="0"/>
              <a:t>With the growing popularity of social networking web sites, people are more frequently making personal information public and visible to at least some portion of the Internet = </a:t>
            </a:r>
            <a:r>
              <a:rPr lang="en-US" sz="3600" b="1" dirty="0"/>
              <a:t>digital footprint</a:t>
            </a:r>
          </a:p>
          <a:p>
            <a:r>
              <a:rPr lang="en-US" sz="3600" dirty="0"/>
              <a:t>For example, it is not uncommon for employers to search for personal information on social networking sites to gather additional data on prospective job candidates.</a:t>
            </a:r>
          </a:p>
        </p:txBody>
      </p:sp>
    </p:spTree>
    <p:extLst>
      <p:ext uri="{BB962C8B-B14F-4D97-AF65-F5344CB8AC3E}">
        <p14:creationId xmlns:p14="http://schemas.microsoft.com/office/powerpoint/2010/main" val="304039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5400" dirty="0">
                <a:latin typeface="Arial Black" panose="020B0A04020102020204" pitchFamily="34" charset="0"/>
                <a:cs typeface="Aharoni" panose="02010803020104030203" pitchFamily="2" charset="-79"/>
              </a:rPr>
              <a:t>5.2 Privacy</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416435" cy="5216971"/>
          </a:xfrm>
        </p:spPr>
        <p:txBody>
          <a:bodyPr>
            <a:normAutofit fontScale="85000" lnSpcReduction="20000"/>
          </a:bodyPr>
          <a:lstStyle/>
          <a:p>
            <a:r>
              <a:rPr lang="en-US" sz="3600" dirty="0"/>
              <a:t>Because of these risks, social networking sites must take three important steps to protect the privacy of their users. </a:t>
            </a:r>
          </a:p>
          <a:p>
            <a:r>
              <a:rPr lang="en-US" sz="3600" dirty="0"/>
              <a:t>First, users must be given complete control over what personal information is available to what parties.</a:t>
            </a:r>
          </a:p>
          <a:p>
            <a:r>
              <a:rPr lang="en-US" sz="3600" dirty="0"/>
              <a:t>Second, privacy settings must be assigned restrictive default values to protect users who are unwilling or unable to configure their own privacy preferences</a:t>
            </a:r>
          </a:p>
          <a:p>
            <a:r>
              <a:rPr lang="en-US" sz="3600" dirty="0"/>
              <a:t>Finally, social networking sites have an obligation to clearly dictate policies regarding sharing of user information. Users should be aware of how their personal information can be accessed and used by third parties.</a:t>
            </a:r>
          </a:p>
        </p:txBody>
      </p:sp>
    </p:spTree>
    <p:extLst>
      <p:ext uri="{BB962C8B-B14F-4D97-AF65-F5344CB8AC3E}">
        <p14:creationId xmlns:p14="http://schemas.microsoft.com/office/powerpoint/2010/main" val="172693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fontScale="90000"/>
          </a:bodyPr>
          <a:lstStyle/>
          <a:p>
            <a:r>
              <a:rPr lang="en-US" sz="5400" dirty="0">
                <a:latin typeface="Arial Black" panose="020B0A04020102020204" pitchFamily="34" charset="0"/>
                <a:cs typeface="Aharoni" panose="02010803020104030203" pitchFamily="2" charset="-79"/>
              </a:rPr>
              <a:t>Picking A Cybersecurity Path</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416435" cy="5216971"/>
          </a:xfrm>
        </p:spPr>
        <p:txBody>
          <a:bodyPr>
            <a:normAutofit/>
          </a:bodyPr>
          <a:lstStyle/>
          <a:p>
            <a:r>
              <a:rPr lang="en-US" sz="3600" dirty="0"/>
              <a:t>Cyber Security Paths | The LAST Roadmap You'll Ever Need</a:t>
            </a:r>
          </a:p>
          <a:p>
            <a:r>
              <a:rPr lang="en-US" sz="3600" dirty="0">
                <a:hlinkClick r:id="rId2"/>
              </a:rPr>
              <a:t>https://www.youtube.com/watch?v=bMHd4qS2o2w&amp;ab_channel=MadHat</a:t>
            </a:r>
            <a:endParaRPr lang="en-US" sz="3600" dirty="0"/>
          </a:p>
          <a:p>
            <a:endParaRPr lang="en-US" sz="3600" dirty="0"/>
          </a:p>
        </p:txBody>
      </p:sp>
    </p:spTree>
    <p:extLst>
      <p:ext uri="{BB962C8B-B14F-4D97-AF65-F5344CB8AC3E}">
        <p14:creationId xmlns:p14="http://schemas.microsoft.com/office/powerpoint/2010/main" val="241964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6102644" cy="993474"/>
          </a:xfrm>
        </p:spPr>
        <p:txBody>
          <a:bodyPr>
            <a:normAutofit fontScale="90000"/>
          </a:bodyPr>
          <a:lstStyle/>
          <a:p>
            <a:r>
              <a:rPr lang="en-US" sz="4800" dirty="0">
                <a:latin typeface="Arial Black" panose="020B0A04020102020204" pitchFamily="34" charset="0"/>
                <a:cs typeface="Aharoni" panose="02010803020104030203" pitchFamily="2" charset="-79"/>
              </a:rPr>
              <a:t>1.1 Tables and Queries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6063641" cy="5216971"/>
          </a:xfrm>
        </p:spPr>
        <p:txBody>
          <a:bodyPr>
            <a:normAutofit lnSpcReduction="10000"/>
          </a:bodyPr>
          <a:lstStyle/>
          <a:p>
            <a:r>
              <a:rPr lang="en-US" sz="3200" dirty="0"/>
              <a:t>A very common way to store information is to use a </a:t>
            </a:r>
            <a:r>
              <a:rPr lang="en-US" sz="3200" b="1" dirty="0"/>
              <a:t>relational database</a:t>
            </a:r>
            <a:r>
              <a:rPr lang="en-US" sz="3200" dirty="0"/>
              <a:t>.</a:t>
            </a:r>
          </a:p>
          <a:p>
            <a:r>
              <a:rPr lang="en-US" sz="3200" dirty="0"/>
              <a:t>In this approach, information is organized into a collection of </a:t>
            </a:r>
            <a:r>
              <a:rPr lang="en-US" sz="3200" b="1" dirty="0"/>
              <a:t>tables. </a:t>
            </a:r>
          </a:p>
          <a:p>
            <a:r>
              <a:rPr lang="en-US" sz="3200" dirty="0"/>
              <a:t>Each </a:t>
            </a:r>
            <a:r>
              <a:rPr lang="en-US" sz="3200" b="1" dirty="0"/>
              <a:t>row </a:t>
            </a:r>
            <a:r>
              <a:rPr lang="en-US" sz="3200" dirty="0"/>
              <a:t>of a table is a record that stores related information about some entity and each </a:t>
            </a:r>
            <a:r>
              <a:rPr lang="en-US" sz="3200" b="1" dirty="0"/>
              <a:t>column</a:t>
            </a:r>
            <a:r>
              <a:rPr lang="en-US" sz="3200" dirty="0"/>
              <a:t> is associated with an attribute that the entity can possess.</a:t>
            </a:r>
          </a:p>
        </p:txBody>
      </p:sp>
      <p:pic>
        <p:nvPicPr>
          <p:cNvPr id="7" name="Picture 6">
            <a:extLst>
              <a:ext uri="{FF2B5EF4-FFF2-40B4-BE49-F238E27FC236}">
                <a16:creationId xmlns:a16="http://schemas.microsoft.com/office/drawing/2014/main" id="{3FEE67BD-5F52-1680-E1F9-5E7AEFD6D442}"/>
              </a:ext>
            </a:extLst>
          </p:cNvPr>
          <p:cNvPicPr>
            <a:picLocks noChangeAspect="1"/>
          </p:cNvPicPr>
          <p:nvPr/>
        </p:nvPicPr>
        <p:blipFill>
          <a:blip r:embed="rId2"/>
          <a:stretch>
            <a:fillRect/>
          </a:stretch>
        </p:blipFill>
        <p:spPr>
          <a:xfrm>
            <a:off x="6901841" y="209115"/>
            <a:ext cx="5235880" cy="6480998"/>
          </a:xfrm>
          <a:prstGeom prst="rect">
            <a:avLst/>
          </a:prstGeom>
        </p:spPr>
      </p:pic>
    </p:spTree>
    <p:extLst>
      <p:ext uri="{BB962C8B-B14F-4D97-AF65-F5344CB8AC3E}">
        <p14:creationId xmlns:p14="http://schemas.microsoft.com/office/powerpoint/2010/main" val="115438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Database Security</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b="1" dirty="0"/>
              <a:t>Availability</a:t>
            </a:r>
            <a:r>
              <a:rPr lang="en-US" sz="3200" dirty="0"/>
              <a:t>: gaining access to the database securely by using an in-house developed application or other means</a:t>
            </a:r>
          </a:p>
          <a:p>
            <a:r>
              <a:rPr lang="en-US" sz="3200" b="1" dirty="0"/>
              <a:t>Integrity: </a:t>
            </a:r>
            <a:r>
              <a:rPr lang="en-US" sz="3200" dirty="0"/>
              <a:t>logs, backups, multiple servers, encryption/decryption</a:t>
            </a:r>
          </a:p>
          <a:p>
            <a:r>
              <a:rPr lang="en-US" sz="3200" b="1" dirty="0"/>
              <a:t>Confidentiality: </a:t>
            </a:r>
            <a:r>
              <a:rPr lang="en-US" sz="3200" dirty="0"/>
              <a:t>user authentication,  server authentication, admin/superuser oversight</a:t>
            </a:r>
          </a:p>
          <a:p>
            <a:r>
              <a:rPr lang="en-US" sz="3200" dirty="0"/>
              <a:t>What is Database Security?</a:t>
            </a:r>
          </a:p>
          <a:p>
            <a:r>
              <a:rPr lang="en-US" sz="3200" dirty="0">
                <a:hlinkClick r:id="rId2"/>
              </a:rPr>
              <a:t>https://www.youtube.com/watch?v=c3YaDqvSDrQ&amp;ab_channel=IBMTechnology</a:t>
            </a:r>
            <a:endParaRPr lang="en-US" sz="3200" dirty="0"/>
          </a:p>
          <a:p>
            <a:endParaRPr lang="en-US" sz="3200" dirty="0"/>
          </a:p>
        </p:txBody>
      </p:sp>
    </p:spTree>
    <p:extLst>
      <p:ext uri="{BB962C8B-B14F-4D97-AF65-F5344CB8AC3E}">
        <p14:creationId xmlns:p14="http://schemas.microsoft.com/office/powerpoint/2010/main" val="328883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2. Email Security</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The ability to send messages and files to specific groups or individuals via the Internet is such a powerful tool that it has changed the way people communicate in general. </a:t>
            </a:r>
          </a:p>
          <a:p>
            <a:r>
              <a:rPr lang="en-US" sz="3200" dirty="0"/>
              <a:t>Because of this wide and ubiquitous usage, addressing the security of email requires that we discuss several classic security issues, including authentication, integrity, and confidentiality</a:t>
            </a:r>
          </a:p>
        </p:txBody>
      </p:sp>
    </p:spTree>
    <p:extLst>
      <p:ext uri="{BB962C8B-B14F-4D97-AF65-F5344CB8AC3E}">
        <p14:creationId xmlns:p14="http://schemas.microsoft.com/office/powerpoint/2010/main" val="409432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2.1  How Email Works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fontScale="92500" lnSpcReduction="20000"/>
          </a:bodyPr>
          <a:lstStyle/>
          <a:p>
            <a:r>
              <a:rPr lang="en-US" sz="3200" dirty="0"/>
              <a:t>Today’s email systems make use of several protocols to deliver messages.</a:t>
            </a:r>
          </a:p>
          <a:p>
            <a:r>
              <a:rPr lang="en-US" sz="3200" dirty="0"/>
              <a:t>To handle the sending of messages from a client’s machine to a recipient’s mail server, the </a:t>
            </a:r>
            <a:r>
              <a:rPr lang="en-US" sz="3200" b="1" dirty="0"/>
              <a:t>Simple Mail Transfer Protocol (SMTP) </a:t>
            </a:r>
            <a:r>
              <a:rPr lang="en-US" sz="3200" dirty="0"/>
              <a:t>is used.</a:t>
            </a:r>
          </a:p>
          <a:p>
            <a:r>
              <a:rPr lang="en-US" sz="3200" dirty="0"/>
              <a:t>In the SMTP model, the client is referred to as the </a:t>
            </a:r>
            <a:r>
              <a:rPr lang="en-US" sz="3200" b="1" dirty="0"/>
              <a:t>Mail User Agent (MUA</a:t>
            </a:r>
            <a:r>
              <a:rPr lang="en-US" sz="3200" dirty="0"/>
              <a:t>). The MUA sends an SMTP message to a </a:t>
            </a:r>
            <a:r>
              <a:rPr lang="en-US" sz="3200" b="1" dirty="0"/>
              <a:t>Mail Sending Agent (MSA</a:t>
            </a:r>
            <a:r>
              <a:rPr lang="en-US" sz="3200" dirty="0"/>
              <a:t>), which in turn delivers the message to a </a:t>
            </a:r>
            <a:r>
              <a:rPr lang="en-US" sz="3200" b="1" dirty="0"/>
              <a:t>Mail Transfer Agent (MTA) </a:t>
            </a:r>
            <a:r>
              <a:rPr lang="en-US" sz="3200" dirty="0"/>
              <a:t>responsible for transmitting the message to the receiving party.</a:t>
            </a:r>
          </a:p>
          <a:p>
            <a:r>
              <a:rPr lang="en-US" sz="3200" dirty="0"/>
              <a:t>The message is transmitted from the sender’s MTA to the recipient’s MTA, where it is transmitted to a </a:t>
            </a:r>
            <a:r>
              <a:rPr lang="en-US" sz="3200" b="1" dirty="0"/>
              <a:t>Mail Delivery Agent (MDA) </a:t>
            </a:r>
            <a:r>
              <a:rPr lang="en-US" sz="3200" dirty="0"/>
              <a:t>responsible for ensuring the message reaches the recipient’s MUA</a:t>
            </a:r>
          </a:p>
        </p:txBody>
      </p:sp>
    </p:spTree>
    <p:extLst>
      <p:ext uri="{BB962C8B-B14F-4D97-AF65-F5344CB8AC3E}">
        <p14:creationId xmlns:p14="http://schemas.microsoft.com/office/powerpoint/2010/main" val="254405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fontScale="90000"/>
          </a:bodyPr>
          <a:lstStyle/>
          <a:p>
            <a:r>
              <a:rPr lang="en-US" sz="4800" dirty="0">
                <a:latin typeface="Arial Black" panose="020B0A04020102020204" pitchFamily="34" charset="0"/>
                <a:cs typeface="Aharoni" panose="02010803020104030203" pitchFamily="2" charset="-79"/>
              </a:rPr>
              <a:t>2.2 Encryption and Authentication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The most common technique to safeguard the privacy of email is by encrypting the actual transport of messages rather than their contents. </a:t>
            </a:r>
          </a:p>
          <a:p>
            <a:r>
              <a:rPr lang="en-US" sz="3200" dirty="0"/>
              <a:t>Most mail servers support the use of </a:t>
            </a:r>
            <a:r>
              <a:rPr lang="en-US" sz="3200" b="1" dirty="0"/>
              <a:t>SSL/TLS</a:t>
            </a:r>
            <a:r>
              <a:rPr lang="en-US" sz="3200" dirty="0"/>
              <a:t>, protocols that securely encrypt TCP traffic. These protocols are often used at each level of communication— between the client and the local mail server, between the local and destination mail servers, and between the destination mail server and the recipient</a:t>
            </a:r>
          </a:p>
        </p:txBody>
      </p:sp>
    </p:spTree>
    <p:extLst>
      <p:ext uri="{BB962C8B-B14F-4D97-AF65-F5344CB8AC3E}">
        <p14:creationId xmlns:p14="http://schemas.microsoft.com/office/powerpoint/2010/main" val="300045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2.3 Spam</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675363" y="1240077"/>
            <a:ext cx="6652364" cy="5279720"/>
          </a:xfrm>
        </p:spPr>
        <p:txBody>
          <a:bodyPr>
            <a:normAutofit/>
          </a:bodyPr>
          <a:lstStyle/>
          <a:p>
            <a:r>
              <a:rPr lang="en-US" sz="3200" b="1" dirty="0"/>
              <a:t>Spam</a:t>
            </a:r>
            <a:r>
              <a:rPr lang="en-US" sz="3200" dirty="0"/>
              <a:t> email, formally referred to as unsolicited bulk email, is any form of email that is sent to many recipients without prior contact. </a:t>
            </a:r>
          </a:p>
          <a:p>
            <a:r>
              <a:rPr lang="en-US" sz="3200" dirty="0"/>
              <a:t>Spam most often contains advertisements, but can also have more nefarious motives, such as phishing and other attempts to perpetrate fraud.</a:t>
            </a:r>
          </a:p>
        </p:txBody>
      </p:sp>
      <p:pic>
        <p:nvPicPr>
          <p:cNvPr id="3074" name="Picture 2" descr="Yes, we sent it. Have you tried checking your spam folder? : r/memes">
            <a:extLst>
              <a:ext uri="{FF2B5EF4-FFF2-40B4-BE49-F238E27FC236}">
                <a16:creationId xmlns:a16="http://schemas.microsoft.com/office/drawing/2014/main" id="{40180BEB-98AC-04F4-A668-3C264097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727" y="1529872"/>
            <a:ext cx="4669551" cy="401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6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6" y="209115"/>
            <a:ext cx="10248759" cy="993474"/>
          </a:xfrm>
        </p:spPr>
        <p:txBody>
          <a:bodyPr>
            <a:normAutofit/>
          </a:bodyPr>
          <a:lstStyle/>
          <a:p>
            <a:r>
              <a:rPr lang="en-US" sz="4800" dirty="0">
                <a:latin typeface="Arial Black" panose="020B0A04020102020204" pitchFamily="34" charset="0"/>
                <a:cs typeface="Aharoni" panose="02010803020104030203" pitchFamily="2" charset="-79"/>
              </a:rPr>
              <a:t>Harvesting Addresses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854847" cy="5216971"/>
          </a:xfrm>
        </p:spPr>
        <p:txBody>
          <a:bodyPr>
            <a:normAutofit/>
          </a:bodyPr>
          <a:lstStyle/>
          <a:p>
            <a:r>
              <a:rPr lang="en-US" sz="3200" dirty="0"/>
              <a:t>There are several techniques by which spammers acquire mailing lists.</a:t>
            </a:r>
          </a:p>
          <a:p>
            <a:r>
              <a:rPr lang="en-US" sz="3200" dirty="0"/>
              <a:t>Some automatically harvest addresses by using specially designed programs that crawl the Web and collect anything that resembles an email address, a process known as </a:t>
            </a:r>
            <a:r>
              <a:rPr lang="en-US" sz="3200" b="1" dirty="0"/>
              <a:t>spidering</a:t>
            </a:r>
          </a:p>
        </p:txBody>
      </p:sp>
    </p:spTree>
    <p:extLst>
      <p:ext uri="{BB962C8B-B14F-4D97-AF65-F5344CB8AC3E}">
        <p14:creationId xmlns:p14="http://schemas.microsoft.com/office/powerpoint/2010/main" val="256561507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1707</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Arial</vt:lpstr>
      <vt:lpstr>Arial Black</vt:lpstr>
      <vt:lpstr>Avenir Next LT Pro</vt:lpstr>
      <vt:lpstr>Calibri</vt:lpstr>
      <vt:lpstr>ShapesVTI</vt:lpstr>
      <vt:lpstr>Special Topic: Cybersecurity</vt:lpstr>
      <vt:lpstr>1. Database Security</vt:lpstr>
      <vt:lpstr>1.1 Tables and Queries</vt:lpstr>
      <vt:lpstr>Database Security</vt:lpstr>
      <vt:lpstr>2. Email Security</vt:lpstr>
      <vt:lpstr>2.1  How Email Works</vt:lpstr>
      <vt:lpstr>2.2 Encryption and Authentication</vt:lpstr>
      <vt:lpstr>2.3 Spam</vt:lpstr>
      <vt:lpstr>Harvesting Addresses</vt:lpstr>
      <vt:lpstr>CAPTCHAs</vt:lpstr>
      <vt:lpstr>PowerPoint Presentation</vt:lpstr>
      <vt:lpstr>Blacklisting and Greylisting</vt:lpstr>
      <vt:lpstr>Content Filtering</vt:lpstr>
      <vt:lpstr>3. Payment System 3.1 Credit Cards</vt:lpstr>
      <vt:lpstr>PowerPoint Presentation</vt:lpstr>
      <vt:lpstr>Credit Card Fraud, Chargebacks, Cancellation, and Prepaid Credit Cards</vt:lpstr>
      <vt:lpstr>Credit Card Fraud, Chargebacks, Cancellation, and Prepaid Credit Cards</vt:lpstr>
      <vt:lpstr>4. Digital-Rights Management</vt:lpstr>
      <vt:lpstr>4.1 Digital-Media Rights Techniques</vt:lpstr>
      <vt:lpstr>4.4 Legal Issues</vt:lpstr>
      <vt:lpstr>5. Social Networking</vt:lpstr>
      <vt:lpstr>5. Social Networks as Attack Vectors</vt:lpstr>
      <vt:lpstr>5. Social Networks as Attack Vectors</vt:lpstr>
      <vt:lpstr>5.2 Privacy</vt:lpstr>
      <vt:lpstr>5.2 Privacy</vt:lpstr>
      <vt:lpstr>Picking A Cybersecurity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Topic: Cybersecurity</dc:title>
  <dc:creator>Boloz, Patrik</dc:creator>
  <cp:lastModifiedBy>Patrik Boloz</cp:lastModifiedBy>
  <cp:revision>11</cp:revision>
  <dcterms:created xsi:type="dcterms:W3CDTF">2023-08-17T19:40:42Z</dcterms:created>
  <dcterms:modified xsi:type="dcterms:W3CDTF">2023-09-26T22:52:59Z</dcterms:modified>
</cp:coreProperties>
</file>