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80033-0BAE-46DD-8105-B784B51F0ED4}" v="255" dt="2023-08-15T21:37:06.225"/>
    <p1510:client id="{D5954444-A0D1-1FDC-8C5D-2D08CFC097EA}" v="8" dt="2023-08-22T16:57:01.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6" d="100"/>
          <a:sy n="116" d="100"/>
        </p:scale>
        <p:origin x="111"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D5954444-A0D1-1FDC-8C5D-2D08CFC097EA}"/>
    <pc:docChg chg="delSld">
      <pc:chgData name="Boloz, Patrik" userId="S::patrikboloz@nmhu.edu::4a5f27e5-970c-49cb-a96d-452ff94b951a" providerId="AD" clId="Web-{D5954444-A0D1-1FDC-8C5D-2D08CFC097EA}" dt="2023-08-22T16:57:01.437" v="7"/>
      <pc:docMkLst>
        <pc:docMk/>
      </pc:docMkLst>
      <pc:sldChg chg="del">
        <pc:chgData name="Boloz, Patrik" userId="S::patrikboloz@nmhu.edu::4a5f27e5-970c-49cb-a96d-452ff94b951a" providerId="AD" clId="Web-{D5954444-A0D1-1FDC-8C5D-2D08CFC097EA}" dt="2023-08-22T16:57:01.437" v="2"/>
        <pc:sldMkLst>
          <pc:docMk/>
          <pc:sldMk cId="1553557406" sldId="284"/>
        </pc:sldMkLst>
      </pc:sldChg>
      <pc:sldChg chg="del">
        <pc:chgData name="Boloz, Patrik" userId="S::patrikboloz@nmhu.edu::4a5f27e5-970c-49cb-a96d-452ff94b951a" providerId="AD" clId="Web-{D5954444-A0D1-1FDC-8C5D-2D08CFC097EA}" dt="2023-08-22T16:57:01.437" v="3"/>
        <pc:sldMkLst>
          <pc:docMk/>
          <pc:sldMk cId="3712922923" sldId="285"/>
        </pc:sldMkLst>
      </pc:sldChg>
      <pc:sldChg chg="del">
        <pc:chgData name="Boloz, Patrik" userId="S::patrikboloz@nmhu.edu::4a5f27e5-970c-49cb-a96d-452ff94b951a" providerId="AD" clId="Web-{D5954444-A0D1-1FDC-8C5D-2D08CFC097EA}" dt="2023-08-22T16:57:01.437" v="4"/>
        <pc:sldMkLst>
          <pc:docMk/>
          <pc:sldMk cId="3420099655" sldId="286"/>
        </pc:sldMkLst>
      </pc:sldChg>
      <pc:sldChg chg="del">
        <pc:chgData name="Boloz, Patrik" userId="S::patrikboloz@nmhu.edu::4a5f27e5-970c-49cb-a96d-452ff94b951a" providerId="AD" clId="Web-{D5954444-A0D1-1FDC-8C5D-2D08CFC097EA}" dt="2023-08-22T16:57:01.437" v="5"/>
        <pc:sldMkLst>
          <pc:docMk/>
          <pc:sldMk cId="3539325873" sldId="287"/>
        </pc:sldMkLst>
      </pc:sldChg>
      <pc:sldChg chg="del">
        <pc:chgData name="Boloz, Patrik" userId="S::patrikboloz@nmhu.edu::4a5f27e5-970c-49cb-a96d-452ff94b951a" providerId="AD" clId="Web-{D5954444-A0D1-1FDC-8C5D-2D08CFC097EA}" dt="2023-08-22T16:57:01.437" v="6"/>
        <pc:sldMkLst>
          <pc:docMk/>
          <pc:sldMk cId="1919597896" sldId="288"/>
        </pc:sldMkLst>
      </pc:sldChg>
      <pc:sldChg chg="del">
        <pc:chgData name="Boloz, Patrik" userId="S::patrikboloz@nmhu.edu::4a5f27e5-970c-49cb-a96d-452ff94b951a" providerId="AD" clId="Web-{D5954444-A0D1-1FDC-8C5D-2D08CFC097EA}" dt="2023-08-22T16:57:01.437" v="7"/>
        <pc:sldMkLst>
          <pc:docMk/>
          <pc:sldMk cId="1697714333" sldId="289"/>
        </pc:sldMkLst>
      </pc:sldChg>
      <pc:sldChg chg="del">
        <pc:chgData name="Boloz, Patrik" userId="S::patrikboloz@nmhu.edu::4a5f27e5-970c-49cb-a96d-452ff94b951a" providerId="AD" clId="Web-{D5954444-A0D1-1FDC-8C5D-2D08CFC097EA}" dt="2023-08-22T16:57:01.437" v="1"/>
        <pc:sldMkLst>
          <pc:docMk/>
          <pc:sldMk cId="1169333602" sldId="290"/>
        </pc:sldMkLst>
      </pc:sldChg>
      <pc:sldChg chg="del">
        <pc:chgData name="Boloz, Patrik" userId="S::patrikboloz@nmhu.edu::4a5f27e5-970c-49cb-a96d-452ff94b951a" providerId="AD" clId="Web-{D5954444-A0D1-1FDC-8C5D-2D08CFC097EA}" dt="2023-08-22T16:57:01.437" v="0"/>
        <pc:sldMkLst>
          <pc:docMk/>
          <pc:sldMk cId="583216893" sldId="29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8/22/2023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898609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8/22/2023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736859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8/22/2023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42343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8/22/2023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3928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a:xfrm>
            <a:off x="758952" y="758952"/>
            <a:ext cx="3874280" cy="475488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8/22/2023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3652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C0D6-D9AF-02BD-8C11-56C04EC3C58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496C203-0FBA-BE53-3B61-98975628E069}"/>
              </a:ext>
            </a:extLst>
          </p:cNvPr>
          <p:cNvSpPr>
            <a:spLocks noGrp="1"/>
          </p:cNvSpPr>
          <p:nvPr>
            <p:ph type="dt" sz="half" idx="10"/>
          </p:nvPr>
        </p:nvSpPr>
        <p:spPr/>
        <p:txBody>
          <a:bodyPr/>
          <a:lstStyle/>
          <a:p>
            <a:pPr algn="r"/>
            <a:fld id="{53BEF823-48A5-43FC-BE03-E79964288B41}" type="datetimeFigureOut">
              <a:rPr lang="en-US" smtClean="0"/>
              <a:pPr algn="r"/>
              <a:t>8/22/2023</a:t>
            </a:fld>
            <a:endParaRPr lang="en-US" dirty="0"/>
          </a:p>
        </p:txBody>
      </p:sp>
      <p:sp>
        <p:nvSpPr>
          <p:cNvPr id="4" name="Footer Placeholder 3">
            <a:extLst>
              <a:ext uri="{FF2B5EF4-FFF2-40B4-BE49-F238E27FC236}">
                <a16:creationId xmlns:a16="http://schemas.microsoft.com/office/drawing/2014/main" id="{E12730D9-738D-9982-CDDD-C53CAFF022EF}"/>
              </a:ext>
            </a:extLst>
          </p:cNvPr>
          <p:cNvSpPr>
            <a:spLocks noGrp="1"/>
          </p:cNvSpPr>
          <p:nvPr>
            <p:ph type="ftr" sz="quarter" idx="11"/>
          </p:nvPr>
        </p:nvSpPr>
        <p:spPr/>
        <p:txBody>
          <a:bodyPr/>
          <a:lstStyle/>
          <a:p>
            <a:pPr algn="l"/>
            <a:endParaRPr lang="en-US" dirty="0"/>
          </a:p>
        </p:txBody>
      </p:sp>
      <p:sp>
        <p:nvSpPr>
          <p:cNvPr id="5" name="Slide Number Placeholder 4">
            <a:extLst>
              <a:ext uri="{FF2B5EF4-FFF2-40B4-BE49-F238E27FC236}">
                <a16:creationId xmlns:a16="http://schemas.microsoft.com/office/drawing/2014/main" id="{5BECBCCE-6F0A-AD21-CE1D-51A6F4A9B6AF}"/>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2051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8/22/2023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8236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8/22/2023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281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8/22/2023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1345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8/22/2023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1384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8/22/2023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38303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8/22/2023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402784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8/22/2023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8044210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6" r:id="rId3"/>
    <p:sldLayoutId id="2147483682" r:id="rId4"/>
    <p:sldLayoutId id="2147483683" r:id="rId5"/>
    <p:sldLayoutId id="2147483684" r:id="rId6"/>
    <p:sldLayoutId id="2147483678" r:id="rId7"/>
    <p:sldLayoutId id="2147483674" r:id="rId8"/>
    <p:sldLayoutId id="2147483675" r:id="rId9"/>
    <p:sldLayoutId id="2147483676" r:id="rId10"/>
    <p:sldLayoutId id="2147483677" r:id="rId11"/>
    <p:sldLayoutId id="2147483679" r:id="rId12"/>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78914" y="1563008"/>
            <a:ext cx="6586923" cy="2735366"/>
          </a:xfrm>
        </p:spPr>
        <p:txBody>
          <a:bodyPr anchor="ctr">
            <a:normAutofit/>
          </a:bodyPr>
          <a:lstStyle/>
          <a:p>
            <a:r>
              <a:rPr lang="en-US" sz="6000" dirty="0">
                <a:latin typeface="Sitka Banner"/>
                <a:cs typeface="Calibri Light"/>
              </a:rPr>
              <a:t>Introduction To Object-Oriented Programming</a:t>
            </a:r>
            <a:endParaRPr lang="en-US" sz="6000">
              <a:latin typeface="Sitka Banner"/>
              <a:cs typeface="Calibri"/>
            </a:endParaRPr>
          </a:p>
        </p:txBody>
      </p:sp>
      <p:sp>
        <p:nvSpPr>
          <p:cNvPr id="3" name="Subtitle 2"/>
          <p:cNvSpPr>
            <a:spLocks noGrp="1"/>
          </p:cNvSpPr>
          <p:nvPr>
            <p:ph type="subTitle" idx="1"/>
          </p:nvPr>
        </p:nvSpPr>
        <p:spPr>
          <a:xfrm>
            <a:off x="5978915" y="4927913"/>
            <a:ext cx="5522911" cy="1267616"/>
          </a:xfrm>
        </p:spPr>
        <p:txBody>
          <a:bodyPr vert="horz" lIns="91440" tIns="45720" rIns="91440" bIns="45720" rtlCol="0" anchor="t">
            <a:normAutofit/>
          </a:bodyPr>
          <a:lstStyle/>
          <a:p>
            <a:r>
              <a:rPr lang="en-US" sz="2800" dirty="0">
                <a:latin typeface="Sitka Banner"/>
                <a:cs typeface="Calibri"/>
              </a:rPr>
              <a:t>Chapter 2 – Variables and Data Types</a:t>
            </a:r>
          </a:p>
        </p:txBody>
      </p:sp>
      <p:pic>
        <p:nvPicPr>
          <p:cNvPr id="4" name="Picture 3" descr="cloud, computing, -, cloud infrastructure, abstract, background, dark ...">
            <a:extLst>
              <a:ext uri="{FF2B5EF4-FFF2-40B4-BE49-F238E27FC236}">
                <a16:creationId xmlns:a16="http://schemas.microsoft.com/office/drawing/2014/main" id="{D2FDF616-2DA7-47F0-F801-26AF722A3AEF}"/>
              </a:ext>
            </a:extLst>
          </p:cNvPr>
          <p:cNvPicPr>
            <a:picLocks noChangeAspect="1"/>
          </p:cNvPicPr>
          <p:nvPr/>
        </p:nvPicPr>
        <p:blipFill rotWithShape="1">
          <a:blip r:embed="rId2"/>
          <a:srcRect l="48903" r="10224"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22" name="Straight Connector 21">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Data Types</a:t>
            </a:r>
          </a:p>
        </p:txBody>
      </p: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600" dirty="0"/>
              <a:t>In these following parts of the chapter, you will learn the most basic data types:</a:t>
            </a:r>
          </a:p>
          <a:p>
            <a:pPr marL="525780" lvl="1" indent="-342900">
              <a:buFontTx/>
              <a:buChar char="-"/>
            </a:pPr>
            <a:r>
              <a:rPr lang="en-US" sz="2400" dirty="0"/>
              <a:t>Strings</a:t>
            </a:r>
          </a:p>
          <a:p>
            <a:pPr marL="525780" lvl="1" indent="-342900">
              <a:buFontTx/>
              <a:buChar char="-"/>
            </a:pPr>
            <a:r>
              <a:rPr lang="en-US" sz="2400" dirty="0"/>
              <a:t>Numbers</a:t>
            </a:r>
          </a:p>
          <a:p>
            <a:pPr marL="525780" lvl="1" indent="-342900">
              <a:buFontTx/>
              <a:buChar char="-"/>
            </a:pPr>
            <a:r>
              <a:rPr lang="en-US" sz="2400" dirty="0"/>
              <a:t>Comments</a:t>
            </a:r>
          </a:p>
        </p:txBody>
      </p:sp>
    </p:spTree>
    <p:extLst>
      <p:ext uri="{BB962C8B-B14F-4D97-AF65-F5344CB8AC3E}">
        <p14:creationId xmlns:p14="http://schemas.microsoft.com/office/powerpoint/2010/main" val="3655645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String</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600" dirty="0"/>
              <a:t>A </a:t>
            </a:r>
            <a:r>
              <a:rPr lang="en-US" sz="2600" b="1" dirty="0"/>
              <a:t>string</a:t>
            </a:r>
            <a:r>
              <a:rPr lang="en-US" sz="2600" dirty="0"/>
              <a:t> is a series of characters. Anything inside quotes is considered a string in Python, and you can use single or double quotes around your strings like this:</a:t>
            </a:r>
          </a:p>
          <a:p>
            <a:endParaRPr lang="en-US" sz="2600" dirty="0"/>
          </a:p>
          <a:p>
            <a:endParaRPr lang="en-US" sz="2600" dirty="0"/>
          </a:p>
          <a:p>
            <a:r>
              <a:rPr lang="en-US" sz="2600" dirty="0"/>
              <a:t>This flexibility allows you to use quotes and apostrophes within your strings: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2CEC4675-E520-3740-D755-7B90901CEAA9}"/>
              </a:ext>
            </a:extLst>
          </p:cNvPr>
          <p:cNvPicPr>
            <a:picLocks noChangeAspect="1"/>
          </p:cNvPicPr>
          <p:nvPr/>
        </p:nvPicPr>
        <p:blipFill>
          <a:blip r:embed="rId2"/>
          <a:stretch>
            <a:fillRect/>
          </a:stretch>
        </p:blipFill>
        <p:spPr>
          <a:xfrm>
            <a:off x="1114941" y="2769844"/>
            <a:ext cx="3881308" cy="1104897"/>
          </a:xfrm>
          <a:prstGeom prst="rect">
            <a:avLst/>
          </a:prstGeom>
        </p:spPr>
      </p:pic>
      <p:pic>
        <p:nvPicPr>
          <p:cNvPr id="9" name="Picture 8">
            <a:extLst>
              <a:ext uri="{FF2B5EF4-FFF2-40B4-BE49-F238E27FC236}">
                <a16:creationId xmlns:a16="http://schemas.microsoft.com/office/drawing/2014/main" id="{6F3A1EFB-4CDB-2066-5992-F4C07431342C}"/>
              </a:ext>
            </a:extLst>
          </p:cNvPr>
          <p:cNvPicPr>
            <a:picLocks noChangeAspect="1"/>
          </p:cNvPicPr>
          <p:nvPr/>
        </p:nvPicPr>
        <p:blipFill>
          <a:blip r:embed="rId3"/>
          <a:stretch>
            <a:fillRect/>
          </a:stretch>
        </p:blipFill>
        <p:spPr>
          <a:xfrm>
            <a:off x="1114941" y="4974719"/>
            <a:ext cx="10355376" cy="1352209"/>
          </a:xfrm>
          <a:prstGeom prst="rect">
            <a:avLst/>
          </a:prstGeom>
        </p:spPr>
      </p:pic>
    </p:spTree>
    <p:extLst>
      <p:ext uri="{BB962C8B-B14F-4D97-AF65-F5344CB8AC3E}">
        <p14:creationId xmlns:p14="http://schemas.microsoft.com/office/powerpoint/2010/main" val="2560152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String</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600" dirty="0"/>
              <a:t>One of the simplest tasks you can do with strings is change the case of the words in a string. Look at the following code, and try to determine what’s happening:</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D8FDC36B-2CD7-C354-7B53-1BF341A70C63}"/>
              </a:ext>
            </a:extLst>
          </p:cNvPr>
          <p:cNvPicPr>
            <a:picLocks noChangeAspect="1"/>
          </p:cNvPicPr>
          <p:nvPr/>
        </p:nvPicPr>
        <p:blipFill>
          <a:blip r:embed="rId2"/>
          <a:stretch>
            <a:fillRect/>
          </a:stretch>
        </p:blipFill>
        <p:spPr>
          <a:xfrm>
            <a:off x="1038587" y="3300439"/>
            <a:ext cx="9903990" cy="2185961"/>
          </a:xfrm>
          <a:prstGeom prst="rect">
            <a:avLst/>
          </a:prstGeom>
        </p:spPr>
      </p:pic>
    </p:spTree>
    <p:extLst>
      <p:ext uri="{BB962C8B-B14F-4D97-AF65-F5344CB8AC3E}">
        <p14:creationId xmlns:p14="http://schemas.microsoft.com/office/powerpoint/2010/main" val="733609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String</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lnSpcReduction="10000"/>
          </a:bodyPr>
          <a:lstStyle/>
          <a:p>
            <a:r>
              <a:rPr lang="en-US" sz="2600" dirty="0"/>
              <a:t>In this example, the variable name refers to the lowercase string "</a:t>
            </a:r>
            <a:r>
              <a:rPr lang="en-US" sz="2600" dirty="0" err="1"/>
              <a:t>ada</a:t>
            </a:r>
            <a:r>
              <a:rPr lang="en-US" sz="2600" dirty="0"/>
              <a:t> </a:t>
            </a:r>
            <a:r>
              <a:rPr lang="en-US" sz="2600" dirty="0" err="1"/>
              <a:t>lovelace</a:t>
            </a:r>
            <a:r>
              <a:rPr lang="en-US" sz="2600" dirty="0"/>
              <a:t>". The method title() appears after the variable in the print() call. </a:t>
            </a:r>
          </a:p>
          <a:p>
            <a:r>
              <a:rPr lang="en-US" sz="2600" b="1" dirty="0"/>
              <a:t>A method </a:t>
            </a:r>
            <a:r>
              <a:rPr lang="en-US" sz="2600" dirty="0"/>
              <a:t>is an action that Python can perform on a piece of data. </a:t>
            </a:r>
          </a:p>
          <a:p>
            <a:r>
              <a:rPr lang="en-US" sz="2600" dirty="0"/>
              <a:t>The dot (</a:t>
            </a:r>
            <a:r>
              <a:rPr lang="en-US" sz="2600" b="1" dirty="0"/>
              <a:t>.</a:t>
            </a:r>
            <a:r>
              <a:rPr lang="en-US" sz="2600" dirty="0"/>
              <a:t>) after name in </a:t>
            </a:r>
            <a:r>
              <a:rPr lang="en-US" sz="2600" i="1" dirty="0" err="1"/>
              <a:t>name.title</a:t>
            </a:r>
            <a:r>
              <a:rPr lang="en-US" sz="2600" i="1" dirty="0"/>
              <a:t>() </a:t>
            </a:r>
            <a:r>
              <a:rPr lang="en-US" sz="2600" dirty="0"/>
              <a:t>tells Python to make the </a:t>
            </a:r>
            <a:r>
              <a:rPr lang="en-US" sz="2600" i="1" dirty="0"/>
              <a:t>title() </a:t>
            </a:r>
            <a:r>
              <a:rPr lang="en-US" sz="2600" dirty="0"/>
              <a:t>method act on the variable name. Every method is followed by a set of parentheses, because methods often need additional information to do their work. That information is provided inside the parentheses. </a:t>
            </a:r>
          </a:p>
          <a:p>
            <a:r>
              <a:rPr lang="en-US" sz="2600" dirty="0"/>
              <a:t>The title() function doesn’t need any additional information, so its parentheses are empty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01834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String</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600" dirty="0"/>
              <a:t>Several other useful methods are available for dealing with case as well. </a:t>
            </a:r>
          </a:p>
          <a:p>
            <a:r>
              <a:rPr lang="en-US" sz="2600" dirty="0"/>
              <a:t>For example, you can change a string to all uppercase or all lowercase letters like this: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CDA18B33-BD6D-F7E1-B664-A44BFABA4EC2}"/>
              </a:ext>
            </a:extLst>
          </p:cNvPr>
          <p:cNvPicPr>
            <a:picLocks noChangeAspect="1"/>
          </p:cNvPicPr>
          <p:nvPr/>
        </p:nvPicPr>
        <p:blipFill>
          <a:blip r:embed="rId2"/>
          <a:stretch>
            <a:fillRect/>
          </a:stretch>
        </p:blipFill>
        <p:spPr>
          <a:xfrm>
            <a:off x="1596806" y="3536092"/>
            <a:ext cx="9221810" cy="2605216"/>
          </a:xfrm>
          <a:prstGeom prst="rect">
            <a:avLst/>
          </a:prstGeom>
        </p:spPr>
      </p:pic>
    </p:spTree>
    <p:extLst>
      <p:ext uri="{BB962C8B-B14F-4D97-AF65-F5344CB8AC3E}">
        <p14:creationId xmlns:p14="http://schemas.microsoft.com/office/powerpoint/2010/main" val="2050306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String</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600" dirty="0"/>
              <a:t>The lower() method is particularly useful for storing data. You typically won’t want to trust the capitalization that your users provide, so you’ll convert strings to lowercase before storing them. </a:t>
            </a:r>
          </a:p>
          <a:p>
            <a:r>
              <a:rPr lang="en-US" sz="2600" dirty="0"/>
              <a:t>Then when you want to display the information, you’ll use the case that makes the most sense for each string.</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11678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Using Variables in Strings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918909" y="1425930"/>
            <a:ext cx="10354182" cy="5149432"/>
          </a:xfrm>
        </p:spPr>
        <p:txBody>
          <a:bodyPr vert="horz" lIns="91440" tIns="45720" rIns="91440" bIns="45720" rtlCol="0" anchor="t">
            <a:normAutofit/>
          </a:bodyPr>
          <a:lstStyle/>
          <a:p>
            <a:r>
              <a:rPr lang="en-US" sz="2600" dirty="0"/>
              <a:t>In some situations, you’ll want to use a variable’s value inside a string. For example, you might want to use two variables to represent a first name and a last name, respectively, and then combine those values to display someone’s full name: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B3816164-DE2D-0CDB-4A4D-12A74F7710FA}"/>
              </a:ext>
            </a:extLst>
          </p:cNvPr>
          <p:cNvPicPr>
            <a:picLocks noChangeAspect="1"/>
          </p:cNvPicPr>
          <p:nvPr/>
        </p:nvPicPr>
        <p:blipFill>
          <a:blip r:embed="rId2"/>
          <a:stretch>
            <a:fillRect/>
          </a:stretch>
        </p:blipFill>
        <p:spPr>
          <a:xfrm>
            <a:off x="1344569" y="3485185"/>
            <a:ext cx="9231013" cy="2762636"/>
          </a:xfrm>
          <a:prstGeom prst="rect">
            <a:avLst/>
          </a:prstGeom>
        </p:spPr>
      </p:pic>
    </p:spTree>
    <p:extLst>
      <p:ext uri="{BB962C8B-B14F-4D97-AF65-F5344CB8AC3E}">
        <p14:creationId xmlns:p14="http://schemas.microsoft.com/office/powerpoint/2010/main" val="1271603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Using Variables in Strings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600" dirty="0"/>
              <a:t>To insert a variable’s value into a string, place the letter f immediately before the opening quotation mark. Put braces around the name or names of any variable you want to use inside the string. Python will replace each variable with its value when the string is displayed.</a:t>
            </a:r>
          </a:p>
          <a:p>
            <a:r>
              <a:rPr lang="en-US" sz="2600" dirty="0"/>
              <a:t>These strings are called </a:t>
            </a:r>
            <a:r>
              <a:rPr lang="en-US" sz="2600" b="1" dirty="0"/>
              <a:t>f-strings</a:t>
            </a:r>
            <a:r>
              <a:rPr lang="en-US" sz="2600" dirty="0"/>
              <a:t>. The f is for format, because Python formats the string by replacing the name of any variable in braces with its value.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046538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Adding Whitespace to Strings with Tabs or Newlines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600" dirty="0"/>
              <a:t>In programming, </a:t>
            </a:r>
            <a:r>
              <a:rPr lang="en-US" sz="2600" b="1" dirty="0"/>
              <a:t>whitespace</a:t>
            </a:r>
            <a:r>
              <a:rPr lang="en-US" sz="2600" dirty="0"/>
              <a:t> refers to any nonprinting characters, such as spaces, tabs, and end-of-line symbols. You can use whitespace to organize your output so it’s easier for users to read.</a:t>
            </a:r>
          </a:p>
          <a:p>
            <a:r>
              <a:rPr lang="en-US" sz="2600" dirty="0"/>
              <a:t>To add a tab to your text, use the character combination </a:t>
            </a:r>
            <a:r>
              <a:rPr lang="en-US" sz="2600" b="1" dirty="0"/>
              <a:t>\t</a:t>
            </a:r>
          </a:p>
          <a:p>
            <a:r>
              <a:rPr lang="en-US" sz="2600" dirty="0"/>
              <a:t>To add a newline in a string, use the character combination </a:t>
            </a:r>
            <a:r>
              <a:rPr lang="en-US" sz="2600" b="1" dirty="0"/>
              <a:t>\n</a:t>
            </a:r>
          </a:p>
          <a:p>
            <a:r>
              <a:rPr lang="en-US" sz="2600" dirty="0"/>
              <a:t>You can also combine tabs and newlines in a single string. The string "\n\t" tells Python to move to a new line, and start the next line with a tab.</a:t>
            </a:r>
          </a:p>
          <a:p>
            <a:endParaRPr lang="en-US" sz="26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76998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Stripping Whitespace</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600" dirty="0"/>
              <a:t>Extra whitespace can be confusing in your programs. To programmers, 'python' and 'python ' look pretty much the same. But to a program, they are two different strings. Python detects the extra space in 'python ' and considers it significant unless you tell it otherwise.</a:t>
            </a:r>
          </a:p>
          <a:p>
            <a:r>
              <a:rPr lang="en-US" sz="2600" dirty="0"/>
              <a:t>It’s important to think about whitespace, because often you’ll want to compare two strings to determine whether they are the same</a:t>
            </a:r>
          </a:p>
          <a:p>
            <a:r>
              <a:rPr lang="en-US" sz="2600" dirty="0"/>
              <a:t>Python can look for extra whitespace on the right and left sides of a string. To ensure that no whitespace exists at the right side of a string, use the </a:t>
            </a:r>
            <a:r>
              <a:rPr lang="en-US" sz="2600" b="1" dirty="0" err="1"/>
              <a:t>rstrip</a:t>
            </a:r>
            <a:r>
              <a:rPr lang="en-US" sz="2600" b="1" dirty="0"/>
              <a:t>()</a:t>
            </a:r>
            <a:r>
              <a:rPr lang="en-US" sz="2600" dirty="0"/>
              <a:t> method. For the left side of a string, use </a:t>
            </a:r>
            <a:r>
              <a:rPr lang="en-US" sz="2600" b="1" dirty="0" err="1"/>
              <a:t>lstrip</a:t>
            </a:r>
            <a:r>
              <a:rPr lang="en-US" sz="2600" b="1" dirty="0"/>
              <a:t>()</a:t>
            </a:r>
            <a:r>
              <a:rPr lang="en-US" sz="2600" dirty="0"/>
              <a:t> instead.</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36502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753137" y="79752"/>
            <a:ext cx="10355375" cy="1052296"/>
          </a:xfrm>
        </p:spPr>
        <p:txBody>
          <a:bodyPr>
            <a:normAutofit/>
          </a:bodyPr>
          <a:lstStyle/>
          <a:p>
            <a:r>
              <a:rPr lang="en-US" sz="6600" dirty="0"/>
              <a:t>Chapter 2</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91935" y="1144324"/>
            <a:ext cx="10354182" cy="5149432"/>
          </a:xfrm>
        </p:spPr>
        <p:txBody>
          <a:bodyPr vert="horz" lIns="91440" tIns="45720" rIns="91440" bIns="45720" rtlCol="0" anchor="t">
            <a:normAutofit/>
          </a:bodyPr>
          <a:lstStyle/>
          <a:p>
            <a:r>
              <a:rPr lang="en-US" sz="2800" dirty="0"/>
              <a:t>In this chapter you’ll learn about the different kinds of data you can work with in your Python programs. You’ll also learn how to use variables to represent data in your programs.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1026" name="Picture 2">
            <a:extLst>
              <a:ext uri="{FF2B5EF4-FFF2-40B4-BE49-F238E27FC236}">
                <a16:creationId xmlns:a16="http://schemas.microsoft.com/office/drawing/2014/main" id="{76280C03-CB3D-FC21-09CF-0A33E31C2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943" y="2954639"/>
            <a:ext cx="76200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73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Removing Prefixes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600" dirty="0"/>
              <a:t>When working with strings, another common task is to remove a </a:t>
            </a:r>
            <a:r>
              <a:rPr lang="en-US" sz="2600" b="1" dirty="0"/>
              <a:t>prefix</a:t>
            </a:r>
            <a:r>
              <a:rPr lang="en-US" sz="2600" dirty="0"/>
              <a:t>. </a:t>
            </a:r>
          </a:p>
          <a:p>
            <a:r>
              <a:rPr lang="en-US" sz="2600" dirty="0"/>
              <a:t>Enter the name of the variable followed by a dot, and then the method </a:t>
            </a:r>
            <a:r>
              <a:rPr lang="en-US" sz="2600" b="1" dirty="0" err="1"/>
              <a:t>removeprefix</a:t>
            </a:r>
            <a:r>
              <a:rPr lang="en-US" sz="2600" b="1" dirty="0"/>
              <a:t>()</a:t>
            </a:r>
            <a:r>
              <a:rPr lang="en-US" sz="2600" dirty="0"/>
              <a:t>. Inside the parentheses, enter the prefix you want to remove from the original string</a:t>
            </a:r>
          </a:p>
          <a:p>
            <a:r>
              <a:rPr lang="en-US" sz="2600" dirty="0"/>
              <a:t>Like the methods for removing whitespace, </a:t>
            </a:r>
            <a:r>
              <a:rPr lang="en-US" sz="2600" dirty="0" err="1"/>
              <a:t>removeprefix</a:t>
            </a:r>
            <a:r>
              <a:rPr lang="en-US" sz="2600" dirty="0"/>
              <a:t>() leaves the original string unchanged. If you want to keep the new value with the prefix removed, either reassign it to the original variable or assign it to a new variable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674207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Avoiding Syntax Errors with Strings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600" dirty="0"/>
              <a:t>One kind of error that you might see with some regularity is a </a:t>
            </a:r>
            <a:r>
              <a:rPr lang="en-US" sz="2600" b="1" dirty="0"/>
              <a:t>syntax error</a:t>
            </a:r>
            <a:r>
              <a:rPr lang="en-US" sz="2600" dirty="0"/>
              <a:t>. </a:t>
            </a:r>
          </a:p>
          <a:p>
            <a:r>
              <a:rPr lang="en-US" sz="2600" dirty="0"/>
              <a:t>A syntax error occurs when Python doesn’t recognize a section of your program as valid Python code.</a:t>
            </a:r>
          </a:p>
          <a:p>
            <a:r>
              <a:rPr lang="en-US" sz="2600" dirty="0"/>
              <a:t>For example, if you use an apostrophe within single quotes, you’ll produce an error. This happens because Python interprets everything between the first single quote and the apostrophe as a string. It then tries to interpret the rest of the text as Python code, which causes errors.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51439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Numbers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01299"/>
            <a:ext cx="10826616" cy="5149432"/>
          </a:xfrm>
        </p:spPr>
        <p:txBody>
          <a:bodyPr vert="horz" lIns="91440" tIns="45720" rIns="91440" bIns="45720" rtlCol="0" anchor="t">
            <a:normAutofit/>
          </a:bodyPr>
          <a:lstStyle/>
          <a:p>
            <a:r>
              <a:rPr lang="en-US" sz="2600" dirty="0"/>
              <a:t>Numbers are used quite often in programming to keep score in games, represent data in visualizations, store information in web applications, and so on. </a:t>
            </a:r>
          </a:p>
          <a:p>
            <a:r>
              <a:rPr lang="en-US" sz="2600" dirty="0"/>
              <a:t>Python treats numbers in several different ways, depending on how they’re being used.</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F12E2079-22EE-8D30-2148-53A56AEB94D2}"/>
              </a:ext>
            </a:extLst>
          </p:cNvPr>
          <p:cNvPicPr>
            <a:picLocks noChangeAspect="1"/>
          </p:cNvPicPr>
          <p:nvPr/>
        </p:nvPicPr>
        <p:blipFill>
          <a:blip r:embed="rId2"/>
          <a:stretch>
            <a:fillRect/>
          </a:stretch>
        </p:blipFill>
        <p:spPr>
          <a:xfrm>
            <a:off x="2517183" y="3429000"/>
            <a:ext cx="7269539" cy="3181985"/>
          </a:xfrm>
          <a:prstGeom prst="rect">
            <a:avLst/>
          </a:prstGeom>
        </p:spPr>
      </p:pic>
    </p:spTree>
    <p:extLst>
      <p:ext uri="{BB962C8B-B14F-4D97-AF65-F5344CB8AC3E}">
        <p14:creationId xmlns:p14="http://schemas.microsoft.com/office/powerpoint/2010/main" val="4236386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Integers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600" dirty="0"/>
              <a:t>You can add (+), subtract (-), multiply (*), and divide (/) </a:t>
            </a:r>
            <a:r>
              <a:rPr lang="en-US" sz="2600" b="1" dirty="0"/>
              <a:t>integers</a:t>
            </a:r>
            <a:r>
              <a:rPr lang="en-US" sz="2600" dirty="0"/>
              <a:t> (whole numbers) in Python.</a:t>
            </a:r>
          </a:p>
          <a:p>
            <a:r>
              <a:rPr lang="en-US" sz="2600" dirty="0"/>
              <a:t>Python supports the order of operations too, so you can use multiple operations in one expression. You can also use parentheses to modify the order of operations so Python can evaluate your expression in the order you specify.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44671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Floats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600" dirty="0"/>
              <a:t>Python calls any number with a decimal point a </a:t>
            </a:r>
            <a:r>
              <a:rPr lang="en-US" sz="2600" b="1" dirty="0"/>
              <a:t>float</a:t>
            </a:r>
            <a:r>
              <a:rPr lang="en-US" sz="2600" dirty="0"/>
              <a:t>. This term is used in most programming languages, and it refers to the fact that a decimal point can appear at any position in a number. </a:t>
            </a:r>
          </a:p>
          <a:p>
            <a:r>
              <a:rPr lang="en-US" sz="2600" dirty="0"/>
              <a:t>Every programming language must be carefully designed to properly manage decimal numbers so numbers behave appropriately, no matter where the decimal point appears.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28970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Integers and Floats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600" dirty="0"/>
              <a:t>When you divide any two numbers, even if they are integers that result in a whole number, you’ll </a:t>
            </a:r>
            <a:r>
              <a:rPr lang="en-US" sz="2600" b="1" dirty="0"/>
              <a:t>always</a:t>
            </a:r>
            <a:r>
              <a:rPr lang="en-US" sz="2600" dirty="0"/>
              <a:t> get a float.</a:t>
            </a:r>
          </a:p>
          <a:p>
            <a:r>
              <a:rPr lang="en-US" sz="2600" dirty="0"/>
              <a:t>If you mix an integer and a float in any other operation, you’ll get a float as well. Python defaults to a float in any operation that uses a float, even if the output is a whole number.</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247198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Multiple Assignment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600" dirty="0"/>
              <a:t>You can assign values to more than one variable using just a single line of code. This can help shorten your programs and make them easier to read</a:t>
            </a:r>
          </a:p>
          <a:p>
            <a:r>
              <a:rPr lang="en-US" sz="2600" dirty="0"/>
              <a:t>You’ll use this technique most often when initializing a set of numbers.</a:t>
            </a:r>
          </a:p>
          <a:p>
            <a:r>
              <a:rPr lang="en-US" sz="2600" dirty="0"/>
              <a:t>You need to separate the variable names with commas, and do the same with the values, and Python will assign each value to its respective variable. As long as the number of values matches the number of variables, Python will match them up correctly.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241913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Constants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600" dirty="0"/>
              <a:t>A constant is a variable whose value stays the same throughout the life of a program. Python doesn’t have built-in constant types, but Python programmers use all capital letters to indicate a variable should be treated as a constant and never be changed.</a:t>
            </a:r>
          </a:p>
          <a:p>
            <a:r>
              <a:rPr lang="en-US" sz="2600" dirty="0"/>
              <a:t>When you want to treat a variable as a constant in your code, write the name of the variable in all capital letters.</a:t>
            </a:r>
          </a:p>
          <a:p>
            <a:endParaRPr lang="en-US" sz="26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057354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Comments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lnSpcReduction="10000"/>
          </a:bodyPr>
          <a:lstStyle/>
          <a:p>
            <a:r>
              <a:rPr lang="en-US" sz="2600" b="1" dirty="0"/>
              <a:t>Comments</a:t>
            </a:r>
            <a:r>
              <a:rPr lang="en-US" sz="2600" dirty="0"/>
              <a:t> are an extremely useful feature in most programming languages. Everything you’ve written in your programs so far is Python code. </a:t>
            </a:r>
          </a:p>
          <a:p>
            <a:r>
              <a:rPr lang="en-US" sz="2600" dirty="0"/>
              <a:t>As your programs become longer and more complicated, you should add notes within your programs that describe your overall approach to the problem you’re solving. </a:t>
            </a:r>
          </a:p>
          <a:p>
            <a:r>
              <a:rPr lang="en-US" sz="2600" dirty="0"/>
              <a:t>A comment allows you to write notes in your spoken language, within your programs.</a:t>
            </a:r>
          </a:p>
          <a:p>
            <a:r>
              <a:rPr lang="en-US" sz="2600" dirty="0"/>
              <a:t>In Python, the hash mark (</a:t>
            </a:r>
            <a:r>
              <a:rPr lang="en-US" sz="2600" b="1" dirty="0"/>
              <a:t>#</a:t>
            </a:r>
            <a:r>
              <a:rPr lang="en-US" sz="2600" dirty="0"/>
              <a:t>) indicates a comment. Anything following a hash mark in your code is ignored by the Python interpreter.</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22578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What Really Happens When You Run hello_world.py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fontScale="92500" lnSpcReduction="20000"/>
          </a:bodyPr>
          <a:lstStyle/>
          <a:p>
            <a:r>
              <a:rPr lang="en-US" sz="2800" dirty="0"/>
              <a:t>When you run the file hello_world.py, the ending .</a:t>
            </a:r>
            <a:r>
              <a:rPr lang="en-US" sz="2800" dirty="0" err="1"/>
              <a:t>py</a:t>
            </a:r>
            <a:r>
              <a:rPr lang="en-US" sz="2800" dirty="0"/>
              <a:t> indicates that the file is a Python program. Your editor then runs the file through the Python interpreter, which reads through the program and determines what each word in the program means. For example, when the interpreter sees the word </a:t>
            </a:r>
            <a:r>
              <a:rPr lang="en-US" sz="2800" i="1" dirty="0"/>
              <a:t>print </a:t>
            </a:r>
            <a:r>
              <a:rPr lang="en-US" sz="2800" dirty="0"/>
              <a:t>followed by parentheses, it prints to the screen whatever is inside the parentheses.</a:t>
            </a:r>
          </a:p>
          <a:p>
            <a:r>
              <a:rPr lang="en-US" sz="2800" dirty="0"/>
              <a:t>As you write your programs, your editor highlights different parts of your program in different ways. For example, it recognizes that </a:t>
            </a:r>
            <a:r>
              <a:rPr lang="en-US" sz="2800" i="1" dirty="0"/>
              <a:t>print() </a:t>
            </a:r>
            <a:r>
              <a:rPr lang="en-US" sz="2800" dirty="0"/>
              <a:t>is the name of a function and displays that word in one color. It recognizes that "Hello Python world!" is not Python code, and displays that phrase in a different color. This feature is called </a:t>
            </a:r>
            <a:r>
              <a:rPr lang="en-US" sz="2800" b="1" dirty="0"/>
              <a:t>syntax highlighting </a:t>
            </a:r>
            <a:r>
              <a:rPr lang="en-US" sz="2800" dirty="0"/>
              <a:t>and is quite useful as you start to write your own programs.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91633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Variables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fontScale="85000" lnSpcReduction="20000"/>
          </a:bodyPr>
          <a:lstStyle/>
          <a:p>
            <a:r>
              <a:rPr lang="en-US" sz="2600" dirty="0"/>
              <a:t>Let’s try using a variable in hello_world.py. Add a new line at the beginning of the file, and modify the second line:</a:t>
            </a:r>
          </a:p>
          <a:p>
            <a:endParaRPr lang="en-US" sz="2600" dirty="0"/>
          </a:p>
          <a:p>
            <a:endParaRPr lang="en-US" sz="2600" dirty="0"/>
          </a:p>
          <a:p>
            <a:endParaRPr lang="en-US" sz="2600" dirty="0"/>
          </a:p>
          <a:p>
            <a:r>
              <a:rPr lang="en-US" sz="2600" dirty="0"/>
              <a:t>Run this program to see what happens. You should see the same output you saw previously.</a:t>
            </a:r>
          </a:p>
          <a:p>
            <a:r>
              <a:rPr lang="en-US" sz="2600" dirty="0"/>
              <a:t>We’ve added a </a:t>
            </a:r>
            <a:r>
              <a:rPr lang="en-US" sz="2600" b="1" dirty="0"/>
              <a:t>variable</a:t>
            </a:r>
            <a:r>
              <a:rPr lang="en-US" sz="2600" dirty="0"/>
              <a:t> named </a:t>
            </a:r>
            <a:r>
              <a:rPr lang="en-US" sz="2600" i="1" dirty="0"/>
              <a:t>message</a:t>
            </a:r>
            <a:r>
              <a:rPr lang="en-US" sz="2600" dirty="0"/>
              <a:t>. Every variable is connected to a </a:t>
            </a:r>
            <a:r>
              <a:rPr lang="en-US" sz="2600" b="1" dirty="0"/>
              <a:t>value</a:t>
            </a:r>
            <a:r>
              <a:rPr lang="en-US" sz="2600" dirty="0"/>
              <a:t>, which is the information associated with that variable. In this case the value is the </a:t>
            </a:r>
            <a:r>
              <a:rPr lang="en-US" sz="2600" i="1" dirty="0"/>
              <a:t>"Hello Python world!" </a:t>
            </a:r>
            <a:r>
              <a:rPr lang="en-US" sz="2600" dirty="0"/>
              <a:t>text.</a:t>
            </a:r>
          </a:p>
          <a:p>
            <a:r>
              <a:rPr lang="en-US" sz="2600" dirty="0"/>
              <a:t>Adding a variable makes a little more work for the Python interpreter. When it processes the first line, it associates the variable message with the "Hello Python world!" text. When it reaches the second line, it prints the value associated with message to the screen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A29ECCD3-4D29-F943-BB0C-12FFE833E908}"/>
              </a:ext>
            </a:extLst>
          </p:cNvPr>
          <p:cNvPicPr>
            <a:picLocks noChangeAspect="1"/>
          </p:cNvPicPr>
          <p:nvPr/>
        </p:nvPicPr>
        <p:blipFill>
          <a:blip r:embed="rId2"/>
          <a:stretch>
            <a:fillRect/>
          </a:stretch>
        </p:blipFill>
        <p:spPr>
          <a:xfrm>
            <a:off x="1133475" y="2139967"/>
            <a:ext cx="9592374" cy="1121915"/>
          </a:xfrm>
          <a:prstGeom prst="rect">
            <a:avLst/>
          </a:prstGeom>
        </p:spPr>
      </p:pic>
    </p:spTree>
    <p:extLst>
      <p:ext uri="{BB962C8B-B14F-4D97-AF65-F5344CB8AC3E}">
        <p14:creationId xmlns:p14="http://schemas.microsoft.com/office/powerpoint/2010/main" val="1236605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Variables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600" dirty="0"/>
              <a:t>Let’s expand on this program by modifying hello_world.py to print a second message. Add a blank line to hello_world.py, and then add two new lines of code:</a:t>
            </a:r>
          </a:p>
          <a:p>
            <a:endParaRPr lang="en-US" sz="2600" dirty="0"/>
          </a:p>
          <a:p>
            <a:endParaRPr lang="en-US" sz="2600" dirty="0"/>
          </a:p>
          <a:p>
            <a:endParaRPr lang="en-US" sz="2600" dirty="0"/>
          </a:p>
          <a:p>
            <a:endParaRPr lang="en-US" sz="2600" dirty="0"/>
          </a:p>
          <a:p>
            <a:r>
              <a:rPr lang="en-US" sz="2400" dirty="0"/>
              <a:t>Now when you run hello_world.py, you should see two lines of outpu</a:t>
            </a:r>
            <a:r>
              <a:rPr lang="en-US" sz="2600" dirty="0"/>
              <a:t>t.</a:t>
            </a:r>
          </a:p>
          <a:p>
            <a:r>
              <a:rPr lang="en-US" sz="2400" dirty="0"/>
              <a:t>You can change the value of a variable in your program at any time, and Python will always keep track of its current value.</a:t>
            </a:r>
            <a:endParaRPr lang="en-US" sz="26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C66137B5-D29F-5384-D59F-D5C90536CE17}"/>
              </a:ext>
            </a:extLst>
          </p:cNvPr>
          <p:cNvPicPr>
            <a:picLocks noChangeAspect="1"/>
          </p:cNvPicPr>
          <p:nvPr/>
        </p:nvPicPr>
        <p:blipFill>
          <a:blip r:embed="rId2"/>
          <a:stretch>
            <a:fillRect/>
          </a:stretch>
        </p:blipFill>
        <p:spPr>
          <a:xfrm>
            <a:off x="1171575" y="2845381"/>
            <a:ext cx="9848850" cy="2058599"/>
          </a:xfrm>
          <a:prstGeom prst="rect">
            <a:avLst/>
          </a:prstGeom>
        </p:spPr>
      </p:pic>
    </p:spTree>
    <p:extLst>
      <p:ext uri="{BB962C8B-B14F-4D97-AF65-F5344CB8AC3E}">
        <p14:creationId xmlns:p14="http://schemas.microsoft.com/office/powerpoint/2010/main" val="1672254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Naming and Using Variables</a:t>
            </a:r>
          </a:p>
        </p:txBody>
      </p: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488054" y="1035443"/>
            <a:ext cx="11222032" cy="5451853"/>
          </a:xfrm>
        </p:spPr>
        <p:txBody>
          <a:bodyPr vert="horz" lIns="91440" tIns="45720" rIns="91440" bIns="45720" rtlCol="0" anchor="t">
            <a:normAutofit fontScale="62500" lnSpcReduction="20000"/>
          </a:bodyPr>
          <a:lstStyle/>
          <a:p>
            <a:r>
              <a:rPr lang="en-US" sz="2900" dirty="0"/>
              <a:t>When you’re using variables in Python, you need to adhere to a few rules and guidelines. Breaking some of these rules will cause errors; other guidelines just help you write code that’s easier to read and understand. Be sure to keep the following rules in mind when working with variables:</a:t>
            </a:r>
          </a:p>
          <a:p>
            <a:pPr lvl="1"/>
            <a:r>
              <a:rPr lang="en-US" sz="3400" dirty="0"/>
              <a:t>- Variable names can contain only letters, numbers, and underscores. They can start with a letter or an underscore, but not with a number. For instance, you can call a variable message_1 but not 1_message.</a:t>
            </a:r>
          </a:p>
          <a:p>
            <a:pPr lvl="1"/>
            <a:r>
              <a:rPr lang="en-US" sz="3400" dirty="0"/>
              <a:t>- Spaces are not allowed in variable names, but underscores can be used to separate words in variable names. For example, </a:t>
            </a:r>
            <a:r>
              <a:rPr lang="en-US" sz="3400" dirty="0" err="1"/>
              <a:t>greeting_message</a:t>
            </a:r>
            <a:r>
              <a:rPr lang="en-US" sz="3400" dirty="0"/>
              <a:t> works but greeting message will cause errors.</a:t>
            </a:r>
          </a:p>
          <a:p>
            <a:pPr lvl="1"/>
            <a:r>
              <a:rPr lang="en-US" sz="3400" dirty="0"/>
              <a:t>- Avoid using Python keywords and function names as variable names. For example, do not use the word print as a variable name; Python has reserved it for a particular programmatic purpose.</a:t>
            </a:r>
          </a:p>
          <a:p>
            <a:pPr lvl="1"/>
            <a:r>
              <a:rPr lang="en-US" sz="3400" dirty="0"/>
              <a:t>- Variable names should be short but descriptive. For example, name is better than n, </a:t>
            </a:r>
            <a:r>
              <a:rPr lang="en-US" sz="3400" dirty="0" err="1"/>
              <a:t>student_name</a:t>
            </a:r>
            <a:r>
              <a:rPr lang="en-US" sz="3400" dirty="0"/>
              <a:t> is better than </a:t>
            </a:r>
            <a:r>
              <a:rPr lang="en-US" sz="3400" dirty="0" err="1"/>
              <a:t>s_n</a:t>
            </a:r>
            <a:r>
              <a:rPr lang="en-US" sz="3400" dirty="0"/>
              <a:t>, and </a:t>
            </a:r>
            <a:r>
              <a:rPr lang="en-US" sz="3400" dirty="0" err="1"/>
              <a:t>name_length</a:t>
            </a:r>
            <a:r>
              <a:rPr lang="en-US" sz="3400" dirty="0"/>
              <a:t> is better than </a:t>
            </a:r>
            <a:r>
              <a:rPr lang="en-US" sz="3400" dirty="0" err="1"/>
              <a:t>length_of_persons_name</a:t>
            </a:r>
            <a:r>
              <a:rPr lang="en-US" sz="3400" dirty="0"/>
              <a:t>.</a:t>
            </a:r>
          </a:p>
          <a:p>
            <a:pPr lvl="1"/>
            <a:r>
              <a:rPr lang="en-US" sz="3400" dirty="0"/>
              <a:t>- Be careful when using the lowercase letter l and the uppercase letter O because they could be confused with the numbers 1 and 0.</a:t>
            </a:r>
          </a:p>
        </p:txBody>
      </p:sp>
    </p:spTree>
    <p:extLst>
      <p:ext uri="{BB962C8B-B14F-4D97-AF65-F5344CB8AC3E}">
        <p14:creationId xmlns:p14="http://schemas.microsoft.com/office/powerpoint/2010/main" val="2766329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Avoiding Name Errors When Using Variables</a:t>
            </a:r>
          </a:p>
        </p:txBody>
      </p: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600" dirty="0"/>
              <a:t>Every programmer makes mistakes, and most make mistakes every day. Although good programmers might create errors, they also know how to respond to those errors efficiently. Let’s look at an error you’re likely to make early on and learn how to fix it.</a:t>
            </a:r>
          </a:p>
          <a:p>
            <a:r>
              <a:rPr lang="en-US" sz="2600" dirty="0"/>
              <a:t>We’ll write some code that generates an error on purpose. Enter the following code, including the misspelled word </a:t>
            </a:r>
            <a:r>
              <a:rPr lang="en-US" sz="2600" i="1" dirty="0" err="1"/>
              <a:t>mesage</a:t>
            </a:r>
            <a:r>
              <a:rPr lang="en-US" sz="2600" dirty="0"/>
              <a:t>, which is shown in bold:</a:t>
            </a:r>
          </a:p>
        </p:txBody>
      </p:sp>
      <p:pic>
        <p:nvPicPr>
          <p:cNvPr id="5" name="Picture 4">
            <a:extLst>
              <a:ext uri="{FF2B5EF4-FFF2-40B4-BE49-F238E27FC236}">
                <a16:creationId xmlns:a16="http://schemas.microsoft.com/office/drawing/2014/main" id="{8D4BC696-EA22-AB1E-3EFC-96D2D8D63AC6}"/>
              </a:ext>
            </a:extLst>
          </p:cNvPr>
          <p:cNvPicPr>
            <a:picLocks noChangeAspect="1"/>
          </p:cNvPicPr>
          <p:nvPr/>
        </p:nvPicPr>
        <p:blipFill>
          <a:blip r:embed="rId2"/>
          <a:stretch>
            <a:fillRect/>
          </a:stretch>
        </p:blipFill>
        <p:spPr>
          <a:xfrm>
            <a:off x="719136" y="4841504"/>
            <a:ext cx="11080407" cy="1312577"/>
          </a:xfrm>
          <a:prstGeom prst="rect">
            <a:avLst/>
          </a:prstGeom>
        </p:spPr>
      </p:pic>
    </p:spTree>
    <p:extLst>
      <p:ext uri="{BB962C8B-B14F-4D97-AF65-F5344CB8AC3E}">
        <p14:creationId xmlns:p14="http://schemas.microsoft.com/office/powerpoint/2010/main" val="195743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Avoiding Name Errors When Using Variables</a:t>
            </a:r>
          </a:p>
        </p:txBody>
      </p: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600" dirty="0"/>
              <a:t>When an error occurs in your program, the Python interpreter does its best to help you figure out where the problem is. The interpreter provides a traceback when a program cannot run successfully. </a:t>
            </a:r>
          </a:p>
          <a:p>
            <a:r>
              <a:rPr lang="en-US" sz="2600" dirty="0"/>
              <a:t>A </a:t>
            </a:r>
            <a:r>
              <a:rPr lang="en-US" sz="2600" b="1" dirty="0"/>
              <a:t>traceback</a:t>
            </a:r>
            <a:r>
              <a:rPr lang="en-US" sz="2600" dirty="0"/>
              <a:t> is a record of where the interpreter ran into trouble when trying to execute your code. </a:t>
            </a:r>
          </a:p>
          <a:p>
            <a:r>
              <a:rPr lang="en-US" sz="2600" dirty="0"/>
              <a:t>Many programming errors are simple, single-character typos in one line of a program. If you find yourself spending a long time searching for one of these errors, know that you’re in good company. Many experienced and talented programmers spend hours hunting down these kinds of tiny errors.</a:t>
            </a:r>
          </a:p>
          <a:p>
            <a:endParaRPr lang="en-US" sz="2600" dirty="0"/>
          </a:p>
        </p:txBody>
      </p:sp>
    </p:spTree>
    <p:extLst>
      <p:ext uri="{BB962C8B-B14F-4D97-AF65-F5344CB8AC3E}">
        <p14:creationId xmlns:p14="http://schemas.microsoft.com/office/powerpoint/2010/main" val="3874209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Variables are Labels</a:t>
            </a:r>
          </a:p>
        </p:txBody>
      </p: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600" dirty="0"/>
              <a:t>Variables are often described as boxes you can store values in. This idea can be helpful the first few times you use a variable, but it isn’t an accurate way to describe how variables are represented internally in Python. It’s much better to think of variables as labels that you can assign to values. You can also say that a variable references a certain value.</a:t>
            </a:r>
          </a:p>
          <a:p>
            <a:r>
              <a:rPr lang="en-US" sz="2600" dirty="0"/>
              <a:t>This distinction probably won’t matter much in your initial programs, but it’s worth learning earlier rather than later. At some point, you’ll see unexpected behavior from a variable, and an accurate understanding of how variables work will help you identify what’s happening in your code</a:t>
            </a:r>
          </a:p>
          <a:p>
            <a:endParaRPr lang="en-US" sz="2600" dirty="0"/>
          </a:p>
        </p:txBody>
      </p:sp>
    </p:spTree>
    <p:extLst>
      <p:ext uri="{BB962C8B-B14F-4D97-AF65-F5344CB8AC3E}">
        <p14:creationId xmlns:p14="http://schemas.microsoft.com/office/powerpoint/2010/main" val="4102198082"/>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124</TotalTime>
  <Words>2598</Words>
  <Application>Microsoft Office PowerPoint</Application>
  <PresentationFormat>Widescreen</PresentationFormat>
  <Paragraphs>126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HeadlinesVTI</vt:lpstr>
      <vt:lpstr>Introduction To Object-Oriented Programming</vt:lpstr>
      <vt:lpstr>Chapter 2</vt:lpstr>
      <vt:lpstr>What Really Happens When You Run hello_world.py</vt:lpstr>
      <vt:lpstr>Variables</vt:lpstr>
      <vt:lpstr>Variables</vt:lpstr>
      <vt:lpstr>Naming and Using Variables</vt:lpstr>
      <vt:lpstr>Avoiding Name Errors When Using Variables</vt:lpstr>
      <vt:lpstr>Avoiding Name Errors When Using Variables</vt:lpstr>
      <vt:lpstr>Variables are Labels</vt:lpstr>
      <vt:lpstr>Data Types</vt:lpstr>
      <vt:lpstr>String</vt:lpstr>
      <vt:lpstr>String</vt:lpstr>
      <vt:lpstr>String</vt:lpstr>
      <vt:lpstr>String</vt:lpstr>
      <vt:lpstr>String</vt:lpstr>
      <vt:lpstr>Using Variables in Strings</vt:lpstr>
      <vt:lpstr>Using Variables in Strings</vt:lpstr>
      <vt:lpstr>Adding Whitespace to Strings with Tabs or Newlines</vt:lpstr>
      <vt:lpstr>Stripping Whitespace</vt:lpstr>
      <vt:lpstr>Removing Prefixes</vt:lpstr>
      <vt:lpstr>Avoiding Syntax Errors with Strings</vt:lpstr>
      <vt:lpstr>Numbers</vt:lpstr>
      <vt:lpstr>Integers</vt:lpstr>
      <vt:lpstr>Floats</vt:lpstr>
      <vt:lpstr>Integers and Floats</vt:lpstr>
      <vt:lpstr>Multiple Assignment</vt:lpstr>
      <vt:lpstr>Constants</vt:lpstr>
      <vt:lpstr>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Boloz, Patrik</cp:lastModifiedBy>
  <cp:revision>70</cp:revision>
  <dcterms:created xsi:type="dcterms:W3CDTF">2023-08-15T21:25:09Z</dcterms:created>
  <dcterms:modified xsi:type="dcterms:W3CDTF">2023-08-22T16:57:01Z</dcterms:modified>
</cp:coreProperties>
</file>