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0033-0BAE-46DD-8105-B784B51F0ED4}" v="255" dt="2023-08-15T21:37:06.225"/>
    <p1510:client id="{F6093050-19E4-FECF-BCBB-D9A85418CA0E}" v="4" dt="2023-10-02T18:48:00.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11"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F6093050-19E4-FECF-BCBB-D9A85418CA0E}"/>
    <pc:docChg chg="addSld delSld modSld">
      <pc:chgData name="Boloz, Patrik" userId="S::patrikboloz@nmhu.edu::4a5f27e5-970c-49cb-a96d-452ff94b951a" providerId="AD" clId="Web-{F6093050-19E4-FECF-BCBB-D9A85418CA0E}" dt="2023-10-02T18:48:00.094" v="3"/>
      <pc:docMkLst>
        <pc:docMk/>
      </pc:docMkLst>
      <pc:sldChg chg="modSp">
        <pc:chgData name="Boloz, Patrik" userId="S::patrikboloz@nmhu.edu::4a5f27e5-970c-49cb-a96d-452ff94b951a" providerId="AD" clId="Web-{F6093050-19E4-FECF-BCBB-D9A85418CA0E}" dt="2023-10-02T18:45:33.745" v="1"/>
        <pc:sldMkLst>
          <pc:docMk/>
          <pc:sldMk cId="1476051261" sldId="259"/>
        </pc:sldMkLst>
        <pc:spChg chg="mod">
          <ac:chgData name="Boloz, Patrik" userId="S::patrikboloz@nmhu.edu::4a5f27e5-970c-49cb-a96d-452ff94b951a" providerId="AD" clId="Web-{F6093050-19E4-FECF-BCBB-D9A85418CA0E}" dt="2023-10-02T18:45:33.745" v="1"/>
          <ac:spMkLst>
            <pc:docMk/>
            <pc:sldMk cId="1476051261" sldId="259"/>
            <ac:spMk id="3" creationId="{BB405855-270F-69AB-8974-B71F54443A3F}"/>
          </ac:spMkLst>
        </pc:spChg>
      </pc:sldChg>
      <pc:sldChg chg="new del">
        <pc:chgData name="Boloz, Patrik" userId="S::patrikboloz@nmhu.edu::4a5f27e5-970c-49cb-a96d-452ff94b951a" providerId="AD" clId="Web-{F6093050-19E4-FECF-BCBB-D9A85418CA0E}" dt="2023-10-02T18:48:00.094" v="3"/>
        <pc:sldMkLst>
          <pc:docMk/>
          <pc:sldMk cId="520721255"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10/2/2023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9860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73685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4234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3928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a:xfrm>
            <a:off x="758952" y="758952"/>
            <a:ext cx="3874280" cy="475488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3652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0D6-D9AF-02BD-8C11-56C04EC3C58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496C203-0FBA-BE53-3B61-98975628E069}"/>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4" name="Footer Placeholder 3">
            <a:extLst>
              <a:ext uri="{FF2B5EF4-FFF2-40B4-BE49-F238E27FC236}">
                <a16:creationId xmlns:a16="http://schemas.microsoft.com/office/drawing/2014/main" id="{E12730D9-738D-9982-CDDD-C53CAFF022EF}"/>
              </a:ext>
            </a:extLst>
          </p:cNvPr>
          <p:cNvSpPr>
            <a:spLocks noGrp="1"/>
          </p:cNvSpPr>
          <p:nvPr>
            <p:ph type="ftr" sz="quarter" idx="11"/>
          </p:nvPr>
        </p:nvSpPr>
        <p:spPr/>
        <p:txBody>
          <a:bodyPr/>
          <a:lstStyle/>
          <a:p>
            <a:pPr algn="l"/>
            <a:endParaRPr lang="en-US" dirty="0"/>
          </a:p>
        </p:txBody>
      </p:sp>
      <p:sp>
        <p:nvSpPr>
          <p:cNvPr id="5" name="Slide Number Placeholder 4">
            <a:extLst>
              <a:ext uri="{FF2B5EF4-FFF2-40B4-BE49-F238E27FC236}">
                <a16:creationId xmlns:a16="http://schemas.microsoft.com/office/drawing/2014/main" id="{5BECBCCE-6F0A-AD21-CE1D-51A6F4A9B6AF}"/>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051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23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281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45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138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3830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10/2/2023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0278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10/2/2023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8044210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6" r:id="rId3"/>
    <p:sldLayoutId id="2147483682" r:id="rId4"/>
    <p:sldLayoutId id="2147483683" r:id="rId5"/>
    <p:sldLayoutId id="2147483684" r:id="rId6"/>
    <p:sldLayoutId id="2147483678" r:id="rId7"/>
    <p:sldLayoutId id="2147483674" r:id="rId8"/>
    <p:sldLayoutId id="2147483675" r:id="rId9"/>
    <p:sldLayoutId id="2147483676" r:id="rId10"/>
    <p:sldLayoutId id="2147483677" r:id="rId11"/>
    <p:sldLayoutId id="2147483679" r:id="rId12"/>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78914" y="1563008"/>
            <a:ext cx="6586923" cy="2735366"/>
          </a:xfrm>
        </p:spPr>
        <p:txBody>
          <a:bodyPr anchor="ctr">
            <a:normAutofit/>
          </a:bodyPr>
          <a:lstStyle/>
          <a:p>
            <a:r>
              <a:rPr lang="en-US" sz="6000" dirty="0">
                <a:latin typeface="Sitka Banner"/>
                <a:cs typeface="Calibri Light"/>
              </a:rPr>
              <a:t>Introduction To Object-Oriented Programming</a:t>
            </a:r>
            <a:endParaRPr lang="en-US" sz="6000">
              <a:latin typeface="Sitka Banner"/>
              <a:cs typeface="Calibri"/>
            </a:endParaRPr>
          </a:p>
        </p:txBody>
      </p:sp>
      <p:sp>
        <p:nvSpPr>
          <p:cNvPr id="3" name="Subtitle 2"/>
          <p:cNvSpPr>
            <a:spLocks noGrp="1"/>
          </p:cNvSpPr>
          <p:nvPr>
            <p:ph type="subTitle" idx="1"/>
          </p:nvPr>
        </p:nvSpPr>
        <p:spPr>
          <a:xfrm>
            <a:off x="5978915" y="4927913"/>
            <a:ext cx="5522911" cy="1267616"/>
          </a:xfrm>
        </p:spPr>
        <p:txBody>
          <a:bodyPr vert="horz" lIns="91440" tIns="45720" rIns="91440" bIns="45720" rtlCol="0" anchor="t">
            <a:normAutofit/>
          </a:bodyPr>
          <a:lstStyle/>
          <a:p>
            <a:r>
              <a:rPr lang="en-US" sz="2800" dirty="0">
                <a:latin typeface="Sitka Banner"/>
                <a:cs typeface="Calibri"/>
              </a:rPr>
              <a:t>Chapter 3 – Introducing Lists</a:t>
            </a:r>
          </a:p>
        </p:txBody>
      </p:sp>
      <p:pic>
        <p:nvPicPr>
          <p:cNvPr id="4" name="Picture 3" descr="cloud, computing, -, cloud infrastructure, abstract, background, dark ...">
            <a:extLst>
              <a:ext uri="{FF2B5EF4-FFF2-40B4-BE49-F238E27FC236}">
                <a16:creationId xmlns:a16="http://schemas.microsoft.com/office/drawing/2014/main" id="{D2FDF616-2DA7-47F0-F801-26AF722A3AEF}"/>
              </a:ext>
            </a:extLst>
          </p:cNvPr>
          <p:cNvPicPr>
            <a:picLocks noChangeAspect="1"/>
          </p:cNvPicPr>
          <p:nvPr/>
        </p:nvPicPr>
        <p:blipFill rotWithShape="1">
          <a:blip r:embed="rId2"/>
          <a:srcRect l="48903" r="10224"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2" name="Straight Connector 21">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Adding Elements to the End of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The simplest way to add a new element to a list is to </a:t>
            </a:r>
            <a:r>
              <a:rPr lang="en-US" sz="2800" b="1" dirty="0"/>
              <a:t>append</a:t>
            </a:r>
            <a:r>
              <a:rPr lang="en-US" sz="2800" dirty="0"/>
              <a:t> the item to the list. When you append an item to a list, the new element is added to the end of the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A502AFB6-F672-5ECF-B8E3-23495EE20042}"/>
              </a:ext>
            </a:extLst>
          </p:cNvPr>
          <p:cNvPicPr>
            <a:picLocks noChangeAspect="1"/>
          </p:cNvPicPr>
          <p:nvPr/>
        </p:nvPicPr>
        <p:blipFill>
          <a:blip r:embed="rId2"/>
          <a:stretch>
            <a:fillRect/>
          </a:stretch>
        </p:blipFill>
        <p:spPr>
          <a:xfrm>
            <a:off x="1271855" y="3122582"/>
            <a:ext cx="9088118" cy="2886478"/>
          </a:xfrm>
          <a:prstGeom prst="rect">
            <a:avLst/>
          </a:prstGeom>
        </p:spPr>
      </p:pic>
    </p:spTree>
    <p:extLst>
      <p:ext uri="{BB962C8B-B14F-4D97-AF65-F5344CB8AC3E}">
        <p14:creationId xmlns:p14="http://schemas.microsoft.com/office/powerpoint/2010/main" val="373764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Adding Elements to the End of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The simplest way to add a new element to a list is to </a:t>
            </a:r>
            <a:r>
              <a:rPr lang="en-US" sz="2800" b="1" dirty="0"/>
              <a:t>append</a:t>
            </a:r>
            <a:r>
              <a:rPr lang="en-US" sz="2800" dirty="0"/>
              <a:t> the item to the list. When you append an item to a list, the new element is added to the end of the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A502AFB6-F672-5ECF-B8E3-23495EE20042}"/>
              </a:ext>
            </a:extLst>
          </p:cNvPr>
          <p:cNvPicPr>
            <a:picLocks noChangeAspect="1"/>
          </p:cNvPicPr>
          <p:nvPr/>
        </p:nvPicPr>
        <p:blipFill>
          <a:blip r:embed="rId2"/>
          <a:stretch>
            <a:fillRect/>
          </a:stretch>
        </p:blipFill>
        <p:spPr>
          <a:xfrm>
            <a:off x="1271855" y="3122582"/>
            <a:ext cx="9088118" cy="2886478"/>
          </a:xfrm>
          <a:prstGeom prst="rect">
            <a:avLst/>
          </a:prstGeom>
        </p:spPr>
      </p:pic>
    </p:spTree>
    <p:extLst>
      <p:ext uri="{BB962C8B-B14F-4D97-AF65-F5344CB8AC3E}">
        <p14:creationId xmlns:p14="http://schemas.microsoft.com/office/powerpoint/2010/main" val="85714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Adding Elements to the End of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The </a:t>
            </a:r>
            <a:r>
              <a:rPr lang="en-US" sz="2800" b="1" dirty="0"/>
              <a:t>append() </a:t>
            </a:r>
            <a:r>
              <a:rPr lang="en-US" sz="2800" dirty="0"/>
              <a:t>method makes it easy to build lists dynamically. For example, you can start with an empty list and then add items to the list using a series of append() calls.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4B49D124-6B59-0A39-BA58-62792827DFA4}"/>
              </a:ext>
            </a:extLst>
          </p:cNvPr>
          <p:cNvPicPr>
            <a:picLocks noChangeAspect="1"/>
          </p:cNvPicPr>
          <p:nvPr/>
        </p:nvPicPr>
        <p:blipFill>
          <a:blip r:embed="rId2"/>
          <a:stretch>
            <a:fillRect/>
          </a:stretch>
        </p:blipFill>
        <p:spPr>
          <a:xfrm>
            <a:off x="992232" y="2969154"/>
            <a:ext cx="9812119" cy="3705742"/>
          </a:xfrm>
          <a:prstGeom prst="rect">
            <a:avLst/>
          </a:prstGeom>
        </p:spPr>
      </p:pic>
    </p:spTree>
    <p:extLst>
      <p:ext uri="{BB962C8B-B14F-4D97-AF65-F5344CB8AC3E}">
        <p14:creationId xmlns:p14="http://schemas.microsoft.com/office/powerpoint/2010/main" val="162130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Inserting Elements into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add a new element at any position in your list by using the </a:t>
            </a:r>
            <a:r>
              <a:rPr lang="en-US" sz="2800" b="1" dirty="0"/>
              <a:t>insert()</a:t>
            </a:r>
            <a:r>
              <a:rPr lang="en-US" sz="2800" dirty="0"/>
              <a:t> method. You do this by specifying the index of the new element and the value of the new item</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3CFFE28-D27A-43B4-60CF-3F64DA6067FA}"/>
              </a:ext>
            </a:extLst>
          </p:cNvPr>
          <p:cNvPicPr>
            <a:picLocks noChangeAspect="1"/>
          </p:cNvPicPr>
          <p:nvPr/>
        </p:nvPicPr>
        <p:blipFill>
          <a:blip r:embed="rId2"/>
          <a:stretch>
            <a:fillRect/>
          </a:stretch>
        </p:blipFill>
        <p:spPr>
          <a:xfrm>
            <a:off x="879352" y="3310699"/>
            <a:ext cx="10697159" cy="2291032"/>
          </a:xfrm>
          <a:prstGeom prst="rect">
            <a:avLst/>
          </a:prstGeom>
        </p:spPr>
      </p:pic>
    </p:spTree>
    <p:extLst>
      <p:ext uri="{BB962C8B-B14F-4D97-AF65-F5344CB8AC3E}">
        <p14:creationId xmlns:p14="http://schemas.microsoft.com/office/powerpoint/2010/main" val="271368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Removing Elements from a List by using del</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If you know the position of the item you want to remove from a list, you can use the </a:t>
            </a:r>
            <a:r>
              <a:rPr lang="en-US" sz="2800" b="1" dirty="0"/>
              <a:t>del</a:t>
            </a:r>
            <a:r>
              <a:rPr lang="en-US" sz="2800" dirty="0"/>
              <a:t> statement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53222019-8F70-B50F-2AD0-FD39D7B05EF6}"/>
              </a:ext>
            </a:extLst>
          </p:cNvPr>
          <p:cNvPicPr>
            <a:picLocks noChangeAspect="1"/>
          </p:cNvPicPr>
          <p:nvPr/>
        </p:nvPicPr>
        <p:blipFill>
          <a:blip r:embed="rId2"/>
          <a:stretch>
            <a:fillRect/>
          </a:stretch>
        </p:blipFill>
        <p:spPr>
          <a:xfrm>
            <a:off x="1590965" y="2697033"/>
            <a:ext cx="8754697" cy="3086531"/>
          </a:xfrm>
          <a:prstGeom prst="rect">
            <a:avLst/>
          </a:prstGeom>
        </p:spPr>
      </p:pic>
    </p:spTree>
    <p:extLst>
      <p:ext uri="{BB962C8B-B14F-4D97-AF65-F5344CB8AC3E}">
        <p14:creationId xmlns:p14="http://schemas.microsoft.com/office/powerpoint/2010/main" val="145669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Removing an Item Using the pop() Method</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1" y="854284"/>
            <a:ext cx="10354182" cy="5149432"/>
          </a:xfrm>
        </p:spPr>
        <p:txBody>
          <a:bodyPr vert="horz" lIns="91440" tIns="45720" rIns="91440" bIns="45720" rtlCol="0" anchor="t">
            <a:normAutofit/>
          </a:bodyPr>
          <a:lstStyle/>
          <a:p>
            <a:r>
              <a:rPr lang="en-US" sz="2400" dirty="0"/>
              <a:t>Sometimes you’ll want to use the value of an item after you remove it from a list. The </a:t>
            </a:r>
            <a:r>
              <a:rPr lang="en-US" sz="2400" b="1" dirty="0"/>
              <a:t>pop() </a:t>
            </a:r>
            <a:r>
              <a:rPr lang="en-US" sz="2400" dirty="0"/>
              <a:t>method removes the last item in a list, but it lets you work with that item after removing it. </a:t>
            </a:r>
          </a:p>
          <a:p>
            <a:r>
              <a:rPr lang="en-US" sz="2400" dirty="0"/>
              <a:t>The term pop comes from thinking of a list as a stack of items and popping one item off the top of the stack. In this analogy, the top of a stack corresponds to the end of a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738EC249-CF64-98B4-1BF4-4177B0229115}"/>
              </a:ext>
            </a:extLst>
          </p:cNvPr>
          <p:cNvPicPr>
            <a:picLocks noChangeAspect="1"/>
          </p:cNvPicPr>
          <p:nvPr/>
        </p:nvPicPr>
        <p:blipFill>
          <a:blip r:embed="rId2"/>
          <a:stretch>
            <a:fillRect/>
          </a:stretch>
        </p:blipFill>
        <p:spPr>
          <a:xfrm>
            <a:off x="1629116" y="3429000"/>
            <a:ext cx="8688012" cy="3372321"/>
          </a:xfrm>
          <a:prstGeom prst="rect">
            <a:avLst/>
          </a:prstGeom>
        </p:spPr>
      </p:pic>
    </p:spTree>
    <p:extLst>
      <p:ext uri="{BB962C8B-B14F-4D97-AF65-F5344CB8AC3E}">
        <p14:creationId xmlns:p14="http://schemas.microsoft.com/office/powerpoint/2010/main" val="4103902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Popping Items from Any Position in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use </a:t>
            </a:r>
            <a:r>
              <a:rPr lang="en-US" sz="2800" b="1" dirty="0"/>
              <a:t>pop() </a:t>
            </a:r>
            <a:r>
              <a:rPr lang="en-US" sz="2800" dirty="0"/>
              <a:t>to remove an item from any position in a list by including the index of the item you want to remove in parentheses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D34B377C-43E5-F02D-02B1-1F92EE11F82A}"/>
              </a:ext>
            </a:extLst>
          </p:cNvPr>
          <p:cNvPicPr>
            <a:picLocks noChangeAspect="1"/>
          </p:cNvPicPr>
          <p:nvPr/>
        </p:nvPicPr>
        <p:blipFill>
          <a:blip r:embed="rId2"/>
          <a:stretch>
            <a:fillRect/>
          </a:stretch>
        </p:blipFill>
        <p:spPr>
          <a:xfrm>
            <a:off x="857163" y="3385324"/>
            <a:ext cx="10828638" cy="2033765"/>
          </a:xfrm>
          <a:prstGeom prst="rect">
            <a:avLst/>
          </a:prstGeom>
        </p:spPr>
      </p:pic>
    </p:spTree>
    <p:extLst>
      <p:ext uri="{BB962C8B-B14F-4D97-AF65-F5344CB8AC3E}">
        <p14:creationId xmlns:p14="http://schemas.microsoft.com/office/powerpoint/2010/main" val="45325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Removing an Item by Value</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Sometimes you won’t know the position of the value you want to remove from a list. If you only know the value of the item you want to remove, you can use the </a:t>
            </a:r>
            <a:r>
              <a:rPr lang="en-US" sz="2800" b="1" dirty="0"/>
              <a:t>remove() </a:t>
            </a:r>
            <a:r>
              <a:rPr lang="en-US" sz="2800" dirty="0"/>
              <a:t>method.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0998D739-989C-2461-7453-AD65C6DFBEB5}"/>
              </a:ext>
            </a:extLst>
          </p:cNvPr>
          <p:cNvPicPr>
            <a:picLocks noChangeAspect="1"/>
          </p:cNvPicPr>
          <p:nvPr/>
        </p:nvPicPr>
        <p:blipFill>
          <a:blip r:embed="rId2"/>
          <a:stretch>
            <a:fillRect/>
          </a:stretch>
        </p:blipFill>
        <p:spPr>
          <a:xfrm>
            <a:off x="879351" y="3116135"/>
            <a:ext cx="10698068" cy="3077004"/>
          </a:xfrm>
          <a:prstGeom prst="rect">
            <a:avLst/>
          </a:prstGeom>
        </p:spPr>
      </p:pic>
    </p:spTree>
    <p:extLst>
      <p:ext uri="{BB962C8B-B14F-4D97-AF65-F5344CB8AC3E}">
        <p14:creationId xmlns:p14="http://schemas.microsoft.com/office/powerpoint/2010/main" val="2446718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Organizing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Often, your lists will be created in an unpredictable order, because you can’t always control the order in which your users provide their data. </a:t>
            </a:r>
          </a:p>
          <a:p>
            <a:r>
              <a:rPr lang="en-US" sz="2800" dirty="0"/>
              <a:t>Although this is unavoidable in most circumstances, you’ll frequently want to present your information in a particular order. </a:t>
            </a:r>
          </a:p>
          <a:p>
            <a:r>
              <a:rPr lang="en-US" sz="2800" dirty="0"/>
              <a:t>Sometimes you’ll want to preserve the original order of your list, and other times you’ll want to change the original order. </a:t>
            </a:r>
          </a:p>
          <a:p>
            <a:r>
              <a:rPr lang="en-US" sz="2800" dirty="0"/>
              <a:t>Python provides a number of different ways to organize your lists, depending on the situation.</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3717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Sorting a List Permanently with the sort() Method</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Python’s </a:t>
            </a:r>
            <a:r>
              <a:rPr lang="en-US" sz="2800" b="1" dirty="0"/>
              <a:t>sort() </a:t>
            </a:r>
            <a:r>
              <a:rPr lang="en-US" sz="2800" dirty="0"/>
              <a:t>method makes it relatively easy to sort a list.</a:t>
            </a:r>
          </a:p>
          <a:p>
            <a:r>
              <a:rPr lang="en-US" sz="2800" dirty="0"/>
              <a:t>The sort() method changes the order of the list </a:t>
            </a:r>
            <a:r>
              <a:rPr lang="en-US" sz="2800" b="1" dirty="0"/>
              <a:t>permanently</a:t>
            </a:r>
            <a:r>
              <a:rPr lang="en-US" sz="2800" dirty="0"/>
              <a:t>.</a:t>
            </a:r>
          </a:p>
          <a:p>
            <a:endParaRPr lang="en-US" sz="2800" dirty="0"/>
          </a:p>
          <a:p>
            <a:endParaRPr lang="en-US" sz="2800" dirty="0"/>
          </a:p>
          <a:p>
            <a:endParaRPr lang="en-US" sz="2800" dirty="0"/>
          </a:p>
          <a:p>
            <a:endParaRPr lang="en-US" sz="2800" dirty="0"/>
          </a:p>
          <a:p>
            <a:r>
              <a:rPr lang="en-US" sz="2800" dirty="0"/>
              <a:t>You can also sort this list in reverse-alphabetical order by passing the argument </a:t>
            </a:r>
            <a:r>
              <a:rPr lang="en-US" sz="2800" b="1" dirty="0"/>
              <a:t>reverse=True </a:t>
            </a:r>
            <a:r>
              <a:rPr lang="en-US" sz="2800" dirty="0"/>
              <a:t>to the sort() method.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65E72064-2188-ECA5-BFF2-F8BF4A73FABD}"/>
              </a:ext>
            </a:extLst>
          </p:cNvPr>
          <p:cNvPicPr>
            <a:picLocks noChangeAspect="1"/>
          </p:cNvPicPr>
          <p:nvPr/>
        </p:nvPicPr>
        <p:blipFill>
          <a:blip r:embed="rId2"/>
          <a:stretch>
            <a:fillRect/>
          </a:stretch>
        </p:blipFill>
        <p:spPr>
          <a:xfrm>
            <a:off x="958466" y="2572897"/>
            <a:ext cx="10831437" cy="2000529"/>
          </a:xfrm>
          <a:prstGeom prst="rect">
            <a:avLst/>
          </a:prstGeom>
        </p:spPr>
      </p:pic>
    </p:spTree>
    <p:extLst>
      <p:ext uri="{BB962C8B-B14F-4D97-AF65-F5344CB8AC3E}">
        <p14:creationId xmlns:p14="http://schemas.microsoft.com/office/powerpoint/2010/main" val="196838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What Is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A </a:t>
            </a:r>
            <a:r>
              <a:rPr lang="en-US" sz="2800" b="1" dirty="0"/>
              <a:t>list</a:t>
            </a:r>
            <a:r>
              <a:rPr lang="en-US" sz="2800" dirty="0"/>
              <a:t> is a collection of items in a particular order. You can make a list that includes the letters of the alphabet, the digits from 0 to 9, or the names of all the people in your family. You can put anything you want into a list, and the items in your list don’t have to be related in any particular way.</a:t>
            </a:r>
          </a:p>
          <a:p>
            <a:r>
              <a:rPr lang="en-US" sz="2800" dirty="0"/>
              <a:t>In Python, </a:t>
            </a:r>
            <a:r>
              <a:rPr lang="en-US" sz="2800" b="1" dirty="0"/>
              <a:t>square brackets ([]) </a:t>
            </a:r>
            <a:r>
              <a:rPr lang="en-US" sz="2800" dirty="0"/>
              <a:t>indicate a list, and individual elements in the list are separated by </a:t>
            </a:r>
            <a:r>
              <a:rPr lang="en-US" sz="2800" b="1" dirty="0"/>
              <a:t>commas</a:t>
            </a:r>
          </a:p>
          <a:p>
            <a:r>
              <a:rPr lang="en-US" sz="2800" dirty="0"/>
              <a:t>If you ask Python to print a list, Python returns its representation of the list, including the square brackets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91633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Sorting a List Temporarily with the sorted() Function</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To maintain the original order of a list but present it in a sorted order, you can use the </a:t>
            </a:r>
            <a:r>
              <a:rPr lang="en-US" sz="2800" b="1" dirty="0"/>
              <a:t>sorted()</a:t>
            </a:r>
            <a:r>
              <a:rPr lang="en-US" sz="2800" dirty="0"/>
              <a:t> function. The sorted() function lets you display your list in a particular order but doesn’t affect the actual order of the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D514F0B-ABD2-316D-1337-AF35D183BB4D}"/>
              </a:ext>
            </a:extLst>
          </p:cNvPr>
          <p:cNvPicPr>
            <a:picLocks noChangeAspect="1"/>
          </p:cNvPicPr>
          <p:nvPr/>
        </p:nvPicPr>
        <p:blipFill>
          <a:blip r:embed="rId2"/>
          <a:stretch>
            <a:fillRect/>
          </a:stretch>
        </p:blipFill>
        <p:spPr>
          <a:xfrm>
            <a:off x="1105398" y="3429000"/>
            <a:ext cx="7301131" cy="3237294"/>
          </a:xfrm>
          <a:prstGeom prst="rect">
            <a:avLst/>
          </a:prstGeom>
        </p:spPr>
      </p:pic>
    </p:spTree>
    <p:extLst>
      <p:ext uri="{BB962C8B-B14F-4D97-AF65-F5344CB8AC3E}">
        <p14:creationId xmlns:p14="http://schemas.microsoft.com/office/powerpoint/2010/main" val="26286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Printing a List in Reverse Order</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To reverse the original order of a list, you can use the </a:t>
            </a:r>
            <a:r>
              <a:rPr lang="en-US" sz="2800" b="1" dirty="0"/>
              <a:t>reverse() </a:t>
            </a:r>
            <a:r>
              <a:rPr lang="en-US" sz="2800" dirty="0"/>
              <a:t>method.</a:t>
            </a:r>
          </a:p>
          <a:p>
            <a:endParaRPr lang="en-US" sz="2800" dirty="0"/>
          </a:p>
          <a:p>
            <a:endParaRPr lang="en-US" sz="2800" dirty="0"/>
          </a:p>
          <a:p>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3">
            <a:extLst>
              <a:ext uri="{FF2B5EF4-FFF2-40B4-BE49-F238E27FC236}">
                <a16:creationId xmlns:a16="http://schemas.microsoft.com/office/drawing/2014/main" id="{2539866C-D1FA-D967-9B24-F0506D41EF05}"/>
              </a:ext>
            </a:extLst>
          </p:cNvPr>
          <p:cNvPicPr>
            <a:picLocks noChangeAspect="1"/>
          </p:cNvPicPr>
          <p:nvPr/>
        </p:nvPicPr>
        <p:blipFill>
          <a:blip r:embed="rId2"/>
          <a:stretch>
            <a:fillRect/>
          </a:stretch>
        </p:blipFill>
        <p:spPr>
          <a:xfrm>
            <a:off x="1104932" y="2961300"/>
            <a:ext cx="8754697" cy="2896004"/>
          </a:xfrm>
          <a:prstGeom prst="rect">
            <a:avLst/>
          </a:prstGeom>
        </p:spPr>
      </p:pic>
    </p:spTree>
    <p:extLst>
      <p:ext uri="{BB962C8B-B14F-4D97-AF65-F5344CB8AC3E}">
        <p14:creationId xmlns:p14="http://schemas.microsoft.com/office/powerpoint/2010/main" val="105439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Printing a List in Reverse Order</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Notice that reverse() doesn’t sort backward alphabetically; it simply reverses the order of the list. The reverse() method changes the order of a list </a:t>
            </a:r>
            <a:r>
              <a:rPr lang="en-US" sz="2800" b="1" dirty="0"/>
              <a:t>permanently</a:t>
            </a:r>
            <a:r>
              <a:rPr lang="en-US" sz="2800" dirty="0"/>
              <a:t>, but you can revert to the original order anytime by applying reverse() to the same list a second time.</a:t>
            </a:r>
          </a:p>
          <a:p>
            <a:endParaRPr lang="en-US" sz="2800" dirty="0"/>
          </a:p>
          <a:p>
            <a:endParaRPr lang="en-US" sz="2800" dirty="0"/>
          </a:p>
          <a:p>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2059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Finding the Length of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quickly find the length of a list by using the </a:t>
            </a:r>
            <a:r>
              <a:rPr lang="en-US" sz="2800" b="1" dirty="0" err="1"/>
              <a:t>len</a:t>
            </a:r>
            <a:r>
              <a:rPr lang="en-US" sz="2800" b="1" dirty="0"/>
              <a:t>() </a:t>
            </a:r>
            <a:r>
              <a:rPr lang="en-US" sz="2800" dirty="0"/>
              <a:t>function.</a:t>
            </a:r>
          </a:p>
          <a:p>
            <a:r>
              <a:rPr lang="en-US" sz="2800" dirty="0"/>
              <a:t>You’ll find </a:t>
            </a:r>
            <a:r>
              <a:rPr lang="en-US" sz="2800" dirty="0" err="1"/>
              <a:t>len</a:t>
            </a:r>
            <a:r>
              <a:rPr lang="en-US" sz="2800" dirty="0"/>
              <a:t>() useful when you need to identify the number of aliens that still need to be shot down in a game, determine the amount of data you have to manage in a visualization, or figure out the number of registered users on a website, among other tasks</a:t>
            </a:r>
          </a:p>
          <a:p>
            <a:endParaRPr lang="en-US" sz="2800" dirty="0"/>
          </a:p>
          <a:p>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49689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Avoiding Index Errors When Working with Lists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There’s one type of error that’s common to see when you’re working with lists for the first time. </a:t>
            </a:r>
          </a:p>
          <a:p>
            <a:r>
              <a:rPr lang="en-US" sz="2800" dirty="0"/>
              <a:t>An </a:t>
            </a:r>
            <a:r>
              <a:rPr lang="en-US" sz="2800" b="1" dirty="0"/>
              <a:t>index error </a:t>
            </a:r>
            <a:r>
              <a:rPr lang="en-US" sz="2800" dirty="0"/>
              <a:t>means Python can’t find an item at the index you requested. </a:t>
            </a:r>
          </a:p>
          <a:p>
            <a:r>
              <a:rPr lang="en-US" sz="2800" dirty="0"/>
              <a:t>If an index error occurs in your program, try adjusting the index you’re asking for by one. Then run the program again to see if the results are correct.</a:t>
            </a:r>
          </a:p>
          <a:p>
            <a:endParaRPr lang="en-US" sz="28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081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Summary of Chapter 3</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In this chapter, you learned what lists are and how to work with the individual items in a list. </a:t>
            </a:r>
          </a:p>
          <a:p>
            <a:r>
              <a:rPr lang="en-US" sz="2800" dirty="0"/>
              <a:t>You learned how to define a list and how to add and remove elements. </a:t>
            </a:r>
          </a:p>
          <a:p>
            <a:r>
              <a:rPr lang="en-US" sz="2800" dirty="0"/>
              <a:t>You learned how to sort lists permanently and temporarily for display purposes. </a:t>
            </a:r>
          </a:p>
          <a:p>
            <a:r>
              <a:rPr lang="en-US" sz="2800" dirty="0"/>
              <a:t>You also learned how to find the length of a list and how to avoid index errors when you’re working with lists.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2202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Accessing Elements in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Lists are </a:t>
            </a:r>
            <a:r>
              <a:rPr lang="en-US" sz="2800" b="1" dirty="0"/>
              <a:t>ordered collections</a:t>
            </a:r>
            <a:r>
              <a:rPr lang="en-US" sz="2800" dirty="0"/>
              <a:t>, so you can access any element in a list by telling Python the position, or </a:t>
            </a:r>
            <a:r>
              <a:rPr lang="en-US" sz="2800" b="1" dirty="0"/>
              <a:t>index</a:t>
            </a:r>
            <a:r>
              <a:rPr lang="en-US" sz="2800" dirty="0"/>
              <a:t>, of the item desired. To access an element in a list, write the name of the list followed by the index of the item enclosed in square brackets.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747F4F62-5516-9425-D5C8-4FF46972B125}"/>
              </a:ext>
            </a:extLst>
          </p:cNvPr>
          <p:cNvPicPr>
            <a:picLocks noChangeAspect="1"/>
          </p:cNvPicPr>
          <p:nvPr/>
        </p:nvPicPr>
        <p:blipFill>
          <a:blip r:embed="rId2"/>
          <a:stretch>
            <a:fillRect/>
          </a:stretch>
        </p:blipFill>
        <p:spPr>
          <a:xfrm>
            <a:off x="958466" y="4343128"/>
            <a:ext cx="10747214" cy="1184610"/>
          </a:xfrm>
          <a:prstGeom prst="rect">
            <a:avLst/>
          </a:prstGeom>
        </p:spPr>
      </p:pic>
    </p:spTree>
    <p:extLst>
      <p:ext uri="{BB962C8B-B14F-4D97-AF65-F5344CB8AC3E}">
        <p14:creationId xmlns:p14="http://schemas.microsoft.com/office/powerpoint/2010/main" val="147605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Accessing Elements in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also use the string methods on any element in this list. For example, you can format the element 'trek' to look more presentable by using the title() method:</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A4F1A10-41BF-49A5-3B01-C773F64A1A82}"/>
              </a:ext>
            </a:extLst>
          </p:cNvPr>
          <p:cNvPicPr>
            <a:picLocks noChangeAspect="1"/>
          </p:cNvPicPr>
          <p:nvPr/>
        </p:nvPicPr>
        <p:blipFill>
          <a:blip r:embed="rId2"/>
          <a:stretch>
            <a:fillRect/>
          </a:stretch>
        </p:blipFill>
        <p:spPr>
          <a:xfrm>
            <a:off x="675501" y="3686056"/>
            <a:ext cx="10474411" cy="1370105"/>
          </a:xfrm>
          <a:prstGeom prst="rect">
            <a:avLst/>
          </a:prstGeom>
        </p:spPr>
      </p:pic>
    </p:spTree>
    <p:extLst>
      <p:ext uri="{BB962C8B-B14F-4D97-AF65-F5344CB8AC3E}">
        <p14:creationId xmlns:p14="http://schemas.microsoft.com/office/powerpoint/2010/main" val="49860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Index Positions Start at 0, Not 1</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Python considers the first item in a list to be at position 0, not position 1. This is true of most programming languages, and the reason has to do with how the list operations are implemented at a lower level.</a:t>
            </a:r>
          </a:p>
          <a:p>
            <a:r>
              <a:rPr lang="en-US" sz="2800" dirty="0"/>
              <a:t>The second item in a list has an index of 1. Using this counting system, you can get any element you want from a list by subtracting one from its position in the list. For instance, to access the fourth item in a list, you request the item at index 3</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45523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Index Positions Start at 0, Not 1</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fontScale="92500" lnSpcReduction="10000"/>
          </a:bodyPr>
          <a:lstStyle/>
          <a:p>
            <a:r>
              <a:rPr lang="en-US" sz="2800" dirty="0"/>
              <a:t>Python has a special syntax for accessing the last element in a list. If you ask for the item at index </a:t>
            </a:r>
            <a:r>
              <a:rPr lang="en-US" sz="2800" b="1" dirty="0"/>
              <a:t>-1</a:t>
            </a:r>
            <a:r>
              <a:rPr lang="en-US" sz="2800" dirty="0"/>
              <a:t>, Python always returns the last item in the list</a:t>
            </a:r>
          </a:p>
          <a:p>
            <a:endParaRPr lang="en-US" sz="2800" dirty="0"/>
          </a:p>
          <a:p>
            <a:endParaRPr lang="en-US" sz="2800" dirty="0"/>
          </a:p>
          <a:p>
            <a:endParaRPr lang="en-US" sz="2800" dirty="0"/>
          </a:p>
          <a:p>
            <a:r>
              <a:rPr lang="en-US" sz="2800" dirty="0"/>
              <a:t>This syntax is quite useful, because you’ll often want to access the last items in a list without knowing exactly how long the list is. This convention extends to other negative index values as well. The index -2 returns the second item from the end of the list, the index -3 returns the third item from the end, and so forth.</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444AE4AF-D648-CBE3-0B7A-35FA097A7FB7}"/>
              </a:ext>
            </a:extLst>
          </p:cNvPr>
          <p:cNvPicPr>
            <a:picLocks noChangeAspect="1"/>
          </p:cNvPicPr>
          <p:nvPr/>
        </p:nvPicPr>
        <p:blipFill>
          <a:blip r:embed="rId2"/>
          <a:stretch>
            <a:fillRect/>
          </a:stretch>
        </p:blipFill>
        <p:spPr>
          <a:xfrm>
            <a:off x="1136822" y="2813312"/>
            <a:ext cx="9609253" cy="1231375"/>
          </a:xfrm>
          <a:prstGeom prst="rect">
            <a:avLst/>
          </a:prstGeom>
        </p:spPr>
      </p:pic>
    </p:spTree>
    <p:extLst>
      <p:ext uri="{BB962C8B-B14F-4D97-AF65-F5344CB8AC3E}">
        <p14:creationId xmlns:p14="http://schemas.microsoft.com/office/powerpoint/2010/main" val="139387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Using Individual Values from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You can use individual values from a list just as you would any other variable. For example, you can use f-strings to create a message based on a value from a list.</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1EED21C9-C81B-804A-8FC4-F410A707C2E8}"/>
              </a:ext>
            </a:extLst>
          </p:cNvPr>
          <p:cNvPicPr>
            <a:picLocks noChangeAspect="1"/>
          </p:cNvPicPr>
          <p:nvPr/>
        </p:nvPicPr>
        <p:blipFill>
          <a:blip r:embed="rId2"/>
          <a:stretch>
            <a:fillRect/>
          </a:stretch>
        </p:blipFill>
        <p:spPr>
          <a:xfrm>
            <a:off x="807308" y="3429000"/>
            <a:ext cx="10577384" cy="1830292"/>
          </a:xfrm>
          <a:prstGeom prst="rect">
            <a:avLst/>
          </a:prstGeom>
        </p:spPr>
      </p:pic>
    </p:spTree>
    <p:extLst>
      <p:ext uri="{BB962C8B-B14F-4D97-AF65-F5344CB8AC3E}">
        <p14:creationId xmlns:p14="http://schemas.microsoft.com/office/powerpoint/2010/main" val="221862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Modifying, Adding, and Removing Elements</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3993328" cy="5149432"/>
          </a:xfrm>
        </p:spPr>
        <p:txBody>
          <a:bodyPr vert="horz" lIns="91440" tIns="45720" rIns="91440" bIns="45720" rtlCol="0" anchor="t">
            <a:normAutofit/>
          </a:bodyPr>
          <a:lstStyle/>
          <a:p>
            <a:r>
              <a:rPr lang="en-US" sz="2800" dirty="0"/>
              <a:t>Most lists you create will be </a:t>
            </a:r>
            <a:r>
              <a:rPr lang="en-US" sz="2800" b="1" dirty="0"/>
              <a:t>dynamic,</a:t>
            </a:r>
            <a:r>
              <a:rPr lang="en-US" sz="2800" dirty="0"/>
              <a:t> meaning you’ll build a list and then add and remove elements from it as your program runs its course.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descr="A computer code with text and symbols&#10;&#10;Description automatically generated with medium confidence">
            <a:extLst>
              <a:ext uri="{FF2B5EF4-FFF2-40B4-BE49-F238E27FC236}">
                <a16:creationId xmlns:a16="http://schemas.microsoft.com/office/drawing/2014/main" id="{DA5FDE05-EA0A-E560-0A4E-C71C0C65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321" y="1487592"/>
            <a:ext cx="7046366" cy="4327388"/>
          </a:xfrm>
          <a:prstGeom prst="rect">
            <a:avLst/>
          </a:prstGeom>
        </p:spPr>
      </p:pic>
    </p:spTree>
    <p:extLst>
      <p:ext uri="{BB962C8B-B14F-4D97-AF65-F5344CB8AC3E}">
        <p14:creationId xmlns:p14="http://schemas.microsoft.com/office/powerpoint/2010/main" val="194120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8A260-6E2F-2AFE-7427-4DD80B94333B}"/>
              </a:ext>
            </a:extLst>
          </p:cNvPr>
          <p:cNvSpPr>
            <a:spLocks noGrp="1"/>
          </p:cNvSpPr>
          <p:nvPr>
            <p:ph type="title"/>
          </p:nvPr>
        </p:nvSpPr>
        <p:spPr>
          <a:xfrm>
            <a:off x="879352" y="183104"/>
            <a:ext cx="10355375" cy="1121384"/>
          </a:xfrm>
        </p:spPr>
        <p:txBody>
          <a:bodyPr>
            <a:noAutofit/>
          </a:bodyPr>
          <a:lstStyle/>
          <a:p>
            <a:r>
              <a:rPr lang="en-US" sz="4000" dirty="0"/>
              <a:t>Modifying Elements in a List</a:t>
            </a:r>
          </a:p>
        </p:txBody>
      </p:sp>
      <p:cxnSp>
        <p:nvCxnSpPr>
          <p:cNvPr id="10" name="Straight Connector 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405855-270F-69AB-8974-B71F54443A3F}"/>
              </a:ext>
            </a:extLst>
          </p:cNvPr>
          <p:cNvSpPr>
            <a:spLocks noGrp="1"/>
          </p:cNvSpPr>
          <p:nvPr>
            <p:ph idx="1"/>
          </p:nvPr>
        </p:nvSpPr>
        <p:spPr>
          <a:xfrm>
            <a:off x="879352" y="1418504"/>
            <a:ext cx="10354182" cy="5149432"/>
          </a:xfrm>
        </p:spPr>
        <p:txBody>
          <a:bodyPr vert="horz" lIns="91440" tIns="45720" rIns="91440" bIns="45720" rtlCol="0" anchor="t">
            <a:normAutofit/>
          </a:bodyPr>
          <a:lstStyle/>
          <a:p>
            <a:r>
              <a:rPr lang="en-US" sz="2800" dirty="0"/>
              <a:t>The syntax for modifying an element is similar to the syntax for accessing an element in a list. To change an element, use the name of the list followed by the index of the element you want to change, and then provide the new value you want that item to have</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a:extLst>
              <a:ext uri="{FF2B5EF4-FFF2-40B4-BE49-F238E27FC236}">
                <a16:creationId xmlns:a16="http://schemas.microsoft.com/office/drawing/2014/main" id="{B958BD1A-327D-767F-BD27-1706741A726E}"/>
              </a:ext>
            </a:extLst>
          </p:cNvPr>
          <p:cNvPicPr>
            <a:picLocks noChangeAspect="1"/>
          </p:cNvPicPr>
          <p:nvPr/>
        </p:nvPicPr>
        <p:blipFill>
          <a:blip r:embed="rId2"/>
          <a:stretch>
            <a:fillRect/>
          </a:stretch>
        </p:blipFill>
        <p:spPr>
          <a:xfrm>
            <a:off x="1136821" y="3993220"/>
            <a:ext cx="7955211" cy="2420133"/>
          </a:xfrm>
          <a:prstGeom prst="rect">
            <a:avLst/>
          </a:prstGeom>
        </p:spPr>
      </p:pic>
    </p:spTree>
    <p:extLst>
      <p:ext uri="{BB962C8B-B14F-4D97-AF65-F5344CB8AC3E}">
        <p14:creationId xmlns:p14="http://schemas.microsoft.com/office/powerpoint/2010/main" val="2362585975"/>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1470</Words>
  <Application>Microsoft Office PowerPoint</Application>
  <PresentationFormat>Widescreen</PresentationFormat>
  <Paragraphs>75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HeadlinesVTI</vt:lpstr>
      <vt:lpstr>Introduction To Object-Oriented Programming</vt:lpstr>
      <vt:lpstr>What Is a List?</vt:lpstr>
      <vt:lpstr>Accessing Elements in a List</vt:lpstr>
      <vt:lpstr>Accessing Elements in a List</vt:lpstr>
      <vt:lpstr>Index Positions Start at 0, Not 1</vt:lpstr>
      <vt:lpstr>Index Positions Start at 0, Not 1</vt:lpstr>
      <vt:lpstr>Using Individual Values from a List</vt:lpstr>
      <vt:lpstr>Modifying, Adding, and Removing Elements</vt:lpstr>
      <vt:lpstr>Modifying Elements in a List</vt:lpstr>
      <vt:lpstr>Adding Elements to the End of a List</vt:lpstr>
      <vt:lpstr>Adding Elements to the End of a List</vt:lpstr>
      <vt:lpstr>Adding Elements to the End of a List</vt:lpstr>
      <vt:lpstr>Inserting Elements into a List</vt:lpstr>
      <vt:lpstr>Removing Elements from a List by using del</vt:lpstr>
      <vt:lpstr>Removing an Item Using the pop() Method</vt:lpstr>
      <vt:lpstr>Popping Items from Any Position in a List</vt:lpstr>
      <vt:lpstr>Removing an Item by Value</vt:lpstr>
      <vt:lpstr>Organizing a List</vt:lpstr>
      <vt:lpstr>Sorting a List Permanently with the sort() Method</vt:lpstr>
      <vt:lpstr>Sorting a List Temporarily with the sorted() Function</vt:lpstr>
      <vt:lpstr>Printing a List in Reverse Order</vt:lpstr>
      <vt:lpstr>Printing a List in Reverse Order</vt:lpstr>
      <vt:lpstr>Finding the Length of a List</vt:lpstr>
      <vt:lpstr>Avoiding Index Errors When Working with Lists</vt:lpstr>
      <vt:lpstr>Summary of Chapter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Boloz, Patrik</cp:lastModifiedBy>
  <cp:revision>75</cp:revision>
  <dcterms:created xsi:type="dcterms:W3CDTF">2023-08-15T21:25:09Z</dcterms:created>
  <dcterms:modified xsi:type="dcterms:W3CDTF">2023-10-02T18:48:08Z</dcterms:modified>
</cp:coreProperties>
</file>