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59" r:id="rId4"/>
    <p:sldId id="260" r:id="rId5"/>
    <p:sldId id="261" r:id="rId6"/>
    <p:sldId id="262" r:id="rId7"/>
    <p:sldId id="263" r:id="rId8"/>
    <p:sldId id="267" r:id="rId9"/>
    <p:sldId id="266" r:id="rId10"/>
    <p:sldId id="265" r:id="rId11"/>
    <p:sldId id="264"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80033-0BAE-46DD-8105-B784B51F0ED4}" v="255" dt="2023-08-15T21:37:06.2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6" d="100"/>
          <a:sy n="116" d="100"/>
        </p:scale>
        <p:origin x="111"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8/25/2023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898609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8/25/2023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73685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8/25/2023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4234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8/25/2023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3928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a:xfrm>
            <a:off x="758952" y="758952"/>
            <a:ext cx="3874280" cy="475488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8/25/2023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3652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C0D6-D9AF-02BD-8C11-56C04EC3C58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496C203-0FBA-BE53-3B61-98975628E069}"/>
              </a:ext>
            </a:extLst>
          </p:cNvPr>
          <p:cNvSpPr>
            <a:spLocks noGrp="1"/>
          </p:cNvSpPr>
          <p:nvPr>
            <p:ph type="dt" sz="half" idx="10"/>
          </p:nvPr>
        </p:nvSpPr>
        <p:spPr/>
        <p:txBody>
          <a:bodyPr/>
          <a:lstStyle/>
          <a:p>
            <a:pPr algn="r"/>
            <a:fld id="{53BEF823-48A5-43FC-BE03-E79964288B41}" type="datetimeFigureOut">
              <a:rPr lang="en-US" smtClean="0"/>
              <a:pPr algn="r"/>
              <a:t>8/25/2023</a:t>
            </a:fld>
            <a:endParaRPr lang="en-US" dirty="0"/>
          </a:p>
        </p:txBody>
      </p:sp>
      <p:sp>
        <p:nvSpPr>
          <p:cNvPr id="4" name="Footer Placeholder 3">
            <a:extLst>
              <a:ext uri="{FF2B5EF4-FFF2-40B4-BE49-F238E27FC236}">
                <a16:creationId xmlns:a16="http://schemas.microsoft.com/office/drawing/2014/main" id="{E12730D9-738D-9982-CDDD-C53CAFF022EF}"/>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5BECBCCE-6F0A-AD21-CE1D-51A6F4A9B6AF}"/>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2051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8/25/2023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8236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8/25/2023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281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8/25/2023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1345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8/25/2023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1384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8/25/2023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38303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8/25/2023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02784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8/25/2023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8044210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6" r:id="rId3"/>
    <p:sldLayoutId id="2147483682" r:id="rId4"/>
    <p:sldLayoutId id="2147483683" r:id="rId5"/>
    <p:sldLayoutId id="2147483684" r:id="rId6"/>
    <p:sldLayoutId id="2147483678" r:id="rId7"/>
    <p:sldLayoutId id="2147483674" r:id="rId8"/>
    <p:sldLayoutId id="2147483675" r:id="rId9"/>
    <p:sldLayoutId id="2147483676" r:id="rId10"/>
    <p:sldLayoutId id="2147483677" r:id="rId11"/>
    <p:sldLayoutId id="2147483679" r:id="rId12"/>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78914" y="1563008"/>
            <a:ext cx="6586923" cy="2735366"/>
          </a:xfrm>
        </p:spPr>
        <p:txBody>
          <a:bodyPr anchor="ctr">
            <a:normAutofit/>
          </a:bodyPr>
          <a:lstStyle/>
          <a:p>
            <a:r>
              <a:rPr lang="en-US" sz="6000" dirty="0">
                <a:latin typeface="Sitka Banner"/>
                <a:cs typeface="Calibri Light"/>
              </a:rPr>
              <a:t>Introduction To Object-Oriented Programming</a:t>
            </a:r>
            <a:endParaRPr lang="en-US" sz="6000">
              <a:latin typeface="Sitka Banner"/>
              <a:cs typeface="Calibri"/>
            </a:endParaRPr>
          </a:p>
        </p:txBody>
      </p:sp>
      <p:sp>
        <p:nvSpPr>
          <p:cNvPr id="3" name="Subtitle 2"/>
          <p:cNvSpPr>
            <a:spLocks noGrp="1"/>
          </p:cNvSpPr>
          <p:nvPr>
            <p:ph type="subTitle" idx="1"/>
          </p:nvPr>
        </p:nvSpPr>
        <p:spPr>
          <a:xfrm>
            <a:off x="5978915" y="4927913"/>
            <a:ext cx="5522911" cy="1267616"/>
          </a:xfrm>
        </p:spPr>
        <p:txBody>
          <a:bodyPr vert="horz" lIns="91440" tIns="45720" rIns="91440" bIns="45720" rtlCol="0" anchor="t">
            <a:normAutofit/>
          </a:bodyPr>
          <a:lstStyle/>
          <a:p>
            <a:r>
              <a:rPr lang="en-US" sz="2800" dirty="0">
                <a:latin typeface="Sitka Banner"/>
                <a:cs typeface="Calibri"/>
              </a:rPr>
              <a:t>Chapter 4 – Working with Lists</a:t>
            </a:r>
          </a:p>
        </p:txBody>
      </p:sp>
      <p:pic>
        <p:nvPicPr>
          <p:cNvPr id="4" name="Picture 3" descr="cloud, computing, -, cloud infrastructure, abstract, background, dark ...">
            <a:extLst>
              <a:ext uri="{FF2B5EF4-FFF2-40B4-BE49-F238E27FC236}">
                <a16:creationId xmlns:a16="http://schemas.microsoft.com/office/drawing/2014/main" id="{D2FDF616-2DA7-47F0-F801-26AF722A3AEF}"/>
              </a:ext>
            </a:extLst>
          </p:cNvPr>
          <p:cNvPicPr>
            <a:picLocks noChangeAspect="1"/>
          </p:cNvPicPr>
          <p:nvPr/>
        </p:nvPicPr>
        <p:blipFill rotWithShape="1">
          <a:blip r:embed="rId2"/>
          <a:srcRect l="48903" r="10224"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2" name="Straight Connector 21">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Making Numerical Lists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Lists are ideal for storing sets of numbers, and Python provides a variety of tools to help you work efficiently with lists of numbers. </a:t>
            </a:r>
          </a:p>
          <a:p>
            <a:r>
              <a:rPr lang="en-US" sz="2800" dirty="0"/>
              <a:t>Once you understand how to use these tools effectively, your code will work well even when your lists contain millions of items.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7578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Using the range() function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Python’s </a:t>
            </a:r>
            <a:r>
              <a:rPr lang="en-US" sz="2800" b="1" dirty="0"/>
              <a:t>range() </a:t>
            </a:r>
            <a:r>
              <a:rPr lang="en-US" sz="2800" dirty="0"/>
              <a:t>function makes it easy to generate a series of numbers.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6AD969CD-952F-C758-90FE-6823B727AED3}"/>
              </a:ext>
            </a:extLst>
          </p:cNvPr>
          <p:cNvPicPr>
            <a:picLocks noChangeAspect="1"/>
          </p:cNvPicPr>
          <p:nvPr/>
        </p:nvPicPr>
        <p:blipFill>
          <a:blip r:embed="rId2"/>
          <a:stretch>
            <a:fillRect/>
          </a:stretch>
        </p:blipFill>
        <p:spPr>
          <a:xfrm>
            <a:off x="1917650" y="2803092"/>
            <a:ext cx="8074558" cy="2053113"/>
          </a:xfrm>
          <a:prstGeom prst="rect">
            <a:avLst/>
          </a:prstGeom>
        </p:spPr>
      </p:pic>
    </p:spTree>
    <p:extLst>
      <p:ext uri="{BB962C8B-B14F-4D97-AF65-F5344CB8AC3E}">
        <p14:creationId xmlns:p14="http://schemas.microsoft.com/office/powerpoint/2010/main" val="263742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Using range() to Make a List of Numbers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If you want to make a list of numbers, you can convert the results of range() directly into a list using the list() function. </a:t>
            </a:r>
          </a:p>
          <a:p>
            <a:r>
              <a:rPr lang="en-US" sz="2800" dirty="0"/>
              <a:t>When you wrap list() around a call to the range() function, the output will be a list of numbers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7CC094CA-5D0F-2F05-16D4-56F87C661F5E}"/>
              </a:ext>
            </a:extLst>
          </p:cNvPr>
          <p:cNvPicPr>
            <a:picLocks noChangeAspect="1"/>
          </p:cNvPicPr>
          <p:nvPr/>
        </p:nvPicPr>
        <p:blipFill>
          <a:blip r:embed="rId2"/>
          <a:stretch>
            <a:fillRect/>
          </a:stretch>
        </p:blipFill>
        <p:spPr>
          <a:xfrm>
            <a:off x="1682227" y="3849689"/>
            <a:ext cx="7814931" cy="1879728"/>
          </a:xfrm>
          <a:prstGeom prst="rect">
            <a:avLst/>
          </a:prstGeom>
        </p:spPr>
      </p:pic>
    </p:spTree>
    <p:extLst>
      <p:ext uri="{BB962C8B-B14F-4D97-AF65-F5344CB8AC3E}">
        <p14:creationId xmlns:p14="http://schemas.microsoft.com/office/powerpoint/2010/main" val="93986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Using range() to Make a List of Numbers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We can also use the range() function to tell Python to skip numbers in a given range. If you pass a </a:t>
            </a:r>
            <a:r>
              <a:rPr lang="en-US" sz="2800" b="1" dirty="0"/>
              <a:t>third argument </a:t>
            </a:r>
            <a:r>
              <a:rPr lang="en-US" sz="2800" dirty="0"/>
              <a:t>to range(), Python uses that value as a </a:t>
            </a:r>
            <a:r>
              <a:rPr lang="en-US" sz="2800" b="1" dirty="0"/>
              <a:t>step size </a:t>
            </a:r>
            <a:r>
              <a:rPr lang="en-US" sz="2800" dirty="0"/>
              <a:t>when generating numbers.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C574B12E-6369-65CF-FAD0-F63815E522FB}"/>
              </a:ext>
            </a:extLst>
          </p:cNvPr>
          <p:cNvPicPr>
            <a:picLocks noChangeAspect="1"/>
          </p:cNvPicPr>
          <p:nvPr/>
        </p:nvPicPr>
        <p:blipFill>
          <a:blip r:embed="rId2"/>
          <a:stretch>
            <a:fillRect/>
          </a:stretch>
        </p:blipFill>
        <p:spPr>
          <a:xfrm>
            <a:off x="1367309" y="3874149"/>
            <a:ext cx="8915419" cy="1669916"/>
          </a:xfrm>
          <a:prstGeom prst="rect">
            <a:avLst/>
          </a:prstGeom>
        </p:spPr>
      </p:pic>
    </p:spTree>
    <p:extLst>
      <p:ext uri="{BB962C8B-B14F-4D97-AF65-F5344CB8AC3E}">
        <p14:creationId xmlns:p14="http://schemas.microsoft.com/office/powerpoint/2010/main" val="177770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Using range() to Make a List of Numbers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400" dirty="0"/>
              <a:t>You can create almost any set of numbers you want to using the range() function. </a:t>
            </a:r>
          </a:p>
          <a:p>
            <a:r>
              <a:rPr lang="en-US" sz="2400" dirty="0"/>
              <a:t>For example, consider how you might make a list of the first 10 square numbers (that is, the square of each integer from 1 through 10). In Python, two asterisks (**) represent exponents. Here’s how you might put the first 10 square numbers into a list: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8C2F2BAD-F889-0A2C-5655-9BA8E6C85856}"/>
              </a:ext>
            </a:extLst>
          </p:cNvPr>
          <p:cNvPicPr>
            <a:picLocks noChangeAspect="1"/>
          </p:cNvPicPr>
          <p:nvPr/>
        </p:nvPicPr>
        <p:blipFill>
          <a:blip r:embed="rId2"/>
          <a:stretch>
            <a:fillRect/>
          </a:stretch>
        </p:blipFill>
        <p:spPr>
          <a:xfrm>
            <a:off x="1517905" y="4017017"/>
            <a:ext cx="8888065" cy="2695951"/>
          </a:xfrm>
          <a:prstGeom prst="rect">
            <a:avLst/>
          </a:prstGeom>
        </p:spPr>
      </p:pic>
    </p:spTree>
    <p:extLst>
      <p:ext uri="{BB962C8B-B14F-4D97-AF65-F5344CB8AC3E}">
        <p14:creationId xmlns:p14="http://schemas.microsoft.com/office/powerpoint/2010/main" val="2127149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Simple Statistics with a List of Numbers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A few Python functions are helpful when working with lists of numbers. For example, you can easily find the minimum, maximum, and sum of a list of numbers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4057F9E5-BEE5-6583-3894-BD96D7C67122}"/>
              </a:ext>
            </a:extLst>
          </p:cNvPr>
          <p:cNvPicPr>
            <a:picLocks noChangeAspect="1"/>
          </p:cNvPicPr>
          <p:nvPr/>
        </p:nvPicPr>
        <p:blipFill>
          <a:blip r:embed="rId2"/>
          <a:stretch>
            <a:fillRect/>
          </a:stretch>
        </p:blipFill>
        <p:spPr>
          <a:xfrm>
            <a:off x="2237742" y="3205858"/>
            <a:ext cx="7230484" cy="2934109"/>
          </a:xfrm>
          <a:prstGeom prst="rect">
            <a:avLst/>
          </a:prstGeom>
        </p:spPr>
      </p:pic>
    </p:spTree>
    <p:extLst>
      <p:ext uri="{BB962C8B-B14F-4D97-AF65-F5344CB8AC3E}">
        <p14:creationId xmlns:p14="http://schemas.microsoft.com/office/powerpoint/2010/main" val="2082292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Slicing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To make a slice, you specify the index of the first and last elements you want to work with. As with the range() function, Python stops one item before the second index you specify</a:t>
            </a:r>
          </a:p>
          <a:p>
            <a:endParaRPr lang="en-US" sz="2800" dirty="0"/>
          </a:p>
          <a:p>
            <a:endParaRPr lang="en-US" sz="2800" dirty="0"/>
          </a:p>
          <a:p>
            <a:endParaRPr lang="en-US" sz="2800" dirty="0"/>
          </a:p>
          <a:p>
            <a:r>
              <a:rPr lang="en-US" sz="2800" dirty="0"/>
              <a:t>This code prints a slice of the list. The output retains the structure of the list, and includes the first three players in the list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CAEBCE61-FC16-82F9-78CA-8C01AFF71E37}"/>
              </a:ext>
            </a:extLst>
          </p:cNvPr>
          <p:cNvPicPr>
            <a:picLocks noChangeAspect="1"/>
          </p:cNvPicPr>
          <p:nvPr/>
        </p:nvPicPr>
        <p:blipFill>
          <a:blip r:embed="rId2"/>
          <a:stretch>
            <a:fillRect/>
          </a:stretch>
        </p:blipFill>
        <p:spPr>
          <a:xfrm>
            <a:off x="436489" y="3047143"/>
            <a:ext cx="11239907" cy="1368337"/>
          </a:xfrm>
          <a:prstGeom prst="rect">
            <a:avLst/>
          </a:prstGeom>
        </p:spPr>
      </p:pic>
    </p:spTree>
    <p:extLst>
      <p:ext uri="{BB962C8B-B14F-4D97-AF65-F5344CB8AC3E}">
        <p14:creationId xmlns:p14="http://schemas.microsoft.com/office/powerpoint/2010/main" val="3057017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Looping Through a Slice</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fontScale="92500" lnSpcReduction="10000"/>
          </a:bodyPr>
          <a:lstStyle/>
          <a:p>
            <a:r>
              <a:rPr lang="en-US" sz="2800" dirty="0"/>
              <a:t>You can use a slice in a for loop if you want to loop through a subset of the elements in a list. In the next example, we loop through the first three players and print their names as part of a simple roster:</a:t>
            </a:r>
          </a:p>
          <a:p>
            <a:endParaRPr lang="en-US" sz="2800" dirty="0"/>
          </a:p>
          <a:p>
            <a:endParaRPr lang="en-US" sz="2800" dirty="0"/>
          </a:p>
          <a:p>
            <a:endParaRPr lang="en-US" sz="2800" dirty="0"/>
          </a:p>
          <a:p>
            <a:endParaRPr lang="en-US" sz="2800" dirty="0"/>
          </a:p>
          <a:p>
            <a:endParaRPr lang="en-US" sz="2800" dirty="0"/>
          </a:p>
          <a:p>
            <a:r>
              <a:rPr lang="en-US" sz="2800" dirty="0"/>
              <a:t>Instead of looping through the entire list of players, Python loops through only the first three names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C913FC31-DD83-939E-8A4C-3E58ECB4040A}"/>
              </a:ext>
            </a:extLst>
          </p:cNvPr>
          <p:cNvPicPr>
            <a:picLocks noChangeAspect="1"/>
          </p:cNvPicPr>
          <p:nvPr/>
        </p:nvPicPr>
        <p:blipFill>
          <a:blip r:embed="rId2"/>
          <a:stretch>
            <a:fillRect/>
          </a:stretch>
        </p:blipFill>
        <p:spPr>
          <a:xfrm>
            <a:off x="1068689" y="3112668"/>
            <a:ext cx="10054621" cy="2400200"/>
          </a:xfrm>
          <a:prstGeom prst="rect">
            <a:avLst/>
          </a:prstGeom>
        </p:spPr>
      </p:pic>
    </p:spTree>
    <p:extLst>
      <p:ext uri="{BB962C8B-B14F-4D97-AF65-F5344CB8AC3E}">
        <p14:creationId xmlns:p14="http://schemas.microsoft.com/office/powerpoint/2010/main" val="50927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Copying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To copy a list, you can make a slice that includes the entire original list by omitting the first index and the second index ([:]). This tells Python to make a slice that starts at the first item and ends with the last item, producing a copy of the entire list.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CE67EDA3-AD19-E3CC-FD1B-BA9825ABD364}"/>
              </a:ext>
            </a:extLst>
          </p:cNvPr>
          <p:cNvPicPr>
            <a:picLocks noChangeAspect="1"/>
          </p:cNvPicPr>
          <p:nvPr/>
        </p:nvPicPr>
        <p:blipFill>
          <a:blip r:embed="rId2"/>
          <a:stretch>
            <a:fillRect/>
          </a:stretch>
        </p:blipFill>
        <p:spPr>
          <a:xfrm>
            <a:off x="2096642" y="3357065"/>
            <a:ext cx="7611537" cy="3439005"/>
          </a:xfrm>
          <a:prstGeom prst="rect">
            <a:avLst/>
          </a:prstGeom>
        </p:spPr>
      </p:pic>
    </p:spTree>
    <p:extLst>
      <p:ext uri="{BB962C8B-B14F-4D97-AF65-F5344CB8AC3E}">
        <p14:creationId xmlns:p14="http://schemas.microsoft.com/office/powerpoint/2010/main" val="2215071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Copying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To prove that we actually have two separate lists, we’ll add a new food to each list and show that each list keeps track of the appropriate person’s favorite foods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E77E8B8A-7551-348C-D159-8FB0453DE9D9}"/>
              </a:ext>
            </a:extLst>
          </p:cNvPr>
          <p:cNvPicPr>
            <a:picLocks noChangeAspect="1"/>
          </p:cNvPicPr>
          <p:nvPr/>
        </p:nvPicPr>
        <p:blipFill>
          <a:blip r:embed="rId2"/>
          <a:stretch>
            <a:fillRect/>
          </a:stretch>
        </p:blipFill>
        <p:spPr>
          <a:xfrm>
            <a:off x="2708213" y="2963368"/>
            <a:ext cx="6775573" cy="3611115"/>
          </a:xfrm>
          <a:prstGeom prst="rect">
            <a:avLst/>
          </a:prstGeom>
        </p:spPr>
      </p:pic>
    </p:spTree>
    <p:extLst>
      <p:ext uri="{BB962C8B-B14F-4D97-AF65-F5344CB8AC3E}">
        <p14:creationId xmlns:p14="http://schemas.microsoft.com/office/powerpoint/2010/main" val="195547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Looping Through an Entire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You’ll often want to run through all entries in a list, performing the same task with each item. For example, in a game you might want to move every element on the screen by the same amount.</a:t>
            </a:r>
          </a:p>
          <a:p>
            <a:r>
              <a:rPr lang="en-US" sz="2800" dirty="0"/>
              <a:t>When you want to do the same action with every item in a list, you can use Python’s </a:t>
            </a:r>
            <a:r>
              <a:rPr lang="en-US" sz="2800" b="1" dirty="0"/>
              <a:t>for loop</a:t>
            </a:r>
            <a:r>
              <a:rPr lang="en-US" sz="2800" dirty="0"/>
              <a: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91633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Copying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Here’s what happens when you try to copy a list without using a slice.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96E2C372-A5CA-57F2-E4FE-557BCDF35CF3}"/>
              </a:ext>
            </a:extLst>
          </p:cNvPr>
          <p:cNvPicPr>
            <a:picLocks noChangeAspect="1"/>
          </p:cNvPicPr>
          <p:nvPr/>
        </p:nvPicPr>
        <p:blipFill>
          <a:blip r:embed="rId2"/>
          <a:stretch>
            <a:fillRect/>
          </a:stretch>
        </p:blipFill>
        <p:spPr>
          <a:xfrm>
            <a:off x="2833101" y="2173812"/>
            <a:ext cx="6414816" cy="4136371"/>
          </a:xfrm>
          <a:prstGeom prst="rect">
            <a:avLst/>
          </a:prstGeom>
        </p:spPr>
      </p:pic>
    </p:spTree>
    <p:extLst>
      <p:ext uri="{BB962C8B-B14F-4D97-AF65-F5344CB8AC3E}">
        <p14:creationId xmlns:p14="http://schemas.microsoft.com/office/powerpoint/2010/main" val="2515522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Copying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Instead of assigning a copy of </a:t>
            </a:r>
            <a:r>
              <a:rPr lang="en-US" sz="2800" i="1" dirty="0" err="1"/>
              <a:t>my_food</a:t>
            </a:r>
            <a:r>
              <a:rPr lang="en-US" sz="2800" dirty="0" err="1"/>
              <a:t>s</a:t>
            </a:r>
            <a:r>
              <a:rPr lang="en-US" sz="2800" dirty="0"/>
              <a:t> to </a:t>
            </a:r>
            <a:r>
              <a:rPr lang="en-US" sz="2800" i="1" dirty="0" err="1"/>
              <a:t>friend_foods</a:t>
            </a:r>
            <a:r>
              <a:rPr lang="en-US" sz="2800" dirty="0"/>
              <a:t>, we set </a:t>
            </a:r>
            <a:r>
              <a:rPr lang="en-US" sz="2800" i="1" dirty="0" err="1"/>
              <a:t>friend_foods</a:t>
            </a:r>
            <a:r>
              <a:rPr lang="en-US" sz="2800" i="1" dirty="0"/>
              <a:t> </a:t>
            </a:r>
            <a:r>
              <a:rPr lang="en-US" sz="2800" dirty="0"/>
              <a:t>equal to </a:t>
            </a:r>
            <a:r>
              <a:rPr lang="en-US" sz="2800" i="1" dirty="0" err="1"/>
              <a:t>my_foods</a:t>
            </a:r>
            <a:r>
              <a:rPr lang="en-US" sz="2800" dirty="0"/>
              <a:t>. This syntax actually tells Python to </a:t>
            </a:r>
            <a:r>
              <a:rPr lang="en-US" sz="2800" b="1" dirty="0"/>
              <a:t>associate</a:t>
            </a:r>
            <a:r>
              <a:rPr lang="en-US" sz="2800" dirty="0"/>
              <a:t> the new variable </a:t>
            </a:r>
            <a:r>
              <a:rPr lang="en-US" sz="2800" i="1" dirty="0" err="1"/>
              <a:t>friend_foods</a:t>
            </a:r>
            <a:r>
              <a:rPr lang="en-US" sz="2800" i="1" dirty="0"/>
              <a:t> </a:t>
            </a:r>
            <a:r>
              <a:rPr lang="en-US" sz="2800" dirty="0"/>
              <a:t>with the list that is already associated with </a:t>
            </a:r>
            <a:r>
              <a:rPr lang="en-US" sz="2800" i="1" dirty="0" err="1"/>
              <a:t>my_foods</a:t>
            </a:r>
            <a:r>
              <a:rPr lang="en-US" sz="2800" dirty="0"/>
              <a:t>, so now both variables </a:t>
            </a:r>
            <a:r>
              <a:rPr lang="en-US" sz="2800" b="1" dirty="0"/>
              <a:t>point</a:t>
            </a:r>
            <a:r>
              <a:rPr lang="en-US" sz="2800" dirty="0"/>
              <a:t> to the same list. </a:t>
            </a:r>
          </a:p>
          <a:p>
            <a:r>
              <a:rPr lang="en-US" sz="2800" dirty="0"/>
              <a:t>As a result, when we add </a:t>
            </a:r>
            <a:r>
              <a:rPr lang="en-US" sz="2800" i="1" dirty="0"/>
              <a:t>'cannoli’</a:t>
            </a:r>
            <a:r>
              <a:rPr lang="en-US" sz="2800" dirty="0"/>
              <a:t> to </a:t>
            </a:r>
            <a:r>
              <a:rPr lang="en-US" sz="2800" i="1" dirty="0" err="1"/>
              <a:t>my_foods</a:t>
            </a:r>
            <a:r>
              <a:rPr lang="en-US" sz="2800" dirty="0"/>
              <a:t>, it will also appear in </a:t>
            </a:r>
            <a:r>
              <a:rPr lang="en-US" sz="2800" i="1" dirty="0" err="1"/>
              <a:t>friend_foods</a:t>
            </a:r>
            <a:r>
              <a:rPr lang="en-US" sz="2800" dirty="0"/>
              <a:t>. Likewise </a:t>
            </a:r>
            <a:r>
              <a:rPr lang="en-US" sz="2800" i="1" dirty="0"/>
              <a:t>'ice cream' </a:t>
            </a:r>
            <a:r>
              <a:rPr lang="en-US" sz="2800" dirty="0"/>
              <a:t>will appear in both lists, even though it appears to be added only to </a:t>
            </a:r>
            <a:r>
              <a:rPr lang="en-US" sz="2800" i="1" dirty="0" err="1"/>
              <a:t>friend_foods</a:t>
            </a:r>
            <a:endParaRPr lang="en-US" sz="2800" i="1"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86536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Tuples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Lists work well for storing collections of items that can change throughout the life of a program. The ability to </a:t>
            </a:r>
            <a:r>
              <a:rPr lang="en-US" sz="2800" b="1" dirty="0"/>
              <a:t>modify</a:t>
            </a:r>
            <a:r>
              <a:rPr lang="en-US" sz="2800" dirty="0"/>
              <a:t> lists is particularly important when you’re working with a list of users on a website or a list of characters in a game.</a:t>
            </a:r>
          </a:p>
          <a:p>
            <a:r>
              <a:rPr lang="en-US" sz="2800" dirty="0"/>
              <a:t>However, sometimes you’ll want to create a list of items that cannot change.</a:t>
            </a:r>
          </a:p>
          <a:p>
            <a:r>
              <a:rPr lang="en-US" sz="2800" b="1" dirty="0"/>
              <a:t>Tuples</a:t>
            </a:r>
            <a:r>
              <a:rPr lang="en-US" sz="2800" dirty="0"/>
              <a:t> allow you to do just that. Python refers to values that cannot change as </a:t>
            </a:r>
            <a:r>
              <a:rPr lang="en-US" sz="2800" b="1" dirty="0"/>
              <a:t>immutable</a:t>
            </a:r>
            <a:r>
              <a:rPr lang="en-US" sz="2800" dirty="0"/>
              <a:t>, and an immutable list is called a </a:t>
            </a:r>
            <a:r>
              <a:rPr lang="en-US" sz="2800" b="1" dirty="0"/>
              <a:t>tuple</a:t>
            </a:r>
            <a:r>
              <a:rPr lang="en-US" sz="2800" dirty="0"/>
              <a: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45623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Defining a Tuple</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A tuple looks just like a list, except you use parentheses instead of square brackets. Once you define a tuple, you can access individual elements by using each item’s index, just as you would for a list.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FFBF78DD-5043-0C6C-97E2-07252F9E5818}"/>
              </a:ext>
            </a:extLst>
          </p:cNvPr>
          <p:cNvPicPr>
            <a:picLocks noChangeAspect="1"/>
          </p:cNvPicPr>
          <p:nvPr/>
        </p:nvPicPr>
        <p:blipFill>
          <a:blip r:embed="rId2"/>
          <a:stretch>
            <a:fillRect/>
          </a:stretch>
        </p:blipFill>
        <p:spPr>
          <a:xfrm>
            <a:off x="2597198" y="3714745"/>
            <a:ext cx="6295548" cy="2254486"/>
          </a:xfrm>
          <a:prstGeom prst="rect">
            <a:avLst/>
          </a:prstGeom>
        </p:spPr>
      </p:pic>
    </p:spTree>
    <p:extLst>
      <p:ext uri="{BB962C8B-B14F-4D97-AF65-F5344CB8AC3E}">
        <p14:creationId xmlns:p14="http://schemas.microsoft.com/office/powerpoint/2010/main" val="1049627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Defining a Tuple</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Let’s see what happens if we try to change one of the items in the tuple dimensions</a:t>
            </a:r>
          </a:p>
          <a:p>
            <a:endParaRPr lang="en-US" sz="2800" dirty="0"/>
          </a:p>
          <a:p>
            <a:endParaRPr lang="en-US" sz="2800" dirty="0"/>
          </a:p>
          <a:p>
            <a:endParaRPr lang="en-US" sz="2800" dirty="0"/>
          </a:p>
          <a:p>
            <a:r>
              <a:rPr lang="en-US" sz="2800" dirty="0"/>
              <a:t>This code tries to change the value of the first dimension, but Python returns a type error. Because we’re trying to alter a tuple, which can’t be done to that type of object, Python tells us we can’t assign a new value to an item in a tuple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80B00A77-807B-884D-C9FD-1BE149D49576}"/>
              </a:ext>
            </a:extLst>
          </p:cNvPr>
          <p:cNvPicPr>
            <a:picLocks noChangeAspect="1"/>
          </p:cNvPicPr>
          <p:nvPr/>
        </p:nvPicPr>
        <p:blipFill>
          <a:blip r:embed="rId2"/>
          <a:stretch>
            <a:fillRect/>
          </a:stretch>
        </p:blipFill>
        <p:spPr>
          <a:xfrm>
            <a:off x="2112621" y="2486718"/>
            <a:ext cx="7772783" cy="1619330"/>
          </a:xfrm>
          <a:prstGeom prst="rect">
            <a:avLst/>
          </a:prstGeom>
        </p:spPr>
      </p:pic>
    </p:spTree>
    <p:extLst>
      <p:ext uri="{BB962C8B-B14F-4D97-AF65-F5344CB8AC3E}">
        <p14:creationId xmlns:p14="http://schemas.microsoft.com/office/powerpoint/2010/main" val="544259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Looping Through All Values in a Tuple</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You can loop over all the values in a tuple using a for loop, just as you did with a list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EBD97A09-0407-AF28-CB38-17ACC651A036}"/>
              </a:ext>
            </a:extLst>
          </p:cNvPr>
          <p:cNvPicPr>
            <a:picLocks noChangeAspect="1"/>
          </p:cNvPicPr>
          <p:nvPr/>
        </p:nvPicPr>
        <p:blipFill>
          <a:blip r:embed="rId2"/>
          <a:stretch>
            <a:fillRect/>
          </a:stretch>
        </p:blipFill>
        <p:spPr>
          <a:xfrm>
            <a:off x="2165228" y="3061021"/>
            <a:ext cx="7181989" cy="1832255"/>
          </a:xfrm>
          <a:prstGeom prst="rect">
            <a:avLst/>
          </a:prstGeom>
        </p:spPr>
      </p:pic>
    </p:spTree>
    <p:extLst>
      <p:ext uri="{BB962C8B-B14F-4D97-AF65-F5344CB8AC3E}">
        <p14:creationId xmlns:p14="http://schemas.microsoft.com/office/powerpoint/2010/main" val="1980883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Looping Through All Values in a Tuple</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You can loop over all the values in a tuple using a for loop, just as you did with a list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EBD97A09-0407-AF28-CB38-17ACC651A036}"/>
              </a:ext>
            </a:extLst>
          </p:cNvPr>
          <p:cNvPicPr>
            <a:picLocks noChangeAspect="1"/>
          </p:cNvPicPr>
          <p:nvPr/>
        </p:nvPicPr>
        <p:blipFill>
          <a:blip r:embed="rId2"/>
          <a:stretch>
            <a:fillRect/>
          </a:stretch>
        </p:blipFill>
        <p:spPr>
          <a:xfrm>
            <a:off x="2165228" y="3061021"/>
            <a:ext cx="7181989" cy="1832255"/>
          </a:xfrm>
          <a:prstGeom prst="rect">
            <a:avLst/>
          </a:prstGeom>
        </p:spPr>
      </p:pic>
    </p:spTree>
    <p:extLst>
      <p:ext uri="{BB962C8B-B14F-4D97-AF65-F5344CB8AC3E}">
        <p14:creationId xmlns:p14="http://schemas.microsoft.com/office/powerpoint/2010/main" val="2744993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Writing Over a Tuple</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400" dirty="0"/>
              <a:t>Although you can’t modify a tuple, you can assign a new value to a variable that represents a tuple. For example, if we wanted to change the dimensions of this rectangle, we could redefine the entire tuple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904B561D-BED6-1EEF-FDC1-6E6795392E55}"/>
              </a:ext>
            </a:extLst>
          </p:cNvPr>
          <p:cNvPicPr>
            <a:picLocks noChangeAspect="1"/>
          </p:cNvPicPr>
          <p:nvPr/>
        </p:nvPicPr>
        <p:blipFill>
          <a:blip r:embed="rId2"/>
          <a:stretch>
            <a:fillRect/>
          </a:stretch>
        </p:blipFill>
        <p:spPr>
          <a:xfrm>
            <a:off x="1755552" y="2778182"/>
            <a:ext cx="8336875" cy="3685873"/>
          </a:xfrm>
          <a:prstGeom prst="rect">
            <a:avLst/>
          </a:prstGeom>
        </p:spPr>
      </p:pic>
    </p:spTree>
    <p:extLst>
      <p:ext uri="{BB962C8B-B14F-4D97-AF65-F5344CB8AC3E}">
        <p14:creationId xmlns:p14="http://schemas.microsoft.com/office/powerpoint/2010/main" val="1046467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Summary of Chapter 4</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914400"/>
            <a:ext cx="10354182" cy="5760496"/>
          </a:xfrm>
        </p:spPr>
        <p:txBody>
          <a:bodyPr vert="horz" lIns="91440" tIns="45720" rIns="91440" bIns="45720" rtlCol="0" anchor="t">
            <a:normAutofit/>
          </a:bodyPr>
          <a:lstStyle/>
          <a:p>
            <a:r>
              <a:rPr lang="en-US" sz="2800" dirty="0"/>
              <a:t>In this chapter, you learned how to work efficiently with the elements in a list. </a:t>
            </a:r>
          </a:p>
          <a:p>
            <a:r>
              <a:rPr lang="en-US" sz="2800" dirty="0"/>
              <a:t>You learned how to work through a list using a for loop, how Python uses indentation to structure a program, and how to avoid some common indentation errors. </a:t>
            </a:r>
          </a:p>
          <a:p>
            <a:r>
              <a:rPr lang="en-US" sz="2800" dirty="0"/>
              <a:t>You learned to make simple numerical lists, as well as a few operations you can perform on numerical lists. </a:t>
            </a:r>
          </a:p>
          <a:p>
            <a:r>
              <a:rPr lang="en-US" sz="2800" dirty="0"/>
              <a:t>You learned how to slice a list to work with a subset of items and how to copy lists properly using a slice. </a:t>
            </a:r>
          </a:p>
          <a:p>
            <a:r>
              <a:rPr lang="en-US" sz="2800" dirty="0"/>
              <a:t>You also learned about tuples, which provide a degree of protection to a set of values that shouldn’t change.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3195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Looping Through an Entire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Say we have a list of magicians’ names, and we want to print out each name in the list. We could do this by retrieving each name from the list individually, but this approach could cause several problems. </a:t>
            </a:r>
          </a:p>
          <a:p>
            <a:r>
              <a:rPr lang="en-US" sz="2800" dirty="0"/>
              <a:t>For one, it would be repetitive to do this with a long list of names. Also, we’d have to change our code each time the list’s length changed. </a:t>
            </a:r>
          </a:p>
          <a:p>
            <a:r>
              <a:rPr lang="en-US" sz="2800" dirty="0"/>
              <a:t>Using a for loop avoids both of these issues by letting Python manage these issues internally.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289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Looping Through an Entire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endParaRPr lang="en-US" sz="2800" dirty="0"/>
          </a:p>
          <a:p>
            <a:endParaRPr lang="en-US" sz="2800" dirty="0"/>
          </a:p>
          <a:p>
            <a:endParaRPr lang="en-US" sz="2800" dirty="0"/>
          </a:p>
          <a:p>
            <a:r>
              <a:rPr lang="en-US" sz="2800" dirty="0"/>
              <a:t>First, we define a list. Then, we define a for loop. This line tells Python to pull a name from the list magicians, and associate it with the variable magician. Next, we tell Python to print the name that’s just been assigned to magician. Python then repeats these last two lines, once for each name in the list. It might help to read this code as “For every magician in the list of magicians, print the magician’s name.”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 name="Picture 6">
            <a:extLst>
              <a:ext uri="{FF2B5EF4-FFF2-40B4-BE49-F238E27FC236}">
                <a16:creationId xmlns:a16="http://schemas.microsoft.com/office/drawing/2014/main" id="{4A08C29E-9856-0DC1-906F-FC4A6CD14241}"/>
              </a:ext>
            </a:extLst>
          </p:cNvPr>
          <p:cNvPicPr>
            <a:picLocks noChangeAspect="1"/>
          </p:cNvPicPr>
          <p:nvPr/>
        </p:nvPicPr>
        <p:blipFill>
          <a:blip r:embed="rId2"/>
          <a:stretch>
            <a:fillRect/>
          </a:stretch>
        </p:blipFill>
        <p:spPr>
          <a:xfrm>
            <a:off x="1066746" y="1062537"/>
            <a:ext cx="8303793" cy="1888796"/>
          </a:xfrm>
          <a:prstGeom prst="rect">
            <a:avLst/>
          </a:prstGeom>
        </p:spPr>
      </p:pic>
    </p:spTree>
    <p:extLst>
      <p:ext uri="{BB962C8B-B14F-4D97-AF65-F5344CB8AC3E}">
        <p14:creationId xmlns:p14="http://schemas.microsoft.com/office/powerpoint/2010/main" val="37570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Doing More Work Within a for Loop</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fontScale="92500" lnSpcReduction="10000"/>
          </a:bodyPr>
          <a:lstStyle/>
          <a:p>
            <a:r>
              <a:rPr lang="en-US" sz="2800" dirty="0"/>
              <a:t>You can do just about anything with each item in a for loop.</a:t>
            </a:r>
          </a:p>
          <a:p>
            <a:endParaRPr lang="en-US" sz="2800" dirty="0"/>
          </a:p>
          <a:p>
            <a:endParaRPr lang="en-US" sz="2800" dirty="0"/>
          </a:p>
          <a:p>
            <a:endParaRPr lang="en-US" sz="2800" dirty="0"/>
          </a:p>
          <a:p>
            <a:endParaRPr lang="en-US" sz="2800" dirty="0"/>
          </a:p>
          <a:p>
            <a:r>
              <a:rPr lang="en-US" sz="2800" dirty="0"/>
              <a:t>The only difference in this code is where we compose a message to each magician, starting with that magician’s name. The first time through the loop the value of magician is '</a:t>
            </a:r>
            <a:r>
              <a:rPr lang="en-US" sz="2800" dirty="0" err="1"/>
              <a:t>alice</a:t>
            </a:r>
            <a:r>
              <a:rPr lang="en-US" sz="2800" dirty="0"/>
              <a:t>', so Python starts the first message with the name 'Alice'. The second time through, the message will begin with 'David’, and the third time through, the message will begin with 'Carolina'.</a:t>
            </a:r>
          </a:p>
          <a:p>
            <a:endParaRPr lang="en-US" sz="28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3D5CC64E-1EA1-9B30-21A9-1FD50F38BE53}"/>
              </a:ext>
            </a:extLst>
          </p:cNvPr>
          <p:cNvPicPr>
            <a:picLocks noChangeAspect="1"/>
          </p:cNvPicPr>
          <p:nvPr/>
        </p:nvPicPr>
        <p:blipFill>
          <a:blip r:embed="rId2"/>
          <a:stretch>
            <a:fillRect/>
          </a:stretch>
        </p:blipFill>
        <p:spPr>
          <a:xfrm>
            <a:off x="1027877" y="2117007"/>
            <a:ext cx="9955014" cy="1676634"/>
          </a:xfrm>
          <a:prstGeom prst="rect">
            <a:avLst/>
          </a:prstGeom>
        </p:spPr>
      </p:pic>
    </p:spTree>
    <p:extLst>
      <p:ext uri="{BB962C8B-B14F-4D97-AF65-F5344CB8AC3E}">
        <p14:creationId xmlns:p14="http://schemas.microsoft.com/office/powerpoint/2010/main" val="11969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Doing More Work Within a for Loop</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You can also write as many lines of code as you like in the for loop. Every indented line following the line for magician in magicians is considered inside the loop, and each indented line is executed once for each value in the list.</a:t>
            </a:r>
          </a:p>
          <a:p>
            <a:r>
              <a:rPr lang="en-US" sz="2800" dirty="0"/>
              <a:t>Therefore, you can do as much work as you like with each value in the list.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0F0139D8-AAFC-D63A-CA23-EEE8FFD13BFF}"/>
              </a:ext>
            </a:extLst>
          </p:cNvPr>
          <p:cNvPicPr>
            <a:picLocks noChangeAspect="1"/>
          </p:cNvPicPr>
          <p:nvPr/>
        </p:nvPicPr>
        <p:blipFill>
          <a:blip r:embed="rId2"/>
          <a:stretch>
            <a:fillRect/>
          </a:stretch>
        </p:blipFill>
        <p:spPr>
          <a:xfrm>
            <a:off x="329513" y="4679397"/>
            <a:ext cx="11607113" cy="1783621"/>
          </a:xfrm>
          <a:prstGeom prst="rect">
            <a:avLst/>
          </a:prstGeom>
        </p:spPr>
      </p:pic>
    </p:spTree>
    <p:extLst>
      <p:ext uri="{BB962C8B-B14F-4D97-AF65-F5344CB8AC3E}">
        <p14:creationId xmlns:p14="http://schemas.microsoft.com/office/powerpoint/2010/main" val="144860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Doing Something After a for Loop</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98687" y="1425930"/>
            <a:ext cx="10354182" cy="5149432"/>
          </a:xfrm>
        </p:spPr>
        <p:txBody>
          <a:bodyPr vert="horz" lIns="91440" tIns="45720" rIns="91440" bIns="45720" rtlCol="0" anchor="t">
            <a:normAutofit/>
          </a:bodyPr>
          <a:lstStyle/>
          <a:p>
            <a:r>
              <a:rPr lang="en-US" sz="2800" dirty="0"/>
              <a:t>Any lines of code after the for loop that are </a:t>
            </a:r>
            <a:r>
              <a:rPr lang="en-US" sz="2800" b="1" dirty="0"/>
              <a:t>not indented </a:t>
            </a:r>
            <a:r>
              <a:rPr lang="en-US" sz="2800" dirty="0"/>
              <a:t>are executed once without repetition.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4BB447D5-6D38-7184-A3F6-C659A865E3AA}"/>
              </a:ext>
            </a:extLst>
          </p:cNvPr>
          <p:cNvPicPr>
            <a:picLocks noChangeAspect="1"/>
          </p:cNvPicPr>
          <p:nvPr/>
        </p:nvPicPr>
        <p:blipFill>
          <a:blip r:embed="rId2"/>
          <a:stretch>
            <a:fillRect/>
          </a:stretch>
        </p:blipFill>
        <p:spPr>
          <a:xfrm>
            <a:off x="619218" y="2863221"/>
            <a:ext cx="10953563" cy="2436045"/>
          </a:xfrm>
          <a:prstGeom prst="rect">
            <a:avLst/>
          </a:prstGeom>
        </p:spPr>
      </p:pic>
    </p:spTree>
    <p:extLst>
      <p:ext uri="{BB962C8B-B14F-4D97-AF65-F5344CB8AC3E}">
        <p14:creationId xmlns:p14="http://schemas.microsoft.com/office/powerpoint/2010/main" val="395390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Avoiding Indentation Errors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Python uses indentation to determine how a line, or group of lines, is related to the rest of the program.</a:t>
            </a:r>
          </a:p>
          <a:p>
            <a:r>
              <a:rPr lang="en-US" sz="2800" dirty="0"/>
              <a:t>As you begin to write code that relies on proper indentation, you’ll need to watch for a few common indentation errors. For example, people sometimes indent lines of code that don’t need to be indented or forget to indent lines that need to be indented.</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5703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Avoiding Indentation Errors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Examples of indentation errors:</a:t>
            </a:r>
          </a:p>
          <a:p>
            <a:pPr lvl="1">
              <a:buFont typeface="Wingdings" panose="05000000000000000000" pitchFamily="2" charset="2"/>
              <a:buChar char="§"/>
            </a:pPr>
            <a:r>
              <a:rPr lang="en-US" sz="2600" dirty="0"/>
              <a:t>Forgetting to indent</a:t>
            </a:r>
          </a:p>
          <a:p>
            <a:pPr lvl="1">
              <a:buFont typeface="Wingdings" panose="05000000000000000000" pitchFamily="2" charset="2"/>
              <a:buChar char="§"/>
            </a:pPr>
            <a:r>
              <a:rPr lang="en-US" sz="2600" dirty="0"/>
              <a:t>Forgetting to indent additional lines</a:t>
            </a:r>
          </a:p>
          <a:p>
            <a:pPr lvl="1">
              <a:buFont typeface="Wingdings" panose="05000000000000000000" pitchFamily="2" charset="2"/>
              <a:buChar char="§"/>
            </a:pPr>
            <a:r>
              <a:rPr lang="en-US" sz="2600" dirty="0"/>
              <a:t>Indenting unnecessarily</a:t>
            </a:r>
          </a:p>
          <a:p>
            <a:pPr lvl="1">
              <a:buFont typeface="Wingdings" panose="05000000000000000000" pitchFamily="2" charset="2"/>
              <a:buChar char="§"/>
            </a:pPr>
            <a:r>
              <a:rPr lang="en-US" sz="2600" dirty="0"/>
              <a:t>Indenting unnecessarily after the loop</a:t>
            </a:r>
          </a:p>
          <a:p>
            <a:pPr lvl="1">
              <a:buFont typeface="Wingdings" panose="05000000000000000000" pitchFamily="2" charset="2"/>
              <a:buChar char="§"/>
            </a:pPr>
            <a:r>
              <a:rPr lang="en-US" sz="2600" dirty="0"/>
              <a:t>Forgetting the colon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49637232"/>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218</TotalTime>
  <Words>1639</Words>
  <Application>Microsoft Office PowerPoint</Application>
  <PresentationFormat>Widescreen</PresentationFormat>
  <Paragraphs>98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Avenir Next LT Pro</vt:lpstr>
      <vt:lpstr>Sitka Banner</vt:lpstr>
      <vt:lpstr>Wingdings</vt:lpstr>
      <vt:lpstr>HeadlinesVTI</vt:lpstr>
      <vt:lpstr>Introduction To Object-Oriented Programming</vt:lpstr>
      <vt:lpstr>Looping Through an Entire List</vt:lpstr>
      <vt:lpstr>Looping Through an Entire List</vt:lpstr>
      <vt:lpstr>Looping Through an Entire List</vt:lpstr>
      <vt:lpstr>Doing More Work Within a for Loop</vt:lpstr>
      <vt:lpstr>Doing More Work Within a for Loop</vt:lpstr>
      <vt:lpstr>Doing Something After a for Loop</vt:lpstr>
      <vt:lpstr>Avoiding Indentation Errors</vt:lpstr>
      <vt:lpstr>Avoiding Indentation Errors</vt:lpstr>
      <vt:lpstr>Making Numerical Lists</vt:lpstr>
      <vt:lpstr>Using the range() function</vt:lpstr>
      <vt:lpstr>Using range() to Make a List of Numbers</vt:lpstr>
      <vt:lpstr>Using range() to Make a List of Numbers</vt:lpstr>
      <vt:lpstr>Using range() to Make a List of Numbers</vt:lpstr>
      <vt:lpstr>Simple Statistics with a List of Numbers</vt:lpstr>
      <vt:lpstr>Slicing a List</vt:lpstr>
      <vt:lpstr>Looping Through a Slice</vt:lpstr>
      <vt:lpstr>Copying a List</vt:lpstr>
      <vt:lpstr>Copying a List</vt:lpstr>
      <vt:lpstr>Copying a List</vt:lpstr>
      <vt:lpstr>Copying a List</vt:lpstr>
      <vt:lpstr>Tuples</vt:lpstr>
      <vt:lpstr>Defining a Tuple</vt:lpstr>
      <vt:lpstr>Defining a Tuple</vt:lpstr>
      <vt:lpstr>Looping Through All Values in a Tuple</vt:lpstr>
      <vt:lpstr>Looping Through All Values in a Tuple</vt:lpstr>
      <vt:lpstr>Writing Over a Tuple</vt:lpstr>
      <vt:lpstr>Summary of Chapter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Boloz, Patrik</cp:lastModifiedBy>
  <cp:revision>73</cp:revision>
  <dcterms:created xsi:type="dcterms:W3CDTF">2023-08-15T21:25:09Z</dcterms:created>
  <dcterms:modified xsi:type="dcterms:W3CDTF">2023-08-25T18:16:34Z</dcterms:modified>
</cp:coreProperties>
</file>