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5 – if Statements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Numerical Comparisons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400" dirty="0"/>
              <a:t>Testing numerical values is pretty straightforward. For example, the following code checks whether a person is 18 years old.</a:t>
            </a:r>
          </a:p>
          <a:p>
            <a:pPr marL="0" indent="0">
              <a:buNone/>
            </a:pPr>
            <a:endParaRPr lang="en-US" sz="2800" dirty="0"/>
          </a:p>
          <a:p>
            <a:endParaRPr lang="en-US" sz="2800" dirty="0"/>
          </a:p>
          <a:p>
            <a:endParaRPr lang="en-US" sz="2800" dirty="0"/>
          </a:p>
          <a:p>
            <a:r>
              <a:rPr lang="en-US" sz="2400" dirty="0"/>
              <a:t>You can also test to see if two numbers are not equal. For example, the following code prints a message if the given answer is not correct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75939795-DE55-05ED-11E2-7F726AA9DDD9}"/>
              </a:ext>
            </a:extLst>
          </p:cNvPr>
          <p:cNvPicPr>
            <a:picLocks noChangeAspect="1"/>
          </p:cNvPicPr>
          <p:nvPr/>
        </p:nvPicPr>
        <p:blipFill>
          <a:blip r:embed="rId2"/>
          <a:stretch>
            <a:fillRect/>
          </a:stretch>
        </p:blipFill>
        <p:spPr>
          <a:xfrm>
            <a:off x="3212270" y="1948522"/>
            <a:ext cx="3263206" cy="1745196"/>
          </a:xfrm>
          <a:prstGeom prst="rect">
            <a:avLst/>
          </a:prstGeom>
        </p:spPr>
      </p:pic>
      <p:pic>
        <p:nvPicPr>
          <p:cNvPr id="9" name="Picture 8">
            <a:extLst>
              <a:ext uri="{FF2B5EF4-FFF2-40B4-BE49-F238E27FC236}">
                <a16:creationId xmlns:a16="http://schemas.microsoft.com/office/drawing/2014/main" id="{9D4B7C5E-7E0C-3488-682C-FC899A147542}"/>
              </a:ext>
            </a:extLst>
          </p:cNvPr>
          <p:cNvPicPr>
            <a:picLocks noChangeAspect="1"/>
          </p:cNvPicPr>
          <p:nvPr/>
        </p:nvPicPr>
        <p:blipFill>
          <a:blip r:embed="rId3"/>
          <a:stretch>
            <a:fillRect/>
          </a:stretch>
        </p:blipFill>
        <p:spPr>
          <a:xfrm>
            <a:off x="1274821" y="4659400"/>
            <a:ext cx="9564435" cy="1533739"/>
          </a:xfrm>
          <a:prstGeom prst="rect">
            <a:avLst/>
          </a:prstGeom>
        </p:spPr>
      </p:pic>
    </p:spTree>
    <p:extLst>
      <p:ext uri="{BB962C8B-B14F-4D97-AF65-F5344CB8AC3E}">
        <p14:creationId xmlns:p14="http://schemas.microsoft.com/office/powerpoint/2010/main" val="248695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Numerical Comparisons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4528789" cy="5464066"/>
          </a:xfrm>
        </p:spPr>
        <p:txBody>
          <a:bodyPr vert="horz" lIns="91440" tIns="45720" rIns="91440" bIns="45720" rtlCol="0" anchor="t">
            <a:normAutofit/>
          </a:bodyPr>
          <a:lstStyle/>
          <a:p>
            <a:r>
              <a:rPr lang="en-US" sz="2800" dirty="0"/>
              <a:t>You can include various mathematical comparisons in your conditional statements as well, such as less than, less than or equal to, greater than, and greater than or equal to</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A912357A-F806-1A43-66AD-F582B2350F9E}"/>
              </a:ext>
            </a:extLst>
          </p:cNvPr>
          <p:cNvPicPr>
            <a:picLocks noChangeAspect="1"/>
          </p:cNvPicPr>
          <p:nvPr/>
        </p:nvPicPr>
        <p:blipFill>
          <a:blip r:embed="rId2"/>
          <a:stretch>
            <a:fillRect/>
          </a:stretch>
        </p:blipFill>
        <p:spPr>
          <a:xfrm>
            <a:off x="7177043" y="478707"/>
            <a:ext cx="3662396" cy="6124007"/>
          </a:xfrm>
          <a:prstGeom prst="rect">
            <a:avLst/>
          </a:prstGeom>
        </p:spPr>
      </p:pic>
    </p:spTree>
    <p:extLst>
      <p:ext uri="{BB962C8B-B14F-4D97-AF65-F5344CB8AC3E}">
        <p14:creationId xmlns:p14="http://schemas.microsoft.com/office/powerpoint/2010/main" val="342405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Boolean Expression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1007845" cy="5464066"/>
          </a:xfrm>
        </p:spPr>
        <p:txBody>
          <a:bodyPr vert="horz" lIns="91440" tIns="45720" rIns="91440" bIns="45720" rtlCol="0" anchor="t">
            <a:normAutofit/>
          </a:bodyPr>
          <a:lstStyle/>
          <a:p>
            <a:r>
              <a:rPr lang="en-US" sz="2800" dirty="0"/>
              <a:t>As you learn more about programming, you’ll hear the term Boolean expression at some point. </a:t>
            </a:r>
          </a:p>
          <a:p>
            <a:r>
              <a:rPr lang="en-US" sz="2800" dirty="0"/>
              <a:t>A </a:t>
            </a:r>
            <a:r>
              <a:rPr lang="en-US" sz="2800" b="1" dirty="0"/>
              <a:t>Boolean expression </a:t>
            </a:r>
            <a:r>
              <a:rPr lang="en-US" sz="2800" dirty="0"/>
              <a:t>is just another name for a conditional test. </a:t>
            </a:r>
          </a:p>
          <a:p>
            <a:r>
              <a:rPr lang="en-US" sz="2800" dirty="0"/>
              <a:t>A Boolean value is either </a:t>
            </a:r>
            <a:r>
              <a:rPr lang="en-US" sz="2800" b="1" dirty="0"/>
              <a:t>True</a:t>
            </a:r>
            <a:r>
              <a:rPr lang="en-US" sz="2800" dirty="0"/>
              <a:t> or </a:t>
            </a:r>
            <a:r>
              <a:rPr lang="en-US" sz="2800" b="1" dirty="0"/>
              <a:t>False</a:t>
            </a:r>
            <a:r>
              <a:rPr lang="en-US" sz="2800" dirty="0"/>
              <a:t>, just like the value of a conditional expression after it has been evaluated. </a:t>
            </a:r>
          </a:p>
          <a:p>
            <a:r>
              <a:rPr lang="en-US" sz="2800" dirty="0"/>
              <a:t>Boolean values are often used to keep track of certain conditions, such as whether a game is running or whether a user can edit certain content on a website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7596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2203622"/>
          </a:xfrm>
        </p:spPr>
        <p:txBody>
          <a:bodyPr vert="horz" lIns="91440" tIns="45720" rIns="91440" bIns="45720" rtlCol="0" anchor="t">
            <a:normAutofit fontScale="92500" lnSpcReduction="10000"/>
          </a:bodyPr>
          <a:lstStyle/>
          <a:p>
            <a:r>
              <a:rPr lang="en-US" sz="2800" dirty="0"/>
              <a:t>You may want to check multiple conditions at the same time. For example, sometimes you might need two conditions to be True to take an action. Other times, you might be satisfied with just one condition being True. </a:t>
            </a:r>
          </a:p>
          <a:p>
            <a:r>
              <a:rPr lang="en-US" sz="2800" dirty="0"/>
              <a:t>The keywords </a:t>
            </a:r>
            <a:r>
              <a:rPr lang="en-US" sz="2800" b="1" dirty="0"/>
              <a:t>and</a:t>
            </a:r>
            <a:r>
              <a:rPr lang="en-US" sz="2800" dirty="0"/>
              <a:t> </a:t>
            </a:r>
            <a:r>
              <a:rPr lang="en-US" sz="2800" dirty="0" err="1"/>
              <a:t>and</a:t>
            </a:r>
            <a:r>
              <a:rPr lang="en-US" sz="2800" dirty="0"/>
              <a:t> </a:t>
            </a:r>
            <a:r>
              <a:rPr lang="en-US" sz="2800" b="1" dirty="0"/>
              <a:t>or</a:t>
            </a:r>
            <a:r>
              <a:rPr lang="en-US" sz="2800" dirty="0"/>
              <a:t> can help you in these situations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E148479-3674-3558-D618-314154583B33}"/>
              </a:ext>
            </a:extLst>
          </p:cNvPr>
          <p:cNvPicPr>
            <a:picLocks noChangeAspect="1"/>
          </p:cNvPicPr>
          <p:nvPr/>
        </p:nvPicPr>
        <p:blipFill>
          <a:blip r:embed="rId2"/>
          <a:stretch>
            <a:fillRect/>
          </a:stretch>
        </p:blipFill>
        <p:spPr>
          <a:xfrm>
            <a:off x="2601266" y="3429000"/>
            <a:ext cx="6911545" cy="3202441"/>
          </a:xfrm>
          <a:prstGeom prst="rect">
            <a:avLst/>
          </a:prstGeom>
        </p:spPr>
      </p:pic>
    </p:spTree>
    <p:extLst>
      <p:ext uri="{BB962C8B-B14F-4D97-AF65-F5344CB8AC3E}">
        <p14:creationId xmlns:p14="http://schemas.microsoft.com/office/powerpoint/2010/main" val="19379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To check whether two conditions are both True simultaneously, use the keyword </a:t>
            </a:r>
            <a:r>
              <a:rPr lang="en-US" sz="2800" b="1" dirty="0"/>
              <a:t>and</a:t>
            </a:r>
            <a:r>
              <a:rPr lang="en-US" sz="2800" dirty="0"/>
              <a:t> to combine the two conditional tests</a:t>
            </a:r>
          </a:p>
          <a:p>
            <a:r>
              <a:rPr lang="en-US" sz="2800" dirty="0"/>
              <a:t>If each test </a:t>
            </a:r>
            <a:r>
              <a:rPr lang="en-US" sz="2800" b="1" dirty="0"/>
              <a:t>passes</a:t>
            </a:r>
            <a:r>
              <a:rPr lang="en-US" sz="2800" dirty="0"/>
              <a:t>, the overall expression evaluates to </a:t>
            </a:r>
            <a:r>
              <a:rPr lang="en-US" sz="2800" b="1" dirty="0"/>
              <a:t>True</a:t>
            </a:r>
            <a:r>
              <a:rPr lang="en-US" sz="2800" dirty="0"/>
              <a:t>. </a:t>
            </a:r>
          </a:p>
          <a:p>
            <a:r>
              <a:rPr lang="en-US" sz="2800" dirty="0"/>
              <a:t>If either test fails or if both tests </a:t>
            </a:r>
            <a:r>
              <a:rPr lang="en-US" sz="2800" b="1" dirty="0"/>
              <a:t>fail</a:t>
            </a:r>
            <a:r>
              <a:rPr lang="en-US" sz="2800" dirty="0"/>
              <a:t>, the expression evaluates to </a:t>
            </a:r>
            <a:r>
              <a:rPr lang="en-US" sz="2800" b="1" dirty="0"/>
              <a:t>False</a:t>
            </a:r>
            <a:r>
              <a:rPr lang="en-US" sz="28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20F852BF-3343-6A04-6D9B-B6FBD26DDAC3}"/>
              </a:ext>
            </a:extLst>
          </p:cNvPr>
          <p:cNvPicPr>
            <a:picLocks noChangeAspect="1"/>
          </p:cNvPicPr>
          <p:nvPr/>
        </p:nvPicPr>
        <p:blipFill>
          <a:blip r:embed="rId2"/>
          <a:stretch>
            <a:fillRect/>
          </a:stretch>
        </p:blipFill>
        <p:spPr>
          <a:xfrm>
            <a:off x="3172472" y="3485047"/>
            <a:ext cx="5468113" cy="2886478"/>
          </a:xfrm>
          <a:prstGeom prst="rect">
            <a:avLst/>
          </a:prstGeom>
        </p:spPr>
      </p:pic>
    </p:spTree>
    <p:extLst>
      <p:ext uri="{BB962C8B-B14F-4D97-AF65-F5344CB8AC3E}">
        <p14:creationId xmlns:p14="http://schemas.microsoft.com/office/powerpoint/2010/main" val="203607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The keyword </a:t>
            </a:r>
            <a:r>
              <a:rPr lang="en-US" sz="2800" b="1" dirty="0"/>
              <a:t>or</a:t>
            </a:r>
            <a:r>
              <a:rPr lang="en-US" sz="2800" dirty="0"/>
              <a:t> allows you to check multiple conditions as well, but it passes when either or both of the individual tests pass. </a:t>
            </a:r>
          </a:p>
          <a:p>
            <a:r>
              <a:rPr lang="en-US" sz="2800" dirty="0"/>
              <a:t>An or expression fails only when both individual tests fail.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7CD6BC5-835B-5790-B777-34721C0C5EA7}"/>
              </a:ext>
            </a:extLst>
          </p:cNvPr>
          <p:cNvPicPr>
            <a:picLocks noChangeAspect="1"/>
          </p:cNvPicPr>
          <p:nvPr/>
        </p:nvPicPr>
        <p:blipFill>
          <a:blip r:embed="rId2"/>
          <a:stretch>
            <a:fillRect/>
          </a:stretch>
        </p:blipFill>
        <p:spPr>
          <a:xfrm>
            <a:off x="3276640" y="2889208"/>
            <a:ext cx="4963218" cy="3048425"/>
          </a:xfrm>
          <a:prstGeom prst="rect">
            <a:avLst/>
          </a:prstGeom>
        </p:spPr>
      </p:pic>
    </p:spTree>
    <p:extLst>
      <p:ext uri="{BB962C8B-B14F-4D97-AF65-F5344CB8AC3E}">
        <p14:creationId xmlns:p14="http://schemas.microsoft.com/office/powerpoint/2010/main" val="389808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Truth Table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2BA694D-2F0C-937D-50E6-10AF02DA5B8C}"/>
              </a:ext>
            </a:extLst>
          </p:cNvPr>
          <p:cNvPicPr>
            <a:picLocks noChangeAspect="1"/>
          </p:cNvPicPr>
          <p:nvPr/>
        </p:nvPicPr>
        <p:blipFill>
          <a:blip r:embed="rId2"/>
          <a:stretch>
            <a:fillRect/>
          </a:stretch>
        </p:blipFill>
        <p:spPr>
          <a:xfrm>
            <a:off x="950694" y="1103870"/>
            <a:ext cx="10141555" cy="4699055"/>
          </a:xfrm>
          <a:prstGeom prst="rect">
            <a:avLst/>
          </a:prstGeom>
        </p:spPr>
      </p:pic>
    </p:spTree>
    <p:extLst>
      <p:ext uri="{BB962C8B-B14F-4D97-AF65-F5344CB8AC3E}">
        <p14:creationId xmlns:p14="http://schemas.microsoft.com/office/powerpoint/2010/main" val="399509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Whether a Value Is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Sometimes it’s important to check whether a list contains a certain value before taking an action. For example, you might want to check whether a new username already exists in a list of current usernames before completing someone’s registration on a website.</a:t>
            </a:r>
          </a:p>
          <a:p>
            <a:r>
              <a:rPr lang="en-US" sz="2800" dirty="0"/>
              <a:t>To find out whether a particular value is already in a list, use the keyword </a:t>
            </a:r>
            <a:r>
              <a:rPr lang="en-US" sz="2800" b="1" dirty="0"/>
              <a:t>in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A3D6A73F-11E1-A6CF-FE0E-74752934F0CC}"/>
              </a:ext>
            </a:extLst>
          </p:cNvPr>
          <p:cNvPicPr>
            <a:picLocks noChangeAspect="1"/>
          </p:cNvPicPr>
          <p:nvPr/>
        </p:nvPicPr>
        <p:blipFill>
          <a:blip r:embed="rId2"/>
          <a:stretch>
            <a:fillRect/>
          </a:stretch>
        </p:blipFill>
        <p:spPr>
          <a:xfrm>
            <a:off x="1294730" y="4567468"/>
            <a:ext cx="9602540" cy="2229161"/>
          </a:xfrm>
          <a:prstGeom prst="rect">
            <a:avLst/>
          </a:prstGeom>
        </p:spPr>
      </p:pic>
    </p:spTree>
    <p:extLst>
      <p:ext uri="{BB962C8B-B14F-4D97-AF65-F5344CB8AC3E}">
        <p14:creationId xmlns:p14="http://schemas.microsoft.com/office/powerpoint/2010/main" val="343760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Whether a Value Is Not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Other times, it’s important to know if a value does not appear in a list. You can use the keyword </a:t>
            </a:r>
            <a:r>
              <a:rPr lang="en-US" sz="2800" b="1" dirty="0"/>
              <a:t>not in </a:t>
            </a:r>
            <a:r>
              <a:rPr lang="en-US" sz="2800" dirty="0"/>
              <a:t>this situation.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8275D40E-4746-0D4C-33FC-9D8052A4BC1E}"/>
              </a:ext>
            </a:extLst>
          </p:cNvPr>
          <p:cNvPicPr>
            <a:picLocks noChangeAspect="1"/>
          </p:cNvPicPr>
          <p:nvPr/>
        </p:nvPicPr>
        <p:blipFill>
          <a:blip r:embed="rId2"/>
          <a:stretch>
            <a:fillRect/>
          </a:stretch>
        </p:blipFill>
        <p:spPr>
          <a:xfrm>
            <a:off x="1172867" y="2819315"/>
            <a:ext cx="10317015" cy="1219370"/>
          </a:xfrm>
          <a:prstGeom prst="rect">
            <a:avLst/>
          </a:prstGeom>
        </p:spPr>
      </p:pic>
      <p:pic>
        <p:nvPicPr>
          <p:cNvPr id="9" name="Picture 8">
            <a:extLst>
              <a:ext uri="{FF2B5EF4-FFF2-40B4-BE49-F238E27FC236}">
                <a16:creationId xmlns:a16="http://schemas.microsoft.com/office/drawing/2014/main" id="{81A390D0-A7BC-CFA7-46A9-353F4348451A}"/>
              </a:ext>
            </a:extLst>
          </p:cNvPr>
          <p:cNvPicPr>
            <a:picLocks noChangeAspect="1"/>
          </p:cNvPicPr>
          <p:nvPr/>
        </p:nvPicPr>
        <p:blipFill>
          <a:blip r:embed="rId3"/>
          <a:stretch>
            <a:fillRect/>
          </a:stretch>
        </p:blipFill>
        <p:spPr>
          <a:xfrm>
            <a:off x="1172867" y="4034187"/>
            <a:ext cx="10317014" cy="1082409"/>
          </a:xfrm>
          <a:prstGeom prst="rect">
            <a:avLst/>
          </a:prstGeom>
        </p:spPr>
      </p:pic>
    </p:spTree>
    <p:extLst>
      <p:ext uri="{BB962C8B-B14F-4D97-AF65-F5344CB8AC3E}">
        <p14:creationId xmlns:p14="http://schemas.microsoft.com/office/powerpoint/2010/main" val="103791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if Statements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When you understand conditional tests, you can start writing </a:t>
            </a:r>
            <a:r>
              <a:rPr lang="en-US" sz="2800" b="1" dirty="0"/>
              <a:t>if statements</a:t>
            </a:r>
            <a:r>
              <a:rPr lang="en-US" sz="2800" dirty="0"/>
              <a:t>.</a:t>
            </a:r>
          </a:p>
          <a:p>
            <a:r>
              <a:rPr lang="en-US" sz="2800" dirty="0"/>
              <a:t>Several different kinds of if statements exist, and your choice of which to use depends on the number of conditions you need to test. </a:t>
            </a:r>
          </a:p>
          <a:p>
            <a:r>
              <a:rPr lang="en-US" sz="2800" dirty="0"/>
              <a:t>The simplest kind of if statement has one test and one action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F26AEC0-254A-F6EA-9F96-AF85F5366CEE}"/>
              </a:ext>
            </a:extLst>
          </p:cNvPr>
          <p:cNvPicPr>
            <a:picLocks noChangeAspect="1"/>
          </p:cNvPicPr>
          <p:nvPr/>
        </p:nvPicPr>
        <p:blipFill>
          <a:blip r:embed="rId2"/>
          <a:stretch>
            <a:fillRect/>
          </a:stretch>
        </p:blipFill>
        <p:spPr>
          <a:xfrm>
            <a:off x="2295430" y="4420168"/>
            <a:ext cx="7523218" cy="2056841"/>
          </a:xfrm>
          <a:prstGeom prst="rect">
            <a:avLst/>
          </a:prstGeom>
        </p:spPr>
      </p:pic>
    </p:spTree>
    <p:extLst>
      <p:ext uri="{BB962C8B-B14F-4D97-AF65-F5344CB8AC3E}">
        <p14:creationId xmlns:p14="http://schemas.microsoft.com/office/powerpoint/2010/main" val="193047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If Statements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5257194" cy="5149432"/>
          </a:xfrm>
        </p:spPr>
        <p:txBody>
          <a:bodyPr vert="horz" lIns="91440" tIns="45720" rIns="91440" bIns="45720" rtlCol="0" anchor="t">
            <a:normAutofit/>
          </a:bodyPr>
          <a:lstStyle/>
          <a:p>
            <a:r>
              <a:rPr lang="en-US" sz="2800" dirty="0"/>
              <a:t>Programming often involves examining a set of conditions and deciding which action to take based on those conditions. </a:t>
            </a:r>
          </a:p>
          <a:p>
            <a:r>
              <a:rPr lang="en-US" sz="2800" dirty="0"/>
              <a:t>Python’s </a:t>
            </a:r>
            <a:r>
              <a:rPr lang="en-US" sz="2800" b="1" dirty="0"/>
              <a:t>if statement </a:t>
            </a:r>
            <a:r>
              <a:rPr lang="en-US" sz="2800" dirty="0"/>
              <a:t>allows you to examine the current state of a program and respond appropriately to that state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A cat sitting on the floor&#10;&#10;Description automatically generated">
            <a:extLst>
              <a:ext uri="{FF2B5EF4-FFF2-40B4-BE49-F238E27FC236}">
                <a16:creationId xmlns:a16="http://schemas.microsoft.com/office/drawing/2014/main" id="{26E58705-827E-9913-4BD3-154C73DD8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099" y="319400"/>
            <a:ext cx="3964554" cy="5613808"/>
          </a:xfrm>
          <a:prstGeom prst="rect">
            <a:avLst/>
          </a:prstGeom>
        </p:spPr>
      </p:pic>
    </p:spTree>
    <p:extLst>
      <p:ext uri="{BB962C8B-B14F-4D97-AF65-F5344CB8AC3E}">
        <p14:creationId xmlns:p14="http://schemas.microsoft.com/office/powerpoint/2010/main" val="319163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if Statements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If the conditional test evaluates to True, Python executes the code following the if statement. If the test evaluates to False, Python ignores the code following the if statement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8A2A98B2-497E-E6B8-E081-6A77ACA5968F}"/>
              </a:ext>
            </a:extLst>
          </p:cNvPr>
          <p:cNvPicPr>
            <a:picLocks noChangeAspect="1"/>
          </p:cNvPicPr>
          <p:nvPr/>
        </p:nvPicPr>
        <p:blipFill>
          <a:blip r:embed="rId2"/>
          <a:stretch>
            <a:fillRect/>
          </a:stretch>
        </p:blipFill>
        <p:spPr>
          <a:xfrm>
            <a:off x="2211529" y="3186130"/>
            <a:ext cx="8073412" cy="1939489"/>
          </a:xfrm>
          <a:prstGeom prst="rect">
            <a:avLst/>
          </a:prstGeom>
        </p:spPr>
      </p:pic>
    </p:spTree>
    <p:extLst>
      <p:ext uri="{BB962C8B-B14F-4D97-AF65-F5344CB8AC3E}">
        <p14:creationId xmlns:p14="http://schemas.microsoft.com/office/powerpoint/2010/main" val="278292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if Statements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Indentation plays the same role in if statements as it did in for loops. All indented lines after an if statement will be executed if the test passes, and the entire block of indented lines will be ignored if the test does not pass. You can have as many lines of code as you want in the block following the if statement.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6A410AA2-CE46-611C-A028-8B413976D4DD}"/>
              </a:ext>
            </a:extLst>
          </p:cNvPr>
          <p:cNvPicPr>
            <a:picLocks noChangeAspect="1"/>
          </p:cNvPicPr>
          <p:nvPr/>
        </p:nvPicPr>
        <p:blipFill>
          <a:blip r:embed="rId2"/>
          <a:stretch>
            <a:fillRect/>
          </a:stretch>
        </p:blipFill>
        <p:spPr>
          <a:xfrm>
            <a:off x="2361679" y="3853341"/>
            <a:ext cx="7468642" cy="2019582"/>
          </a:xfrm>
          <a:prstGeom prst="rect">
            <a:avLst/>
          </a:prstGeom>
        </p:spPr>
      </p:pic>
    </p:spTree>
    <p:extLst>
      <p:ext uri="{BB962C8B-B14F-4D97-AF65-F5344CB8AC3E}">
        <p14:creationId xmlns:p14="http://schemas.microsoft.com/office/powerpoint/2010/main" val="117053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if-else Statements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Often, you’ll want to take one action when a conditional test passes and a different action in all other cases. Python’s if-else syntax makes this possible. </a:t>
            </a:r>
          </a:p>
          <a:p>
            <a:r>
              <a:rPr lang="en-US" sz="2800" dirty="0"/>
              <a:t>An </a:t>
            </a:r>
            <a:r>
              <a:rPr lang="en-US" sz="2800" b="1" dirty="0"/>
              <a:t>if-else</a:t>
            </a:r>
            <a:r>
              <a:rPr lang="en-US" sz="2800" dirty="0"/>
              <a:t> block is similar to a simple if statement, but the else statement allows you to define an action or set of actions that are executed when the conditional test fails.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3554E77E-A09F-6CA1-169E-74AE0332C1CB}"/>
              </a:ext>
            </a:extLst>
          </p:cNvPr>
          <p:cNvPicPr>
            <a:picLocks noChangeAspect="1"/>
          </p:cNvPicPr>
          <p:nvPr/>
        </p:nvPicPr>
        <p:blipFill>
          <a:blip r:embed="rId2"/>
          <a:stretch>
            <a:fillRect/>
          </a:stretch>
        </p:blipFill>
        <p:spPr>
          <a:xfrm>
            <a:off x="2087472" y="4074708"/>
            <a:ext cx="7939133" cy="2600188"/>
          </a:xfrm>
          <a:prstGeom prst="rect">
            <a:avLst/>
          </a:prstGeom>
        </p:spPr>
      </p:pic>
    </p:spTree>
    <p:extLst>
      <p:ext uri="{BB962C8B-B14F-4D97-AF65-F5344CB8AC3E}">
        <p14:creationId xmlns:p14="http://schemas.microsoft.com/office/powerpoint/2010/main" val="61880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The if-</a:t>
            </a:r>
            <a:r>
              <a:rPr lang="en-US" sz="4000" dirty="0" err="1"/>
              <a:t>elif</a:t>
            </a:r>
            <a:r>
              <a:rPr lang="en-US" sz="4000" dirty="0"/>
              <a:t>-else Chain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Often, you’ll need to test more than two possible situations, and to evaluate these you can use Python’s if-</a:t>
            </a:r>
            <a:r>
              <a:rPr lang="en-US" sz="2800" dirty="0" err="1"/>
              <a:t>elif</a:t>
            </a:r>
            <a:r>
              <a:rPr lang="en-US" sz="2800" dirty="0"/>
              <a:t>-else syntax. Python executes only one block in an if-</a:t>
            </a:r>
            <a:r>
              <a:rPr lang="en-US" sz="2800" dirty="0" err="1"/>
              <a:t>elif</a:t>
            </a:r>
            <a:r>
              <a:rPr lang="en-US" sz="2800" dirty="0"/>
              <a:t>-else chain. It runs each conditional test in order, until one passes. </a:t>
            </a:r>
          </a:p>
          <a:p>
            <a:r>
              <a:rPr lang="en-US" sz="2800" dirty="0"/>
              <a:t>When a test passes, the code following that test is executed and Python skips the rest of the tests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9701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The if-</a:t>
            </a:r>
            <a:r>
              <a:rPr lang="en-US" sz="4000" dirty="0" err="1"/>
              <a:t>elif</a:t>
            </a:r>
            <a:r>
              <a:rPr lang="en-US" sz="4000" dirty="0"/>
              <a:t>-else Chain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For example, consider an amusement park that charges different rates for different age groups:</a:t>
            </a:r>
          </a:p>
          <a:p>
            <a:pPr lvl="1"/>
            <a:r>
              <a:rPr lang="en-US" sz="2600" dirty="0"/>
              <a:t>Admission for anyone under age 4 is free.</a:t>
            </a:r>
          </a:p>
          <a:p>
            <a:pPr lvl="1"/>
            <a:r>
              <a:rPr lang="en-US" sz="2600" dirty="0"/>
              <a:t>Admission for anyone between the ages of 4 and 18 is $25.</a:t>
            </a:r>
          </a:p>
          <a:p>
            <a:pPr lvl="1"/>
            <a:r>
              <a:rPr lang="en-US" sz="2600" dirty="0"/>
              <a:t>Admission for anyone age 18 or older is $40.</a:t>
            </a:r>
          </a:p>
          <a:p>
            <a:r>
              <a:rPr lang="en-US" sz="2800" dirty="0"/>
              <a:t>How can we use an if statement to determine a person’s admission rate?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4898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The if-</a:t>
            </a:r>
            <a:r>
              <a:rPr lang="en-US" sz="4000" dirty="0" err="1"/>
              <a:t>elif</a:t>
            </a:r>
            <a:r>
              <a:rPr lang="en-US" sz="4000" dirty="0"/>
              <a:t>-else Chain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BE4B4A14-A99F-40E1-9465-A9FC8823E3FC}"/>
              </a:ext>
            </a:extLst>
          </p:cNvPr>
          <p:cNvPicPr>
            <a:picLocks noChangeAspect="1"/>
          </p:cNvPicPr>
          <p:nvPr/>
        </p:nvPicPr>
        <p:blipFill>
          <a:blip r:embed="rId2"/>
          <a:stretch>
            <a:fillRect/>
          </a:stretch>
        </p:blipFill>
        <p:spPr>
          <a:xfrm>
            <a:off x="1803129" y="1480538"/>
            <a:ext cx="8585742" cy="3658372"/>
          </a:xfrm>
          <a:prstGeom prst="rect">
            <a:avLst/>
          </a:prstGeom>
        </p:spPr>
      </p:pic>
    </p:spTree>
    <p:extLst>
      <p:ext uri="{BB962C8B-B14F-4D97-AF65-F5344CB8AC3E}">
        <p14:creationId xmlns:p14="http://schemas.microsoft.com/office/powerpoint/2010/main" val="134062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The if-</a:t>
            </a:r>
            <a:r>
              <a:rPr lang="en-US" sz="4000" dirty="0" err="1"/>
              <a:t>elif</a:t>
            </a:r>
            <a:r>
              <a:rPr lang="en-US" sz="4000" dirty="0"/>
              <a:t>-else Chain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991372" cy="5465806"/>
          </a:xfrm>
        </p:spPr>
        <p:txBody>
          <a:bodyPr vert="horz" lIns="91440" tIns="45720" rIns="91440" bIns="45720" rtlCol="0" anchor="t">
            <a:normAutofit/>
          </a:bodyPr>
          <a:lstStyle/>
          <a:p>
            <a:r>
              <a:rPr lang="en-US" sz="2800" dirty="0"/>
              <a:t>Rather than printing the admission price within the if-</a:t>
            </a:r>
            <a:r>
              <a:rPr lang="en-US" sz="2800" dirty="0" err="1"/>
              <a:t>elif</a:t>
            </a:r>
            <a:r>
              <a:rPr lang="en-US" sz="2800" dirty="0"/>
              <a:t>-else block, it would be more concise to set just the price inside the if-</a:t>
            </a:r>
            <a:r>
              <a:rPr lang="en-US" sz="2800" dirty="0" err="1"/>
              <a:t>elif</a:t>
            </a:r>
            <a:r>
              <a:rPr lang="en-US" sz="2800" dirty="0"/>
              <a:t>-else chain and then have a single print() call that runs after the chain has been evaluated: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586DD80-018F-C42B-7776-1076B3C867ED}"/>
              </a:ext>
            </a:extLst>
          </p:cNvPr>
          <p:cNvPicPr>
            <a:picLocks noChangeAspect="1"/>
          </p:cNvPicPr>
          <p:nvPr/>
        </p:nvPicPr>
        <p:blipFill>
          <a:blip r:embed="rId2"/>
          <a:stretch>
            <a:fillRect/>
          </a:stretch>
        </p:blipFill>
        <p:spPr>
          <a:xfrm>
            <a:off x="2967595" y="3109742"/>
            <a:ext cx="5776870" cy="3565154"/>
          </a:xfrm>
          <a:prstGeom prst="rect">
            <a:avLst/>
          </a:prstGeom>
        </p:spPr>
      </p:pic>
    </p:spTree>
    <p:extLst>
      <p:ext uri="{BB962C8B-B14F-4D97-AF65-F5344CB8AC3E}">
        <p14:creationId xmlns:p14="http://schemas.microsoft.com/office/powerpoint/2010/main" val="137402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Using Multiple </a:t>
            </a:r>
            <a:r>
              <a:rPr lang="en-US" sz="4000" dirty="0" err="1"/>
              <a:t>elif</a:t>
            </a:r>
            <a:r>
              <a:rPr lang="en-US" sz="4000" dirty="0"/>
              <a:t> Blocks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5723275" cy="5465806"/>
          </a:xfrm>
        </p:spPr>
        <p:txBody>
          <a:bodyPr vert="horz" lIns="91440" tIns="45720" rIns="91440" bIns="45720" rtlCol="0" anchor="t">
            <a:normAutofit/>
          </a:bodyPr>
          <a:lstStyle/>
          <a:p>
            <a:r>
              <a:rPr lang="en-US" sz="2800" dirty="0"/>
              <a:t>You can use as many </a:t>
            </a:r>
            <a:r>
              <a:rPr lang="en-US" sz="2800" dirty="0" err="1"/>
              <a:t>elif</a:t>
            </a:r>
            <a:r>
              <a:rPr lang="en-US" sz="2800" dirty="0"/>
              <a:t> blocks in your code as you like. </a:t>
            </a:r>
          </a:p>
          <a:p>
            <a:r>
              <a:rPr lang="en-US" sz="2800" dirty="0"/>
              <a:t>For example, if the amusement park were to implement a discount for seniors, you could add one more conditional test to the code to determine whether someone qualifies for the senior discount. Let’s say that anyone 65 or older pays half the regular admission, or $20</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2BBDF08-6AFD-3109-E583-2A676A4B094A}"/>
              </a:ext>
            </a:extLst>
          </p:cNvPr>
          <p:cNvPicPr>
            <a:picLocks noChangeAspect="1"/>
          </p:cNvPicPr>
          <p:nvPr/>
        </p:nvPicPr>
        <p:blipFill>
          <a:blip r:embed="rId2"/>
          <a:stretch>
            <a:fillRect/>
          </a:stretch>
        </p:blipFill>
        <p:spPr>
          <a:xfrm>
            <a:off x="6594568" y="1399428"/>
            <a:ext cx="5393437" cy="4059144"/>
          </a:xfrm>
          <a:prstGeom prst="rect">
            <a:avLst/>
          </a:prstGeom>
        </p:spPr>
      </p:pic>
    </p:spTree>
    <p:extLst>
      <p:ext uri="{BB962C8B-B14F-4D97-AF65-F5344CB8AC3E}">
        <p14:creationId xmlns:p14="http://schemas.microsoft.com/office/powerpoint/2010/main" val="308441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Omitting the else Block</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4660592" cy="5465806"/>
          </a:xfrm>
        </p:spPr>
        <p:txBody>
          <a:bodyPr vert="horz" lIns="91440" tIns="45720" rIns="91440" bIns="45720" rtlCol="0" anchor="t">
            <a:normAutofit/>
          </a:bodyPr>
          <a:lstStyle/>
          <a:p>
            <a:r>
              <a:rPr lang="en-US" sz="2800" dirty="0"/>
              <a:t>Python does not require an else block at the end of an if-</a:t>
            </a:r>
            <a:r>
              <a:rPr lang="en-US" sz="2800" dirty="0" err="1"/>
              <a:t>elif</a:t>
            </a:r>
            <a:r>
              <a:rPr lang="en-US" sz="2800" dirty="0"/>
              <a:t> chain.</a:t>
            </a:r>
          </a:p>
          <a:p>
            <a:r>
              <a:rPr lang="en-US" sz="2800" dirty="0"/>
              <a:t>Sometimes, an else block is useful. Other times, it’s clearer to use an additional </a:t>
            </a:r>
            <a:r>
              <a:rPr lang="en-US" sz="2800" dirty="0" err="1"/>
              <a:t>elif</a:t>
            </a:r>
            <a:r>
              <a:rPr lang="en-US" sz="2800" dirty="0"/>
              <a:t> statement that catches the specific condition of interest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5B791678-2428-71B7-E5C8-A8AFC1FFE159}"/>
              </a:ext>
            </a:extLst>
          </p:cNvPr>
          <p:cNvPicPr>
            <a:picLocks noChangeAspect="1"/>
          </p:cNvPicPr>
          <p:nvPr/>
        </p:nvPicPr>
        <p:blipFill>
          <a:blip r:embed="rId2"/>
          <a:stretch>
            <a:fillRect/>
          </a:stretch>
        </p:blipFill>
        <p:spPr>
          <a:xfrm>
            <a:off x="5747270" y="897925"/>
            <a:ext cx="6366809" cy="4712732"/>
          </a:xfrm>
          <a:prstGeom prst="rect">
            <a:avLst/>
          </a:prstGeom>
        </p:spPr>
      </p:pic>
    </p:spTree>
    <p:extLst>
      <p:ext uri="{BB962C8B-B14F-4D97-AF65-F5344CB8AC3E}">
        <p14:creationId xmlns:p14="http://schemas.microsoft.com/office/powerpoint/2010/main" val="278709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Testing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The if-</a:t>
            </a:r>
            <a:r>
              <a:rPr lang="en-US" sz="2800" dirty="0" err="1"/>
              <a:t>elif</a:t>
            </a:r>
            <a:r>
              <a:rPr lang="en-US" sz="2800" dirty="0"/>
              <a:t>-else chain is powerful, but it’s only appropriate to use when you just need one test to pass. As soon as Python finds one test that passes, it skips the rest of the tests. This behavior is beneficial, because it’s efficient and allows you to test for one specific condition.</a:t>
            </a:r>
          </a:p>
          <a:p>
            <a:r>
              <a:rPr lang="en-US" sz="2800" dirty="0"/>
              <a:t>However, sometimes it’s important to check all conditions of interest. In this case, you should use a series of simple if statements with no </a:t>
            </a:r>
            <a:r>
              <a:rPr lang="en-US" sz="2800" dirty="0" err="1"/>
              <a:t>elif</a:t>
            </a:r>
            <a:r>
              <a:rPr lang="en-US" sz="2800" dirty="0"/>
              <a:t> or else blocks. This technique makes sense when more than one condition could be True, and you want to act on every condition that is True.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1744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 Simple Example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5340215" cy="5464066"/>
          </a:xfrm>
        </p:spPr>
        <p:txBody>
          <a:bodyPr vert="horz" lIns="91440" tIns="45720" rIns="91440" bIns="45720" rtlCol="0" anchor="t">
            <a:normAutofit fontScale="92500" lnSpcReduction="10000"/>
          </a:bodyPr>
          <a:lstStyle/>
          <a:p>
            <a:r>
              <a:rPr lang="en-US" sz="2800" dirty="0"/>
              <a:t>Imagine you have a list of cars and you want to print out the name of each car. Car names are proper names, so the names of most cars should be printed in title case. </a:t>
            </a:r>
          </a:p>
          <a:p>
            <a:r>
              <a:rPr lang="en-US" sz="2800" dirty="0"/>
              <a:t>However, the value </a:t>
            </a:r>
            <a:r>
              <a:rPr lang="en-US" sz="2800" i="1" dirty="0"/>
              <a:t>'</a:t>
            </a:r>
            <a:r>
              <a:rPr lang="en-US" sz="2800" i="1" dirty="0" err="1"/>
              <a:t>bmw</a:t>
            </a:r>
            <a:r>
              <a:rPr lang="en-US" sz="2800" i="1" dirty="0"/>
              <a:t>' </a:t>
            </a:r>
            <a:r>
              <a:rPr lang="en-US" sz="2800" dirty="0"/>
              <a:t>should be printed in all uppercase. The following code loops through a list of car names and looks for the value </a:t>
            </a:r>
            <a:r>
              <a:rPr lang="en-US" sz="2800" i="1" dirty="0"/>
              <a:t>'</a:t>
            </a:r>
            <a:r>
              <a:rPr lang="en-US" sz="2800" i="1" dirty="0" err="1"/>
              <a:t>bmw</a:t>
            </a:r>
            <a:r>
              <a:rPr lang="en-US" sz="2800" i="1" dirty="0"/>
              <a:t>'. </a:t>
            </a:r>
            <a:r>
              <a:rPr lang="en-US" sz="2800" dirty="0"/>
              <a:t>Whenever the value is </a:t>
            </a:r>
            <a:r>
              <a:rPr lang="en-US" sz="2800" i="1" dirty="0"/>
              <a:t>'</a:t>
            </a:r>
            <a:r>
              <a:rPr lang="en-US" sz="2800" i="1" dirty="0" err="1"/>
              <a:t>bmw</a:t>
            </a:r>
            <a:r>
              <a:rPr lang="en-US" sz="2800" dirty="0"/>
              <a:t>', it’s printed in upper- case instead of title case.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A92A573F-9E01-3E30-F37F-79321C9BC819}"/>
              </a:ext>
            </a:extLst>
          </p:cNvPr>
          <p:cNvPicPr>
            <a:picLocks noChangeAspect="1"/>
          </p:cNvPicPr>
          <p:nvPr/>
        </p:nvPicPr>
        <p:blipFill>
          <a:blip r:embed="rId2"/>
          <a:stretch>
            <a:fillRect/>
          </a:stretch>
        </p:blipFill>
        <p:spPr>
          <a:xfrm>
            <a:off x="6219567" y="1911483"/>
            <a:ext cx="5725236" cy="2644992"/>
          </a:xfrm>
          <a:prstGeom prst="rect">
            <a:avLst/>
          </a:prstGeom>
        </p:spPr>
      </p:pic>
    </p:spTree>
    <p:extLst>
      <p:ext uri="{BB962C8B-B14F-4D97-AF65-F5344CB8AC3E}">
        <p14:creationId xmlns:p14="http://schemas.microsoft.com/office/powerpoint/2010/main" val="202850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Testing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Let’s reconsider the pizzeria example. If someone requests a two-topping pizza, you’ll need to be sure to include both toppings on their pizza</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8A445E80-6F63-DB41-CF96-3163CC5A0176}"/>
              </a:ext>
            </a:extLst>
          </p:cNvPr>
          <p:cNvPicPr>
            <a:picLocks noChangeAspect="1"/>
          </p:cNvPicPr>
          <p:nvPr/>
        </p:nvPicPr>
        <p:blipFill>
          <a:blip r:embed="rId2"/>
          <a:stretch>
            <a:fillRect/>
          </a:stretch>
        </p:blipFill>
        <p:spPr>
          <a:xfrm>
            <a:off x="2239262" y="2550718"/>
            <a:ext cx="7573432" cy="2572109"/>
          </a:xfrm>
          <a:prstGeom prst="rect">
            <a:avLst/>
          </a:prstGeom>
        </p:spPr>
      </p:pic>
      <p:pic>
        <p:nvPicPr>
          <p:cNvPr id="7" name="Picture 6">
            <a:extLst>
              <a:ext uri="{FF2B5EF4-FFF2-40B4-BE49-F238E27FC236}">
                <a16:creationId xmlns:a16="http://schemas.microsoft.com/office/drawing/2014/main" id="{39763804-E548-BC32-3111-267EC257198C}"/>
              </a:ext>
            </a:extLst>
          </p:cNvPr>
          <p:cNvPicPr>
            <a:picLocks noChangeAspect="1"/>
          </p:cNvPicPr>
          <p:nvPr/>
        </p:nvPicPr>
        <p:blipFill>
          <a:blip r:embed="rId3"/>
          <a:stretch>
            <a:fillRect/>
          </a:stretch>
        </p:blipFill>
        <p:spPr>
          <a:xfrm>
            <a:off x="2239262" y="5063184"/>
            <a:ext cx="7573432" cy="1819529"/>
          </a:xfrm>
          <a:prstGeom prst="rect">
            <a:avLst/>
          </a:prstGeom>
        </p:spPr>
      </p:pic>
    </p:spTree>
    <p:extLst>
      <p:ext uri="{BB962C8B-B14F-4D97-AF65-F5344CB8AC3E}">
        <p14:creationId xmlns:p14="http://schemas.microsoft.com/office/powerpoint/2010/main" val="211103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Testing Multiple Conditions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In summary, if you want only one block of code to run, use an if-</a:t>
            </a:r>
            <a:r>
              <a:rPr lang="en-US" sz="2800" dirty="0" err="1"/>
              <a:t>elif</a:t>
            </a:r>
            <a:r>
              <a:rPr lang="en-US" sz="2800" dirty="0"/>
              <a:t>-else chain. </a:t>
            </a:r>
          </a:p>
          <a:p>
            <a:r>
              <a:rPr lang="en-US" sz="2800" dirty="0"/>
              <a:t>If more than one block of code needs to run, use a series of independent if statements.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1345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Using if Statements with Lists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You can do some interesting work when you combine lists and if statements.</a:t>
            </a:r>
          </a:p>
          <a:p>
            <a:r>
              <a:rPr lang="en-US" sz="2800" dirty="0"/>
              <a:t>You can watch for special values that need to be treated differently than other values in the list. </a:t>
            </a:r>
          </a:p>
          <a:p>
            <a:r>
              <a:rPr lang="en-US" sz="2800" dirty="0"/>
              <a:t>You can efficiently manage changing conditions, such as the availability of certain items in a restaurant throughout a shift.</a:t>
            </a:r>
          </a:p>
          <a:p>
            <a:r>
              <a:rPr lang="en-US" sz="2800" dirty="0"/>
              <a:t>You can also begin to prove that your code works as you expect it to in all possible situations.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8371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Using if Statements with Lists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You can do some interesting work when you combine lists and if statements.</a:t>
            </a:r>
          </a:p>
          <a:p>
            <a:r>
              <a:rPr lang="en-US" sz="2800" dirty="0"/>
              <a:t>You can watch for special values that need to be treated differently than other values in the list. </a:t>
            </a:r>
          </a:p>
          <a:p>
            <a:r>
              <a:rPr lang="en-US" sz="2800" dirty="0"/>
              <a:t>You can efficiently manage changing conditions, such as the availability of certain items in a restaurant throughout a shift.</a:t>
            </a:r>
          </a:p>
          <a:p>
            <a:r>
              <a:rPr lang="en-US" sz="2800" dirty="0"/>
              <a:t>You can also begin to prove that your code works as you expect it to in all possible situations.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29473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for Special Items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Let’s continue with the pizzeria example. The pizzeria displays a message whenever a topping is added to your pizza, as it’s being made. The code for this action can be written very efficiently by making a list of toppings the customer has requested and using a loop to announce each topping as it’s added to the pizza</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0324D7B1-2F30-3A10-F97F-2C1217406084}"/>
              </a:ext>
            </a:extLst>
          </p:cNvPr>
          <p:cNvPicPr>
            <a:picLocks noChangeAspect="1"/>
          </p:cNvPicPr>
          <p:nvPr/>
        </p:nvPicPr>
        <p:blipFill>
          <a:blip r:embed="rId2"/>
          <a:stretch>
            <a:fillRect/>
          </a:stretch>
        </p:blipFill>
        <p:spPr>
          <a:xfrm>
            <a:off x="1038649" y="4017050"/>
            <a:ext cx="10526594" cy="2657846"/>
          </a:xfrm>
          <a:prstGeom prst="rect">
            <a:avLst/>
          </a:prstGeom>
        </p:spPr>
      </p:pic>
    </p:spTree>
    <p:extLst>
      <p:ext uri="{BB962C8B-B14F-4D97-AF65-F5344CB8AC3E}">
        <p14:creationId xmlns:p14="http://schemas.microsoft.com/office/powerpoint/2010/main" val="1244286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for Special Items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But what if the pizzeria runs out of green peppers? An if statement inside the for loop can handle this situation appropriately: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88047B4-CDDB-5B9A-BA36-34593F31230D}"/>
              </a:ext>
            </a:extLst>
          </p:cNvPr>
          <p:cNvPicPr>
            <a:picLocks noChangeAspect="1"/>
          </p:cNvPicPr>
          <p:nvPr/>
        </p:nvPicPr>
        <p:blipFill>
          <a:blip r:embed="rId2"/>
          <a:stretch>
            <a:fillRect/>
          </a:stretch>
        </p:blipFill>
        <p:spPr>
          <a:xfrm>
            <a:off x="977002" y="2673694"/>
            <a:ext cx="10402752" cy="3677163"/>
          </a:xfrm>
          <a:prstGeom prst="rect">
            <a:avLst/>
          </a:prstGeom>
        </p:spPr>
      </p:pic>
    </p:spTree>
    <p:extLst>
      <p:ext uri="{BB962C8B-B14F-4D97-AF65-F5344CB8AC3E}">
        <p14:creationId xmlns:p14="http://schemas.microsoft.com/office/powerpoint/2010/main" val="2080173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That a List Is Not Empty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We’ve made a simple assumption about every list we’ve worked with so far: we’ve assumed that each list has at least one item in it. </a:t>
            </a:r>
          </a:p>
          <a:p>
            <a:r>
              <a:rPr lang="en-US" sz="2800" dirty="0"/>
              <a:t>As an example, let’s check whether the list of requested toppings is empty before building the pizza. If the list is empty, we’ll prompt the user and make sure they want a plain pizza. If the list is not empty, we’ll build the pizza just as we did in the previous examples.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1725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That a List Is Not Empty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fontScale="92500" lnSpcReduction="10000"/>
          </a:bodyPr>
          <a:lstStyle/>
          <a:p>
            <a:endParaRPr lang="en-US" sz="2800" dirty="0"/>
          </a:p>
          <a:p>
            <a:endParaRPr lang="en-US" sz="2800" dirty="0"/>
          </a:p>
          <a:p>
            <a:endParaRPr lang="en-US" sz="2800" dirty="0"/>
          </a:p>
          <a:p>
            <a:endParaRPr lang="en-US" sz="2800" dirty="0"/>
          </a:p>
          <a:p>
            <a:endParaRPr lang="en-US" sz="2800" dirty="0"/>
          </a:p>
          <a:p>
            <a:r>
              <a:rPr lang="en-US" sz="2800" dirty="0"/>
              <a:t>This time we start out with an empty list of requested toppings. Instead of jumping right into a for loop, we do a quick check first. </a:t>
            </a:r>
          </a:p>
          <a:p>
            <a:r>
              <a:rPr lang="en-US" sz="2800" dirty="0"/>
              <a:t>When the name of a list is used in an if statement, Python returns True if the list contains at least one item; an empty list evaluates to False. If </a:t>
            </a:r>
            <a:r>
              <a:rPr lang="en-US" sz="2800" dirty="0" err="1"/>
              <a:t>requested_toppings</a:t>
            </a:r>
            <a:r>
              <a:rPr lang="en-US" sz="2800" dirty="0"/>
              <a:t> passes the conditional test, we run the same for loop we used in the previous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32670812-8DD4-0329-2B61-7848BD10138B}"/>
              </a:ext>
            </a:extLst>
          </p:cNvPr>
          <p:cNvPicPr>
            <a:picLocks noChangeAspect="1"/>
          </p:cNvPicPr>
          <p:nvPr/>
        </p:nvPicPr>
        <p:blipFill>
          <a:blip r:embed="rId2"/>
          <a:stretch>
            <a:fillRect/>
          </a:stretch>
        </p:blipFill>
        <p:spPr>
          <a:xfrm>
            <a:off x="1466033" y="855497"/>
            <a:ext cx="6223072" cy="2732081"/>
          </a:xfrm>
          <a:prstGeom prst="rect">
            <a:avLst/>
          </a:prstGeom>
        </p:spPr>
      </p:pic>
    </p:spTree>
    <p:extLst>
      <p:ext uri="{BB962C8B-B14F-4D97-AF65-F5344CB8AC3E}">
        <p14:creationId xmlns:p14="http://schemas.microsoft.com/office/powerpoint/2010/main" val="520624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Using Multiple Lists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People will ask for just about anything, especially when it comes to pizza toppings. What if a customer actually wants </a:t>
            </a:r>
            <a:r>
              <a:rPr lang="en-US" sz="2800" dirty="0" err="1"/>
              <a:t>french</a:t>
            </a:r>
            <a:r>
              <a:rPr lang="en-US" sz="2800" dirty="0"/>
              <a:t> fries on their pizza? You can use lists and if statements to make sure your input makes sense before you act on it.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CA0B63DE-8C26-7D74-168D-ED3F88265F77}"/>
              </a:ext>
            </a:extLst>
          </p:cNvPr>
          <p:cNvPicPr>
            <a:picLocks noChangeAspect="1"/>
          </p:cNvPicPr>
          <p:nvPr/>
        </p:nvPicPr>
        <p:blipFill>
          <a:blip r:embed="rId2"/>
          <a:stretch>
            <a:fillRect/>
          </a:stretch>
        </p:blipFill>
        <p:spPr>
          <a:xfrm>
            <a:off x="2341710" y="3089772"/>
            <a:ext cx="7430658" cy="3669374"/>
          </a:xfrm>
          <a:prstGeom prst="rect">
            <a:avLst/>
          </a:prstGeom>
        </p:spPr>
      </p:pic>
    </p:spTree>
    <p:extLst>
      <p:ext uri="{BB962C8B-B14F-4D97-AF65-F5344CB8AC3E}">
        <p14:creationId xmlns:p14="http://schemas.microsoft.com/office/powerpoint/2010/main" val="303136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Summary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03870"/>
            <a:ext cx="10735997" cy="5465806"/>
          </a:xfrm>
        </p:spPr>
        <p:txBody>
          <a:bodyPr vert="horz" lIns="91440" tIns="45720" rIns="91440" bIns="45720" rtlCol="0" anchor="t">
            <a:normAutofit/>
          </a:bodyPr>
          <a:lstStyle/>
          <a:p>
            <a:r>
              <a:rPr lang="en-US" sz="2800" dirty="0"/>
              <a:t>In this chapter you learned how to write conditional tests, which always evaluate to True or False. </a:t>
            </a:r>
          </a:p>
          <a:p>
            <a:r>
              <a:rPr lang="en-US" sz="2800" dirty="0"/>
              <a:t>You learned to write simple if statements, if-else chains, and if-</a:t>
            </a:r>
            <a:r>
              <a:rPr lang="en-US" sz="2800" dirty="0" err="1"/>
              <a:t>elif</a:t>
            </a:r>
            <a:r>
              <a:rPr lang="en-US" sz="2800" dirty="0"/>
              <a:t>-else chains. </a:t>
            </a:r>
          </a:p>
          <a:p>
            <a:r>
              <a:rPr lang="en-US" sz="2800" dirty="0"/>
              <a:t>You began using these structures to identify particular conditions you need to test and to know when those conditions have been met in your programs. </a:t>
            </a:r>
          </a:p>
          <a:p>
            <a:r>
              <a:rPr lang="en-US" sz="2800" dirty="0"/>
              <a:t>You learned to handle certain items in a list differently than all other items while continuing to utilize the efficiency of a for loop</a:t>
            </a:r>
            <a:r>
              <a:rPr lang="en-US" sz="2800"/>
              <a:t>. </a:t>
            </a:r>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3686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Conditional Tests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800" dirty="0"/>
              <a:t>At the heart of every if statement is an expression that can be evaluated as </a:t>
            </a:r>
            <a:r>
              <a:rPr lang="en-US" sz="2800" b="1" dirty="0"/>
              <a:t>True</a:t>
            </a:r>
            <a:r>
              <a:rPr lang="en-US" sz="2800" dirty="0"/>
              <a:t> or </a:t>
            </a:r>
            <a:r>
              <a:rPr lang="en-US" sz="2800" b="1" dirty="0"/>
              <a:t>False</a:t>
            </a:r>
            <a:r>
              <a:rPr lang="en-US" sz="2800" dirty="0"/>
              <a:t> and is called a </a:t>
            </a:r>
            <a:r>
              <a:rPr lang="en-US" sz="2800" b="1" dirty="0"/>
              <a:t>conditional test</a:t>
            </a:r>
            <a:r>
              <a:rPr lang="en-US" sz="2800" dirty="0"/>
              <a:t>. Python uses the values True and False to decide whether the code in an if statement should be executed. </a:t>
            </a:r>
          </a:p>
          <a:p>
            <a:r>
              <a:rPr lang="en-US" sz="2800" dirty="0"/>
              <a:t>If a conditional test evaluates to </a:t>
            </a:r>
            <a:r>
              <a:rPr lang="en-US" sz="2800" b="1" dirty="0"/>
              <a:t>True</a:t>
            </a:r>
            <a:r>
              <a:rPr lang="en-US" sz="2800" dirty="0"/>
              <a:t>, Python </a:t>
            </a:r>
            <a:r>
              <a:rPr lang="en-US" sz="2800" b="1" dirty="0"/>
              <a:t>executes</a:t>
            </a:r>
            <a:r>
              <a:rPr lang="en-US" sz="2800" dirty="0"/>
              <a:t> the code following the if statement. </a:t>
            </a:r>
          </a:p>
          <a:p>
            <a:r>
              <a:rPr lang="en-US" sz="2800" dirty="0"/>
              <a:t>If the test evaluates to </a:t>
            </a:r>
            <a:r>
              <a:rPr lang="en-US" sz="2800" b="1" dirty="0"/>
              <a:t>False</a:t>
            </a:r>
            <a:r>
              <a:rPr lang="en-US" sz="2800" dirty="0"/>
              <a:t>, Python </a:t>
            </a:r>
            <a:r>
              <a:rPr lang="en-US" sz="2800" b="1" dirty="0"/>
              <a:t>ignores</a:t>
            </a:r>
            <a:r>
              <a:rPr lang="en-US" sz="2800" dirty="0"/>
              <a:t> the code following the if statement.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7794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for Equality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fontScale="92500"/>
          </a:bodyPr>
          <a:lstStyle/>
          <a:p>
            <a:r>
              <a:rPr lang="en-US" sz="2800" dirty="0"/>
              <a:t>Most conditional tests compare the current value of a variable to a specific value of interest. The simplest conditional test checks whether the value of a variable is equal to the value of interest</a:t>
            </a:r>
          </a:p>
          <a:p>
            <a:endParaRPr lang="en-US" sz="2800" dirty="0"/>
          </a:p>
          <a:p>
            <a:endParaRPr lang="en-US" sz="2800" dirty="0"/>
          </a:p>
          <a:p>
            <a:endParaRPr lang="en-US" sz="2800" dirty="0"/>
          </a:p>
          <a:p>
            <a:r>
              <a:rPr lang="en-US" sz="2800" dirty="0"/>
              <a:t>The first line sets the value of car to '</a:t>
            </a:r>
            <a:r>
              <a:rPr lang="en-US" sz="2800" dirty="0" err="1"/>
              <a:t>bmw</a:t>
            </a:r>
            <a:r>
              <a:rPr lang="en-US" sz="2800" dirty="0"/>
              <a:t>' using a single equal sign, as you’ve seen many times already. The next line checks whether the value of car is '</a:t>
            </a:r>
            <a:r>
              <a:rPr lang="en-US" sz="2800" dirty="0" err="1"/>
              <a:t>bmw</a:t>
            </a:r>
            <a:r>
              <a:rPr lang="en-US" sz="2800" dirty="0"/>
              <a:t>' by using a double equal sign (</a:t>
            </a:r>
            <a:r>
              <a:rPr lang="en-US" sz="2800" b="1" dirty="0"/>
              <a:t>==</a:t>
            </a:r>
            <a:r>
              <a:rPr lang="en-US" sz="2800" dirty="0"/>
              <a:t>). This </a:t>
            </a:r>
            <a:r>
              <a:rPr lang="en-US" sz="2800" b="1" dirty="0"/>
              <a:t>equality operator </a:t>
            </a:r>
            <a:r>
              <a:rPr lang="en-US" sz="2800" dirty="0"/>
              <a:t>returns True if the values on the left and right side of the operator match, and False if they don’t match.</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95666F55-9148-24C6-929B-ABC53667F781}"/>
              </a:ext>
            </a:extLst>
          </p:cNvPr>
          <p:cNvPicPr>
            <a:picLocks noChangeAspect="1"/>
          </p:cNvPicPr>
          <p:nvPr/>
        </p:nvPicPr>
        <p:blipFill>
          <a:blip r:embed="rId2"/>
          <a:stretch>
            <a:fillRect/>
          </a:stretch>
        </p:blipFill>
        <p:spPr>
          <a:xfrm>
            <a:off x="1866406" y="2551796"/>
            <a:ext cx="8397940" cy="1514383"/>
          </a:xfrm>
          <a:prstGeom prst="rect">
            <a:avLst/>
          </a:prstGeom>
        </p:spPr>
      </p:pic>
    </p:spTree>
    <p:extLst>
      <p:ext uri="{BB962C8B-B14F-4D97-AF65-F5344CB8AC3E}">
        <p14:creationId xmlns:p14="http://schemas.microsoft.com/office/powerpoint/2010/main" val="227115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Ignoring Case When Checking for Equality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800" dirty="0"/>
              <a:t>Testing for equality is </a:t>
            </a:r>
            <a:r>
              <a:rPr lang="en-US" sz="2800" b="1" dirty="0"/>
              <a:t>case sensitive </a:t>
            </a:r>
            <a:r>
              <a:rPr lang="en-US" sz="2800" dirty="0"/>
              <a:t>in Python. For example, two values with different capitalization are not considered equal: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E933BB9F-D28E-BA08-D60B-434DC1B80FF4}"/>
              </a:ext>
            </a:extLst>
          </p:cNvPr>
          <p:cNvPicPr>
            <a:picLocks noChangeAspect="1"/>
          </p:cNvPicPr>
          <p:nvPr/>
        </p:nvPicPr>
        <p:blipFill>
          <a:blip r:embed="rId2"/>
          <a:stretch>
            <a:fillRect/>
          </a:stretch>
        </p:blipFill>
        <p:spPr>
          <a:xfrm>
            <a:off x="2110210" y="2598276"/>
            <a:ext cx="7971579" cy="3008463"/>
          </a:xfrm>
          <a:prstGeom prst="rect">
            <a:avLst/>
          </a:prstGeom>
        </p:spPr>
      </p:pic>
    </p:spTree>
    <p:extLst>
      <p:ext uri="{BB962C8B-B14F-4D97-AF65-F5344CB8AC3E}">
        <p14:creationId xmlns:p14="http://schemas.microsoft.com/office/powerpoint/2010/main" val="185921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Ignoring Case When Checking for Equality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800" dirty="0"/>
              <a:t>If case matters, this behavior is advantageous. But if case doesn’t matter and instead you just want to test the value of a variable, you can convert the variable’s value to lowercase before doing the comparison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8DF6537-5A26-F519-A7B9-589287AAF585}"/>
              </a:ext>
            </a:extLst>
          </p:cNvPr>
          <p:cNvPicPr>
            <a:picLocks noChangeAspect="1"/>
          </p:cNvPicPr>
          <p:nvPr/>
        </p:nvPicPr>
        <p:blipFill>
          <a:blip r:embed="rId2"/>
          <a:stretch>
            <a:fillRect/>
          </a:stretch>
        </p:blipFill>
        <p:spPr>
          <a:xfrm>
            <a:off x="1638305" y="3483670"/>
            <a:ext cx="8083092" cy="2266029"/>
          </a:xfrm>
          <a:prstGeom prst="rect">
            <a:avLst/>
          </a:prstGeom>
        </p:spPr>
      </p:pic>
    </p:spTree>
    <p:extLst>
      <p:ext uri="{BB962C8B-B14F-4D97-AF65-F5344CB8AC3E}">
        <p14:creationId xmlns:p14="http://schemas.microsoft.com/office/powerpoint/2010/main" val="214360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Ignoring Case When Checking for Equality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800" dirty="0"/>
              <a:t>The lower() method doesn’t change the value that was originally stored in car, so you can do this kind of comparison without affecting the original variable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57D0342D-A33E-C4F9-99C6-7AA24FE1B1F1}"/>
              </a:ext>
            </a:extLst>
          </p:cNvPr>
          <p:cNvPicPr>
            <a:picLocks noChangeAspect="1"/>
          </p:cNvPicPr>
          <p:nvPr/>
        </p:nvPicPr>
        <p:blipFill>
          <a:blip r:embed="rId2"/>
          <a:stretch>
            <a:fillRect/>
          </a:stretch>
        </p:blipFill>
        <p:spPr>
          <a:xfrm>
            <a:off x="2758184" y="2840353"/>
            <a:ext cx="6389935" cy="3010030"/>
          </a:xfrm>
          <a:prstGeom prst="rect">
            <a:avLst/>
          </a:prstGeom>
        </p:spPr>
      </p:pic>
    </p:spTree>
    <p:extLst>
      <p:ext uri="{BB962C8B-B14F-4D97-AF65-F5344CB8AC3E}">
        <p14:creationId xmlns:p14="http://schemas.microsoft.com/office/powerpoint/2010/main" val="355626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871339"/>
          </a:xfrm>
        </p:spPr>
        <p:txBody>
          <a:bodyPr>
            <a:noAutofit/>
          </a:bodyPr>
          <a:lstStyle/>
          <a:p>
            <a:r>
              <a:rPr lang="en-US" sz="4000" dirty="0"/>
              <a:t>Checking for Inequality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3870"/>
            <a:ext cx="10773070" cy="5464066"/>
          </a:xfrm>
        </p:spPr>
        <p:txBody>
          <a:bodyPr vert="horz" lIns="91440" tIns="45720" rIns="91440" bIns="45720" rtlCol="0" anchor="t">
            <a:normAutofit/>
          </a:bodyPr>
          <a:lstStyle/>
          <a:p>
            <a:r>
              <a:rPr lang="en-US" sz="2800" dirty="0"/>
              <a:t>When you want to determine whether two values are not equal, you can use the inequality operator (</a:t>
            </a:r>
            <a:r>
              <a:rPr lang="en-US" sz="2800" b="1" dirty="0"/>
              <a:t>!=</a:t>
            </a:r>
            <a:r>
              <a:rPr lang="en-US" sz="2800" dirty="0"/>
              <a:t>). Let’s use another if statement to examine how to use the inequality operator.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2A512162-7CEF-4CFF-DF46-7E1547392673}"/>
              </a:ext>
            </a:extLst>
          </p:cNvPr>
          <p:cNvPicPr>
            <a:picLocks noChangeAspect="1"/>
          </p:cNvPicPr>
          <p:nvPr/>
        </p:nvPicPr>
        <p:blipFill>
          <a:blip r:embed="rId2"/>
          <a:stretch>
            <a:fillRect/>
          </a:stretch>
        </p:blipFill>
        <p:spPr>
          <a:xfrm>
            <a:off x="1902060" y="3011798"/>
            <a:ext cx="8309957" cy="2660823"/>
          </a:xfrm>
          <a:prstGeom prst="rect">
            <a:avLst/>
          </a:prstGeom>
        </p:spPr>
      </p:pic>
    </p:spTree>
    <p:extLst>
      <p:ext uri="{BB962C8B-B14F-4D97-AF65-F5344CB8AC3E}">
        <p14:creationId xmlns:p14="http://schemas.microsoft.com/office/powerpoint/2010/main" val="402342234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519</TotalTime>
  <Words>2163</Words>
  <Application>Microsoft Office PowerPoint</Application>
  <PresentationFormat>Widescreen</PresentationFormat>
  <Paragraphs>124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Avenir Next LT Pro</vt:lpstr>
      <vt:lpstr>Sitka Banner</vt:lpstr>
      <vt:lpstr>HeadlinesVTI</vt:lpstr>
      <vt:lpstr>Introduction To Object-Oriented Programming</vt:lpstr>
      <vt:lpstr>If Statements</vt:lpstr>
      <vt:lpstr>A Simple Example</vt:lpstr>
      <vt:lpstr>Conditional Tests</vt:lpstr>
      <vt:lpstr>Checking for Equality</vt:lpstr>
      <vt:lpstr>Ignoring Case When Checking for Equality</vt:lpstr>
      <vt:lpstr>Ignoring Case When Checking for Equality</vt:lpstr>
      <vt:lpstr>Ignoring Case When Checking for Equality</vt:lpstr>
      <vt:lpstr>Checking for Inequality</vt:lpstr>
      <vt:lpstr>Numerical Comparisons</vt:lpstr>
      <vt:lpstr>Numerical Comparisons</vt:lpstr>
      <vt:lpstr>Boolean Expression</vt:lpstr>
      <vt:lpstr>Checking Multiple Conditions</vt:lpstr>
      <vt:lpstr>Checking Multiple Conditions</vt:lpstr>
      <vt:lpstr>Checking Multiple Conditions</vt:lpstr>
      <vt:lpstr>Truth Table</vt:lpstr>
      <vt:lpstr>Checking Whether a Value Is in a List</vt:lpstr>
      <vt:lpstr>Checking Whether a Value Is Not in a List</vt:lpstr>
      <vt:lpstr>if Statements</vt:lpstr>
      <vt:lpstr>if Statements</vt:lpstr>
      <vt:lpstr>if Statements</vt:lpstr>
      <vt:lpstr>if-else Statements</vt:lpstr>
      <vt:lpstr>The if-elif-else Chain</vt:lpstr>
      <vt:lpstr>The if-elif-else Chain</vt:lpstr>
      <vt:lpstr>The if-elif-else Chain</vt:lpstr>
      <vt:lpstr>The if-elif-else Chain</vt:lpstr>
      <vt:lpstr>Using Multiple elif Blocks</vt:lpstr>
      <vt:lpstr>Omitting the else Block</vt:lpstr>
      <vt:lpstr>Testing Multiple Conditions</vt:lpstr>
      <vt:lpstr>Testing Multiple Conditions</vt:lpstr>
      <vt:lpstr>Testing Multiple Conditions</vt:lpstr>
      <vt:lpstr>Using if Statements with Lists</vt:lpstr>
      <vt:lpstr>Using if Statements with Lists</vt:lpstr>
      <vt:lpstr>Checking for Special Items</vt:lpstr>
      <vt:lpstr>Checking for Special Items</vt:lpstr>
      <vt:lpstr>Checking That a List Is Not Empty</vt:lpstr>
      <vt:lpstr>Checking That a List Is Not Empty</vt:lpstr>
      <vt:lpstr>Using Multiple Lists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Boloz, Patrik</cp:lastModifiedBy>
  <cp:revision>76</cp:revision>
  <dcterms:created xsi:type="dcterms:W3CDTF">2023-08-15T21:25:09Z</dcterms:created>
  <dcterms:modified xsi:type="dcterms:W3CDTF">2023-08-29T23:17:55Z</dcterms:modified>
</cp:coreProperties>
</file>