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A0A30-7F6C-D472-2948-A22B2735E455}" v="2" dt="2023-01-23T06:00:55.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A33A0A30-7F6C-D472-2948-A22B2735E455}"/>
    <pc:docChg chg="addSld delSld">
      <pc:chgData name="Boloz, Patrik" userId="S::patrikboloz@nmhu.edu::4a5f27e5-970c-49cb-a96d-452ff94b951a" providerId="AD" clId="Web-{A33A0A30-7F6C-D472-2948-A22B2735E455}" dt="2023-01-23T06:00:55.739" v="1"/>
      <pc:docMkLst>
        <pc:docMk/>
      </pc:docMkLst>
      <pc:sldChg chg="new del">
        <pc:chgData name="Boloz, Patrik" userId="S::patrikboloz@nmhu.edu::4a5f27e5-970c-49cb-a96d-452ff94b951a" providerId="AD" clId="Web-{A33A0A30-7F6C-D472-2948-A22B2735E455}" dt="2023-01-23T06:00:55.739" v="1"/>
        <pc:sldMkLst>
          <pc:docMk/>
          <pc:sldMk cId="3285237588"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1/22/2023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a:lstStyle/>
          <a:p>
            <a:r>
              <a:rPr lang="en-US" dirty="0"/>
              <a:t>Chapter 1</a:t>
            </a:r>
          </a:p>
        </p:txBody>
      </p:sp>
    </p:spTree>
    <p:extLst>
      <p:ext uri="{BB962C8B-B14F-4D97-AF65-F5344CB8AC3E}">
        <p14:creationId xmlns:p14="http://schemas.microsoft.com/office/powerpoint/2010/main" val="359135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839A-CDB5-5C69-454D-E0A10DAA4B32}"/>
              </a:ext>
            </a:extLst>
          </p:cNvPr>
          <p:cNvSpPr>
            <a:spLocks noGrp="1"/>
          </p:cNvSpPr>
          <p:nvPr>
            <p:ph type="title"/>
          </p:nvPr>
        </p:nvSpPr>
        <p:spPr/>
        <p:txBody>
          <a:bodyPr/>
          <a:lstStyle/>
          <a:p>
            <a:r>
              <a:rPr lang="en-US" dirty="0"/>
              <a:t>Advantages of OOP</a:t>
            </a:r>
          </a:p>
        </p:txBody>
      </p:sp>
      <p:sp>
        <p:nvSpPr>
          <p:cNvPr id="3" name="Content Placeholder 2">
            <a:extLst>
              <a:ext uri="{FF2B5EF4-FFF2-40B4-BE49-F238E27FC236}">
                <a16:creationId xmlns:a16="http://schemas.microsoft.com/office/drawing/2014/main" id="{FB95C2BE-3244-902D-20BD-4EE16A46BE78}"/>
              </a:ext>
            </a:extLst>
          </p:cNvPr>
          <p:cNvSpPr>
            <a:spLocks noGrp="1"/>
          </p:cNvSpPr>
          <p:nvPr>
            <p:ph idx="1"/>
          </p:nvPr>
        </p:nvSpPr>
        <p:spPr/>
        <p:txBody>
          <a:bodyPr/>
          <a:lstStyle/>
          <a:p>
            <a:r>
              <a:rPr lang="en-US" dirty="0"/>
              <a:t>Object-oriented programming offers several major advantages to software development:</a:t>
            </a:r>
          </a:p>
          <a:p>
            <a:pPr lvl="1"/>
            <a:r>
              <a:rPr lang="en-US" dirty="0"/>
              <a:t>reduced susceptibility to errors: an object controls access to its own data. More specifically, an object can reject erroneous access attempts </a:t>
            </a:r>
          </a:p>
          <a:p>
            <a:pPr lvl="1"/>
            <a:r>
              <a:rPr lang="en-US" dirty="0"/>
              <a:t>easy re-use: objects maintain themselves and can therefore be used as building blocks for other programs </a:t>
            </a:r>
          </a:p>
          <a:p>
            <a:pPr lvl="1"/>
            <a:r>
              <a:rPr lang="en-US" dirty="0"/>
              <a:t>low maintenance requirement: an object type can modify its own internal data representation without requiring changes to the application.</a:t>
            </a:r>
          </a:p>
        </p:txBody>
      </p:sp>
    </p:spTree>
    <p:extLst>
      <p:ext uri="{BB962C8B-B14F-4D97-AF65-F5344CB8AC3E}">
        <p14:creationId xmlns:p14="http://schemas.microsoft.com/office/powerpoint/2010/main" val="153733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EE45CEA-3E8A-0887-9531-CAF46CDA63F0}"/>
              </a:ext>
            </a:extLst>
          </p:cNvPr>
          <p:cNvSpPr>
            <a:spLocks noGrp="1"/>
          </p:cNvSpPr>
          <p:nvPr>
            <p:ph type="title"/>
          </p:nvPr>
        </p:nvSpPr>
        <p:spPr>
          <a:xfrm>
            <a:off x="1451580" y="804520"/>
            <a:ext cx="4176511" cy="1049235"/>
          </a:xfrm>
        </p:spPr>
        <p:txBody>
          <a:bodyPr>
            <a:normAutofit/>
          </a:bodyPr>
          <a:lstStyle/>
          <a:p>
            <a:r>
              <a:rPr lang="en-US" dirty="0"/>
              <a:t>Developing a C++ program</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E4DB245-5302-1860-05EA-088EFCC9DB25}"/>
              </a:ext>
            </a:extLst>
          </p:cNvPr>
          <p:cNvSpPr>
            <a:spLocks noGrp="1"/>
          </p:cNvSpPr>
          <p:nvPr>
            <p:ph idx="1"/>
          </p:nvPr>
        </p:nvSpPr>
        <p:spPr>
          <a:xfrm>
            <a:off x="1451581" y="2015732"/>
            <a:ext cx="4172212" cy="3450613"/>
          </a:xfrm>
        </p:spPr>
        <p:txBody>
          <a:bodyPr>
            <a:normAutofit/>
          </a:bodyPr>
          <a:lstStyle/>
          <a:p>
            <a:pPr>
              <a:lnSpc>
                <a:spcPct val="110000"/>
              </a:lnSpc>
            </a:pPr>
            <a:r>
              <a:rPr lang="en-US" sz="1100"/>
              <a:t>The following three steps are required to create and translate a C++ program: </a:t>
            </a:r>
          </a:p>
          <a:p>
            <a:pPr lvl="1">
              <a:lnSpc>
                <a:spcPct val="110000"/>
              </a:lnSpc>
            </a:pPr>
            <a:r>
              <a:rPr lang="en-US" sz="1100"/>
              <a:t>1. First, a text editor is used to save the C++ program in a text file. In other words, the source code is saved to a source file. In larger projects the programmer will normally use modular programming. This means that the source code will be stored in several source files that are edited and translated separately. </a:t>
            </a:r>
          </a:p>
          <a:p>
            <a:pPr lvl="1">
              <a:lnSpc>
                <a:spcPct val="110000"/>
              </a:lnSpc>
            </a:pPr>
            <a:r>
              <a:rPr lang="en-US" sz="1100"/>
              <a:t>2. The source file is put through a compiler for translation. If everything works as planned, an object file made up of machine code is created. The object file is also referred to as a module. </a:t>
            </a:r>
          </a:p>
          <a:p>
            <a:pPr lvl="1">
              <a:lnSpc>
                <a:spcPct val="110000"/>
              </a:lnSpc>
            </a:pPr>
            <a:r>
              <a:rPr lang="en-US" sz="1100"/>
              <a:t>3. Finally, the linker combines the object file with other modules to form an executable file. These further modules contain functions from standard libraries or parts of the program that have been compiled previously.</a:t>
            </a:r>
          </a:p>
        </p:txBody>
      </p:sp>
      <p:pic>
        <p:nvPicPr>
          <p:cNvPr id="5" name="Picture 4">
            <a:extLst>
              <a:ext uri="{FF2B5EF4-FFF2-40B4-BE49-F238E27FC236}">
                <a16:creationId xmlns:a16="http://schemas.microsoft.com/office/drawing/2014/main" id="{40051D02-ED63-D2EC-70CC-4E4DFA4089EF}"/>
              </a:ext>
            </a:extLst>
          </p:cNvPr>
          <p:cNvPicPr>
            <a:picLocks noChangeAspect="1"/>
          </p:cNvPicPr>
          <p:nvPr/>
        </p:nvPicPr>
        <p:blipFill>
          <a:blip r:embed="rId2"/>
          <a:stretch>
            <a:fillRect/>
          </a:stretch>
        </p:blipFill>
        <p:spPr>
          <a:xfrm>
            <a:off x="6386827" y="805583"/>
            <a:ext cx="4375610" cy="466076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11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8852-89A5-9F20-5970-6B094A8B6FEA}"/>
              </a:ext>
            </a:extLst>
          </p:cNvPr>
          <p:cNvSpPr>
            <a:spLocks noGrp="1"/>
          </p:cNvSpPr>
          <p:nvPr>
            <p:ph type="title"/>
          </p:nvPr>
        </p:nvSpPr>
        <p:spPr/>
        <p:txBody>
          <a:bodyPr/>
          <a:lstStyle/>
          <a:p>
            <a:r>
              <a:rPr lang="en-US" dirty="0"/>
              <a:t>Important information </a:t>
            </a:r>
          </a:p>
        </p:txBody>
      </p:sp>
      <p:sp>
        <p:nvSpPr>
          <p:cNvPr id="3" name="Content Placeholder 2">
            <a:extLst>
              <a:ext uri="{FF2B5EF4-FFF2-40B4-BE49-F238E27FC236}">
                <a16:creationId xmlns:a16="http://schemas.microsoft.com/office/drawing/2014/main" id="{5481A9BC-255E-FB79-051F-4A852F08E7C6}"/>
              </a:ext>
            </a:extLst>
          </p:cNvPr>
          <p:cNvSpPr>
            <a:spLocks noGrp="1"/>
          </p:cNvSpPr>
          <p:nvPr>
            <p:ph idx="1"/>
          </p:nvPr>
        </p:nvSpPr>
        <p:spPr/>
        <p:txBody>
          <a:bodyPr>
            <a:normAutofit fontScale="85000" lnSpcReduction="20000"/>
          </a:bodyPr>
          <a:lstStyle/>
          <a:p>
            <a:r>
              <a:rPr lang="en-US" dirty="0"/>
              <a:t>It is important to use the correct file extension for the source file’s name.  Although the file extension depends on the compiler you use, the most commonly found file extensions are .</a:t>
            </a:r>
            <a:r>
              <a:rPr lang="en-US" dirty="0" err="1"/>
              <a:t>cpp</a:t>
            </a:r>
            <a:r>
              <a:rPr lang="en-US" dirty="0"/>
              <a:t> and .cc. </a:t>
            </a:r>
          </a:p>
          <a:p>
            <a:r>
              <a:rPr lang="en-US" dirty="0"/>
              <a:t>Prior to compilation, header files, which are also referred to as include files, can be copied to the source file. Header files are text files containing information needed by various source files, for example, type definitions or declarations of variables and functions. Header files can have the file extension .h, but they may not have any file extension. </a:t>
            </a:r>
          </a:p>
          <a:p>
            <a:r>
              <a:rPr lang="en-US" dirty="0"/>
              <a:t>The C++ standard library contains predefined and standardized functions that are available for any compiler. </a:t>
            </a:r>
          </a:p>
          <a:p>
            <a:r>
              <a:rPr lang="en-US" dirty="0"/>
              <a:t>Modern compilers normally offer an integrated software development environment, which combines the steps mentioned previously into a single task. A graphical user interface is available for editing, compiling, linking, and running the application. Moreover, additional tools, such as a debugger, can be launched</a:t>
            </a:r>
          </a:p>
        </p:txBody>
      </p:sp>
    </p:spTree>
    <p:extLst>
      <p:ext uri="{BB962C8B-B14F-4D97-AF65-F5344CB8AC3E}">
        <p14:creationId xmlns:p14="http://schemas.microsoft.com/office/powerpoint/2010/main" val="124069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DB21-5497-EB87-641C-546483D6472D}"/>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0CF2FB0B-DECE-3891-1B17-D907A0952C02}"/>
              </a:ext>
            </a:extLst>
          </p:cNvPr>
          <p:cNvSpPr>
            <a:spLocks noGrp="1"/>
          </p:cNvSpPr>
          <p:nvPr>
            <p:ph idx="1"/>
          </p:nvPr>
        </p:nvSpPr>
        <p:spPr/>
        <p:txBody>
          <a:bodyPr/>
          <a:lstStyle/>
          <a:p>
            <a:r>
              <a:rPr lang="en-US" dirty="0"/>
              <a:t>If the source file contains just one syntax error, the compiler will report an error. Additional error messages may be shown if the compiler attempts to continue despite having found an error. So, when you are troubleshooting a program, be sure to start with the first error shown.</a:t>
            </a:r>
          </a:p>
          <a:p>
            <a:r>
              <a:rPr lang="en-US" dirty="0"/>
              <a:t>In addition to error messages, the compiler will also issue warnings. A warning </a:t>
            </a:r>
            <a:r>
              <a:rPr lang="en-US" dirty="0" err="1"/>
              <a:t>doesnot</a:t>
            </a:r>
            <a:r>
              <a:rPr lang="en-US" dirty="0"/>
              <a:t> indicate a syntax error but merely draws your attention to a possible error in the program’s logic, such as the use of a non-initialized variable.</a:t>
            </a:r>
          </a:p>
        </p:txBody>
      </p:sp>
    </p:spTree>
    <p:extLst>
      <p:ext uri="{BB962C8B-B14F-4D97-AF65-F5344CB8AC3E}">
        <p14:creationId xmlns:p14="http://schemas.microsoft.com/office/powerpoint/2010/main" val="44614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B115-0F35-AD08-6492-676DD77E239E}"/>
              </a:ext>
            </a:extLst>
          </p:cNvPr>
          <p:cNvSpPr>
            <a:spLocks noGrp="1"/>
          </p:cNvSpPr>
          <p:nvPr>
            <p:ph type="title"/>
          </p:nvPr>
        </p:nvSpPr>
        <p:spPr/>
        <p:txBody>
          <a:bodyPr/>
          <a:lstStyle/>
          <a:p>
            <a:r>
              <a:rPr lang="en-US" dirty="0">
                <a:solidFill>
                  <a:srgbClr val="FF0000"/>
                </a:solidFill>
              </a:rPr>
              <a:t>Sample Program </a:t>
            </a:r>
          </a:p>
        </p:txBody>
      </p:sp>
      <p:pic>
        <p:nvPicPr>
          <p:cNvPr id="5" name="Content Placeholder 4">
            <a:extLst>
              <a:ext uri="{FF2B5EF4-FFF2-40B4-BE49-F238E27FC236}">
                <a16:creationId xmlns:a16="http://schemas.microsoft.com/office/drawing/2014/main" id="{0EFF56E2-6843-0C97-02BD-74E439E7D499}"/>
              </a:ext>
            </a:extLst>
          </p:cNvPr>
          <p:cNvPicPr>
            <a:picLocks noGrp="1" noChangeAspect="1"/>
          </p:cNvPicPr>
          <p:nvPr>
            <p:ph idx="1"/>
          </p:nvPr>
        </p:nvPicPr>
        <p:blipFill>
          <a:blip r:embed="rId2"/>
          <a:stretch>
            <a:fillRect/>
          </a:stretch>
        </p:blipFill>
        <p:spPr>
          <a:xfrm>
            <a:off x="4033527" y="2269126"/>
            <a:ext cx="4439270" cy="2943636"/>
          </a:xfrm>
        </p:spPr>
      </p:pic>
    </p:spTree>
    <p:extLst>
      <p:ext uri="{BB962C8B-B14F-4D97-AF65-F5344CB8AC3E}">
        <p14:creationId xmlns:p14="http://schemas.microsoft.com/office/powerpoint/2010/main" val="247428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036ADD0-425D-48A4-0632-4B534BC3D725}"/>
              </a:ext>
            </a:extLst>
          </p:cNvPr>
          <p:cNvSpPr>
            <a:spLocks noGrp="1"/>
          </p:cNvSpPr>
          <p:nvPr>
            <p:ph type="title"/>
          </p:nvPr>
        </p:nvSpPr>
        <p:spPr>
          <a:xfrm>
            <a:off x="7555992" y="707475"/>
            <a:ext cx="3157577" cy="1312001"/>
          </a:xfrm>
        </p:spPr>
        <p:txBody>
          <a:bodyPr anchor="t">
            <a:normAutofit/>
          </a:bodyPr>
          <a:lstStyle/>
          <a:p>
            <a:r>
              <a:rPr lang="en-US" sz="2800"/>
              <a:t>Exercises</a:t>
            </a:r>
          </a:p>
        </p:txBody>
      </p:sp>
      <p:cxnSp>
        <p:nvCxnSpPr>
          <p:cNvPr id="16" name="Straight Connector 1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Content Placeholder 4">
            <a:extLst>
              <a:ext uri="{FF2B5EF4-FFF2-40B4-BE49-F238E27FC236}">
                <a16:creationId xmlns:a16="http://schemas.microsoft.com/office/drawing/2014/main" id="{216824BD-414E-02F7-9886-1E03BCE715D9}"/>
              </a:ext>
            </a:extLst>
          </p:cNvPr>
          <p:cNvPicPr>
            <a:picLocks noChangeAspect="1"/>
          </p:cNvPicPr>
          <p:nvPr/>
        </p:nvPicPr>
        <p:blipFill>
          <a:blip r:embed="rId2"/>
          <a:stretch>
            <a:fillRect/>
          </a:stretch>
        </p:blipFill>
        <p:spPr>
          <a:xfrm>
            <a:off x="1136348" y="1214206"/>
            <a:ext cx="5761020" cy="4493596"/>
          </a:xfrm>
          <a:prstGeom prst="rect">
            <a:avLst/>
          </a:prstGeom>
        </p:spPr>
      </p:pic>
      <p:sp>
        <p:nvSpPr>
          <p:cNvPr id="9" name="Content Placeholder 8">
            <a:extLst>
              <a:ext uri="{FF2B5EF4-FFF2-40B4-BE49-F238E27FC236}">
                <a16:creationId xmlns:a16="http://schemas.microsoft.com/office/drawing/2014/main" id="{0337386F-94EA-21FB-5B81-5CC7C0C385F1}"/>
              </a:ext>
            </a:extLst>
          </p:cNvPr>
          <p:cNvSpPr>
            <a:spLocks noGrp="1"/>
          </p:cNvSpPr>
          <p:nvPr>
            <p:ph idx="1"/>
          </p:nvPr>
        </p:nvSpPr>
        <p:spPr>
          <a:xfrm>
            <a:off x="7554138" y="2273608"/>
            <a:ext cx="3159432" cy="3940925"/>
          </a:xfrm>
        </p:spPr>
        <p:txBody>
          <a:bodyPr>
            <a:normAutofit/>
          </a:bodyPr>
          <a:lstStyle/>
          <a:p>
            <a:r>
              <a:rPr lang="en-US" dirty="0"/>
              <a:t>Exercise 3: What does the C++ program output on screen?</a:t>
            </a:r>
          </a:p>
        </p:txBody>
      </p:sp>
    </p:spTree>
    <p:extLst>
      <p:ext uri="{BB962C8B-B14F-4D97-AF65-F5344CB8AC3E}">
        <p14:creationId xmlns:p14="http://schemas.microsoft.com/office/powerpoint/2010/main" val="400528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7592-411F-F783-9CFC-5EA074A4BE1E}"/>
              </a:ext>
            </a:extLst>
          </p:cNvPr>
          <p:cNvSpPr>
            <a:spLocks noGrp="1"/>
          </p:cNvSpPr>
          <p:nvPr>
            <p:ph type="title"/>
          </p:nvPr>
        </p:nvSpPr>
        <p:spPr/>
        <p:txBody>
          <a:bodyPr/>
          <a:lstStyle/>
          <a:p>
            <a:r>
              <a:rPr lang="en-US" dirty="0"/>
              <a:t>Fundamentals of </a:t>
            </a:r>
            <a:r>
              <a:rPr lang="en-US" dirty="0" err="1"/>
              <a:t>c++</a:t>
            </a:r>
            <a:endParaRPr lang="en-US" dirty="0"/>
          </a:p>
        </p:txBody>
      </p:sp>
      <p:sp>
        <p:nvSpPr>
          <p:cNvPr id="3" name="Content Placeholder 2">
            <a:extLst>
              <a:ext uri="{FF2B5EF4-FFF2-40B4-BE49-F238E27FC236}">
                <a16:creationId xmlns:a16="http://schemas.microsoft.com/office/drawing/2014/main" id="{BA7814DD-C1C3-5B5A-BC25-934B8682B505}"/>
              </a:ext>
            </a:extLst>
          </p:cNvPr>
          <p:cNvSpPr>
            <a:spLocks noGrp="1"/>
          </p:cNvSpPr>
          <p:nvPr>
            <p:ph idx="1"/>
          </p:nvPr>
        </p:nvSpPr>
        <p:spPr/>
        <p:txBody>
          <a:bodyPr/>
          <a:lstStyle/>
          <a:p>
            <a:r>
              <a:rPr lang="en-US" dirty="0"/>
              <a:t>In this chapter, the fundamental characteristics of the object-oriented C++ programming language will be described and the necessary steps for creating a fully functioning C++ program will be shown </a:t>
            </a:r>
          </a:p>
          <a:p>
            <a:r>
              <a:rPr lang="en-US" dirty="0"/>
              <a:t>Basic structure of a C++ program will also be discussed</a:t>
            </a:r>
          </a:p>
        </p:txBody>
      </p:sp>
    </p:spTree>
    <p:extLst>
      <p:ext uri="{BB962C8B-B14F-4D97-AF65-F5344CB8AC3E}">
        <p14:creationId xmlns:p14="http://schemas.microsoft.com/office/powerpoint/2010/main" val="149883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CA27-EFC3-3DBC-FD00-492A039F4889}"/>
              </a:ext>
            </a:extLst>
          </p:cNvPr>
          <p:cNvSpPr>
            <a:spLocks noGrp="1"/>
          </p:cNvSpPr>
          <p:nvPr>
            <p:ph type="title"/>
          </p:nvPr>
        </p:nvSpPr>
        <p:spPr/>
        <p:txBody>
          <a:bodyPr/>
          <a:lstStyle/>
          <a:p>
            <a:r>
              <a:rPr lang="en-US" dirty="0"/>
              <a:t>Historical perspective</a:t>
            </a:r>
          </a:p>
        </p:txBody>
      </p:sp>
      <p:sp>
        <p:nvSpPr>
          <p:cNvPr id="3" name="Content Placeholder 2">
            <a:extLst>
              <a:ext uri="{FF2B5EF4-FFF2-40B4-BE49-F238E27FC236}">
                <a16:creationId xmlns:a16="http://schemas.microsoft.com/office/drawing/2014/main" id="{52941DDD-E7E7-4D3D-5469-4EB0F2011132}"/>
              </a:ext>
            </a:extLst>
          </p:cNvPr>
          <p:cNvSpPr>
            <a:spLocks noGrp="1"/>
          </p:cNvSpPr>
          <p:nvPr>
            <p:ph idx="1"/>
          </p:nvPr>
        </p:nvSpPr>
        <p:spPr/>
        <p:txBody>
          <a:bodyPr>
            <a:normAutofit fontScale="92500"/>
          </a:bodyPr>
          <a:lstStyle/>
          <a:p>
            <a:r>
              <a:rPr lang="en-US" dirty="0"/>
              <a:t> C++ was created by Bjarne </a:t>
            </a:r>
            <a:r>
              <a:rPr lang="en-US" dirty="0" err="1"/>
              <a:t>Stroustrup</a:t>
            </a:r>
            <a:r>
              <a:rPr lang="en-US" dirty="0"/>
              <a:t> and his team at Bell Laboratories (AT&amp;T, USA) to help implement simulation projects in an object-oriented and efficient way. </a:t>
            </a:r>
          </a:p>
          <a:p>
            <a:r>
              <a:rPr lang="en-US" dirty="0"/>
              <a:t>C++ was derived from C and was at the earliest development just called “C with classes”</a:t>
            </a:r>
          </a:p>
          <a:p>
            <a:r>
              <a:rPr lang="en-US" dirty="0"/>
              <a:t>In 1989 an ANSI Committee (American National Standards Institute) was founded to standardize the C++ language. The aim was to have as many compiler vendors and software developers as possible agree on a unified description of the language in order to avoid the confusion caused by variety of dialects</a:t>
            </a:r>
          </a:p>
          <a:p>
            <a:r>
              <a:rPr lang="en-US" dirty="0"/>
              <a:t>In 1998 the ISO (international Organization for Standardization) approved a standard for C++</a:t>
            </a:r>
          </a:p>
        </p:txBody>
      </p:sp>
    </p:spTree>
    <p:extLst>
      <p:ext uri="{BB962C8B-B14F-4D97-AF65-F5344CB8AC3E}">
        <p14:creationId xmlns:p14="http://schemas.microsoft.com/office/powerpoint/2010/main" val="204676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F74D-FCBB-3730-710E-B6B1C65665F5}"/>
              </a:ext>
            </a:extLst>
          </p:cNvPr>
          <p:cNvSpPr>
            <a:spLocks noGrp="1"/>
          </p:cNvSpPr>
          <p:nvPr>
            <p:ph type="title"/>
          </p:nvPr>
        </p:nvSpPr>
        <p:spPr/>
        <p:txBody>
          <a:bodyPr/>
          <a:lstStyle/>
          <a:p>
            <a:r>
              <a:rPr lang="en-US" dirty="0"/>
              <a:t>Characteristics of </a:t>
            </a:r>
            <a:r>
              <a:rPr lang="en-US" dirty="0" err="1"/>
              <a:t>c++</a:t>
            </a:r>
            <a:endParaRPr lang="en-US" dirty="0"/>
          </a:p>
        </p:txBody>
      </p:sp>
      <p:sp>
        <p:nvSpPr>
          <p:cNvPr id="3" name="Content Placeholder 2">
            <a:extLst>
              <a:ext uri="{FF2B5EF4-FFF2-40B4-BE49-F238E27FC236}">
                <a16:creationId xmlns:a16="http://schemas.microsoft.com/office/drawing/2014/main" id="{FA43933F-C72B-6830-2E61-623C33CF6E55}"/>
              </a:ext>
            </a:extLst>
          </p:cNvPr>
          <p:cNvSpPr>
            <a:spLocks noGrp="1"/>
          </p:cNvSpPr>
          <p:nvPr>
            <p:ph idx="1"/>
          </p:nvPr>
        </p:nvSpPr>
        <p:spPr/>
        <p:txBody>
          <a:bodyPr/>
          <a:lstStyle/>
          <a:p>
            <a:r>
              <a:rPr lang="en-US" dirty="0"/>
              <a:t>C++ is not a purely object-oriented language but a hybrid that contains the functionality of the C programming language. This means that you have all the features that are available in C:</a:t>
            </a:r>
          </a:p>
          <a:p>
            <a:pPr lvl="1"/>
            <a:r>
              <a:rPr lang="en-US" dirty="0"/>
              <a:t>Universally usable modular programs</a:t>
            </a:r>
          </a:p>
          <a:p>
            <a:pPr lvl="1"/>
            <a:r>
              <a:rPr lang="en-US" dirty="0"/>
              <a:t>Efficient, close to the machine programming</a:t>
            </a:r>
          </a:p>
          <a:p>
            <a:pPr lvl="1"/>
            <a:r>
              <a:rPr lang="en-US" dirty="0"/>
              <a:t>portable programs for various platforms</a:t>
            </a:r>
          </a:p>
        </p:txBody>
      </p:sp>
    </p:spTree>
    <p:extLst>
      <p:ext uri="{BB962C8B-B14F-4D97-AF65-F5344CB8AC3E}">
        <p14:creationId xmlns:p14="http://schemas.microsoft.com/office/powerpoint/2010/main" val="37057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9D18-0584-D81A-7806-A994EE2EDA78}"/>
              </a:ext>
            </a:extLst>
          </p:cNvPr>
          <p:cNvSpPr>
            <a:spLocks noGrp="1"/>
          </p:cNvSpPr>
          <p:nvPr>
            <p:ph type="title"/>
          </p:nvPr>
        </p:nvSpPr>
        <p:spPr/>
        <p:txBody>
          <a:bodyPr/>
          <a:lstStyle/>
          <a:p>
            <a:r>
              <a:rPr lang="en-US" dirty="0"/>
              <a:t>Characteristics of </a:t>
            </a:r>
            <a:r>
              <a:rPr lang="en-US" dirty="0" err="1"/>
              <a:t>c++</a:t>
            </a:r>
            <a:endParaRPr lang="en-US" dirty="0"/>
          </a:p>
        </p:txBody>
      </p:sp>
      <p:sp>
        <p:nvSpPr>
          <p:cNvPr id="3" name="Content Placeholder 2">
            <a:extLst>
              <a:ext uri="{FF2B5EF4-FFF2-40B4-BE49-F238E27FC236}">
                <a16:creationId xmlns:a16="http://schemas.microsoft.com/office/drawing/2014/main" id="{12723AA4-3D34-EA99-D16B-AC5DCBFF60EC}"/>
              </a:ext>
            </a:extLst>
          </p:cNvPr>
          <p:cNvSpPr>
            <a:spLocks noGrp="1"/>
          </p:cNvSpPr>
          <p:nvPr>
            <p:ph idx="1"/>
          </p:nvPr>
        </p:nvSpPr>
        <p:spPr/>
        <p:txBody>
          <a:bodyPr>
            <a:normAutofit/>
          </a:bodyPr>
          <a:lstStyle/>
          <a:p>
            <a:r>
              <a:rPr lang="en-US" dirty="0"/>
              <a:t>The large quantities of existing C source code can also be used in C++ programs. C++ supports the concepts of object-oriented programming (or OOP for short), which are:</a:t>
            </a:r>
          </a:p>
          <a:p>
            <a:pPr lvl="1"/>
            <a:r>
              <a:rPr lang="en-US" b="1" dirty="0"/>
              <a:t>data abstraction</a:t>
            </a:r>
            <a:r>
              <a:rPr lang="en-US" dirty="0"/>
              <a:t>, that is, the creation of classes to describe objects</a:t>
            </a:r>
          </a:p>
          <a:p>
            <a:pPr lvl="1"/>
            <a:r>
              <a:rPr lang="en-US" b="1" dirty="0"/>
              <a:t>data encapsulation </a:t>
            </a:r>
            <a:r>
              <a:rPr lang="en-US" dirty="0"/>
              <a:t>for controlled access to object data</a:t>
            </a:r>
          </a:p>
          <a:p>
            <a:pPr lvl="1"/>
            <a:r>
              <a:rPr lang="en-US" b="1" dirty="0"/>
              <a:t>inheritance</a:t>
            </a:r>
            <a:r>
              <a:rPr lang="en-US" dirty="0"/>
              <a:t> by creating derived classes (including multiple derived classes)</a:t>
            </a:r>
          </a:p>
          <a:p>
            <a:pPr lvl="1"/>
            <a:r>
              <a:rPr lang="en-US" b="1" dirty="0"/>
              <a:t>polymorphism</a:t>
            </a:r>
            <a:r>
              <a:rPr lang="en-US" dirty="0"/>
              <a:t> (Greek for multiform), that is, the implementation of instructions that can have varying effects during program execution</a:t>
            </a:r>
          </a:p>
        </p:txBody>
      </p:sp>
    </p:spTree>
    <p:extLst>
      <p:ext uri="{BB962C8B-B14F-4D97-AF65-F5344CB8AC3E}">
        <p14:creationId xmlns:p14="http://schemas.microsoft.com/office/powerpoint/2010/main" val="196575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4B12D22-0380-F6FF-2BE8-8887FC49D47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3700"/>
              <a:t>Characteristics of c++</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7BFED063-CA39-E243-8A29-C669E6B86C6D}"/>
              </a:ext>
            </a:extLst>
          </p:cNvPr>
          <p:cNvPicPr>
            <a:picLocks noGrp="1" noChangeAspect="1"/>
          </p:cNvPicPr>
          <p:nvPr>
            <p:ph idx="1"/>
          </p:nvPr>
        </p:nvPicPr>
        <p:blipFill>
          <a:blip r:embed="rId3"/>
          <a:stretch>
            <a:fillRect/>
          </a:stretch>
        </p:blipFill>
        <p:spPr>
          <a:xfrm>
            <a:off x="6291171" y="805583"/>
            <a:ext cx="4566921"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9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B74B-F0EC-B348-A231-F9549890DC3D}"/>
              </a:ext>
            </a:extLst>
          </p:cNvPr>
          <p:cNvSpPr>
            <a:spLocks noGrp="1"/>
          </p:cNvSpPr>
          <p:nvPr>
            <p:ph type="title"/>
          </p:nvPr>
        </p:nvSpPr>
        <p:spPr/>
        <p:txBody>
          <a:bodyPr/>
          <a:lstStyle/>
          <a:p>
            <a:r>
              <a:rPr lang="en-US" dirty="0"/>
              <a:t>Traditional Procedural Programming</a:t>
            </a:r>
          </a:p>
        </p:txBody>
      </p:sp>
      <p:sp>
        <p:nvSpPr>
          <p:cNvPr id="3" name="Content Placeholder 2">
            <a:extLst>
              <a:ext uri="{FF2B5EF4-FFF2-40B4-BE49-F238E27FC236}">
                <a16:creationId xmlns:a16="http://schemas.microsoft.com/office/drawing/2014/main" id="{F70A29AA-E156-DD07-EC80-F5A361B368F5}"/>
              </a:ext>
            </a:extLst>
          </p:cNvPr>
          <p:cNvSpPr>
            <a:spLocks noGrp="1"/>
          </p:cNvSpPr>
          <p:nvPr>
            <p:ph idx="1"/>
          </p:nvPr>
        </p:nvSpPr>
        <p:spPr/>
        <p:txBody>
          <a:bodyPr>
            <a:normAutofit lnSpcReduction="10000"/>
          </a:bodyPr>
          <a:lstStyle/>
          <a:p>
            <a:r>
              <a:rPr lang="en-US" dirty="0"/>
              <a:t>In traditional, procedural programming, data and functions (subroutines, procedures) are kept separate from the data they process. This has a significant effect on the way a program handles data: </a:t>
            </a:r>
          </a:p>
          <a:p>
            <a:pPr lvl="1"/>
            <a:r>
              <a:rPr lang="en-US" dirty="0"/>
              <a:t>the programmer must ensure that data are initialized with suitable values before use and that suitable data are passed to a function when it is called </a:t>
            </a:r>
          </a:p>
          <a:p>
            <a:pPr lvl="1"/>
            <a:r>
              <a:rPr lang="en-US" dirty="0"/>
              <a:t>if the data representation is changed, e.g. if a record is extended, the corresponding functions must also be modified. </a:t>
            </a:r>
          </a:p>
          <a:p>
            <a:r>
              <a:rPr lang="en-US" dirty="0"/>
              <a:t>Both points can lead to errors and neither support low program maintenance requirements</a:t>
            </a:r>
          </a:p>
        </p:txBody>
      </p:sp>
    </p:spTree>
    <p:extLst>
      <p:ext uri="{BB962C8B-B14F-4D97-AF65-F5344CB8AC3E}">
        <p14:creationId xmlns:p14="http://schemas.microsoft.com/office/powerpoint/2010/main" val="268486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8C3-60C6-520F-C8FA-05E7F65470BA}"/>
              </a:ext>
            </a:extLst>
          </p:cNvPr>
          <p:cNvSpPr>
            <a:spLocks noGrp="1"/>
          </p:cNvSpPr>
          <p:nvPr>
            <p:ph type="title"/>
          </p:nvPr>
        </p:nvSpPr>
        <p:spPr/>
        <p:txBody>
          <a:bodyPr/>
          <a:lstStyle/>
          <a:p>
            <a:r>
              <a:rPr lang="en-US" dirty="0"/>
              <a:t>Object-Oriented programming</a:t>
            </a:r>
          </a:p>
        </p:txBody>
      </p:sp>
      <p:sp>
        <p:nvSpPr>
          <p:cNvPr id="3" name="Content Placeholder 2">
            <a:extLst>
              <a:ext uri="{FF2B5EF4-FFF2-40B4-BE49-F238E27FC236}">
                <a16:creationId xmlns:a16="http://schemas.microsoft.com/office/drawing/2014/main" id="{9D8D7853-200C-B0E3-D054-CB5C7E8139F0}"/>
              </a:ext>
            </a:extLst>
          </p:cNvPr>
          <p:cNvSpPr>
            <a:spLocks noGrp="1"/>
          </p:cNvSpPr>
          <p:nvPr>
            <p:ph idx="1"/>
          </p:nvPr>
        </p:nvSpPr>
        <p:spPr/>
        <p:txBody>
          <a:bodyPr>
            <a:normAutofit fontScale="92500"/>
          </a:bodyPr>
          <a:lstStyle/>
          <a:p>
            <a:r>
              <a:rPr lang="en-US" dirty="0"/>
              <a:t>Object-oriented programming shifts the focus of attention to the objects, that is, to the aspects on which the problem is centered.  A program designed to maintain bank accounts would work with data such as balances, credit limits, transfers, interest calculations, and so on.  </a:t>
            </a:r>
          </a:p>
          <a:p>
            <a:r>
              <a:rPr lang="en-US" dirty="0"/>
              <a:t>An object representing an account in a program will have properties and capacities that are important for account management. OOP objects combine data (properties) and functions (capacities).  </a:t>
            </a:r>
          </a:p>
          <a:p>
            <a:r>
              <a:rPr lang="en-US" dirty="0"/>
              <a:t>A class defines a certain object type by defining both the properties and the capacities of the objects of that type. Objects communicate by sending each other “messages,” which in turn activate another object’s capacities.</a:t>
            </a:r>
          </a:p>
        </p:txBody>
      </p:sp>
    </p:spTree>
    <p:extLst>
      <p:ext uri="{BB962C8B-B14F-4D97-AF65-F5344CB8AC3E}">
        <p14:creationId xmlns:p14="http://schemas.microsoft.com/office/powerpoint/2010/main" val="237280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720C306-478E-4D13-4A99-C8D80A6884C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Traditional vs OOP concept</a:t>
            </a:r>
          </a:p>
        </p:txBody>
      </p:sp>
      <p:cxnSp>
        <p:nvCxnSpPr>
          <p:cNvPr id="43" name="Straight Connector 4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D5DC8C48-BCFF-57E2-B208-A730D3A9032B}"/>
              </a:ext>
            </a:extLst>
          </p:cNvPr>
          <p:cNvPicPr>
            <a:picLocks noGrp="1" noChangeAspect="1"/>
          </p:cNvPicPr>
          <p:nvPr>
            <p:ph idx="1"/>
          </p:nvPr>
        </p:nvPicPr>
        <p:blipFill>
          <a:blip r:embed="rId3"/>
          <a:stretch>
            <a:fillRect/>
          </a:stretch>
        </p:blipFill>
        <p:spPr>
          <a:xfrm>
            <a:off x="6239026" y="805583"/>
            <a:ext cx="4671211" cy="4660762"/>
          </a:xfrm>
          <a:prstGeom prst="rect">
            <a:avLst/>
          </a:prstGeom>
        </p:spPr>
      </p:pic>
      <p:pic>
        <p:nvPicPr>
          <p:cNvPr id="45" name="Picture 4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713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67</TotalTime>
  <Words>1092</Words>
  <Application>Microsoft Office PowerPoint</Application>
  <PresentationFormat>Widescreen</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A complete guide to programming in c++</vt:lpstr>
      <vt:lpstr>Fundamentals of c++</vt:lpstr>
      <vt:lpstr>Historical perspective</vt:lpstr>
      <vt:lpstr>Characteristics of c++</vt:lpstr>
      <vt:lpstr>Characteristics of c++</vt:lpstr>
      <vt:lpstr>Characteristics of c++</vt:lpstr>
      <vt:lpstr>Traditional Procedural Programming</vt:lpstr>
      <vt:lpstr>Object-Oriented programming</vt:lpstr>
      <vt:lpstr>Traditional vs OOP concept</vt:lpstr>
      <vt:lpstr>Advantages of OOP</vt:lpstr>
      <vt:lpstr>Developing a C++ program</vt:lpstr>
      <vt:lpstr>Important information </vt:lpstr>
      <vt:lpstr>Troubleshooting</vt:lpstr>
      <vt:lpstr>Sample Program </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complete guide to programming in c++</dc:title>
  <dc:creator>Patrik Boloz</dc:creator>
  <cp:lastModifiedBy>Patrik Boloz</cp:lastModifiedBy>
  <cp:revision>5</cp:revision>
  <dcterms:created xsi:type="dcterms:W3CDTF">2023-01-22T19:46:03Z</dcterms:created>
  <dcterms:modified xsi:type="dcterms:W3CDTF">2023-01-23T06:00:56Z</dcterms:modified>
</cp:coreProperties>
</file>