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3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E9E16-96D2-16D9-CC8F-1D1F2C20D15C}" v="60" dt="2023-04-02T21:25:01.265"/>
    <p1510:client id="{2376D652-F376-217E-7B47-3748B402A3E1}" v="1" dt="2023-03-29T17:04:37.492"/>
    <p1510:client id="{6A5BDDDF-0A1D-4651-A1F5-AD2D8C971532}" v="225" dt="2023-03-28T22:08:51.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6A5BDDDF-0A1D-4651-A1F5-AD2D8C971532}"/>
    <pc:docChg chg="addSld delSld modSld addMainMaster">
      <pc:chgData name="Boloz, Patrik" userId="S::patrikboloz@nmhu.edu::4a5f27e5-970c-49cb-a96d-452ff94b951a" providerId="AD" clId="Web-{6A5BDDDF-0A1D-4651-A1F5-AD2D8C971532}" dt="2023-03-28T22:08:52.740" v="250" actId="20577"/>
      <pc:docMkLst>
        <pc:docMk/>
      </pc:docMkLst>
      <pc:sldChg chg="del">
        <pc:chgData name="Boloz, Patrik" userId="S::patrikboloz@nmhu.edu::4a5f27e5-970c-49cb-a96d-452ff94b951a" providerId="AD" clId="Web-{6A5BDDDF-0A1D-4651-A1F5-AD2D8C971532}" dt="2023-03-28T21:50:25.732" v="1"/>
        <pc:sldMkLst>
          <pc:docMk/>
          <pc:sldMk cId="109857222" sldId="256"/>
        </pc:sldMkLst>
      </pc:sldChg>
      <pc:sldChg chg="modSp add">
        <pc:chgData name="Boloz, Patrik" userId="S::patrikboloz@nmhu.edu::4a5f27e5-970c-49cb-a96d-452ff94b951a" providerId="AD" clId="Web-{6A5BDDDF-0A1D-4651-A1F5-AD2D8C971532}" dt="2023-03-28T21:51:51.218" v="8" actId="20577"/>
        <pc:sldMkLst>
          <pc:docMk/>
          <pc:sldMk cId="3203986954" sldId="257"/>
        </pc:sldMkLst>
        <pc:spChg chg="mod">
          <ac:chgData name="Boloz, Patrik" userId="S::patrikboloz@nmhu.edu::4a5f27e5-970c-49cb-a96d-452ff94b951a" providerId="AD" clId="Web-{6A5BDDDF-0A1D-4651-A1F5-AD2D8C971532}" dt="2023-03-28T21:51:51.218" v="8" actId="20577"/>
          <ac:spMkLst>
            <pc:docMk/>
            <pc:sldMk cId="3203986954" sldId="257"/>
            <ac:spMk id="3" creationId="{CF53A849-650A-4EF9-8E2A-BB66F7710E22}"/>
          </ac:spMkLst>
        </pc:spChg>
      </pc:sldChg>
      <pc:sldChg chg="modSp new">
        <pc:chgData name="Boloz, Patrik" userId="S::patrikboloz@nmhu.edu::4a5f27e5-970c-49cb-a96d-452ff94b951a" providerId="AD" clId="Web-{6A5BDDDF-0A1D-4651-A1F5-AD2D8C971532}" dt="2023-03-28T21:52:36.985" v="11" actId="20577"/>
        <pc:sldMkLst>
          <pc:docMk/>
          <pc:sldMk cId="1912202994" sldId="258"/>
        </pc:sldMkLst>
        <pc:spChg chg="mod">
          <ac:chgData name="Boloz, Patrik" userId="S::patrikboloz@nmhu.edu::4a5f27e5-970c-49cb-a96d-452ff94b951a" providerId="AD" clId="Web-{6A5BDDDF-0A1D-4651-A1F5-AD2D8C971532}" dt="2023-03-28T21:52:36.985" v="11" actId="20577"/>
          <ac:spMkLst>
            <pc:docMk/>
            <pc:sldMk cId="1912202994" sldId="258"/>
            <ac:spMk id="2" creationId="{C866F61A-3B1D-94D9-4BBB-4C7A1B794F05}"/>
          </ac:spMkLst>
        </pc:spChg>
        <pc:spChg chg="mod">
          <ac:chgData name="Boloz, Patrik" userId="S::patrikboloz@nmhu.edu::4a5f27e5-970c-49cb-a96d-452ff94b951a" providerId="AD" clId="Web-{6A5BDDDF-0A1D-4651-A1F5-AD2D8C971532}" dt="2023-03-28T21:52:34.235" v="10" actId="20577"/>
          <ac:spMkLst>
            <pc:docMk/>
            <pc:sldMk cId="1912202994" sldId="258"/>
            <ac:spMk id="3" creationId="{1AEC6641-2BFA-07B6-E22D-67C919A60C9B}"/>
          </ac:spMkLst>
        </pc:spChg>
      </pc:sldChg>
      <pc:sldChg chg="modSp new">
        <pc:chgData name="Boloz, Patrik" userId="S::patrikboloz@nmhu.edu::4a5f27e5-970c-49cb-a96d-452ff94b951a" providerId="AD" clId="Web-{6A5BDDDF-0A1D-4651-A1F5-AD2D8C971532}" dt="2023-03-28T21:53:37.236" v="19" actId="20577"/>
        <pc:sldMkLst>
          <pc:docMk/>
          <pc:sldMk cId="3598965345" sldId="259"/>
        </pc:sldMkLst>
        <pc:spChg chg="mod">
          <ac:chgData name="Boloz, Patrik" userId="S::patrikboloz@nmhu.edu::4a5f27e5-970c-49cb-a96d-452ff94b951a" providerId="AD" clId="Web-{6A5BDDDF-0A1D-4651-A1F5-AD2D8C971532}" dt="2023-03-28T21:52:41.719" v="13" actId="20577"/>
          <ac:spMkLst>
            <pc:docMk/>
            <pc:sldMk cId="3598965345" sldId="259"/>
            <ac:spMk id="2" creationId="{59C884DE-CD12-9869-E84D-535E8D2BA8BD}"/>
          </ac:spMkLst>
        </pc:spChg>
        <pc:spChg chg="mod">
          <ac:chgData name="Boloz, Patrik" userId="S::patrikboloz@nmhu.edu::4a5f27e5-970c-49cb-a96d-452ff94b951a" providerId="AD" clId="Web-{6A5BDDDF-0A1D-4651-A1F5-AD2D8C971532}" dt="2023-03-28T21:53:37.236" v="19" actId="20577"/>
          <ac:spMkLst>
            <pc:docMk/>
            <pc:sldMk cId="3598965345" sldId="259"/>
            <ac:spMk id="3" creationId="{81458C22-9E2B-24EF-A611-EDB980EDDE18}"/>
          </ac:spMkLst>
        </pc:spChg>
      </pc:sldChg>
      <pc:sldChg chg="modSp new">
        <pc:chgData name="Boloz, Patrik" userId="S::patrikboloz@nmhu.edu::4a5f27e5-970c-49cb-a96d-452ff94b951a" providerId="AD" clId="Web-{6A5BDDDF-0A1D-4651-A1F5-AD2D8C971532}" dt="2023-03-28T21:57:27.319" v="91" actId="20577"/>
        <pc:sldMkLst>
          <pc:docMk/>
          <pc:sldMk cId="1731696325" sldId="260"/>
        </pc:sldMkLst>
        <pc:spChg chg="mod">
          <ac:chgData name="Boloz, Patrik" userId="S::patrikboloz@nmhu.edu::4a5f27e5-970c-49cb-a96d-452ff94b951a" providerId="AD" clId="Web-{6A5BDDDF-0A1D-4651-A1F5-AD2D8C971532}" dt="2023-03-28T21:54:03.440" v="22" actId="20577"/>
          <ac:spMkLst>
            <pc:docMk/>
            <pc:sldMk cId="1731696325" sldId="260"/>
            <ac:spMk id="2" creationId="{708A8275-D05A-18F1-2DE7-999AB2DAAA51}"/>
          </ac:spMkLst>
        </pc:spChg>
        <pc:spChg chg="mod">
          <ac:chgData name="Boloz, Patrik" userId="S::patrikboloz@nmhu.edu::4a5f27e5-970c-49cb-a96d-452ff94b951a" providerId="AD" clId="Web-{6A5BDDDF-0A1D-4651-A1F5-AD2D8C971532}" dt="2023-03-28T21:57:27.319" v="91" actId="20577"/>
          <ac:spMkLst>
            <pc:docMk/>
            <pc:sldMk cId="1731696325" sldId="260"/>
            <ac:spMk id="3" creationId="{97709907-3699-456E-5539-8DCD24E83BAB}"/>
          </ac:spMkLst>
        </pc:spChg>
      </pc:sldChg>
      <pc:sldChg chg="modSp new">
        <pc:chgData name="Boloz, Patrik" userId="S::patrikboloz@nmhu.edu::4a5f27e5-970c-49cb-a96d-452ff94b951a" providerId="AD" clId="Web-{6A5BDDDF-0A1D-4651-A1F5-AD2D8C971532}" dt="2023-03-28T21:57:42.617" v="96" actId="20577"/>
        <pc:sldMkLst>
          <pc:docMk/>
          <pc:sldMk cId="2404624317" sldId="261"/>
        </pc:sldMkLst>
        <pc:spChg chg="mod">
          <ac:chgData name="Boloz, Patrik" userId="S::patrikboloz@nmhu.edu::4a5f27e5-970c-49cb-a96d-452ff94b951a" providerId="AD" clId="Web-{6A5BDDDF-0A1D-4651-A1F5-AD2D8C971532}" dt="2023-03-28T21:57:42.617" v="96" actId="20577"/>
          <ac:spMkLst>
            <pc:docMk/>
            <pc:sldMk cId="2404624317" sldId="261"/>
            <ac:spMk id="2" creationId="{054701F2-0500-ECB6-BECD-E9B21F5F1CFC}"/>
          </ac:spMkLst>
        </pc:spChg>
        <pc:spChg chg="mod">
          <ac:chgData name="Boloz, Patrik" userId="S::patrikboloz@nmhu.edu::4a5f27e5-970c-49cb-a96d-452ff94b951a" providerId="AD" clId="Web-{6A5BDDDF-0A1D-4651-A1F5-AD2D8C971532}" dt="2023-03-28T21:57:32.241" v="94" actId="20577"/>
          <ac:spMkLst>
            <pc:docMk/>
            <pc:sldMk cId="2404624317" sldId="261"/>
            <ac:spMk id="3" creationId="{7E16D112-8600-B7DA-273B-3C40826C4987}"/>
          </ac:spMkLst>
        </pc:spChg>
      </pc:sldChg>
      <pc:sldChg chg="modSp new">
        <pc:chgData name="Boloz, Patrik" userId="S::patrikboloz@nmhu.edu::4a5f27e5-970c-49cb-a96d-452ff94b951a" providerId="AD" clId="Web-{6A5BDDDF-0A1D-4651-A1F5-AD2D8C971532}" dt="2023-03-28T21:59:31.744" v="125" actId="20577"/>
        <pc:sldMkLst>
          <pc:docMk/>
          <pc:sldMk cId="456375119" sldId="262"/>
        </pc:sldMkLst>
        <pc:spChg chg="mod">
          <ac:chgData name="Boloz, Patrik" userId="S::patrikboloz@nmhu.edu::4a5f27e5-970c-49cb-a96d-452ff94b951a" providerId="AD" clId="Web-{6A5BDDDF-0A1D-4651-A1F5-AD2D8C971532}" dt="2023-03-28T21:58:02.336" v="99" actId="20577"/>
          <ac:spMkLst>
            <pc:docMk/>
            <pc:sldMk cId="456375119" sldId="262"/>
            <ac:spMk id="2" creationId="{37B22940-E77A-9F2B-890A-FEDAE2DB4DC2}"/>
          </ac:spMkLst>
        </pc:spChg>
        <pc:spChg chg="mod">
          <ac:chgData name="Boloz, Patrik" userId="S::patrikboloz@nmhu.edu::4a5f27e5-970c-49cb-a96d-452ff94b951a" providerId="AD" clId="Web-{6A5BDDDF-0A1D-4651-A1F5-AD2D8C971532}" dt="2023-03-28T21:59:31.744" v="125" actId="20577"/>
          <ac:spMkLst>
            <pc:docMk/>
            <pc:sldMk cId="456375119" sldId="262"/>
            <ac:spMk id="3" creationId="{A2C2502E-18E1-AFE3-565C-02044A8DB3BF}"/>
          </ac:spMkLst>
        </pc:spChg>
      </pc:sldChg>
      <pc:sldChg chg="modSp new">
        <pc:chgData name="Boloz, Patrik" userId="S::patrikboloz@nmhu.edu::4a5f27e5-970c-49cb-a96d-452ff94b951a" providerId="AD" clId="Web-{6A5BDDDF-0A1D-4651-A1F5-AD2D8C971532}" dt="2023-03-28T22:00:54.949" v="149" actId="20577"/>
        <pc:sldMkLst>
          <pc:docMk/>
          <pc:sldMk cId="1024006626" sldId="263"/>
        </pc:sldMkLst>
        <pc:spChg chg="mod">
          <ac:chgData name="Boloz, Patrik" userId="S::patrikboloz@nmhu.edu::4a5f27e5-970c-49cb-a96d-452ff94b951a" providerId="AD" clId="Web-{6A5BDDDF-0A1D-4651-A1F5-AD2D8C971532}" dt="2023-03-28T21:59:49.213" v="129" actId="20577"/>
          <ac:spMkLst>
            <pc:docMk/>
            <pc:sldMk cId="1024006626" sldId="263"/>
            <ac:spMk id="2" creationId="{A28ED251-426A-23BE-F678-8120A7625895}"/>
          </ac:spMkLst>
        </pc:spChg>
        <pc:spChg chg="mod">
          <ac:chgData name="Boloz, Patrik" userId="S::patrikboloz@nmhu.edu::4a5f27e5-970c-49cb-a96d-452ff94b951a" providerId="AD" clId="Web-{6A5BDDDF-0A1D-4651-A1F5-AD2D8C971532}" dt="2023-03-28T22:00:54.949" v="149" actId="20577"/>
          <ac:spMkLst>
            <pc:docMk/>
            <pc:sldMk cId="1024006626" sldId="263"/>
            <ac:spMk id="3" creationId="{64FF320E-B109-2327-2F64-176DB0EAE9B7}"/>
          </ac:spMkLst>
        </pc:spChg>
      </pc:sldChg>
      <pc:sldChg chg="modSp new">
        <pc:chgData name="Boloz, Patrik" userId="S::patrikboloz@nmhu.edu::4a5f27e5-970c-49cb-a96d-452ff94b951a" providerId="AD" clId="Web-{6A5BDDDF-0A1D-4651-A1F5-AD2D8C971532}" dt="2023-03-28T22:01:35.106" v="162" actId="20577"/>
        <pc:sldMkLst>
          <pc:docMk/>
          <pc:sldMk cId="2798206439" sldId="264"/>
        </pc:sldMkLst>
        <pc:spChg chg="mod">
          <ac:chgData name="Boloz, Patrik" userId="S::patrikboloz@nmhu.edu::4a5f27e5-970c-49cb-a96d-452ff94b951a" providerId="AD" clId="Web-{6A5BDDDF-0A1D-4651-A1F5-AD2D8C971532}" dt="2023-03-28T22:01:08.668" v="152" actId="20577"/>
          <ac:spMkLst>
            <pc:docMk/>
            <pc:sldMk cId="2798206439" sldId="264"/>
            <ac:spMk id="2" creationId="{24DBAE1A-C420-D42D-28FB-08F95EFFCB9D}"/>
          </ac:spMkLst>
        </pc:spChg>
        <pc:spChg chg="mod">
          <ac:chgData name="Boloz, Patrik" userId="S::patrikboloz@nmhu.edu::4a5f27e5-970c-49cb-a96d-452ff94b951a" providerId="AD" clId="Web-{6A5BDDDF-0A1D-4651-A1F5-AD2D8C971532}" dt="2023-03-28T22:01:35.106" v="162" actId="20577"/>
          <ac:spMkLst>
            <pc:docMk/>
            <pc:sldMk cId="2798206439" sldId="264"/>
            <ac:spMk id="3" creationId="{DB3C14E3-E310-ECC6-1851-EA6DC9AF61AD}"/>
          </ac:spMkLst>
        </pc:spChg>
      </pc:sldChg>
      <pc:sldChg chg="modSp new">
        <pc:chgData name="Boloz, Patrik" userId="S::patrikboloz@nmhu.edu::4a5f27e5-970c-49cb-a96d-452ff94b951a" providerId="AD" clId="Web-{6A5BDDDF-0A1D-4651-A1F5-AD2D8C971532}" dt="2023-03-28T22:03:35.171" v="183" actId="14100"/>
        <pc:sldMkLst>
          <pc:docMk/>
          <pc:sldMk cId="3460456342" sldId="265"/>
        </pc:sldMkLst>
        <pc:spChg chg="mod">
          <ac:chgData name="Boloz, Patrik" userId="S::patrikboloz@nmhu.edu::4a5f27e5-970c-49cb-a96d-452ff94b951a" providerId="AD" clId="Web-{6A5BDDDF-0A1D-4651-A1F5-AD2D8C971532}" dt="2023-03-28T22:02:35.170" v="165" actId="20577"/>
          <ac:spMkLst>
            <pc:docMk/>
            <pc:sldMk cId="3460456342" sldId="265"/>
            <ac:spMk id="2" creationId="{0A034054-4C02-D2F5-473D-DD141F2CE8DF}"/>
          </ac:spMkLst>
        </pc:spChg>
        <pc:spChg chg="mod">
          <ac:chgData name="Boloz, Patrik" userId="S::patrikboloz@nmhu.edu::4a5f27e5-970c-49cb-a96d-452ff94b951a" providerId="AD" clId="Web-{6A5BDDDF-0A1D-4651-A1F5-AD2D8C971532}" dt="2023-03-28T22:03:35.171" v="183" actId="14100"/>
          <ac:spMkLst>
            <pc:docMk/>
            <pc:sldMk cId="3460456342" sldId="265"/>
            <ac:spMk id="3" creationId="{72A04008-2CDE-3358-50A1-F14AED114475}"/>
          </ac:spMkLst>
        </pc:spChg>
      </pc:sldChg>
      <pc:sldChg chg="modSp new">
        <pc:chgData name="Boloz, Patrik" userId="S::patrikboloz@nmhu.edu::4a5f27e5-970c-49cb-a96d-452ff94b951a" providerId="AD" clId="Web-{6A5BDDDF-0A1D-4651-A1F5-AD2D8C971532}" dt="2023-03-28T22:05:30.377" v="223" actId="20577"/>
        <pc:sldMkLst>
          <pc:docMk/>
          <pc:sldMk cId="1765420243" sldId="266"/>
        </pc:sldMkLst>
        <pc:spChg chg="mod">
          <ac:chgData name="Boloz, Patrik" userId="S::patrikboloz@nmhu.edu::4a5f27e5-970c-49cb-a96d-452ff94b951a" providerId="AD" clId="Web-{6A5BDDDF-0A1D-4651-A1F5-AD2D8C971532}" dt="2023-03-28T22:04:40.391" v="186" actId="20577"/>
          <ac:spMkLst>
            <pc:docMk/>
            <pc:sldMk cId="1765420243" sldId="266"/>
            <ac:spMk id="2" creationId="{D8A20008-C00E-87BC-74F5-2715832725A7}"/>
          </ac:spMkLst>
        </pc:spChg>
        <pc:spChg chg="mod">
          <ac:chgData name="Boloz, Patrik" userId="S::patrikboloz@nmhu.edu::4a5f27e5-970c-49cb-a96d-452ff94b951a" providerId="AD" clId="Web-{6A5BDDDF-0A1D-4651-A1F5-AD2D8C971532}" dt="2023-03-28T22:05:30.377" v="223" actId="20577"/>
          <ac:spMkLst>
            <pc:docMk/>
            <pc:sldMk cId="1765420243" sldId="266"/>
            <ac:spMk id="3" creationId="{03B8C130-59F5-6A6F-1067-F940AD1D2299}"/>
          </ac:spMkLst>
        </pc:spChg>
      </pc:sldChg>
      <pc:sldChg chg="modSp new">
        <pc:chgData name="Boloz, Patrik" userId="S::patrikboloz@nmhu.edu::4a5f27e5-970c-49cb-a96d-452ff94b951a" providerId="AD" clId="Web-{6A5BDDDF-0A1D-4651-A1F5-AD2D8C971532}" dt="2023-03-28T22:08:17.802" v="244" actId="20577"/>
        <pc:sldMkLst>
          <pc:docMk/>
          <pc:sldMk cId="3231457608" sldId="267"/>
        </pc:sldMkLst>
        <pc:spChg chg="mod">
          <ac:chgData name="Boloz, Patrik" userId="S::patrikboloz@nmhu.edu::4a5f27e5-970c-49cb-a96d-452ff94b951a" providerId="AD" clId="Web-{6A5BDDDF-0A1D-4651-A1F5-AD2D8C971532}" dt="2023-03-28T22:06:54.800" v="226" actId="20577"/>
          <ac:spMkLst>
            <pc:docMk/>
            <pc:sldMk cId="3231457608" sldId="267"/>
            <ac:spMk id="2" creationId="{82558ECD-AED2-0155-9502-5F5156DADF05}"/>
          </ac:spMkLst>
        </pc:spChg>
        <pc:spChg chg="mod">
          <ac:chgData name="Boloz, Patrik" userId="S::patrikboloz@nmhu.edu::4a5f27e5-970c-49cb-a96d-452ff94b951a" providerId="AD" clId="Web-{6A5BDDDF-0A1D-4651-A1F5-AD2D8C971532}" dt="2023-03-28T22:08:17.802" v="244" actId="20577"/>
          <ac:spMkLst>
            <pc:docMk/>
            <pc:sldMk cId="3231457608" sldId="267"/>
            <ac:spMk id="3" creationId="{C37C246C-4951-E528-8E65-627C1742DC3E}"/>
          </ac:spMkLst>
        </pc:spChg>
      </pc:sldChg>
      <pc:sldChg chg="modSp new">
        <pc:chgData name="Boloz, Patrik" userId="S::patrikboloz@nmhu.edu::4a5f27e5-970c-49cb-a96d-452ff94b951a" providerId="AD" clId="Web-{6A5BDDDF-0A1D-4651-A1F5-AD2D8C971532}" dt="2023-03-28T22:08:52.740" v="250" actId="20577"/>
        <pc:sldMkLst>
          <pc:docMk/>
          <pc:sldMk cId="4238105886" sldId="268"/>
        </pc:sldMkLst>
        <pc:spChg chg="mod">
          <ac:chgData name="Boloz, Patrik" userId="S::patrikboloz@nmhu.edu::4a5f27e5-970c-49cb-a96d-452ff94b951a" providerId="AD" clId="Web-{6A5BDDDF-0A1D-4651-A1F5-AD2D8C971532}" dt="2023-03-28T22:08:35.990" v="247" actId="20577"/>
          <ac:spMkLst>
            <pc:docMk/>
            <pc:sldMk cId="4238105886" sldId="268"/>
            <ac:spMk id="2" creationId="{1D574731-5BD2-F292-E463-5AF3FD4AB53E}"/>
          </ac:spMkLst>
        </pc:spChg>
        <pc:spChg chg="mod">
          <ac:chgData name="Boloz, Patrik" userId="S::patrikboloz@nmhu.edu::4a5f27e5-970c-49cb-a96d-452ff94b951a" providerId="AD" clId="Web-{6A5BDDDF-0A1D-4651-A1F5-AD2D8C971532}" dt="2023-03-28T22:08:52.740" v="250" actId="20577"/>
          <ac:spMkLst>
            <pc:docMk/>
            <pc:sldMk cId="4238105886" sldId="268"/>
            <ac:spMk id="3" creationId="{6A050536-4C81-6C96-1A87-071F6632BB38}"/>
          </ac:spMkLst>
        </pc:spChg>
      </pc:sldChg>
      <pc:sldMasterChg chg="add addSldLayout">
        <pc:chgData name="Boloz, Patrik" userId="S::patrikboloz@nmhu.edu::4a5f27e5-970c-49cb-a96d-452ff94b951a" providerId="AD" clId="Web-{6A5BDDDF-0A1D-4651-A1F5-AD2D8C971532}" dt="2023-03-28T21:50:21.326" v="0"/>
        <pc:sldMasterMkLst>
          <pc:docMk/>
          <pc:sldMasterMk cId="3701222858" sldId="2147483835"/>
        </pc:sldMasterMkLst>
        <pc:sldLayoutChg chg="add">
          <pc:chgData name="Boloz, Patrik" userId="S::patrikboloz@nmhu.edu::4a5f27e5-970c-49cb-a96d-452ff94b951a" providerId="AD" clId="Web-{6A5BDDDF-0A1D-4651-A1F5-AD2D8C971532}" dt="2023-03-28T21:50:21.326" v="0"/>
          <pc:sldLayoutMkLst>
            <pc:docMk/>
            <pc:sldMasterMk cId="3701222858" sldId="2147483835"/>
            <pc:sldLayoutMk cId="2717022835" sldId="2147483836"/>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3104142580" sldId="2147483837"/>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593198957" sldId="2147483838"/>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3730365159" sldId="2147483839"/>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1246599143" sldId="2147483840"/>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2132975418" sldId="2147483841"/>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901195442" sldId="2147483842"/>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307401035" sldId="2147483843"/>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1082909552" sldId="2147483844"/>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1508462342" sldId="2147483845"/>
          </pc:sldLayoutMkLst>
        </pc:sldLayoutChg>
        <pc:sldLayoutChg chg="add">
          <pc:chgData name="Boloz, Patrik" userId="S::patrikboloz@nmhu.edu::4a5f27e5-970c-49cb-a96d-452ff94b951a" providerId="AD" clId="Web-{6A5BDDDF-0A1D-4651-A1F5-AD2D8C971532}" dt="2023-03-28T21:50:21.326" v="0"/>
          <pc:sldLayoutMkLst>
            <pc:docMk/>
            <pc:sldMasterMk cId="3701222858" sldId="2147483835"/>
            <pc:sldLayoutMk cId="1271765303" sldId="2147483846"/>
          </pc:sldLayoutMkLst>
        </pc:sldLayoutChg>
      </pc:sldMasterChg>
    </pc:docChg>
  </pc:docChgLst>
  <pc:docChgLst>
    <pc:chgData name="Boloz, Patrik" userId="S::patrikboloz@nmhu.edu::4a5f27e5-970c-49cb-a96d-452ff94b951a" providerId="AD" clId="Web-{0F6E9E16-96D2-16D9-CC8F-1D1F2C20D15C}"/>
    <pc:docChg chg="addSld modSld">
      <pc:chgData name="Boloz, Patrik" userId="S::patrikboloz@nmhu.edu::4a5f27e5-970c-49cb-a96d-452ff94b951a" providerId="AD" clId="Web-{0F6E9E16-96D2-16D9-CC8F-1D1F2C20D15C}" dt="2023-04-02T21:24:59.968" v="62" actId="20577"/>
      <pc:docMkLst>
        <pc:docMk/>
      </pc:docMkLst>
      <pc:sldChg chg="addSp modSp new">
        <pc:chgData name="Boloz, Patrik" userId="S::patrikboloz@nmhu.edu::4a5f27e5-970c-49cb-a96d-452ff94b951a" providerId="AD" clId="Web-{0F6E9E16-96D2-16D9-CC8F-1D1F2C20D15C}" dt="2023-04-02T21:21:07.665" v="15" actId="1076"/>
        <pc:sldMkLst>
          <pc:docMk/>
          <pc:sldMk cId="1723078865" sldId="269"/>
        </pc:sldMkLst>
        <pc:spChg chg="mod">
          <ac:chgData name="Boloz, Patrik" userId="S::patrikboloz@nmhu.edu::4a5f27e5-970c-49cb-a96d-452ff94b951a" providerId="AD" clId="Web-{0F6E9E16-96D2-16D9-CC8F-1D1F2C20D15C}" dt="2023-04-02T21:20:31.945" v="2" actId="20577"/>
          <ac:spMkLst>
            <pc:docMk/>
            <pc:sldMk cId="1723078865" sldId="269"/>
            <ac:spMk id="2" creationId="{70A3C656-608C-ADF3-20CA-EAE46CC774D0}"/>
          </ac:spMkLst>
        </pc:spChg>
        <pc:spChg chg="mod">
          <ac:chgData name="Boloz, Patrik" userId="S::patrikboloz@nmhu.edu::4a5f27e5-970c-49cb-a96d-452ff94b951a" providerId="AD" clId="Web-{0F6E9E16-96D2-16D9-CC8F-1D1F2C20D15C}" dt="2023-04-02T21:21:02.446" v="10" actId="20577"/>
          <ac:spMkLst>
            <pc:docMk/>
            <pc:sldMk cId="1723078865" sldId="269"/>
            <ac:spMk id="3" creationId="{2B4447F3-5063-F28A-F0D0-09A442B8B09F}"/>
          </ac:spMkLst>
        </pc:spChg>
        <pc:picChg chg="add mod">
          <ac:chgData name="Boloz, Patrik" userId="S::patrikboloz@nmhu.edu::4a5f27e5-970c-49cb-a96d-452ff94b951a" providerId="AD" clId="Web-{0F6E9E16-96D2-16D9-CC8F-1D1F2C20D15C}" dt="2023-04-02T21:21:07.665" v="15" actId="1076"/>
          <ac:picMkLst>
            <pc:docMk/>
            <pc:sldMk cId="1723078865" sldId="269"/>
            <ac:picMk id="4" creationId="{4D8293AC-4EFE-7E56-E64D-0D12E950DA5A}"/>
          </ac:picMkLst>
        </pc:picChg>
      </pc:sldChg>
      <pc:sldChg chg="modSp new">
        <pc:chgData name="Boloz, Patrik" userId="S::patrikboloz@nmhu.edu::4a5f27e5-970c-49cb-a96d-452ff94b951a" providerId="AD" clId="Web-{0F6E9E16-96D2-16D9-CC8F-1D1F2C20D15C}" dt="2023-04-02T21:21:50.854" v="30" actId="20577"/>
        <pc:sldMkLst>
          <pc:docMk/>
          <pc:sldMk cId="456543995" sldId="270"/>
        </pc:sldMkLst>
        <pc:spChg chg="mod">
          <ac:chgData name="Boloz, Patrik" userId="S::patrikboloz@nmhu.edu::4a5f27e5-970c-49cb-a96d-452ff94b951a" providerId="AD" clId="Web-{0F6E9E16-96D2-16D9-CC8F-1D1F2C20D15C}" dt="2023-04-02T21:21:21.790" v="18" actId="20577"/>
          <ac:spMkLst>
            <pc:docMk/>
            <pc:sldMk cId="456543995" sldId="270"/>
            <ac:spMk id="2" creationId="{DF15727D-8A02-26BB-4D56-7A1D9B1F6BD2}"/>
          </ac:spMkLst>
        </pc:spChg>
        <pc:spChg chg="mod">
          <ac:chgData name="Boloz, Patrik" userId="S::patrikboloz@nmhu.edu::4a5f27e5-970c-49cb-a96d-452ff94b951a" providerId="AD" clId="Web-{0F6E9E16-96D2-16D9-CC8F-1D1F2C20D15C}" dt="2023-04-02T21:21:50.854" v="30" actId="20577"/>
          <ac:spMkLst>
            <pc:docMk/>
            <pc:sldMk cId="456543995" sldId="270"/>
            <ac:spMk id="3" creationId="{151E1295-011B-A1E9-438A-5AD2C1A94C34}"/>
          </ac:spMkLst>
        </pc:spChg>
      </pc:sldChg>
      <pc:sldChg chg="modSp new">
        <pc:chgData name="Boloz, Patrik" userId="S::patrikboloz@nmhu.edu::4a5f27e5-970c-49cb-a96d-452ff94b951a" providerId="AD" clId="Web-{0F6E9E16-96D2-16D9-CC8F-1D1F2C20D15C}" dt="2023-04-02T21:22:33.495" v="43" actId="20577"/>
        <pc:sldMkLst>
          <pc:docMk/>
          <pc:sldMk cId="2248728123" sldId="271"/>
        </pc:sldMkLst>
        <pc:spChg chg="mod">
          <ac:chgData name="Boloz, Patrik" userId="S::patrikboloz@nmhu.edu::4a5f27e5-970c-49cb-a96d-452ff94b951a" providerId="AD" clId="Web-{0F6E9E16-96D2-16D9-CC8F-1D1F2C20D15C}" dt="2023-04-02T21:22:08.151" v="33" actId="20577"/>
          <ac:spMkLst>
            <pc:docMk/>
            <pc:sldMk cId="2248728123" sldId="271"/>
            <ac:spMk id="2" creationId="{161DD7C2-2066-A8CD-D453-BEB56FB75BFC}"/>
          </ac:spMkLst>
        </pc:spChg>
        <pc:spChg chg="mod">
          <ac:chgData name="Boloz, Patrik" userId="S::patrikboloz@nmhu.edu::4a5f27e5-970c-49cb-a96d-452ff94b951a" providerId="AD" clId="Web-{0F6E9E16-96D2-16D9-CC8F-1D1F2C20D15C}" dt="2023-04-02T21:22:33.495" v="43" actId="20577"/>
          <ac:spMkLst>
            <pc:docMk/>
            <pc:sldMk cId="2248728123" sldId="271"/>
            <ac:spMk id="3" creationId="{A0DF0836-2C55-11D2-58D7-DA4FFFACFFC5}"/>
          </ac:spMkLst>
        </pc:spChg>
      </pc:sldChg>
      <pc:sldChg chg="modSp new">
        <pc:chgData name="Boloz, Patrik" userId="S::patrikboloz@nmhu.edu::4a5f27e5-970c-49cb-a96d-452ff94b951a" providerId="AD" clId="Web-{0F6E9E16-96D2-16D9-CC8F-1D1F2C20D15C}" dt="2023-04-02T21:23:37.857" v="55" actId="20577"/>
        <pc:sldMkLst>
          <pc:docMk/>
          <pc:sldMk cId="1327016402" sldId="272"/>
        </pc:sldMkLst>
        <pc:spChg chg="mod">
          <ac:chgData name="Boloz, Patrik" userId="S::patrikboloz@nmhu.edu::4a5f27e5-970c-49cb-a96d-452ff94b951a" providerId="AD" clId="Web-{0F6E9E16-96D2-16D9-CC8F-1D1F2C20D15C}" dt="2023-04-02T21:22:42.730" v="46" actId="20577"/>
          <ac:spMkLst>
            <pc:docMk/>
            <pc:sldMk cId="1327016402" sldId="272"/>
            <ac:spMk id="2" creationId="{1DAA878E-C693-7D99-7FCF-06E77D254D01}"/>
          </ac:spMkLst>
        </pc:spChg>
        <pc:spChg chg="mod">
          <ac:chgData name="Boloz, Patrik" userId="S::patrikboloz@nmhu.edu::4a5f27e5-970c-49cb-a96d-452ff94b951a" providerId="AD" clId="Web-{0F6E9E16-96D2-16D9-CC8F-1D1F2C20D15C}" dt="2023-04-02T21:23:37.857" v="55" actId="20577"/>
          <ac:spMkLst>
            <pc:docMk/>
            <pc:sldMk cId="1327016402" sldId="272"/>
            <ac:spMk id="3" creationId="{5DD4159F-8DC4-7832-D5C9-5667F745F226}"/>
          </ac:spMkLst>
        </pc:spChg>
      </pc:sldChg>
      <pc:sldChg chg="modSp new">
        <pc:chgData name="Boloz, Patrik" userId="S::patrikboloz@nmhu.edu::4a5f27e5-970c-49cb-a96d-452ff94b951a" providerId="AD" clId="Web-{0F6E9E16-96D2-16D9-CC8F-1D1F2C20D15C}" dt="2023-04-02T21:24:59.968" v="62" actId="20577"/>
        <pc:sldMkLst>
          <pc:docMk/>
          <pc:sldMk cId="1620274004" sldId="273"/>
        </pc:sldMkLst>
        <pc:spChg chg="mod">
          <ac:chgData name="Boloz, Patrik" userId="S::patrikboloz@nmhu.edu::4a5f27e5-970c-49cb-a96d-452ff94b951a" providerId="AD" clId="Web-{0F6E9E16-96D2-16D9-CC8F-1D1F2C20D15C}" dt="2023-04-02T21:24:36.671" v="59" actId="20577"/>
          <ac:spMkLst>
            <pc:docMk/>
            <pc:sldMk cId="1620274004" sldId="273"/>
            <ac:spMk id="2" creationId="{2AF20B76-2575-2EA7-3ECA-B2C4D7B9D593}"/>
          </ac:spMkLst>
        </pc:spChg>
        <pc:spChg chg="mod">
          <ac:chgData name="Boloz, Patrik" userId="S::patrikboloz@nmhu.edu::4a5f27e5-970c-49cb-a96d-452ff94b951a" providerId="AD" clId="Web-{0F6E9E16-96D2-16D9-CC8F-1D1F2C20D15C}" dt="2023-04-02T21:24:59.968" v="62" actId="20577"/>
          <ac:spMkLst>
            <pc:docMk/>
            <pc:sldMk cId="1620274004" sldId="273"/>
            <ac:spMk id="3" creationId="{EB2F5673-C6FB-983D-59F5-88967D1DBC7B}"/>
          </ac:spMkLst>
        </pc:spChg>
      </pc:sldChg>
    </pc:docChg>
  </pc:docChgLst>
  <pc:docChgLst>
    <pc:chgData name="Boloz, Patrik" userId="S::patrikboloz@nmhu.edu::4a5f27e5-970c-49cb-a96d-452ff94b951a" providerId="AD" clId="Web-{2376D652-F376-217E-7B47-3748B402A3E1}"/>
    <pc:docChg chg="modSld">
      <pc:chgData name="Boloz, Patrik" userId="S::patrikboloz@nmhu.edu::4a5f27e5-970c-49cb-a96d-452ff94b951a" providerId="AD" clId="Web-{2376D652-F376-217E-7B47-3748B402A3E1}" dt="2023-03-29T17:04:37.492" v="0" actId="1076"/>
      <pc:docMkLst>
        <pc:docMk/>
      </pc:docMkLst>
      <pc:sldChg chg="modSp">
        <pc:chgData name="Boloz, Patrik" userId="S::patrikboloz@nmhu.edu::4a5f27e5-970c-49cb-a96d-452ff94b951a" providerId="AD" clId="Web-{2376D652-F376-217E-7B47-3748B402A3E1}" dt="2023-03-29T17:04:37.492" v="0" actId="1076"/>
        <pc:sldMkLst>
          <pc:docMk/>
          <pc:sldMk cId="3203986954" sldId="257"/>
        </pc:sldMkLst>
        <pc:picChg chg="mod">
          <ac:chgData name="Boloz, Patrik" userId="S::patrikboloz@nmhu.edu::4a5f27e5-970c-49cb-a96d-452ff94b951a" providerId="AD" clId="Web-{2376D652-F376-217E-7B47-3748B402A3E1}" dt="2023-03-29T17:04:37.492" v="0" actId="1076"/>
          <ac:picMkLst>
            <pc:docMk/>
            <pc:sldMk cId="3203986954" sldId="257"/>
            <ac:picMk id="5" creationId="{33470C52-B16C-E2D6-951B-746B13F5C6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55A5808-3B61-48CC-92EF-85AC2E0DFA56}" type="datetime2">
              <a:rPr lang="en-US" smtClean="0"/>
              <a:t>Sunday, April 2, 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271702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April 2,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1041425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6807482-8128-47C6-A8DD-6452B0291CFF}" type="datetime2">
              <a:rPr lang="en-US" smtClean="0"/>
              <a:t>Sunday, April 2, 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t>‹#›</a:t>
            </a:fld>
            <a:endParaRPr lang="en-US"/>
          </a:p>
        </p:txBody>
      </p:sp>
    </p:spTree>
    <p:extLst>
      <p:ext uri="{BB962C8B-B14F-4D97-AF65-F5344CB8AC3E}">
        <p14:creationId xmlns:p14="http://schemas.microsoft.com/office/powerpoint/2010/main" val="59319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0C963C-C1DB-4AFD-9DDC-0691666BF49B}" type="datetime2">
              <a:rPr lang="en-US" smtClean="0"/>
              <a:pPr/>
              <a:t>Sunday, April 2, 2023</a:t>
            </a:fld>
            <a:endParaRPr lang="en-US" cap="all"/>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303651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0C963C-C1DB-4AFD-9DDC-0691666BF49B}" type="datetime2">
              <a:rPr lang="en-US" smtClean="0"/>
              <a:pPr/>
              <a:t>Sunday, April 2, 2023</a:t>
            </a:fld>
            <a:endParaRPr lang="en-US" cap="all"/>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46599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Sunday, April 2,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297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Sunday, April 2,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1195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0C963C-C1DB-4AFD-9DDC-0691666BF49B}" type="datetime2">
              <a:rPr lang="en-US" smtClean="0"/>
              <a:pPr/>
              <a:t>Sunday, April 2, 2023</a:t>
            </a:fld>
            <a:endParaRPr lang="en-US" cap="all"/>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lgn="l"/>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074010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Sunday, April 2,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8290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C963C-C1DB-4AFD-9DDC-0691666BF49B}" type="datetime2">
              <a:rPr lang="en-US" smtClean="0"/>
              <a:pPr/>
              <a:t>Sunday, April 2, 2023</a:t>
            </a:fld>
            <a:endParaRPr lang="en-US" cap="all"/>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50846234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0C963C-C1DB-4AFD-9DDC-0691666BF49B}" type="datetime2">
              <a:rPr lang="en-US" smtClean="0"/>
              <a:pPr/>
              <a:t>Sunday, April 2, 2023</a:t>
            </a:fld>
            <a:endParaRPr lang="en-US" cap="all"/>
          </a:p>
        </p:txBody>
      </p:sp>
      <p:sp>
        <p:nvSpPr>
          <p:cNvPr id="5" name="Footer Placeholder 4"/>
          <p:cNvSpPr>
            <a:spLocks noGrp="1"/>
          </p:cNvSpPr>
          <p:nvPr>
            <p:ph type="ftr" sz="quarter" idx="11"/>
          </p:nvPr>
        </p:nvSpPr>
        <p:spPr>
          <a:xfrm>
            <a:off x="774923" y="5951811"/>
            <a:ext cx="7896279" cy="365125"/>
          </a:xfrm>
        </p:spPr>
        <p:txBody>
          <a:bodyPr/>
          <a:lstStyle/>
          <a:p>
            <a:pPr algn="l"/>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717653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0C963C-C1DB-4AFD-9DDC-0691666BF49B}" type="datetime2">
              <a:rPr lang="en-US" smtClean="0"/>
              <a:pPr/>
              <a:t>Sunday, April 2, 2023</a:t>
            </a:fld>
            <a:endParaRPr lang="en-US" cap="all"/>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algn="l"/>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01389E6-C847-4AD0-B56D-D205B2EAB1EE}" type="slidenum">
              <a:rPr lang="en-US" smtClean="0"/>
              <a:pPr/>
              <a:t>‹#›</a:t>
            </a:fld>
            <a:endParaRPr lang="en-US" sz="80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122285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Computer script on a screen">
            <a:extLst>
              <a:ext uri="{FF2B5EF4-FFF2-40B4-BE49-F238E27FC236}">
                <a16:creationId xmlns:a16="http://schemas.microsoft.com/office/drawing/2014/main" id="{33470C52-B16C-E2D6-951B-746B13F5C600}"/>
              </a:ext>
            </a:extLst>
          </p:cNvPr>
          <p:cNvPicPr>
            <a:picLocks noChangeAspect="1"/>
          </p:cNvPicPr>
          <p:nvPr/>
        </p:nvPicPr>
        <p:blipFill rotWithShape="1">
          <a:blip r:embed="rId2"/>
          <a:srcRect l="989" t="19729" r="3755"/>
          <a:stretch/>
        </p:blipFill>
        <p:spPr>
          <a:xfrm>
            <a:off x="-3441" y="656"/>
            <a:ext cx="12191980" cy="6857990"/>
          </a:xfrm>
          <a:prstGeom prst="rect">
            <a:avLst/>
          </a:prstGeom>
        </p:spPr>
      </p:pic>
      <p:sp>
        <p:nvSpPr>
          <p:cNvPr id="12" name="Rectangle 11">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257916F-271C-4D56-AEDE-0309D1746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C75C176-BB0F-4087-B339-FC37356C0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C6B8D1-E659-3492-BC09-AFFCC1C748B5}"/>
              </a:ext>
            </a:extLst>
          </p:cNvPr>
          <p:cNvSpPr>
            <a:spLocks noGrp="1"/>
          </p:cNvSpPr>
          <p:nvPr>
            <p:ph type="ctrTitle"/>
          </p:nvPr>
        </p:nvSpPr>
        <p:spPr>
          <a:xfrm>
            <a:off x="609599" y="4572000"/>
            <a:ext cx="10965141" cy="895244"/>
          </a:xfrm>
        </p:spPr>
        <p:txBody>
          <a:bodyPr>
            <a:normAutofit/>
          </a:bodyPr>
          <a:lstStyle/>
          <a:p>
            <a:r>
              <a:rPr lang="en-US" sz="4000">
                <a:solidFill>
                  <a:srgbClr val="FFFFFF"/>
                </a:solidFill>
              </a:rPr>
              <a:t>Intro to object-oriented programming</a:t>
            </a:r>
          </a:p>
        </p:txBody>
      </p:sp>
      <p:sp>
        <p:nvSpPr>
          <p:cNvPr id="3" name="Subtitle 2">
            <a:extLst>
              <a:ext uri="{FF2B5EF4-FFF2-40B4-BE49-F238E27FC236}">
                <a16:creationId xmlns:a16="http://schemas.microsoft.com/office/drawing/2014/main" id="{CF53A849-650A-4EF9-8E2A-BB66F7710E22}"/>
              </a:ext>
            </a:extLst>
          </p:cNvPr>
          <p:cNvSpPr>
            <a:spLocks noGrp="1"/>
          </p:cNvSpPr>
          <p:nvPr>
            <p:ph type="subTitle" idx="1"/>
          </p:nvPr>
        </p:nvSpPr>
        <p:spPr>
          <a:xfrm>
            <a:off x="609598" y="5467246"/>
            <a:ext cx="10965142" cy="484822"/>
          </a:xfrm>
        </p:spPr>
        <p:txBody>
          <a:bodyPr>
            <a:normAutofit/>
          </a:bodyPr>
          <a:lstStyle/>
          <a:p>
            <a:r>
              <a:rPr lang="en-US">
                <a:solidFill>
                  <a:srgbClr val="EBEBEB"/>
                </a:solidFill>
              </a:rPr>
              <a:t>Chapter 6 - </a:t>
            </a:r>
            <a:r>
              <a:rPr lang="en-US">
                <a:solidFill>
                  <a:schemeClr val="bg1"/>
                </a:solidFill>
                <a:ea typeface="+mn-lt"/>
                <a:cs typeface="+mn-lt"/>
              </a:rPr>
              <a:t>OBJECT-ORIENTED PYGAME</a:t>
            </a:r>
            <a:endParaRPr lang="en-US">
              <a:solidFill>
                <a:schemeClr val="bg1"/>
              </a:solidFill>
            </a:endParaRPr>
          </a:p>
        </p:txBody>
      </p:sp>
    </p:spTree>
    <p:extLst>
      <p:ext uri="{BB962C8B-B14F-4D97-AF65-F5344CB8AC3E}">
        <p14:creationId xmlns:p14="http://schemas.microsoft.com/office/powerpoint/2010/main" val="32039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0008-C00E-87BC-74F5-2715832725A7}"/>
              </a:ext>
            </a:extLst>
          </p:cNvPr>
          <p:cNvSpPr>
            <a:spLocks noGrp="1"/>
          </p:cNvSpPr>
          <p:nvPr>
            <p:ph type="title"/>
          </p:nvPr>
        </p:nvSpPr>
        <p:spPr/>
        <p:txBody>
          <a:bodyPr/>
          <a:lstStyle/>
          <a:p>
            <a:r>
              <a:rPr lang="en-US">
                <a:ea typeface="+mj-lt"/>
                <a:cs typeface="+mj-lt"/>
              </a:rPr>
              <a:t>Building a Button Class</a:t>
            </a:r>
            <a:endParaRPr lang="en-US"/>
          </a:p>
        </p:txBody>
      </p:sp>
      <p:sp>
        <p:nvSpPr>
          <p:cNvPr id="3" name="Content Placeholder 2">
            <a:extLst>
              <a:ext uri="{FF2B5EF4-FFF2-40B4-BE49-F238E27FC236}">
                <a16:creationId xmlns:a16="http://schemas.microsoft.com/office/drawing/2014/main" id="{03B8C130-59F5-6A6F-1067-F940AD1D2299}"/>
              </a:ext>
            </a:extLst>
          </p:cNvPr>
          <p:cNvSpPr>
            <a:spLocks noGrp="1"/>
          </p:cNvSpPr>
          <p:nvPr>
            <p:ph idx="1"/>
          </p:nvPr>
        </p:nvSpPr>
        <p:spPr/>
        <p:txBody>
          <a:bodyPr>
            <a:normAutofit lnSpcReduction="10000"/>
          </a:bodyPr>
          <a:lstStyle/>
          <a:p>
            <a:pPr marL="305435" indent="-305435"/>
            <a:r>
              <a:rPr lang="en-US">
                <a:ea typeface="+mn-lt"/>
                <a:cs typeface="+mn-lt"/>
              </a:rPr>
              <a:t>The button behavior should be common and consistent for all buttons used in a GUI, so we’ll build a class that takes care of the behavior details. Once we’ve built a simple button class, we can instantiate any number of buttons and they’ll all work exactly the same way. Let’s consider what behaviors our button class must support. We’ll need methods to: </a:t>
            </a:r>
          </a:p>
          <a:p>
            <a:pPr marL="629920" lvl="1" indent="-305435"/>
            <a:r>
              <a:rPr lang="en-US">
                <a:ea typeface="+mn-lt"/>
                <a:cs typeface="+mn-lt"/>
              </a:rPr>
              <a:t>Load the images of the up and down states, then initialize any instance variables needed to track the button’s state. </a:t>
            </a:r>
          </a:p>
          <a:p>
            <a:pPr marL="629920" lvl="1" indent="-305435"/>
            <a:r>
              <a:rPr lang="en-US">
                <a:ea typeface="+mn-lt"/>
                <a:cs typeface="+mn-lt"/>
              </a:rPr>
              <a:t>Tell the button about all events that the main program has detected and check whether there are any that the button needs to react to. </a:t>
            </a:r>
          </a:p>
          <a:p>
            <a:pPr marL="629920" lvl="1" indent="-305435"/>
            <a:r>
              <a:rPr lang="en-US">
                <a:ea typeface="+mn-lt"/>
                <a:cs typeface="+mn-lt"/>
              </a:rPr>
              <a:t>Draw the current image representing the button. </a:t>
            </a:r>
          </a:p>
          <a:p>
            <a:pPr marL="305435" indent="-305435"/>
            <a:r>
              <a:rPr lang="en-US">
                <a:ea typeface="+mn-lt"/>
                <a:cs typeface="+mn-lt"/>
              </a:rPr>
              <a:t>EXAMPLE presents the code of a </a:t>
            </a:r>
            <a:r>
              <a:rPr lang="en-US" err="1">
                <a:ea typeface="+mn-lt"/>
                <a:cs typeface="+mn-lt"/>
              </a:rPr>
              <a:t>SimpleButton</a:t>
            </a:r>
            <a:r>
              <a:rPr lang="en-US">
                <a:ea typeface="+mn-lt"/>
                <a:cs typeface="+mn-lt"/>
              </a:rPr>
              <a:t> class. (We’ll build a more complicated button class in Chapter 7.) This class has three methods, __</a:t>
            </a:r>
            <a:r>
              <a:rPr lang="en-US" err="1">
                <a:ea typeface="+mn-lt"/>
                <a:cs typeface="+mn-lt"/>
              </a:rPr>
              <a:t>init</a:t>
            </a:r>
            <a:r>
              <a:rPr lang="en-US">
                <a:ea typeface="+mn-lt"/>
                <a:cs typeface="+mn-lt"/>
              </a:rPr>
              <a:t>__(), </a:t>
            </a:r>
            <a:r>
              <a:rPr lang="en-US" err="1">
                <a:ea typeface="+mn-lt"/>
                <a:cs typeface="+mn-lt"/>
              </a:rPr>
              <a:t>handleEvent</a:t>
            </a:r>
            <a:r>
              <a:rPr lang="en-US">
                <a:ea typeface="+mn-lt"/>
                <a:cs typeface="+mn-lt"/>
              </a:rPr>
              <a:t>(), and draw(), that implement the behaviors mentioned. The code of the </a:t>
            </a:r>
            <a:r>
              <a:rPr lang="en-US" err="1">
                <a:ea typeface="+mn-lt"/>
                <a:cs typeface="+mn-lt"/>
              </a:rPr>
              <a:t>handleEvent</a:t>
            </a:r>
            <a:r>
              <a:rPr lang="en-US">
                <a:ea typeface="+mn-lt"/>
                <a:cs typeface="+mn-lt"/>
              </a:rPr>
              <a:t>() method does get a little tricky, but once you have it working, it’s incredibly easy to use. </a:t>
            </a:r>
          </a:p>
          <a:p>
            <a:pPr marL="305435" indent="-305435"/>
            <a:r>
              <a:rPr lang="en-US" b="1">
                <a:solidFill>
                  <a:srgbClr val="C00000"/>
                </a:solidFill>
                <a:ea typeface="+mn-lt"/>
                <a:cs typeface="+mn-lt"/>
              </a:rPr>
              <a:t>EXAMPLE: Simple button class</a:t>
            </a:r>
            <a:endParaRPr lang="en-US" b="1">
              <a:solidFill>
                <a:srgbClr val="C00000"/>
              </a:solidFill>
            </a:endParaRPr>
          </a:p>
        </p:txBody>
      </p:sp>
    </p:spTree>
    <p:extLst>
      <p:ext uri="{BB962C8B-B14F-4D97-AF65-F5344CB8AC3E}">
        <p14:creationId xmlns:p14="http://schemas.microsoft.com/office/powerpoint/2010/main" val="176542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8ECD-AED2-0155-9502-5F5156DADF05}"/>
              </a:ext>
            </a:extLst>
          </p:cNvPr>
          <p:cNvSpPr>
            <a:spLocks noGrp="1"/>
          </p:cNvSpPr>
          <p:nvPr>
            <p:ph type="title"/>
          </p:nvPr>
        </p:nvSpPr>
        <p:spPr/>
        <p:txBody>
          <a:bodyPr/>
          <a:lstStyle/>
          <a:p>
            <a:r>
              <a:rPr lang="en-US">
                <a:ea typeface="+mj-lt"/>
                <a:cs typeface="+mj-lt"/>
              </a:rPr>
              <a:t>Main Code Using a </a:t>
            </a:r>
            <a:r>
              <a:rPr lang="en-US" err="1">
                <a:ea typeface="+mj-lt"/>
                <a:cs typeface="+mj-lt"/>
              </a:rPr>
              <a:t>SimpleButton</a:t>
            </a:r>
            <a:endParaRPr lang="en-US" err="1"/>
          </a:p>
        </p:txBody>
      </p:sp>
      <p:sp>
        <p:nvSpPr>
          <p:cNvPr id="3" name="Content Placeholder 2">
            <a:extLst>
              <a:ext uri="{FF2B5EF4-FFF2-40B4-BE49-F238E27FC236}">
                <a16:creationId xmlns:a16="http://schemas.microsoft.com/office/drawing/2014/main" id="{C37C246C-4951-E528-8E65-627C1742DC3E}"/>
              </a:ext>
            </a:extLst>
          </p:cNvPr>
          <p:cNvSpPr>
            <a:spLocks noGrp="1"/>
          </p:cNvSpPr>
          <p:nvPr>
            <p:ph idx="1"/>
          </p:nvPr>
        </p:nvSpPr>
        <p:spPr/>
        <p:txBody>
          <a:bodyPr/>
          <a:lstStyle/>
          <a:p>
            <a:pPr marL="305435" indent="-305435"/>
            <a:r>
              <a:rPr lang="en-US" b="1">
                <a:solidFill>
                  <a:srgbClr val="C00000"/>
                </a:solidFill>
                <a:ea typeface="+mn-lt"/>
                <a:cs typeface="+mn-lt"/>
              </a:rPr>
              <a:t>EXAMPLE: Using a </a:t>
            </a:r>
            <a:r>
              <a:rPr lang="en-US" b="1" err="1">
                <a:solidFill>
                  <a:srgbClr val="C00000"/>
                </a:solidFill>
                <a:ea typeface="+mn-lt"/>
                <a:cs typeface="+mn-lt"/>
              </a:rPr>
              <a:t>SimpleButton</a:t>
            </a:r>
            <a:r>
              <a:rPr lang="en-US" b="1">
                <a:solidFill>
                  <a:srgbClr val="C00000"/>
                </a:solidFill>
                <a:ea typeface="+mn-lt"/>
                <a:cs typeface="+mn-lt"/>
              </a:rPr>
              <a:t> class</a:t>
            </a:r>
          </a:p>
          <a:p>
            <a:pPr marL="305435" indent="-305435"/>
            <a:r>
              <a:rPr lang="en-US">
                <a:ea typeface="+mn-lt"/>
                <a:cs typeface="+mn-lt"/>
              </a:rPr>
              <a:t>Whenever the user completes a click on the button, the program outputs a line of text in the shell saying that the button has been clicked.</a:t>
            </a:r>
            <a:endParaRPr lang="en-US"/>
          </a:p>
        </p:txBody>
      </p:sp>
    </p:spTree>
    <p:extLst>
      <p:ext uri="{BB962C8B-B14F-4D97-AF65-F5344CB8AC3E}">
        <p14:creationId xmlns:p14="http://schemas.microsoft.com/office/powerpoint/2010/main" val="323145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4731-5BD2-F292-E463-5AF3FD4AB53E}"/>
              </a:ext>
            </a:extLst>
          </p:cNvPr>
          <p:cNvSpPr>
            <a:spLocks noGrp="1"/>
          </p:cNvSpPr>
          <p:nvPr>
            <p:ph type="title"/>
          </p:nvPr>
        </p:nvSpPr>
        <p:spPr/>
        <p:txBody>
          <a:bodyPr/>
          <a:lstStyle/>
          <a:p>
            <a:r>
              <a:rPr lang="en-US">
                <a:ea typeface="+mj-lt"/>
                <a:cs typeface="+mj-lt"/>
              </a:rPr>
              <a:t>Creating a Program with Multiple Buttons</a:t>
            </a:r>
            <a:endParaRPr lang="en-US"/>
          </a:p>
        </p:txBody>
      </p:sp>
      <p:sp>
        <p:nvSpPr>
          <p:cNvPr id="3" name="Content Placeholder 2">
            <a:extLst>
              <a:ext uri="{FF2B5EF4-FFF2-40B4-BE49-F238E27FC236}">
                <a16:creationId xmlns:a16="http://schemas.microsoft.com/office/drawing/2014/main" id="{6A050536-4C81-6C96-1A87-071F6632BB38}"/>
              </a:ext>
            </a:extLst>
          </p:cNvPr>
          <p:cNvSpPr>
            <a:spLocks noGrp="1"/>
          </p:cNvSpPr>
          <p:nvPr>
            <p:ph idx="1"/>
          </p:nvPr>
        </p:nvSpPr>
        <p:spPr/>
        <p:txBody>
          <a:bodyPr/>
          <a:lstStyle/>
          <a:p>
            <a:pPr marL="305435" indent="-305435"/>
            <a:r>
              <a:rPr lang="en-US">
                <a:ea typeface="+mn-lt"/>
                <a:cs typeface="+mn-lt"/>
              </a:rPr>
              <a:t>We don’t need to make any changes to the </a:t>
            </a:r>
            <a:r>
              <a:rPr lang="en-US" err="1">
                <a:ea typeface="+mn-lt"/>
                <a:cs typeface="+mn-lt"/>
              </a:rPr>
              <a:t>SimpleButton</a:t>
            </a:r>
            <a:r>
              <a:rPr lang="en-US">
                <a:ea typeface="+mn-lt"/>
                <a:cs typeface="+mn-lt"/>
              </a:rPr>
              <a:t> class file to do this. We simply modify our main code to instantiate three </a:t>
            </a:r>
            <a:r>
              <a:rPr lang="en-US" err="1">
                <a:ea typeface="+mn-lt"/>
                <a:cs typeface="+mn-lt"/>
              </a:rPr>
              <a:t>SimpleButton</a:t>
            </a:r>
            <a:r>
              <a:rPr lang="en-US">
                <a:ea typeface="+mn-lt"/>
                <a:cs typeface="+mn-lt"/>
              </a:rPr>
              <a:t> objects instead of one.</a:t>
            </a:r>
          </a:p>
          <a:p>
            <a:pPr marL="305435" indent="-305435"/>
            <a:r>
              <a:rPr lang="en-US">
                <a:ea typeface="+mn-lt"/>
                <a:cs typeface="+mn-lt"/>
              </a:rPr>
              <a:t>The key idea here is that since we are using three instances of the same SimpleButton class, the behavior of each button will be identical. An important benefit of this approach is that any change to the code in the SimpleButton class will affect all buttons instantiated from the class. The main program does not need to worry about any details of the inner workings of the button code, needing only to call the handleEvent() method of each button in the main loop. Each button will return True or False to say that it has or has not been clicked</a:t>
            </a:r>
            <a:endParaRPr lang="en-US"/>
          </a:p>
        </p:txBody>
      </p:sp>
    </p:spTree>
    <p:extLst>
      <p:ext uri="{BB962C8B-B14F-4D97-AF65-F5344CB8AC3E}">
        <p14:creationId xmlns:p14="http://schemas.microsoft.com/office/powerpoint/2010/main" val="423810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C656-608C-ADF3-20CA-EAE46CC774D0}"/>
              </a:ext>
            </a:extLst>
          </p:cNvPr>
          <p:cNvSpPr>
            <a:spLocks noGrp="1"/>
          </p:cNvSpPr>
          <p:nvPr>
            <p:ph type="title"/>
          </p:nvPr>
        </p:nvSpPr>
        <p:spPr/>
        <p:txBody>
          <a:bodyPr/>
          <a:lstStyle/>
          <a:p>
            <a:r>
              <a:rPr lang="en-US" dirty="0">
                <a:ea typeface="+mj-lt"/>
                <a:cs typeface="+mj-lt"/>
              </a:rPr>
              <a:t>Building a Reusable Object-Oriented Text Display</a:t>
            </a:r>
            <a:endParaRPr lang="en-US" dirty="0"/>
          </a:p>
        </p:txBody>
      </p:sp>
      <p:sp>
        <p:nvSpPr>
          <p:cNvPr id="3" name="Content Placeholder 2">
            <a:extLst>
              <a:ext uri="{FF2B5EF4-FFF2-40B4-BE49-F238E27FC236}">
                <a16:creationId xmlns:a16="http://schemas.microsoft.com/office/drawing/2014/main" id="{2B4447F3-5063-F28A-F0D0-09A442B8B09F}"/>
              </a:ext>
            </a:extLst>
          </p:cNvPr>
          <p:cNvSpPr>
            <a:spLocks noGrp="1"/>
          </p:cNvSpPr>
          <p:nvPr>
            <p:ph idx="1"/>
          </p:nvPr>
        </p:nvSpPr>
        <p:spPr/>
        <p:txBody>
          <a:bodyPr/>
          <a:lstStyle/>
          <a:p>
            <a:pPr marL="305435" indent="-305435"/>
            <a:r>
              <a:rPr lang="en-US" dirty="0">
                <a:ea typeface="+mn-lt"/>
                <a:cs typeface="+mn-lt"/>
              </a:rPr>
              <a:t>There are two different types of text in a </a:t>
            </a:r>
            <a:r>
              <a:rPr lang="en-US" dirty="0" err="1">
                <a:ea typeface="+mn-lt"/>
                <a:cs typeface="+mn-lt"/>
              </a:rPr>
              <a:t>pygame</a:t>
            </a:r>
            <a:r>
              <a:rPr lang="en-US" dirty="0">
                <a:ea typeface="+mn-lt"/>
                <a:cs typeface="+mn-lt"/>
              </a:rPr>
              <a:t> program: </a:t>
            </a:r>
            <a:r>
              <a:rPr lang="en-US" b="1" dirty="0">
                <a:ea typeface="+mn-lt"/>
                <a:cs typeface="+mn-lt"/>
              </a:rPr>
              <a:t>display text</a:t>
            </a:r>
            <a:r>
              <a:rPr lang="en-US" dirty="0">
                <a:ea typeface="+mn-lt"/>
                <a:cs typeface="+mn-lt"/>
              </a:rPr>
              <a:t> and </a:t>
            </a:r>
            <a:r>
              <a:rPr lang="en-US" b="1" dirty="0">
                <a:ea typeface="+mn-lt"/>
                <a:cs typeface="+mn-lt"/>
              </a:rPr>
              <a:t>input text</a:t>
            </a:r>
            <a:r>
              <a:rPr lang="en-US" dirty="0">
                <a:ea typeface="+mn-lt"/>
                <a:cs typeface="+mn-lt"/>
              </a:rPr>
              <a:t>. Display text is output from your program, equivalent to a call to the print() function, except it’s displayed in a </a:t>
            </a:r>
            <a:r>
              <a:rPr lang="en-US" dirty="0" err="1">
                <a:ea typeface="+mn-lt"/>
                <a:cs typeface="+mn-lt"/>
              </a:rPr>
              <a:t>pygame</a:t>
            </a:r>
            <a:r>
              <a:rPr lang="en-US" dirty="0">
                <a:ea typeface="+mn-lt"/>
                <a:cs typeface="+mn-lt"/>
              </a:rPr>
              <a:t> window. Input text is string input from the user, equivalent to a call to input(). In this section, I’ll discuss display text. We’ll look at how to deal with input text in the next chapter.</a:t>
            </a:r>
          </a:p>
          <a:p>
            <a:pPr marL="305435" indent="-305435"/>
            <a:r>
              <a:rPr lang="en-US" dirty="0">
                <a:ea typeface="+mn-lt"/>
                <a:cs typeface="+mn-lt"/>
              </a:rPr>
              <a:t>Displaying text in a window is a fairly complicated process in </a:t>
            </a:r>
            <a:r>
              <a:rPr lang="en-US" dirty="0" err="1">
                <a:ea typeface="+mn-lt"/>
                <a:cs typeface="+mn-lt"/>
              </a:rPr>
              <a:t>pygame</a:t>
            </a:r>
            <a:r>
              <a:rPr lang="en-US" dirty="0">
                <a:ea typeface="+mn-lt"/>
                <a:cs typeface="+mn-lt"/>
              </a:rPr>
              <a:t> because it’s not simply displayed as a string in the shell, but requires you to choose a location, fonts and sizes, and other attributes. For example, you might use code like the following:</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Text&#10;&#10;Description automatically generated">
            <a:extLst>
              <a:ext uri="{FF2B5EF4-FFF2-40B4-BE49-F238E27FC236}">
                <a16:creationId xmlns:a16="http://schemas.microsoft.com/office/drawing/2014/main" id="{4D8293AC-4EFE-7E56-E64D-0D12E950DA5A}"/>
              </a:ext>
            </a:extLst>
          </p:cNvPr>
          <p:cNvPicPr>
            <a:picLocks noChangeAspect="1"/>
          </p:cNvPicPr>
          <p:nvPr/>
        </p:nvPicPr>
        <p:blipFill>
          <a:blip r:embed="rId2"/>
          <a:stretch>
            <a:fillRect/>
          </a:stretch>
        </p:blipFill>
        <p:spPr>
          <a:xfrm>
            <a:off x="1823548" y="4146074"/>
            <a:ext cx="6908369" cy="1577116"/>
          </a:xfrm>
          <a:prstGeom prst="rect">
            <a:avLst/>
          </a:prstGeom>
        </p:spPr>
      </p:pic>
    </p:spTree>
    <p:extLst>
      <p:ext uri="{BB962C8B-B14F-4D97-AF65-F5344CB8AC3E}">
        <p14:creationId xmlns:p14="http://schemas.microsoft.com/office/powerpoint/2010/main" val="172307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727D-8A02-26BB-4D56-7A1D9B1F6BD2}"/>
              </a:ext>
            </a:extLst>
          </p:cNvPr>
          <p:cNvSpPr>
            <a:spLocks noGrp="1"/>
          </p:cNvSpPr>
          <p:nvPr>
            <p:ph type="title"/>
          </p:nvPr>
        </p:nvSpPr>
        <p:spPr/>
        <p:txBody>
          <a:bodyPr/>
          <a:lstStyle/>
          <a:p>
            <a:r>
              <a:rPr lang="en-US" dirty="0">
                <a:ea typeface="+mj-lt"/>
                <a:cs typeface="+mj-lt"/>
              </a:rPr>
              <a:t>Creating a SimpleText Class</a:t>
            </a:r>
            <a:endParaRPr lang="en-US" dirty="0"/>
          </a:p>
        </p:txBody>
      </p:sp>
      <p:sp>
        <p:nvSpPr>
          <p:cNvPr id="3" name="Content Placeholder 2">
            <a:extLst>
              <a:ext uri="{FF2B5EF4-FFF2-40B4-BE49-F238E27FC236}">
                <a16:creationId xmlns:a16="http://schemas.microsoft.com/office/drawing/2014/main" id="{151E1295-011B-A1E9-438A-5AD2C1A94C34}"/>
              </a:ext>
            </a:extLst>
          </p:cNvPr>
          <p:cNvSpPr>
            <a:spLocks noGrp="1"/>
          </p:cNvSpPr>
          <p:nvPr>
            <p:ph idx="1"/>
          </p:nvPr>
        </p:nvSpPr>
        <p:spPr/>
        <p:txBody>
          <a:bodyPr/>
          <a:lstStyle/>
          <a:p>
            <a:pPr marL="305435" indent="-305435"/>
            <a:r>
              <a:rPr lang="en-US" dirty="0">
                <a:ea typeface="+mn-lt"/>
                <a:cs typeface="+mn-lt"/>
              </a:rPr>
              <a:t>The idea is to build a set of methods that take care of font loading and text rendering in </a:t>
            </a:r>
            <a:r>
              <a:rPr lang="en-US" dirty="0" err="1">
                <a:ea typeface="+mn-lt"/>
                <a:cs typeface="+mn-lt"/>
              </a:rPr>
              <a:t>pygame</a:t>
            </a:r>
            <a:r>
              <a:rPr lang="en-US" dirty="0">
                <a:ea typeface="+mn-lt"/>
                <a:cs typeface="+mn-lt"/>
              </a:rPr>
              <a:t>, meaning we no longer have to remember the details of the implementation.</a:t>
            </a:r>
          </a:p>
          <a:p>
            <a:pPr marL="305435" indent="-305435"/>
            <a:r>
              <a:rPr lang="en-US" b="1" dirty="0">
                <a:solidFill>
                  <a:srgbClr val="FF0000"/>
                </a:solidFill>
              </a:rPr>
              <a:t>EXAMPLE: </a:t>
            </a:r>
            <a:r>
              <a:rPr lang="en-US" b="1" dirty="0">
                <a:solidFill>
                  <a:srgbClr val="FF0000"/>
                </a:solidFill>
                <a:ea typeface="+mn-lt"/>
                <a:cs typeface="+mn-lt"/>
              </a:rPr>
              <a:t>The SimpleText class for displaying text</a:t>
            </a:r>
            <a:endParaRPr lang="en-US" dirty="0">
              <a:solidFill>
                <a:srgbClr val="3D3D3D"/>
              </a:solidFill>
            </a:endParaRPr>
          </a:p>
        </p:txBody>
      </p:sp>
    </p:spTree>
    <p:extLst>
      <p:ext uri="{BB962C8B-B14F-4D97-AF65-F5344CB8AC3E}">
        <p14:creationId xmlns:p14="http://schemas.microsoft.com/office/powerpoint/2010/main" val="45654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D7C2-2066-A8CD-D453-BEB56FB75BFC}"/>
              </a:ext>
            </a:extLst>
          </p:cNvPr>
          <p:cNvSpPr>
            <a:spLocks noGrp="1"/>
          </p:cNvSpPr>
          <p:nvPr>
            <p:ph type="title"/>
          </p:nvPr>
        </p:nvSpPr>
        <p:spPr/>
        <p:txBody>
          <a:bodyPr/>
          <a:lstStyle/>
          <a:p>
            <a:r>
              <a:rPr lang="en-US" dirty="0">
                <a:ea typeface="+mj-lt"/>
                <a:cs typeface="+mj-lt"/>
              </a:rPr>
              <a:t>Demo Ball with SimpleText and </a:t>
            </a:r>
            <a:r>
              <a:rPr lang="en-US" dirty="0" err="1">
                <a:ea typeface="+mj-lt"/>
                <a:cs typeface="+mj-lt"/>
              </a:rPr>
              <a:t>SimpleButton</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A0DF0836-2C55-11D2-58D7-DA4FFFACFFC5}"/>
              </a:ext>
            </a:extLst>
          </p:cNvPr>
          <p:cNvSpPr>
            <a:spLocks noGrp="1"/>
          </p:cNvSpPr>
          <p:nvPr>
            <p:ph idx="1"/>
          </p:nvPr>
        </p:nvSpPr>
        <p:spPr/>
        <p:txBody>
          <a:bodyPr/>
          <a:lstStyle/>
          <a:p>
            <a:pPr marL="305435" indent="-305435"/>
            <a:r>
              <a:rPr lang="en-US" dirty="0">
                <a:ea typeface="+mn-lt"/>
                <a:cs typeface="+mn-lt"/>
              </a:rPr>
              <a:t>To cap this off, we’ll modify out code to use the SimpleText and </a:t>
            </a:r>
            <a:r>
              <a:rPr lang="en-US" dirty="0" err="1">
                <a:ea typeface="+mn-lt"/>
                <a:cs typeface="+mn-lt"/>
              </a:rPr>
              <a:t>SimpleButton</a:t>
            </a:r>
            <a:r>
              <a:rPr lang="en-US" dirty="0">
                <a:ea typeface="+mn-lt"/>
                <a:cs typeface="+mn-lt"/>
              </a:rPr>
              <a:t> classes.</a:t>
            </a:r>
          </a:p>
          <a:p>
            <a:pPr marL="305435" indent="-305435"/>
            <a:r>
              <a:rPr lang="en-US" b="1" dirty="0">
                <a:solidFill>
                  <a:srgbClr val="FF0000"/>
                </a:solidFill>
              </a:rPr>
              <a:t>EXAMPLE: </a:t>
            </a:r>
            <a:r>
              <a:rPr lang="en-US" b="1" dirty="0">
                <a:solidFill>
                  <a:srgbClr val="FF0000"/>
                </a:solidFill>
                <a:ea typeface="+mn-lt"/>
                <a:cs typeface="+mn-lt"/>
              </a:rPr>
              <a:t>An example main program to show Ball, SimpleText, and </a:t>
            </a:r>
            <a:r>
              <a:rPr lang="en-US" b="1" dirty="0" err="1">
                <a:solidFill>
                  <a:srgbClr val="FF0000"/>
                </a:solidFill>
                <a:ea typeface="+mn-lt"/>
                <a:cs typeface="+mn-lt"/>
              </a:rPr>
              <a:t>SimpleButton</a:t>
            </a:r>
            <a:endParaRPr lang="en-US" b="1" dirty="0">
              <a:solidFill>
                <a:srgbClr val="FF0000"/>
              </a:solidFill>
              <a:ea typeface="+mn-lt"/>
              <a:cs typeface="+mn-lt"/>
            </a:endParaRPr>
          </a:p>
        </p:txBody>
      </p:sp>
    </p:spTree>
    <p:extLst>
      <p:ext uri="{BB962C8B-B14F-4D97-AF65-F5344CB8AC3E}">
        <p14:creationId xmlns:p14="http://schemas.microsoft.com/office/powerpoint/2010/main" val="224872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878E-C693-7D99-7FCF-06E77D254D01}"/>
              </a:ext>
            </a:extLst>
          </p:cNvPr>
          <p:cNvSpPr>
            <a:spLocks noGrp="1"/>
          </p:cNvSpPr>
          <p:nvPr>
            <p:ph type="title"/>
          </p:nvPr>
        </p:nvSpPr>
        <p:spPr/>
        <p:txBody>
          <a:bodyPr/>
          <a:lstStyle/>
          <a:p>
            <a:r>
              <a:rPr lang="en-US" dirty="0">
                <a:ea typeface="+mj-lt"/>
                <a:cs typeface="+mj-lt"/>
              </a:rPr>
              <a:t>Interface vs. Implementation </a:t>
            </a:r>
            <a:endParaRPr lang="en-US"/>
          </a:p>
        </p:txBody>
      </p:sp>
      <p:sp>
        <p:nvSpPr>
          <p:cNvPr id="3" name="Content Placeholder 2">
            <a:extLst>
              <a:ext uri="{FF2B5EF4-FFF2-40B4-BE49-F238E27FC236}">
                <a16:creationId xmlns:a16="http://schemas.microsoft.com/office/drawing/2014/main" id="{5DD4159F-8DC4-7832-D5C9-5667F745F226}"/>
              </a:ext>
            </a:extLst>
          </p:cNvPr>
          <p:cNvSpPr>
            <a:spLocks noGrp="1"/>
          </p:cNvSpPr>
          <p:nvPr>
            <p:ph idx="1"/>
          </p:nvPr>
        </p:nvSpPr>
        <p:spPr/>
        <p:txBody>
          <a:bodyPr>
            <a:normAutofit lnSpcReduction="10000"/>
          </a:bodyPr>
          <a:lstStyle/>
          <a:p>
            <a:pPr marL="305435" indent="-305435"/>
            <a:r>
              <a:rPr lang="en-US" dirty="0">
                <a:ea typeface="+mn-lt"/>
                <a:cs typeface="+mn-lt"/>
              </a:rPr>
              <a:t>The </a:t>
            </a:r>
            <a:r>
              <a:rPr lang="en-US" dirty="0" err="1">
                <a:ea typeface="+mn-lt"/>
                <a:cs typeface="+mn-lt"/>
              </a:rPr>
              <a:t>SimpleButton</a:t>
            </a:r>
            <a:r>
              <a:rPr lang="en-US" dirty="0">
                <a:ea typeface="+mn-lt"/>
                <a:cs typeface="+mn-lt"/>
              </a:rPr>
              <a:t> and SimpleText examples bring up the important topic of interface versus implementation. The interface refers to how something is used, while the implementation refers to how something works (internally). </a:t>
            </a:r>
            <a:endParaRPr lang="en-US"/>
          </a:p>
          <a:p>
            <a:pPr marL="305435" indent="-305435"/>
            <a:r>
              <a:rPr lang="en-US" dirty="0">
                <a:ea typeface="+mn-lt"/>
                <a:cs typeface="+mn-lt"/>
              </a:rPr>
              <a:t>In an OOP environment, the interface is the set of methods in a class and their related parameters—also known as the </a:t>
            </a:r>
            <a:r>
              <a:rPr lang="en-US" b="1" dirty="0">
                <a:ea typeface="+mn-lt"/>
                <a:cs typeface="+mn-lt"/>
              </a:rPr>
              <a:t>application programming interface (API)</a:t>
            </a:r>
            <a:r>
              <a:rPr lang="en-US" dirty="0">
                <a:ea typeface="+mn-lt"/>
                <a:cs typeface="+mn-lt"/>
              </a:rPr>
              <a:t>. The implementation is the actual code of all the methods in the class. </a:t>
            </a:r>
            <a:endParaRPr lang="en-US"/>
          </a:p>
          <a:p>
            <a:pPr marL="305435" indent="-305435"/>
            <a:r>
              <a:rPr lang="en-US" dirty="0">
                <a:ea typeface="+mn-lt"/>
                <a:cs typeface="+mn-lt"/>
              </a:rPr>
              <a:t>An external package such as </a:t>
            </a:r>
            <a:r>
              <a:rPr lang="en-US" dirty="0" err="1">
                <a:ea typeface="+mn-lt"/>
                <a:cs typeface="+mn-lt"/>
              </a:rPr>
              <a:t>pygame</a:t>
            </a:r>
            <a:r>
              <a:rPr lang="en-US" dirty="0">
                <a:ea typeface="+mn-lt"/>
                <a:cs typeface="+mn-lt"/>
              </a:rPr>
              <a:t> will most likely come with documentation of the API that explains the calls that are available and the arguments you are expected to pass with each call.</a:t>
            </a:r>
          </a:p>
          <a:p>
            <a:pPr marL="305435" indent="-305435"/>
            <a:r>
              <a:rPr lang="en-US" dirty="0">
                <a:ea typeface="+mn-lt"/>
                <a:cs typeface="+mn-lt"/>
              </a:rPr>
              <a:t>When you write code that makes calls to </a:t>
            </a:r>
            <a:r>
              <a:rPr lang="en-US" dirty="0" err="1">
                <a:ea typeface="+mn-lt"/>
                <a:cs typeface="+mn-lt"/>
              </a:rPr>
              <a:t>pygame</a:t>
            </a:r>
            <a:r>
              <a:rPr lang="en-US" dirty="0">
                <a:ea typeface="+mn-lt"/>
                <a:cs typeface="+mn-lt"/>
              </a:rPr>
              <a:t>, you don’t need to worry about the implementation of the methods you are using. For example, when you make a call to </a:t>
            </a:r>
            <a:r>
              <a:rPr lang="en-US" dirty="0" err="1">
                <a:ea typeface="+mn-lt"/>
                <a:cs typeface="+mn-lt"/>
              </a:rPr>
              <a:t>blit</a:t>
            </a:r>
            <a:r>
              <a:rPr lang="en-US" dirty="0">
                <a:ea typeface="+mn-lt"/>
                <a:cs typeface="+mn-lt"/>
              </a:rPr>
              <a:t>() to draw image, you really don’t care how </a:t>
            </a:r>
            <a:r>
              <a:rPr lang="en-US" dirty="0" err="1">
                <a:ea typeface="+mn-lt"/>
                <a:cs typeface="+mn-lt"/>
              </a:rPr>
              <a:t>blit</a:t>
            </a:r>
            <a:r>
              <a:rPr lang="en-US" dirty="0">
                <a:ea typeface="+mn-lt"/>
                <a:cs typeface="+mn-lt"/>
              </a:rPr>
              <a:t>() does what it does; you just need to know what the call does and what arguments need to be passed in. On the other side, you can trust that the implementer(s) who wrote the </a:t>
            </a:r>
            <a:r>
              <a:rPr lang="en-US" dirty="0" err="1">
                <a:ea typeface="+mn-lt"/>
                <a:cs typeface="+mn-lt"/>
              </a:rPr>
              <a:t>blit</a:t>
            </a:r>
            <a:r>
              <a:rPr lang="en-US" dirty="0">
                <a:ea typeface="+mn-lt"/>
                <a:cs typeface="+mn-lt"/>
              </a:rPr>
              <a:t>() method have thought extensively about how to make </a:t>
            </a:r>
            <a:r>
              <a:rPr lang="en-US" dirty="0" err="1">
                <a:ea typeface="+mn-lt"/>
                <a:cs typeface="+mn-lt"/>
              </a:rPr>
              <a:t>blit</a:t>
            </a:r>
            <a:r>
              <a:rPr lang="en-US" dirty="0">
                <a:ea typeface="+mn-lt"/>
                <a:cs typeface="+mn-lt"/>
              </a:rPr>
              <a:t>() work most efficiently. </a:t>
            </a:r>
            <a:endParaRPr lang="en-US" dirty="0"/>
          </a:p>
        </p:txBody>
      </p:sp>
    </p:spTree>
    <p:extLst>
      <p:ext uri="{BB962C8B-B14F-4D97-AF65-F5344CB8AC3E}">
        <p14:creationId xmlns:p14="http://schemas.microsoft.com/office/powerpoint/2010/main" val="1327016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0B76-2575-2EA7-3ECA-B2C4D7B9D593}"/>
              </a:ext>
            </a:extLst>
          </p:cNvPr>
          <p:cNvSpPr>
            <a:spLocks noGrp="1"/>
          </p:cNvSpPr>
          <p:nvPr>
            <p:ph type="title"/>
          </p:nvPr>
        </p:nvSpPr>
        <p:spPr/>
        <p:txBody>
          <a:bodyPr/>
          <a:lstStyle/>
          <a:p>
            <a:r>
              <a:rPr lang="en-US" dirty="0">
                <a:ea typeface="+mj-lt"/>
                <a:cs typeface="+mj-lt"/>
              </a:rPr>
              <a:t>Summary</a:t>
            </a:r>
            <a:endParaRPr lang="en-US" dirty="0"/>
          </a:p>
        </p:txBody>
      </p:sp>
      <p:sp>
        <p:nvSpPr>
          <p:cNvPr id="3" name="Content Placeholder 2">
            <a:extLst>
              <a:ext uri="{FF2B5EF4-FFF2-40B4-BE49-F238E27FC236}">
                <a16:creationId xmlns:a16="http://schemas.microsoft.com/office/drawing/2014/main" id="{EB2F5673-C6FB-983D-59F5-88967D1DBC7B}"/>
              </a:ext>
            </a:extLst>
          </p:cNvPr>
          <p:cNvSpPr>
            <a:spLocks noGrp="1"/>
          </p:cNvSpPr>
          <p:nvPr>
            <p:ph idx="1"/>
          </p:nvPr>
        </p:nvSpPr>
        <p:spPr/>
        <p:txBody>
          <a:bodyPr/>
          <a:lstStyle/>
          <a:p>
            <a:pPr marL="305435" indent="-305435"/>
            <a:r>
              <a:rPr lang="en-US" dirty="0">
                <a:ea typeface="+mn-lt"/>
                <a:cs typeface="+mn-lt"/>
              </a:rPr>
              <a:t>In this chapter, I showed how you can start with a procedural program and extract related code to build a class. We created a Ball class to demonstrate this, then modified the main code of our demo program from the previous chapter to call methods of the class to tell the Ball object what to do, without worrying about how it achieves the outcome. With all the related code in a separate class, it’s easy to create a list of objects and instantiate and manage as many objects as we want to. </a:t>
            </a:r>
          </a:p>
          <a:p>
            <a:pPr marL="305435" indent="-305435"/>
            <a:r>
              <a:rPr lang="en-US" dirty="0">
                <a:ea typeface="+mn-lt"/>
                <a:cs typeface="+mn-lt"/>
              </a:rPr>
              <a:t>We then built a </a:t>
            </a:r>
            <a:r>
              <a:rPr lang="en-US" dirty="0" err="1">
                <a:ea typeface="+mn-lt"/>
                <a:cs typeface="+mn-lt"/>
              </a:rPr>
              <a:t>SimpleButton</a:t>
            </a:r>
            <a:r>
              <a:rPr lang="en-US" dirty="0">
                <a:ea typeface="+mn-lt"/>
                <a:cs typeface="+mn-lt"/>
              </a:rPr>
              <a:t> class and a SimpleText class that hide complexity inside their implementation and create highly reusable code. In the next chapter, I’ll build on these classes to develop “professional-strength” button and text display classes</a:t>
            </a:r>
            <a:endParaRPr lang="en-US" dirty="0"/>
          </a:p>
        </p:txBody>
      </p:sp>
    </p:spTree>
    <p:extLst>
      <p:ext uri="{BB962C8B-B14F-4D97-AF65-F5344CB8AC3E}">
        <p14:creationId xmlns:p14="http://schemas.microsoft.com/office/powerpoint/2010/main" val="162027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F61A-3B1D-94D9-4BBB-4C7A1B794F05}"/>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1AEC6641-2BFA-07B6-E22D-67C919A60C9B}"/>
              </a:ext>
            </a:extLst>
          </p:cNvPr>
          <p:cNvSpPr>
            <a:spLocks noGrp="1"/>
          </p:cNvSpPr>
          <p:nvPr>
            <p:ph idx="1"/>
          </p:nvPr>
        </p:nvSpPr>
        <p:spPr/>
        <p:txBody>
          <a:bodyPr/>
          <a:lstStyle/>
          <a:p>
            <a:pPr marL="305435" indent="-305435"/>
            <a:r>
              <a:rPr lang="en-US">
                <a:ea typeface="+mn-lt"/>
                <a:cs typeface="+mn-lt"/>
              </a:rPr>
              <a:t>In this chapter I’ll demonstrate how you can use OOP techniques effectively within the </a:t>
            </a:r>
            <a:r>
              <a:rPr lang="en-US" err="1">
                <a:ea typeface="+mn-lt"/>
                <a:cs typeface="+mn-lt"/>
              </a:rPr>
              <a:t>pygame</a:t>
            </a:r>
            <a:r>
              <a:rPr lang="en-US">
                <a:ea typeface="+mn-lt"/>
                <a:cs typeface="+mn-lt"/>
              </a:rPr>
              <a:t> framework. We’ll start off with an example of procedural code, then split that code into a single class and some main code that calls the methods of that class. After that, we’ll build two classes, </a:t>
            </a:r>
            <a:r>
              <a:rPr lang="en-US" err="1">
                <a:ea typeface="+mn-lt"/>
                <a:cs typeface="+mn-lt"/>
              </a:rPr>
              <a:t>SimpleButton</a:t>
            </a:r>
            <a:r>
              <a:rPr lang="en-US">
                <a:ea typeface="+mn-lt"/>
                <a:cs typeface="+mn-lt"/>
              </a:rPr>
              <a:t> and SimpleText, that implement basic user interface widgets: a button and a field for displaying text. I’ll also introduce the concept of a callback.</a:t>
            </a:r>
            <a:endParaRPr lang="en-US"/>
          </a:p>
        </p:txBody>
      </p:sp>
    </p:spTree>
    <p:extLst>
      <p:ext uri="{BB962C8B-B14F-4D97-AF65-F5344CB8AC3E}">
        <p14:creationId xmlns:p14="http://schemas.microsoft.com/office/powerpoint/2010/main" val="19122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84DE-CD12-9869-E84D-535E8D2BA8BD}"/>
              </a:ext>
            </a:extLst>
          </p:cNvPr>
          <p:cNvSpPr>
            <a:spLocks noGrp="1"/>
          </p:cNvSpPr>
          <p:nvPr>
            <p:ph type="title"/>
          </p:nvPr>
        </p:nvSpPr>
        <p:spPr/>
        <p:txBody>
          <a:bodyPr/>
          <a:lstStyle/>
          <a:p>
            <a:r>
              <a:rPr lang="en-US">
                <a:ea typeface="+mj-lt"/>
                <a:cs typeface="+mj-lt"/>
              </a:rPr>
              <a:t>Building the Screensaver Ball with OOP </a:t>
            </a:r>
            <a:r>
              <a:rPr lang="en-US" err="1">
                <a:ea typeface="+mj-lt"/>
                <a:cs typeface="+mj-lt"/>
              </a:rPr>
              <a:t>Pygame</a:t>
            </a:r>
            <a:endParaRPr lang="en-US" err="1"/>
          </a:p>
        </p:txBody>
      </p:sp>
      <p:sp>
        <p:nvSpPr>
          <p:cNvPr id="3" name="Content Placeholder 2">
            <a:extLst>
              <a:ext uri="{FF2B5EF4-FFF2-40B4-BE49-F238E27FC236}">
                <a16:creationId xmlns:a16="http://schemas.microsoft.com/office/drawing/2014/main" id="{81458C22-9E2B-24EF-A611-EDB980EDDE18}"/>
              </a:ext>
            </a:extLst>
          </p:cNvPr>
          <p:cNvSpPr>
            <a:spLocks noGrp="1"/>
          </p:cNvSpPr>
          <p:nvPr>
            <p:ph idx="1"/>
          </p:nvPr>
        </p:nvSpPr>
        <p:spPr/>
        <p:txBody>
          <a:bodyPr/>
          <a:lstStyle/>
          <a:p>
            <a:pPr marL="305435" indent="-305435"/>
            <a:r>
              <a:rPr lang="en-US">
                <a:ea typeface="+mn-lt"/>
                <a:cs typeface="+mn-lt"/>
              </a:rPr>
              <a:t>In Chapter 5, we created an old-school screensaver where a ball bounced around inside a window. That code works, but the data for the ball and the code to manipulate the ball are intertwined, meaning there’s a lot of initialization code, and the code to update and draw the ball are embedded in the 12-step framework. </a:t>
            </a:r>
          </a:p>
          <a:p>
            <a:pPr marL="305435" indent="-305435"/>
            <a:r>
              <a:rPr lang="en-US">
                <a:ea typeface="+mn-lt"/>
                <a:cs typeface="+mn-lt"/>
              </a:rPr>
              <a:t>A more modular approach is to split the code into a Ball class and a main program that instantiates a Ball object and makes calls to its methods. In this section we’ll make this split, and I’ll show you how to create multiple balls from the Ball class.</a:t>
            </a:r>
            <a:endParaRPr lang="en-US"/>
          </a:p>
        </p:txBody>
      </p:sp>
    </p:spTree>
    <p:extLst>
      <p:ext uri="{BB962C8B-B14F-4D97-AF65-F5344CB8AC3E}">
        <p14:creationId xmlns:p14="http://schemas.microsoft.com/office/powerpoint/2010/main" val="359896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8275-D05A-18F1-2DE7-999AB2DAAA51}"/>
              </a:ext>
            </a:extLst>
          </p:cNvPr>
          <p:cNvSpPr>
            <a:spLocks noGrp="1"/>
          </p:cNvSpPr>
          <p:nvPr>
            <p:ph type="title"/>
          </p:nvPr>
        </p:nvSpPr>
        <p:spPr/>
        <p:txBody>
          <a:bodyPr/>
          <a:lstStyle/>
          <a:p>
            <a:r>
              <a:rPr lang="en-US">
                <a:ea typeface="+mj-lt"/>
                <a:cs typeface="+mj-lt"/>
              </a:rPr>
              <a:t>Creating a Ball Class</a:t>
            </a:r>
            <a:endParaRPr lang="en-US"/>
          </a:p>
        </p:txBody>
      </p:sp>
      <p:sp>
        <p:nvSpPr>
          <p:cNvPr id="3" name="Content Placeholder 2">
            <a:extLst>
              <a:ext uri="{FF2B5EF4-FFF2-40B4-BE49-F238E27FC236}">
                <a16:creationId xmlns:a16="http://schemas.microsoft.com/office/drawing/2014/main" id="{97709907-3699-456E-5539-8DCD24E83BAB}"/>
              </a:ext>
            </a:extLst>
          </p:cNvPr>
          <p:cNvSpPr>
            <a:spLocks noGrp="1"/>
          </p:cNvSpPr>
          <p:nvPr>
            <p:ph idx="1"/>
          </p:nvPr>
        </p:nvSpPr>
        <p:spPr/>
        <p:txBody>
          <a:bodyPr>
            <a:normAutofit fontScale="92500" lnSpcReduction="20000"/>
          </a:bodyPr>
          <a:lstStyle/>
          <a:p>
            <a:pPr marL="305435" indent="-305435"/>
            <a:r>
              <a:rPr lang="en-US">
                <a:ea typeface="+mn-lt"/>
                <a:cs typeface="+mn-lt"/>
              </a:rPr>
              <a:t>We’ll start by extracting all code relating to the ball from the main program and moving it into a separate Ball class. Looking at the original code, we can see that the sections that deal with the ball are: </a:t>
            </a:r>
          </a:p>
          <a:p>
            <a:pPr marL="629920" lvl="1" indent="-305435"/>
            <a:r>
              <a:rPr lang="en-US">
                <a:ea typeface="+mn-lt"/>
                <a:cs typeface="+mn-lt"/>
              </a:rPr>
              <a:t>Section #4, which loads the image of the ball </a:t>
            </a:r>
          </a:p>
          <a:p>
            <a:pPr marL="629920" lvl="1" indent="-305435"/>
            <a:r>
              <a:rPr lang="en-US">
                <a:ea typeface="+mn-lt"/>
                <a:cs typeface="+mn-lt"/>
              </a:rPr>
              <a:t>Section #5, which creates and initializes all the variables that have something to do with the ball </a:t>
            </a:r>
          </a:p>
          <a:p>
            <a:pPr marL="629920" lvl="1" indent="-305435"/>
            <a:r>
              <a:rPr lang="en-US">
                <a:ea typeface="+mn-lt"/>
                <a:cs typeface="+mn-lt"/>
              </a:rPr>
              <a:t>Section #8, which includes code for moving the ball, detecting an edge bounce, and changing speed and direction </a:t>
            </a:r>
          </a:p>
          <a:p>
            <a:pPr marL="629920" lvl="1" indent="-305435"/>
            <a:r>
              <a:rPr lang="en-US">
                <a:ea typeface="+mn-lt"/>
                <a:cs typeface="+mn-lt"/>
              </a:rPr>
              <a:t>Section #10, which draws the ball </a:t>
            </a:r>
          </a:p>
          <a:p>
            <a:pPr marL="305435" indent="-305435"/>
            <a:r>
              <a:rPr lang="en-US">
                <a:ea typeface="+mn-lt"/>
                <a:cs typeface="+mn-lt"/>
              </a:rPr>
              <a:t>From this we can conclude that our Ball class will require the following methods: </a:t>
            </a:r>
          </a:p>
          <a:p>
            <a:pPr marL="629920" lvl="1" indent="-305435"/>
            <a:r>
              <a:rPr lang="en-US" b="1">
                <a:ea typeface="+mn-lt"/>
                <a:cs typeface="+mn-lt"/>
              </a:rPr>
              <a:t>create()</a:t>
            </a:r>
            <a:r>
              <a:rPr lang="en-US">
                <a:ea typeface="+mn-lt"/>
                <a:cs typeface="+mn-lt"/>
              </a:rPr>
              <a:t> Loads an image, sets a location, and initializes all instance variables </a:t>
            </a:r>
          </a:p>
          <a:p>
            <a:pPr marL="629920" lvl="1" indent="-305435"/>
            <a:r>
              <a:rPr lang="en-US" b="1">
                <a:ea typeface="+mn-lt"/>
                <a:cs typeface="+mn-lt"/>
              </a:rPr>
              <a:t>update(</a:t>
            </a:r>
            <a:r>
              <a:rPr lang="en-US">
                <a:ea typeface="+mn-lt"/>
                <a:cs typeface="+mn-lt"/>
              </a:rPr>
              <a:t>) Changes the location of the ball in every frame, based on the x speed and y speed of the ball </a:t>
            </a:r>
          </a:p>
          <a:p>
            <a:pPr marL="629920" lvl="1" indent="-305435"/>
            <a:r>
              <a:rPr lang="en-US" b="1">
                <a:ea typeface="+mn-lt"/>
                <a:cs typeface="+mn-lt"/>
              </a:rPr>
              <a:t>draw()</a:t>
            </a:r>
            <a:r>
              <a:rPr lang="en-US">
                <a:ea typeface="+mn-lt"/>
                <a:cs typeface="+mn-lt"/>
              </a:rPr>
              <a:t> Draws the ball in the window </a:t>
            </a:r>
          </a:p>
          <a:p>
            <a:pPr marL="305435" indent="-305435"/>
            <a:r>
              <a:rPr lang="en-US">
                <a:ea typeface="+mn-lt"/>
                <a:cs typeface="+mn-lt"/>
              </a:rPr>
              <a:t>The first step is to create a project folder, in which you need a Ball.py for the new Ball class, the main code file Main_BallBounce.py, and an images folder containing the ball.png image file.</a:t>
            </a:r>
            <a:endParaRPr lang="en-US">
              <a:solidFill>
                <a:srgbClr val="3D3D3D"/>
              </a:solidFill>
            </a:endParaRPr>
          </a:p>
        </p:txBody>
      </p:sp>
    </p:spTree>
    <p:extLst>
      <p:ext uri="{BB962C8B-B14F-4D97-AF65-F5344CB8AC3E}">
        <p14:creationId xmlns:p14="http://schemas.microsoft.com/office/powerpoint/2010/main" val="173169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01F2-0500-ECB6-BECD-E9B21F5F1CFC}"/>
              </a:ext>
            </a:extLst>
          </p:cNvPr>
          <p:cNvSpPr>
            <a:spLocks noGrp="1"/>
          </p:cNvSpPr>
          <p:nvPr>
            <p:ph type="title"/>
          </p:nvPr>
        </p:nvSpPr>
        <p:spPr/>
        <p:txBody>
          <a:bodyPr/>
          <a:lstStyle/>
          <a:p>
            <a:r>
              <a:rPr lang="en-US"/>
              <a:t>CREATING A BALL CLASS</a:t>
            </a:r>
            <a:endParaRPr lang="en-US">
              <a:ea typeface="+mj-lt"/>
              <a:cs typeface="+mj-lt"/>
            </a:endParaRPr>
          </a:p>
        </p:txBody>
      </p:sp>
      <p:sp>
        <p:nvSpPr>
          <p:cNvPr id="3" name="Content Placeholder 2">
            <a:extLst>
              <a:ext uri="{FF2B5EF4-FFF2-40B4-BE49-F238E27FC236}">
                <a16:creationId xmlns:a16="http://schemas.microsoft.com/office/drawing/2014/main" id="{7E16D112-8600-B7DA-273B-3C40826C4987}"/>
              </a:ext>
            </a:extLst>
          </p:cNvPr>
          <p:cNvSpPr>
            <a:spLocks noGrp="1"/>
          </p:cNvSpPr>
          <p:nvPr>
            <p:ph idx="1"/>
          </p:nvPr>
        </p:nvSpPr>
        <p:spPr/>
        <p:txBody>
          <a:bodyPr>
            <a:normAutofit fontScale="85000" lnSpcReduction="10000"/>
          </a:bodyPr>
          <a:lstStyle/>
          <a:p>
            <a:pPr marL="305435" indent="-305435"/>
            <a:r>
              <a:rPr lang="en-US">
                <a:ea typeface="+mn-lt"/>
                <a:cs typeface="+mn-lt"/>
              </a:rPr>
              <a:t>When we instantiate a Ball object, the __</a:t>
            </a:r>
            <a:r>
              <a:rPr lang="en-US" err="1">
                <a:ea typeface="+mn-lt"/>
                <a:cs typeface="+mn-lt"/>
              </a:rPr>
              <a:t>init</a:t>
            </a:r>
            <a:r>
              <a:rPr lang="en-US">
                <a:ea typeface="+mn-lt"/>
                <a:cs typeface="+mn-lt"/>
              </a:rPr>
              <a:t>__() method receives three pieces of data: the window to draw into, the width of the window, and the height of the window. We save the window variable into the instance variable </a:t>
            </a:r>
            <a:r>
              <a:rPr lang="en-US" err="1">
                <a:ea typeface="+mn-lt"/>
                <a:cs typeface="+mn-lt"/>
              </a:rPr>
              <a:t>self.window</a:t>
            </a:r>
            <a:r>
              <a:rPr lang="en-US">
                <a:ea typeface="+mn-lt"/>
                <a:cs typeface="+mn-lt"/>
              </a:rPr>
              <a:t> so that we can use it later in the draw() method, and we do the same with the </a:t>
            </a:r>
            <a:r>
              <a:rPr lang="en-US" err="1">
                <a:ea typeface="+mn-lt"/>
                <a:cs typeface="+mn-lt"/>
              </a:rPr>
              <a:t>self.windowHeight</a:t>
            </a:r>
            <a:r>
              <a:rPr lang="en-US">
                <a:ea typeface="+mn-lt"/>
                <a:cs typeface="+mn-lt"/>
              </a:rPr>
              <a:t> and </a:t>
            </a:r>
            <a:r>
              <a:rPr lang="en-US" err="1">
                <a:ea typeface="+mn-lt"/>
                <a:cs typeface="+mn-lt"/>
              </a:rPr>
              <a:t>self.windowWidth</a:t>
            </a:r>
            <a:r>
              <a:rPr lang="en-US">
                <a:ea typeface="+mn-lt"/>
                <a:cs typeface="+mn-lt"/>
              </a:rPr>
              <a:t> instance variables.</a:t>
            </a:r>
          </a:p>
          <a:p>
            <a:pPr marL="305435" indent="-305435"/>
            <a:r>
              <a:rPr lang="en-US">
                <a:ea typeface="+mn-lt"/>
                <a:cs typeface="+mn-lt"/>
              </a:rPr>
              <a:t>We then load the image of the ball using the path to the file and get the </a:t>
            </a:r>
            <a:r>
              <a:rPr lang="en-US" err="1">
                <a:ea typeface="+mn-lt"/>
                <a:cs typeface="+mn-lt"/>
              </a:rPr>
              <a:t>rect</a:t>
            </a:r>
            <a:r>
              <a:rPr lang="en-US">
                <a:ea typeface="+mn-lt"/>
                <a:cs typeface="+mn-lt"/>
              </a:rPr>
              <a:t> of that ball image. We need the </a:t>
            </a:r>
            <a:r>
              <a:rPr lang="en-US" err="1">
                <a:ea typeface="+mn-lt"/>
                <a:cs typeface="+mn-lt"/>
              </a:rPr>
              <a:t>rect</a:t>
            </a:r>
            <a:r>
              <a:rPr lang="en-US">
                <a:ea typeface="+mn-lt"/>
                <a:cs typeface="+mn-lt"/>
              </a:rPr>
              <a:t> to calculate the maximum values for x and y so that the ball will always fully appear in the window. </a:t>
            </a:r>
          </a:p>
          <a:p>
            <a:pPr marL="305435" indent="-305435"/>
            <a:r>
              <a:rPr lang="en-US">
                <a:ea typeface="+mn-lt"/>
                <a:cs typeface="+mn-lt"/>
              </a:rPr>
              <a:t>Next, we pick a randomized starting location for the ball. Finally, we set the speed in the x and y directions to a random value between –4 and 4 (but not 0), representing the number of pixels to move per frame. Because of these numbers, the ball may move differently each time we run the program. All these values are saved in instance variables to be used by other methods.</a:t>
            </a:r>
          </a:p>
          <a:p>
            <a:pPr marL="305435" indent="-305435"/>
            <a:r>
              <a:rPr lang="en-US">
                <a:ea typeface="+mn-lt"/>
                <a:cs typeface="+mn-lt"/>
              </a:rPr>
              <a:t>In the main program, we’ll call the update() method in each frame of the main loop, so this is where we place the code that checks for the ball hitting any border of the window . If it does hit an edge, we reverse the speed in that direction and modify the x- and y-coordinates (</a:t>
            </a:r>
            <a:r>
              <a:rPr lang="en-US" err="1">
                <a:ea typeface="+mn-lt"/>
                <a:cs typeface="+mn-lt"/>
              </a:rPr>
              <a:t>self.x</a:t>
            </a:r>
            <a:r>
              <a:rPr lang="en-US">
                <a:ea typeface="+mn-lt"/>
                <a:cs typeface="+mn-lt"/>
              </a:rPr>
              <a:t> and </a:t>
            </a:r>
            <a:r>
              <a:rPr lang="en-US" err="1">
                <a:ea typeface="+mn-lt"/>
                <a:cs typeface="+mn-lt"/>
              </a:rPr>
              <a:t>self.y</a:t>
            </a:r>
            <a:r>
              <a:rPr lang="en-US">
                <a:ea typeface="+mn-lt"/>
                <a:cs typeface="+mn-lt"/>
              </a:rPr>
              <a:t>) by the current speed in the x and y directions. </a:t>
            </a:r>
          </a:p>
          <a:p>
            <a:pPr marL="305435" indent="-305435"/>
            <a:r>
              <a:rPr lang="en-US">
                <a:ea typeface="+mn-lt"/>
                <a:cs typeface="+mn-lt"/>
              </a:rPr>
              <a:t>We’ll also call the draw() method, which simply calls </a:t>
            </a:r>
            <a:r>
              <a:rPr lang="en-US" err="1">
                <a:ea typeface="+mn-lt"/>
                <a:cs typeface="+mn-lt"/>
              </a:rPr>
              <a:t>blit</a:t>
            </a:r>
            <a:r>
              <a:rPr lang="en-US">
                <a:ea typeface="+mn-lt"/>
                <a:cs typeface="+mn-lt"/>
              </a:rPr>
              <a:t>() to draw the ball at its current x- and y-coordinates, in every frame of the main loop.</a:t>
            </a:r>
          </a:p>
          <a:p>
            <a:pPr marL="305435" indent="-305435"/>
            <a:r>
              <a:rPr lang="en-US" b="1">
                <a:solidFill>
                  <a:srgbClr val="C00000"/>
                </a:solidFill>
                <a:ea typeface="+mn-lt"/>
                <a:cs typeface="+mn-lt"/>
              </a:rPr>
              <a:t>EXAMPLE: </a:t>
            </a:r>
            <a:r>
              <a:rPr lang="en-US" b="1">
                <a:solidFill>
                  <a:srgbClr val="C00000"/>
                </a:solidFill>
              </a:rPr>
              <a:t>The new Ball class </a:t>
            </a:r>
            <a:endParaRPr lang="en-US">
              <a:ea typeface="+mn-lt"/>
              <a:cs typeface="+mn-lt"/>
            </a:endParaRPr>
          </a:p>
          <a:p>
            <a:pPr marL="305435" indent="-305435"/>
            <a:endParaRPr lang="en-US"/>
          </a:p>
        </p:txBody>
      </p:sp>
    </p:spTree>
    <p:extLst>
      <p:ext uri="{BB962C8B-B14F-4D97-AF65-F5344CB8AC3E}">
        <p14:creationId xmlns:p14="http://schemas.microsoft.com/office/powerpoint/2010/main" val="240462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2940-E77A-9F2B-890A-FEDAE2DB4DC2}"/>
              </a:ext>
            </a:extLst>
          </p:cNvPr>
          <p:cNvSpPr>
            <a:spLocks noGrp="1"/>
          </p:cNvSpPr>
          <p:nvPr>
            <p:ph type="title"/>
          </p:nvPr>
        </p:nvSpPr>
        <p:spPr/>
        <p:txBody>
          <a:bodyPr/>
          <a:lstStyle/>
          <a:p>
            <a:r>
              <a:rPr lang="en-US">
                <a:ea typeface="+mj-lt"/>
                <a:cs typeface="+mj-lt"/>
              </a:rPr>
              <a:t>Using the Ball Class</a:t>
            </a:r>
            <a:endParaRPr lang="en-US"/>
          </a:p>
        </p:txBody>
      </p:sp>
      <p:sp>
        <p:nvSpPr>
          <p:cNvPr id="3" name="Content Placeholder 2">
            <a:extLst>
              <a:ext uri="{FF2B5EF4-FFF2-40B4-BE49-F238E27FC236}">
                <a16:creationId xmlns:a16="http://schemas.microsoft.com/office/drawing/2014/main" id="{A2C2502E-18E1-AFE3-565C-02044A8DB3BF}"/>
              </a:ext>
            </a:extLst>
          </p:cNvPr>
          <p:cNvSpPr>
            <a:spLocks noGrp="1"/>
          </p:cNvSpPr>
          <p:nvPr>
            <p:ph idx="1"/>
          </p:nvPr>
        </p:nvSpPr>
        <p:spPr/>
        <p:txBody>
          <a:bodyPr/>
          <a:lstStyle/>
          <a:p>
            <a:pPr marL="305435" indent="-305435"/>
            <a:r>
              <a:rPr lang="en-US">
                <a:ea typeface="+mn-lt"/>
                <a:cs typeface="+mn-lt"/>
              </a:rPr>
              <a:t>Now all functionality associated with a ball has been placed in the Ball class code. All the main program needs to do is create the ball, then call its update() and draw() methods in every frame</a:t>
            </a:r>
          </a:p>
          <a:p>
            <a:pPr marL="305435" indent="-305435"/>
            <a:r>
              <a:rPr lang="en-US" b="1">
                <a:solidFill>
                  <a:srgbClr val="C00000"/>
                </a:solidFill>
                <a:ea typeface="+mn-lt"/>
                <a:cs typeface="+mn-lt"/>
              </a:rPr>
              <a:t>EXAMPLE: The new main program that instantiates a Ball and makes calls to its methods</a:t>
            </a:r>
          </a:p>
          <a:p>
            <a:pPr marL="305435" indent="-305435"/>
            <a:r>
              <a:rPr lang="en-US">
                <a:ea typeface="+mn-lt"/>
                <a:cs typeface="+mn-lt"/>
              </a:rPr>
              <a:t>If you compare this new main program with the original code, you’ll see that it’s much simpler and clearer. We use an import statement to bring in the Ball class code. </a:t>
            </a:r>
          </a:p>
          <a:p>
            <a:pPr marL="305435" indent="-305435"/>
            <a:r>
              <a:rPr lang="en-US">
                <a:ea typeface="+mn-lt"/>
                <a:cs typeface="+mn-lt"/>
              </a:rPr>
              <a:t>We create a Ball object, passing in the window that we created and the width and height of that window, and we save the resulting Ball object in a variable named </a:t>
            </a:r>
            <a:r>
              <a:rPr lang="en-US" err="1">
                <a:ea typeface="+mn-lt"/>
                <a:cs typeface="+mn-lt"/>
              </a:rPr>
              <a:t>oBall</a:t>
            </a:r>
            <a:r>
              <a:rPr lang="en-US">
                <a:ea typeface="+mn-lt"/>
                <a:cs typeface="+mn-lt"/>
              </a:rPr>
              <a:t>. The responsibility of moving the ball is now in the Ball class code, so here we only need to call the update() method of the </a:t>
            </a:r>
            <a:r>
              <a:rPr lang="en-US" err="1">
                <a:ea typeface="+mn-lt"/>
                <a:cs typeface="+mn-lt"/>
              </a:rPr>
              <a:t>oBall</a:t>
            </a:r>
            <a:r>
              <a:rPr lang="en-US">
                <a:ea typeface="+mn-lt"/>
                <a:cs typeface="+mn-lt"/>
              </a:rPr>
              <a:t> object. Since the Ball object knows how big the window is, how big the image of the ball is, and the location and the speed of the ball, it can do all the calculations it needs to do to move the ball and bounce it off the walls. The main code calls the draw() method of the </a:t>
            </a:r>
            <a:r>
              <a:rPr lang="en-US" err="1">
                <a:ea typeface="+mn-lt"/>
                <a:cs typeface="+mn-lt"/>
              </a:rPr>
              <a:t>oBall</a:t>
            </a:r>
            <a:r>
              <a:rPr lang="en-US">
                <a:ea typeface="+mn-lt"/>
                <a:cs typeface="+mn-lt"/>
              </a:rPr>
              <a:t> object, but the actual drawing is done in the </a:t>
            </a:r>
            <a:r>
              <a:rPr lang="en-US" err="1">
                <a:ea typeface="+mn-lt"/>
                <a:cs typeface="+mn-lt"/>
              </a:rPr>
              <a:t>oBall</a:t>
            </a:r>
            <a:r>
              <a:rPr lang="en-US">
                <a:ea typeface="+mn-lt"/>
                <a:cs typeface="+mn-lt"/>
              </a:rPr>
              <a:t> object.</a:t>
            </a:r>
            <a:endParaRPr lang="en-US"/>
          </a:p>
        </p:txBody>
      </p:sp>
    </p:spTree>
    <p:extLst>
      <p:ext uri="{BB962C8B-B14F-4D97-AF65-F5344CB8AC3E}">
        <p14:creationId xmlns:p14="http://schemas.microsoft.com/office/powerpoint/2010/main" val="45637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D251-426A-23BE-F678-8120A7625895}"/>
              </a:ext>
            </a:extLst>
          </p:cNvPr>
          <p:cNvSpPr>
            <a:spLocks noGrp="1"/>
          </p:cNvSpPr>
          <p:nvPr>
            <p:ph type="title"/>
          </p:nvPr>
        </p:nvSpPr>
        <p:spPr/>
        <p:txBody>
          <a:bodyPr/>
          <a:lstStyle/>
          <a:p>
            <a:r>
              <a:rPr lang="en-US">
                <a:ea typeface="+mj-lt"/>
                <a:cs typeface="+mj-lt"/>
              </a:rPr>
              <a:t>Creating Many Ball Objects</a:t>
            </a:r>
            <a:endParaRPr lang="en-US"/>
          </a:p>
        </p:txBody>
      </p:sp>
      <p:sp>
        <p:nvSpPr>
          <p:cNvPr id="3" name="Content Placeholder 2">
            <a:extLst>
              <a:ext uri="{FF2B5EF4-FFF2-40B4-BE49-F238E27FC236}">
                <a16:creationId xmlns:a16="http://schemas.microsoft.com/office/drawing/2014/main" id="{64FF320E-B109-2327-2F64-176DB0EAE9B7}"/>
              </a:ext>
            </a:extLst>
          </p:cNvPr>
          <p:cNvSpPr>
            <a:spLocks noGrp="1"/>
          </p:cNvSpPr>
          <p:nvPr>
            <p:ph idx="1"/>
          </p:nvPr>
        </p:nvSpPr>
        <p:spPr/>
        <p:txBody>
          <a:bodyPr>
            <a:normAutofit fontScale="92500" lnSpcReduction="10000"/>
          </a:bodyPr>
          <a:lstStyle/>
          <a:p>
            <a:pPr marL="305435" indent="-305435"/>
            <a:r>
              <a:rPr lang="en-US">
                <a:ea typeface="+mn-lt"/>
                <a:cs typeface="+mn-lt"/>
              </a:rPr>
              <a:t>Now let’s make a slight but important modification to the main program to create multiple Ball objects. This is one of the real powers of object orientation: to create three balls, we only have to instantiate three Ball objects from the Ball class. Here we’ll use a basic approach and build a list of Ball objects. In each frame, we’ll iterate through the list of Ball objects, tell each one to update its location, then iterate again to tell each one to draw itself. </a:t>
            </a:r>
          </a:p>
          <a:p>
            <a:pPr marL="305435" indent="-305435"/>
            <a:r>
              <a:rPr lang="en-US" b="1">
                <a:solidFill>
                  <a:srgbClr val="C00000"/>
                </a:solidFill>
                <a:ea typeface="+mn-lt"/>
                <a:cs typeface="+mn-lt"/>
              </a:rPr>
              <a:t>EXAMPLE: Creating, moving, and displaying three balls</a:t>
            </a:r>
          </a:p>
          <a:p>
            <a:pPr marL="305435" indent="-305435"/>
            <a:r>
              <a:rPr lang="en-US">
                <a:ea typeface="+mn-lt"/>
                <a:cs typeface="+mn-lt"/>
              </a:rPr>
              <a:t>We start with an empty list of Ball objects. Then we have a loop that creates three Ball objects, each of which we append to our list of Ball objects, </a:t>
            </a:r>
            <a:r>
              <a:rPr lang="en-US" err="1">
                <a:ea typeface="+mn-lt"/>
                <a:cs typeface="+mn-lt"/>
              </a:rPr>
              <a:t>ballList</a:t>
            </a:r>
            <a:r>
              <a:rPr lang="en-US">
                <a:ea typeface="+mn-lt"/>
                <a:cs typeface="+mn-lt"/>
              </a:rPr>
              <a:t>. Each Ball object chooses and remembers a randomized starting location and a randomized speed in both the x and y directions. Inside the main loop, we iterate through all the Ball objects and tell each one to update itself, changing the x- and y-coordinates of each Ball object to a new location. We then iterate through the list again, calling the draw() method of each Ball object. When we run the program, we see three balls, each starting at a randomized location and each moving with a randomized x and y speed. Each ball bounces correctly off the boundaries of the window. Using this object-oriented approach, we made no changes to the Ball class, but just changed our main program to now manage a list of Ball objects instead of a single Ball object. This is a common, and very positive, side effect of OOP code: well-written classes can often be reused without change.</a:t>
            </a:r>
            <a:endParaRPr lang="en-US" b="1">
              <a:solidFill>
                <a:srgbClr val="C00000"/>
              </a:solidFill>
            </a:endParaRPr>
          </a:p>
        </p:txBody>
      </p:sp>
    </p:spTree>
    <p:extLst>
      <p:ext uri="{BB962C8B-B14F-4D97-AF65-F5344CB8AC3E}">
        <p14:creationId xmlns:p14="http://schemas.microsoft.com/office/powerpoint/2010/main" val="102400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AE1A-C420-D42D-28FB-08F95EFFCB9D}"/>
              </a:ext>
            </a:extLst>
          </p:cNvPr>
          <p:cNvSpPr>
            <a:spLocks noGrp="1"/>
          </p:cNvSpPr>
          <p:nvPr>
            <p:ph type="title"/>
          </p:nvPr>
        </p:nvSpPr>
        <p:spPr/>
        <p:txBody>
          <a:bodyPr/>
          <a:lstStyle/>
          <a:p>
            <a:r>
              <a:rPr lang="en-US">
                <a:ea typeface="+mj-lt"/>
                <a:cs typeface="+mj-lt"/>
              </a:rPr>
              <a:t>Creating Many, Many Ball Objects</a:t>
            </a:r>
            <a:endParaRPr lang="en-US"/>
          </a:p>
        </p:txBody>
      </p:sp>
      <p:sp>
        <p:nvSpPr>
          <p:cNvPr id="3" name="Content Placeholder 2">
            <a:extLst>
              <a:ext uri="{FF2B5EF4-FFF2-40B4-BE49-F238E27FC236}">
                <a16:creationId xmlns:a16="http://schemas.microsoft.com/office/drawing/2014/main" id="{DB3C14E3-E310-ECC6-1851-EA6DC9AF61AD}"/>
              </a:ext>
            </a:extLst>
          </p:cNvPr>
          <p:cNvSpPr>
            <a:spLocks noGrp="1"/>
          </p:cNvSpPr>
          <p:nvPr>
            <p:ph idx="1"/>
          </p:nvPr>
        </p:nvSpPr>
        <p:spPr/>
        <p:txBody>
          <a:bodyPr/>
          <a:lstStyle/>
          <a:p>
            <a:pPr marL="305435" indent="-305435"/>
            <a:r>
              <a:rPr lang="en-US">
                <a:ea typeface="+mn-lt"/>
                <a:cs typeface="+mn-lt"/>
              </a:rPr>
              <a:t>We can change the value of the constant N_BALLS from 3 to some much larger value, like 300, to quickly create that many balls. By changing just a single constant, we make a major change to the behavior of the program. Each ball maintains its own speed and location and draws itself. </a:t>
            </a:r>
          </a:p>
          <a:p>
            <a:pPr marL="305435" indent="-305435"/>
            <a:r>
              <a:rPr lang="en-US">
                <a:ea typeface="+mn-lt"/>
                <a:cs typeface="+mn-lt"/>
              </a:rPr>
              <a:t>The fact that we can instantiate any number of objects from a single script will be vital not only in defining game objects like spaceships, zombies, bullets, treasures, and so on, but also in building GUI controls such as buttons, checkboxes, text input fields, and text outputs.</a:t>
            </a:r>
            <a:endParaRPr lang="en-US"/>
          </a:p>
        </p:txBody>
      </p:sp>
    </p:spTree>
    <p:extLst>
      <p:ext uri="{BB962C8B-B14F-4D97-AF65-F5344CB8AC3E}">
        <p14:creationId xmlns:p14="http://schemas.microsoft.com/office/powerpoint/2010/main" val="279820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4054-4C02-D2F5-473D-DD141F2CE8DF}"/>
              </a:ext>
            </a:extLst>
          </p:cNvPr>
          <p:cNvSpPr>
            <a:spLocks noGrp="1"/>
          </p:cNvSpPr>
          <p:nvPr>
            <p:ph type="title"/>
          </p:nvPr>
        </p:nvSpPr>
        <p:spPr/>
        <p:txBody>
          <a:bodyPr/>
          <a:lstStyle/>
          <a:p>
            <a:r>
              <a:rPr lang="en-US">
                <a:ea typeface="+mj-lt"/>
                <a:cs typeface="+mj-lt"/>
              </a:rPr>
              <a:t>Building a Reusable Object-Oriented Button</a:t>
            </a:r>
            <a:endParaRPr lang="en-US"/>
          </a:p>
        </p:txBody>
      </p:sp>
      <p:sp>
        <p:nvSpPr>
          <p:cNvPr id="3" name="Content Placeholder 2">
            <a:extLst>
              <a:ext uri="{FF2B5EF4-FFF2-40B4-BE49-F238E27FC236}">
                <a16:creationId xmlns:a16="http://schemas.microsoft.com/office/drawing/2014/main" id="{72A04008-2CDE-3358-50A1-F14AED114475}"/>
              </a:ext>
            </a:extLst>
          </p:cNvPr>
          <p:cNvSpPr>
            <a:spLocks noGrp="1"/>
          </p:cNvSpPr>
          <p:nvPr>
            <p:ph idx="1"/>
          </p:nvPr>
        </p:nvSpPr>
        <p:spPr>
          <a:xfrm>
            <a:off x="581192" y="2180496"/>
            <a:ext cx="11029615" cy="4500460"/>
          </a:xfrm>
        </p:spPr>
        <p:txBody>
          <a:bodyPr>
            <a:normAutofit fontScale="92500" lnSpcReduction="10000"/>
          </a:bodyPr>
          <a:lstStyle/>
          <a:p>
            <a:pPr marL="305435" indent="-305435"/>
            <a:r>
              <a:rPr lang="en-US">
                <a:ea typeface="+mn-lt"/>
                <a:cs typeface="+mn-lt"/>
              </a:rPr>
              <a:t>The simple button is one of the most recognizable elements of a graphical user interface. The standard behavior of a button consists of the user using their mouse to click down on the button image and then releasing it. Buttons typically consist of at least two images: one to represent the up or normal state of the button and another to represent the down or pressed state of the button. The sequence of a click can be broken down into the following steps: </a:t>
            </a:r>
          </a:p>
          <a:p>
            <a:pPr marL="629920" lvl="1" indent="-305435"/>
            <a:r>
              <a:rPr lang="en-US">
                <a:ea typeface="+mn-lt"/>
                <a:cs typeface="+mn-lt"/>
              </a:rPr>
              <a:t>1. User moves the mouse pointer over the button </a:t>
            </a:r>
          </a:p>
          <a:p>
            <a:pPr marL="629920" lvl="1" indent="-305435"/>
            <a:r>
              <a:rPr lang="en-US">
                <a:ea typeface="+mn-lt"/>
                <a:cs typeface="+mn-lt"/>
              </a:rPr>
              <a:t>2. User presses the mouse button down </a:t>
            </a:r>
          </a:p>
          <a:p>
            <a:pPr marL="629920" lvl="1" indent="-305435"/>
            <a:r>
              <a:rPr lang="en-US">
                <a:ea typeface="+mn-lt"/>
                <a:cs typeface="+mn-lt"/>
              </a:rPr>
              <a:t>3. Program reacts by changing the image to the down state </a:t>
            </a:r>
          </a:p>
          <a:p>
            <a:pPr marL="629920" lvl="1" indent="-305435"/>
            <a:r>
              <a:rPr lang="en-US">
                <a:ea typeface="+mn-lt"/>
                <a:cs typeface="+mn-lt"/>
              </a:rPr>
              <a:t>4. User releases the mouse button </a:t>
            </a:r>
          </a:p>
          <a:p>
            <a:pPr marL="629920" lvl="1" indent="-305435"/>
            <a:r>
              <a:rPr lang="en-US">
                <a:ea typeface="+mn-lt"/>
                <a:cs typeface="+mn-lt"/>
              </a:rPr>
              <a:t>5. Program reacts by showing the up image of the button </a:t>
            </a:r>
          </a:p>
          <a:p>
            <a:pPr marL="629920" lvl="1" indent="-305435"/>
            <a:r>
              <a:rPr lang="en-US">
                <a:ea typeface="+mn-lt"/>
                <a:cs typeface="+mn-lt"/>
              </a:rPr>
              <a:t>6. Program performs some action based on the button click</a:t>
            </a:r>
          </a:p>
          <a:p>
            <a:pPr marL="305435" indent="-305435"/>
            <a:r>
              <a:rPr lang="en-US">
                <a:ea typeface="+mn-lt"/>
                <a:cs typeface="+mn-lt"/>
              </a:rPr>
              <a:t>Good GUIs also allow the user to click down on a button, temporarily roll off the button, changing the button to the up state, and then, with the mouse button still down, roll back over the image so the button changes back to the down image. If the user clicks down on a button but then rolls the mouse off and lifts up on the mouse button, that is not considered a click. This means the program takes action only when the user presses down and releases while the mouse is positioned over the image of a button.</a:t>
            </a:r>
          </a:p>
        </p:txBody>
      </p:sp>
    </p:spTree>
    <p:extLst>
      <p:ext uri="{BB962C8B-B14F-4D97-AF65-F5344CB8AC3E}">
        <p14:creationId xmlns:p14="http://schemas.microsoft.com/office/powerpoint/2010/main" val="3460456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Dividend</vt:lpstr>
      <vt:lpstr>Intro to object-oriented programming</vt:lpstr>
      <vt:lpstr>Overview</vt:lpstr>
      <vt:lpstr>Building the Screensaver Ball with OOP Pygame</vt:lpstr>
      <vt:lpstr>Creating a Ball Class</vt:lpstr>
      <vt:lpstr>CREATING A BALL CLASS</vt:lpstr>
      <vt:lpstr>Using the Ball Class</vt:lpstr>
      <vt:lpstr>Creating Many Ball Objects</vt:lpstr>
      <vt:lpstr>Creating Many, Many Ball Objects</vt:lpstr>
      <vt:lpstr>Building a Reusable Object-Oriented Button</vt:lpstr>
      <vt:lpstr>Building a Button Class</vt:lpstr>
      <vt:lpstr>Main Code Using a SimpleButton</vt:lpstr>
      <vt:lpstr>Creating a Program with Multiple Buttons</vt:lpstr>
      <vt:lpstr>Building a Reusable Object-Oriented Text Display</vt:lpstr>
      <vt:lpstr>Creating a SimpleText Class</vt:lpstr>
      <vt:lpstr>Demo Ball with SimpleText and SimpleButton </vt:lpstr>
      <vt:lpstr>Interface vs. Implementation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cp:revision>
  <dcterms:created xsi:type="dcterms:W3CDTF">2023-03-28T21:50:03Z</dcterms:created>
  <dcterms:modified xsi:type="dcterms:W3CDTF">2023-04-02T21:25:09Z</dcterms:modified>
</cp:coreProperties>
</file>