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ASP.NET (MVC e-commerce)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React - LINQ - Entity Frame Work - MS SqlServer</a:t>
            </a:r>
            <a:br/>
            <a:br/>
            <a:r>
              <a:rPr/>
              <a:t>Patrik Kenfack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 marL="0">
              <a:buNone/>
            </a:pPr>
            <a:r>
              <a:rPr/>
              <a:t>Page ASP presentant la liste des produits (</a:t>
            </a:r>
            <a:r>
              <a:rPr>
                <a:latin typeface="Courier"/>
              </a:rPr>
              <a:t>Default.aspx</a:t>
            </a:r>
            <a:r>
              <a:rPr/>
              <a:t>)</a:t>
            </a:r>
          </a:p>
          <a:p>
            <a:pPr lvl="0" indent="0">
              <a:buNone/>
            </a:pPr>
            <a:r>
              <a:rPr b="1">
                <a:solidFill>
                  <a:srgbClr val="FF0000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%@ Page Language="C#" AutoEventWireup="true" CodeFile="Default.aspx.cs" Inherits="_Default" %&gt;</a:t>
            </a:r>
            <a:br/>
            <a:br/>
            <a:r>
              <a:rPr>
                <a:solidFill>
                  <a:srgbClr val="902000"/>
                </a:solidFill>
                <a:latin typeface="Courier"/>
              </a:rPr>
              <a:t>&lt;!DOCTYPE</a:t>
            </a:r>
            <a:r>
              <a:rPr>
                <a:latin typeface="Courier"/>
              </a:rPr>
              <a:t> html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html</a:t>
            </a:r>
            <a:r>
              <a:rPr>
                <a:solidFill>
                  <a:srgbClr val="007020"/>
                </a:solidFill>
                <a:latin typeface="Courier"/>
              </a:rPr>
              <a:t> lang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"en"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head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meta</a:t>
            </a:r>
            <a:r>
              <a:rPr>
                <a:solidFill>
                  <a:srgbClr val="007020"/>
                </a:solidFill>
                <a:latin typeface="Courier"/>
              </a:rPr>
              <a:t> charset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title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Product List</a:t>
            </a:r>
            <a:r>
              <a:rPr>
                <a:solidFill>
                  <a:srgbClr val="902000"/>
                </a:solidFill>
                <a:latin typeface="Courier"/>
              </a:rPr>
              <a:t>&lt;/</a:t>
            </a:r>
            <a:r>
              <a:rPr b="1">
                <a:solidFill>
                  <a:srgbClr val="007020"/>
                </a:solidFill>
                <a:latin typeface="Courier"/>
              </a:rPr>
              <a:t>title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&lt;/</a:t>
            </a:r>
            <a:r>
              <a:rPr b="1">
                <a:solidFill>
                  <a:srgbClr val="007020"/>
                </a:solidFill>
                <a:latin typeface="Courier"/>
              </a:rPr>
              <a:t>head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body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h1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Product List</a:t>
            </a:r>
            <a:r>
              <a:rPr>
                <a:solidFill>
                  <a:srgbClr val="902000"/>
                </a:solidFill>
                <a:latin typeface="Courier"/>
              </a:rPr>
              <a:t>&lt;/</a:t>
            </a:r>
            <a:r>
              <a:rPr b="1">
                <a:solidFill>
                  <a:srgbClr val="007020"/>
                </a:solidFill>
                <a:latin typeface="Courier"/>
              </a:rPr>
              <a:t>h1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asp:GridView</a:t>
            </a:r>
            <a:r>
              <a:rPr>
                <a:solidFill>
                  <a:srgbClr val="007020"/>
                </a:solidFill>
                <a:latin typeface="Courier"/>
              </a:rPr>
              <a:t> ID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"GridView1"</a:t>
            </a:r>
            <a:r>
              <a:rPr>
                <a:solidFill>
                  <a:srgbClr val="007020"/>
                </a:solidFill>
                <a:latin typeface="Courier"/>
              </a:rPr>
              <a:t> runat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"server"</a:t>
            </a:r>
            <a:r>
              <a:rPr>
                <a:solidFill>
                  <a:srgbClr val="902000"/>
                </a:solidFill>
                <a:latin typeface="Courier"/>
              </a:rPr>
              <a:t>&gt;&lt;/</a:t>
            </a:r>
            <a:r>
              <a:rPr b="1">
                <a:solidFill>
                  <a:srgbClr val="007020"/>
                </a:solidFill>
                <a:latin typeface="Courier"/>
              </a:rPr>
              <a:t>asp:GridView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h2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Add a New Product</a:t>
            </a:r>
            <a:r>
              <a:rPr>
                <a:solidFill>
                  <a:srgbClr val="902000"/>
                </a:solidFill>
                <a:latin typeface="Courier"/>
              </a:rPr>
              <a:t>&lt;/</a:t>
            </a:r>
            <a:r>
              <a:rPr b="1">
                <a:solidFill>
                  <a:srgbClr val="007020"/>
                </a:solidFill>
                <a:latin typeface="Courier"/>
              </a:rPr>
              <a:t>h2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form</a:t>
            </a:r>
            <a:r>
              <a:rPr>
                <a:solidFill>
                  <a:srgbClr val="007020"/>
                </a:solidFill>
                <a:latin typeface="Courier"/>
              </a:rPr>
              <a:t> id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"form1"</a:t>
            </a:r>
            <a:r>
              <a:rPr>
                <a:solidFill>
                  <a:srgbClr val="007020"/>
                </a:solidFill>
                <a:latin typeface="Courier"/>
              </a:rPr>
              <a:t> runat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"server"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label</a:t>
            </a:r>
            <a:r>
              <a:rPr>
                <a:solidFill>
                  <a:srgbClr val="007020"/>
                </a:solidFill>
                <a:latin typeface="Courier"/>
              </a:rPr>
              <a:t> for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"txtProductName"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Product Name:</a:t>
            </a:r>
            <a:r>
              <a:rPr>
                <a:solidFill>
                  <a:srgbClr val="902000"/>
                </a:solidFill>
                <a:latin typeface="Courier"/>
              </a:rPr>
              <a:t>&lt;/</a:t>
            </a:r>
            <a:r>
              <a:rPr b="1">
                <a:solidFill>
                  <a:srgbClr val="007020"/>
                </a:solidFill>
                <a:latin typeface="Courier"/>
              </a:rPr>
              <a:t>label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asp:TextBox</a:t>
            </a:r>
            <a:r>
              <a:rPr>
                <a:solidFill>
                  <a:srgbClr val="007020"/>
                </a:solidFill>
                <a:latin typeface="Courier"/>
              </a:rPr>
              <a:t> ID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"txtProductName"</a:t>
            </a:r>
            <a:r>
              <a:rPr>
                <a:solidFill>
                  <a:srgbClr val="007020"/>
                </a:solidFill>
                <a:latin typeface="Courier"/>
              </a:rPr>
              <a:t> runat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"server"</a:t>
            </a:r>
            <a:r>
              <a:rPr>
                <a:solidFill>
                  <a:srgbClr val="902000"/>
                </a:solidFill>
                <a:latin typeface="Courier"/>
              </a:rPr>
              <a:t>&gt;&lt;/</a:t>
            </a:r>
            <a:r>
              <a:rPr b="1">
                <a:solidFill>
                  <a:srgbClr val="007020"/>
                </a:solidFill>
                <a:latin typeface="Courier"/>
              </a:rPr>
              <a:t>asp:TextBox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br</a:t>
            </a:r>
            <a:r>
              <a:rPr>
                <a:solidFill>
                  <a:srgbClr val="007020"/>
                </a:solidFill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/&gt;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label</a:t>
            </a:r>
            <a:r>
              <a:rPr>
                <a:solidFill>
                  <a:srgbClr val="007020"/>
                </a:solidFill>
                <a:latin typeface="Courier"/>
              </a:rPr>
              <a:t> for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"txtPrice"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Price:</a:t>
            </a:r>
            <a:r>
              <a:rPr>
                <a:solidFill>
                  <a:srgbClr val="902000"/>
                </a:solidFill>
                <a:latin typeface="Courier"/>
              </a:rPr>
              <a:t>&lt;/</a:t>
            </a:r>
            <a:r>
              <a:rPr b="1">
                <a:solidFill>
                  <a:srgbClr val="007020"/>
                </a:solidFill>
                <a:latin typeface="Courier"/>
              </a:rPr>
              <a:t>label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asp:TextBox</a:t>
            </a:r>
            <a:r>
              <a:rPr>
                <a:solidFill>
                  <a:srgbClr val="007020"/>
                </a:solidFill>
                <a:latin typeface="Courier"/>
              </a:rPr>
              <a:t> ID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"txtPrice"</a:t>
            </a:r>
            <a:r>
              <a:rPr>
                <a:solidFill>
                  <a:srgbClr val="007020"/>
                </a:solidFill>
                <a:latin typeface="Courier"/>
              </a:rPr>
              <a:t> runat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"server"</a:t>
            </a:r>
            <a:r>
              <a:rPr>
                <a:solidFill>
                  <a:srgbClr val="902000"/>
                </a:solidFill>
                <a:latin typeface="Courier"/>
              </a:rPr>
              <a:t>&gt;&lt;/</a:t>
            </a:r>
            <a:r>
              <a:rPr b="1">
                <a:solidFill>
                  <a:srgbClr val="007020"/>
                </a:solidFill>
                <a:latin typeface="Courier"/>
              </a:rPr>
              <a:t>asp:TextBox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br</a:t>
            </a:r>
            <a:r>
              <a:rPr>
                <a:solidFill>
                  <a:srgbClr val="007020"/>
                </a:solidFill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/&gt;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&lt;</a:t>
            </a:r>
            <a:r>
              <a:rPr b="1">
                <a:solidFill>
                  <a:srgbClr val="007020"/>
                </a:solidFill>
                <a:latin typeface="Courier"/>
              </a:rPr>
              <a:t>asp:Button</a:t>
            </a:r>
            <a:r>
              <a:rPr>
                <a:solidFill>
                  <a:srgbClr val="007020"/>
                </a:solidFill>
                <a:latin typeface="Courier"/>
              </a:rPr>
              <a:t> ID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"btnAddProduct"</a:t>
            </a:r>
            <a:r>
              <a:rPr>
                <a:solidFill>
                  <a:srgbClr val="007020"/>
                </a:solidFill>
                <a:latin typeface="Courier"/>
              </a:rPr>
              <a:t> runat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"server"</a:t>
            </a:r>
            <a:r>
              <a:rPr>
                <a:solidFill>
                  <a:srgbClr val="007020"/>
                </a:solidFill>
                <a:latin typeface="Courier"/>
              </a:rPr>
              <a:t> 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"Add Product"</a:t>
            </a:r>
            <a:r>
              <a:rPr>
                <a:solidFill>
                  <a:srgbClr val="007020"/>
                </a:solidFill>
                <a:latin typeface="Courier"/>
              </a:rPr>
              <a:t> OnClick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"btnAddProduct_Click"</a:t>
            </a:r>
            <a:r>
              <a:rPr>
                <a:solidFill>
                  <a:srgbClr val="007020"/>
                </a:solidFill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/&gt;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902000"/>
                </a:solidFill>
                <a:latin typeface="Courier"/>
              </a:rPr>
              <a:t>&lt;/</a:t>
            </a:r>
            <a:r>
              <a:rPr b="1">
                <a:solidFill>
                  <a:srgbClr val="007020"/>
                </a:solidFill>
                <a:latin typeface="Courier"/>
              </a:rPr>
              <a:t>form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&lt;/</a:t>
            </a:r>
            <a:r>
              <a:rPr b="1">
                <a:solidFill>
                  <a:srgbClr val="007020"/>
                </a:solidFill>
                <a:latin typeface="Courier"/>
              </a:rPr>
              <a:t>body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  <a:br/>
            <a:r>
              <a:rPr>
                <a:solidFill>
                  <a:srgbClr val="902000"/>
                </a:solidFill>
                <a:latin typeface="Courier"/>
              </a:rPr>
              <a:t>&lt;/</a:t>
            </a:r>
            <a:r>
              <a:rPr b="1">
                <a:solidFill>
                  <a:srgbClr val="007020"/>
                </a:solidFill>
                <a:latin typeface="Courier"/>
              </a:rPr>
              <a:t>html</a:t>
            </a:r>
            <a:r>
              <a:rPr>
                <a:solidFill>
                  <a:srgbClr val="902000"/>
                </a:solidFill>
                <a:latin typeface="Courier"/>
              </a:rPr>
              <a:t>&gt;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</a:t>
            </a:r>
          </a:p>
          <a:p>
            <a:pPr lvl="0" indent="0" marL="0">
              <a:buNone/>
            </a:pPr>
            <a:r>
              <a:rPr/>
              <a:t>Fichier </a:t>
            </a:r>
            <a:r>
              <a:rPr>
                <a:latin typeface="Courier"/>
              </a:rPr>
              <a:t>Default.aspx.cs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Data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Data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SqlClient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Configuration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public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partial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_Default </a:t>
            </a:r>
            <a:r>
              <a:rPr>
                <a:solidFill>
                  <a:srgbClr val="666666"/>
                </a:solidFill>
                <a:latin typeface="Courier"/>
              </a:rPr>
              <a:t>:</a:t>
            </a:r>
            <a:r>
              <a:rPr>
                <a:latin typeface="Courier"/>
              </a:rPr>
              <a:t> System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Web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UI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Page</a:t>
            </a:r>
            <a:br/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protected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Page_Load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object</a:t>
            </a:r>
            <a:r>
              <a:rPr>
                <a:latin typeface="Courier"/>
              </a:rPr>
              <a:t> sender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EventArgs e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(!</a:t>
            </a:r>
            <a:r>
              <a:rPr>
                <a:latin typeface="Courier"/>
              </a:rPr>
              <a:t>IsPostBack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LoadProducts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protected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LoadProducts</a:t>
            </a:r>
            <a:r>
              <a:rPr>
                <a:solidFill>
                  <a:srgbClr val="666666"/>
                </a:solidFill>
                <a:latin typeface="Courier"/>
              </a:rPr>
              <a:t>()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latin typeface="Courier"/>
              </a:rPr>
              <a:t> connString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ConfigurationManager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ConnectionStrings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"DefaultConnection"</a:t>
            </a:r>
            <a:r>
              <a:rPr>
                <a:solidFill>
                  <a:srgbClr val="666666"/>
                </a:solidFill>
                <a:latin typeface="Courier"/>
              </a:rPr>
              <a:t>].</a:t>
            </a:r>
            <a:r>
              <a:rPr>
                <a:solidFill>
                  <a:srgbClr val="06287E"/>
                </a:solidFill>
                <a:latin typeface="Courier"/>
              </a:rPr>
              <a:t>ConnectionString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latin typeface="Courier"/>
              </a:rPr>
              <a:t> query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ProductID, ProductName, Price FROM Products"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SqlConnection conn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SqlConnection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connString</a:t>
            </a:r>
            <a:r>
              <a:rPr>
                <a:solidFill>
                  <a:srgbClr val="666666"/>
                </a:solidFill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SqlCommand cmd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SqlCommand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query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conn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    conn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Open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br/>
            <a:r>
              <a:rPr>
                <a:latin typeface="Courier"/>
              </a:rPr>
              <a:t>            SqlDataAdapter da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SqlDataAdapter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cmd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    DataTable dt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DataTable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    da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Fill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dt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br/>
            <a:r>
              <a:rPr>
                <a:latin typeface="Courier"/>
              </a:rPr>
              <a:t>            GridView1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DataSource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    GridView1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DataBind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protected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void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btnAddProduct_Click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object</a:t>
            </a:r>
            <a:r>
              <a:rPr>
                <a:latin typeface="Courier"/>
              </a:rPr>
              <a:t> sender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EventArgs e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latin typeface="Courier"/>
              </a:rPr>
              <a:t> productName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txtProductName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Text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decimal</a:t>
            </a:r>
            <a:r>
              <a:rPr>
                <a:latin typeface="Courier"/>
              </a:rPr>
              <a:t> price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IsNullOrWhiteSpace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productName</a:t>
            </a:r>
            <a:r>
              <a:rPr>
                <a:solidFill>
                  <a:srgbClr val="666666"/>
                </a:solidFill>
                <a:latin typeface="Courier"/>
              </a:rPr>
              <a:t>)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||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!</a:t>
            </a:r>
            <a:r>
              <a:rPr>
                <a:solidFill>
                  <a:srgbClr val="902000"/>
                </a:solidFill>
                <a:latin typeface="Courier"/>
              </a:rPr>
              <a:t>decimal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TryParse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txtPrice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Text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out</a:t>
            </a:r>
            <a:r>
              <a:rPr>
                <a:latin typeface="Courier"/>
              </a:rPr>
              <a:t> price</a:t>
            </a:r>
            <a:r>
              <a:rPr>
                <a:solidFill>
                  <a:srgbClr val="666666"/>
                </a:solidFill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</a:t>
            </a:r>
            <a:r>
              <a:rPr i="1">
                <a:solidFill>
                  <a:srgbClr val="60A0B0"/>
                </a:solidFill>
                <a:latin typeface="Courier"/>
              </a:rPr>
              <a:t>// Display error message (in a real-world scenario)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latin typeface="Courier"/>
              </a:rPr>
              <a:t> connString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ConfigurationManager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ConnectionStrings</a:t>
            </a:r>
            <a:r>
              <a:rPr>
                <a:solidFill>
                  <a:srgbClr val="666666"/>
                </a:solidFill>
                <a:latin typeface="Courier"/>
              </a:rPr>
              <a:t>[</a:t>
            </a:r>
            <a:r>
              <a:rPr>
                <a:solidFill>
                  <a:srgbClr val="4070A0"/>
                </a:solidFill>
                <a:latin typeface="Courier"/>
              </a:rPr>
              <a:t>"DefaultConnection"</a:t>
            </a:r>
            <a:r>
              <a:rPr>
                <a:solidFill>
                  <a:srgbClr val="666666"/>
                </a:solidFill>
                <a:latin typeface="Courier"/>
              </a:rPr>
              <a:t>].</a:t>
            </a:r>
            <a:r>
              <a:rPr>
                <a:solidFill>
                  <a:srgbClr val="06287E"/>
                </a:solidFill>
                <a:latin typeface="Courier"/>
              </a:rPr>
              <a:t>ConnectionString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902000"/>
                </a:solidFill>
                <a:latin typeface="Courier"/>
              </a:rPr>
              <a:t>string</a:t>
            </a:r>
            <a:r>
              <a:rPr>
                <a:latin typeface="Courier"/>
              </a:rPr>
              <a:t> query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"INSERT INTO Products (ProductName, Price) VALUES (@ProductName, @Price)"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SqlConnection conn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SqlConnection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connString</a:t>
            </a:r>
            <a:r>
              <a:rPr>
                <a:solidFill>
                  <a:srgbClr val="666666"/>
                </a:solidFill>
                <a:latin typeface="Courier"/>
              </a:rPr>
              <a:t>))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{</a:t>
            </a:r>
            <a:br/>
            <a:r>
              <a:rPr>
                <a:latin typeface="Courier"/>
              </a:rPr>
              <a:t>            SqlCommand cmd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SqlCommand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latin typeface="Courier"/>
              </a:rPr>
              <a:t>query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conn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    cmd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Parameters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AddWithValue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"@ProductName"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productName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    cmd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Parameters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AddWithValue</a:t>
            </a:r>
            <a:r>
              <a:rPr>
                <a:solidFill>
                  <a:srgbClr val="666666"/>
                </a:solidFill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"@Price"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price</a:t>
            </a:r>
            <a:r>
              <a:rPr>
                <a:solidFill>
                  <a:srgbClr val="666666"/>
                </a:solidFill>
                <a:latin typeface="Courier"/>
              </a:rPr>
              <a:t>);</a:t>
            </a:r>
            <a:br/>
            <a:r>
              <a:rPr>
                <a:latin typeface="Courier"/>
              </a:rPr>
              <a:t>            conn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Open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    cmd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ExecuteNonQuery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// Reload the product list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LoadProducts</a:t>
            </a:r>
            <a:r>
              <a:rPr>
                <a:solidFill>
                  <a:srgbClr val="666666"/>
                </a:solidFill>
                <a:latin typeface="Courier"/>
              </a:rPr>
              <a:t>();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}</a:t>
            </a:r>
            <a:br/>
            <a:r>
              <a:rPr>
                <a:solidFill>
                  <a:srgbClr val="666666"/>
                </a:solidFill>
                <a:latin typeface="Courier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Model - Vue - Controleur</a:t>
            </a:r>
          </a:p>
          <a:p>
            <a:pPr lvl="0"/>
            <a:r>
              <a:rPr/>
              <a:t>Quel sont les limites de la programmation web procedurale?</a:t>
            </a:r>
          </a:p>
          <a:p>
            <a:pPr lvl="0"/>
            <a:r>
              <a:rPr/>
              <a:t>Drink coffee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evening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Dinner</a:t>
            </a:r>
          </a:p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Going to sleep</a:t>
            </a:r>
          </a:p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Plan</a:t>
            </a:r>
          </a:p>
          <a:p>
            <a:pPr lvl="0"/>
            <a:r>
              <a:rPr/>
              <a:t>Rappel sur la programmation web</a:t>
            </a:r>
          </a:p>
          <a:p>
            <a:pPr lvl="0"/>
            <a:r>
              <a:rPr/>
              <a:t>Architecture MVC (Model - Vue - Controleur)</a:t>
            </a:r>
          </a:p>
          <a:p>
            <a:pPr lvl="1"/>
            <a:r>
              <a:rPr/>
              <a:t>Motivations</a:t>
            </a:r>
          </a:p>
          <a:p>
            <a:pPr lvl="1"/>
            <a:r>
              <a:rPr/>
              <a:t>Strutures et Normes</a:t>
            </a:r>
          </a:p>
          <a:p>
            <a:pPr lvl="1"/>
            <a:r>
              <a:rPr/>
              <a:t>Mise en place</a:t>
            </a:r>
          </a:p>
          <a:p>
            <a:pPr lvl="0"/>
            <a:r>
              <a:rPr/>
              <a:t>Technologies utilisés</a:t>
            </a:r>
          </a:p>
          <a:p>
            <a:pPr lvl="1"/>
            <a:r>
              <a:rPr/>
              <a:t>ASP.NET</a:t>
            </a:r>
          </a:p>
          <a:p>
            <a:pPr lvl="1"/>
            <a:r>
              <a:rPr/>
              <a:t>Entity FrameWork (EF)</a:t>
            </a:r>
          </a:p>
          <a:p>
            <a:pPr lvl="1"/>
            <a:r>
              <a:rPr/>
              <a:t>MS SQLServer</a:t>
            </a:r>
          </a:p>
          <a:p>
            <a:pPr lvl="1"/>
            <a:r>
              <a:rPr/>
              <a:t>React</a:t>
            </a:r>
          </a:p>
          <a:p>
            <a:pPr lvl="1"/>
            <a:r>
              <a:rPr/>
              <a:t>LINQ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Ceci est un aperçu…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Objectif du cours.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À l’issue de ce cours l’étudiant doit être capable de:</a:t>
            </a:r>
          </a:p>
          <a:p>
            <a:pPr lvl="0"/>
            <a:r>
              <a:rPr/>
              <a:t>Définir et motiver l’achitecture MVC</a:t>
            </a:r>
          </a:p>
          <a:p>
            <a:pPr lvl="0"/>
            <a:r>
              <a:rPr/>
              <a:t>Comprendre la position de differentes technologies dans le model MVC.</a:t>
            </a:r>
          </a:p>
          <a:p>
            <a:pPr lvl="0"/>
            <a:r>
              <a:rPr/>
              <a:t>Connaîtres les normes et contraintes du model MVC dans le developpement web.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 programmation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 programmation web</a:t>
            </a:r>
          </a:p>
          <a:p>
            <a:pPr lvl="0"/>
            <a:r>
              <a:rPr/>
              <a:t>Créer des sitewebs dynamiques</a:t>
            </a:r>
            <a:br/>
          </a:p>
          <a:p>
            <a:pPr lvl="0"/>
            <a:r>
              <a:rPr/>
              <a:t>Code serveur (backend)</a:t>
            </a:r>
          </a:p>
          <a:p>
            <a:pPr lvl="0"/>
            <a:r>
              <a:rPr/>
              <a:t>Code client (frontend)</a:t>
            </a:r>
          </a:p>
          <a:p>
            <a:pPr lvl="0"/>
            <a:r>
              <a:rPr/>
              <a:t>Traiter les données, afficher le contenu et interagir avec les utilisateurs.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s/Overview_web_programming-Page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193800"/>
            <a:ext cx="2578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 programmation web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s/Overview_web_programming-Pa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295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La programmation web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(MVC e-commerce)</dc:title>
  <dc:creator>Patrik Kenfack</dc:creator>
  <cp:keywords/>
  <dcterms:created xsi:type="dcterms:W3CDTF">2024-08-24T20:56:59Z</dcterms:created>
  <dcterms:modified xsi:type="dcterms:W3CDTF">2024-08-24T20:56:59Z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auto-stretch">
    <vt:lpwstr>False</vt:lpwstr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React - LINQ - Entity Frame Work - MS SqlServer</vt:lpwstr>
  </property>
  <property fmtid="{D5CDD505-2E9C-101B-9397-08002B2CF9AE}" pid="11" name="toc-title">
    <vt:lpwstr>Table of contents</vt:lpwstr>
  </property>
</Properties>
</file>