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sldIdLst>
    <p:sldId id="256" r:id="rId5"/>
    <p:sldId id="257" r:id="rId6"/>
    <p:sldId id="258" r:id="rId7"/>
    <p:sldId id="259" r:id="rId8"/>
    <p:sldId id="261" r:id="rId9"/>
    <p:sldId id="276" r:id="rId10"/>
    <p:sldId id="277" r:id="rId11"/>
    <p:sldId id="278" r:id="rId12"/>
    <p:sldId id="279" r:id="rId13"/>
    <p:sldId id="280" r:id="rId14"/>
    <p:sldId id="288" r:id="rId15"/>
    <p:sldId id="281" r:id="rId16"/>
    <p:sldId id="282" r:id="rId17"/>
    <p:sldId id="283" r:id="rId18"/>
    <p:sldId id="284" r:id="rId19"/>
    <p:sldId id="285" r:id="rId20"/>
    <p:sldId id="286" r:id="rId21"/>
    <p:sldId id="287" r:id="rId22"/>
    <p:sldId id="290" r:id="rId23"/>
    <p:sldId id="289"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11/23/2022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11/23/2022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11/23/2022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11/23/2022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11/23/2022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11/23/2022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11/23/2022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11/23/2022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11/23/2022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11/23/2022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11/23/2022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sz="3200" dirty="0">
                <a:latin typeface="+mn-lt"/>
                <a:ea typeface="+mn-ea"/>
                <a:cs typeface="+mn-cs"/>
              </a:rPr>
              <a:t>Comparison of PD, PID and Sliding-Mode Position Controllers for V–Tail Quadcopter Stability</a:t>
            </a:r>
            <a:br>
              <a:rPr lang="en-AE" sz="1800" b="1" kern="0" cap="small" dirty="0">
                <a:effectLst/>
                <a:latin typeface="Times New Roman" panose="02020603050405020304" pitchFamily="18" charset="0"/>
              </a:rPr>
            </a:b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FE0108DE-B63B-8B46-8EB0-6D2FCC880ED3}"/>
              </a:ext>
            </a:extLst>
          </p:cNvPr>
          <p:cNvSpPr>
            <a:spLocks noGrp="1"/>
          </p:cNvSpPr>
          <p:nvPr>
            <p:ph type="title"/>
          </p:nvPr>
        </p:nvSpPr>
        <p:spPr>
          <a:xfrm>
            <a:off x="1167492" y="381000"/>
            <a:ext cx="9779183" cy="1325563"/>
          </a:xfrm>
        </p:spPr>
        <p:txBody>
          <a:bodyPr anchor="b">
            <a:normAutofit/>
          </a:bodyPr>
          <a:lstStyle/>
          <a:p>
            <a:r>
              <a:rPr lang="en-US" dirty="0"/>
              <a:t>Roll (φ)for V-Tail Quadcopter</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2743200" cy="365125"/>
          </a:xfrm>
        </p:spPr>
        <p:txBody>
          <a:bodyPr anchor="ctr">
            <a:normAutofit/>
          </a:bodyPr>
          <a:lstStyle/>
          <a:p>
            <a:pPr>
              <a:spcAft>
                <a:spcPts val="600"/>
              </a:spcAft>
            </a:pPr>
            <a:fld id="{C098A06B-52D8-C143-AE54-C8C950480C5A}" type="datetime1">
              <a:rPr lang="en-US" smtClean="0"/>
              <a:pPr>
                <a:spcAft>
                  <a:spcPts val="600"/>
                </a:spcAft>
              </a:pPr>
              <a:t>11/23/2022</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10</a:t>
            </a:fld>
            <a:endParaRPr lang="en-US"/>
          </a:p>
        </p:txBody>
      </p:sp>
      <p:sp>
        <p:nvSpPr>
          <p:cNvPr id="20" name="Content Placeholder 7">
            <a:extLst>
              <a:ext uri="{FF2B5EF4-FFF2-40B4-BE49-F238E27FC236}">
                <a16:creationId xmlns:a16="http://schemas.microsoft.com/office/drawing/2014/main" id="{CB97FF2D-B9EE-DD92-CFC5-52918C374237}"/>
              </a:ext>
            </a:extLst>
          </p:cNvPr>
          <p:cNvSpPr>
            <a:spLocks noGrp="1"/>
          </p:cNvSpPr>
          <p:nvPr>
            <p:ph idx="11"/>
          </p:nvPr>
        </p:nvSpPr>
        <p:spPr>
          <a:xfrm>
            <a:off x="1167493" y="2005689"/>
            <a:ext cx="4663440" cy="522514"/>
          </a:xfrm>
        </p:spPr>
        <p:txBody>
          <a:bodyPr>
            <a:normAutofit/>
          </a:bodyPr>
          <a:lstStyle/>
          <a:p>
            <a:r>
              <a:rPr lang="en-US" dirty="0"/>
              <a:t>PD and PID Controllers</a:t>
            </a:r>
            <a:endParaRPr lang="en-US"/>
          </a:p>
        </p:txBody>
      </p:sp>
      <p:sp>
        <p:nvSpPr>
          <p:cNvPr id="22" name="Content Placeholder 8">
            <a:extLst>
              <a:ext uri="{FF2B5EF4-FFF2-40B4-BE49-F238E27FC236}">
                <a16:creationId xmlns:a16="http://schemas.microsoft.com/office/drawing/2014/main" id="{6CAB7207-FFCA-1001-F147-ABEF49D914CC}"/>
              </a:ext>
            </a:extLst>
          </p:cNvPr>
          <p:cNvSpPr>
            <a:spLocks noGrp="1"/>
          </p:cNvSpPr>
          <p:nvPr>
            <p:ph idx="12"/>
          </p:nvPr>
        </p:nvSpPr>
        <p:spPr>
          <a:xfrm>
            <a:off x="6283235" y="2005689"/>
            <a:ext cx="4663440" cy="522514"/>
          </a:xfrm>
        </p:spPr>
        <p:txBody>
          <a:bodyPr>
            <a:normAutofit/>
          </a:bodyPr>
          <a:lstStyle/>
          <a:p>
            <a:pPr algn="ctr"/>
            <a:r>
              <a:rPr lang="en-US" dirty="0"/>
              <a:t>SMC Controller</a:t>
            </a:r>
          </a:p>
        </p:txBody>
      </p:sp>
      <p:pic>
        <p:nvPicPr>
          <p:cNvPr id="2" name="image15.png" descr="A picture containing chart&#10;&#10;Description automatically generated">
            <a:extLst>
              <a:ext uri="{FF2B5EF4-FFF2-40B4-BE49-F238E27FC236}">
                <a16:creationId xmlns:a16="http://schemas.microsoft.com/office/drawing/2014/main" id="{D28853F7-8E4E-194E-F31B-EEA65CC9DEA2}"/>
              </a:ext>
            </a:extLst>
          </p:cNvPr>
          <p:cNvPicPr/>
          <p:nvPr/>
        </p:nvPicPr>
        <p:blipFill>
          <a:blip r:embed="rId2"/>
          <a:srcRect/>
          <a:stretch>
            <a:fillRect/>
          </a:stretch>
        </p:blipFill>
        <p:spPr>
          <a:xfrm>
            <a:off x="887075" y="2622867"/>
            <a:ext cx="3732550" cy="2501582"/>
          </a:xfrm>
          <a:prstGeom prst="rect">
            <a:avLst/>
          </a:prstGeom>
          <a:ln/>
        </p:spPr>
      </p:pic>
      <p:pic>
        <p:nvPicPr>
          <p:cNvPr id="4" name="image12.png" descr="A picture containing graphical user interface&#10;&#10;Description automatically generated">
            <a:extLst>
              <a:ext uri="{FF2B5EF4-FFF2-40B4-BE49-F238E27FC236}">
                <a16:creationId xmlns:a16="http://schemas.microsoft.com/office/drawing/2014/main" id="{23B0B6AE-F137-0DAD-762B-E6004462BA3B}"/>
              </a:ext>
            </a:extLst>
          </p:cNvPr>
          <p:cNvPicPr/>
          <p:nvPr/>
        </p:nvPicPr>
        <p:blipFill>
          <a:blip r:embed="rId3"/>
          <a:srcRect/>
          <a:stretch>
            <a:fillRect/>
          </a:stretch>
        </p:blipFill>
        <p:spPr>
          <a:xfrm>
            <a:off x="6825366" y="2622867"/>
            <a:ext cx="3579178" cy="2501582"/>
          </a:xfrm>
          <a:prstGeom prst="rect">
            <a:avLst/>
          </a:prstGeom>
          <a:ln/>
        </p:spPr>
      </p:pic>
    </p:spTree>
    <p:extLst>
      <p:ext uri="{BB962C8B-B14F-4D97-AF65-F5344CB8AC3E}">
        <p14:creationId xmlns:p14="http://schemas.microsoft.com/office/powerpoint/2010/main" val="202075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645B1DE7-41C1-EE54-F8A0-5FA2B0804F20}"/>
              </a:ext>
            </a:extLst>
          </p:cNvPr>
          <p:cNvSpPr>
            <a:spLocks noGrp="1"/>
          </p:cNvSpPr>
          <p:nvPr>
            <p:ph idx="1"/>
          </p:nvPr>
        </p:nvSpPr>
        <p:spPr>
          <a:xfrm>
            <a:off x="1008872" y="774441"/>
            <a:ext cx="9779182" cy="5947034"/>
          </a:xfrm>
        </p:spPr>
        <p:txBody>
          <a:bodyPr/>
          <a:lstStyle/>
          <a:p>
            <a:pPr marL="457200" indent="-457200">
              <a:buFont typeface="Arial" panose="020B0604020202020204" pitchFamily="34" charset="0"/>
              <a:buChar char="•"/>
            </a:pPr>
            <a:r>
              <a:rPr lang="en-US" dirty="0"/>
              <a:t>It can be concluded that the PID controller can keep the quadcopter close to its stationary state with low noise.</a:t>
            </a:r>
          </a:p>
          <a:p>
            <a:pPr marL="457200" indent="-457200">
              <a:buFont typeface="Arial" panose="020B0604020202020204" pitchFamily="34" charset="0"/>
              <a:buChar char="•"/>
            </a:pPr>
            <a:r>
              <a:rPr lang="en-US" dirty="0"/>
              <a:t>By varying the gains, the properties can be modified to give as low of an error as possible.</a:t>
            </a:r>
          </a:p>
          <a:p>
            <a:pPr marL="457200" indent="-457200">
              <a:buFont typeface="Arial" panose="020B0604020202020204" pitchFamily="34" charset="0"/>
              <a:buChar char="•"/>
            </a:pPr>
            <a:r>
              <a:rPr lang="en-US" dirty="0"/>
              <a:t>The PD controller follows the PID output very closely; the difference is almost negligible.</a:t>
            </a:r>
          </a:p>
          <a:p>
            <a:pPr marL="457200" indent="-457200">
              <a:buFont typeface="Arial" panose="020B0604020202020204" pitchFamily="34" charset="0"/>
              <a:buChar char="•"/>
            </a:pPr>
            <a:r>
              <a:rPr lang="en-US" dirty="0"/>
              <a:t>The SMC has a simple and rapid response, which it makes the quadcopter converge to the desired point in the space.</a:t>
            </a:r>
          </a:p>
          <a:p>
            <a:pPr marL="457200" indent="-457200">
              <a:buFont typeface="Arial" panose="020B0604020202020204" pitchFamily="34" charset="0"/>
              <a:buChar char="•"/>
            </a:pPr>
            <a:r>
              <a:rPr lang="en-US" dirty="0"/>
              <a:t>The fact that φ and θ angles are big can bring problems in the real world (due to the simplifications made on the model), so it needs to be validated first through experiments.</a:t>
            </a:r>
          </a:p>
          <a:p>
            <a:endParaRPr lang="en-US" dirty="0"/>
          </a:p>
          <a:p>
            <a:endParaRPr lang="en-AE" dirty="0"/>
          </a:p>
        </p:txBody>
      </p:sp>
      <p:sp>
        <p:nvSpPr>
          <p:cNvPr id="4" name="Date Placeholder 3">
            <a:extLst>
              <a:ext uri="{FF2B5EF4-FFF2-40B4-BE49-F238E27FC236}">
                <a16:creationId xmlns:a16="http://schemas.microsoft.com/office/drawing/2014/main" id="{CD1CD48B-633C-E643-794F-E6CC4339B6DB}"/>
              </a:ext>
            </a:extLst>
          </p:cNvPr>
          <p:cNvSpPr>
            <a:spLocks noGrp="1"/>
          </p:cNvSpPr>
          <p:nvPr>
            <p:ph type="dt" sz="half" idx="2"/>
          </p:nvPr>
        </p:nvSpPr>
        <p:spPr/>
        <p:txBody>
          <a:bodyPr/>
          <a:lstStyle/>
          <a:p>
            <a:fld id="{C1583C39-01BF-7F43-854C-FBB4E9AB6B0C}" type="datetime1">
              <a:rPr lang="en-US" smtClean="0"/>
              <a:pPr/>
              <a:t>11/23/2022</a:t>
            </a:fld>
            <a:endParaRPr lang="en-US" dirty="0"/>
          </a:p>
        </p:txBody>
      </p:sp>
      <p:sp>
        <p:nvSpPr>
          <p:cNvPr id="5" name="Footer Placeholder 4">
            <a:extLst>
              <a:ext uri="{FF2B5EF4-FFF2-40B4-BE49-F238E27FC236}">
                <a16:creationId xmlns:a16="http://schemas.microsoft.com/office/drawing/2014/main" id="{3FC545D6-7F56-C2EC-2951-A65767FA3C4F}"/>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A72D689-1F8C-5190-55D4-E23A3E6D2153}"/>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3786917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Comparison with original paper</a:t>
            </a:r>
          </a:p>
        </p:txBody>
      </p:sp>
    </p:spTree>
    <p:extLst>
      <p:ext uri="{BB962C8B-B14F-4D97-AF65-F5344CB8AC3E}">
        <p14:creationId xmlns:p14="http://schemas.microsoft.com/office/powerpoint/2010/main" val="1712266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FE0108DE-B63B-8B46-8EB0-6D2FCC880ED3}"/>
              </a:ext>
            </a:extLst>
          </p:cNvPr>
          <p:cNvSpPr>
            <a:spLocks noGrp="1"/>
          </p:cNvSpPr>
          <p:nvPr>
            <p:ph type="title"/>
          </p:nvPr>
        </p:nvSpPr>
        <p:spPr>
          <a:xfrm>
            <a:off x="3581010" y="38141"/>
            <a:ext cx="4038990" cy="522514"/>
          </a:xfrm>
        </p:spPr>
        <p:txBody>
          <a:bodyPr anchor="b">
            <a:normAutofit/>
          </a:bodyPr>
          <a:lstStyle/>
          <a:p>
            <a:r>
              <a:rPr lang="en-US" sz="2000" dirty="0"/>
              <a:t>X-Position for V-Tail Quadcopter</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2743200" cy="365125"/>
          </a:xfrm>
        </p:spPr>
        <p:txBody>
          <a:bodyPr anchor="ctr">
            <a:normAutofit/>
          </a:bodyPr>
          <a:lstStyle/>
          <a:p>
            <a:pPr>
              <a:spcAft>
                <a:spcPts val="600"/>
              </a:spcAft>
            </a:pPr>
            <a:fld id="{C098A06B-52D8-C143-AE54-C8C950480C5A}" type="datetime1">
              <a:rPr lang="en-US" smtClean="0"/>
              <a:pPr>
                <a:spcAft>
                  <a:spcPts val="600"/>
                </a:spcAft>
              </a:pPr>
              <a:t>11/23/2022</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13</a:t>
            </a:fld>
            <a:endParaRPr lang="en-US"/>
          </a:p>
        </p:txBody>
      </p:sp>
      <p:sp>
        <p:nvSpPr>
          <p:cNvPr id="20" name="Content Placeholder 7">
            <a:extLst>
              <a:ext uri="{FF2B5EF4-FFF2-40B4-BE49-F238E27FC236}">
                <a16:creationId xmlns:a16="http://schemas.microsoft.com/office/drawing/2014/main" id="{CB97FF2D-B9EE-DD92-CFC5-52918C374237}"/>
              </a:ext>
            </a:extLst>
          </p:cNvPr>
          <p:cNvSpPr>
            <a:spLocks noGrp="1"/>
          </p:cNvSpPr>
          <p:nvPr>
            <p:ph idx="11"/>
          </p:nvPr>
        </p:nvSpPr>
        <p:spPr>
          <a:xfrm>
            <a:off x="94473" y="915348"/>
            <a:ext cx="3208564" cy="522514"/>
          </a:xfrm>
        </p:spPr>
        <p:txBody>
          <a:bodyPr>
            <a:normAutofit/>
          </a:bodyPr>
          <a:lstStyle/>
          <a:p>
            <a:r>
              <a:rPr lang="en-US" dirty="0"/>
              <a:t>PD and PID Controllers</a:t>
            </a:r>
          </a:p>
        </p:txBody>
      </p:sp>
      <p:sp>
        <p:nvSpPr>
          <p:cNvPr id="22" name="Content Placeholder 8">
            <a:extLst>
              <a:ext uri="{FF2B5EF4-FFF2-40B4-BE49-F238E27FC236}">
                <a16:creationId xmlns:a16="http://schemas.microsoft.com/office/drawing/2014/main" id="{6CAB7207-FFCA-1001-F147-ABEF49D914CC}"/>
              </a:ext>
            </a:extLst>
          </p:cNvPr>
          <p:cNvSpPr>
            <a:spLocks noGrp="1"/>
          </p:cNvSpPr>
          <p:nvPr>
            <p:ph idx="12"/>
          </p:nvPr>
        </p:nvSpPr>
        <p:spPr>
          <a:xfrm>
            <a:off x="496977" y="3833904"/>
            <a:ext cx="2182275" cy="522514"/>
          </a:xfrm>
        </p:spPr>
        <p:txBody>
          <a:bodyPr>
            <a:normAutofit/>
          </a:bodyPr>
          <a:lstStyle/>
          <a:p>
            <a:pPr algn="ctr"/>
            <a:r>
              <a:rPr lang="en-US" dirty="0"/>
              <a:t>SMC Controller</a:t>
            </a:r>
          </a:p>
        </p:txBody>
      </p:sp>
      <p:pic>
        <p:nvPicPr>
          <p:cNvPr id="6" name="Picture 5" descr="Chart, line chart&#10;&#10;Description automatically generated">
            <a:extLst>
              <a:ext uri="{FF2B5EF4-FFF2-40B4-BE49-F238E27FC236}">
                <a16:creationId xmlns:a16="http://schemas.microsoft.com/office/drawing/2014/main" id="{A1E29848-DD63-E66D-9C47-F36EE55EE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3462" y="1035698"/>
            <a:ext cx="5346440" cy="2798206"/>
          </a:xfrm>
          <a:prstGeom prst="rect">
            <a:avLst/>
          </a:prstGeom>
        </p:spPr>
      </p:pic>
      <p:pic>
        <p:nvPicPr>
          <p:cNvPr id="8" name="image10.png" descr="A picture containing chart&#10;&#10;Description automatically generated">
            <a:extLst>
              <a:ext uri="{FF2B5EF4-FFF2-40B4-BE49-F238E27FC236}">
                <a16:creationId xmlns:a16="http://schemas.microsoft.com/office/drawing/2014/main" id="{6FB5CDBA-950A-DF07-8039-562A6528E722}"/>
              </a:ext>
            </a:extLst>
          </p:cNvPr>
          <p:cNvPicPr/>
          <p:nvPr/>
        </p:nvPicPr>
        <p:blipFill>
          <a:blip r:embed="rId3"/>
          <a:stretch>
            <a:fillRect/>
          </a:stretch>
        </p:blipFill>
        <p:spPr>
          <a:xfrm>
            <a:off x="0" y="1268655"/>
            <a:ext cx="3208564" cy="2519095"/>
          </a:xfrm>
          <a:prstGeom prst="rect">
            <a:avLst/>
          </a:prstGeom>
          <a:noFill/>
          <a:ln/>
        </p:spPr>
      </p:pic>
      <p:pic>
        <p:nvPicPr>
          <p:cNvPr id="9" name="image6.png">
            <a:extLst>
              <a:ext uri="{FF2B5EF4-FFF2-40B4-BE49-F238E27FC236}">
                <a16:creationId xmlns:a16="http://schemas.microsoft.com/office/drawing/2014/main" id="{4120E619-1BC6-D169-5BD8-717A43C92F84}"/>
              </a:ext>
              <a:ext uri="{C183D7F6-B498-43B3-948B-1728B52AA6E4}">
                <adec:decorative xmlns:adec="http://schemas.microsoft.com/office/drawing/2017/decorative" val="0"/>
              </a:ext>
            </a:extLst>
          </p:cNvPr>
          <p:cNvPicPr/>
          <p:nvPr/>
        </p:nvPicPr>
        <p:blipFill>
          <a:blip r:embed="rId4"/>
          <a:stretch>
            <a:fillRect/>
          </a:stretch>
        </p:blipFill>
        <p:spPr>
          <a:xfrm>
            <a:off x="0" y="4370046"/>
            <a:ext cx="3208564" cy="2487954"/>
          </a:xfrm>
          <a:prstGeom prst="rect">
            <a:avLst/>
          </a:prstGeom>
          <a:noFill/>
          <a:ln/>
        </p:spPr>
      </p:pic>
    </p:spTree>
    <p:extLst>
      <p:ext uri="{BB962C8B-B14F-4D97-AF65-F5344CB8AC3E}">
        <p14:creationId xmlns:p14="http://schemas.microsoft.com/office/powerpoint/2010/main" val="404861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FE0108DE-B63B-8B46-8EB0-6D2FCC880ED3}"/>
              </a:ext>
            </a:extLst>
          </p:cNvPr>
          <p:cNvSpPr>
            <a:spLocks noGrp="1"/>
          </p:cNvSpPr>
          <p:nvPr>
            <p:ph type="title"/>
          </p:nvPr>
        </p:nvSpPr>
        <p:spPr>
          <a:xfrm>
            <a:off x="3825434" y="23257"/>
            <a:ext cx="4010998" cy="428269"/>
          </a:xfrm>
        </p:spPr>
        <p:txBody>
          <a:bodyPr anchor="b">
            <a:normAutofit/>
          </a:bodyPr>
          <a:lstStyle/>
          <a:p>
            <a:r>
              <a:rPr lang="en-US" sz="2000" dirty="0"/>
              <a:t>Y-Position for V-Tail Quadcopter</a:t>
            </a:r>
          </a:p>
        </p:txBody>
      </p:sp>
      <p:pic>
        <p:nvPicPr>
          <p:cNvPr id="4" name="image11.png" descr="Chart&#10;&#10;Description automatically generated">
            <a:extLst>
              <a:ext uri="{FF2B5EF4-FFF2-40B4-BE49-F238E27FC236}">
                <a16:creationId xmlns:a16="http://schemas.microsoft.com/office/drawing/2014/main" id="{EA3B1DEA-0ABB-0D72-1AE7-B8CBCA7A3D21}"/>
              </a:ext>
            </a:extLst>
          </p:cNvPr>
          <p:cNvPicPr/>
          <p:nvPr/>
        </p:nvPicPr>
        <p:blipFill>
          <a:blip r:embed="rId2"/>
          <a:stretch>
            <a:fillRect/>
          </a:stretch>
        </p:blipFill>
        <p:spPr>
          <a:xfrm>
            <a:off x="-894" y="4371306"/>
            <a:ext cx="3125094" cy="2253430"/>
          </a:xfrm>
          <a:prstGeom prst="rect">
            <a:avLst/>
          </a:prstGeom>
          <a:noFill/>
          <a:ln/>
        </p:spPr>
      </p:pic>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2743200" cy="365125"/>
          </a:xfrm>
        </p:spPr>
        <p:txBody>
          <a:bodyPr anchor="ctr">
            <a:normAutofit/>
          </a:bodyPr>
          <a:lstStyle/>
          <a:p>
            <a:pPr>
              <a:spcAft>
                <a:spcPts val="600"/>
              </a:spcAft>
            </a:pPr>
            <a:fld id="{C098A06B-52D8-C143-AE54-C8C950480C5A}" type="datetime1">
              <a:rPr lang="en-US" smtClean="0"/>
              <a:pPr>
                <a:spcAft>
                  <a:spcPts val="600"/>
                </a:spcAft>
              </a:pPr>
              <a:t>11/23/2022</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14</a:t>
            </a:fld>
            <a:endParaRPr lang="en-US"/>
          </a:p>
        </p:txBody>
      </p:sp>
      <p:pic>
        <p:nvPicPr>
          <p:cNvPr id="2" name="image13.png" descr="Chart, line chart&#10;&#10;Description automatically generated">
            <a:extLst>
              <a:ext uri="{FF2B5EF4-FFF2-40B4-BE49-F238E27FC236}">
                <a16:creationId xmlns:a16="http://schemas.microsoft.com/office/drawing/2014/main" id="{615B9AA9-4686-B374-A337-9F47835E3934}"/>
              </a:ext>
            </a:extLst>
          </p:cNvPr>
          <p:cNvPicPr/>
          <p:nvPr/>
        </p:nvPicPr>
        <p:blipFill>
          <a:blip r:embed="rId3"/>
          <a:stretch>
            <a:fillRect/>
          </a:stretch>
        </p:blipFill>
        <p:spPr>
          <a:xfrm>
            <a:off x="-894" y="1457425"/>
            <a:ext cx="3125094" cy="2141556"/>
          </a:xfrm>
          <a:prstGeom prst="rect">
            <a:avLst/>
          </a:prstGeom>
          <a:noFill/>
          <a:ln/>
        </p:spPr>
      </p:pic>
      <p:sp>
        <p:nvSpPr>
          <p:cNvPr id="20" name="Content Placeholder 7">
            <a:extLst>
              <a:ext uri="{FF2B5EF4-FFF2-40B4-BE49-F238E27FC236}">
                <a16:creationId xmlns:a16="http://schemas.microsoft.com/office/drawing/2014/main" id="{CB97FF2D-B9EE-DD92-CFC5-52918C374237}"/>
              </a:ext>
            </a:extLst>
          </p:cNvPr>
          <p:cNvSpPr>
            <a:spLocks noGrp="1"/>
          </p:cNvSpPr>
          <p:nvPr>
            <p:ph idx="11"/>
          </p:nvPr>
        </p:nvSpPr>
        <p:spPr>
          <a:xfrm>
            <a:off x="0" y="927139"/>
            <a:ext cx="3273878" cy="522514"/>
          </a:xfrm>
        </p:spPr>
        <p:txBody>
          <a:bodyPr>
            <a:normAutofit/>
          </a:bodyPr>
          <a:lstStyle/>
          <a:p>
            <a:r>
              <a:rPr lang="en-US" dirty="0"/>
              <a:t>PD and PID Controllers</a:t>
            </a:r>
          </a:p>
        </p:txBody>
      </p:sp>
      <p:sp>
        <p:nvSpPr>
          <p:cNvPr id="22" name="Content Placeholder 8">
            <a:extLst>
              <a:ext uri="{FF2B5EF4-FFF2-40B4-BE49-F238E27FC236}">
                <a16:creationId xmlns:a16="http://schemas.microsoft.com/office/drawing/2014/main" id="{6CAB7207-FFCA-1001-F147-ABEF49D914CC}"/>
              </a:ext>
            </a:extLst>
          </p:cNvPr>
          <p:cNvSpPr>
            <a:spLocks noGrp="1"/>
          </p:cNvSpPr>
          <p:nvPr>
            <p:ph idx="12"/>
          </p:nvPr>
        </p:nvSpPr>
        <p:spPr>
          <a:xfrm>
            <a:off x="448511" y="3770199"/>
            <a:ext cx="2226283" cy="522514"/>
          </a:xfrm>
        </p:spPr>
        <p:txBody>
          <a:bodyPr>
            <a:normAutofit/>
          </a:bodyPr>
          <a:lstStyle/>
          <a:p>
            <a:pPr algn="ctr"/>
            <a:r>
              <a:rPr lang="en-US" dirty="0"/>
              <a:t>SMC Controller</a:t>
            </a:r>
          </a:p>
        </p:txBody>
      </p:sp>
      <p:pic>
        <p:nvPicPr>
          <p:cNvPr id="6" name="Picture 5" descr="Chart, line chart&#10;&#10;Description automatically generated">
            <a:extLst>
              <a:ext uri="{FF2B5EF4-FFF2-40B4-BE49-F238E27FC236}">
                <a16:creationId xmlns:a16="http://schemas.microsoft.com/office/drawing/2014/main" id="{22604119-7E08-DE92-5C23-79E1DD024B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5033" y="1090523"/>
            <a:ext cx="5000625" cy="2875359"/>
          </a:xfrm>
          <a:prstGeom prst="rect">
            <a:avLst/>
          </a:prstGeom>
        </p:spPr>
      </p:pic>
    </p:spTree>
    <p:extLst>
      <p:ext uri="{BB962C8B-B14F-4D97-AF65-F5344CB8AC3E}">
        <p14:creationId xmlns:p14="http://schemas.microsoft.com/office/powerpoint/2010/main" val="3626940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FE0108DE-B63B-8B46-8EB0-6D2FCC880ED3}"/>
              </a:ext>
            </a:extLst>
          </p:cNvPr>
          <p:cNvSpPr>
            <a:spLocks noGrp="1"/>
          </p:cNvSpPr>
          <p:nvPr>
            <p:ph type="title"/>
          </p:nvPr>
        </p:nvSpPr>
        <p:spPr>
          <a:xfrm>
            <a:off x="3923405" y="0"/>
            <a:ext cx="3815055" cy="522514"/>
          </a:xfrm>
        </p:spPr>
        <p:txBody>
          <a:bodyPr anchor="b">
            <a:normAutofit/>
          </a:bodyPr>
          <a:lstStyle/>
          <a:p>
            <a:r>
              <a:rPr lang="en-US" sz="2000" dirty="0"/>
              <a:t>Z-Position for V-Tail Quadcopter</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2743200" cy="365125"/>
          </a:xfrm>
        </p:spPr>
        <p:txBody>
          <a:bodyPr anchor="ctr">
            <a:normAutofit/>
          </a:bodyPr>
          <a:lstStyle/>
          <a:p>
            <a:pPr>
              <a:spcAft>
                <a:spcPts val="600"/>
              </a:spcAft>
            </a:pPr>
            <a:fld id="{C098A06B-52D8-C143-AE54-C8C950480C5A}" type="datetime1">
              <a:rPr lang="en-US" smtClean="0"/>
              <a:pPr>
                <a:spcAft>
                  <a:spcPts val="600"/>
                </a:spcAft>
              </a:pPr>
              <a:t>11/23/2022</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15</a:t>
            </a:fld>
            <a:endParaRPr lang="en-US"/>
          </a:p>
        </p:txBody>
      </p:sp>
      <p:sp>
        <p:nvSpPr>
          <p:cNvPr id="20" name="Content Placeholder 7">
            <a:extLst>
              <a:ext uri="{FF2B5EF4-FFF2-40B4-BE49-F238E27FC236}">
                <a16:creationId xmlns:a16="http://schemas.microsoft.com/office/drawing/2014/main" id="{CB97FF2D-B9EE-DD92-CFC5-52918C374237}"/>
              </a:ext>
            </a:extLst>
          </p:cNvPr>
          <p:cNvSpPr>
            <a:spLocks noGrp="1"/>
          </p:cNvSpPr>
          <p:nvPr>
            <p:ph idx="11"/>
          </p:nvPr>
        </p:nvSpPr>
        <p:spPr>
          <a:xfrm>
            <a:off x="0" y="941999"/>
            <a:ext cx="3227225" cy="522514"/>
          </a:xfrm>
        </p:spPr>
        <p:txBody>
          <a:bodyPr>
            <a:normAutofit/>
          </a:bodyPr>
          <a:lstStyle/>
          <a:p>
            <a:r>
              <a:rPr lang="en-US" dirty="0"/>
              <a:t>PD and PID Controllers</a:t>
            </a:r>
          </a:p>
        </p:txBody>
      </p:sp>
      <p:sp>
        <p:nvSpPr>
          <p:cNvPr id="22" name="Content Placeholder 8">
            <a:extLst>
              <a:ext uri="{FF2B5EF4-FFF2-40B4-BE49-F238E27FC236}">
                <a16:creationId xmlns:a16="http://schemas.microsoft.com/office/drawing/2014/main" id="{6CAB7207-FFCA-1001-F147-ABEF49D914CC}"/>
              </a:ext>
            </a:extLst>
          </p:cNvPr>
          <p:cNvSpPr>
            <a:spLocks noGrp="1"/>
          </p:cNvSpPr>
          <p:nvPr>
            <p:ph idx="12"/>
          </p:nvPr>
        </p:nvSpPr>
        <p:spPr>
          <a:xfrm>
            <a:off x="546152" y="3972292"/>
            <a:ext cx="2412896" cy="522514"/>
          </a:xfrm>
        </p:spPr>
        <p:txBody>
          <a:bodyPr>
            <a:normAutofit/>
          </a:bodyPr>
          <a:lstStyle/>
          <a:p>
            <a:pPr algn="ctr"/>
            <a:r>
              <a:rPr lang="en-US" dirty="0"/>
              <a:t>SMC Controller</a:t>
            </a:r>
          </a:p>
        </p:txBody>
      </p:sp>
      <p:pic>
        <p:nvPicPr>
          <p:cNvPr id="6" name="image5.png">
            <a:extLst>
              <a:ext uri="{FF2B5EF4-FFF2-40B4-BE49-F238E27FC236}">
                <a16:creationId xmlns:a16="http://schemas.microsoft.com/office/drawing/2014/main" id="{9045B404-3C99-1691-EF1D-EAC0B6568E69}"/>
              </a:ext>
            </a:extLst>
          </p:cNvPr>
          <p:cNvPicPr/>
          <p:nvPr/>
        </p:nvPicPr>
        <p:blipFill>
          <a:blip r:embed="rId2"/>
          <a:srcRect/>
          <a:stretch>
            <a:fillRect/>
          </a:stretch>
        </p:blipFill>
        <p:spPr>
          <a:xfrm>
            <a:off x="0" y="1553460"/>
            <a:ext cx="3227225" cy="2318744"/>
          </a:xfrm>
          <a:prstGeom prst="rect">
            <a:avLst/>
          </a:prstGeom>
          <a:ln/>
        </p:spPr>
      </p:pic>
      <p:pic>
        <p:nvPicPr>
          <p:cNvPr id="8" name="image16.png" descr="A picture containing chart&#10;&#10;Description automatically generated">
            <a:extLst>
              <a:ext uri="{FF2B5EF4-FFF2-40B4-BE49-F238E27FC236}">
                <a16:creationId xmlns:a16="http://schemas.microsoft.com/office/drawing/2014/main" id="{7D10B0E4-6361-5C32-E0EB-C1507FCBCFC6}"/>
              </a:ext>
            </a:extLst>
          </p:cNvPr>
          <p:cNvPicPr/>
          <p:nvPr/>
        </p:nvPicPr>
        <p:blipFill>
          <a:blip r:embed="rId3"/>
          <a:srcRect/>
          <a:stretch>
            <a:fillRect/>
          </a:stretch>
        </p:blipFill>
        <p:spPr>
          <a:xfrm>
            <a:off x="0" y="4350701"/>
            <a:ext cx="3227225" cy="2507299"/>
          </a:xfrm>
          <a:prstGeom prst="rect">
            <a:avLst/>
          </a:prstGeom>
          <a:ln/>
        </p:spPr>
      </p:pic>
      <p:pic>
        <p:nvPicPr>
          <p:cNvPr id="2" name="Picture 1" descr="Chart&#10;&#10;Description automatically generated">
            <a:extLst>
              <a:ext uri="{FF2B5EF4-FFF2-40B4-BE49-F238E27FC236}">
                <a16:creationId xmlns:a16="http://schemas.microsoft.com/office/drawing/2014/main" id="{B4E202FE-5228-FBDE-33F1-2CB6E8FF3B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9863" y="1325776"/>
            <a:ext cx="4374914" cy="2774112"/>
          </a:xfrm>
          <a:prstGeom prst="rect">
            <a:avLst/>
          </a:prstGeom>
        </p:spPr>
      </p:pic>
    </p:spTree>
    <p:extLst>
      <p:ext uri="{BB962C8B-B14F-4D97-AF65-F5344CB8AC3E}">
        <p14:creationId xmlns:p14="http://schemas.microsoft.com/office/powerpoint/2010/main" val="3235671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FE0108DE-B63B-8B46-8EB0-6D2FCC880ED3}"/>
              </a:ext>
            </a:extLst>
          </p:cNvPr>
          <p:cNvSpPr>
            <a:spLocks noGrp="1"/>
          </p:cNvSpPr>
          <p:nvPr>
            <p:ph type="title"/>
          </p:nvPr>
        </p:nvSpPr>
        <p:spPr>
          <a:xfrm>
            <a:off x="4021377" y="136525"/>
            <a:ext cx="3619112" cy="321314"/>
          </a:xfrm>
        </p:spPr>
        <p:txBody>
          <a:bodyPr anchor="b">
            <a:normAutofit fontScale="90000"/>
          </a:bodyPr>
          <a:lstStyle/>
          <a:p>
            <a:r>
              <a:rPr lang="en-US" sz="2000" dirty="0"/>
              <a:t>Yaw (ψ) for V-Tail Quadcopter</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2743200" cy="365125"/>
          </a:xfrm>
        </p:spPr>
        <p:txBody>
          <a:bodyPr anchor="ctr">
            <a:normAutofit/>
          </a:bodyPr>
          <a:lstStyle/>
          <a:p>
            <a:pPr>
              <a:spcAft>
                <a:spcPts val="600"/>
              </a:spcAft>
            </a:pPr>
            <a:fld id="{C098A06B-52D8-C143-AE54-C8C950480C5A}" type="datetime1">
              <a:rPr lang="en-US" smtClean="0"/>
              <a:pPr>
                <a:spcAft>
                  <a:spcPts val="600"/>
                </a:spcAft>
              </a:pPr>
              <a:t>11/23/2022</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16</a:t>
            </a:fld>
            <a:endParaRPr lang="en-US"/>
          </a:p>
        </p:txBody>
      </p:sp>
      <p:sp>
        <p:nvSpPr>
          <p:cNvPr id="20" name="Content Placeholder 7">
            <a:extLst>
              <a:ext uri="{FF2B5EF4-FFF2-40B4-BE49-F238E27FC236}">
                <a16:creationId xmlns:a16="http://schemas.microsoft.com/office/drawing/2014/main" id="{CB97FF2D-B9EE-DD92-CFC5-52918C374237}"/>
              </a:ext>
            </a:extLst>
          </p:cNvPr>
          <p:cNvSpPr>
            <a:spLocks noGrp="1"/>
          </p:cNvSpPr>
          <p:nvPr>
            <p:ph idx="11"/>
          </p:nvPr>
        </p:nvSpPr>
        <p:spPr>
          <a:xfrm>
            <a:off x="0" y="941999"/>
            <a:ext cx="3227225" cy="522514"/>
          </a:xfrm>
        </p:spPr>
        <p:txBody>
          <a:bodyPr>
            <a:normAutofit/>
          </a:bodyPr>
          <a:lstStyle/>
          <a:p>
            <a:r>
              <a:rPr lang="en-US" dirty="0"/>
              <a:t>PD and PID Controllers</a:t>
            </a:r>
            <a:endParaRPr lang="en-US"/>
          </a:p>
        </p:txBody>
      </p:sp>
      <p:sp>
        <p:nvSpPr>
          <p:cNvPr id="22" name="Content Placeholder 8">
            <a:extLst>
              <a:ext uri="{FF2B5EF4-FFF2-40B4-BE49-F238E27FC236}">
                <a16:creationId xmlns:a16="http://schemas.microsoft.com/office/drawing/2014/main" id="{6CAB7207-FFCA-1001-F147-ABEF49D914CC}"/>
              </a:ext>
            </a:extLst>
          </p:cNvPr>
          <p:cNvSpPr>
            <a:spLocks noGrp="1"/>
          </p:cNvSpPr>
          <p:nvPr>
            <p:ph idx="12"/>
          </p:nvPr>
        </p:nvSpPr>
        <p:spPr>
          <a:xfrm>
            <a:off x="449152" y="3870799"/>
            <a:ext cx="2328920" cy="522514"/>
          </a:xfrm>
        </p:spPr>
        <p:txBody>
          <a:bodyPr>
            <a:normAutofit/>
          </a:bodyPr>
          <a:lstStyle/>
          <a:p>
            <a:pPr algn="ctr"/>
            <a:r>
              <a:rPr lang="en-US" dirty="0"/>
              <a:t>SMC Controller</a:t>
            </a:r>
          </a:p>
        </p:txBody>
      </p:sp>
      <p:pic>
        <p:nvPicPr>
          <p:cNvPr id="2" name="image8.png" descr="Chart, line chart&#10;&#10;Description automatically generated">
            <a:extLst>
              <a:ext uri="{FF2B5EF4-FFF2-40B4-BE49-F238E27FC236}">
                <a16:creationId xmlns:a16="http://schemas.microsoft.com/office/drawing/2014/main" id="{367B8E58-4960-BEE9-465B-9E9228A60960}"/>
              </a:ext>
            </a:extLst>
          </p:cNvPr>
          <p:cNvPicPr/>
          <p:nvPr/>
        </p:nvPicPr>
        <p:blipFill>
          <a:blip r:embed="rId2"/>
          <a:srcRect/>
          <a:stretch>
            <a:fillRect/>
          </a:stretch>
        </p:blipFill>
        <p:spPr>
          <a:xfrm>
            <a:off x="0" y="1464514"/>
            <a:ext cx="3124200" cy="2183756"/>
          </a:xfrm>
          <a:prstGeom prst="rect">
            <a:avLst/>
          </a:prstGeom>
          <a:ln/>
        </p:spPr>
      </p:pic>
      <p:pic>
        <p:nvPicPr>
          <p:cNvPr id="4" name="image3.png" descr="A picture containing chart&#10;&#10;Description automatically generated">
            <a:extLst>
              <a:ext uri="{FF2B5EF4-FFF2-40B4-BE49-F238E27FC236}">
                <a16:creationId xmlns:a16="http://schemas.microsoft.com/office/drawing/2014/main" id="{B3135953-7D0C-AFDF-C7CC-6E44275AD58D}"/>
              </a:ext>
            </a:extLst>
          </p:cNvPr>
          <p:cNvPicPr/>
          <p:nvPr/>
        </p:nvPicPr>
        <p:blipFill>
          <a:blip r:embed="rId3"/>
          <a:srcRect/>
          <a:stretch>
            <a:fillRect/>
          </a:stretch>
        </p:blipFill>
        <p:spPr>
          <a:xfrm>
            <a:off x="1" y="4293312"/>
            <a:ext cx="3124200" cy="2507299"/>
          </a:xfrm>
          <a:prstGeom prst="rect">
            <a:avLst/>
          </a:prstGeom>
          <a:ln/>
        </p:spPr>
      </p:pic>
      <p:pic>
        <p:nvPicPr>
          <p:cNvPr id="6" name="Picture 5" descr="Chart, line chart&#10;&#10;Description automatically generated">
            <a:extLst>
              <a:ext uri="{FF2B5EF4-FFF2-40B4-BE49-F238E27FC236}">
                <a16:creationId xmlns:a16="http://schemas.microsoft.com/office/drawing/2014/main" id="{D314487D-12A2-619A-A07F-471164D6C9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5197" y="1383388"/>
            <a:ext cx="4726101" cy="2346008"/>
          </a:xfrm>
          <a:prstGeom prst="rect">
            <a:avLst/>
          </a:prstGeom>
        </p:spPr>
      </p:pic>
    </p:spTree>
    <p:extLst>
      <p:ext uri="{BB962C8B-B14F-4D97-AF65-F5344CB8AC3E}">
        <p14:creationId xmlns:p14="http://schemas.microsoft.com/office/powerpoint/2010/main" val="1447224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FE0108DE-B63B-8B46-8EB0-6D2FCC880ED3}"/>
              </a:ext>
            </a:extLst>
          </p:cNvPr>
          <p:cNvSpPr>
            <a:spLocks noGrp="1"/>
          </p:cNvSpPr>
          <p:nvPr>
            <p:ph type="title"/>
          </p:nvPr>
        </p:nvSpPr>
        <p:spPr>
          <a:xfrm>
            <a:off x="4292123" y="13649"/>
            <a:ext cx="3607753" cy="321314"/>
          </a:xfrm>
        </p:spPr>
        <p:txBody>
          <a:bodyPr anchor="b">
            <a:normAutofit fontScale="90000"/>
          </a:bodyPr>
          <a:lstStyle/>
          <a:p>
            <a:r>
              <a:rPr lang="en-US" sz="2000" dirty="0"/>
              <a:t>Pitch (θ) for V-Tail Quadcopter</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2743200" cy="365125"/>
          </a:xfrm>
        </p:spPr>
        <p:txBody>
          <a:bodyPr anchor="ctr">
            <a:normAutofit/>
          </a:bodyPr>
          <a:lstStyle/>
          <a:p>
            <a:pPr>
              <a:spcAft>
                <a:spcPts val="600"/>
              </a:spcAft>
            </a:pPr>
            <a:fld id="{C098A06B-52D8-C143-AE54-C8C950480C5A}" type="datetime1">
              <a:rPr lang="en-US" smtClean="0"/>
              <a:pPr>
                <a:spcAft>
                  <a:spcPts val="600"/>
                </a:spcAft>
              </a:pPr>
              <a:t>11/23/2022</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17</a:t>
            </a:fld>
            <a:endParaRPr lang="en-US"/>
          </a:p>
        </p:txBody>
      </p:sp>
      <p:sp>
        <p:nvSpPr>
          <p:cNvPr id="20" name="Content Placeholder 7">
            <a:extLst>
              <a:ext uri="{FF2B5EF4-FFF2-40B4-BE49-F238E27FC236}">
                <a16:creationId xmlns:a16="http://schemas.microsoft.com/office/drawing/2014/main" id="{CB97FF2D-B9EE-DD92-CFC5-52918C374237}"/>
              </a:ext>
            </a:extLst>
          </p:cNvPr>
          <p:cNvSpPr>
            <a:spLocks noGrp="1"/>
          </p:cNvSpPr>
          <p:nvPr>
            <p:ph idx="11"/>
          </p:nvPr>
        </p:nvSpPr>
        <p:spPr>
          <a:xfrm>
            <a:off x="0" y="953543"/>
            <a:ext cx="3236556" cy="522514"/>
          </a:xfrm>
        </p:spPr>
        <p:txBody>
          <a:bodyPr>
            <a:normAutofit/>
          </a:bodyPr>
          <a:lstStyle/>
          <a:p>
            <a:r>
              <a:rPr lang="en-US" dirty="0"/>
              <a:t>PD and PID Controllers</a:t>
            </a:r>
            <a:endParaRPr lang="en-US"/>
          </a:p>
        </p:txBody>
      </p:sp>
      <p:sp>
        <p:nvSpPr>
          <p:cNvPr id="22" name="Content Placeholder 8">
            <a:extLst>
              <a:ext uri="{FF2B5EF4-FFF2-40B4-BE49-F238E27FC236}">
                <a16:creationId xmlns:a16="http://schemas.microsoft.com/office/drawing/2014/main" id="{6CAB7207-FFCA-1001-F147-ABEF49D914CC}"/>
              </a:ext>
            </a:extLst>
          </p:cNvPr>
          <p:cNvSpPr>
            <a:spLocks noGrp="1"/>
          </p:cNvSpPr>
          <p:nvPr>
            <p:ph idx="12"/>
          </p:nvPr>
        </p:nvSpPr>
        <p:spPr>
          <a:xfrm>
            <a:off x="519132" y="3775896"/>
            <a:ext cx="2198292" cy="522514"/>
          </a:xfrm>
        </p:spPr>
        <p:txBody>
          <a:bodyPr>
            <a:normAutofit/>
          </a:bodyPr>
          <a:lstStyle/>
          <a:p>
            <a:pPr algn="ctr"/>
            <a:r>
              <a:rPr lang="en-US" dirty="0"/>
              <a:t>SMC Controller</a:t>
            </a:r>
          </a:p>
        </p:txBody>
      </p:sp>
      <p:pic>
        <p:nvPicPr>
          <p:cNvPr id="6" name="image7.png" descr="Chart, line chart&#10;&#10;Description automatically generated">
            <a:extLst>
              <a:ext uri="{FF2B5EF4-FFF2-40B4-BE49-F238E27FC236}">
                <a16:creationId xmlns:a16="http://schemas.microsoft.com/office/drawing/2014/main" id="{F0A1D1F3-5102-BB27-5110-A2EABD530A82}"/>
              </a:ext>
            </a:extLst>
          </p:cNvPr>
          <p:cNvPicPr/>
          <p:nvPr/>
        </p:nvPicPr>
        <p:blipFill>
          <a:blip r:embed="rId2"/>
          <a:srcRect/>
          <a:stretch>
            <a:fillRect/>
          </a:stretch>
        </p:blipFill>
        <p:spPr>
          <a:xfrm>
            <a:off x="0" y="1351756"/>
            <a:ext cx="3124200" cy="2287184"/>
          </a:xfrm>
          <a:prstGeom prst="rect">
            <a:avLst/>
          </a:prstGeom>
          <a:ln/>
        </p:spPr>
      </p:pic>
      <p:pic>
        <p:nvPicPr>
          <p:cNvPr id="8" name="image9.png" descr="A picture containing chart&#10;&#10;Description automatically generated">
            <a:extLst>
              <a:ext uri="{FF2B5EF4-FFF2-40B4-BE49-F238E27FC236}">
                <a16:creationId xmlns:a16="http://schemas.microsoft.com/office/drawing/2014/main" id="{150D3AC3-E4B9-6302-6FD6-32E9AC60787F}"/>
              </a:ext>
            </a:extLst>
          </p:cNvPr>
          <p:cNvPicPr/>
          <p:nvPr/>
        </p:nvPicPr>
        <p:blipFill>
          <a:blip r:embed="rId3"/>
          <a:srcRect/>
          <a:stretch>
            <a:fillRect/>
          </a:stretch>
        </p:blipFill>
        <p:spPr>
          <a:xfrm>
            <a:off x="1" y="4298410"/>
            <a:ext cx="3124200" cy="2501582"/>
          </a:xfrm>
          <a:prstGeom prst="rect">
            <a:avLst/>
          </a:prstGeom>
          <a:ln/>
        </p:spPr>
      </p:pic>
      <p:pic>
        <p:nvPicPr>
          <p:cNvPr id="2" name="Picture 1" descr="Chart, line chart&#10;&#10;Description automatically generated">
            <a:extLst>
              <a:ext uri="{FF2B5EF4-FFF2-40B4-BE49-F238E27FC236}">
                <a16:creationId xmlns:a16="http://schemas.microsoft.com/office/drawing/2014/main" id="{456A56B2-3AFE-BA3C-FA2C-CF7ED9028A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4684" y="1026618"/>
            <a:ext cx="6007453" cy="3010535"/>
          </a:xfrm>
          <a:prstGeom prst="rect">
            <a:avLst/>
          </a:prstGeom>
        </p:spPr>
      </p:pic>
    </p:spTree>
    <p:extLst>
      <p:ext uri="{BB962C8B-B14F-4D97-AF65-F5344CB8AC3E}">
        <p14:creationId xmlns:p14="http://schemas.microsoft.com/office/powerpoint/2010/main" val="798463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FE0108DE-B63B-8B46-8EB0-6D2FCC880ED3}"/>
              </a:ext>
            </a:extLst>
          </p:cNvPr>
          <p:cNvSpPr>
            <a:spLocks noGrp="1"/>
          </p:cNvSpPr>
          <p:nvPr>
            <p:ph type="title"/>
          </p:nvPr>
        </p:nvSpPr>
        <p:spPr>
          <a:xfrm>
            <a:off x="4104866" y="94382"/>
            <a:ext cx="3452133" cy="409608"/>
          </a:xfrm>
        </p:spPr>
        <p:txBody>
          <a:bodyPr anchor="b">
            <a:normAutofit/>
          </a:bodyPr>
          <a:lstStyle/>
          <a:p>
            <a:r>
              <a:rPr lang="en-US" sz="2000" dirty="0"/>
              <a:t>Roll (φ)for V-Tail Quadcopter</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2743200" cy="365125"/>
          </a:xfrm>
        </p:spPr>
        <p:txBody>
          <a:bodyPr anchor="ctr">
            <a:normAutofit/>
          </a:bodyPr>
          <a:lstStyle/>
          <a:p>
            <a:pPr>
              <a:spcAft>
                <a:spcPts val="600"/>
              </a:spcAft>
            </a:pPr>
            <a:fld id="{C098A06B-52D8-C143-AE54-C8C950480C5A}" type="datetime1">
              <a:rPr lang="en-US" smtClean="0"/>
              <a:pPr>
                <a:spcAft>
                  <a:spcPts val="600"/>
                </a:spcAft>
              </a:pPr>
              <a:t>11/23/2022</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18</a:t>
            </a:fld>
            <a:endParaRPr lang="en-US"/>
          </a:p>
        </p:txBody>
      </p:sp>
      <p:sp>
        <p:nvSpPr>
          <p:cNvPr id="20" name="Content Placeholder 7">
            <a:extLst>
              <a:ext uri="{FF2B5EF4-FFF2-40B4-BE49-F238E27FC236}">
                <a16:creationId xmlns:a16="http://schemas.microsoft.com/office/drawing/2014/main" id="{CB97FF2D-B9EE-DD92-CFC5-52918C374237}"/>
              </a:ext>
            </a:extLst>
          </p:cNvPr>
          <p:cNvSpPr>
            <a:spLocks noGrp="1"/>
          </p:cNvSpPr>
          <p:nvPr>
            <p:ph idx="11"/>
          </p:nvPr>
        </p:nvSpPr>
        <p:spPr>
          <a:xfrm>
            <a:off x="0" y="1040915"/>
            <a:ext cx="3311201" cy="522514"/>
          </a:xfrm>
        </p:spPr>
        <p:txBody>
          <a:bodyPr>
            <a:normAutofit/>
          </a:bodyPr>
          <a:lstStyle/>
          <a:p>
            <a:r>
              <a:rPr lang="en-US" dirty="0"/>
              <a:t>PD and PID Controllers</a:t>
            </a:r>
          </a:p>
        </p:txBody>
      </p:sp>
      <p:sp>
        <p:nvSpPr>
          <p:cNvPr id="22" name="Content Placeholder 8">
            <a:extLst>
              <a:ext uri="{FF2B5EF4-FFF2-40B4-BE49-F238E27FC236}">
                <a16:creationId xmlns:a16="http://schemas.microsoft.com/office/drawing/2014/main" id="{6CAB7207-FFCA-1001-F147-ABEF49D914CC}"/>
              </a:ext>
            </a:extLst>
          </p:cNvPr>
          <p:cNvSpPr>
            <a:spLocks noGrp="1"/>
          </p:cNvSpPr>
          <p:nvPr>
            <p:ph idx="12"/>
          </p:nvPr>
        </p:nvSpPr>
        <p:spPr>
          <a:xfrm>
            <a:off x="565785" y="3749823"/>
            <a:ext cx="2179630" cy="522514"/>
          </a:xfrm>
        </p:spPr>
        <p:txBody>
          <a:bodyPr>
            <a:normAutofit/>
          </a:bodyPr>
          <a:lstStyle/>
          <a:p>
            <a:pPr algn="ctr"/>
            <a:r>
              <a:rPr lang="en-US" dirty="0"/>
              <a:t>SMC Controller</a:t>
            </a:r>
          </a:p>
        </p:txBody>
      </p:sp>
      <p:pic>
        <p:nvPicPr>
          <p:cNvPr id="2" name="image15.png" descr="A picture containing chart&#10;&#10;Description automatically generated">
            <a:extLst>
              <a:ext uri="{FF2B5EF4-FFF2-40B4-BE49-F238E27FC236}">
                <a16:creationId xmlns:a16="http://schemas.microsoft.com/office/drawing/2014/main" id="{D28853F7-8E4E-194E-F31B-EEA65CC9DEA2}"/>
              </a:ext>
            </a:extLst>
          </p:cNvPr>
          <p:cNvPicPr/>
          <p:nvPr/>
        </p:nvPicPr>
        <p:blipFill>
          <a:blip r:embed="rId2"/>
          <a:srcRect/>
          <a:stretch>
            <a:fillRect/>
          </a:stretch>
        </p:blipFill>
        <p:spPr>
          <a:xfrm>
            <a:off x="0" y="1441048"/>
            <a:ext cx="3124200" cy="2169899"/>
          </a:xfrm>
          <a:prstGeom prst="rect">
            <a:avLst/>
          </a:prstGeom>
          <a:ln/>
        </p:spPr>
      </p:pic>
      <p:pic>
        <p:nvPicPr>
          <p:cNvPr id="4" name="image12.png" descr="A picture containing graphical user interface&#10;&#10;Description automatically generated">
            <a:extLst>
              <a:ext uri="{FF2B5EF4-FFF2-40B4-BE49-F238E27FC236}">
                <a16:creationId xmlns:a16="http://schemas.microsoft.com/office/drawing/2014/main" id="{23B0B6AE-F137-0DAD-762B-E6004462BA3B}"/>
              </a:ext>
            </a:extLst>
          </p:cNvPr>
          <p:cNvPicPr/>
          <p:nvPr/>
        </p:nvPicPr>
        <p:blipFill>
          <a:blip r:embed="rId3"/>
          <a:srcRect/>
          <a:stretch>
            <a:fillRect/>
          </a:stretch>
        </p:blipFill>
        <p:spPr>
          <a:xfrm>
            <a:off x="0" y="4219893"/>
            <a:ext cx="3124200" cy="2501582"/>
          </a:xfrm>
          <a:prstGeom prst="rect">
            <a:avLst/>
          </a:prstGeom>
          <a:ln/>
        </p:spPr>
      </p:pic>
      <p:pic>
        <p:nvPicPr>
          <p:cNvPr id="6" name="Picture 5" descr="Chart, line chart&#10;&#10;Description automatically generated">
            <a:extLst>
              <a:ext uri="{FF2B5EF4-FFF2-40B4-BE49-F238E27FC236}">
                <a16:creationId xmlns:a16="http://schemas.microsoft.com/office/drawing/2014/main" id="{3F2311BC-1B8D-5288-34CC-78357B45A3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7697" y="1153127"/>
            <a:ext cx="5465577" cy="2745740"/>
          </a:xfrm>
          <a:prstGeom prst="rect">
            <a:avLst/>
          </a:prstGeom>
        </p:spPr>
      </p:pic>
    </p:spTree>
    <p:extLst>
      <p:ext uri="{BB962C8B-B14F-4D97-AF65-F5344CB8AC3E}">
        <p14:creationId xmlns:p14="http://schemas.microsoft.com/office/powerpoint/2010/main" val="977932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645B1DE7-41C1-EE54-F8A0-5FA2B0804F20}"/>
              </a:ext>
            </a:extLst>
          </p:cNvPr>
          <p:cNvSpPr>
            <a:spLocks noGrp="1"/>
          </p:cNvSpPr>
          <p:nvPr>
            <p:ph idx="1"/>
          </p:nvPr>
        </p:nvSpPr>
        <p:spPr>
          <a:xfrm>
            <a:off x="1008872" y="774441"/>
            <a:ext cx="9779182" cy="5947034"/>
          </a:xfrm>
        </p:spPr>
        <p:txBody>
          <a:bodyPr/>
          <a:lstStyle/>
          <a:p>
            <a:pPr marL="457200" indent="-457200">
              <a:buFont typeface="Arial" panose="020B0604020202020204" pitchFamily="34" charset="0"/>
              <a:buChar char="•"/>
            </a:pPr>
            <a:r>
              <a:rPr lang="en-US" dirty="0"/>
              <a:t>Our paper orientations are similar to the original paper’s. The only difference being some unknown factors applied which was not mentioned in the paper.</a:t>
            </a:r>
          </a:p>
          <a:p>
            <a:pPr marL="457200" indent="-457200">
              <a:buFont typeface="Arial" panose="020B0604020202020204" pitchFamily="34" charset="0"/>
              <a:buChar char="•"/>
            </a:pPr>
            <a:r>
              <a:rPr lang="en-US" dirty="0"/>
              <a:t>Our implementation involves other assumptions and estimations which was not mentioned by the author.</a:t>
            </a:r>
          </a:p>
          <a:p>
            <a:pPr marL="457200" indent="-457200">
              <a:buFont typeface="Arial" panose="020B0604020202020204" pitchFamily="34" charset="0"/>
              <a:buChar char="•"/>
            </a:pPr>
            <a:r>
              <a:rPr lang="en-US" dirty="0"/>
              <a:t>The error is reduced due to the non-holonomic constraints applied during calculation.</a:t>
            </a:r>
          </a:p>
          <a:p>
            <a:pPr marL="457200" indent="-457200">
              <a:buFont typeface="Arial" panose="020B0604020202020204" pitchFamily="34" charset="0"/>
              <a:buChar char="•"/>
            </a:pPr>
            <a:r>
              <a:rPr lang="en-US" dirty="0"/>
              <a:t>The stability is then obtained from Lyapunov function.</a:t>
            </a:r>
          </a:p>
          <a:p>
            <a:endParaRPr lang="en-AE" dirty="0"/>
          </a:p>
        </p:txBody>
      </p:sp>
      <p:sp>
        <p:nvSpPr>
          <p:cNvPr id="4" name="Date Placeholder 3">
            <a:extLst>
              <a:ext uri="{FF2B5EF4-FFF2-40B4-BE49-F238E27FC236}">
                <a16:creationId xmlns:a16="http://schemas.microsoft.com/office/drawing/2014/main" id="{CD1CD48B-633C-E643-794F-E6CC4339B6DB}"/>
              </a:ext>
            </a:extLst>
          </p:cNvPr>
          <p:cNvSpPr>
            <a:spLocks noGrp="1"/>
          </p:cNvSpPr>
          <p:nvPr>
            <p:ph type="dt" sz="half" idx="2"/>
          </p:nvPr>
        </p:nvSpPr>
        <p:spPr/>
        <p:txBody>
          <a:bodyPr/>
          <a:lstStyle/>
          <a:p>
            <a:fld id="{C1583C39-01BF-7F43-854C-FBB4E9AB6B0C}" type="datetime1">
              <a:rPr lang="en-US" smtClean="0"/>
              <a:pPr/>
              <a:t>11/23/2022</a:t>
            </a:fld>
            <a:endParaRPr lang="en-US" dirty="0"/>
          </a:p>
        </p:txBody>
      </p:sp>
      <p:sp>
        <p:nvSpPr>
          <p:cNvPr id="5" name="Footer Placeholder 4">
            <a:extLst>
              <a:ext uri="{FF2B5EF4-FFF2-40B4-BE49-F238E27FC236}">
                <a16:creationId xmlns:a16="http://schemas.microsoft.com/office/drawing/2014/main" id="{3FC545D6-7F56-C2EC-2951-A65767FA3C4F}"/>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A72D689-1F8C-5190-55D4-E23A3E6D2153}"/>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68553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We will cover:</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457200" indent="-457200">
              <a:buFont typeface="Arial" panose="020B0604020202020204" pitchFamily="34" charset="0"/>
              <a:buChar char="•"/>
            </a:pPr>
            <a:r>
              <a:rPr lang="en-US" dirty="0"/>
              <a:t>Introduction</a:t>
            </a:r>
          </a:p>
          <a:p>
            <a:pPr marL="457200" indent="-457200">
              <a:buFont typeface="Arial" panose="020B0604020202020204" pitchFamily="34" charset="0"/>
              <a:buChar char="•"/>
            </a:pPr>
            <a:r>
              <a:rPr lang="en-US" dirty="0"/>
              <a:t>Our Simulation and Results</a:t>
            </a:r>
          </a:p>
          <a:p>
            <a:pPr marL="457200" indent="-457200">
              <a:buFont typeface="Arial" panose="020B0604020202020204" pitchFamily="34" charset="0"/>
              <a:buChar char="•"/>
            </a:pPr>
            <a:r>
              <a:rPr lang="en-US" dirty="0"/>
              <a:t>Comparison with original paper</a:t>
            </a:r>
          </a:p>
          <a:p>
            <a:pPr marL="457200" indent="-457200">
              <a:buFont typeface="Arial" panose="020B0604020202020204" pitchFamily="34" charset="0"/>
              <a:buChar char="•"/>
            </a:pPr>
            <a:r>
              <a:rPr lang="en-US" dirty="0"/>
              <a:t>Summary</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11/23/2022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We implemented our own method to solve for the missing errors while building this controller. The output is similar for some but different for others due to different parameters we have taken while creating it.</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11/23/2022</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2890040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err="1"/>
              <a:t>Patrik</a:t>
            </a:r>
            <a:r>
              <a:rPr lang="en-US" dirty="0"/>
              <a:t> </a:t>
            </a:r>
            <a:r>
              <a:rPr lang="en-US" dirty="0" err="1"/>
              <a:t>Pordi</a:t>
            </a:r>
            <a:r>
              <a:rPr lang="en-US" dirty="0"/>
              <a:t> (UID: </a:t>
            </a:r>
          </a:p>
          <a:p>
            <a:r>
              <a:rPr lang="en-US" dirty="0"/>
              <a:t>Chris Dsouza (UID:118417479)</a:t>
            </a:r>
          </a:p>
          <a:p>
            <a:endParaRPr lang="en-US" dirty="0"/>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285750" indent="-285750">
              <a:buFont typeface="Arial" panose="020B0604020202020204" pitchFamily="34" charset="0"/>
              <a:buChar char="•"/>
            </a:pPr>
            <a:r>
              <a:rPr lang="en-US" sz="1800" b="1" dirty="0">
                <a:solidFill>
                  <a:srgbClr val="000000"/>
                </a:solidFill>
                <a:effectLst/>
                <a:latin typeface="Times New Roman" panose="02020603050405020304" pitchFamily="18" charset="0"/>
                <a:ea typeface="Times New Roman" panose="02020603050405020304" pitchFamily="18" charset="0"/>
              </a:rPr>
              <a:t>This paper explains the stability analysis of the dynamic model of a V-tail quadcopter for a PD, PID, and SMC position controllers. </a:t>
            </a:r>
          </a:p>
          <a:p>
            <a:pPr marL="285750" indent="-285750">
              <a:buFont typeface="Arial" panose="020B0604020202020204" pitchFamily="34" charset="0"/>
              <a:buChar char="•"/>
            </a:pPr>
            <a:r>
              <a:rPr lang="en-US" sz="1800" b="1" dirty="0">
                <a:solidFill>
                  <a:srgbClr val="000000"/>
                </a:solidFill>
                <a:effectLst/>
                <a:latin typeface="Times New Roman" panose="02020603050405020304" pitchFamily="18" charset="0"/>
                <a:ea typeface="Times New Roman" panose="02020603050405020304" pitchFamily="18" charset="0"/>
              </a:rPr>
              <a:t>The main aspect of this paper is in the corrected design and Lyapunov stability analysis of the PD, PID, and SMC position controllers for the V-tail quadcopter. </a:t>
            </a:r>
            <a:endParaRPr lang="en-US" sz="1800" b="1" dirty="0">
              <a:solidFill>
                <a:srgbClr val="000000"/>
              </a:solidFill>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b="1" dirty="0">
                <a:solidFill>
                  <a:srgbClr val="000000"/>
                </a:solidFill>
                <a:effectLst/>
                <a:latin typeface="Times New Roman" panose="02020603050405020304" pitchFamily="18" charset="0"/>
                <a:ea typeface="Times New Roman" panose="02020603050405020304" pitchFamily="18" charset="0"/>
              </a:rPr>
              <a:t>The simulation results validate our proposed controller models and algorithms for the V-tail quadcopter. </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11/23/2022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Simulation Results</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FE0108DE-B63B-8B46-8EB0-6D2FCC880ED3}"/>
              </a:ext>
            </a:extLst>
          </p:cNvPr>
          <p:cNvSpPr>
            <a:spLocks noGrp="1"/>
          </p:cNvSpPr>
          <p:nvPr>
            <p:ph type="title"/>
          </p:nvPr>
        </p:nvSpPr>
        <p:spPr>
          <a:xfrm>
            <a:off x="1167492" y="381000"/>
            <a:ext cx="9779183" cy="1325563"/>
          </a:xfrm>
        </p:spPr>
        <p:txBody>
          <a:bodyPr/>
          <a:lstStyle/>
          <a:p>
            <a:r>
              <a:rPr lang="en-US" dirty="0"/>
              <a:t>X-Position for V-Tail Quadcopter</a:t>
            </a:r>
          </a:p>
        </p:txBody>
      </p:sp>
      <p:pic>
        <p:nvPicPr>
          <p:cNvPr id="13" name="image10.png" descr="A picture containing chart&#10;&#10;Description automatically generated">
            <a:extLst>
              <a:ext uri="{FF2B5EF4-FFF2-40B4-BE49-F238E27FC236}">
                <a16:creationId xmlns:a16="http://schemas.microsoft.com/office/drawing/2014/main" id="{BC024A16-FCF4-B252-3C32-C40EFC88D14B}"/>
              </a:ext>
            </a:extLst>
          </p:cNvPr>
          <p:cNvPicPr/>
          <p:nvPr/>
        </p:nvPicPr>
        <p:blipFill>
          <a:blip r:embed="rId2"/>
          <a:stretch>
            <a:fillRect/>
          </a:stretch>
        </p:blipFill>
        <p:spPr>
          <a:xfrm>
            <a:off x="1403944" y="2528203"/>
            <a:ext cx="4190538" cy="2828613"/>
          </a:xfrm>
          <a:prstGeom prst="rect">
            <a:avLst/>
          </a:prstGeom>
          <a:noFill/>
          <a:ln/>
        </p:spPr>
      </p:pic>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2743200" cy="365125"/>
          </a:xfrm>
        </p:spPr>
        <p:txBody>
          <a:bodyPr anchor="ctr">
            <a:normAutofit/>
          </a:bodyPr>
          <a:lstStyle/>
          <a:p>
            <a:pPr>
              <a:spcAft>
                <a:spcPts val="600"/>
              </a:spcAft>
            </a:pPr>
            <a:fld id="{C098A06B-52D8-C143-AE54-C8C950480C5A}" type="datetime1">
              <a:rPr lang="en-US" smtClean="0"/>
              <a:pPr>
                <a:spcAft>
                  <a:spcPts val="600"/>
                </a:spcAft>
              </a:pPr>
              <a:t>11/23/2022</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5</a:t>
            </a:fld>
            <a:endParaRPr lang="en-US"/>
          </a:p>
        </p:txBody>
      </p:sp>
      <p:pic>
        <p:nvPicPr>
          <p:cNvPr id="12" name="image6.png">
            <a:extLst>
              <a:ext uri="{FF2B5EF4-FFF2-40B4-BE49-F238E27FC236}">
                <a16:creationId xmlns:a16="http://schemas.microsoft.com/office/drawing/2014/main" id="{6FEA3502-7AAA-4CF0-2469-303C5B4D753F}"/>
              </a:ext>
              <a:ext uri="{C183D7F6-B498-43B3-948B-1728B52AA6E4}">
                <adec:decorative xmlns:adec="http://schemas.microsoft.com/office/drawing/2017/decorative" val="0"/>
              </a:ext>
            </a:extLst>
          </p:cNvPr>
          <p:cNvPicPr/>
          <p:nvPr/>
        </p:nvPicPr>
        <p:blipFill>
          <a:blip r:embed="rId3"/>
          <a:stretch>
            <a:fillRect/>
          </a:stretch>
        </p:blipFill>
        <p:spPr>
          <a:xfrm>
            <a:off x="6504050" y="2528203"/>
            <a:ext cx="4221810" cy="2828613"/>
          </a:xfrm>
          <a:prstGeom prst="rect">
            <a:avLst/>
          </a:prstGeom>
          <a:noFill/>
          <a:ln/>
        </p:spPr>
      </p:pic>
      <p:sp>
        <p:nvSpPr>
          <p:cNvPr id="20" name="Content Placeholder 7">
            <a:extLst>
              <a:ext uri="{FF2B5EF4-FFF2-40B4-BE49-F238E27FC236}">
                <a16:creationId xmlns:a16="http://schemas.microsoft.com/office/drawing/2014/main" id="{CB97FF2D-B9EE-DD92-CFC5-52918C374237}"/>
              </a:ext>
            </a:extLst>
          </p:cNvPr>
          <p:cNvSpPr>
            <a:spLocks noGrp="1"/>
          </p:cNvSpPr>
          <p:nvPr>
            <p:ph idx="11"/>
          </p:nvPr>
        </p:nvSpPr>
        <p:spPr>
          <a:xfrm>
            <a:off x="1167493" y="2005689"/>
            <a:ext cx="4663440" cy="522514"/>
          </a:xfrm>
        </p:spPr>
        <p:txBody>
          <a:bodyPr/>
          <a:lstStyle/>
          <a:p>
            <a:pPr algn="ctr"/>
            <a:r>
              <a:rPr lang="en-US" dirty="0"/>
              <a:t>PD and PID Controllers</a:t>
            </a:r>
          </a:p>
        </p:txBody>
      </p:sp>
      <p:sp>
        <p:nvSpPr>
          <p:cNvPr id="22" name="Content Placeholder 8">
            <a:extLst>
              <a:ext uri="{FF2B5EF4-FFF2-40B4-BE49-F238E27FC236}">
                <a16:creationId xmlns:a16="http://schemas.microsoft.com/office/drawing/2014/main" id="{6CAB7207-FFCA-1001-F147-ABEF49D914CC}"/>
              </a:ext>
            </a:extLst>
          </p:cNvPr>
          <p:cNvSpPr>
            <a:spLocks noGrp="1"/>
          </p:cNvSpPr>
          <p:nvPr>
            <p:ph idx="12"/>
          </p:nvPr>
        </p:nvSpPr>
        <p:spPr>
          <a:xfrm>
            <a:off x="6283235" y="2005689"/>
            <a:ext cx="4663440" cy="522514"/>
          </a:xfrm>
        </p:spPr>
        <p:txBody>
          <a:bodyPr/>
          <a:lstStyle/>
          <a:p>
            <a:pPr algn="ctr"/>
            <a:r>
              <a:rPr lang="en-US" dirty="0"/>
              <a:t>SMC Controller</a:t>
            </a:r>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FE0108DE-B63B-8B46-8EB0-6D2FCC880ED3}"/>
              </a:ext>
            </a:extLst>
          </p:cNvPr>
          <p:cNvSpPr>
            <a:spLocks noGrp="1"/>
          </p:cNvSpPr>
          <p:nvPr>
            <p:ph type="title"/>
          </p:nvPr>
        </p:nvSpPr>
        <p:spPr>
          <a:xfrm>
            <a:off x="1167492" y="381000"/>
            <a:ext cx="9779183" cy="1325563"/>
          </a:xfrm>
        </p:spPr>
        <p:txBody>
          <a:bodyPr anchor="b">
            <a:normAutofit/>
          </a:bodyPr>
          <a:lstStyle/>
          <a:p>
            <a:r>
              <a:rPr lang="en-US" dirty="0"/>
              <a:t>Y-Position for V-Tail Quadcopter</a:t>
            </a:r>
          </a:p>
        </p:txBody>
      </p:sp>
      <p:pic>
        <p:nvPicPr>
          <p:cNvPr id="4" name="image11.png" descr="Chart&#10;&#10;Description automatically generated">
            <a:extLst>
              <a:ext uri="{FF2B5EF4-FFF2-40B4-BE49-F238E27FC236}">
                <a16:creationId xmlns:a16="http://schemas.microsoft.com/office/drawing/2014/main" id="{EA3B1DEA-0ABB-0D72-1AE7-B8CBCA7A3D21}"/>
              </a:ext>
            </a:extLst>
          </p:cNvPr>
          <p:cNvPicPr/>
          <p:nvPr/>
        </p:nvPicPr>
        <p:blipFill>
          <a:blip r:embed="rId2"/>
          <a:stretch>
            <a:fillRect/>
          </a:stretch>
        </p:blipFill>
        <p:spPr>
          <a:xfrm>
            <a:off x="6527418" y="2617150"/>
            <a:ext cx="4175074" cy="2828613"/>
          </a:xfrm>
          <a:prstGeom prst="rect">
            <a:avLst/>
          </a:prstGeom>
          <a:noFill/>
          <a:ln/>
        </p:spPr>
      </p:pic>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2743200" cy="365125"/>
          </a:xfrm>
        </p:spPr>
        <p:txBody>
          <a:bodyPr anchor="ctr">
            <a:normAutofit/>
          </a:bodyPr>
          <a:lstStyle/>
          <a:p>
            <a:pPr>
              <a:spcAft>
                <a:spcPts val="600"/>
              </a:spcAft>
            </a:pPr>
            <a:fld id="{C098A06B-52D8-C143-AE54-C8C950480C5A}" type="datetime1">
              <a:rPr lang="en-US" smtClean="0"/>
              <a:pPr>
                <a:spcAft>
                  <a:spcPts val="600"/>
                </a:spcAft>
              </a:pPr>
              <a:t>11/23/2022</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6</a:t>
            </a:fld>
            <a:endParaRPr lang="en-US"/>
          </a:p>
        </p:txBody>
      </p:sp>
      <p:pic>
        <p:nvPicPr>
          <p:cNvPr id="2" name="image13.png" descr="Chart, line chart&#10;&#10;Description automatically generated">
            <a:extLst>
              <a:ext uri="{FF2B5EF4-FFF2-40B4-BE49-F238E27FC236}">
                <a16:creationId xmlns:a16="http://schemas.microsoft.com/office/drawing/2014/main" id="{615B9AA9-4686-B374-A337-9F47835E3934}"/>
              </a:ext>
            </a:extLst>
          </p:cNvPr>
          <p:cNvPicPr/>
          <p:nvPr/>
        </p:nvPicPr>
        <p:blipFill>
          <a:blip r:embed="rId3"/>
          <a:stretch>
            <a:fillRect/>
          </a:stretch>
        </p:blipFill>
        <p:spPr>
          <a:xfrm>
            <a:off x="844522" y="2579734"/>
            <a:ext cx="4206115" cy="2828613"/>
          </a:xfrm>
          <a:prstGeom prst="rect">
            <a:avLst/>
          </a:prstGeom>
          <a:noFill/>
          <a:ln/>
        </p:spPr>
      </p:pic>
      <p:sp>
        <p:nvSpPr>
          <p:cNvPr id="20" name="Content Placeholder 7">
            <a:extLst>
              <a:ext uri="{FF2B5EF4-FFF2-40B4-BE49-F238E27FC236}">
                <a16:creationId xmlns:a16="http://schemas.microsoft.com/office/drawing/2014/main" id="{CB97FF2D-B9EE-DD92-CFC5-52918C374237}"/>
              </a:ext>
            </a:extLst>
          </p:cNvPr>
          <p:cNvSpPr>
            <a:spLocks noGrp="1"/>
          </p:cNvSpPr>
          <p:nvPr>
            <p:ph idx="11"/>
          </p:nvPr>
        </p:nvSpPr>
        <p:spPr>
          <a:xfrm>
            <a:off x="1167493" y="2005689"/>
            <a:ext cx="4663440" cy="522514"/>
          </a:xfrm>
        </p:spPr>
        <p:txBody>
          <a:bodyPr>
            <a:normAutofit/>
          </a:bodyPr>
          <a:lstStyle/>
          <a:p>
            <a:r>
              <a:rPr lang="en-US" dirty="0"/>
              <a:t>PD and PID Controllers</a:t>
            </a:r>
            <a:endParaRPr lang="en-US"/>
          </a:p>
        </p:txBody>
      </p:sp>
      <p:sp>
        <p:nvSpPr>
          <p:cNvPr id="22" name="Content Placeholder 8">
            <a:extLst>
              <a:ext uri="{FF2B5EF4-FFF2-40B4-BE49-F238E27FC236}">
                <a16:creationId xmlns:a16="http://schemas.microsoft.com/office/drawing/2014/main" id="{6CAB7207-FFCA-1001-F147-ABEF49D914CC}"/>
              </a:ext>
            </a:extLst>
          </p:cNvPr>
          <p:cNvSpPr>
            <a:spLocks noGrp="1"/>
          </p:cNvSpPr>
          <p:nvPr>
            <p:ph idx="12"/>
          </p:nvPr>
        </p:nvSpPr>
        <p:spPr>
          <a:xfrm>
            <a:off x="6283235" y="2005689"/>
            <a:ext cx="4663440" cy="522514"/>
          </a:xfrm>
        </p:spPr>
        <p:txBody>
          <a:bodyPr>
            <a:normAutofit/>
          </a:bodyPr>
          <a:lstStyle/>
          <a:p>
            <a:pPr algn="ctr"/>
            <a:r>
              <a:rPr lang="en-US" dirty="0"/>
              <a:t>SMC Controller</a:t>
            </a:r>
          </a:p>
        </p:txBody>
      </p:sp>
    </p:spTree>
    <p:extLst>
      <p:ext uri="{BB962C8B-B14F-4D97-AF65-F5344CB8AC3E}">
        <p14:creationId xmlns:p14="http://schemas.microsoft.com/office/powerpoint/2010/main" val="2572247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FE0108DE-B63B-8B46-8EB0-6D2FCC880ED3}"/>
              </a:ext>
            </a:extLst>
          </p:cNvPr>
          <p:cNvSpPr>
            <a:spLocks noGrp="1"/>
          </p:cNvSpPr>
          <p:nvPr>
            <p:ph type="title"/>
          </p:nvPr>
        </p:nvSpPr>
        <p:spPr>
          <a:xfrm>
            <a:off x="1167492" y="381000"/>
            <a:ext cx="9779183" cy="1325563"/>
          </a:xfrm>
        </p:spPr>
        <p:txBody>
          <a:bodyPr anchor="b">
            <a:normAutofit/>
          </a:bodyPr>
          <a:lstStyle/>
          <a:p>
            <a:r>
              <a:rPr lang="en-US" dirty="0"/>
              <a:t>Z-Position for V-Tail Quadcopter</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2743200" cy="365125"/>
          </a:xfrm>
        </p:spPr>
        <p:txBody>
          <a:bodyPr anchor="ctr">
            <a:normAutofit/>
          </a:bodyPr>
          <a:lstStyle/>
          <a:p>
            <a:pPr>
              <a:spcAft>
                <a:spcPts val="600"/>
              </a:spcAft>
            </a:pPr>
            <a:fld id="{C098A06B-52D8-C143-AE54-C8C950480C5A}" type="datetime1">
              <a:rPr lang="en-US" smtClean="0"/>
              <a:pPr>
                <a:spcAft>
                  <a:spcPts val="600"/>
                </a:spcAft>
              </a:pPr>
              <a:t>11/23/2022</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sp>
        <p:nvSpPr>
          <p:cNvPr id="20" name="Content Placeholder 7">
            <a:extLst>
              <a:ext uri="{FF2B5EF4-FFF2-40B4-BE49-F238E27FC236}">
                <a16:creationId xmlns:a16="http://schemas.microsoft.com/office/drawing/2014/main" id="{CB97FF2D-B9EE-DD92-CFC5-52918C374237}"/>
              </a:ext>
            </a:extLst>
          </p:cNvPr>
          <p:cNvSpPr>
            <a:spLocks noGrp="1"/>
          </p:cNvSpPr>
          <p:nvPr>
            <p:ph idx="11"/>
          </p:nvPr>
        </p:nvSpPr>
        <p:spPr>
          <a:xfrm>
            <a:off x="1167493" y="2005689"/>
            <a:ext cx="4663440" cy="522514"/>
          </a:xfrm>
        </p:spPr>
        <p:txBody>
          <a:bodyPr>
            <a:normAutofit/>
          </a:bodyPr>
          <a:lstStyle/>
          <a:p>
            <a:r>
              <a:rPr lang="en-US" dirty="0"/>
              <a:t>PD and PID Controllers</a:t>
            </a:r>
            <a:endParaRPr lang="en-US"/>
          </a:p>
        </p:txBody>
      </p:sp>
      <p:sp>
        <p:nvSpPr>
          <p:cNvPr id="22" name="Content Placeholder 8">
            <a:extLst>
              <a:ext uri="{FF2B5EF4-FFF2-40B4-BE49-F238E27FC236}">
                <a16:creationId xmlns:a16="http://schemas.microsoft.com/office/drawing/2014/main" id="{6CAB7207-FFCA-1001-F147-ABEF49D914CC}"/>
              </a:ext>
            </a:extLst>
          </p:cNvPr>
          <p:cNvSpPr>
            <a:spLocks noGrp="1"/>
          </p:cNvSpPr>
          <p:nvPr>
            <p:ph idx="12"/>
          </p:nvPr>
        </p:nvSpPr>
        <p:spPr>
          <a:xfrm>
            <a:off x="6283235" y="2005689"/>
            <a:ext cx="4663440" cy="522514"/>
          </a:xfrm>
        </p:spPr>
        <p:txBody>
          <a:bodyPr>
            <a:normAutofit/>
          </a:bodyPr>
          <a:lstStyle/>
          <a:p>
            <a:pPr algn="ctr"/>
            <a:r>
              <a:rPr lang="en-US" dirty="0"/>
              <a:t>SMC Controller</a:t>
            </a:r>
          </a:p>
        </p:txBody>
      </p:sp>
      <p:pic>
        <p:nvPicPr>
          <p:cNvPr id="6" name="image5.png">
            <a:extLst>
              <a:ext uri="{FF2B5EF4-FFF2-40B4-BE49-F238E27FC236}">
                <a16:creationId xmlns:a16="http://schemas.microsoft.com/office/drawing/2014/main" id="{9045B404-3C99-1691-EF1D-EAC0B6568E69}"/>
              </a:ext>
            </a:extLst>
          </p:cNvPr>
          <p:cNvPicPr/>
          <p:nvPr/>
        </p:nvPicPr>
        <p:blipFill>
          <a:blip r:embed="rId2"/>
          <a:srcRect/>
          <a:stretch>
            <a:fillRect/>
          </a:stretch>
        </p:blipFill>
        <p:spPr>
          <a:xfrm>
            <a:off x="881742" y="2617150"/>
            <a:ext cx="3604533" cy="2507300"/>
          </a:xfrm>
          <a:prstGeom prst="rect">
            <a:avLst/>
          </a:prstGeom>
          <a:ln/>
        </p:spPr>
      </p:pic>
      <p:pic>
        <p:nvPicPr>
          <p:cNvPr id="8" name="image16.png" descr="A picture containing chart&#10;&#10;Description automatically generated">
            <a:extLst>
              <a:ext uri="{FF2B5EF4-FFF2-40B4-BE49-F238E27FC236}">
                <a16:creationId xmlns:a16="http://schemas.microsoft.com/office/drawing/2014/main" id="{7D10B0E4-6361-5C32-E0EB-C1507FCBCFC6}"/>
              </a:ext>
            </a:extLst>
          </p:cNvPr>
          <p:cNvPicPr/>
          <p:nvPr/>
        </p:nvPicPr>
        <p:blipFill>
          <a:blip r:embed="rId3"/>
          <a:srcRect/>
          <a:stretch>
            <a:fillRect/>
          </a:stretch>
        </p:blipFill>
        <p:spPr>
          <a:xfrm>
            <a:off x="6934200" y="2617150"/>
            <a:ext cx="3604533" cy="2507299"/>
          </a:xfrm>
          <a:prstGeom prst="rect">
            <a:avLst/>
          </a:prstGeom>
          <a:ln/>
        </p:spPr>
      </p:pic>
    </p:spTree>
    <p:extLst>
      <p:ext uri="{BB962C8B-B14F-4D97-AF65-F5344CB8AC3E}">
        <p14:creationId xmlns:p14="http://schemas.microsoft.com/office/powerpoint/2010/main" val="278386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FE0108DE-B63B-8B46-8EB0-6D2FCC880ED3}"/>
              </a:ext>
            </a:extLst>
          </p:cNvPr>
          <p:cNvSpPr>
            <a:spLocks noGrp="1"/>
          </p:cNvSpPr>
          <p:nvPr>
            <p:ph type="title"/>
          </p:nvPr>
        </p:nvSpPr>
        <p:spPr>
          <a:xfrm>
            <a:off x="1167492" y="381000"/>
            <a:ext cx="9779183" cy="1325563"/>
          </a:xfrm>
        </p:spPr>
        <p:txBody>
          <a:bodyPr anchor="b">
            <a:normAutofit/>
          </a:bodyPr>
          <a:lstStyle/>
          <a:p>
            <a:r>
              <a:rPr lang="en-US" dirty="0"/>
              <a:t>Yaw (ψ) for V-Tail Quadcopter</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2743200" cy="365125"/>
          </a:xfrm>
        </p:spPr>
        <p:txBody>
          <a:bodyPr anchor="ctr">
            <a:normAutofit/>
          </a:bodyPr>
          <a:lstStyle/>
          <a:p>
            <a:pPr>
              <a:spcAft>
                <a:spcPts val="600"/>
              </a:spcAft>
            </a:pPr>
            <a:fld id="{C098A06B-52D8-C143-AE54-C8C950480C5A}" type="datetime1">
              <a:rPr lang="en-US" smtClean="0"/>
              <a:pPr>
                <a:spcAft>
                  <a:spcPts val="600"/>
                </a:spcAft>
              </a:pPr>
              <a:t>11/23/2022</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8</a:t>
            </a:fld>
            <a:endParaRPr lang="en-US"/>
          </a:p>
        </p:txBody>
      </p:sp>
      <p:sp>
        <p:nvSpPr>
          <p:cNvPr id="20" name="Content Placeholder 7">
            <a:extLst>
              <a:ext uri="{FF2B5EF4-FFF2-40B4-BE49-F238E27FC236}">
                <a16:creationId xmlns:a16="http://schemas.microsoft.com/office/drawing/2014/main" id="{CB97FF2D-B9EE-DD92-CFC5-52918C374237}"/>
              </a:ext>
            </a:extLst>
          </p:cNvPr>
          <p:cNvSpPr>
            <a:spLocks noGrp="1"/>
          </p:cNvSpPr>
          <p:nvPr>
            <p:ph idx="11"/>
          </p:nvPr>
        </p:nvSpPr>
        <p:spPr>
          <a:xfrm>
            <a:off x="1167493" y="2005689"/>
            <a:ext cx="4663440" cy="522514"/>
          </a:xfrm>
        </p:spPr>
        <p:txBody>
          <a:bodyPr>
            <a:normAutofit/>
          </a:bodyPr>
          <a:lstStyle/>
          <a:p>
            <a:r>
              <a:rPr lang="en-US" dirty="0"/>
              <a:t>PD and PID Controllers</a:t>
            </a:r>
            <a:endParaRPr lang="en-US"/>
          </a:p>
        </p:txBody>
      </p:sp>
      <p:sp>
        <p:nvSpPr>
          <p:cNvPr id="22" name="Content Placeholder 8">
            <a:extLst>
              <a:ext uri="{FF2B5EF4-FFF2-40B4-BE49-F238E27FC236}">
                <a16:creationId xmlns:a16="http://schemas.microsoft.com/office/drawing/2014/main" id="{6CAB7207-FFCA-1001-F147-ABEF49D914CC}"/>
              </a:ext>
            </a:extLst>
          </p:cNvPr>
          <p:cNvSpPr>
            <a:spLocks noGrp="1"/>
          </p:cNvSpPr>
          <p:nvPr>
            <p:ph idx="12"/>
          </p:nvPr>
        </p:nvSpPr>
        <p:spPr>
          <a:xfrm>
            <a:off x="6283235" y="2005689"/>
            <a:ext cx="4663440" cy="522514"/>
          </a:xfrm>
        </p:spPr>
        <p:txBody>
          <a:bodyPr>
            <a:normAutofit/>
          </a:bodyPr>
          <a:lstStyle/>
          <a:p>
            <a:pPr algn="ctr"/>
            <a:r>
              <a:rPr lang="en-US" dirty="0"/>
              <a:t>SMC Controller</a:t>
            </a:r>
          </a:p>
        </p:txBody>
      </p:sp>
      <p:pic>
        <p:nvPicPr>
          <p:cNvPr id="2" name="image8.png" descr="Chart, line chart&#10;&#10;Description automatically generated">
            <a:extLst>
              <a:ext uri="{FF2B5EF4-FFF2-40B4-BE49-F238E27FC236}">
                <a16:creationId xmlns:a16="http://schemas.microsoft.com/office/drawing/2014/main" id="{367B8E58-4960-BEE9-465B-9E9228A60960}"/>
              </a:ext>
            </a:extLst>
          </p:cNvPr>
          <p:cNvPicPr/>
          <p:nvPr/>
        </p:nvPicPr>
        <p:blipFill>
          <a:blip r:embed="rId2"/>
          <a:srcRect/>
          <a:stretch>
            <a:fillRect/>
          </a:stretch>
        </p:blipFill>
        <p:spPr>
          <a:xfrm>
            <a:off x="957942" y="2617150"/>
            <a:ext cx="3699783" cy="2507299"/>
          </a:xfrm>
          <a:prstGeom prst="rect">
            <a:avLst/>
          </a:prstGeom>
          <a:ln/>
        </p:spPr>
      </p:pic>
      <p:pic>
        <p:nvPicPr>
          <p:cNvPr id="4" name="image3.png" descr="A picture containing chart&#10;&#10;Description automatically generated">
            <a:extLst>
              <a:ext uri="{FF2B5EF4-FFF2-40B4-BE49-F238E27FC236}">
                <a16:creationId xmlns:a16="http://schemas.microsoft.com/office/drawing/2014/main" id="{B3135953-7D0C-AFDF-C7CC-6E44275AD58D}"/>
              </a:ext>
            </a:extLst>
          </p:cNvPr>
          <p:cNvPicPr/>
          <p:nvPr/>
        </p:nvPicPr>
        <p:blipFill>
          <a:blip r:embed="rId3"/>
          <a:srcRect/>
          <a:stretch>
            <a:fillRect/>
          </a:stretch>
        </p:blipFill>
        <p:spPr>
          <a:xfrm>
            <a:off x="6765063" y="2617150"/>
            <a:ext cx="3699783" cy="2507299"/>
          </a:xfrm>
          <a:prstGeom prst="rect">
            <a:avLst/>
          </a:prstGeom>
          <a:ln/>
        </p:spPr>
      </p:pic>
    </p:spTree>
    <p:extLst>
      <p:ext uri="{BB962C8B-B14F-4D97-AF65-F5344CB8AC3E}">
        <p14:creationId xmlns:p14="http://schemas.microsoft.com/office/powerpoint/2010/main" val="3513063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FE0108DE-B63B-8B46-8EB0-6D2FCC880ED3}"/>
              </a:ext>
            </a:extLst>
          </p:cNvPr>
          <p:cNvSpPr>
            <a:spLocks noGrp="1"/>
          </p:cNvSpPr>
          <p:nvPr>
            <p:ph type="title"/>
          </p:nvPr>
        </p:nvSpPr>
        <p:spPr>
          <a:xfrm>
            <a:off x="1167492" y="381000"/>
            <a:ext cx="9779183" cy="1325563"/>
          </a:xfrm>
        </p:spPr>
        <p:txBody>
          <a:bodyPr anchor="b">
            <a:normAutofit/>
          </a:bodyPr>
          <a:lstStyle/>
          <a:p>
            <a:r>
              <a:rPr lang="en-US" dirty="0"/>
              <a:t>Pitch (θ) for V-Tail Quadcopter</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2743200" cy="365125"/>
          </a:xfrm>
        </p:spPr>
        <p:txBody>
          <a:bodyPr anchor="ctr">
            <a:normAutofit/>
          </a:bodyPr>
          <a:lstStyle/>
          <a:p>
            <a:pPr>
              <a:spcAft>
                <a:spcPts val="600"/>
              </a:spcAft>
            </a:pPr>
            <a:fld id="{C098A06B-52D8-C143-AE54-C8C950480C5A}" type="datetime1">
              <a:rPr lang="en-US" smtClean="0"/>
              <a:pPr>
                <a:spcAft>
                  <a:spcPts val="600"/>
                </a:spcAft>
              </a:pPr>
              <a:t>11/23/2022</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9</a:t>
            </a:fld>
            <a:endParaRPr lang="en-US"/>
          </a:p>
        </p:txBody>
      </p:sp>
      <p:sp>
        <p:nvSpPr>
          <p:cNvPr id="20" name="Content Placeholder 7">
            <a:extLst>
              <a:ext uri="{FF2B5EF4-FFF2-40B4-BE49-F238E27FC236}">
                <a16:creationId xmlns:a16="http://schemas.microsoft.com/office/drawing/2014/main" id="{CB97FF2D-B9EE-DD92-CFC5-52918C374237}"/>
              </a:ext>
            </a:extLst>
          </p:cNvPr>
          <p:cNvSpPr>
            <a:spLocks noGrp="1"/>
          </p:cNvSpPr>
          <p:nvPr>
            <p:ph idx="11"/>
          </p:nvPr>
        </p:nvSpPr>
        <p:spPr>
          <a:xfrm>
            <a:off x="1167493" y="2005689"/>
            <a:ext cx="4663440" cy="522514"/>
          </a:xfrm>
        </p:spPr>
        <p:txBody>
          <a:bodyPr>
            <a:normAutofit/>
          </a:bodyPr>
          <a:lstStyle/>
          <a:p>
            <a:r>
              <a:rPr lang="en-US" dirty="0"/>
              <a:t>PD and PID Controllers</a:t>
            </a:r>
            <a:endParaRPr lang="en-US"/>
          </a:p>
        </p:txBody>
      </p:sp>
      <p:sp>
        <p:nvSpPr>
          <p:cNvPr id="22" name="Content Placeholder 8">
            <a:extLst>
              <a:ext uri="{FF2B5EF4-FFF2-40B4-BE49-F238E27FC236}">
                <a16:creationId xmlns:a16="http://schemas.microsoft.com/office/drawing/2014/main" id="{6CAB7207-FFCA-1001-F147-ABEF49D914CC}"/>
              </a:ext>
            </a:extLst>
          </p:cNvPr>
          <p:cNvSpPr>
            <a:spLocks noGrp="1"/>
          </p:cNvSpPr>
          <p:nvPr>
            <p:ph idx="12"/>
          </p:nvPr>
        </p:nvSpPr>
        <p:spPr>
          <a:xfrm>
            <a:off x="6283235" y="2005689"/>
            <a:ext cx="4663440" cy="522514"/>
          </a:xfrm>
        </p:spPr>
        <p:txBody>
          <a:bodyPr>
            <a:normAutofit/>
          </a:bodyPr>
          <a:lstStyle/>
          <a:p>
            <a:pPr algn="ctr"/>
            <a:r>
              <a:rPr lang="en-US" dirty="0"/>
              <a:t>SMC Controller</a:t>
            </a:r>
          </a:p>
        </p:txBody>
      </p:sp>
      <p:pic>
        <p:nvPicPr>
          <p:cNvPr id="6" name="image7.png" descr="Chart, line chart&#10;&#10;Description automatically generated">
            <a:extLst>
              <a:ext uri="{FF2B5EF4-FFF2-40B4-BE49-F238E27FC236}">
                <a16:creationId xmlns:a16="http://schemas.microsoft.com/office/drawing/2014/main" id="{F0A1D1F3-5102-BB27-5110-A2EABD530A82}"/>
              </a:ext>
            </a:extLst>
          </p:cNvPr>
          <p:cNvPicPr/>
          <p:nvPr/>
        </p:nvPicPr>
        <p:blipFill>
          <a:blip r:embed="rId2"/>
          <a:srcRect/>
          <a:stretch>
            <a:fillRect/>
          </a:stretch>
        </p:blipFill>
        <p:spPr>
          <a:xfrm>
            <a:off x="935672" y="2617150"/>
            <a:ext cx="3607753" cy="2507299"/>
          </a:xfrm>
          <a:prstGeom prst="rect">
            <a:avLst/>
          </a:prstGeom>
          <a:ln/>
        </p:spPr>
      </p:pic>
      <p:pic>
        <p:nvPicPr>
          <p:cNvPr id="8" name="image9.png" descr="A picture containing chart&#10;&#10;Description automatically generated">
            <a:extLst>
              <a:ext uri="{FF2B5EF4-FFF2-40B4-BE49-F238E27FC236}">
                <a16:creationId xmlns:a16="http://schemas.microsoft.com/office/drawing/2014/main" id="{150D3AC3-E4B9-6302-6FD6-32E9AC60787F}"/>
              </a:ext>
            </a:extLst>
          </p:cNvPr>
          <p:cNvPicPr/>
          <p:nvPr/>
        </p:nvPicPr>
        <p:blipFill>
          <a:blip r:embed="rId3"/>
          <a:srcRect/>
          <a:stretch>
            <a:fillRect/>
          </a:stretch>
        </p:blipFill>
        <p:spPr>
          <a:xfrm>
            <a:off x="7074127" y="2622867"/>
            <a:ext cx="3422423" cy="2501582"/>
          </a:xfrm>
          <a:prstGeom prst="rect">
            <a:avLst/>
          </a:prstGeom>
          <a:ln/>
        </p:spPr>
      </p:pic>
    </p:spTree>
    <p:extLst>
      <p:ext uri="{BB962C8B-B14F-4D97-AF65-F5344CB8AC3E}">
        <p14:creationId xmlns:p14="http://schemas.microsoft.com/office/powerpoint/2010/main" val="56004001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{11E71C81-39E8-4CAB-9189-70C062857682}tf45331398_win32</Template>
  <TotalTime>137</TotalTime>
  <Words>544</Words>
  <Application>Microsoft Office PowerPoint</Application>
  <PresentationFormat>Widescreen</PresentationFormat>
  <Paragraphs>113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Tenorite</vt:lpstr>
      <vt:lpstr>Times New Roman</vt:lpstr>
      <vt:lpstr>Office Theme</vt:lpstr>
      <vt:lpstr>Comparison of PD, PID and Sliding-Mode Position Controllers for V–Tail Quadcopter Stability </vt:lpstr>
      <vt:lpstr>We will cover:</vt:lpstr>
      <vt:lpstr>Introduction</vt:lpstr>
      <vt:lpstr>Simulation Results</vt:lpstr>
      <vt:lpstr>X-Position for V-Tail Quadcopter</vt:lpstr>
      <vt:lpstr>Y-Position for V-Tail Quadcopter</vt:lpstr>
      <vt:lpstr>Z-Position for V-Tail Quadcopter</vt:lpstr>
      <vt:lpstr>Yaw (ψ) for V-Tail Quadcopter</vt:lpstr>
      <vt:lpstr>Pitch (θ) for V-Tail Quadcopter</vt:lpstr>
      <vt:lpstr>Roll (φ)for V-Tail Quadcopter</vt:lpstr>
      <vt:lpstr>PowerPoint Presentation</vt:lpstr>
      <vt:lpstr>Comparison with original paper</vt:lpstr>
      <vt:lpstr>X-Position for V-Tail Quadcopter</vt:lpstr>
      <vt:lpstr>Y-Position for V-Tail Quadcopter</vt:lpstr>
      <vt:lpstr>Z-Position for V-Tail Quadcopter</vt:lpstr>
      <vt:lpstr>Yaw (ψ) for V-Tail Quadcopter</vt:lpstr>
      <vt:lpstr>Pitch (θ) for V-Tail Quadcopter</vt:lpstr>
      <vt:lpstr>Roll (φ)for V-Tail Quadcopter</vt:lpstr>
      <vt:lpstr>PowerPoint Presentation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PD, PID and Sliding-Mode Position Controllers for V–Tail Quadcopter Stability</dc:title>
  <dc:creator>Chris Neil D Souza</dc:creator>
  <cp:lastModifiedBy>Chris Neil D Souza</cp:lastModifiedBy>
  <cp:revision>53</cp:revision>
  <dcterms:created xsi:type="dcterms:W3CDTF">2022-11-23T17:01:33Z</dcterms:created>
  <dcterms:modified xsi:type="dcterms:W3CDTF">2022-11-23T23:49:42Z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