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Anaheim"/>
      <p:regular r:id="rId56"/>
    </p:embeddedFont>
    <p:embeddedFont>
      <p:font typeface="Barlow Condensed ExtraBold"/>
      <p:bold r:id="rId57"/>
      <p:boldItalic r:id="rId58"/>
    </p:embeddedFont>
    <p:embeddedFont>
      <p:font typeface="Overpass Mono"/>
      <p:regular r:id="rId59"/>
      <p:bold r:id="rId60"/>
    </p:embeddedFont>
    <p:embeddedFont>
      <p:font typeface="Barlow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bold.fntdata"/><Relationship Id="rId61" Type="http://schemas.openxmlformats.org/officeDocument/2006/relationships/font" Target="fonts/Barlow-regular.fntdata"/><Relationship Id="rId20" Type="http://schemas.openxmlformats.org/officeDocument/2006/relationships/slide" Target="slides/slide16.xml"/><Relationship Id="rId64" Type="http://schemas.openxmlformats.org/officeDocument/2006/relationships/font" Target="fonts/Barlow-boldItalic.fntdata"/><Relationship Id="rId63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verpassMon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BarlowCondensedExtraBold-bold.fntdata"/><Relationship Id="rId12" Type="http://schemas.openxmlformats.org/officeDocument/2006/relationships/slide" Target="slides/slide8.xml"/><Relationship Id="rId56" Type="http://schemas.openxmlformats.org/officeDocument/2006/relationships/font" Target="fonts/Anaheim-regular.fntdata"/><Relationship Id="rId15" Type="http://schemas.openxmlformats.org/officeDocument/2006/relationships/slide" Target="slides/slide11.xml"/><Relationship Id="rId59" Type="http://schemas.openxmlformats.org/officeDocument/2006/relationships/font" Target="fonts/OverpassMono-regular.fntdata"/><Relationship Id="rId14" Type="http://schemas.openxmlformats.org/officeDocument/2006/relationships/slide" Target="slides/slide10.xml"/><Relationship Id="rId58" Type="http://schemas.openxmlformats.org/officeDocument/2006/relationships/font" Target="fonts/BarlowCondensedExtra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a2640b0e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a2640b0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1c2e72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1c2e72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bf2503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bf2503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Pobrojani (enumerated) tip podataka u C-u: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enum dani_u_tjednu {Ponedjeljak, Utorak, Srijeda, Cetvrtak, Petak, Subota, Nedjelja};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enum osobe {Petar = 10, Marko, Ivan = 24, Mario, Ivan = 100};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Predefinirani (typedef) tip podataka u C-u: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typedef int cijeli_brojevi;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typedef char znakovi; 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enum week{Mon, Tue, Wed };enum week{Mon, Tue, Wed};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1bf2503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1bf2503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1bf2503e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1bf2503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1bf2503e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1bf2503e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1bf2503e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1bf2503e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1bf2503e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1bf2503e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bf2503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1bf2503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1bf2503e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1bf2503e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1bf2503e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1bf2503e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Pobrojani (enumerated) tip podataka u C-u: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enum dani_u_tjednu {Ponedjeljak, Utorak, Srijeda, Cetvrtak, Petak, Subota, Nedjelja};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enum osobe {Petar = 10, Marko, Ivan = 24, Mario, Ivan = 100};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Predefinirani (typedef) tip podataka u C-u: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typedef int cijeli_brojevi;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typedef char znakovi; 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enum week{Mon, Tue, Wed };enum week{Mon, Tue, Wed};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1bf2503e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1bf2503e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1bf2503e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1bf2503e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1bf2503ec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1bf2503ec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4a0904f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4a0904f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4a0904f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4a0904f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4a0904f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04a0904f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bf2503ec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bf2503ec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1bf2503ec_2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1bf2503ec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4a0904f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4a0904f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4a0904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4a0904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1bf2503ec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1bf2503ec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bfaa2fc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fbfaa2fc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bfaa2fc6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bfaa2fc6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bfaa2fc6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bfaa2fc6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1bf2503ec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1bf2503ec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1bf2503ec_2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1bf2503ec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1bf2503ec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1bf2503ec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4a0904f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4a0904f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4a0904f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4a0904f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4a0904ff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4a0904f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ab1a160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ab1a160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ab1a160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ab1a160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ab1a1600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ab1a160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ab1a160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0ab1a160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b1a160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b1a160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ab1a160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ab1a160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ab1a160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ab1a160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ab1a160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0ab1a160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ab1a160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ab1a160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ab1a160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ab1a160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1c2e72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1c2e72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ab1a160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0ab1a160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1c2e72e9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1c2e72e9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a2640b0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a2640b0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a2640b0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a2640b0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a2640b0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a2640b0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a2640b0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a2640b0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Pobrojani (enumerated) tip podataka u C-u: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enum dani_u_tjednu {Ponedjeljak, Utorak, Srijeda, Cetvrtak, Petak, Subota, Nedjelja};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enum osobe {Petar = 10, Marko, Ivan = 24, Mario, Ivan = 100};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Predefinirani (typedef) tip podataka u C-u: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typedef int cijeli_brojevi;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typedef char znakovi; 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enum week{Mon, Tue, Wed };enum week{Mon, Tue, Wed};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sciitable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Single-precision_floating-point_forma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Double-precision_floating-point_forma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750049"/>
            <a:ext cx="8520600" cy="132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PROGRAMSKI JEZIK C</a:t>
            </a:r>
            <a:endParaRPr sz="65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177975"/>
            <a:ext cx="8520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Sveučilište u Mostaru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Fakultet strojarstva, računarstva i elektrotehnike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Preddiplomski studij računarstva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/>
        </p:nvSpPr>
        <p:spPr>
          <a:xfrm>
            <a:off x="2061400" y="1247150"/>
            <a:ext cx="53952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F9000"/>
                </a:solidFill>
              </a:rPr>
              <a:t>Konstante</a:t>
            </a:r>
            <a:endParaRPr b="1" sz="2000">
              <a:solidFill>
                <a:srgbClr val="BF9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Definicija</a:t>
            </a:r>
            <a:endParaRPr b="1" i="1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Anaheim"/>
                <a:ea typeface="Anaheim"/>
                <a:cs typeface="Anaheim"/>
                <a:sym typeface="Anaheim"/>
              </a:rPr>
              <a:t>#define ime_konstante vrijednost</a:t>
            </a:r>
            <a:endParaRPr b="1" sz="1800">
              <a:solidFill>
                <a:srgbClr val="3C78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Escape sekvence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</a:rPr>
              <a:t> </a:t>
            </a:r>
            <a:endParaRPr b="1" i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F9000"/>
                </a:solidFill>
              </a:rPr>
              <a:t>Varijable</a:t>
            </a:r>
            <a:endParaRPr b="1" sz="2000">
              <a:solidFill>
                <a:srgbClr val="BF9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Deklaracija</a:t>
            </a:r>
            <a:endParaRPr b="1" i="1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C78D8"/>
                </a:solidFill>
                <a:latin typeface="Anaheim"/>
                <a:ea typeface="Anaheim"/>
                <a:cs typeface="Anaheim"/>
                <a:sym typeface="Anaheim"/>
              </a:rPr>
              <a:t>tip_varijable ime_varijable [= vrijednost];</a:t>
            </a:r>
            <a:endParaRPr b="1" i="1" sz="1800">
              <a:solidFill>
                <a:srgbClr val="3C78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Doseg varijable (lokalne i globalne)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395" name="Google Shape;395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Konstante i varijable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454800" y="29432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Zapisivanje podataka u računalu</a:t>
            </a:r>
            <a:endParaRPr/>
          </a:p>
        </p:txBody>
      </p:sp>
      <p:sp>
        <p:nvSpPr>
          <p:cNvPr id="401" name="Google Shape;401;p3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3124025" y="1393200"/>
            <a:ext cx="57003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Cjelobrojni tipovi </a:t>
            </a:r>
            <a:r>
              <a:rPr lang="en" sz="2000">
                <a:solidFill>
                  <a:schemeClr val="accent5"/>
                </a:solidFill>
              </a:rPr>
              <a:t>podataka u C-u se zapisuju korištenjem binarnog brojevnog sustava: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Karakteri (znakovi)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-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1C232"/>
                </a:solidFill>
              </a:rPr>
              <a:t>char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Kratki c</a:t>
            </a:r>
            <a:r>
              <a:rPr lang="en" sz="2000">
                <a:solidFill>
                  <a:srgbClr val="FFFFFF"/>
                </a:solidFill>
              </a:rPr>
              <a:t>ijeli brojevi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- </a:t>
            </a:r>
            <a:r>
              <a:rPr lang="en" sz="2000">
                <a:solidFill>
                  <a:srgbClr val="F1C232"/>
                </a:solidFill>
              </a:rPr>
              <a:t>short int </a:t>
            </a:r>
            <a:r>
              <a:rPr lang="en" sz="2000">
                <a:solidFill>
                  <a:srgbClr val="FFFFFF"/>
                </a:solidFill>
              </a:rPr>
              <a:t>(</a:t>
            </a:r>
            <a:r>
              <a:rPr lang="en" sz="2000">
                <a:solidFill>
                  <a:srgbClr val="F1C232"/>
                </a:solidFill>
              </a:rPr>
              <a:t>short</a:t>
            </a:r>
            <a:r>
              <a:rPr lang="en" sz="2000">
                <a:solidFill>
                  <a:srgbClr val="FFFFFF"/>
                </a:solidFill>
              </a:rPr>
              <a:t>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Cijeli brojevi - </a:t>
            </a:r>
            <a:r>
              <a:rPr lang="en" sz="2000">
                <a:solidFill>
                  <a:srgbClr val="F1C232"/>
                </a:solidFill>
              </a:rPr>
              <a:t>int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Dugi cijeli brojevi - </a:t>
            </a:r>
            <a:r>
              <a:rPr lang="en" sz="2000">
                <a:solidFill>
                  <a:srgbClr val="F1C232"/>
                </a:solidFill>
              </a:rPr>
              <a:t>long int </a:t>
            </a:r>
            <a:r>
              <a:rPr lang="en" sz="2000"/>
              <a:t>(</a:t>
            </a:r>
            <a:r>
              <a:rPr lang="en" sz="2000">
                <a:solidFill>
                  <a:srgbClr val="F1C232"/>
                </a:solidFill>
              </a:rPr>
              <a:t>long</a:t>
            </a:r>
            <a:r>
              <a:rPr lang="en" sz="2000"/>
              <a:t>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Predznak - </a:t>
            </a:r>
            <a:r>
              <a:rPr lang="en" sz="2000">
                <a:solidFill>
                  <a:srgbClr val="F1C232"/>
                </a:solidFill>
              </a:rPr>
              <a:t>signed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unsigned</a:t>
            </a:r>
            <a:endParaRPr sz="2000">
              <a:solidFill>
                <a:srgbClr val="F1C232"/>
              </a:solidFill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07" name="Google Shape;407;p36"/>
          <p:cNvSpPr txBox="1"/>
          <p:nvPr>
            <p:ph type="title"/>
          </p:nvPr>
        </p:nvSpPr>
        <p:spPr>
          <a:xfrm>
            <a:off x="135668" y="704800"/>
            <a:ext cx="871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Cjelobrojni t</a:t>
            </a:r>
            <a:r>
              <a:rPr lang="en"/>
              <a:t>ipovi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Za zapisivanje znakova (</a:t>
            </a:r>
            <a:r>
              <a:rPr b="1" i="1" lang="en" sz="2000">
                <a:solidFill>
                  <a:srgbClr val="3D85C6"/>
                </a:solidFill>
              </a:rPr>
              <a:t>char</a:t>
            </a:r>
            <a:r>
              <a:rPr b="1" i="1" lang="en" sz="2000">
                <a:solidFill>
                  <a:schemeClr val="dk1"/>
                </a:solidFill>
              </a:rPr>
              <a:t>) u C-u koristi se American Standard Code for Information Interchange (ASCII).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ASCII kod koristi 8 bitova (1 bajt) za zapis jednog znaka.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Tablica ASCII kodova</a:t>
            </a:r>
            <a:r>
              <a:rPr b="1" i="1" lang="en" sz="2000">
                <a:solidFill>
                  <a:srgbClr val="F1C232"/>
                </a:solidFill>
              </a:rPr>
              <a:t> </a:t>
            </a:r>
            <a:endParaRPr b="1" i="1" sz="2000">
              <a:solidFill>
                <a:srgbClr val="F1C232"/>
              </a:solidFill>
            </a:endParaRPr>
          </a:p>
        </p:txBody>
      </p:sp>
      <p:sp>
        <p:nvSpPr>
          <p:cNvPr id="413" name="Google Shape;413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Znakovi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</a:t>
            </a:r>
            <a:r>
              <a:rPr b="1" i="1" lang="en" sz="2000">
                <a:solidFill>
                  <a:schemeClr val="dk1"/>
                </a:solidFill>
              </a:rPr>
              <a:t>ratki cijeli brojevi (</a:t>
            </a:r>
            <a:r>
              <a:rPr b="1" i="1" lang="en" sz="2000">
                <a:solidFill>
                  <a:srgbClr val="3D85C6"/>
                </a:solidFill>
              </a:rPr>
              <a:t>short int</a:t>
            </a:r>
            <a:r>
              <a:rPr b="1" i="1" lang="en" sz="2000">
                <a:solidFill>
                  <a:schemeClr val="dk1"/>
                </a:solidFill>
              </a:rPr>
              <a:t>, </a:t>
            </a:r>
            <a:r>
              <a:rPr b="1" i="1" lang="en" sz="2000">
                <a:solidFill>
                  <a:srgbClr val="3D85C6"/>
                </a:solidFill>
              </a:rPr>
              <a:t>short</a:t>
            </a:r>
            <a:r>
              <a:rPr b="1" i="1" lang="en" sz="2000">
                <a:solidFill>
                  <a:schemeClr val="dk1"/>
                </a:solidFill>
              </a:rPr>
              <a:t>) u C-u se zapisuju na 16 bitova*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(2 bajta).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Raspon mogućih brojeva je: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[-2</a:t>
            </a:r>
            <a:r>
              <a:rPr b="1" baseline="30000" i="1" lang="en" sz="2000">
                <a:solidFill>
                  <a:schemeClr val="dk1"/>
                </a:solidFill>
              </a:rPr>
              <a:t>15</a:t>
            </a:r>
            <a:r>
              <a:rPr b="1" i="1" lang="en" sz="2000">
                <a:solidFill>
                  <a:schemeClr val="dk1"/>
                </a:solidFill>
              </a:rPr>
              <a:t>, 2</a:t>
            </a:r>
            <a:r>
              <a:rPr b="1" baseline="30000" i="1" lang="en" sz="2000">
                <a:solidFill>
                  <a:schemeClr val="dk1"/>
                </a:solidFill>
              </a:rPr>
              <a:t>15</a:t>
            </a:r>
            <a:r>
              <a:rPr b="1" i="1" lang="en" sz="2000">
                <a:solidFill>
                  <a:schemeClr val="dk1"/>
                </a:solidFill>
              </a:rPr>
              <a:t> - 1], odnosno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[-32.768, 32.767]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* </a:t>
            </a:r>
            <a:r>
              <a:rPr b="1" i="1" lang="en" sz="1500">
                <a:solidFill>
                  <a:schemeClr val="dk1"/>
                </a:solidFill>
              </a:rPr>
              <a:t>Visual Studio 2019</a:t>
            </a:r>
            <a:endParaRPr b="1" i="1" sz="1500">
              <a:solidFill>
                <a:srgbClr val="F1C232"/>
              </a:solidFill>
            </a:endParaRPr>
          </a:p>
        </p:txBody>
      </p:sp>
      <p:sp>
        <p:nvSpPr>
          <p:cNvPr id="419" name="Google Shape;419;p3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Kratki cijeli brojevi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C</a:t>
            </a:r>
            <a:r>
              <a:rPr b="1" i="1" lang="en" sz="2000">
                <a:solidFill>
                  <a:schemeClr val="dk1"/>
                </a:solidFill>
              </a:rPr>
              <a:t>ijeli brojevi (</a:t>
            </a:r>
            <a:r>
              <a:rPr b="1" i="1" lang="en" sz="2000">
                <a:solidFill>
                  <a:srgbClr val="3D85C6"/>
                </a:solidFill>
              </a:rPr>
              <a:t>int</a:t>
            </a:r>
            <a:r>
              <a:rPr b="1" i="1" lang="en" sz="2000">
                <a:solidFill>
                  <a:schemeClr val="dk1"/>
                </a:solidFill>
              </a:rPr>
              <a:t>) u C-u se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zapisuju na 32 bita* (4 bajta).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Raspon mogućih brojeva je: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[-2</a:t>
            </a:r>
            <a:r>
              <a:rPr b="1" baseline="30000" i="1" lang="en" sz="2000">
                <a:solidFill>
                  <a:schemeClr val="dk1"/>
                </a:solidFill>
              </a:rPr>
              <a:t>31</a:t>
            </a:r>
            <a:r>
              <a:rPr b="1" i="1" lang="en" sz="2000">
                <a:solidFill>
                  <a:schemeClr val="dk1"/>
                </a:solidFill>
              </a:rPr>
              <a:t>, 2</a:t>
            </a:r>
            <a:r>
              <a:rPr b="1" baseline="30000" i="1" lang="en" sz="2000">
                <a:solidFill>
                  <a:schemeClr val="dk1"/>
                </a:solidFill>
              </a:rPr>
              <a:t>31</a:t>
            </a:r>
            <a:r>
              <a:rPr b="1" i="1" lang="en" sz="2000">
                <a:solidFill>
                  <a:schemeClr val="dk1"/>
                </a:solidFill>
              </a:rPr>
              <a:t> - 1], odnosno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[-</a:t>
            </a:r>
            <a:r>
              <a:rPr b="1" i="1" lang="en" sz="2000">
                <a:solidFill>
                  <a:schemeClr val="dk1"/>
                </a:solidFill>
              </a:rPr>
              <a:t>2.147.483.648</a:t>
            </a:r>
            <a:r>
              <a:rPr b="1" i="1" lang="en" sz="2000">
                <a:solidFill>
                  <a:schemeClr val="dk1"/>
                </a:solidFill>
              </a:rPr>
              <a:t>, </a:t>
            </a:r>
            <a:r>
              <a:rPr b="1" i="1" lang="en" sz="2000">
                <a:solidFill>
                  <a:schemeClr val="dk1"/>
                </a:solidFill>
              </a:rPr>
              <a:t>2.147.483.647</a:t>
            </a:r>
            <a:r>
              <a:rPr b="1" i="1" lang="en" sz="2000">
                <a:solidFill>
                  <a:schemeClr val="dk1"/>
                </a:solidFill>
              </a:rPr>
              <a:t>]                   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* Visual Studio 2019</a:t>
            </a:r>
            <a:endParaRPr b="1" i="1" sz="1500">
              <a:solidFill>
                <a:srgbClr val="F1C232"/>
              </a:solidFill>
            </a:endParaRPr>
          </a:p>
        </p:txBody>
      </p:sp>
      <p:sp>
        <p:nvSpPr>
          <p:cNvPr id="425" name="Google Shape;425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Cijeli brojevi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Dugi c</a:t>
            </a:r>
            <a:r>
              <a:rPr b="1" i="1" lang="en" sz="2000">
                <a:solidFill>
                  <a:schemeClr val="dk1"/>
                </a:solidFill>
              </a:rPr>
              <a:t>ijeli brojevi (</a:t>
            </a:r>
            <a:r>
              <a:rPr b="1" i="1" lang="en" sz="2000">
                <a:solidFill>
                  <a:srgbClr val="3D85C6"/>
                </a:solidFill>
              </a:rPr>
              <a:t>long int</a:t>
            </a:r>
            <a:r>
              <a:rPr b="1" i="1" lang="en" sz="2000">
                <a:solidFill>
                  <a:schemeClr val="dk1"/>
                </a:solidFill>
              </a:rPr>
              <a:t>, </a:t>
            </a:r>
            <a:r>
              <a:rPr b="1" i="1" lang="en" sz="2000">
                <a:solidFill>
                  <a:srgbClr val="3D85C6"/>
                </a:solidFill>
              </a:rPr>
              <a:t>long</a:t>
            </a:r>
            <a:r>
              <a:rPr b="1" i="1" lang="en" sz="2000">
                <a:solidFill>
                  <a:schemeClr val="dk1"/>
                </a:solidFill>
              </a:rPr>
              <a:t>) u C-u se zapisuju na 32 bita*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(4 bajta).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Raspon mogućih brojeva je: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[-2</a:t>
            </a:r>
            <a:r>
              <a:rPr b="1" baseline="30000" i="1" lang="en" sz="2000">
                <a:solidFill>
                  <a:schemeClr val="dk1"/>
                </a:solidFill>
              </a:rPr>
              <a:t>31</a:t>
            </a:r>
            <a:r>
              <a:rPr b="1" i="1" lang="en" sz="2000">
                <a:solidFill>
                  <a:schemeClr val="dk1"/>
                </a:solidFill>
              </a:rPr>
              <a:t>, 2</a:t>
            </a:r>
            <a:r>
              <a:rPr b="1" baseline="30000" i="1" lang="en" sz="2000">
                <a:solidFill>
                  <a:schemeClr val="dk1"/>
                </a:solidFill>
              </a:rPr>
              <a:t>31</a:t>
            </a:r>
            <a:r>
              <a:rPr b="1" i="1" lang="en" sz="2000">
                <a:solidFill>
                  <a:schemeClr val="dk1"/>
                </a:solidFill>
              </a:rPr>
              <a:t> - 1], odnosno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[-2.147.483.648, 2.147.483.647]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* Visual Studio 2019</a:t>
            </a:r>
            <a:endParaRPr b="1" i="1" sz="1500">
              <a:solidFill>
                <a:srgbClr val="F1C232"/>
              </a:solidFill>
            </a:endParaRPr>
          </a:p>
        </p:txBody>
      </p:sp>
      <p:sp>
        <p:nvSpPr>
          <p:cNvPr id="431" name="Google Shape;431;p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Dugi c</a:t>
            </a:r>
            <a:r>
              <a:rPr lang="en"/>
              <a:t>ijeli brojevi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 binarnom zapisu svih cjelobrojenih tipova prvi bit se koristi za predznak, tj. </a:t>
            </a:r>
            <a:r>
              <a:rPr b="1" i="1" lang="en" sz="2000">
                <a:solidFill>
                  <a:srgbClr val="3D85C6"/>
                </a:solidFill>
              </a:rPr>
              <a:t>0</a:t>
            </a:r>
            <a:r>
              <a:rPr b="1" i="1" lang="en" sz="2000">
                <a:solidFill>
                  <a:schemeClr val="dk1"/>
                </a:solidFill>
              </a:rPr>
              <a:t> označava </a:t>
            </a:r>
            <a:r>
              <a:rPr b="1" i="1" lang="en" sz="2000">
                <a:solidFill>
                  <a:srgbClr val="3D85C6"/>
                </a:solidFill>
              </a:rPr>
              <a:t>pozitivne brojeve</a:t>
            </a:r>
            <a:r>
              <a:rPr b="1" i="1" lang="en" sz="2000">
                <a:solidFill>
                  <a:schemeClr val="dk1"/>
                </a:solidFill>
              </a:rPr>
              <a:t>, a </a:t>
            </a:r>
            <a:r>
              <a:rPr b="1" i="1" lang="en" sz="2000">
                <a:solidFill>
                  <a:srgbClr val="3D85C6"/>
                </a:solidFill>
              </a:rPr>
              <a:t>1</a:t>
            </a:r>
            <a:r>
              <a:rPr b="1" i="1" lang="en" sz="2000">
                <a:solidFill>
                  <a:schemeClr val="dk1"/>
                </a:solidFill>
              </a:rPr>
              <a:t> </a:t>
            </a:r>
            <a:r>
              <a:rPr b="1" i="1" lang="en" sz="2000">
                <a:solidFill>
                  <a:srgbClr val="3D85C6"/>
                </a:solidFill>
              </a:rPr>
              <a:t>negativne brojeve</a:t>
            </a:r>
            <a:r>
              <a:rPr b="1" i="1" lang="en" sz="2000">
                <a:solidFill>
                  <a:schemeClr val="dk1"/>
                </a:solidFill>
              </a:rPr>
              <a:t>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Korištenjem prefikasa </a:t>
            </a:r>
            <a:r>
              <a:rPr b="1" i="1" lang="en" sz="2000">
                <a:solidFill>
                  <a:srgbClr val="3D85C6"/>
                </a:solidFill>
              </a:rPr>
              <a:t>unsigned </a:t>
            </a:r>
            <a:r>
              <a:rPr b="1" i="1" lang="en" sz="2000">
                <a:solidFill>
                  <a:schemeClr val="dk1"/>
                </a:solidFill>
              </a:rPr>
              <a:t>ispred imena cjelobrojnog tipa podataka ograničavamo se samo na pozitivne brojeve i nulu, ali možemo korisitit dvostruko veći raspon pozitivnih brojeva.</a:t>
            </a:r>
            <a:endParaRPr b="1" i="1" sz="1500">
              <a:solidFill>
                <a:srgbClr val="F1C232"/>
              </a:solidFill>
            </a:endParaRPr>
          </a:p>
        </p:txBody>
      </p:sp>
      <p:sp>
        <p:nvSpPr>
          <p:cNvPr id="437" name="Google Shape;437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Predznak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Korištenje prefiksa </a:t>
            </a:r>
            <a:r>
              <a:rPr b="1" i="1" lang="en" sz="2000">
                <a:solidFill>
                  <a:srgbClr val="3D85C6"/>
                </a:solidFill>
              </a:rPr>
              <a:t>signed </a:t>
            </a:r>
            <a:r>
              <a:rPr b="1" i="1" lang="en" sz="2000">
                <a:solidFill>
                  <a:schemeClr val="dk1"/>
                </a:solidFill>
              </a:rPr>
              <a:t>je podrazumijevano, tj. ukoliko nema prefiksa predznaka C podrazumijeva da se radi o prefiksu </a:t>
            </a:r>
            <a:r>
              <a:rPr b="1" i="1" lang="en" sz="2000">
                <a:solidFill>
                  <a:srgbClr val="3D85C6"/>
                </a:solidFill>
              </a:rPr>
              <a:t>signed</a:t>
            </a:r>
            <a:r>
              <a:rPr b="1" i="1" lang="en" sz="2000">
                <a:solidFill>
                  <a:schemeClr val="dk1"/>
                </a:solidFill>
              </a:rPr>
              <a:t>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Dakle, rasponi brojeva za unsigned tipove su: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</a:rPr>
              <a:t>unsigned short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[0, 65.535]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</a:rPr>
              <a:t>unsigned int</a:t>
            </a:r>
            <a:r>
              <a:rPr b="1" i="1" lang="en" sz="2000">
                <a:solidFill>
                  <a:schemeClr val="dk1"/>
                </a:solidFill>
              </a:rPr>
              <a:t> i </a:t>
            </a:r>
            <a:r>
              <a:rPr b="1" i="1" lang="en" sz="2000">
                <a:solidFill>
                  <a:srgbClr val="3D85C6"/>
                </a:solidFill>
              </a:rPr>
              <a:t>unsigned long</a:t>
            </a:r>
            <a:r>
              <a:rPr b="1" i="1" lang="en" sz="2000">
                <a:solidFill>
                  <a:schemeClr val="dk1"/>
                </a:solidFill>
              </a:rPr>
              <a:t>: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[0, 4.294.967.295]</a:t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443" name="Google Shape;443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Predznak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1880950" y="1695450"/>
            <a:ext cx="71751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00"/>
              <a:t>PRIMJERI</a:t>
            </a:r>
            <a:endParaRPr sz="10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 NASTAVNOG SATA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394900" y="2162325"/>
            <a:ext cx="39588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Karakteristike programskog jezika C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550" y="2163525"/>
            <a:ext cx="4035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Zapisivanje podataka u računalu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394899" y="3572250"/>
            <a:ext cx="39588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Podaci u C-u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811675" y="3573475"/>
            <a:ext cx="4035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Osnovna struktura C programa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3124025" y="1393200"/>
            <a:ext cx="57003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Za zapis realnih brojevnih </a:t>
            </a:r>
            <a:r>
              <a:rPr lang="en" sz="2000">
                <a:solidFill>
                  <a:schemeClr val="accent5"/>
                </a:solidFill>
              </a:rPr>
              <a:t>tipova podataka u C-u se koristi binarni brojevni sustav i eksponencijalni zapis broja koji se sastoji od predznaka, eksponenta i mantise broja: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Realni brojevi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-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1C232"/>
                </a:solidFill>
              </a:rPr>
              <a:t>float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Realni</a:t>
            </a:r>
            <a:r>
              <a:rPr lang="en" sz="2000">
                <a:solidFill>
                  <a:srgbClr val="FFFFFF"/>
                </a:solidFill>
              </a:rPr>
              <a:t> brojevi dvostruke preciznosti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- </a:t>
            </a:r>
            <a:r>
              <a:rPr lang="en" sz="2000">
                <a:solidFill>
                  <a:srgbClr val="F1C232"/>
                </a:solidFill>
              </a:rPr>
              <a:t>double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54" name="Google Shape;454;p44"/>
          <p:cNvSpPr txBox="1"/>
          <p:nvPr>
            <p:ph type="title"/>
          </p:nvPr>
        </p:nvSpPr>
        <p:spPr>
          <a:xfrm>
            <a:off x="135668" y="704800"/>
            <a:ext cx="871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Realni brojevni tipovi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Realni</a:t>
            </a:r>
            <a:r>
              <a:rPr b="1" i="1" lang="en" sz="2000">
                <a:solidFill>
                  <a:schemeClr val="dk1"/>
                </a:solidFill>
              </a:rPr>
              <a:t> brojevi (</a:t>
            </a:r>
            <a:r>
              <a:rPr b="1" i="1" lang="en" sz="2000">
                <a:solidFill>
                  <a:srgbClr val="3D85C6"/>
                </a:solidFill>
              </a:rPr>
              <a:t>float</a:t>
            </a:r>
            <a:r>
              <a:rPr b="1" i="1" lang="en" sz="2000">
                <a:solidFill>
                  <a:schemeClr val="dk1"/>
                </a:solidFill>
              </a:rPr>
              <a:t>) u C-u se zapisuju na 32 bita (4 bajta).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U pravilu se koristi </a:t>
            </a:r>
            <a:r>
              <a:rPr b="1" i="1" lang="en" sz="2000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754 format za zapis realnih brojeva jednostruke preciznosti</a:t>
            </a:r>
            <a:r>
              <a:rPr b="1" i="1" lang="en" sz="2000">
                <a:solidFill>
                  <a:schemeClr val="dk1"/>
                </a:solidFill>
              </a:rPr>
              <a:t>.</a:t>
            </a:r>
            <a:endParaRPr b="1" i="1" sz="2000">
              <a:solidFill>
                <a:srgbClr val="F1C232"/>
              </a:solidFill>
            </a:endParaRPr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Realni</a:t>
            </a:r>
            <a:r>
              <a:rPr lang="en"/>
              <a:t> brojevi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Realni brojevi dvostruke preciznosti (</a:t>
            </a:r>
            <a:r>
              <a:rPr b="1" i="1" lang="en" sz="2000">
                <a:solidFill>
                  <a:srgbClr val="3D85C6"/>
                </a:solidFill>
              </a:rPr>
              <a:t>double</a:t>
            </a:r>
            <a:r>
              <a:rPr b="1" i="1" lang="en" sz="2000">
                <a:solidFill>
                  <a:schemeClr val="dk1"/>
                </a:solidFill>
              </a:rPr>
              <a:t>) u C-u se zapisuju na 64 bita (8 bajtova).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chemeClr val="dk1"/>
                </a:solidFill>
              </a:rPr>
              <a:t>U pravilu se koristi </a:t>
            </a:r>
            <a:r>
              <a:rPr b="1" i="1" lang="en" sz="2000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754 format za zapis realnih brojeva dvostruke preciznosti</a:t>
            </a:r>
            <a:r>
              <a:rPr b="1" i="1" lang="en" sz="2000">
                <a:solidFill>
                  <a:schemeClr val="dk1"/>
                </a:solidFill>
              </a:rPr>
              <a:t>.</a:t>
            </a:r>
            <a:endParaRPr b="1" i="1" sz="2000">
              <a:solidFill>
                <a:srgbClr val="F1C232"/>
              </a:solidFill>
            </a:endParaRPr>
          </a:p>
        </p:txBody>
      </p:sp>
      <p:sp>
        <p:nvSpPr>
          <p:cNvPr id="466" name="Google Shape;466;p46"/>
          <p:cNvSpPr txBox="1"/>
          <p:nvPr>
            <p:ph type="title"/>
          </p:nvPr>
        </p:nvSpPr>
        <p:spPr>
          <a:xfrm>
            <a:off x="135450" y="343200"/>
            <a:ext cx="8849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Realni brojevi dvostruke preciznosti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/>
          <p:nvPr>
            <p:ph type="title"/>
          </p:nvPr>
        </p:nvSpPr>
        <p:spPr>
          <a:xfrm>
            <a:off x="1880950" y="1695450"/>
            <a:ext cx="71751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00"/>
              <a:t>PRIMJERI</a:t>
            </a:r>
            <a:endParaRPr sz="10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type="title"/>
          </p:nvPr>
        </p:nvSpPr>
        <p:spPr>
          <a:xfrm>
            <a:off x="454800" y="29432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Osnovna struktura </a:t>
            </a:r>
            <a:br>
              <a:rPr lang="en"/>
            </a:br>
            <a:r>
              <a:rPr lang="en"/>
              <a:t>C programa</a:t>
            </a:r>
            <a:endParaRPr/>
          </a:p>
        </p:txBody>
      </p:sp>
      <p:sp>
        <p:nvSpPr>
          <p:cNvPr id="477" name="Google Shape;477;p4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/>
        </p:nvSpPr>
        <p:spPr>
          <a:xfrm>
            <a:off x="2282800" y="1094750"/>
            <a:ext cx="47031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Komentar (/* … */ ili // ...)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/* komentar karakterističan za C može se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    protegnuti kroz više linija */ 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// komentar karakterističan za C++ 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// ide do kraja reda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Oznaka za kraj instrukcije (;)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instrukcija; 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Blok instrukcija ({ … })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// blok instrukcija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} 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483" name="Google Shape;483;p49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Instrukcije kontrole tijeka programa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/>
        </p:nvSpPr>
        <p:spPr>
          <a:xfrm>
            <a:off x="2282800" y="1094750"/>
            <a:ext cx="48417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/* pretprocesorski dio */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/* definicije korisničkih tipova podataka */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/* globalne varijable */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/* prototipovi funkcija (osim main() funkcije) */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int main()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// deklaracija lokalnih varijabli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// instrukcije i pozivi funkcija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// return 0;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/* definicije funkcija</a:t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Struktura programa u C-u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type="title"/>
          </p:nvPr>
        </p:nvSpPr>
        <p:spPr>
          <a:xfrm>
            <a:off x="454800" y="29432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Instrukcije </a:t>
            </a:r>
            <a:r>
              <a:rPr lang="en"/>
              <a:t>u C-u</a:t>
            </a:r>
            <a:endParaRPr/>
          </a:p>
        </p:txBody>
      </p:sp>
      <p:sp>
        <p:nvSpPr>
          <p:cNvPr id="495" name="Google Shape;495;p5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/>
          <p:nvPr>
            <p:ph idx="1" type="body"/>
          </p:nvPr>
        </p:nvSpPr>
        <p:spPr>
          <a:xfrm>
            <a:off x="2867650" y="1393200"/>
            <a:ext cx="5956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Najjednostavnije instrukcije koje se izvode nad podacima su operacije koje zapisujemo operatorima</a:t>
            </a:r>
            <a:r>
              <a:rPr lang="en" sz="2000">
                <a:solidFill>
                  <a:schemeClr val="accent5"/>
                </a:solidFill>
              </a:rPr>
              <a:t>:</a:t>
            </a:r>
            <a:endParaRPr sz="2000">
              <a:solidFill>
                <a:schemeClr val="accent5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Operator pridruživanja (</a:t>
            </a:r>
            <a:r>
              <a:rPr lang="en" sz="2000">
                <a:solidFill>
                  <a:srgbClr val="F1C232"/>
                </a:solidFill>
              </a:rPr>
              <a:t>=</a:t>
            </a:r>
            <a:r>
              <a:rPr lang="en" sz="2000"/>
              <a:t>)</a:t>
            </a:r>
            <a:r>
              <a:rPr lang="en" sz="2000"/>
              <a:t> 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Aritmetički operatori: unarni (</a:t>
            </a:r>
            <a:r>
              <a:rPr lang="en" sz="2000">
                <a:solidFill>
                  <a:srgbClr val="F1C232"/>
                </a:solidFill>
              </a:rPr>
              <a:t>-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--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++</a:t>
            </a:r>
            <a:r>
              <a:rPr lang="en" sz="2000"/>
              <a:t>) i binarni (</a:t>
            </a:r>
            <a:r>
              <a:rPr lang="en" sz="2000">
                <a:solidFill>
                  <a:srgbClr val="F1C232"/>
                </a:solidFill>
              </a:rPr>
              <a:t>+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-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*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/</a:t>
            </a:r>
            <a:r>
              <a:rPr lang="en" sz="2000"/>
              <a:t>,</a:t>
            </a:r>
            <a:r>
              <a:rPr lang="en" sz="2000">
                <a:solidFill>
                  <a:srgbClr val="F1C232"/>
                </a:solidFill>
              </a:rPr>
              <a:t> %</a:t>
            </a:r>
            <a:r>
              <a:rPr lang="en" sz="2000"/>
              <a:t>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Relacijski operatori (</a:t>
            </a:r>
            <a:r>
              <a:rPr lang="en" sz="2000">
                <a:solidFill>
                  <a:srgbClr val="F1C232"/>
                </a:solidFill>
              </a:rPr>
              <a:t>&lt;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&gt;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&lt;=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&gt;=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==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!=</a:t>
            </a:r>
            <a:r>
              <a:rPr lang="en" sz="2000"/>
              <a:t>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Logički operatori (</a:t>
            </a:r>
            <a:r>
              <a:rPr lang="en" sz="2000">
                <a:solidFill>
                  <a:srgbClr val="F1C232"/>
                </a:solidFill>
              </a:rPr>
              <a:t>!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&amp;&amp;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||</a:t>
            </a:r>
            <a:r>
              <a:rPr lang="en" sz="2000"/>
              <a:t>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Bit-značajni operatori (</a:t>
            </a:r>
            <a:r>
              <a:rPr lang="en" sz="2000">
                <a:solidFill>
                  <a:srgbClr val="F1C232"/>
                </a:solidFill>
              </a:rPr>
              <a:t>~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&amp;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|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^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&lt;&lt;</a:t>
            </a:r>
            <a:r>
              <a:rPr lang="en" sz="2000"/>
              <a:t>, </a:t>
            </a:r>
            <a:r>
              <a:rPr lang="en" sz="2000">
                <a:solidFill>
                  <a:srgbClr val="F1C232"/>
                </a:solidFill>
              </a:rPr>
              <a:t>&gt;&gt;</a:t>
            </a:r>
            <a:r>
              <a:rPr lang="en" sz="2000"/>
              <a:t>)</a:t>
            </a:r>
            <a:endParaRPr sz="2000"/>
          </a:p>
          <a:p>
            <a:pPr indent="-355600" lvl="0" marL="9144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Adresni o</a:t>
            </a:r>
            <a:r>
              <a:rPr lang="en" sz="2000"/>
              <a:t>perator (</a:t>
            </a:r>
            <a:r>
              <a:rPr lang="en" sz="2000">
                <a:solidFill>
                  <a:srgbClr val="F1C232"/>
                </a:solidFill>
              </a:rPr>
              <a:t>&amp;</a:t>
            </a:r>
            <a:r>
              <a:rPr lang="en" sz="2000"/>
              <a:t>)</a:t>
            </a:r>
            <a:endParaRPr sz="2000"/>
          </a:p>
        </p:txBody>
      </p:sp>
      <p:sp>
        <p:nvSpPr>
          <p:cNvPr id="501" name="Google Shape;501;p52"/>
          <p:cNvSpPr txBox="1"/>
          <p:nvPr>
            <p:ph type="title"/>
          </p:nvPr>
        </p:nvSpPr>
        <p:spPr>
          <a:xfrm>
            <a:off x="135668" y="704800"/>
            <a:ext cx="871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// zaglavlje funkcije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tip_funkcije ime_funkcije (lista ulaznih </a:t>
            </a:r>
            <a:br>
              <a:rPr i="1" lang="en" sz="1900">
                <a:solidFill>
                  <a:srgbClr val="3D85C6"/>
                </a:solidFill>
              </a:rPr>
            </a:br>
            <a:r>
              <a:rPr i="1" lang="en" sz="1900">
                <a:solidFill>
                  <a:srgbClr val="3D85C6"/>
                </a:solidFill>
              </a:rPr>
              <a:t>	parametara)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// tijelo funkcije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{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	// deklaracija lokalnih varijabli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	// instrukcije i pozivi funkcija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	[return vrijednost;]</a:t>
            </a:r>
            <a:endParaRPr i="1" sz="19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3D85C6"/>
                </a:solidFill>
              </a:rPr>
              <a:t>}</a:t>
            </a:r>
            <a:endParaRPr i="1" sz="1900">
              <a:solidFill>
                <a:srgbClr val="3D85C6"/>
              </a:solidFill>
            </a:endParaRPr>
          </a:p>
        </p:txBody>
      </p:sp>
      <p:sp>
        <p:nvSpPr>
          <p:cNvPr id="507" name="Google Shape;507;p5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Definicija funkcije u C-u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 NASTAVNOG SATA</a:t>
            </a:r>
            <a:endParaRPr/>
          </a:p>
        </p:txBody>
      </p:sp>
      <p:sp>
        <p:nvSpPr>
          <p:cNvPr id="350" name="Google Shape;350;p27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</a:t>
            </a:r>
            <a:r>
              <a:rPr lang="en"/>
              <a:t>5</a:t>
            </a:r>
            <a:endParaRPr b="1" sz="3500"/>
          </a:p>
        </p:txBody>
      </p:sp>
      <p:sp>
        <p:nvSpPr>
          <p:cNvPr id="351" name="Google Shape;351;p27"/>
          <p:cNvSpPr txBox="1"/>
          <p:nvPr>
            <p:ph idx="1" type="subTitle"/>
          </p:nvPr>
        </p:nvSpPr>
        <p:spPr>
          <a:xfrm flipH="1">
            <a:off x="394900" y="2162325"/>
            <a:ext cx="39588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Instrukcije </a:t>
            </a:r>
            <a:r>
              <a:rPr lang="en"/>
              <a:t>u C-u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3" name="Google Shape;353;p27"/>
          <p:cNvSpPr txBox="1"/>
          <p:nvPr>
            <p:ph idx="7" type="subTitle"/>
          </p:nvPr>
        </p:nvSpPr>
        <p:spPr>
          <a:xfrm flipH="1">
            <a:off x="394899" y="3572250"/>
            <a:ext cx="39588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definirane funkcije u C-u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Instrukcija uključivanja datoteke funkcija </a:t>
            </a:r>
            <a:r>
              <a:rPr b="1" i="1" lang="en" sz="2000">
                <a:solidFill>
                  <a:srgbClr val="3D85C6"/>
                </a:solidFill>
              </a:rPr>
              <a:t>#include</a:t>
            </a:r>
            <a:endParaRPr b="1" i="1"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 stdio.h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 ctype.h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 string.h</a:t>
            </a:r>
            <a:endParaRPr b="1"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</a:rPr>
              <a:t> math.h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Instrukcija definiranja konstante </a:t>
            </a:r>
            <a:r>
              <a:rPr b="1" i="1" lang="en" sz="2000">
                <a:solidFill>
                  <a:srgbClr val="3D85C6"/>
                </a:solidFill>
              </a:rPr>
              <a:t>#define</a:t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13" name="Google Shape;513;p5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Pretprocesorske instrukcije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Učitavanje podataka sa tastature </a:t>
            </a:r>
            <a:r>
              <a:rPr b="1" i="1" lang="en" sz="2000">
                <a:solidFill>
                  <a:srgbClr val="3D85C6"/>
                </a:solidFill>
              </a:rPr>
              <a:t>SCANF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int scanf(const char *format, ...);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scanf(formatirani niz, lista varijabli s adresnim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operatorima);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Oznake formata funkcije </a:t>
            </a:r>
            <a:r>
              <a:rPr b="1" i="1" lang="en" sz="2000">
                <a:solidFill>
                  <a:srgbClr val="3D85C6"/>
                </a:solidFill>
              </a:rPr>
              <a:t>scanf()</a:t>
            </a:r>
            <a:r>
              <a:rPr b="1" i="1" lang="en" sz="2000">
                <a:solidFill>
                  <a:schemeClr val="dk1"/>
                </a:solidFill>
              </a:rPr>
              <a:t> su: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%c - čita sljedeći znak</a:t>
            </a:r>
            <a:b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%d - čita cijeli broj</a:t>
            </a:r>
            <a:b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%f - čita realni broj</a:t>
            </a:r>
            <a:b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%s - čita znakovni niz (string)</a:t>
            </a:r>
            <a:endParaRPr b="1" i="1" sz="19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19" name="Google Shape;519;p55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Osnovne instrukcije ulaza i izlaza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Ispis formatiranog znakovnog niza na ekran </a:t>
            </a:r>
            <a:r>
              <a:rPr b="1" i="1" lang="en" sz="2000">
                <a:solidFill>
                  <a:srgbClr val="3D85C6"/>
                </a:solidFill>
              </a:rPr>
              <a:t>PRINTF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int printf(const char *format, ...);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printf(formatirani niz, [lista varijabli i 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konstanti]);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Oznake formata funkcije </a:t>
            </a:r>
            <a:r>
              <a:rPr b="1" i="1" lang="en" sz="2000">
                <a:solidFill>
                  <a:srgbClr val="3D85C6"/>
                </a:solidFill>
              </a:rPr>
              <a:t>printf()</a:t>
            </a:r>
            <a:r>
              <a:rPr b="1" i="1" lang="en" sz="2000">
                <a:solidFill>
                  <a:schemeClr val="dk1"/>
                </a:solidFill>
              </a:rPr>
              <a:t> su: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%c - čita sljedeći znak</a:t>
            </a:r>
            <a:b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%d - čita cijeli broj</a:t>
            </a:r>
            <a:b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%f - čita realni broj</a:t>
            </a:r>
            <a:b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9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%s - čita znakovni niz (string)</a:t>
            </a:r>
            <a:endParaRPr b="1" i="1" sz="19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25" name="Google Shape;525;p56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Osnovne instrukcije ulaza i izlaza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Uzimanje znaka sa tastature </a:t>
            </a:r>
            <a:r>
              <a:rPr b="1" i="1" lang="en" sz="2000">
                <a:solidFill>
                  <a:srgbClr val="3D85C6"/>
                </a:solidFill>
              </a:rPr>
              <a:t>GETCHAR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int getchar(void);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Ispis znaka na monitor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rgbClr val="3D85C6"/>
                </a:solidFill>
              </a:rPr>
              <a:t>PUTCHAR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int putchar(int znak);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31" name="Google Shape;531;p57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Osnovne instrukcije ulaza i izlaza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Instrukcija uvjetnog grananja 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rgbClr val="3D85C6"/>
                </a:solidFill>
              </a:rPr>
              <a:t>IF – ELSE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if (uvjet1)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instrukcija1 ili {niz instrukcija1};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[else if (uvjet2) 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instrukcija2 ili {niz instrukcija2};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...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else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instrukcijaN ili {niz instrukcijaN};]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37" name="Google Shape;537;p58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Instrukcije kontrole tijeka programa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Instrukcija višeznačne odluke</a:t>
            </a:r>
            <a:br>
              <a:rPr b="1" i="1" lang="en" sz="2000">
                <a:solidFill>
                  <a:schemeClr val="dk1"/>
                </a:solidFill>
              </a:rPr>
            </a:br>
            <a:r>
              <a:rPr b="1" i="1" lang="en" sz="2000">
                <a:solidFill>
                  <a:srgbClr val="3D85C6"/>
                </a:solidFill>
              </a:rPr>
              <a:t>SWITCH – CASE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switch (iskaz) 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case vrijednost1: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	instrukcija1 ili {niz instrukcija1}; break;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[case vrijednost2: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	instrukcija2 ili {niz instrukcija2}; break;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...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default: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	instrukcijaN ili {niz instrukcijaN}; break;]</a:t>
            </a:r>
            <a:b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} </a:t>
            </a:r>
            <a:endParaRPr b="1" i="1"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3" name="Google Shape;543;p59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Instrukcije kontrole tijeka programa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Instrukcija bezuvjetnog ponavljanja </a:t>
            </a:r>
            <a:r>
              <a:rPr b="1" i="1" lang="en" sz="2000">
                <a:solidFill>
                  <a:srgbClr val="3D85C6"/>
                </a:solidFill>
              </a:rPr>
              <a:t>FOR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for (inicijalizacija; uvjet; korak)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instrukcija ili {niz instrukcija};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</a:t>
            </a:r>
            <a:r>
              <a:rPr b="1" i="1" lang="en" sz="2000">
                <a:solidFill>
                  <a:schemeClr val="dk1"/>
                </a:solidFill>
              </a:rPr>
              <a:t>etlja s prethodnim ispitivanjem uvjeta </a:t>
            </a:r>
            <a:r>
              <a:rPr b="1" i="1" lang="en" sz="2000">
                <a:solidFill>
                  <a:srgbClr val="3D85C6"/>
                </a:solidFill>
              </a:rPr>
              <a:t>WHILE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while (uvjet)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instrukcija ili {niz instrukcija};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49" name="Google Shape;549;p60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Instrukcije kontrole tijeka programa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Petlja s naknadnim ispitivanjem uvjeta </a:t>
            </a:r>
            <a:r>
              <a:rPr b="1" i="1" lang="en" sz="2000">
                <a:solidFill>
                  <a:srgbClr val="3D85C6"/>
                </a:solidFill>
              </a:rPr>
              <a:t>DO – WHILE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do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	instrukcija ili {niz instrukcija};</a:t>
            </a:r>
            <a:b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1" i="1" lang="en" sz="1800">
                <a:solidFill>
                  <a:srgbClr val="3D85C6"/>
                </a:solidFill>
                <a:latin typeface="Anaheim"/>
                <a:ea typeface="Anaheim"/>
                <a:cs typeface="Anaheim"/>
                <a:sym typeface="Anaheim"/>
              </a:rPr>
              <a:t>while (uvjet);</a:t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D85C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555" name="Google Shape;555;p61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Posebni znakovi u C programu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2"/>
          <p:cNvSpPr txBox="1"/>
          <p:nvPr>
            <p:ph type="title"/>
          </p:nvPr>
        </p:nvSpPr>
        <p:spPr>
          <a:xfrm>
            <a:off x="454800" y="29432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definirane </a:t>
            </a:r>
            <a:br>
              <a:rPr lang="en"/>
            </a:br>
            <a:r>
              <a:rPr lang="en"/>
              <a:t>funkcije u C-u</a:t>
            </a:r>
            <a:endParaRPr/>
          </a:p>
        </p:txBody>
      </p:sp>
      <p:sp>
        <p:nvSpPr>
          <p:cNvPr id="561" name="Google Shape;561;p6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Korisničke funkcije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3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 osnovi razlikujemo funkcije koje nemaju povratnu vrijednost (tip </a:t>
            </a:r>
            <a:r>
              <a:rPr b="1" i="1" lang="en" sz="2000">
                <a:solidFill>
                  <a:srgbClr val="3D85C6"/>
                </a:solidFill>
              </a:rPr>
              <a:t>void</a:t>
            </a:r>
            <a:r>
              <a:rPr b="1" i="1" lang="en" sz="2000">
                <a:solidFill>
                  <a:schemeClr val="dk1"/>
                </a:solidFill>
              </a:rPr>
              <a:t>) i one koje imaju povratnu vrijednost (svi ostali tipovi).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Također razlikujemo funkcije koje nemaju ulazne parametre i one koje imaju jedan ili više ulaznih parametara.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Njihove definicije i pozive pokazat ćemo na primjerima.</a:t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454800" y="29432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Karakteristike programskog jezika C</a:t>
            </a:r>
            <a:endParaRPr/>
          </a:p>
        </p:txBody>
      </p:sp>
      <p:sp>
        <p:nvSpPr>
          <p:cNvPr id="359" name="Google Shape;359;p2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4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Definicije i pozivi </a:t>
            </a:r>
            <a:r>
              <a:rPr lang="en"/>
              <a:t>funkcija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4"/>
          <p:cNvSpPr txBox="1"/>
          <p:nvPr/>
        </p:nvSpPr>
        <p:spPr>
          <a:xfrm>
            <a:off x="2282800" y="10185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Definicija funkcije tipa </a:t>
            </a:r>
            <a:r>
              <a:rPr b="1" i="1" lang="en" sz="2000">
                <a:solidFill>
                  <a:srgbClr val="3D85C6"/>
                </a:solidFill>
              </a:rPr>
              <a:t>void </a:t>
            </a:r>
            <a:r>
              <a:rPr b="1" i="1" lang="en" sz="2000">
                <a:solidFill>
                  <a:schemeClr val="dk1"/>
                </a:solidFill>
              </a:rPr>
              <a:t>bez ulaznih parametara: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void F1()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{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…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}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D85C6"/>
              </a:solidFill>
            </a:endParaRPr>
          </a:p>
        </p:txBody>
      </p:sp>
      <p:sp>
        <p:nvSpPr>
          <p:cNvPr id="574" name="Google Shape;574;p64"/>
          <p:cNvSpPr txBox="1"/>
          <p:nvPr/>
        </p:nvSpPr>
        <p:spPr>
          <a:xfrm>
            <a:off x="3857100" y="2747075"/>
            <a:ext cx="27078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Poziv funkcije: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F1();</a:t>
            </a:r>
            <a:endParaRPr b="1" i="1" sz="18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Definicije i pozivi funkcija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5"/>
          <p:cNvSpPr txBox="1"/>
          <p:nvPr/>
        </p:nvSpPr>
        <p:spPr>
          <a:xfrm>
            <a:off x="2282800" y="10185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Definicija funkcije tipa </a:t>
            </a:r>
            <a:r>
              <a:rPr b="1" i="1" lang="en" sz="2000">
                <a:solidFill>
                  <a:srgbClr val="3D85C6"/>
                </a:solidFill>
              </a:rPr>
              <a:t>void </a:t>
            </a:r>
            <a:r>
              <a:rPr b="1" i="1" lang="en" sz="2000">
                <a:solidFill>
                  <a:schemeClr val="dk1"/>
                </a:solidFill>
              </a:rPr>
              <a:t>sa jednim </a:t>
            </a:r>
            <a:r>
              <a:rPr b="1" i="1" lang="en" sz="2000">
                <a:solidFill>
                  <a:srgbClr val="3D85C6"/>
                </a:solidFill>
              </a:rPr>
              <a:t>int </a:t>
            </a:r>
            <a:r>
              <a:rPr b="1" i="1" lang="en" sz="2000">
                <a:solidFill>
                  <a:schemeClr val="dk1"/>
                </a:solidFill>
              </a:rPr>
              <a:t>ulaznim parametrom: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void F2(int x)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{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…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}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D85C6"/>
              </a:solidFill>
            </a:endParaRPr>
          </a:p>
        </p:txBody>
      </p:sp>
      <p:sp>
        <p:nvSpPr>
          <p:cNvPr id="581" name="Google Shape;581;p65"/>
          <p:cNvSpPr txBox="1"/>
          <p:nvPr/>
        </p:nvSpPr>
        <p:spPr>
          <a:xfrm>
            <a:off x="3857100" y="2747075"/>
            <a:ext cx="3201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Poziv funkcije: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F2(5);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F2(y);       /* gdje je y int */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F3(z+4);   /* gdje je z int */</a:t>
            </a:r>
            <a:endParaRPr b="1" i="1" sz="18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6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Korisničke funkcije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6"/>
          <p:cNvSpPr txBox="1"/>
          <p:nvPr/>
        </p:nvSpPr>
        <p:spPr>
          <a:xfrm>
            <a:off x="2282800" y="10947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F</a:t>
            </a:r>
            <a:r>
              <a:rPr b="1" i="1" lang="en" sz="2000">
                <a:solidFill>
                  <a:schemeClr val="dk1"/>
                </a:solidFill>
              </a:rPr>
              <a:t>unkcije koje nemaju povratnu vrijednost (tip </a:t>
            </a:r>
            <a:r>
              <a:rPr b="1" i="1" lang="en" sz="2000">
                <a:solidFill>
                  <a:srgbClr val="3D85C6"/>
                </a:solidFill>
              </a:rPr>
              <a:t>void</a:t>
            </a:r>
            <a:r>
              <a:rPr b="1" i="1" lang="en" sz="2000">
                <a:solidFill>
                  <a:schemeClr val="dk1"/>
                </a:solidFill>
              </a:rPr>
              <a:t>) pozivamo navodeći samo njihovo ime i, eventualno, parametre koji odgovaraju onima u definiciji po broju, tipu i redoslijedu.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Parametri mogu biti varijable, definirane konstante, izrazi ili fiksne vrijednosti odgovarajućeg tipa.</a:t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Definicije i pozivi funkcija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7"/>
          <p:cNvSpPr txBox="1"/>
          <p:nvPr/>
        </p:nvSpPr>
        <p:spPr>
          <a:xfrm>
            <a:off x="2282800" y="10185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Definicija funkcije tipa </a:t>
            </a:r>
            <a:r>
              <a:rPr b="1" i="1" lang="en" sz="2000">
                <a:solidFill>
                  <a:srgbClr val="3D85C6"/>
                </a:solidFill>
              </a:rPr>
              <a:t>int </a:t>
            </a:r>
            <a:r>
              <a:rPr b="1" i="1" lang="en" sz="2000">
                <a:solidFill>
                  <a:schemeClr val="dk1"/>
                </a:solidFill>
              </a:rPr>
              <a:t>bez ulaznih parametara: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int </a:t>
            </a:r>
            <a:r>
              <a:rPr b="1" i="1" lang="en" sz="1800">
                <a:solidFill>
                  <a:srgbClr val="3D85C6"/>
                </a:solidFill>
              </a:rPr>
              <a:t>F3()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{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…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return v;    /* gdje je v int */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}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D85C6"/>
              </a:solidFill>
            </a:endParaRPr>
          </a:p>
        </p:txBody>
      </p:sp>
      <p:sp>
        <p:nvSpPr>
          <p:cNvPr id="594" name="Google Shape;594;p67"/>
          <p:cNvSpPr txBox="1"/>
          <p:nvPr/>
        </p:nvSpPr>
        <p:spPr>
          <a:xfrm>
            <a:off x="3857100" y="3566825"/>
            <a:ext cx="30849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Poziv funkcije: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x = </a:t>
            </a:r>
            <a:r>
              <a:rPr b="1" i="1" lang="en" sz="1800">
                <a:solidFill>
                  <a:srgbClr val="3D85C6"/>
                </a:solidFill>
              </a:rPr>
              <a:t>F3();    /* gdje je x int */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printf(“%d”, F3());</a:t>
            </a:r>
            <a:endParaRPr b="1" i="1" sz="18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8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Definicije i pozivi funkcija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8"/>
          <p:cNvSpPr txBox="1"/>
          <p:nvPr/>
        </p:nvSpPr>
        <p:spPr>
          <a:xfrm>
            <a:off x="2282800" y="10185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Definicija funkcije tipa </a:t>
            </a:r>
            <a:r>
              <a:rPr b="1" i="1" lang="en" sz="2000">
                <a:solidFill>
                  <a:srgbClr val="3D85C6"/>
                </a:solidFill>
              </a:rPr>
              <a:t>int </a:t>
            </a:r>
            <a:r>
              <a:rPr b="1" i="1" lang="en" sz="2000">
                <a:solidFill>
                  <a:schemeClr val="dk1"/>
                </a:solidFill>
              </a:rPr>
              <a:t>sa dva </a:t>
            </a:r>
            <a:r>
              <a:rPr b="1" i="1" lang="en" sz="2000">
                <a:solidFill>
                  <a:schemeClr val="dk1"/>
                </a:solidFill>
              </a:rPr>
              <a:t>ulazna parametra, float i char: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int F4(float f, char c)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{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…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return v;    /* gdje je v int */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}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D85C6"/>
              </a:solidFill>
            </a:endParaRPr>
          </a:p>
        </p:txBody>
      </p:sp>
      <p:sp>
        <p:nvSpPr>
          <p:cNvPr id="601" name="Google Shape;601;p68"/>
          <p:cNvSpPr txBox="1"/>
          <p:nvPr/>
        </p:nvSpPr>
        <p:spPr>
          <a:xfrm>
            <a:off x="3372900" y="3414425"/>
            <a:ext cx="3569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Poziv funkcije: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x = F4(3.14, ‘x’);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printf(“%d”, F4(g, d));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 /* gdje je f float, a d char */  </a:t>
            </a:r>
            <a:endParaRPr b="1" i="1" sz="18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9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Načini prijenosa podataka u </a:t>
            </a:r>
            <a:r>
              <a:rPr lang="en"/>
              <a:t>funkciju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9"/>
          <p:cNvSpPr txBox="1"/>
          <p:nvPr/>
        </p:nvSpPr>
        <p:spPr>
          <a:xfrm>
            <a:off x="2168625" y="1094750"/>
            <a:ext cx="47520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Podatke u funkciju možemo prenijeti </a:t>
            </a:r>
            <a:r>
              <a:rPr b="1" i="1" lang="en" sz="2000">
                <a:solidFill>
                  <a:srgbClr val="3D85C6"/>
                </a:solidFill>
              </a:rPr>
              <a:t>po vrijednosti</a:t>
            </a:r>
            <a:r>
              <a:rPr b="1" i="1" lang="en" sz="2000">
                <a:solidFill>
                  <a:schemeClr val="dk1"/>
                </a:solidFill>
              </a:rPr>
              <a:t> i </a:t>
            </a:r>
            <a:r>
              <a:rPr b="1" i="1" lang="en" sz="2000">
                <a:solidFill>
                  <a:srgbClr val="3D85C6"/>
                </a:solidFill>
              </a:rPr>
              <a:t>po adresi</a:t>
            </a:r>
            <a:r>
              <a:rPr b="1" i="1" lang="en" sz="2000">
                <a:solidFill>
                  <a:schemeClr val="dk1"/>
                </a:solidFill>
              </a:rPr>
              <a:t>.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Pri prijenosu po vrijednosti stvara se kopija podataka i sve promjene se izvode na njoj. Nakon povratka iz funkcije promjene se ne vide na originalnom podatku.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Pri prijenosu po adresi sve promjene se izvode na originalnom podatku i vidljive su nakon povratka iz funkcije.</a:t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0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Načini prijenosa podataka u funkciju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0"/>
          <p:cNvSpPr txBox="1"/>
          <p:nvPr/>
        </p:nvSpPr>
        <p:spPr>
          <a:xfrm>
            <a:off x="2168625" y="1094750"/>
            <a:ext cx="47520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Kod prijenosa podataka po adresi, u definiciji funkcije, ispred imena varijable koju prenosimo po adresi pišemo operator dereferencije </a:t>
            </a:r>
            <a:r>
              <a:rPr b="1" i="1" lang="en" sz="2000">
                <a:solidFill>
                  <a:srgbClr val="3D85C6"/>
                </a:solidFill>
              </a:rPr>
              <a:t>*</a:t>
            </a:r>
            <a:r>
              <a:rPr b="1" i="1" lang="en" sz="2000">
                <a:solidFill>
                  <a:schemeClr val="dk1"/>
                </a:solidFill>
              </a:rPr>
              <a:t>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 </a:t>
            </a:r>
            <a:r>
              <a:rPr b="1" i="1" lang="en" sz="2000">
                <a:solidFill>
                  <a:schemeClr val="dk1"/>
                </a:solidFill>
              </a:rPr>
              <a:t>pozivu funkcije, ispred imena vagrijable koju prenosimo po adresi pišemo adresni operator </a:t>
            </a:r>
            <a:r>
              <a:rPr b="1" i="1" lang="en" sz="2000">
                <a:solidFill>
                  <a:srgbClr val="3D85C6"/>
                </a:solidFill>
              </a:rPr>
              <a:t>&amp;</a:t>
            </a:r>
            <a:r>
              <a:rPr b="1" i="1" lang="en" sz="2000">
                <a:solidFill>
                  <a:schemeClr val="dk1"/>
                </a:solidFill>
              </a:rPr>
              <a:t>. 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rijenos niza u funkciju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1"/>
          <p:cNvSpPr txBox="1"/>
          <p:nvPr/>
        </p:nvSpPr>
        <p:spPr>
          <a:xfrm>
            <a:off x="2168625" y="1094750"/>
            <a:ext cx="47520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Kod prijenosa niza u funkciju, u definicije funkcije iza imena niza pišemo uglate zagrade dok navođenje dimenzije niza nije obavezno, ali je dozvoljeno.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 pozivu funkcije navodimo samo ime niza, bez uglatih zagrada i dimenzije.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Prijenos niza u funkciju je uvijek </a:t>
            </a:r>
            <a:r>
              <a:rPr b="1" i="1" lang="en" sz="2000">
                <a:solidFill>
                  <a:srgbClr val="3D85C6"/>
                </a:solidFill>
              </a:rPr>
              <a:t>po adresi</a:t>
            </a:r>
            <a:r>
              <a:rPr b="1" i="1" lang="en" sz="2000">
                <a:solidFill>
                  <a:schemeClr val="dk1"/>
                </a:solidFill>
              </a:rPr>
              <a:t>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Rekurzivne funkcije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2"/>
          <p:cNvSpPr txBox="1"/>
          <p:nvPr/>
        </p:nvSpPr>
        <p:spPr>
          <a:xfrm>
            <a:off x="2168625" y="1094750"/>
            <a:ext cx="47520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Rekurzivne funkcije su funkcije koje pozivaju same sebe, s izmijenjenim ulaznim parametrom.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 pravilu se sastoje od pravila zaustavljanja i rekurzivnog poziva.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Korisne su kod problema rekurzivne prirode, ali se sporije izvode od iterativnih algoritama.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3"/>
          <p:cNvSpPr txBox="1"/>
          <p:nvPr>
            <p:ph type="title"/>
          </p:nvPr>
        </p:nvSpPr>
        <p:spPr>
          <a:xfrm>
            <a:off x="178375" y="343200"/>
            <a:ext cx="8691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Rekurzivne funkcije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3"/>
          <p:cNvSpPr txBox="1"/>
          <p:nvPr/>
        </p:nvSpPr>
        <p:spPr>
          <a:xfrm>
            <a:off x="2168625" y="1094750"/>
            <a:ext cx="47520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Primjer: </a:t>
            </a:r>
            <a:r>
              <a:rPr b="1" i="1" lang="en" sz="2000">
                <a:solidFill>
                  <a:schemeClr val="dk1"/>
                </a:solidFill>
              </a:rPr>
              <a:t>Rekurzivna funkcija za računanje faktorijela prirodnog broja n.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int faktorijel (int n)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{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if(n == 0)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   return 1;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else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      return n * faktorijel (n - 1);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D85C6"/>
                </a:solidFill>
              </a:rPr>
              <a:t>}</a:t>
            </a:r>
            <a:endParaRPr b="1" i="1" sz="18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2867650" y="1393200"/>
            <a:ext cx="5956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Neki od razloga zašto odabiremo C kao početni programski jezik na studiju računarstva uključuju:</a:t>
            </a:r>
            <a:endParaRPr sz="2000">
              <a:solidFill>
                <a:schemeClr val="accent5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programski jezik </a:t>
            </a:r>
            <a:r>
              <a:rPr lang="en" sz="2000">
                <a:solidFill>
                  <a:srgbClr val="F1C232"/>
                </a:solidFill>
              </a:rPr>
              <a:t>opće namjene</a:t>
            </a:r>
            <a:r>
              <a:rPr lang="en" sz="2000"/>
              <a:t>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nudi osnovne konstrukcije za </a:t>
            </a:r>
            <a:r>
              <a:rPr lang="en" sz="2000">
                <a:solidFill>
                  <a:srgbClr val="F1C232"/>
                </a:solidFill>
              </a:rPr>
              <a:t>kontrolu tijeka programa</a:t>
            </a:r>
            <a:r>
              <a:rPr lang="en" sz="2000"/>
              <a:t>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jezik </a:t>
            </a:r>
            <a:r>
              <a:rPr lang="en" sz="2000">
                <a:solidFill>
                  <a:srgbClr val="F1C232"/>
                </a:solidFill>
              </a:rPr>
              <a:t>niskog nivoa</a:t>
            </a:r>
            <a:r>
              <a:rPr lang="en" sz="2000"/>
              <a:t>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 radi direktno sa </a:t>
            </a:r>
            <a:r>
              <a:rPr lang="en" sz="2000">
                <a:solidFill>
                  <a:srgbClr val="F1C232"/>
                </a:solidFill>
              </a:rPr>
              <a:t>složenim objektima</a:t>
            </a:r>
            <a:r>
              <a:rPr lang="en" sz="2000"/>
              <a:t>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neovisan </a:t>
            </a:r>
            <a:r>
              <a:rPr lang="en" sz="2000"/>
              <a:t>o konkretnoj arhitekturi računala;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 program sastoji se od </a:t>
            </a:r>
            <a:r>
              <a:rPr lang="en" sz="2000">
                <a:solidFill>
                  <a:srgbClr val="F1C232"/>
                </a:solidFill>
              </a:rPr>
              <a:t>funkcija </a:t>
            </a:r>
            <a:r>
              <a:rPr lang="en" sz="2000"/>
              <a:t>i </a:t>
            </a:r>
            <a:r>
              <a:rPr lang="en" sz="2000">
                <a:solidFill>
                  <a:srgbClr val="F1C232"/>
                </a:solidFill>
              </a:rPr>
              <a:t>podataka</a:t>
            </a:r>
            <a:r>
              <a:rPr lang="en" sz="2000"/>
              <a:t>.</a:t>
            </a:r>
            <a:endParaRPr sz="2000"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5" name="Google Shape;365;p29"/>
          <p:cNvSpPr txBox="1"/>
          <p:nvPr>
            <p:ph type="title"/>
          </p:nvPr>
        </p:nvSpPr>
        <p:spPr>
          <a:xfrm>
            <a:off x="135668" y="704800"/>
            <a:ext cx="871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Karakteristike programskog jezika C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4"/>
          <p:cNvSpPr txBox="1"/>
          <p:nvPr>
            <p:ph type="title"/>
          </p:nvPr>
        </p:nvSpPr>
        <p:spPr>
          <a:xfrm>
            <a:off x="1880950" y="1695450"/>
            <a:ext cx="71751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00"/>
              <a:t>PRIMJERI</a:t>
            </a:r>
            <a:endParaRPr sz="10800"/>
          </a:p>
        </p:txBody>
      </p:sp>
      <p:sp>
        <p:nvSpPr>
          <p:cNvPr id="637" name="Google Shape;637;p74"/>
          <p:cNvSpPr txBox="1"/>
          <p:nvPr>
            <p:ph type="title"/>
          </p:nvPr>
        </p:nvSpPr>
        <p:spPr>
          <a:xfrm>
            <a:off x="454800" y="2867025"/>
            <a:ext cx="8425200" cy="50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dostupni na SUMARUM stranici predmeta</a:t>
            </a:r>
            <a:endParaRPr sz="2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5"/>
          <p:cNvSpPr txBox="1"/>
          <p:nvPr>
            <p:ph type="ctrTitle"/>
          </p:nvPr>
        </p:nvSpPr>
        <p:spPr>
          <a:xfrm>
            <a:off x="718575" y="1369049"/>
            <a:ext cx="8520600" cy="132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PROGRAMIRANJE 1</a:t>
            </a:r>
            <a:endParaRPr sz="6500"/>
          </a:p>
        </p:txBody>
      </p:sp>
      <p:sp>
        <p:nvSpPr>
          <p:cNvPr id="643" name="Google Shape;643;p75"/>
          <p:cNvSpPr txBox="1"/>
          <p:nvPr>
            <p:ph idx="1" type="subTitle"/>
          </p:nvPr>
        </p:nvSpPr>
        <p:spPr>
          <a:xfrm>
            <a:off x="769050" y="3177975"/>
            <a:ext cx="8520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Sveučilište u Mostaru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Fakultet strojarstva, računarstva i elektrotehnike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Preddiplomski studij računarstva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type="title"/>
          </p:nvPr>
        </p:nvSpPr>
        <p:spPr>
          <a:xfrm>
            <a:off x="454800" y="29432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Podaci u C-u</a:t>
            </a:r>
            <a:endParaRPr/>
          </a:p>
        </p:txBody>
      </p:sp>
      <p:sp>
        <p:nvSpPr>
          <p:cNvPr id="371" name="Google Shape;371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idx="1" type="body"/>
          </p:nvPr>
        </p:nvSpPr>
        <p:spPr>
          <a:xfrm>
            <a:off x="2867650" y="1393200"/>
            <a:ext cx="5956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Za podatke</a:t>
            </a:r>
            <a:r>
              <a:rPr lang="en" sz="2000">
                <a:solidFill>
                  <a:schemeClr val="accent5"/>
                </a:solidFill>
              </a:rPr>
              <a:t> koje koristimo u C programima vrijedi</a:t>
            </a:r>
            <a:r>
              <a:rPr lang="en" sz="2000">
                <a:solidFill>
                  <a:schemeClr val="accent5"/>
                </a:solidFill>
              </a:rPr>
              <a:t>:</a:t>
            </a:r>
            <a:endParaRPr sz="2000">
              <a:solidFill>
                <a:schemeClr val="accent5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podaci se svrstavaju u jednu od kategorija dozvoljenih vrijednosti (</a:t>
            </a:r>
            <a:r>
              <a:rPr lang="en" sz="2000">
                <a:solidFill>
                  <a:srgbClr val="F1C232"/>
                </a:solidFill>
              </a:rPr>
              <a:t>tipovi podataka</a:t>
            </a:r>
            <a:r>
              <a:rPr lang="en" sz="2000"/>
              <a:t>); 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prema promjenjivosti ih dijelimo na </a:t>
            </a:r>
            <a:r>
              <a:rPr lang="en" sz="2000">
                <a:solidFill>
                  <a:srgbClr val="F1C232"/>
                </a:solidFill>
              </a:rPr>
              <a:t>konstante</a:t>
            </a:r>
            <a:r>
              <a:rPr lang="en" sz="2000">
                <a:solidFill>
                  <a:srgbClr val="F1C232"/>
                </a:solidFill>
              </a:rPr>
              <a:t> </a:t>
            </a:r>
            <a:r>
              <a:rPr lang="en" sz="2000"/>
              <a:t>i</a:t>
            </a:r>
            <a:r>
              <a:rPr lang="en" sz="2000">
                <a:solidFill>
                  <a:srgbClr val="F1C232"/>
                </a:solidFill>
              </a:rPr>
              <a:t> varijable</a:t>
            </a:r>
            <a:r>
              <a:rPr lang="en" sz="2000"/>
              <a:t>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 programu su predstavljeni logičkim imenom, tj.  </a:t>
            </a:r>
            <a:r>
              <a:rPr lang="en" sz="2000">
                <a:solidFill>
                  <a:srgbClr val="F1C232"/>
                </a:solidFill>
              </a:rPr>
              <a:t>identifikatorom</a:t>
            </a:r>
            <a:r>
              <a:rPr lang="en" sz="2000"/>
              <a:t>;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prilikom izbora identifikatora moraju se slijediti </a:t>
            </a:r>
            <a:r>
              <a:rPr lang="en" sz="2000">
                <a:solidFill>
                  <a:srgbClr val="F1C232"/>
                </a:solidFill>
              </a:rPr>
              <a:t>pravila za dodjelu identifikatora </a:t>
            </a:r>
            <a:r>
              <a:rPr lang="en" sz="2000">
                <a:solidFill>
                  <a:srgbClr val="FFFFFF"/>
                </a:solidFill>
              </a:rPr>
              <a:t>(</a:t>
            </a:r>
            <a:r>
              <a:rPr lang="en" sz="2000">
                <a:solidFill>
                  <a:srgbClr val="F1C232"/>
                </a:solidFill>
              </a:rPr>
              <a:t>dozvoljeni skup znakova</a:t>
            </a:r>
            <a:r>
              <a:rPr lang="en" sz="2000">
                <a:solidFill>
                  <a:srgbClr val="FFFFFF"/>
                </a:solidFill>
              </a:rPr>
              <a:t>,</a:t>
            </a:r>
            <a:r>
              <a:rPr lang="en" sz="2000">
                <a:solidFill>
                  <a:srgbClr val="F1C232"/>
                </a:solidFill>
              </a:rPr>
              <a:t> velika i mala slova</a:t>
            </a:r>
            <a:r>
              <a:rPr lang="en" sz="2000">
                <a:solidFill>
                  <a:srgbClr val="FFFFFF"/>
                </a:solidFill>
              </a:rPr>
              <a:t>,</a:t>
            </a:r>
            <a:r>
              <a:rPr lang="en" sz="2000">
                <a:solidFill>
                  <a:srgbClr val="F1C232"/>
                </a:solidFill>
              </a:rPr>
              <a:t> prvi znak identifikatora</a:t>
            </a:r>
            <a:r>
              <a:rPr lang="en" sz="2000">
                <a:solidFill>
                  <a:srgbClr val="FFFFFF"/>
                </a:solidFill>
              </a:rPr>
              <a:t>,</a:t>
            </a:r>
            <a:r>
              <a:rPr lang="en" sz="2000">
                <a:solidFill>
                  <a:srgbClr val="F1C232"/>
                </a:solidFill>
              </a:rPr>
              <a:t> “zabranjena” imena</a:t>
            </a:r>
            <a:r>
              <a:rPr lang="en" sz="2000">
                <a:solidFill>
                  <a:srgbClr val="FFFFFF"/>
                </a:solidFill>
              </a:rPr>
              <a:t>)</a:t>
            </a:r>
            <a:r>
              <a:rPr lang="en" sz="2000"/>
              <a:t>.</a:t>
            </a:r>
            <a:endParaRPr sz="2000"/>
          </a:p>
        </p:txBody>
      </p:sp>
      <p:sp>
        <p:nvSpPr>
          <p:cNvPr id="377" name="Google Shape;377;p31"/>
          <p:cNvSpPr txBox="1"/>
          <p:nvPr>
            <p:ph type="title"/>
          </p:nvPr>
        </p:nvSpPr>
        <p:spPr>
          <a:xfrm>
            <a:off x="135668" y="704800"/>
            <a:ext cx="871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Podaci u C-u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auto, </a:t>
            </a:r>
            <a:r>
              <a:rPr b="1" i="1" lang="en" sz="2000">
                <a:solidFill>
                  <a:schemeClr val="dk1"/>
                </a:solidFill>
              </a:rPr>
              <a:t>break, case, char, const, continue, default, do, </a:t>
            </a:r>
            <a:r>
              <a:rPr b="1" i="1" lang="en" sz="2000">
                <a:solidFill>
                  <a:schemeClr val="dk1"/>
                </a:solidFill>
              </a:rPr>
              <a:t>double, </a:t>
            </a:r>
            <a:r>
              <a:rPr b="1" i="1" lang="en" sz="2000">
                <a:solidFill>
                  <a:schemeClr val="dk1"/>
                </a:solidFill>
              </a:rPr>
              <a:t>else, enum, extern, float, for, goto, if, </a:t>
            </a:r>
            <a:r>
              <a:rPr b="1" i="1" lang="en" sz="2000">
                <a:solidFill>
                  <a:schemeClr val="dk1"/>
                </a:solidFill>
              </a:rPr>
              <a:t>int, </a:t>
            </a:r>
            <a:r>
              <a:rPr b="1" i="1" lang="en" sz="2000">
                <a:solidFill>
                  <a:schemeClr val="dk1"/>
                </a:solidFill>
              </a:rPr>
              <a:t>long, register, return, signed, sizeof, short, </a:t>
            </a:r>
            <a:r>
              <a:rPr b="1" i="1" lang="en" sz="2000">
                <a:solidFill>
                  <a:schemeClr val="dk1"/>
                </a:solidFill>
              </a:rPr>
              <a:t>struct, </a:t>
            </a:r>
            <a:r>
              <a:rPr b="1" i="1" lang="en" sz="2000">
                <a:solidFill>
                  <a:schemeClr val="dk1"/>
                </a:solidFill>
              </a:rPr>
              <a:t>static, switch, </a:t>
            </a:r>
            <a:r>
              <a:rPr b="1" i="1" lang="en" sz="2000">
                <a:solidFill>
                  <a:schemeClr val="dk1"/>
                </a:solidFill>
              </a:rPr>
              <a:t>typedef, union, unsigned, void, volatile, while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3" name="Google Shape;38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Ključne riječi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3124025" y="1393200"/>
            <a:ext cx="57003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Osnovni (ugrađeni) tipovi podataka u C-u su: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Karakteri (znakovi)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-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1C232"/>
                </a:solidFill>
              </a:rPr>
              <a:t>char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Cijeli brojevi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- </a:t>
            </a:r>
            <a:r>
              <a:rPr lang="en" sz="2000">
                <a:solidFill>
                  <a:srgbClr val="F1C232"/>
                </a:solidFill>
              </a:rPr>
              <a:t>int </a:t>
            </a:r>
            <a:r>
              <a:rPr lang="en" sz="2000">
                <a:solidFill>
                  <a:srgbClr val="FFFFFF"/>
                </a:solidFill>
              </a:rPr>
              <a:t>(</a:t>
            </a:r>
            <a:r>
              <a:rPr lang="en" sz="2000">
                <a:solidFill>
                  <a:srgbClr val="F1C232"/>
                </a:solidFill>
              </a:rPr>
              <a:t>long int</a:t>
            </a:r>
            <a:r>
              <a:rPr lang="en" sz="2000">
                <a:solidFill>
                  <a:srgbClr val="FFFFFF"/>
                </a:solidFill>
              </a:rPr>
              <a:t>, </a:t>
            </a:r>
            <a:r>
              <a:rPr lang="en" sz="2000">
                <a:solidFill>
                  <a:srgbClr val="F1C232"/>
                </a:solidFill>
              </a:rPr>
              <a:t>short int</a:t>
            </a:r>
            <a:r>
              <a:rPr lang="en" sz="2000">
                <a:solidFill>
                  <a:srgbClr val="FFFFFF"/>
                </a:solidFill>
              </a:rPr>
              <a:t>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Realni brojevi - </a:t>
            </a:r>
            <a:r>
              <a:rPr lang="en" sz="2000">
                <a:solidFill>
                  <a:srgbClr val="F1C232"/>
                </a:solidFill>
              </a:rPr>
              <a:t>float </a:t>
            </a:r>
            <a:r>
              <a:rPr lang="en" sz="2000">
                <a:solidFill>
                  <a:srgbClr val="FFFFFF"/>
                </a:solidFill>
              </a:rPr>
              <a:t>(</a:t>
            </a:r>
            <a:r>
              <a:rPr lang="en" sz="2000">
                <a:solidFill>
                  <a:srgbClr val="F1C232"/>
                </a:solidFill>
              </a:rPr>
              <a:t>double</a:t>
            </a:r>
            <a:r>
              <a:rPr lang="en" sz="2000">
                <a:solidFill>
                  <a:srgbClr val="FFFFFF"/>
                </a:solidFill>
              </a:rPr>
              <a:t>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Prazni tip - </a:t>
            </a:r>
            <a:r>
              <a:rPr lang="en" sz="2000">
                <a:solidFill>
                  <a:srgbClr val="F1C232"/>
                </a:solidFill>
              </a:rPr>
              <a:t>void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Pobrojani tip - </a:t>
            </a:r>
            <a:r>
              <a:rPr lang="en" sz="2000">
                <a:solidFill>
                  <a:srgbClr val="F1C232"/>
                </a:solidFill>
              </a:rPr>
              <a:t>enumerated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Predefinirani tip - </a:t>
            </a:r>
            <a:r>
              <a:rPr lang="en" sz="2000">
                <a:solidFill>
                  <a:srgbClr val="F1C232"/>
                </a:solidFill>
              </a:rPr>
              <a:t>typedef</a:t>
            </a:r>
            <a:endParaRPr sz="2000">
              <a:solidFill>
                <a:srgbClr val="F1C232"/>
              </a:solidFill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135668" y="704800"/>
            <a:ext cx="871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Tipovi podataka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