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94" r:id="rId3"/>
    <p:sldId id="278" r:id="rId4"/>
    <p:sldId id="290" r:id="rId5"/>
    <p:sldId id="292" r:id="rId6"/>
    <p:sldId id="279" r:id="rId7"/>
    <p:sldId id="280" r:id="rId8"/>
    <p:sldId id="283" r:id="rId9"/>
    <p:sldId id="281" r:id="rId10"/>
    <p:sldId id="282" r:id="rId11"/>
    <p:sldId id="291" r:id="rId12"/>
    <p:sldId id="284" r:id="rId13"/>
    <p:sldId id="285" r:id="rId14"/>
    <p:sldId id="286" r:id="rId15"/>
    <p:sldId id="287" r:id="rId16"/>
    <p:sldId id="277" r:id="rId17"/>
    <p:sldId id="295" r:id="rId18"/>
    <p:sldId id="293" r:id="rId19"/>
    <p:sldId id="288" r:id="rId20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0" y="9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7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693385" y="5116767"/>
            <a:ext cx="13953493" cy="113030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pic" sz="quarter" idx="13"/>
          </p:nvPr>
        </p:nvSpPr>
        <p:spPr>
          <a:xfrm>
            <a:off x="7187285" y="2795403"/>
            <a:ext cx="2965693" cy="22242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693385" y="6362700"/>
            <a:ext cx="13953493" cy="59503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693385" y="4168922"/>
            <a:ext cx="13953493" cy="88235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067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7340263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2142132" y="635000"/>
            <a:ext cx="13039065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693385" y="6718300"/>
            <a:ext cx="13953493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693385" y="81915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67"/>
            </a:lvl1pPr>
            <a:lvl2pPr marL="0" indent="304815" algn="ctr">
              <a:spcBef>
                <a:spcPts val="0"/>
              </a:spcBef>
              <a:buSzTx/>
              <a:buNone/>
              <a:defRPr sz="4267"/>
            </a:lvl2pPr>
            <a:lvl3pPr marL="0" indent="609630" algn="ctr">
              <a:spcBef>
                <a:spcPts val="0"/>
              </a:spcBef>
              <a:buSzTx/>
              <a:buNone/>
              <a:defRPr sz="4267"/>
            </a:lvl3pPr>
            <a:lvl4pPr marL="0" indent="914446" algn="ctr">
              <a:spcBef>
                <a:spcPts val="0"/>
              </a:spcBef>
              <a:buSzTx/>
              <a:buNone/>
              <a:defRPr sz="4267"/>
            </a:lvl4pPr>
            <a:lvl5pPr marL="0" indent="1219261" algn="ctr">
              <a:spcBef>
                <a:spcPts val="0"/>
              </a:spcBef>
              <a:buSzTx/>
              <a:buNone/>
              <a:defRPr sz="42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8422016" y="9245600"/>
            <a:ext cx="479297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8958007" y="635000"/>
            <a:ext cx="7112217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270039" y="635000"/>
            <a:ext cx="7112217" cy="3987800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270039" y="4762500"/>
            <a:ext cx="7112217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67"/>
            </a:lvl1pPr>
            <a:lvl2pPr marL="0" indent="304815" algn="ctr">
              <a:spcBef>
                <a:spcPts val="0"/>
              </a:spcBef>
              <a:buSzTx/>
              <a:buNone/>
              <a:defRPr sz="4267"/>
            </a:lvl2pPr>
            <a:lvl3pPr marL="0" indent="609630" algn="ctr">
              <a:spcBef>
                <a:spcPts val="0"/>
              </a:spcBef>
              <a:buSzTx/>
              <a:buNone/>
              <a:defRPr sz="4267"/>
            </a:lvl3pPr>
            <a:lvl4pPr marL="0" indent="914446" algn="ctr">
              <a:spcBef>
                <a:spcPts val="0"/>
              </a:spcBef>
              <a:buSzTx/>
              <a:buNone/>
              <a:defRPr sz="4267"/>
            </a:lvl4pPr>
            <a:lvl5pPr marL="0" indent="1219261" algn="ctr">
              <a:spcBef>
                <a:spcPts val="0"/>
              </a:spcBef>
              <a:buSzTx/>
              <a:buNone/>
              <a:defRPr sz="42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-9217" y="-7921"/>
            <a:ext cx="17358696" cy="1548392"/>
          </a:xfrm>
          <a:prstGeom prst="rect">
            <a:avLst/>
          </a:prstGeom>
          <a:solidFill>
            <a:srgbClr val="432010"/>
          </a:solidFill>
        </p:spPr>
        <p:txBody>
          <a:bodyPr/>
          <a:lstStyle>
            <a:lvl1pPr>
              <a:defRPr sz="5334" cap="all" baseline="0">
                <a:solidFill>
                  <a:srgbClr val="FFFFFF"/>
                </a:solidFill>
                <a:latin typeface="Gill Sans MT" panose="020B0502020104020203" pitchFamily="34" charset="0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270039" y="2243138"/>
            <a:ext cx="14800185" cy="6646863"/>
          </a:xfrm>
          <a:prstGeom prst="rect">
            <a:avLst/>
          </a:prstGeom>
        </p:spPr>
        <p:txBody>
          <a:bodyPr/>
          <a:lstStyle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8958007" y="2603500"/>
            <a:ext cx="7112217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270039" y="2603500"/>
            <a:ext cx="7112217" cy="6286500"/>
          </a:xfrm>
          <a:prstGeom prst="rect">
            <a:avLst/>
          </a:prstGeom>
        </p:spPr>
        <p:txBody>
          <a:bodyPr/>
          <a:lstStyle>
            <a:lvl1pPr marL="457223" indent="-457223">
              <a:spcBef>
                <a:spcPts val="4267"/>
              </a:spcBef>
              <a:defRPr sz="3734"/>
            </a:lvl1pPr>
            <a:lvl2pPr marL="914446" indent="-457223">
              <a:spcBef>
                <a:spcPts val="4267"/>
              </a:spcBef>
              <a:defRPr sz="3734"/>
            </a:lvl2pPr>
            <a:lvl3pPr marL="1371669" indent="-457223">
              <a:spcBef>
                <a:spcPts val="4267"/>
              </a:spcBef>
              <a:defRPr sz="3734"/>
            </a:lvl3pPr>
            <a:lvl4pPr marL="1828891" indent="-457223">
              <a:spcBef>
                <a:spcPts val="4267"/>
              </a:spcBef>
              <a:defRPr sz="3734"/>
            </a:lvl4pPr>
            <a:lvl5pPr marL="2286114" indent="-457223">
              <a:spcBef>
                <a:spcPts val="4267"/>
              </a:spcBef>
              <a:defRPr sz="3734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270039" y="1270000"/>
            <a:ext cx="14800185" cy="7213600"/>
          </a:xfrm>
          <a:prstGeom prst="rect">
            <a:avLst/>
          </a:prstGeom>
        </p:spPr>
        <p:txBody>
          <a:bodyPr/>
          <a:lstStyle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8958007" y="5092700"/>
            <a:ext cx="7112217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8966298" y="889000"/>
            <a:ext cx="7112219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1270039" y="889000"/>
            <a:ext cx="7112217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39" y="444500"/>
            <a:ext cx="14800185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39" y="2603500"/>
            <a:ext cx="14800185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016" y="9251950"/>
            <a:ext cx="479297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04815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0963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91444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21926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52407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82889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133707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438522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592696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185393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778089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370785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963482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556178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148874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4741570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334267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04815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0963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91444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21926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52407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82889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133707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438522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akebuild.ne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ke-build/cak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1693385" y="5196765"/>
            <a:ext cx="13953492" cy="2240076"/>
          </a:xfrm>
          <a:prstGeom prst="rect">
            <a:avLst/>
          </a:prstGeom>
        </p:spPr>
        <p:txBody>
          <a:bodyPr/>
          <a:lstStyle/>
          <a:p>
            <a:pPr defTabSz="771183">
              <a:defRPr sz="7919"/>
            </a:pPr>
            <a:r>
              <a:rPr dirty="0">
                <a:latin typeface="Gill Sans Light"/>
              </a:rPr>
              <a:t>CAKE</a:t>
            </a:r>
          </a:p>
          <a:p>
            <a:pPr defTabSz="771183">
              <a:defRPr sz="2376">
                <a:solidFill>
                  <a:schemeClr val="accent1"/>
                </a:solidFill>
              </a:defRPr>
            </a:pPr>
            <a:r>
              <a:rPr sz="2400" u="sng" dirty="0">
                <a:latin typeface="Gill Sans Light"/>
                <a:hlinkClick r:id="rId2"/>
              </a:rPr>
              <a:t>http://cakebuild.net</a:t>
            </a:r>
          </a:p>
        </p:txBody>
      </p:sp>
      <p:pic>
        <p:nvPicPr>
          <p:cNvPr id="120" name="cake-large.png"/>
          <p:cNvPicPr>
            <a:picLocks noGrp="1"/>
          </p:cNvPicPr>
          <p:nvPr>
            <p:ph type="pic" idx="13"/>
          </p:nvPr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7188803" y="2647468"/>
            <a:ext cx="2962656" cy="2962656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8524608" y="10710511"/>
            <a:ext cx="274113" cy="4719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5255569" y="8592718"/>
            <a:ext cx="6829124" cy="582152"/>
            <a:chOff x="1236703" y="7802866"/>
            <a:chExt cx="6829124" cy="582152"/>
          </a:xfrm>
          <a:noFill/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462757" y="7808159"/>
              <a:ext cx="576859" cy="576859"/>
            </a:xfrm>
            <a:prstGeom prst="rect">
              <a:avLst/>
            </a:prstGeom>
            <a:grpFill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1236703" y="7802866"/>
              <a:ext cx="576859" cy="576859"/>
            </a:xfrm>
            <a:prstGeom prst="rect">
              <a:avLst/>
            </a:prstGeom>
            <a:grpFill/>
          </p:spPr>
        </p:pic>
        <p:sp>
          <p:nvSpPr>
            <p:cNvPr id="8" name="TextBox 7"/>
            <p:cNvSpPr txBox="1"/>
            <p:nvPr/>
          </p:nvSpPr>
          <p:spPr>
            <a:xfrm>
              <a:off x="1813562" y="7855333"/>
              <a:ext cx="3649195" cy="47192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Gill Sans Light"/>
                  <a:sym typeface="Helvetica Light"/>
                </a:rPr>
                <a:t>patrik@patriksvensson.se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9616" y="7855333"/>
              <a:ext cx="2026211" cy="47192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Gill Sans Light"/>
                  <a:sym typeface="Helvetica Light"/>
                </a:rPr>
                <a:t>@firstdrafthell</a:t>
              </a:r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Philosophy </a:t>
            </a:r>
            <a:r>
              <a:rPr lang="en-US" sz="2670" dirty="0"/>
              <a:t>(3/3)</a:t>
            </a:r>
            <a:endParaRPr sz="2670" dirty="0"/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Convention based…</a:t>
            </a:r>
          </a:p>
          <a:p>
            <a:pPr lvl="1"/>
            <a:r>
              <a:rPr lang="en-US" dirty="0"/>
              <a:t>How tools and other things are resolved</a:t>
            </a:r>
          </a:p>
          <a:p>
            <a:pPr marL="0" indent="0">
              <a:buNone/>
            </a:pPr>
            <a:r>
              <a:rPr lang="en-US" dirty="0"/>
              <a:t>…but also configurable</a:t>
            </a:r>
          </a:p>
          <a:p>
            <a:pPr lvl="1"/>
            <a:r>
              <a:rPr lang="en-US" dirty="0"/>
              <a:t>Provide your own configuration or override defaults</a:t>
            </a:r>
          </a:p>
          <a:p>
            <a:pPr lvl="1"/>
            <a:r>
              <a:rPr lang="en-US" dirty="0"/>
              <a:t>Implement your own tools</a:t>
            </a:r>
          </a:p>
          <a:p>
            <a:pPr lvl="1"/>
            <a:r>
              <a:rPr lang="en-US" dirty="0"/>
              <a:t>Replace internal parts you don’t like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524608" y="10710511"/>
            <a:ext cx="274113" cy="4719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041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How does Cake work?</a:t>
            </a:r>
            <a:endParaRPr sz="267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730178" y="2959182"/>
            <a:ext cx="1486542" cy="1145120"/>
            <a:chOff x="1720416" y="2618952"/>
            <a:chExt cx="1486542" cy="11451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7759" y="2618952"/>
              <a:ext cx="632069" cy="815688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720416" y="3476814"/>
              <a:ext cx="1486542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R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</a:rPr>
                <a:t>Cake file (C#)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sym typeface="Helvetica Light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955826" y="7428502"/>
            <a:ext cx="1571278" cy="1497571"/>
            <a:chOff x="1310934" y="5912756"/>
            <a:chExt cx="1571278" cy="149757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5177" y="6174778"/>
              <a:ext cx="1057035" cy="105703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0934" y="5912756"/>
              <a:ext cx="941462" cy="938876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1939594" y="7123069"/>
              <a:ext cx="828199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R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</a:rPr>
                <a:t>Packages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sym typeface="Helvetica Light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925309" y="6383005"/>
            <a:ext cx="1733964" cy="1815461"/>
            <a:chOff x="10642487" y="5934770"/>
            <a:chExt cx="1733964" cy="18154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2487" y="5934770"/>
              <a:ext cx="1733964" cy="86698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2487" y="6745366"/>
              <a:ext cx="1624955" cy="647106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10983024" y="7462973"/>
              <a:ext cx="1115895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R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</a:rPr>
                <a:t>Script engine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sym typeface="Helvetica Ligh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078296" y="5491388"/>
            <a:ext cx="1565111" cy="1489029"/>
            <a:chOff x="1380309" y="4155066"/>
            <a:chExt cx="1565111" cy="1489029"/>
          </a:xfrm>
        </p:grpSpPr>
        <p:sp>
          <p:nvSpPr>
            <p:cNvPr id="31" name="TextBox 30"/>
            <p:cNvSpPr txBox="1"/>
            <p:nvPr/>
          </p:nvSpPr>
          <p:spPr>
            <a:xfrm>
              <a:off x="1380309" y="5172171"/>
              <a:ext cx="1565111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R="0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</a:rPr>
                <a:t>Configuration and arguments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sym typeface="Helvetica Light"/>
              </a:endParaRPr>
            </a:p>
          </p:txBody>
        </p:sp>
        <p:pic>
          <p:nvPicPr>
            <p:cNvPr id="1026" name="Picture 2" descr="https://image.freepik.com/free-icon/three-gears-of-configuration-tools_318-6275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CrisscrossEtching trans="5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796" y="4155066"/>
              <a:ext cx="913825" cy="913825"/>
            </a:xfrm>
            <a:prstGeom prst="rect">
              <a:avLst/>
            </a:prstGeom>
            <a:noFill/>
            <a:effectLst>
              <a:glow>
                <a:schemeClr val="accent1"/>
              </a:glo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8313893" y="4414005"/>
            <a:ext cx="927474" cy="1109009"/>
            <a:chOff x="7164422" y="2141824"/>
            <a:chExt cx="927474" cy="110900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422" y="2141824"/>
              <a:ext cx="813272" cy="8132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164655" y="2932797"/>
              <a:ext cx="927241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R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lang="en-US" sz="1400" b="1" dirty="0">
                  <a:solidFill>
                    <a:schemeClr val="accent4">
                      <a:lumMod val="50000"/>
                    </a:schemeClr>
                  </a:solidFill>
                </a:rPr>
                <a:t>Cake.exe</a:t>
              </a:r>
            </a:p>
          </p:txBody>
        </p:sp>
      </p:grpSp>
      <p:cxnSp>
        <p:nvCxnSpPr>
          <p:cNvPr id="19" name="Connector: Curved 18"/>
          <p:cNvCxnSpPr/>
          <p:nvPr/>
        </p:nvCxnSpPr>
        <p:spPr>
          <a:xfrm>
            <a:off x="4030237" y="3471436"/>
            <a:ext cx="4120539" cy="1236402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chemeClr val="tx2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Connector: Curved 22"/>
          <p:cNvCxnSpPr/>
          <p:nvPr/>
        </p:nvCxnSpPr>
        <p:spPr>
          <a:xfrm flipV="1">
            <a:off x="5743365" y="4975485"/>
            <a:ext cx="2407411" cy="1193412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chemeClr val="tx2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Connector: Curved 27"/>
          <p:cNvCxnSpPr>
            <a:stCxn id="22" idx="2"/>
            <a:endCxn id="8" idx="3"/>
          </p:cNvCxnSpPr>
          <p:nvPr/>
        </p:nvCxnSpPr>
        <p:spPr>
          <a:xfrm rot="5400000">
            <a:off x="5304412" y="4745707"/>
            <a:ext cx="2696028" cy="4250643"/>
          </a:xfrm>
          <a:prstGeom prst="curvedConnector2">
            <a:avLst/>
          </a:prstGeom>
          <a:noFill/>
          <a:ln w="25400" cap="flat">
            <a:solidFill>
              <a:schemeClr val="tx2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Connector: Curved 36"/>
          <p:cNvCxnSpPr/>
          <p:nvPr/>
        </p:nvCxnSpPr>
        <p:spPr>
          <a:xfrm rot="16200000" flipV="1">
            <a:off x="9178546" y="4643757"/>
            <a:ext cx="1562364" cy="1665126"/>
          </a:xfrm>
          <a:prstGeom prst="curvedConnector2">
            <a:avLst/>
          </a:prstGeom>
          <a:noFill/>
          <a:ln w="25400" cap="flat">
            <a:solidFill>
              <a:schemeClr val="tx2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Connector: Curved 40"/>
          <p:cNvCxnSpPr>
            <a:stCxn id="3" idx="3"/>
            <a:endCxn id="5" idx="1"/>
          </p:cNvCxnSpPr>
          <p:nvPr/>
        </p:nvCxnSpPr>
        <p:spPr>
          <a:xfrm>
            <a:off x="9196426" y="5155932"/>
            <a:ext cx="659623" cy="2025930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chemeClr val="tx2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Connector: Curved 48"/>
          <p:cNvCxnSpPr/>
          <p:nvPr/>
        </p:nvCxnSpPr>
        <p:spPr>
          <a:xfrm rot="5400000" flipH="1" flipV="1">
            <a:off x="10618905" y="1532065"/>
            <a:ext cx="911848" cy="4708600"/>
          </a:xfrm>
          <a:prstGeom prst="curvedConnector2">
            <a:avLst/>
          </a:prstGeom>
          <a:noFill/>
          <a:ln w="25400" cap="flat">
            <a:solidFill>
              <a:schemeClr val="tx2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: Rounded Corners 102"/>
          <p:cNvSpPr/>
          <p:nvPr/>
        </p:nvSpPr>
        <p:spPr>
          <a:xfrm>
            <a:off x="13572561" y="2516415"/>
            <a:ext cx="1974994" cy="1662422"/>
          </a:xfrm>
          <a:prstGeom prst="roundRect">
            <a:avLst/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849222" y="2917480"/>
            <a:ext cx="1565111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1" dirty="0" err="1"/>
              <a:t>nupkg</a:t>
            </a:r>
            <a:endParaRPr lang="en-US" sz="1200" b="1" dirty="0"/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1" dirty="0"/>
              <a:t>exe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1" dirty="0" err="1"/>
              <a:t>dll</a:t>
            </a:r>
            <a:endParaRPr lang="en-US" sz="1200" b="1" dirty="0"/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1" dirty="0" err="1"/>
              <a:t>msi</a:t>
            </a:r>
            <a:endParaRPr lang="en-US" sz="1200" b="1" dirty="0"/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1" dirty="0"/>
              <a:t>…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3789530" y="4316011"/>
            <a:ext cx="156511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Some kind of result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sym typeface="Helvetica Light"/>
            </a:endParaRPr>
          </a:p>
        </p:txBody>
      </p:sp>
      <p:sp>
        <p:nvSpPr>
          <p:cNvPr id="78" name="TextBox 77"/>
          <p:cNvSpPr txBox="1"/>
          <p:nvPr/>
        </p:nvSpPr>
        <p:spPr>
          <a:xfrm rot="21071177">
            <a:off x="10084450" y="3261394"/>
            <a:ext cx="156511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Invoke target</a:t>
            </a:r>
            <a:endParaRPr kumimoji="0" lang="en-US" sz="1200" i="1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Helvetica Light"/>
            </a:endParaRPr>
          </a:p>
        </p:txBody>
      </p:sp>
      <p:sp>
        <p:nvSpPr>
          <p:cNvPr id="79" name="TextBox 78"/>
          <p:cNvSpPr txBox="1"/>
          <p:nvPr/>
        </p:nvSpPr>
        <p:spPr>
          <a:xfrm rot="20888362">
            <a:off x="5031121" y="7734823"/>
            <a:ext cx="156511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Install packages</a:t>
            </a:r>
            <a:endParaRPr kumimoji="0" lang="en-US" sz="1200" i="1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Helvetica Light"/>
            </a:endParaRPr>
          </a:p>
        </p:txBody>
      </p:sp>
      <p:sp>
        <p:nvSpPr>
          <p:cNvPr id="81" name="TextBox 80"/>
          <p:cNvSpPr txBox="1"/>
          <p:nvPr/>
        </p:nvSpPr>
        <p:spPr>
          <a:xfrm rot="360522">
            <a:off x="5027195" y="3327807"/>
            <a:ext cx="1115895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kumimoji="0" lang="en-US" sz="1200" i="1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Helvetica Light"/>
            </a:endParaRPr>
          </a:p>
        </p:txBody>
      </p:sp>
      <p:sp>
        <p:nvSpPr>
          <p:cNvPr id="82" name="TextBox 81"/>
          <p:cNvSpPr txBox="1"/>
          <p:nvPr/>
        </p:nvSpPr>
        <p:spPr>
          <a:xfrm rot="20328620">
            <a:off x="6060463" y="5661042"/>
            <a:ext cx="1115895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kumimoji="0" lang="en-US" sz="1200" i="1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Helvetica Ligh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557388" y="6088630"/>
            <a:ext cx="1115895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Compile</a:t>
            </a:r>
            <a:endParaRPr kumimoji="0" lang="en-US" sz="1200" i="1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Helvetica Light"/>
            </a:endParaRPr>
          </a:p>
        </p:txBody>
      </p:sp>
      <p:sp>
        <p:nvSpPr>
          <p:cNvPr id="84" name="TextBox 83"/>
          <p:cNvSpPr txBox="1"/>
          <p:nvPr/>
        </p:nvSpPr>
        <p:spPr>
          <a:xfrm rot="1691039">
            <a:off x="9491760" y="4774904"/>
            <a:ext cx="165698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In-memory assembly</a:t>
            </a:r>
            <a:endParaRPr kumimoji="0" lang="en-US" sz="1200" i="1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212884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7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3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3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6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75" grpId="0"/>
      <p:bldP spid="77" grpId="0"/>
      <p:bldP spid="78" grpId="0"/>
      <p:bldP spid="79" grpId="0"/>
      <p:bldP spid="79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Dependency based programming </a:t>
            </a:r>
            <a:r>
              <a:rPr lang="en-US" sz="2670" dirty="0"/>
              <a:t>(1/4)</a:t>
            </a:r>
            <a:endParaRPr sz="2670" dirty="0"/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524608" y="10710511"/>
            <a:ext cx="274113" cy="4719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" y="2665108"/>
            <a:ext cx="1734947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Define your work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as fine grained tasks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4570523" y="4446336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Clean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7537840" y="4446336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Unit tests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10505157" y="4446335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FxCop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4570523" y="6006194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Package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7537840" y="6006194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0505156" y="6006193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Publish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4570523" y="7566052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Calculate</a:t>
            </a:r>
            <a:r>
              <a:rPr lang="en-US" sz="2400" dirty="0">
                <a:solidFill>
                  <a:schemeClr val="bg1"/>
                </a:solidFill>
              </a:rPr>
              <a:t> version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05965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Dependency based programming </a:t>
            </a:r>
            <a:r>
              <a:rPr lang="en-US" sz="2670" dirty="0"/>
              <a:t>(2/4)</a:t>
            </a:r>
            <a:endParaRPr sz="2670" dirty="0"/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524608" y="10710511"/>
            <a:ext cx="274113" cy="4719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" y="2665108"/>
            <a:ext cx="1734947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Order of execution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is defined as dependencies between tasks.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6186083" y="4446336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Clean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186083" y="7518791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Unit tests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9142435" y="5984046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FxCop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9142435" y="7518791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Package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6186083" y="5984046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2098787" y="7518790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Publish</a:t>
            </a:r>
          </a:p>
        </p:txBody>
      </p:sp>
      <p:cxnSp>
        <p:nvCxnSpPr>
          <p:cNvPr id="6" name="Straight Arrow Connector 5"/>
          <p:cNvCxnSpPr>
            <a:stCxn id="11" idx="0"/>
            <a:endCxn id="4" idx="2"/>
          </p:cNvCxnSpPr>
          <p:nvPr/>
        </p:nvCxnSpPr>
        <p:spPr>
          <a:xfrm flipV="1">
            <a:off x="7307409" y="5283699"/>
            <a:ext cx="0" cy="7003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1"/>
            <a:endCxn id="11" idx="3"/>
          </p:cNvCxnSpPr>
          <p:nvPr/>
        </p:nvCxnSpPr>
        <p:spPr>
          <a:xfrm flipH="1">
            <a:off x="8428734" y="6402728"/>
            <a:ext cx="71370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11" idx="2"/>
          </p:cNvCxnSpPr>
          <p:nvPr/>
        </p:nvCxnSpPr>
        <p:spPr>
          <a:xfrm flipV="1">
            <a:off x="7307409" y="6821409"/>
            <a:ext cx="0" cy="6973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1"/>
          </p:cNvCxnSpPr>
          <p:nvPr/>
        </p:nvCxnSpPr>
        <p:spPr>
          <a:xfrm flipH="1">
            <a:off x="8428734" y="7937473"/>
            <a:ext cx="713701" cy="857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1"/>
            <a:endCxn id="10" idx="3"/>
          </p:cNvCxnSpPr>
          <p:nvPr/>
        </p:nvCxnSpPr>
        <p:spPr>
          <a:xfrm flipH="1">
            <a:off x="11385086" y="7937472"/>
            <a:ext cx="713701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>
            <a:spLocks/>
          </p:cNvSpPr>
          <p:nvPr/>
        </p:nvSpPr>
        <p:spPr>
          <a:xfrm>
            <a:off x="3229732" y="4446335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Calculate</a:t>
            </a:r>
            <a:r>
              <a:rPr lang="en-US" sz="2400" dirty="0">
                <a:solidFill>
                  <a:schemeClr val="bg1"/>
                </a:solidFill>
              </a:rPr>
              <a:t> version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9" name="Straight Arrow Connector 38"/>
          <p:cNvCxnSpPr>
            <a:stCxn id="4" idx="1"/>
            <a:endCxn id="37" idx="3"/>
          </p:cNvCxnSpPr>
          <p:nvPr/>
        </p:nvCxnSpPr>
        <p:spPr>
          <a:xfrm flipH="1" flipV="1">
            <a:off x="5472383" y="4865017"/>
            <a:ext cx="713700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308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Dependency based programming </a:t>
            </a:r>
            <a:r>
              <a:rPr lang="en-US" sz="2670" dirty="0"/>
              <a:t>(3/4)</a:t>
            </a:r>
            <a:endParaRPr sz="2670" dirty="0"/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524608" y="10710511"/>
            <a:ext cx="274113" cy="4719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" y="2665108"/>
            <a:ext cx="1734947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Conditions influence whether a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task shoul</a:t>
            </a:r>
            <a:r>
              <a:rPr lang="en-US" dirty="0"/>
              <a:t>d be skipped or not.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6186083" y="4446336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Clean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186083" y="7518791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Unit tests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9142435" y="5984046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FxCop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9142435" y="7518791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Package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6186083" y="5984046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2098787" y="7518790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Publish</a:t>
            </a:r>
          </a:p>
        </p:txBody>
      </p:sp>
      <p:cxnSp>
        <p:nvCxnSpPr>
          <p:cNvPr id="6" name="Straight Arrow Connector 5"/>
          <p:cNvCxnSpPr>
            <a:stCxn id="11" idx="0"/>
            <a:endCxn id="4" idx="2"/>
          </p:cNvCxnSpPr>
          <p:nvPr/>
        </p:nvCxnSpPr>
        <p:spPr>
          <a:xfrm flipV="1">
            <a:off x="7307409" y="5283699"/>
            <a:ext cx="0" cy="7003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1"/>
            <a:endCxn id="11" idx="3"/>
          </p:cNvCxnSpPr>
          <p:nvPr/>
        </p:nvCxnSpPr>
        <p:spPr>
          <a:xfrm flipH="1">
            <a:off x="8428734" y="6402728"/>
            <a:ext cx="71370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11" idx="2"/>
          </p:cNvCxnSpPr>
          <p:nvPr/>
        </p:nvCxnSpPr>
        <p:spPr>
          <a:xfrm flipV="1">
            <a:off x="7307409" y="6821409"/>
            <a:ext cx="0" cy="6973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1"/>
          </p:cNvCxnSpPr>
          <p:nvPr/>
        </p:nvCxnSpPr>
        <p:spPr>
          <a:xfrm flipH="1">
            <a:off x="8428734" y="7937473"/>
            <a:ext cx="713701" cy="857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1"/>
            <a:endCxn id="10" idx="3"/>
          </p:cNvCxnSpPr>
          <p:nvPr/>
        </p:nvCxnSpPr>
        <p:spPr>
          <a:xfrm flipH="1">
            <a:off x="11385086" y="7937472"/>
            <a:ext cx="713701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>
            <a:spLocks/>
          </p:cNvSpPr>
          <p:nvPr/>
        </p:nvSpPr>
        <p:spPr>
          <a:xfrm>
            <a:off x="3229732" y="4446335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Calculate</a:t>
            </a:r>
            <a:r>
              <a:rPr lang="en-US" sz="2400" dirty="0">
                <a:solidFill>
                  <a:schemeClr val="bg1"/>
                </a:solidFill>
              </a:rPr>
              <a:t> version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9" name="Straight Arrow Connector 38"/>
          <p:cNvCxnSpPr>
            <a:stCxn id="4" idx="1"/>
            <a:endCxn id="37" idx="3"/>
          </p:cNvCxnSpPr>
          <p:nvPr/>
        </p:nvCxnSpPr>
        <p:spPr>
          <a:xfrm flipH="1" flipV="1">
            <a:off x="5472383" y="4865017"/>
            <a:ext cx="713700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EEE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43816" y="7772400"/>
            <a:ext cx="378346" cy="37834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766241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Dependency based programming </a:t>
            </a:r>
            <a:r>
              <a:rPr lang="en-US" sz="2670" dirty="0"/>
              <a:t>(4/4)</a:t>
            </a:r>
            <a:endParaRPr sz="2670" dirty="0"/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524608" y="10710511"/>
            <a:ext cx="274113" cy="4719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" y="2665108"/>
            <a:ext cx="1734947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By executing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 target, we determine what tasks should be executed.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6186083" y="4446336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Clean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186083" y="7518791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Unit tests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9142435" y="5984046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FxCop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9142435" y="7518791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Package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6186083" y="5984046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2098787" y="7518790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Publish</a:t>
            </a:r>
          </a:p>
        </p:txBody>
      </p:sp>
      <p:cxnSp>
        <p:nvCxnSpPr>
          <p:cNvPr id="6" name="Straight Arrow Connector 5"/>
          <p:cNvCxnSpPr>
            <a:stCxn id="11" idx="0"/>
            <a:endCxn id="4" idx="2"/>
          </p:cNvCxnSpPr>
          <p:nvPr/>
        </p:nvCxnSpPr>
        <p:spPr>
          <a:xfrm flipV="1">
            <a:off x="7307409" y="5283699"/>
            <a:ext cx="0" cy="7003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1"/>
            <a:endCxn id="11" idx="3"/>
          </p:cNvCxnSpPr>
          <p:nvPr/>
        </p:nvCxnSpPr>
        <p:spPr>
          <a:xfrm flipH="1">
            <a:off x="8428734" y="6402728"/>
            <a:ext cx="71370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11" idx="2"/>
          </p:cNvCxnSpPr>
          <p:nvPr/>
        </p:nvCxnSpPr>
        <p:spPr>
          <a:xfrm flipV="1">
            <a:off x="7307409" y="6821409"/>
            <a:ext cx="0" cy="6973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1"/>
          </p:cNvCxnSpPr>
          <p:nvPr/>
        </p:nvCxnSpPr>
        <p:spPr>
          <a:xfrm flipH="1">
            <a:off x="8428734" y="7937473"/>
            <a:ext cx="713701" cy="857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1"/>
            <a:endCxn id="10" idx="3"/>
          </p:cNvCxnSpPr>
          <p:nvPr/>
        </p:nvCxnSpPr>
        <p:spPr>
          <a:xfrm flipH="1">
            <a:off x="11385086" y="7937472"/>
            <a:ext cx="713701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>
            <a:spLocks/>
          </p:cNvSpPr>
          <p:nvPr/>
        </p:nvSpPr>
        <p:spPr>
          <a:xfrm>
            <a:off x="3229732" y="4446335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Calculate</a:t>
            </a:r>
            <a:r>
              <a:rPr lang="en-US" sz="2400" dirty="0">
                <a:solidFill>
                  <a:schemeClr val="bg1"/>
                </a:solidFill>
              </a:rPr>
              <a:t> version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9" name="Straight Arrow Connector 38"/>
          <p:cNvCxnSpPr>
            <a:stCxn id="4" idx="1"/>
            <a:endCxn id="37" idx="3"/>
          </p:cNvCxnSpPr>
          <p:nvPr/>
        </p:nvCxnSpPr>
        <p:spPr>
          <a:xfrm flipH="1" flipV="1">
            <a:off x="5472383" y="4865017"/>
            <a:ext cx="713700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EEE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47830" y="7774802"/>
            <a:ext cx="378346" cy="378346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Rectangle 18"/>
          <p:cNvSpPr>
            <a:spLocks/>
          </p:cNvSpPr>
          <p:nvPr/>
        </p:nvSpPr>
        <p:spPr>
          <a:xfrm>
            <a:off x="3229732" y="5984045"/>
            <a:ext cx="2256668" cy="8373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Default</a:t>
            </a:r>
          </a:p>
        </p:txBody>
      </p:sp>
      <p:cxnSp>
        <p:nvCxnSpPr>
          <p:cNvPr id="5" name="Connector: Elbow 4"/>
          <p:cNvCxnSpPr>
            <a:stCxn id="19" idx="3"/>
            <a:endCxn id="10" idx="2"/>
          </p:cNvCxnSpPr>
          <p:nvPr/>
        </p:nvCxnSpPr>
        <p:spPr>
          <a:xfrm>
            <a:off x="5486400" y="6402727"/>
            <a:ext cx="4777361" cy="1953427"/>
          </a:xfrm>
          <a:prstGeom prst="bentConnector4">
            <a:avLst>
              <a:gd name="adj1" fmla="val 7114"/>
              <a:gd name="adj2" fmla="val 12363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>
            <a:spLocks/>
          </p:cNvSpPr>
          <p:nvPr/>
        </p:nvSpPr>
        <p:spPr>
          <a:xfrm>
            <a:off x="3215714" y="7545293"/>
            <a:ext cx="2256668" cy="8373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AppVeyor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0" name="Connector: Elbow 39"/>
          <p:cNvCxnSpPr>
            <a:stCxn id="27" idx="2"/>
            <a:endCxn id="12" idx="2"/>
          </p:cNvCxnSpPr>
          <p:nvPr/>
        </p:nvCxnSpPr>
        <p:spPr>
          <a:xfrm rot="5400000" flipH="1" flipV="1">
            <a:off x="8731787" y="3968412"/>
            <a:ext cx="100584" cy="8876065"/>
          </a:xfrm>
          <a:prstGeom prst="bentConnector3">
            <a:avLst>
              <a:gd name="adj1" fmla="val -862544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9053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Demo</a:t>
            </a:r>
            <a:endParaRPr dirty="0"/>
          </a:p>
        </p:txBody>
      </p:sp>
      <p:sp>
        <p:nvSpPr>
          <p:cNvPr id="324" name="Shape 324"/>
          <p:cNvSpPr>
            <a:spLocks noGrp="1"/>
          </p:cNvSpPr>
          <p:nvPr>
            <p:ph type="sldNum" sz="quarter" idx="2"/>
          </p:nvPr>
        </p:nvSpPr>
        <p:spPr>
          <a:xfrm>
            <a:off x="8524608" y="9251950"/>
            <a:ext cx="274113" cy="4719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524608" y="10710511"/>
            <a:ext cx="274113" cy="4719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6484354" y="2363766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Clean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484354" y="5436221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Unit tests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9440706" y="3901476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FxCop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9440706" y="5436221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Package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6484354" y="3901476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2397058" y="5436220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Publish</a:t>
            </a:r>
          </a:p>
        </p:txBody>
      </p:sp>
      <p:cxnSp>
        <p:nvCxnSpPr>
          <p:cNvPr id="6" name="Straight Arrow Connector 5"/>
          <p:cNvCxnSpPr>
            <a:stCxn id="11" idx="0"/>
            <a:endCxn id="4" idx="2"/>
          </p:cNvCxnSpPr>
          <p:nvPr/>
        </p:nvCxnSpPr>
        <p:spPr>
          <a:xfrm flipV="1">
            <a:off x="7605680" y="3201129"/>
            <a:ext cx="0" cy="7003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1"/>
            <a:endCxn id="11" idx="3"/>
          </p:cNvCxnSpPr>
          <p:nvPr/>
        </p:nvCxnSpPr>
        <p:spPr>
          <a:xfrm flipH="1">
            <a:off x="8727005" y="4320158"/>
            <a:ext cx="71370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11" idx="2"/>
          </p:cNvCxnSpPr>
          <p:nvPr/>
        </p:nvCxnSpPr>
        <p:spPr>
          <a:xfrm flipV="1">
            <a:off x="7605680" y="4738839"/>
            <a:ext cx="0" cy="6973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1"/>
          </p:cNvCxnSpPr>
          <p:nvPr/>
        </p:nvCxnSpPr>
        <p:spPr>
          <a:xfrm flipH="1">
            <a:off x="8727005" y="5854903"/>
            <a:ext cx="713701" cy="857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1"/>
            <a:endCxn id="10" idx="3"/>
          </p:cNvCxnSpPr>
          <p:nvPr/>
        </p:nvCxnSpPr>
        <p:spPr>
          <a:xfrm flipH="1">
            <a:off x="11683357" y="5854902"/>
            <a:ext cx="713701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>
            <a:spLocks/>
          </p:cNvSpPr>
          <p:nvPr/>
        </p:nvSpPr>
        <p:spPr>
          <a:xfrm>
            <a:off x="3528003" y="2363765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Calculate</a:t>
            </a:r>
            <a:r>
              <a:rPr lang="en-US" sz="2400" dirty="0">
                <a:solidFill>
                  <a:schemeClr val="bg1"/>
                </a:solidFill>
              </a:rPr>
              <a:t> version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9" name="Straight Arrow Connector 38"/>
          <p:cNvCxnSpPr>
            <a:stCxn id="4" idx="1"/>
            <a:endCxn id="37" idx="3"/>
          </p:cNvCxnSpPr>
          <p:nvPr/>
        </p:nvCxnSpPr>
        <p:spPr>
          <a:xfrm flipH="1" flipV="1">
            <a:off x="5770654" y="2782447"/>
            <a:ext cx="713700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/>
          </p:cNvSpPr>
          <p:nvPr/>
        </p:nvSpPr>
        <p:spPr>
          <a:xfrm>
            <a:off x="3528003" y="3901475"/>
            <a:ext cx="2256668" cy="8373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Default</a:t>
            </a:r>
          </a:p>
        </p:txBody>
      </p:sp>
      <p:cxnSp>
        <p:nvCxnSpPr>
          <p:cNvPr id="5" name="Connector: Elbow 4"/>
          <p:cNvCxnSpPr>
            <a:stCxn id="19" idx="3"/>
            <a:endCxn id="10" idx="2"/>
          </p:cNvCxnSpPr>
          <p:nvPr/>
        </p:nvCxnSpPr>
        <p:spPr>
          <a:xfrm>
            <a:off x="5784671" y="4320157"/>
            <a:ext cx="4777361" cy="1953427"/>
          </a:xfrm>
          <a:prstGeom prst="bentConnector4">
            <a:avLst>
              <a:gd name="adj1" fmla="val 7114"/>
              <a:gd name="adj2" fmla="val 12363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>
            <a:spLocks/>
          </p:cNvSpPr>
          <p:nvPr/>
        </p:nvSpPr>
        <p:spPr>
          <a:xfrm>
            <a:off x="3513985" y="5462723"/>
            <a:ext cx="2256668" cy="8373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AppVeyor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0" name="Connector: Elbow 39"/>
          <p:cNvCxnSpPr>
            <a:stCxn id="27" idx="2"/>
            <a:endCxn id="12" idx="2"/>
          </p:cNvCxnSpPr>
          <p:nvPr/>
        </p:nvCxnSpPr>
        <p:spPr>
          <a:xfrm rot="5400000" flipH="1" flipV="1">
            <a:off x="9030058" y="1885842"/>
            <a:ext cx="100584" cy="8876065"/>
          </a:xfrm>
          <a:prstGeom prst="bentConnector3">
            <a:avLst>
              <a:gd name="adj1" fmla="val -862544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7633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7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Questions?</a:t>
            </a:r>
            <a:endParaRPr dirty="0"/>
          </a:p>
        </p:txBody>
      </p:sp>
      <p:sp>
        <p:nvSpPr>
          <p:cNvPr id="324" name="Shape 324"/>
          <p:cNvSpPr>
            <a:spLocks noGrp="1"/>
          </p:cNvSpPr>
          <p:nvPr>
            <p:ph type="sldNum" sz="quarter" idx="2"/>
          </p:nvPr>
        </p:nvSpPr>
        <p:spPr>
          <a:xfrm>
            <a:off x="8524608" y="9251950"/>
            <a:ext cx="274113" cy="4719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1142897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Thank you!</a:t>
            </a:r>
            <a:endParaRPr dirty="0"/>
          </a:p>
        </p:txBody>
      </p:sp>
      <p:sp>
        <p:nvSpPr>
          <p:cNvPr id="324" name="Shape 324"/>
          <p:cNvSpPr>
            <a:spLocks noGrp="1"/>
          </p:cNvSpPr>
          <p:nvPr>
            <p:ph type="sldNum" sz="quarter" idx="2"/>
          </p:nvPr>
        </p:nvSpPr>
        <p:spPr>
          <a:xfrm>
            <a:off x="8524608" y="9251950"/>
            <a:ext cx="274113" cy="4719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grpSp>
        <p:nvGrpSpPr>
          <p:cNvPr id="10" name="Group 9"/>
          <p:cNvGrpSpPr/>
          <p:nvPr/>
        </p:nvGrpSpPr>
        <p:grpSpPr>
          <a:xfrm>
            <a:off x="5255569" y="8592718"/>
            <a:ext cx="6829124" cy="582152"/>
            <a:chOff x="1236703" y="7802866"/>
            <a:chExt cx="6829124" cy="582152"/>
          </a:xfrm>
          <a:noFill/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5462757" y="7808159"/>
              <a:ext cx="576859" cy="576859"/>
            </a:xfrm>
            <a:prstGeom prst="rect">
              <a:avLst/>
            </a:prstGeom>
            <a:grp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1236703" y="7802866"/>
              <a:ext cx="576859" cy="576859"/>
            </a:xfrm>
            <a:prstGeom prst="rect">
              <a:avLst/>
            </a:prstGeom>
            <a:grpFill/>
          </p:spPr>
        </p:pic>
        <p:sp>
          <p:nvSpPr>
            <p:cNvPr id="13" name="TextBox 12"/>
            <p:cNvSpPr txBox="1"/>
            <p:nvPr/>
          </p:nvSpPr>
          <p:spPr>
            <a:xfrm>
              <a:off x="1813562" y="7855333"/>
              <a:ext cx="3649195" cy="47192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Gill Sans Light"/>
                  <a:sym typeface="Helvetica Light"/>
                </a:rPr>
                <a:t>patrik@patriksvensson.se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39616" y="7855333"/>
              <a:ext cx="2026211" cy="47192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Gill Sans Light"/>
                  <a:sym typeface="Helvetica Light"/>
                </a:rPr>
                <a:t>@firstdrafthell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94292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Agenda</a:t>
            </a:r>
            <a:endParaRPr dirty="0"/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is Cake?</a:t>
            </a:r>
          </a:p>
          <a:p>
            <a:r>
              <a:rPr lang="en-US" dirty="0"/>
              <a:t>The philosophy behind Cake</a:t>
            </a:r>
          </a:p>
          <a:p>
            <a:r>
              <a:rPr lang="en-US" dirty="0"/>
              <a:t>How does Cake work?</a:t>
            </a:r>
          </a:p>
          <a:p>
            <a:r>
              <a:rPr lang="en-US" dirty="0"/>
              <a:t>Dependency based programming</a:t>
            </a:r>
          </a:p>
          <a:p>
            <a:r>
              <a:rPr lang="en-US" dirty="0"/>
              <a:t>Demo!</a:t>
            </a:r>
          </a:p>
          <a:p>
            <a:r>
              <a:rPr lang="en-US" dirty="0"/>
              <a:t>Awkward silence followed by applause.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524608" y="10710511"/>
            <a:ext cx="274113" cy="4719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87769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Cake? </a:t>
            </a:r>
            <a:r>
              <a:rPr lang="en-US" sz="2667" dirty="0"/>
              <a:t>(1/5)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build automation tool</a:t>
            </a:r>
          </a:p>
          <a:p>
            <a:pPr lvl="1"/>
            <a:r>
              <a:rPr lang="en-US" dirty="0"/>
              <a:t>Write your build scripts in C#</a:t>
            </a:r>
          </a:p>
          <a:p>
            <a:pPr lvl="1"/>
            <a:r>
              <a:rPr lang="en-US" dirty="0"/>
              <a:t>Runs on full .NET framework (</a:t>
            </a:r>
            <a:r>
              <a:rPr lang="en-US" i="1" dirty="0"/>
              <a:t>net45</a:t>
            </a:r>
            <a:r>
              <a:rPr lang="en-US" dirty="0"/>
              <a:t>) and .NET Core (</a:t>
            </a:r>
            <a:r>
              <a:rPr lang="en-US" i="1" dirty="0"/>
              <a:t>netstandard1.6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Powered by Roslyn and the Mono compiler</a:t>
            </a:r>
          </a:p>
          <a:p>
            <a:pPr marL="0" indent="0">
              <a:buNone/>
            </a:pPr>
            <a:r>
              <a:rPr lang="en-US" dirty="0"/>
              <a:t>Not a replacement for your CI server!</a:t>
            </a:r>
          </a:p>
        </p:txBody>
      </p:sp>
    </p:spTree>
    <p:extLst>
      <p:ext uri="{BB962C8B-B14F-4D97-AF65-F5344CB8AC3E}">
        <p14:creationId xmlns:p14="http://schemas.microsoft.com/office/powerpoint/2010/main" val="1613233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Cake? </a:t>
            </a:r>
            <a:r>
              <a:rPr lang="en-US" sz="2667" dirty="0"/>
              <a:t>(2/5)</a:t>
            </a:r>
          </a:p>
        </p:txBody>
      </p:sp>
      <p:pic>
        <p:nvPicPr>
          <p:cNvPr id="5" name="Windows_logo_-_2012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545" y="4706345"/>
            <a:ext cx="1281113" cy="128111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inux_u2.png"/>
          <p:cNvPicPr>
            <a:picLocks noChangeAspect="1"/>
          </p:cNvPicPr>
          <p:nvPr/>
        </p:nvPicPr>
        <p:blipFill>
          <a:blip r:embed="rId3">
            <a:extLst/>
          </a:blip>
          <a:srcRect l="10545" r="10545"/>
          <a:stretch>
            <a:fillRect/>
          </a:stretch>
        </p:blipFill>
        <p:spPr>
          <a:xfrm>
            <a:off x="9709635" y="4551850"/>
            <a:ext cx="2019348" cy="1919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Apple_logo_black.sv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26378" y="4551850"/>
            <a:ext cx="1435608" cy="143560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9666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22000"/>
    </mc:Choice>
    <mc:Fallback xmlns="">
      <p:transition advClick="0" advTm="42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17" y="1540471"/>
            <a:ext cx="17358695" cy="8213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Cake? </a:t>
            </a:r>
            <a:r>
              <a:rPr lang="en-US" sz="2667" dirty="0"/>
              <a:t>(3/5)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404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Cake? </a:t>
            </a:r>
            <a:r>
              <a:rPr lang="en-US" sz="2667" dirty="0"/>
              <a:t>(4/5)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Open Source</a:t>
            </a:r>
          </a:p>
          <a:p>
            <a:pPr lvl="1"/>
            <a:r>
              <a:rPr lang="en-US" dirty="0"/>
              <a:t>Available on GitHub</a:t>
            </a:r>
            <a:br>
              <a:rPr lang="en-US" dirty="0"/>
            </a:br>
            <a:r>
              <a:rPr lang="en-US" dirty="0">
                <a:hlinkClick r:id="rId3"/>
              </a:rPr>
              <a:t>https://github.com/cake-build/cake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Part of the .NET Foundation</a:t>
            </a:r>
          </a:p>
          <a:p>
            <a:pPr lvl="1"/>
            <a:r>
              <a:rPr lang="en-US" dirty="0"/>
              <a:t>Project guidance and mentoring</a:t>
            </a:r>
          </a:p>
          <a:p>
            <a:pPr lvl="1"/>
            <a:r>
              <a:rPr lang="en-US" dirty="0"/>
              <a:t>IP &amp; Legal</a:t>
            </a:r>
          </a:p>
          <a:p>
            <a:pPr lvl="1"/>
            <a:r>
              <a:rPr lang="en-US" dirty="0"/>
              <a:t>Financial support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775" y="5790072"/>
            <a:ext cx="2556750" cy="255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299" y="3320716"/>
            <a:ext cx="3509701" cy="139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921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Cake? </a:t>
            </a:r>
            <a:r>
              <a:rPr lang="en-US" sz="2667" dirty="0"/>
              <a:t>(5/5)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70039" y="2243138"/>
            <a:ext cx="14800185" cy="6708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healthy community</a:t>
            </a:r>
          </a:p>
          <a:p>
            <a:pPr lvl="1"/>
            <a:r>
              <a:rPr lang="en-US" dirty="0"/>
              <a:t>600+ pull requests</a:t>
            </a:r>
          </a:p>
          <a:p>
            <a:pPr lvl="1"/>
            <a:r>
              <a:rPr lang="en-US" dirty="0"/>
              <a:t>75+ contributors</a:t>
            </a:r>
          </a:p>
          <a:p>
            <a:pPr lvl="1"/>
            <a:r>
              <a:rPr lang="en-US" dirty="0"/>
              <a:t>80+ third party </a:t>
            </a:r>
            <a:r>
              <a:rPr lang="en-US" dirty="0" err="1"/>
              <a:t>addins</a:t>
            </a:r>
            <a:br>
              <a:rPr lang="en-US" dirty="0"/>
            </a:br>
            <a:r>
              <a:rPr lang="en-US" i="1" dirty="0"/>
              <a:t>Azure, PowerShell, AWS, IIS, </a:t>
            </a:r>
            <a:r>
              <a:rPr lang="en-US" i="1" dirty="0" err="1"/>
              <a:t>WebDeploy</a:t>
            </a:r>
            <a:r>
              <a:rPr lang="en-US" i="1" dirty="0"/>
              <a:t>, </a:t>
            </a:r>
            <a:r>
              <a:rPr lang="en-US" i="1" dirty="0" err="1"/>
              <a:t>Xamarin</a:t>
            </a:r>
            <a:r>
              <a:rPr lang="en-US" i="1" dirty="0"/>
              <a:t>, Docker, Vagrant,</a:t>
            </a:r>
            <a:br>
              <a:rPr lang="en-US" i="1" dirty="0"/>
            </a:br>
            <a:r>
              <a:rPr lang="en-US" i="1" dirty="0"/>
              <a:t>Unity3D, SQL Server etc. etc.</a:t>
            </a:r>
          </a:p>
        </p:txBody>
      </p:sp>
    </p:spTree>
    <p:extLst>
      <p:ext uri="{BB962C8B-B14F-4D97-AF65-F5344CB8AC3E}">
        <p14:creationId xmlns:p14="http://schemas.microsoft.com/office/powerpoint/2010/main" val="2885205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Philosophy </a:t>
            </a:r>
            <a:r>
              <a:rPr lang="en-US" sz="2670" dirty="0"/>
              <a:t>(1/3)</a:t>
            </a:r>
            <a:endParaRPr sz="2670" dirty="0"/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1270039" y="2243138"/>
            <a:ext cx="14800185" cy="680460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Increase team productivity</a:t>
            </a:r>
          </a:p>
          <a:p>
            <a:r>
              <a:rPr lang="en-US" dirty="0"/>
              <a:t>Decrease complexity of development and CI/CD</a:t>
            </a:r>
          </a:p>
          <a:p>
            <a:r>
              <a:rPr lang="en-US" dirty="0"/>
              <a:t>No binaries or sensitive information in repository</a:t>
            </a:r>
          </a:p>
          <a:p>
            <a:r>
              <a:rPr lang="en-US" dirty="0"/>
              <a:t>Build scripts and configuration in repository</a:t>
            </a:r>
          </a:p>
        </p:txBody>
      </p:sp>
    </p:spTree>
    <p:extLst>
      <p:ext uri="{BB962C8B-B14F-4D97-AF65-F5344CB8AC3E}">
        <p14:creationId xmlns:p14="http://schemas.microsoft.com/office/powerpoint/2010/main" val="39005729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Philosophy </a:t>
            </a:r>
            <a:r>
              <a:rPr lang="en-US" sz="2670" dirty="0"/>
              <a:t>(2/3)</a:t>
            </a:r>
            <a:endParaRPr sz="2670" dirty="0"/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Non-intrusive</a:t>
            </a:r>
          </a:p>
          <a:p>
            <a:pPr lvl="1"/>
            <a:r>
              <a:rPr lang="en-US" dirty="0"/>
              <a:t>Doesn’t affect the way you or your team work</a:t>
            </a:r>
          </a:p>
          <a:p>
            <a:pPr marL="0" indent="0">
              <a:buNone/>
            </a:pPr>
            <a:r>
              <a:rPr lang="en-US" dirty="0"/>
              <a:t>Behaves the same way</a:t>
            </a:r>
          </a:p>
          <a:p>
            <a:pPr lvl="1"/>
            <a:r>
              <a:rPr lang="en-US" dirty="0"/>
              <a:t>Regardless of operating system</a:t>
            </a:r>
          </a:p>
          <a:p>
            <a:pPr lvl="1"/>
            <a:r>
              <a:rPr lang="en-US" dirty="0"/>
              <a:t>Regardless of environment (i.e. TeamCity, </a:t>
            </a:r>
            <a:r>
              <a:rPr lang="en-US" dirty="0" err="1"/>
              <a:t>AppVeyor</a:t>
            </a:r>
            <a:r>
              <a:rPr lang="en-US" dirty="0"/>
              <a:t>, TFS, Jenkins, Bamboo)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524608" y="10710511"/>
            <a:ext cx="274113" cy="4719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2178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  <wetp:taskpane dockstate="right" visibility="0" width="350" row="7">
    <wetp:webextensionref xmlns:r="http://schemas.openxmlformats.org/officeDocument/2006/relationships" r:id="rId2"/>
  </wetp:taskpane>
  <wetp:taskpane dockstate="right" visibility="0" width="350" row="8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16ED01B3-1020-4208-8DFB-7FDC16724F23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74ACC7E-C203-4570-A248-D51C721A641C}">
  <we:reference id="wa104379279" version="2.0.0.0" store="en-US" storeType="OMEX"/>
  <we:alternateReferences>
    <we:reference id="WA104379279" version="2.0.0.0" store="WA104379279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5DF2D509-F74D-4A66-85B5-F326BF03702C}">
  <we:reference id="wa104178141" version="2.0.9.0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398</Words>
  <Application>Microsoft Office PowerPoint</Application>
  <PresentationFormat>Custom</PresentationFormat>
  <Paragraphs>131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Gill Sans Light</vt:lpstr>
      <vt:lpstr>Gill Sans MT</vt:lpstr>
      <vt:lpstr>Helvetica Light</vt:lpstr>
      <vt:lpstr>Helvetica Neue</vt:lpstr>
      <vt:lpstr>White</vt:lpstr>
      <vt:lpstr>CAKE http://cakebuild.net</vt:lpstr>
      <vt:lpstr>Agenda</vt:lpstr>
      <vt:lpstr>What is Cake? (1/5)</vt:lpstr>
      <vt:lpstr>What is Cake? (2/5)</vt:lpstr>
      <vt:lpstr>What is Cake? (3/5)</vt:lpstr>
      <vt:lpstr>What is Cake? (4/5)</vt:lpstr>
      <vt:lpstr>What is Cake? (5/5)</vt:lpstr>
      <vt:lpstr>Philosophy (1/3)</vt:lpstr>
      <vt:lpstr>Philosophy (2/3)</vt:lpstr>
      <vt:lpstr>Philosophy (3/3)</vt:lpstr>
      <vt:lpstr>How does Cake work?</vt:lpstr>
      <vt:lpstr>Dependency based programming (1/4)</vt:lpstr>
      <vt:lpstr>Dependency based programming (2/4)</vt:lpstr>
      <vt:lpstr>Dependency based programming (3/4)</vt:lpstr>
      <vt:lpstr>Dependency based programming (4/4)</vt:lpstr>
      <vt:lpstr>Demo</vt:lpstr>
      <vt:lpstr>PowerPoint Presentation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CAKE http://cakebuild.net</dc:title>
  <dc:creator>Patrik Svensson</dc:creator>
  <cp:lastModifiedBy>Patrik Svensson</cp:lastModifiedBy>
  <cp:revision>129</cp:revision>
  <dcterms:modified xsi:type="dcterms:W3CDTF">2016-09-21T00:10:29Z</dcterms:modified>
</cp:coreProperties>
</file>