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66" r:id="rId3"/>
    <p:sldId id="267" r:id="rId4"/>
    <p:sldId id="269" r:id="rId5"/>
    <p:sldId id="270" r:id="rId6"/>
    <p:sldId id="271" r:id="rId7"/>
    <p:sldId id="268" r:id="rId8"/>
    <p:sldId id="272" r:id="rId9"/>
    <p:sldId id="273" r:id="rId10"/>
    <p:sldId id="256" r:id="rId11"/>
    <p:sldId id="258" r:id="rId12"/>
    <p:sldId id="292" r:id="rId13"/>
    <p:sldId id="259" r:id="rId14"/>
    <p:sldId id="265" r:id="rId15"/>
    <p:sldId id="287" r:id="rId16"/>
    <p:sldId id="290" r:id="rId17"/>
    <p:sldId id="291" r:id="rId18"/>
    <p:sldId id="286" r:id="rId19"/>
    <p:sldId id="289" r:id="rId20"/>
    <p:sldId id="297" r:id="rId21"/>
    <p:sldId id="288" r:id="rId22"/>
    <p:sldId id="260" r:id="rId23"/>
    <p:sldId id="261" r:id="rId24"/>
    <p:sldId id="262" r:id="rId25"/>
    <p:sldId id="276" r:id="rId26"/>
    <p:sldId id="277" r:id="rId27"/>
    <p:sldId id="274" r:id="rId28"/>
    <p:sldId id="278" r:id="rId29"/>
    <p:sldId id="281" r:id="rId30"/>
    <p:sldId id="282" r:id="rId31"/>
    <p:sldId id="284" r:id="rId32"/>
    <p:sldId id="285" r:id="rId33"/>
    <p:sldId id="279" r:id="rId34"/>
    <p:sldId id="293" r:id="rId35"/>
    <p:sldId id="294" r:id="rId36"/>
    <p:sldId id="295" r:id="rId37"/>
    <p:sldId id="296" r:id="rId38"/>
    <p:sldId id="263" r:id="rId39"/>
    <p:sldId id="264" r:id="rId4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Start" id="{041DE117-1DDF-4510-9331-A84D7C3C703C}">
          <p14:sldIdLst>
            <p14:sldId id="257"/>
          </p14:sldIdLst>
        </p14:section>
        <p14:section name="Who am I?" id="{AE34EC0B-5A41-4D27-8377-A6C200C1732A}">
          <p14:sldIdLst>
            <p14:sldId id="266"/>
          </p14:sldIdLst>
        </p14:section>
        <p14:section name="The team" id="{88D7BA6D-001E-48B2-8BAE-7A3961FE8E03}">
          <p14:sldIdLst/>
        </p14:section>
        <p14:section name="The problem" id="{F2561EDB-24D4-4E38-B509-7D5473762B67}">
          <p14:sldIdLst>
            <p14:sldId id="267"/>
          </p14:sldIdLst>
        </p14:section>
        <p14:section name="Dependency Based Programming" id="{1D26FCEF-0721-4EB2-809E-7B918F42838F}">
          <p14:sldIdLst>
            <p14:sldId id="269"/>
            <p14:sldId id="270"/>
            <p14:sldId id="271"/>
          </p14:sldIdLst>
        </p14:section>
        <p14:section name="Alternatives" id="{44889932-C258-4BA2-9727-DCFDED99917F}">
          <p14:sldIdLst>
            <p14:sldId id="268"/>
            <p14:sldId id="272"/>
            <p14:sldId id="273"/>
          </p14:sldIdLst>
        </p14:section>
        <p14:section name="What is Cake?" id="{344DCE1F-D3B2-4BD9-B80F-0B76791D96C5}">
          <p14:sldIdLst>
            <p14:sldId id="256"/>
            <p14:sldId id="258"/>
            <p14:sldId id="292"/>
            <p14:sldId id="259"/>
          </p14:sldIdLst>
        </p14:section>
        <p14:section name="Why use Cake?" id="{8ACB2712-0D1B-4AFF-8BF2-DDE5AB3B602E}">
          <p14:sldIdLst>
            <p14:sldId id="265"/>
            <p14:sldId id="287"/>
            <p14:sldId id="290"/>
            <p14:sldId id="291"/>
            <p14:sldId id="286"/>
            <p14:sldId id="289"/>
            <p14:sldId id="297"/>
            <p14:sldId id="288"/>
          </p14:sldIdLst>
        </p14:section>
        <p14:section name="Philosophy" id="{6B0FCD06-C942-41E5-84BC-8B95DC66C028}">
          <p14:sldIdLst>
            <p14:sldId id="260"/>
            <p14:sldId id="261"/>
            <p14:sldId id="262"/>
          </p14:sldIdLst>
        </p14:section>
        <p14:section name="How does Cake work?" id="{467A1C77-9AA5-482B-98D6-7581D8300CBB}">
          <p14:sldIdLst>
            <p14:sldId id="276"/>
            <p14:sldId id="277"/>
            <p14:sldId id="274"/>
          </p14:sldIdLst>
        </p14:section>
        <p14:section name="Modularity" id="{212B8F08-0B8F-4F06-8894-CF04ADB8EC65}">
          <p14:sldIdLst>
            <p14:sldId id="278"/>
            <p14:sldId id="281"/>
            <p14:sldId id="282"/>
            <p14:sldId id="284"/>
            <p14:sldId id="285"/>
            <p14:sldId id="279"/>
          </p14:sldIdLst>
        </p14:section>
        <p14:section name="Demo" id="{68F4C311-6B9B-49DC-906D-715CEE92A736}">
          <p14:sldIdLst>
            <p14:sldId id="293"/>
          </p14:sldIdLst>
        </p14:section>
        <p14:section name="Getting help" id="{1DCE6D1D-9A16-4957-9FF8-9A3580191DAD}">
          <p14:sldIdLst>
            <p14:sldId id="294"/>
          </p14:sldIdLst>
        </p14:section>
        <p14:section name="Contribute" id="{1E3F256B-BED3-4DF9-816F-0354E69F2106}">
          <p14:sldIdLst>
            <p14:sldId id="295"/>
            <p14:sldId id="296"/>
          </p14:sldIdLst>
        </p14:section>
        <p14:section name="Questions?" id="{4BE2D277-1B09-4D40-86A6-AF4BEC82CC4E}">
          <p14:sldIdLst>
            <p14:sldId id="263"/>
          </p14:sldIdLst>
        </p14:section>
        <p14:section name="End" id="{1F0699E3-D791-40B6-8687-D23CBE81B8AB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68139" autoAdjust="0"/>
  </p:normalViewPr>
  <p:slideViewPr>
    <p:cSldViewPr snapToGrid="0">
      <p:cViewPr varScale="1">
        <p:scale>
          <a:sx n="77" d="100"/>
          <a:sy n="77" d="100"/>
        </p:scale>
        <p:origin x="2124" y="84"/>
      </p:cViewPr>
      <p:guideLst/>
    </p:cSldViewPr>
  </p:slideViewPr>
  <p:outlineViewPr>
    <p:cViewPr>
      <p:scale>
        <a:sx n="33" d="100"/>
        <a:sy n="33" d="100"/>
      </p:scale>
      <p:origin x="0" y="-5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384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BF4299-C184-418B-B63D-90590FB9CB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DBDA2-A9A2-4A4D-97AC-1AA9E03AD7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DD452-9FED-45BD-BFFF-767E019D0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1B9D-A2AB-4621-ADAC-C60FBAF52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1747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455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8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47996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9811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behaves the same, but can be configured to behave differently depending on environment. “Oh, we’re not on Azure DevOps, don’t run deploy task”</a:t>
            </a:r>
          </a:p>
        </p:txBody>
      </p:sp>
    </p:spTree>
    <p:extLst>
      <p:ext uri="{BB962C8B-B14F-4D97-AF65-F5344CB8AC3E}">
        <p14:creationId xmlns:p14="http://schemas.microsoft.com/office/powerpoint/2010/main" val="1009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Also: Docker, Dotnet</a:t>
            </a:r>
            <a:r>
              <a:rPr lang="en-US" baseline="0" dirty="0"/>
              <a:t> tool, Chocolatey, Homebrew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Tons of information at Cake’s homepage.</a:t>
            </a:r>
          </a:p>
        </p:txBody>
      </p:sp>
    </p:spTree>
    <p:extLst>
      <p:ext uri="{BB962C8B-B14F-4D97-AF65-F5344CB8AC3E}">
        <p14:creationId xmlns:p14="http://schemas.microsoft.com/office/powerpoint/2010/main" val="32911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57127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7AD7E2-7A6E-4706-95E6-2BD89E374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34788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92840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 (Half)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BA8915-4AD1-4655-B351-EACCC4C84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0131" y="2197100"/>
            <a:ext cx="7481411" cy="6914166"/>
          </a:xfrm>
        </p:spPr>
        <p:txBody>
          <a:bodyPr anchor="ctr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8510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9FD001-5D88-4458-9D85-684C9568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779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78A3E8-4F3E-4AA1-B697-6F01B826760B}"/>
              </a:ext>
            </a:extLst>
          </p:cNvPr>
          <p:cNvGrpSpPr/>
          <p:nvPr userDrawn="1"/>
        </p:nvGrpSpPr>
        <p:grpSpPr>
          <a:xfrm>
            <a:off x="3451346" y="8780886"/>
            <a:ext cx="10437569" cy="595653"/>
            <a:chOff x="1696535" y="5262986"/>
            <a:chExt cx="10437569" cy="5956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B1316C-E424-4E98-9FA9-6985B635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1696535" y="5281780"/>
              <a:ext cx="617379" cy="576859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BCA198-B11B-4034-81BC-66E5B9E0C393}"/>
                </a:ext>
              </a:extLst>
            </p:cNvPr>
            <p:cNvSpPr txBox="1"/>
            <p:nvPr/>
          </p:nvSpPr>
          <p:spPr>
            <a:xfrm>
              <a:off x="2313914" y="5359731"/>
              <a:ext cx="216853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E15EE0-CDB2-4055-844C-399D66F421F1}"/>
                </a:ext>
              </a:extLst>
            </p:cNvPr>
            <p:cNvSpPr txBox="1"/>
            <p:nvPr userDrawn="1"/>
          </p:nvSpPr>
          <p:spPr>
            <a:xfrm>
              <a:off x="5617078" y="5350690"/>
              <a:ext cx="241588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patriksvensson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A480A33-602A-4C10-9E67-ECA505697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21827" y="5316164"/>
              <a:ext cx="505073" cy="471924"/>
            </a:xfrm>
            <a:prstGeom prst="rect">
              <a:avLst/>
            </a:prstGeom>
          </p:spPr>
        </p:pic>
        <p:pic>
          <p:nvPicPr>
            <p:cNvPr id="5" name="Graphic 4" descr="Envelope">
              <a:extLst>
                <a:ext uri="{FF2B5EF4-FFF2-40B4-BE49-F238E27FC236}">
                  <a16:creationId xmlns:a16="http://schemas.microsoft.com/office/drawing/2014/main" id="{C107DA7D-4567-4097-9FC5-DFB611EDA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34813" y="5262986"/>
              <a:ext cx="595653" cy="59565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C4CD93-1CF3-4F07-98A0-64DA6BEB3182}"/>
                </a:ext>
              </a:extLst>
            </p:cNvPr>
            <p:cNvSpPr txBox="1"/>
            <p:nvPr userDrawn="1"/>
          </p:nvSpPr>
          <p:spPr>
            <a:xfrm>
              <a:off x="8936377" y="5345795"/>
              <a:ext cx="3197727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0229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0" y="0"/>
            <a:ext cx="17340263" cy="1618938"/>
          </a:xfrm>
          <a:prstGeom prst="rect">
            <a:avLst/>
          </a:prstGeom>
          <a:solidFill>
            <a:srgbClr val="43201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5F775-9185-4F6A-AE6A-BE0619DE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213" y="2158584"/>
            <a:ext cx="14955837" cy="662664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1" r:id="rId5"/>
    <p:sldLayoutId id="2147483650" r:id="rId6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0" baseline="0">
          <a:ln>
            <a:noFill/>
          </a:ln>
          <a:solidFill>
            <a:schemeClr val="bg1"/>
          </a:solidFill>
          <a:uFillTx/>
          <a:latin typeface="+mj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85800" marR="0" indent="-685800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ake-build/ca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kebuild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4D9AC1-001A-40A2-BE6A-878DE2C9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916" y="1088189"/>
            <a:ext cx="4880429" cy="4442710"/>
          </a:xfrm>
          <a:prstGeom prst="rect">
            <a:avLst/>
          </a:prstGeom>
          <a:effectLst>
            <a:glow rad="139700">
              <a:schemeClr val="bg2">
                <a:lumMod val="50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37CDC3-FC43-4E16-A36C-408CF6F9AF94}"/>
              </a:ext>
            </a:extLst>
          </p:cNvPr>
          <p:cNvSpPr txBox="1"/>
          <p:nvPr/>
        </p:nvSpPr>
        <p:spPr>
          <a:xfrm>
            <a:off x="7537609" y="5785732"/>
            <a:ext cx="226504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 Light"/>
                <a:sym typeface="Helvetica Light"/>
              </a:rPr>
              <a:t>CAKE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1A09-2E67-445D-BC36-95BE9FF6F712}"/>
              </a:ext>
            </a:extLst>
          </p:cNvPr>
          <p:cNvSpPr txBox="1"/>
          <p:nvPr/>
        </p:nvSpPr>
        <p:spPr>
          <a:xfrm>
            <a:off x="7254679" y="6834512"/>
            <a:ext cx="283090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sng" strike="noStrike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Gill Sans Light"/>
                <a:sym typeface="Helvetica Light"/>
              </a:rPr>
              <a:t>https://cakebuild.net</a:t>
            </a:r>
          </a:p>
        </p:txBody>
      </p:sp>
    </p:spTree>
    <p:extLst>
      <p:ext uri="{BB962C8B-B14F-4D97-AF65-F5344CB8AC3E}">
        <p14:creationId xmlns:p14="http://schemas.microsoft.com/office/powerpoint/2010/main" val="26427849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/>
          <a:lstStyle/>
          <a:p>
            <a:r>
              <a:rPr lang="en-US" dirty="0"/>
              <a:t>A build automation system</a:t>
            </a:r>
          </a:p>
          <a:p>
            <a:pPr lvl="1"/>
            <a:r>
              <a:rPr lang="en-US" dirty="0"/>
              <a:t>Write your build scripts in C#</a:t>
            </a:r>
          </a:p>
          <a:p>
            <a:pPr lvl="2"/>
            <a:r>
              <a:rPr lang="en-US" dirty="0"/>
              <a:t>Statically typed. Compiled. </a:t>
            </a:r>
          </a:p>
          <a:p>
            <a:pPr lvl="1"/>
            <a:r>
              <a:rPr lang="en-US" dirty="0"/>
              <a:t>Runs on .NET Core (net7.0, net6.0) and .NET Framework</a:t>
            </a:r>
          </a:p>
          <a:p>
            <a:pPr lvl="1"/>
            <a:r>
              <a:rPr lang="en-US" dirty="0"/>
              <a:t>Powered by Roslyn</a:t>
            </a:r>
          </a:p>
        </p:txBody>
      </p:sp>
    </p:spTree>
    <p:extLst>
      <p:ext uri="{BB962C8B-B14F-4D97-AF65-F5344CB8AC3E}">
        <p14:creationId xmlns:p14="http://schemas.microsoft.com/office/powerpoint/2010/main" val="187527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340263" cy="1618938"/>
          </a:xfrm>
        </p:spPr>
        <p:txBody>
          <a:bodyPr/>
          <a:lstStyle/>
          <a:p>
            <a:r>
              <a:rPr lang="en-US" dirty="0"/>
              <a:t>What is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MIT licensed</a:t>
            </a:r>
          </a:p>
          <a:p>
            <a:pPr lvl="1"/>
            <a:r>
              <a:rPr lang="en-US" dirty="0"/>
              <a:t>Available on GitHub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https://github.com/cake-build/cake</a:t>
            </a:r>
            <a:endParaRPr lang="en-US" dirty="0"/>
          </a:p>
          <a:p>
            <a:r>
              <a:rPr lang="en-US" dirty="0"/>
              <a:t>Part of the .NET Foundation</a:t>
            </a:r>
          </a:p>
          <a:p>
            <a:pPr lvl="1"/>
            <a:r>
              <a:rPr lang="en-US" dirty="0"/>
              <a:t>Project guidance and mentoring</a:t>
            </a:r>
          </a:p>
          <a:p>
            <a:pPr lvl="1"/>
            <a:r>
              <a:rPr lang="en-US" dirty="0"/>
              <a:t>IP and legal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AD3F3-83AC-4AAD-B1DD-0DD04A08A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688" y="2662989"/>
            <a:ext cx="3509701" cy="1391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30898-EFB1-4EC7-BA5D-2AAE6D30C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163" y="5698834"/>
            <a:ext cx="2556750" cy="255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82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9A5E5-1157-4999-97D2-CBD576D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Some Notable users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3FF87A-64E2-4213-A3F2-EBC53C56D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15200027" cy="6944042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Microsoft &amp; GitHub</a:t>
            </a:r>
          </a:p>
          <a:p>
            <a:r>
              <a:rPr lang="sv-SE" dirty="0"/>
              <a:t>Xamarin</a:t>
            </a:r>
          </a:p>
          <a:p>
            <a:r>
              <a:rPr lang="sv-SE" dirty="0"/>
              <a:t>Octopus Deploy</a:t>
            </a:r>
            <a:br>
              <a:rPr lang="sv-SE" dirty="0"/>
            </a:br>
            <a:r>
              <a:rPr lang="sv-SE" dirty="0"/>
              <a:t> </a:t>
            </a:r>
            <a:r>
              <a:rPr lang="sv-SE" sz="2600" b="1" u="sng" dirty="0"/>
              <a:t>Big sponsor of Cake! </a:t>
            </a:r>
            <a:r>
              <a:rPr lang="en-US" sz="2600" dirty="0"/>
              <a:t>🥰</a:t>
            </a:r>
            <a:br>
              <a:rPr lang="en-US" sz="2600" dirty="0"/>
            </a:br>
            <a:r>
              <a:rPr lang="en-US" sz="2600" dirty="0"/>
              <a:t>  They’re awesome, check them out!</a:t>
            </a:r>
            <a:endParaRPr lang="sv-SE" sz="2600" dirty="0"/>
          </a:p>
          <a:p>
            <a:r>
              <a:rPr lang="sv-SE" sz="3500" dirty="0"/>
              <a:t>MAUI, Omnisharp, Azure DotNetty, NUnit, NSubstitute, Polly, SQL Tool Service, MongoDB.NET, SkiaSharp, NHibernate, Octokit, Chocolatey GUI, BenchmarkDotNet, GitTools, Bitwarden, Microsoft AppCenter SDK, DotNetNuke </a:t>
            </a:r>
            <a:r>
              <a:rPr lang="sv-SE" sz="3500" b="1" dirty="0"/>
              <a:t>and many more</a:t>
            </a:r>
            <a:r>
              <a:rPr lang="sv-SE" sz="3500" dirty="0"/>
              <a:t>...</a:t>
            </a:r>
          </a:p>
        </p:txBody>
      </p:sp>
      <p:pic>
        <p:nvPicPr>
          <p:cNvPr id="1026" name="Picture 2" descr="@Microsoft">
            <a:extLst>
              <a:ext uri="{FF2B5EF4-FFF2-40B4-BE49-F238E27FC236}">
                <a16:creationId xmlns:a16="http://schemas.microsoft.com/office/drawing/2014/main" id="{22DA6F0A-73F8-4072-97EC-4335A447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23" y="36451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xamarin">
            <a:extLst>
              <a:ext uri="{FF2B5EF4-FFF2-40B4-BE49-F238E27FC236}">
                <a16:creationId xmlns:a16="http://schemas.microsoft.com/office/drawing/2014/main" id="{1A4C7371-D85C-4C31-B46F-49BD08B9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423" y="3217589"/>
            <a:ext cx="2760084" cy="276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@github">
            <a:extLst>
              <a:ext uri="{FF2B5EF4-FFF2-40B4-BE49-F238E27FC236}">
                <a16:creationId xmlns:a16="http://schemas.microsoft.com/office/drawing/2014/main" id="{6DA6E4BA-BE4B-4642-B1B8-15EE24CD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77" y="36451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@OctopusDeploy">
            <a:extLst>
              <a:ext uri="{FF2B5EF4-FFF2-40B4-BE49-F238E27FC236}">
                <a16:creationId xmlns:a16="http://schemas.microsoft.com/office/drawing/2014/main" id="{CAA2FC4E-1036-4D51-BBA1-FB187AEC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747" y="364513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23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401D-88D8-4D0F-B842-C9B9B8F5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A0EBA-4C3A-486C-B695-2BA84D45A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68,671,403 installs</a:t>
            </a:r>
          </a:p>
          <a:p>
            <a:r>
              <a:rPr lang="en-US" dirty="0"/>
              <a:t>123 releases</a:t>
            </a:r>
          </a:p>
          <a:p>
            <a:r>
              <a:rPr lang="en-US" dirty="0"/>
              <a:t>3964 commits</a:t>
            </a:r>
          </a:p>
          <a:p>
            <a:r>
              <a:rPr lang="en-US" dirty="0"/>
              <a:t>1605 Pull Requests</a:t>
            </a:r>
          </a:p>
          <a:p>
            <a:r>
              <a:rPr lang="en-US" dirty="0"/>
              <a:t>221 contributors</a:t>
            </a:r>
          </a:p>
          <a:p>
            <a:r>
              <a:rPr lang="en-US" dirty="0"/>
              <a:t>+200 external developed addins and modules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90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C#</a:t>
            </a:r>
          </a:p>
          <a:p>
            <a:pPr lvl="1"/>
            <a:r>
              <a:rPr lang="en-US" dirty="0"/>
              <a:t>Statically typed, Compiled</a:t>
            </a:r>
          </a:p>
          <a:p>
            <a:r>
              <a:rPr lang="en-US" dirty="0"/>
              <a:t>Supports a lot of third-party tools and scenarios</a:t>
            </a:r>
            <a:br>
              <a:rPr lang="en-US" dirty="0"/>
            </a:br>
            <a:r>
              <a:rPr lang="en-US" dirty="0"/>
              <a:t>out-of-the-box.</a:t>
            </a:r>
          </a:p>
          <a:p>
            <a:pPr lvl="1"/>
            <a:r>
              <a:rPr lang="en-US" dirty="0"/>
              <a:t>Unit test frameworks, build tools, ci servers, package managers, deploy systems, install systems, code coverage etc. etc.</a:t>
            </a:r>
          </a:p>
          <a:p>
            <a:r>
              <a:rPr lang="en-US" dirty="0"/>
              <a:t>Everything you can do with C#, you can do in Cake!</a:t>
            </a:r>
          </a:p>
        </p:txBody>
      </p:sp>
    </p:spTree>
    <p:extLst>
      <p:ext uri="{BB962C8B-B14F-4D97-AF65-F5344CB8AC3E}">
        <p14:creationId xmlns:p14="http://schemas.microsoft.com/office/powerpoint/2010/main" val="1074022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5870" y="2084674"/>
            <a:ext cx="15200027" cy="6944042"/>
          </a:xfrm>
        </p:spPr>
        <p:txBody>
          <a:bodyPr>
            <a:normAutofit/>
          </a:bodyPr>
          <a:lstStyle/>
          <a:p>
            <a:r>
              <a:rPr lang="en-US" dirty="0"/>
              <a:t>Windows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MacOS</a:t>
            </a:r>
          </a:p>
          <a:p>
            <a:r>
              <a:rPr lang="en-US" dirty="0"/>
              <a:t>Docker</a:t>
            </a:r>
          </a:p>
        </p:txBody>
      </p:sp>
      <p:pic>
        <p:nvPicPr>
          <p:cNvPr id="2064" name="Picture 16" descr="Image result for macos logo">
            <a:extLst>
              <a:ext uri="{FF2B5EF4-FFF2-40B4-BE49-F238E27FC236}">
                <a16:creationId xmlns:a16="http://schemas.microsoft.com/office/drawing/2014/main" id="{23CD5558-7A71-4381-8895-DA16C61A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447" y="2874650"/>
            <a:ext cx="36322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A2D33EA0-D290-4D11-8679-3F53C0BD3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322" y="2577890"/>
            <a:ext cx="3878262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C832488-2787-435A-A4FE-60E746E3F7F7}"/>
              </a:ext>
            </a:extLst>
          </p:cNvPr>
          <p:cNvGrpSpPr/>
          <p:nvPr/>
        </p:nvGrpSpPr>
        <p:grpSpPr>
          <a:xfrm>
            <a:off x="6302922" y="6367520"/>
            <a:ext cx="9246156" cy="1564816"/>
            <a:chOff x="6302922" y="6367520"/>
            <a:chExt cx="9246156" cy="1564816"/>
          </a:xfrm>
        </p:grpSpPr>
        <p:pic>
          <p:nvPicPr>
            <p:cNvPr id="2054" name="Picture 6" descr="Image result for linux logo">
              <a:extLst>
                <a:ext uri="{FF2B5EF4-FFF2-40B4-BE49-F238E27FC236}">
                  <a16:creationId xmlns:a16="http://schemas.microsoft.com/office/drawing/2014/main" id="{0084F27C-DD24-40DE-806C-F5A58D1F0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922" y="6367520"/>
              <a:ext cx="1327954" cy="1564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fedora logo">
              <a:extLst>
                <a:ext uri="{FF2B5EF4-FFF2-40B4-BE49-F238E27FC236}">
                  <a16:creationId xmlns:a16="http://schemas.microsoft.com/office/drawing/2014/main" id="{2FB581C6-882C-4497-BF56-2DC1BC527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647" y="6402488"/>
              <a:ext cx="1355209" cy="1355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Image result for ubuntu logo">
              <a:extLst>
                <a:ext uri="{FF2B5EF4-FFF2-40B4-BE49-F238E27FC236}">
                  <a16:creationId xmlns:a16="http://schemas.microsoft.com/office/drawing/2014/main" id="{EB32BDC5-C5B9-4ACF-A3F2-767245AE3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117" y="6456152"/>
              <a:ext cx="1405524" cy="140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Image result for red hat logo">
              <a:extLst>
                <a:ext uri="{FF2B5EF4-FFF2-40B4-BE49-F238E27FC236}">
                  <a16:creationId xmlns:a16="http://schemas.microsoft.com/office/drawing/2014/main" id="{F087FFE3-C3CD-4D6F-AA7D-DEC760B60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0882" y="6456152"/>
              <a:ext cx="1405524" cy="1405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Image result for centos logo">
              <a:extLst>
                <a:ext uri="{FF2B5EF4-FFF2-40B4-BE49-F238E27FC236}">
                  <a16:creationId xmlns:a16="http://schemas.microsoft.com/office/drawing/2014/main" id="{3BABDE2C-10E0-4212-8251-36E9924CE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023" y="6401620"/>
              <a:ext cx="1460055" cy="1460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8" name="Picture 20" descr="Image result for docker logo">
            <a:extLst>
              <a:ext uri="{FF2B5EF4-FFF2-40B4-BE49-F238E27FC236}">
                <a16:creationId xmlns:a16="http://schemas.microsoft.com/office/drawing/2014/main" id="{11349A3B-43C9-4A24-B1E8-E5BBA398A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5098" y="3667729"/>
            <a:ext cx="3990799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68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Core</a:t>
            </a:r>
          </a:p>
          <a:p>
            <a:pPr lvl="1"/>
            <a:r>
              <a:rPr lang="en-US" dirty="0"/>
              <a:t>netcoreapp3.1, net5.0, net6.0, net7.0</a:t>
            </a:r>
          </a:p>
          <a:p>
            <a:r>
              <a:rPr lang="en-US" dirty="0"/>
              <a:t>.NET Framework</a:t>
            </a:r>
          </a:p>
          <a:p>
            <a:pPr lvl="1"/>
            <a:r>
              <a:rPr lang="en-US" dirty="0"/>
              <a:t>net48, net481</a:t>
            </a:r>
          </a:p>
        </p:txBody>
      </p:sp>
    </p:spTree>
    <p:extLst>
      <p:ext uri="{BB962C8B-B14F-4D97-AF65-F5344CB8AC3E}">
        <p14:creationId xmlns:p14="http://schemas.microsoft.com/office/powerpoint/2010/main" val="516799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7477-06C3-475F-81ED-E3BC7358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A72AD-1926-435E-9159-AAABDCF66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AppVeyor</a:t>
            </a:r>
          </a:p>
          <a:p>
            <a:r>
              <a:rPr lang="sv-SE" dirty="0"/>
              <a:t>Bamboo</a:t>
            </a:r>
          </a:p>
          <a:p>
            <a:r>
              <a:rPr lang="sv-SE" dirty="0"/>
              <a:t>BitBucket Pipelines</a:t>
            </a:r>
          </a:p>
          <a:p>
            <a:r>
              <a:rPr lang="sv-SE" dirty="0"/>
              <a:t>Bitrise</a:t>
            </a:r>
          </a:p>
          <a:p>
            <a:r>
              <a:rPr lang="sv-SE" dirty="0"/>
              <a:t>Continua CI</a:t>
            </a:r>
          </a:p>
          <a:p>
            <a:r>
              <a:rPr lang="sv-SE" dirty="0"/>
              <a:t>GitLab CI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4D3C6-766E-45EF-8116-3268289C7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85991" y="2173574"/>
            <a:ext cx="5965552" cy="694404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Go CD</a:t>
            </a:r>
          </a:p>
          <a:p>
            <a:r>
              <a:rPr lang="sv-SE" dirty="0"/>
              <a:t>Jenkins</a:t>
            </a:r>
          </a:p>
          <a:p>
            <a:r>
              <a:rPr lang="sv-SE" dirty="0"/>
              <a:t>MyGet</a:t>
            </a:r>
          </a:p>
          <a:p>
            <a:r>
              <a:rPr lang="sv-SE" dirty="0"/>
              <a:t>TeamCity</a:t>
            </a:r>
          </a:p>
          <a:p>
            <a:r>
              <a:rPr lang="sv-SE" dirty="0"/>
              <a:t>TFS / Azure DevOps</a:t>
            </a:r>
          </a:p>
          <a:p>
            <a:r>
              <a:rPr lang="sv-SE" dirty="0"/>
              <a:t>Travis 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C61A4F-EAD4-46F3-9ECD-AD55301400A3}"/>
              </a:ext>
            </a:extLst>
          </p:cNvPr>
          <p:cNvSpPr/>
          <p:nvPr/>
        </p:nvSpPr>
        <p:spPr>
          <a:xfrm rot="19795046">
            <a:off x="3697804" y="3988172"/>
            <a:ext cx="9093397" cy="2871713"/>
          </a:xfrm>
          <a:prstGeom prst="rect">
            <a:avLst/>
          </a:prstGeom>
          <a:noFill/>
          <a:effectLst>
            <a:outerShdw blurRad="203200" sx="135000" sy="135000" algn="ctr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accent1"/>
                  </a:solidFill>
                  <a:prstDash val="solid"/>
                </a:ln>
                <a:pattFill prst="smCheck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blurRad="317500" dist="38100" dir="2640000" algn="bl" rotWithShape="0">
                    <a:schemeClr val="accent1">
                      <a:alpha val="88000"/>
                    </a:schemeClr>
                  </a:outerShdw>
                </a:effectLst>
              </a:rPr>
              <a:t>DEVELOPER MACHINE</a:t>
            </a:r>
          </a:p>
        </p:txBody>
      </p:sp>
    </p:spTree>
    <p:extLst>
      <p:ext uri="{BB962C8B-B14F-4D97-AF65-F5344CB8AC3E}">
        <p14:creationId xmlns:p14="http://schemas.microsoft.com/office/powerpoint/2010/main" val="4144547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0F16DA-7564-4F04-8FB0-F6022174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Building Cake with cake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8E5B0F-ACD0-4386-89A2-4E729709E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70131" y="2197100"/>
            <a:ext cx="7481411" cy="6914166"/>
          </a:xfrm>
        </p:spPr>
        <p:txBody>
          <a:bodyPr/>
          <a:lstStyle/>
          <a:p>
            <a:r>
              <a:rPr lang="sv-SE" dirty="0"/>
              <a:t>Built-in support for 12 different CI servers.</a:t>
            </a:r>
            <a:br>
              <a:rPr lang="sv-SE" dirty="0"/>
            </a:br>
            <a:br>
              <a:rPr lang="sv-SE" dirty="0"/>
            </a:br>
            <a:r>
              <a:rPr lang="sv-SE" dirty="0"/>
              <a:t>(we build and test Cake on 7 CI servers and 6 operating systems to ensure cross platform fidelity)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40332-9DA4-7EA5-4872-2C7D0EE3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2" y="2197100"/>
            <a:ext cx="7108642" cy="6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50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the same locally and on build servers</a:t>
            </a:r>
          </a:p>
          <a:p>
            <a:r>
              <a:rPr lang="en-US" dirty="0"/>
              <a:t>Abstracts differences like the file system on different platforms</a:t>
            </a:r>
          </a:p>
          <a:p>
            <a:pPr lvl="1"/>
            <a:r>
              <a:rPr lang="en-US" dirty="0"/>
              <a:t>Also contains test utilities like a virtual file system to unit test addins, modules and even Cake scripts.</a:t>
            </a:r>
          </a:p>
          <a:p>
            <a:r>
              <a:rPr lang="en-US" dirty="0"/>
              <a:t>Build scripts versioned with source code</a:t>
            </a:r>
          </a:p>
        </p:txBody>
      </p:sp>
    </p:spTree>
    <p:extLst>
      <p:ext uri="{BB962C8B-B14F-4D97-AF65-F5344CB8AC3E}">
        <p14:creationId xmlns:p14="http://schemas.microsoft.com/office/powerpoint/2010/main" val="98421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438756" y="4271506"/>
            <a:ext cx="446276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158880896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6E8A56-700B-4526-A9C2-AC69E533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Code integration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F4F6C-CBAA-4C6F-BA7D-59A37CD8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54" y="2927114"/>
            <a:ext cx="7424274" cy="556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58A127-5E6D-46C0-969C-1641C1BA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984" y="2927114"/>
            <a:ext cx="7424274" cy="55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847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49C1-8D71-4F08-A97E-48E4114F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healthy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3D56A-C350-48EF-9B9B-22FDAE69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Has a GREAT community!</a:t>
            </a:r>
          </a:p>
          <a:p>
            <a:r>
              <a:rPr lang="en-US" dirty="0"/>
              <a:t>Easy and fast to get help</a:t>
            </a:r>
          </a:p>
          <a:p>
            <a:r>
              <a:rPr lang="en-US" dirty="0"/>
              <a:t>Someone else have probably already encountered your problem</a:t>
            </a:r>
          </a:p>
        </p:txBody>
      </p:sp>
    </p:spTree>
    <p:extLst>
      <p:ext uri="{BB962C8B-B14F-4D97-AF65-F5344CB8AC3E}">
        <p14:creationId xmlns:p14="http://schemas.microsoft.com/office/powerpoint/2010/main" val="8765709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Increase team productivity</a:t>
            </a:r>
          </a:p>
          <a:p>
            <a:r>
              <a:rPr lang="en-US" dirty="0"/>
              <a:t>Decrease complexity of development and CI/CD</a:t>
            </a:r>
          </a:p>
          <a:p>
            <a:r>
              <a:rPr lang="en-US" dirty="0"/>
              <a:t>Build scripts and configurations in repository</a:t>
            </a:r>
          </a:p>
          <a:p>
            <a:r>
              <a:rPr lang="en-US" dirty="0"/>
              <a:t>No binaries or sensitive information in repository</a:t>
            </a:r>
          </a:p>
        </p:txBody>
      </p:sp>
    </p:spTree>
    <p:extLst>
      <p:ext uri="{BB962C8B-B14F-4D97-AF65-F5344CB8AC3E}">
        <p14:creationId xmlns:p14="http://schemas.microsoft.com/office/powerpoint/2010/main" val="1272642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Non-intrusive</a:t>
            </a:r>
          </a:p>
          <a:p>
            <a:pPr lvl="1"/>
            <a:r>
              <a:rPr lang="en-US" dirty="0"/>
              <a:t>Doesn’t affect the way you or your team works</a:t>
            </a:r>
          </a:p>
          <a:p>
            <a:r>
              <a:rPr lang="en-US" dirty="0"/>
              <a:t>Always behaves the same way</a:t>
            </a:r>
          </a:p>
          <a:p>
            <a:pPr lvl="1"/>
            <a:r>
              <a:rPr lang="en-US" dirty="0"/>
              <a:t>Regardless of operating system</a:t>
            </a:r>
          </a:p>
          <a:p>
            <a:pPr lvl="1"/>
            <a:r>
              <a:rPr lang="en-US" dirty="0"/>
              <a:t>Regardless of environment</a:t>
            </a:r>
          </a:p>
          <a:p>
            <a:pPr lvl="1"/>
            <a:r>
              <a:rPr lang="en-US" dirty="0"/>
              <a:t>Regardless of build server</a:t>
            </a:r>
          </a:p>
        </p:txBody>
      </p:sp>
    </p:spTree>
    <p:extLst>
      <p:ext uri="{BB962C8B-B14F-4D97-AF65-F5344CB8AC3E}">
        <p14:creationId xmlns:p14="http://schemas.microsoft.com/office/powerpoint/2010/main" val="69466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51F4-2F5D-47C9-8458-07AE008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0B97-BC36-4C7A-971E-4EFCA2617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 based…</a:t>
            </a:r>
          </a:p>
          <a:p>
            <a:pPr lvl="1"/>
            <a:r>
              <a:rPr lang="en-US" dirty="0"/>
              <a:t>No surprises along the way</a:t>
            </a:r>
          </a:p>
          <a:p>
            <a:r>
              <a:rPr lang="en-US" dirty="0"/>
              <a:t>…but also configurable</a:t>
            </a:r>
          </a:p>
          <a:p>
            <a:pPr lvl="1"/>
            <a:r>
              <a:rPr lang="en-US" dirty="0"/>
              <a:t>Provide your own configuration or override defaults</a:t>
            </a:r>
          </a:p>
          <a:p>
            <a:pPr lvl="1"/>
            <a:r>
              <a:rPr lang="en-US" dirty="0"/>
              <a:t>Implement your own tools</a:t>
            </a:r>
          </a:p>
          <a:p>
            <a:pPr lvl="1"/>
            <a:r>
              <a:rPr lang="en-US" dirty="0"/>
              <a:t>Replace internal parts you don’t like</a:t>
            </a:r>
          </a:p>
        </p:txBody>
      </p:sp>
    </p:spTree>
    <p:extLst>
      <p:ext uri="{BB962C8B-B14F-4D97-AF65-F5344CB8AC3E}">
        <p14:creationId xmlns:p14="http://schemas.microsoft.com/office/powerpoint/2010/main" val="1086438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DB2-27C4-4054-B754-E13DA71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B36C-8190-4878-A545-B8FFA018F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Cake file</a:t>
            </a:r>
          </a:p>
          <a:p>
            <a:pPr lvl="1"/>
            <a:r>
              <a:rPr lang="en-US" dirty="0"/>
              <a:t>Normally (by convention) called </a:t>
            </a:r>
            <a:r>
              <a:rPr lang="en-US" b="1" dirty="0" err="1"/>
              <a:t>build.cake</a:t>
            </a:r>
            <a:endParaRPr lang="en-US" b="1" dirty="0"/>
          </a:p>
          <a:p>
            <a:pPr lvl="1"/>
            <a:r>
              <a:rPr lang="en-US" dirty="0"/>
              <a:t>Build script logic goes here</a:t>
            </a:r>
          </a:p>
          <a:p>
            <a:r>
              <a:rPr lang="en-US" dirty="0"/>
              <a:t>Runner</a:t>
            </a:r>
          </a:p>
          <a:p>
            <a:pPr lvl="1"/>
            <a:r>
              <a:rPr lang="en-US" dirty="0"/>
              <a:t>A dotnet tool that compiles and builds the script</a:t>
            </a:r>
          </a:p>
        </p:txBody>
      </p:sp>
    </p:spTree>
    <p:extLst>
      <p:ext uri="{BB962C8B-B14F-4D97-AF65-F5344CB8AC3E}">
        <p14:creationId xmlns:p14="http://schemas.microsoft.com/office/powerpoint/2010/main" val="3289559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CDB2-27C4-4054-B754-E13DA71F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B36C-8190-4878-A545-B8FFA018F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Environment variables</a:t>
            </a:r>
            <a:endParaRPr lang="en-US" b="1" dirty="0"/>
          </a:p>
          <a:p>
            <a:pPr lvl="1"/>
            <a:r>
              <a:rPr lang="en-US" dirty="0"/>
              <a:t>Configuration file (</a:t>
            </a:r>
            <a:r>
              <a:rPr lang="en-US" b="1" dirty="0" err="1"/>
              <a:t>cake.config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3213167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DA73-F768-4DE7-A347-6E5A23C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it work?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7A933-3BE1-4E8E-9BDB-2DD38CC5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57" y="2271120"/>
            <a:ext cx="15215347" cy="69861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1E9102-4585-4BB1-8CE4-BB6C85C38ECF}"/>
              </a:ext>
            </a:extLst>
          </p:cNvPr>
          <p:cNvGrpSpPr/>
          <p:nvPr/>
        </p:nvGrpSpPr>
        <p:grpSpPr>
          <a:xfrm>
            <a:off x="6212541" y="4025900"/>
            <a:ext cx="4511488" cy="5231347"/>
            <a:chOff x="6212541" y="4025900"/>
            <a:chExt cx="4511488" cy="52313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A59CF8-93A7-405E-A596-36BD16371FA4}"/>
                </a:ext>
              </a:extLst>
            </p:cNvPr>
            <p:cNvSpPr/>
            <p:nvPr/>
          </p:nvSpPr>
          <p:spPr>
            <a:xfrm>
              <a:off x="6212541" y="5459506"/>
              <a:ext cx="4511488" cy="37977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52EDC2-C3C6-4A60-AB5A-73F6A4EA5566}"/>
                </a:ext>
              </a:extLst>
            </p:cNvPr>
            <p:cNvSpPr/>
            <p:nvPr/>
          </p:nvSpPr>
          <p:spPr>
            <a:xfrm>
              <a:off x="8604250" y="4025900"/>
              <a:ext cx="2119779" cy="143360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0901D81-2E4E-4060-9C7F-F703CB82B8D7}"/>
              </a:ext>
            </a:extLst>
          </p:cNvPr>
          <p:cNvSpPr/>
          <p:nvPr/>
        </p:nvSpPr>
        <p:spPr>
          <a:xfrm>
            <a:off x="4787153" y="2271120"/>
            <a:ext cx="5862918" cy="3027021"/>
          </a:xfrm>
          <a:prstGeom prst="rect">
            <a:avLst/>
          </a:prstGeom>
          <a:solidFill>
            <a:schemeClr val="l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304CF2-64A7-41C6-BA89-CF725F9E5651}"/>
              </a:ext>
            </a:extLst>
          </p:cNvPr>
          <p:cNvGrpSpPr/>
          <p:nvPr/>
        </p:nvGrpSpPr>
        <p:grpSpPr>
          <a:xfrm>
            <a:off x="10724029" y="2675965"/>
            <a:ext cx="2978524" cy="1425388"/>
            <a:chOff x="10724029" y="2675965"/>
            <a:chExt cx="2978524" cy="1425388"/>
          </a:xfrm>
          <a:solidFill>
            <a:srgbClr val="FFFFFF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28176F-4E54-401E-852E-608052A14ADC}"/>
                </a:ext>
              </a:extLst>
            </p:cNvPr>
            <p:cNvSpPr/>
            <p:nvPr/>
          </p:nvSpPr>
          <p:spPr>
            <a:xfrm>
              <a:off x="10724029" y="2675965"/>
              <a:ext cx="2978524" cy="6185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CF2BA9-83D0-4AB0-8071-0A60B09EBB7F}"/>
                </a:ext>
              </a:extLst>
            </p:cNvPr>
            <p:cNvSpPr/>
            <p:nvPr/>
          </p:nvSpPr>
          <p:spPr>
            <a:xfrm>
              <a:off x="12404912" y="3294529"/>
              <a:ext cx="1297641" cy="8068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sv-SE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68408-EC71-4D3A-90E2-02217609853D}"/>
              </a:ext>
            </a:extLst>
          </p:cNvPr>
          <p:cNvSpPr/>
          <p:nvPr/>
        </p:nvSpPr>
        <p:spPr>
          <a:xfrm>
            <a:off x="10724029" y="3294529"/>
            <a:ext cx="1680883" cy="8068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7104C-5CD0-450A-A989-D3BFF1326698}"/>
              </a:ext>
            </a:extLst>
          </p:cNvPr>
          <p:cNvSpPr/>
          <p:nvPr/>
        </p:nvSpPr>
        <p:spPr>
          <a:xfrm>
            <a:off x="11443447" y="4195482"/>
            <a:ext cx="3953435" cy="3563471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09616-F1C0-409A-8A0C-96F0A001CB13}"/>
              </a:ext>
            </a:extLst>
          </p:cNvPr>
          <p:cNvSpPr/>
          <p:nvPr/>
        </p:nvSpPr>
        <p:spPr>
          <a:xfrm>
            <a:off x="2010335" y="2271120"/>
            <a:ext cx="3112994" cy="353800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9525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E6C-CE65-43E0-95C6-65F0C13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C8C9-16D1-49DF-9262-60956F08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 files</a:t>
            </a:r>
          </a:p>
          <a:p>
            <a:r>
              <a:rPr lang="en-US" dirty="0"/>
              <a:t>Addins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Allows you to replace anything in Cake</a:t>
            </a:r>
          </a:p>
        </p:txBody>
      </p:sp>
    </p:spTree>
    <p:extLst>
      <p:ext uri="{BB962C8B-B14F-4D97-AF65-F5344CB8AC3E}">
        <p14:creationId xmlns:p14="http://schemas.microsoft.com/office/powerpoint/2010/main" val="89161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files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3F2DF-0F52-4243-86C3-21FF3CC82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7" y="3946483"/>
            <a:ext cx="12725987" cy="32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474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FA75-FBE7-4425-B5C4-80E2A833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F874-1BF2-4097-BBCB-E5DCBA327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“Works on my machine!”</a:t>
            </a:r>
          </a:p>
          <a:p>
            <a:r>
              <a:rPr lang="en-US" dirty="0"/>
              <a:t>“Works on CI server!”</a:t>
            </a:r>
          </a:p>
          <a:p>
            <a:r>
              <a:rPr lang="en-US" dirty="0"/>
              <a:t>“Builds? That’s Bob’s job!”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05A42-BBE7-4E51-A686-2B7BD25E3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474" y="4405074"/>
            <a:ext cx="2564384" cy="24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240C2-B3ED-4A13-BD75-59660DBE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61" y="3084359"/>
            <a:ext cx="12883940" cy="52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61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18105-15A8-434A-BF69-AE760737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3" y="4155141"/>
            <a:ext cx="13428655" cy="31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2361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7FB-3CD1-40B7-9EFA-582C251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30DD6-9ED9-440C-85A7-FD88D3C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69" y="4040840"/>
            <a:ext cx="13504123" cy="30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79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2E6C-CE65-43E0-95C6-65F0C134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PROVIDERS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C8C9-16D1-49DF-9262-60956F08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pre-processor directives to tell Cake how to use something</a:t>
            </a:r>
          </a:p>
          <a:p>
            <a:pPr lvl="1"/>
            <a:r>
              <a:rPr lang="en-US" dirty="0"/>
              <a:t>provider:[//authority]?package=myapp&amp;version=1.1</a:t>
            </a:r>
          </a:p>
          <a:p>
            <a:r>
              <a:rPr lang="en-US" dirty="0"/>
              <a:t>Easy to implement your own provider</a:t>
            </a:r>
          </a:p>
          <a:p>
            <a:pPr lvl="1"/>
            <a:r>
              <a:rPr lang="en-US" b="1" dirty="0"/>
              <a:t>activesolution://</a:t>
            </a:r>
            <a:r>
              <a:rPr lang="en-US" dirty="0"/>
              <a:t>?package=foo&amp;prerelease</a:t>
            </a:r>
          </a:p>
          <a:p>
            <a:r>
              <a:rPr lang="en-US" dirty="0"/>
              <a:t>NuGet and dotnet tool provider is built in, but others are available as external modules such as </a:t>
            </a:r>
            <a:r>
              <a:rPr lang="en-US" i="1" dirty="0"/>
              <a:t>npm</a:t>
            </a:r>
            <a:r>
              <a:rPr lang="en-US" dirty="0"/>
              <a:t>, </a:t>
            </a:r>
            <a:r>
              <a:rPr lang="en-US" i="1" dirty="0"/>
              <a:t>apt </a:t>
            </a:r>
            <a:r>
              <a:rPr lang="en-US" i="1" dirty="0" err="1"/>
              <a:t>etc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990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62704-6494-4EAA-ADB5-2736D9C7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ACEC198-7AFD-46F2-8A18-5DE99F5AF912}"/>
              </a:ext>
            </a:extLst>
          </p:cNvPr>
          <p:cNvSpPr/>
          <p:nvPr/>
        </p:nvSpPr>
        <p:spPr>
          <a:xfrm>
            <a:off x="3205016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2CC42C1-BD74-4181-9515-787943CD45F9}"/>
              </a:ext>
            </a:extLst>
          </p:cNvPr>
          <p:cNvSpPr/>
          <p:nvPr/>
        </p:nvSpPr>
        <p:spPr>
          <a:xfrm>
            <a:off x="6157322" y="2881047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B0DA0EA-3656-4E34-969D-A922E0833183}"/>
              </a:ext>
            </a:extLst>
          </p:cNvPr>
          <p:cNvSpPr/>
          <p:nvPr/>
        </p:nvSpPr>
        <p:spPr>
          <a:xfrm>
            <a:off x="6157322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84BE410-CB8D-4442-8A82-F774B3BC1CF6}"/>
              </a:ext>
            </a:extLst>
          </p:cNvPr>
          <p:cNvSpPr/>
          <p:nvPr/>
        </p:nvSpPr>
        <p:spPr>
          <a:xfrm>
            <a:off x="9109628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20FDCBC-2E8A-4D05-9DCD-AF71A68FF72E}"/>
              </a:ext>
            </a:extLst>
          </p:cNvPr>
          <p:cNvSpPr/>
          <p:nvPr/>
        </p:nvSpPr>
        <p:spPr>
          <a:xfrm>
            <a:off x="9109628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B796C8D6-765D-4F38-9FB9-2A7ADA0BD02A}"/>
              </a:ext>
            </a:extLst>
          </p:cNvPr>
          <p:cNvSpPr/>
          <p:nvPr/>
        </p:nvSpPr>
        <p:spPr>
          <a:xfrm>
            <a:off x="6157322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EB43441-78E1-4CF0-8DE1-F6805DCA04D9}"/>
              </a:ext>
            </a:extLst>
          </p:cNvPr>
          <p:cNvSpPr/>
          <p:nvPr/>
        </p:nvSpPr>
        <p:spPr>
          <a:xfrm>
            <a:off x="12061934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EDEFD-1B44-4601-B5A5-7EBCFE838C3F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441873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B06D5-5B63-464A-9F9E-B122BA2032D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275751" y="3894525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71768C-ED83-4E56-9A5D-19B0717E8EC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394179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FC293A-37E0-4D02-A3CF-4634143FAEF1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275751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E1AA5B-D7DA-468C-9679-F1AB76A4D6B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394179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45F7D2-5BD8-4010-B358-336D8584AA9B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1346485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534B419-987B-4F6D-90A7-586C508F0229}"/>
              </a:ext>
            </a:extLst>
          </p:cNvPr>
          <p:cNvSpPr/>
          <p:nvPr/>
        </p:nvSpPr>
        <p:spPr>
          <a:xfrm>
            <a:off x="3205015" y="6255553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59BA857-C301-4845-AED3-C3E89A6673C6}"/>
              </a:ext>
            </a:extLst>
          </p:cNvPr>
          <p:cNvSpPr/>
          <p:nvPr/>
        </p:nvSpPr>
        <p:spPr>
          <a:xfrm>
            <a:off x="12061934" y="4568300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Server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B7A9E90-2507-429D-8EB9-C0808F958232}"/>
              </a:ext>
            </a:extLst>
          </p:cNvPr>
          <p:cNvCxnSpPr>
            <a:cxnSpLocks/>
            <a:stCxn id="20" idx="2"/>
            <a:endCxn id="11" idx="2"/>
          </p:cNvCxnSpPr>
          <p:nvPr/>
        </p:nvCxnSpPr>
        <p:spPr>
          <a:xfrm rot="16200000" flipH="1">
            <a:off x="7275750" y="4316724"/>
            <a:ext cx="12700" cy="5904613"/>
          </a:xfrm>
          <a:prstGeom prst="bentConnector3">
            <a:avLst>
              <a:gd name="adj1" fmla="val 6675008"/>
            </a:avLst>
          </a:prstGeom>
          <a:noFill/>
          <a:ln w="38100" cap="flat">
            <a:solidFill>
              <a:srgbClr val="0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1449BB-C00E-4CB2-A39D-968AA092E6EC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13180363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1203840-7F49-490D-8AD2-D5C5001983E8}"/>
              </a:ext>
            </a:extLst>
          </p:cNvPr>
          <p:cNvSpPr/>
          <p:nvPr/>
        </p:nvSpPr>
        <p:spPr>
          <a:xfrm>
            <a:off x="3155930" y="4401623"/>
            <a:ext cx="3001391" cy="1344507"/>
          </a:xfrm>
          <a:prstGeom prst="rect">
            <a:avLst/>
          </a:prstGeom>
          <a:solidFill>
            <a:srgbClr val="FFFFFF">
              <a:alpha val="8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92E33-641F-44FD-BAC9-D2D3584B493B}"/>
              </a:ext>
            </a:extLst>
          </p:cNvPr>
          <p:cNvSpPr/>
          <p:nvPr/>
        </p:nvSpPr>
        <p:spPr>
          <a:xfrm>
            <a:off x="8394179" y="3994544"/>
            <a:ext cx="3373752" cy="2254658"/>
          </a:xfrm>
          <a:prstGeom prst="rect">
            <a:avLst/>
          </a:prstGeom>
          <a:solidFill>
            <a:srgbClr val="FFFFFF">
              <a:alpha val="8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4301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75F9-00CD-45EE-8B64-796E4C5B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2E38-42B1-4077-837B-5145E0AD8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173574"/>
            <a:ext cx="7481411" cy="6944042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https://github.com/cake-build/cake/issues</a:t>
            </a:r>
          </a:p>
          <a:p>
            <a:r>
              <a:rPr lang="en-US" dirty="0"/>
              <a:t>GitHub Discussions</a:t>
            </a:r>
          </a:p>
          <a:p>
            <a:pPr lvl="1"/>
            <a:r>
              <a:rPr lang="en-US" dirty="0"/>
              <a:t>https://github.com/orgs/cake-build/discussions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9091C-6B54-4888-8F58-8A9544BAB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173574"/>
            <a:ext cx="7481411" cy="6463350"/>
          </a:xfrm>
        </p:spPr>
        <p:txBody>
          <a:bodyPr/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3"/>
              </a:rPr>
              <a:t>https://cakebuild.net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StackOverflow</a:t>
            </a:r>
            <a:endParaRPr lang="en-US" dirty="0"/>
          </a:p>
          <a:p>
            <a:pPr lvl="1"/>
            <a:r>
              <a:rPr lang="en-US" dirty="0"/>
              <a:t>Use tag </a:t>
            </a:r>
            <a:r>
              <a:rPr lang="en-US" i="1" dirty="0"/>
              <a:t>cake-build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30991549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4E83-511D-4CE5-9B45-1D6789E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Contribute?</a:t>
            </a:r>
            <a:endParaRPr lang="sv-S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E179-6263-46F1-9F21-EEC25D4E7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8720" y="2667000"/>
            <a:ext cx="7481411" cy="6450616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Code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Find an open issue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Get buy-in to work on it</a:t>
            </a:r>
          </a:p>
          <a:p>
            <a:pPr marL="1413993" lvl="1" indent="-914400">
              <a:buFont typeface="+mj-lt"/>
              <a:buAutoNum type="arabicPeriod"/>
            </a:pPr>
            <a:r>
              <a:rPr lang="en-US" dirty="0"/>
              <a:t>Submit a pull request</a:t>
            </a:r>
          </a:p>
          <a:p>
            <a:pPr lvl="2"/>
            <a:r>
              <a:rPr lang="en-US" dirty="0"/>
              <a:t>Push early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8F49-AB36-4C8B-A11F-8F7B0210CE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70132" y="2667000"/>
            <a:ext cx="7481411" cy="6450616"/>
          </a:xfrm>
        </p:spPr>
        <p:txBody>
          <a:bodyPr anchor="t" anchorCtr="0"/>
          <a:lstStyle/>
          <a:p>
            <a:r>
              <a:rPr lang="en-US" dirty="0"/>
              <a:t>Found a bug?</a:t>
            </a:r>
          </a:p>
          <a:p>
            <a:pPr lvl="1"/>
            <a:r>
              <a:rPr lang="en-US" dirty="0"/>
              <a:t>We would love hearing about it!</a:t>
            </a:r>
          </a:p>
        </p:txBody>
      </p:sp>
    </p:spTree>
    <p:extLst>
      <p:ext uri="{BB962C8B-B14F-4D97-AF65-F5344CB8AC3E}">
        <p14:creationId xmlns:p14="http://schemas.microsoft.com/office/powerpoint/2010/main" val="16526572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B44E83-511D-4CE5-9B45-1D6789E4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Contribute?</a:t>
            </a:r>
            <a:endParaRPr lang="sv-S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48E179-6263-46F1-9F21-EEC25D4E7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Fixing typos</a:t>
            </a:r>
          </a:p>
          <a:p>
            <a:pPr lvl="1"/>
            <a:r>
              <a:rPr lang="en-US" dirty="0"/>
              <a:t>Code samples</a:t>
            </a:r>
          </a:p>
          <a:p>
            <a:pPr lvl="1"/>
            <a:r>
              <a:rPr lang="en-US" dirty="0"/>
              <a:t>Documentation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11A18E-E6ED-4B02-8452-A5963AF69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Answer questions</a:t>
            </a:r>
          </a:p>
          <a:p>
            <a:pPr lvl="1"/>
            <a:r>
              <a:rPr lang="en-US" dirty="0" err="1"/>
              <a:t>Gitter</a:t>
            </a:r>
            <a:endParaRPr lang="en-US" dirty="0"/>
          </a:p>
          <a:p>
            <a:pPr lvl="1"/>
            <a:r>
              <a:rPr lang="en-US" dirty="0" err="1"/>
              <a:t>StackOverflow</a:t>
            </a:r>
            <a:endParaRPr lang="sv-SE" dirty="0"/>
          </a:p>
          <a:p>
            <a:pPr lvl="1"/>
            <a:r>
              <a:rPr lang="en-US" dirty="0"/>
              <a:t>I</a:t>
            </a:r>
            <a:r>
              <a:rPr lang="sv-SE" dirty="0"/>
              <a:t>ssues</a:t>
            </a:r>
          </a:p>
        </p:txBody>
      </p:sp>
    </p:spTree>
    <p:extLst>
      <p:ext uri="{BB962C8B-B14F-4D97-AF65-F5344CB8AC3E}">
        <p14:creationId xmlns:p14="http://schemas.microsoft.com/office/powerpoint/2010/main" val="41142127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310510" y="4271506"/>
            <a:ext cx="47192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2895706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F70D4-8918-4F84-9B70-9A0C35D8A77C}"/>
              </a:ext>
            </a:extLst>
          </p:cNvPr>
          <p:cNvSpPr txBox="1"/>
          <p:nvPr/>
        </p:nvSpPr>
        <p:spPr>
          <a:xfrm>
            <a:off x="6336160" y="4271506"/>
            <a:ext cx="4667946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Thank you!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10910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E40A-09A7-4189-A08A-54283C11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CCD6-9B54-46DC-AB52-262BB1F0C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 tasks as discrete unit of work</a:t>
            </a:r>
          </a:p>
          <a:p>
            <a:r>
              <a:rPr lang="en-US" dirty="0"/>
              <a:t>Order is decided by dependencies</a:t>
            </a:r>
          </a:p>
          <a:p>
            <a:r>
              <a:rPr lang="en-US" dirty="0"/>
              <a:t>First introduced in </a:t>
            </a:r>
            <a:r>
              <a:rPr lang="en-US" i="1" dirty="0"/>
              <a:t>Make</a:t>
            </a:r>
            <a:r>
              <a:rPr lang="en-US" dirty="0"/>
              <a:t> (1976)</a:t>
            </a:r>
          </a:p>
          <a:p>
            <a:r>
              <a:rPr lang="en-US" i="1" dirty="0" err="1"/>
              <a:t>Nmake</a:t>
            </a:r>
            <a:r>
              <a:rPr lang="en-US" i="1" dirty="0"/>
              <a:t>, Rake, MSBuild, </a:t>
            </a:r>
            <a:r>
              <a:rPr lang="en-US" i="1" dirty="0" err="1"/>
              <a:t>NAnt</a:t>
            </a:r>
            <a:r>
              <a:rPr lang="en-US" i="1" dirty="0"/>
              <a:t>, </a:t>
            </a:r>
            <a:r>
              <a:rPr lang="en-US" i="1" dirty="0" err="1"/>
              <a:t>Psake</a:t>
            </a:r>
            <a:r>
              <a:rPr lang="en-US" dirty="0"/>
              <a:t>, </a:t>
            </a:r>
            <a:r>
              <a:rPr lang="en-US" i="1" dirty="0"/>
              <a:t>FAKE</a:t>
            </a:r>
            <a:r>
              <a:rPr lang="en-US" dirty="0"/>
              <a:t>, </a:t>
            </a:r>
            <a:r>
              <a:rPr lang="en-US" i="1" dirty="0"/>
              <a:t>Cake</a:t>
            </a:r>
            <a:r>
              <a:rPr lang="en-US" dirty="0"/>
              <a:t>, </a:t>
            </a:r>
            <a:r>
              <a:rPr lang="en-US" i="1" dirty="0" err="1"/>
              <a:t>Bau</a:t>
            </a:r>
            <a:r>
              <a:rPr lang="en-US" i="1" dirty="0"/>
              <a:t>, Nuke…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39056667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D9B-56A5-4167-BC86-33740941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70BDF0-7692-4DD1-B36D-6BFA4E37437E}"/>
              </a:ext>
            </a:extLst>
          </p:cNvPr>
          <p:cNvSpPr/>
          <p:nvPr/>
        </p:nvSpPr>
        <p:spPr>
          <a:xfrm>
            <a:off x="4518359" y="721226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48CFC6-6092-47FF-A5F5-7C32E1908B8D}"/>
              </a:ext>
            </a:extLst>
          </p:cNvPr>
          <p:cNvSpPr/>
          <p:nvPr/>
        </p:nvSpPr>
        <p:spPr>
          <a:xfrm>
            <a:off x="4518359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EB1CF2-87D0-4376-86A4-7A625859A6E0}"/>
              </a:ext>
            </a:extLst>
          </p:cNvPr>
          <p:cNvSpPr/>
          <p:nvPr/>
        </p:nvSpPr>
        <p:spPr>
          <a:xfrm>
            <a:off x="7421047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9D21B1-B1F6-4B72-9181-0C5F24862CA9}"/>
              </a:ext>
            </a:extLst>
          </p:cNvPr>
          <p:cNvSpPr/>
          <p:nvPr/>
        </p:nvSpPr>
        <p:spPr>
          <a:xfrm>
            <a:off x="10323735" y="3101321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67B701-67E2-4350-AA1F-788174A38970}"/>
              </a:ext>
            </a:extLst>
          </p:cNvPr>
          <p:cNvSpPr/>
          <p:nvPr/>
        </p:nvSpPr>
        <p:spPr>
          <a:xfrm>
            <a:off x="4518359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FE427FC-3C5B-4596-9A53-646D72E13C81}"/>
              </a:ext>
            </a:extLst>
          </p:cNvPr>
          <p:cNvSpPr/>
          <p:nvPr/>
        </p:nvSpPr>
        <p:spPr>
          <a:xfrm>
            <a:off x="7421046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15D1BA-1F03-4FF3-B857-3672372C7DB4}"/>
              </a:ext>
            </a:extLst>
          </p:cNvPr>
          <p:cNvSpPr/>
          <p:nvPr/>
        </p:nvSpPr>
        <p:spPr>
          <a:xfrm>
            <a:off x="10323733" y="5156792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5537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4D9B-56A5-4167-BC86-33740941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based programming</a:t>
            </a:r>
            <a:endParaRPr lang="sv-SE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770BDF0-7692-4DD1-B36D-6BFA4E37437E}"/>
              </a:ext>
            </a:extLst>
          </p:cNvPr>
          <p:cNvSpPr/>
          <p:nvPr/>
        </p:nvSpPr>
        <p:spPr>
          <a:xfrm>
            <a:off x="3205016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Version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F48CFC6-6092-47FF-A5F5-7C32E1908B8D}"/>
              </a:ext>
            </a:extLst>
          </p:cNvPr>
          <p:cNvSpPr/>
          <p:nvPr/>
        </p:nvSpPr>
        <p:spPr>
          <a:xfrm>
            <a:off x="6157322" y="2881047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CEB1CF2-87D0-4376-86A4-7A625859A6E0}"/>
              </a:ext>
            </a:extLst>
          </p:cNvPr>
          <p:cNvSpPr/>
          <p:nvPr/>
        </p:nvSpPr>
        <p:spPr>
          <a:xfrm>
            <a:off x="6157322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99D21B1-B1F6-4B72-9181-0C5F24862CA9}"/>
              </a:ext>
            </a:extLst>
          </p:cNvPr>
          <p:cNvSpPr/>
          <p:nvPr/>
        </p:nvSpPr>
        <p:spPr>
          <a:xfrm>
            <a:off x="9109628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Static Analysis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C567B701-67E2-4350-AA1F-788174A38970}"/>
              </a:ext>
            </a:extLst>
          </p:cNvPr>
          <p:cNvSpPr/>
          <p:nvPr/>
        </p:nvSpPr>
        <p:spPr>
          <a:xfrm>
            <a:off x="9109628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Packaging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FE427FC-3C5B-4596-9A53-646D72E13C81}"/>
              </a:ext>
            </a:extLst>
          </p:cNvPr>
          <p:cNvSpPr/>
          <p:nvPr/>
        </p:nvSpPr>
        <p:spPr>
          <a:xfrm>
            <a:off x="6157322" y="4568300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CA15D1BA-1F03-4FF3-B857-3672372C7DB4}"/>
              </a:ext>
            </a:extLst>
          </p:cNvPr>
          <p:cNvSpPr/>
          <p:nvPr/>
        </p:nvSpPr>
        <p:spPr>
          <a:xfrm>
            <a:off x="12061934" y="6255553"/>
            <a:ext cx="2236857" cy="1013478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185F9A-C057-4420-A01C-ED33CD8F0B68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441873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A429B9-3F6E-49FD-A6F6-B0FCC61A9D9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7275751" y="3894525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44F591-3F24-4AF6-99C4-70171F07F933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8394179" y="5075039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1040B9-A5AB-4BD9-9659-D9EDFB8AB5B9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7275751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3A6906-DC37-4E01-8345-ECD2632FCC90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394179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96EDC-3B40-4E1F-B385-81F6AD5EC2E4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11346485" y="6762292"/>
            <a:ext cx="715449" cy="0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16FC8AC-CA64-4A76-86BD-36F61A78B2A2}"/>
              </a:ext>
            </a:extLst>
          </p:cNvPr>
          <p:cNvSpPr/>
          <p:nvPr/>
        </p:nvSpPr>
        <p:spPr>
          <a:xfrm>
            <a:off x="3205015" y="6255553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EE4F2016-4E76-4C0F-838A-5FA641879DE3}"/>
              </a:ext>
            </a:extLst>
          </p:cNvPr>
          <p:cNvSpPr/>
          <p:nvPr/>
        </p:nvSpPr>
        <p:spPr>
          <a:xfrm>
            <a:off x="12061934" y="4568300"/>
            <a:ext cx="2236857" cy="10134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Server</a:t>
            </a:r>
            <a:endParaRPr kumimoji="0" lang="sv-SE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CFB9A5-A670-446C-A768-6D4178D42DF9}"/>
              </a:ext>
            </a:extLst>
          </p:cNvPr>
          <p:cNvCxnSpPr>
            <a:cxnSpLocks/>
            <a:stCxn id="33" idx="2"/>
            <a:endCxn id="11" idx="2"/>
          </p:cNvCxnSpPr>
          <p:nvPr/>
        </p:nvCxnSpPr>
        <p:spPr>
          <a:xfrm rot="16200000" flipH="1">
            <a:off x="7275750" y="4316724"/>
            <a:ext cx="12700" cy="5904613"/>
          </a:xfrm>
          <a:prstGeom prst="bentConnector3">
            <a:avLst>
              <a:gd name="adj1" fmla="val 6675008"/>
            </a:avLst>
          </a:prstGeom>
          <a:noFill/>
          <a:ln w="38100" cap="flat">
            <a:solidFill>
              <a:srgbClr val="000000"/>
            </a:solidFill>
            <a:prstDash val="sys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2C8E38-FAD2-4DEE-921D-7A338D5BF055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13180363" y="5581778"/>
            <a:ext cx="0" cy="673775"/>
          </a:xfrm>
          <a:prstGeom prst="straightConnector1">
            <a:avLst/>
          </a:prstGeom>
          <a:ln w="38100">
            <a:prstDash val="sysDash"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7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Deploy by hand</a:t>
            </a:r>
          </a:p>
          <a:p>
            <a:pPr lvl="1"/>
            <a:r>
              <a:rPr lang="en-US" dirty="0"/>
              <a:t>Low bus factor</a:t>
            </a:r>
          </a:p>
          <a:p>
            <a:pPr lvl="1"/>
            <a:r>
              <a:rPr lang="en-US" dirty="0"/>
              <a:t>Risky</a:t>
            </a:r>
          </a:p>
          <a:p>
            <a:pPr lvl="1"/>
            <a:r>
              <a:rPr lang="en-US" dirty="0"/>
              <a:t>Not possible to automate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4834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Scripts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Easily becomes spaghetti</a:t>
            </a:r>
          </a:p>
          <a:p>
            <a:pPr lvl="1"/>
            <a:r>
              <a:rPr lang="en-US" dirty="0"/>
              <a:t>Often not cross platform</a:t>
            </a:r>
          </a:p>
        </p:txBody>
      </p:sp>
    </p:spTree>
    <p:extLst>
      <p:ext uri="{BB962C8B-B14F-4D97-AF65-F5344CB8AC3E}">
        <p14:creationId xmlns:p14="http://schemas.microsoft.com/office/powerpoint/2010/main" val="2594197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EE79-C7DC-4FB4-ABC6-2E64CDF7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AB79-670A-401A-B124-B46B98DB1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CI server</a:t>
            </a:r>
          </a:p>
          <a:p>
            <a:pPr lvl="1"/>
            <a:r>
              <a:rPr lang="en-US" dirty="0"/>
              <a:t>No local builds</a:t>
            </a:r>
          </a:p>
          <a:p>
            <a:pPr lvl="1"/>
            <a:r>
              <a:rPr lang="en-US" dirty="0"/>
              <a:t>Difficult to “get right”</a:t>
            </a:r>
          </a:p>
          <a:p>
            <a:pPr lvl="1"/>
            <a:r>
              <a:rPr lang="en-US" dirty="0"/>
              <a:t>Vendor lock-in</a:t>
            </a:r>
          </a:p>
          <a:p>
            <a:pPr lvl="1"/>
            <a:r>
              <a:rPr lang="en-US" dirty="0"/>
              <a:t>Difficult to debug</a:t>
            </a:r>
          </a:p>
          <a:p>
            <a:pPr lvl="1"/>
            <a:r>
              <a:rPr lang="en-US" dirty="0"/>
              <a:t>Often not in source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0AC1C-2F20-45D4-9CB5-EA1EB248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32" y="2037542"/>
            <a:ext cx="6690947" cy="7080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07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Gill Sans MT"/>
        <a:ea typeface=""/>
        <a:cs typeface=""/>
      </a:majorFont>
      <a:minorFont>
        <a:latin typeface="Helvetica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6ED01B3-1020-4208-8DFB-7FDC16724F23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4ACC7E-C203-4570-A248-D51C721A641C}">
  <we:reference id="wa104379279" version="2.0.0.0" store="en-US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F2D509-F74D-4A66-85B5-F326BF03702C}">
  <we:reference id="wa104178141" version="2.0.9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892</Words>
  <Application>Microsoft Office PowerPoint</Application>
  <PresentationFormat>Custom</PresentationFormat>
  <Paragraphs>205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Gill Sans Light</vt:lpstr>
      <vt:lpstr>Gill Sans MT</vt:lpstr>
      <vt:lpstr>Helvetica Light</vt:lpstr>
      <vt:lpstr>Helvetica Neue</vt:lpstr>
      <vt:lpstr>White</vt:lpstr>
      <vt:lpstr>PowerPoint Presentation</vt:lpstr>
      <vt:lpstr>PowerPoint Presentation</vt:lpstr>
      <vt:lpstr>The problem</vt:lpstr>
      <vt:lpstr>Dependency based programming</vt:lpstr>
      <vt:lpstr>Dependency based programming</vt:lpstr>
      <vt:lpstr>Dependency based programming</vt:lpstr>
      <vt:lpstr>Alternatives</vt:lpstr>
      <vt:lpstr>Alternatives</vt:lpstr>
      <vt:lpstr>Alternatives</vt:lpstr>
      <vt:lpstr>What is Cake?</vt:lpstr>
      <vt:lpstr>What is Cake?</vt:lpstr>
      <vt:lpstr>Some Notable users</vt:lpstr>
      <vt:lpstr>Some numbers</vt:lpstr>
      <vt:lpstr>Why use cake?</vt:lpstr>
      <vt:lpstr>Cross platform</vt:lpstr>
      <vt:lpstr>Cross framework</vt:lpstr>
      <vt:lpstr>Cross environment</vt:lpstr>
      <vt:lpstr>Building Cake with cake</vt:lpstr>
      <vt:lpstr>Why use cake?</vt:lpstr>
      <vt:lpstr>VS Code integration</vt:lpstr>
      <vt:lpstr>A healthy community</vt:lpstr>
      <vt:lpstr>Philosophy</vt:lpstr>
      <vt:lpstr>Philosophy</vt:lpstr>
      <vt:lpstr>Philosophy</vt:lpstr>
      <vt:lpstr>SO HOW DOES IT WORK?</vt:lpstr>
      <vt:lpstr>SO HOW DOES IT WORK?</vt:lpstr>
      <vt:lpstr>So how does it work?</vt:lpstr>
      <vt:lpstr>Extensibility</vt:lpstr>
      <vt:lpstr>Script files</vt:lpstr>
      <vt:lpstr>Addins</vt:lpstr>
      <vt:lpstr>Tools</vt:lpstr>
      <vt:lpstr>Modules</vt:lpstr>
      <vt:lpstr>PACKAGE PROVIDERS</vt:lpstr>
      <vt:lpstr>demo</vt:lpstr>
      <vt:lpstr>Getting help</vt:lpstr>
      <vt:lpstr>Want to Contribute?</vt:lpstr>
      <vt:lpstr>Want to Contribute?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http://cakebuild.net</dc:title>
  <dc:creator>Patrik Svensson</dc:creator>
  <cp:lastModifiedBy>Patrik Svensson</cp:lastModifiedBy>
  <cp:revision>316</cp:revision>
  <dcterms:modified xsi:type="dcterms:W3CDTF">2023-05-02T11:16:45Z</dcterms:modified>
</cp:coreProperties>
</file>