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1" r:id="rId2"/>
    <p:sldId id="260" r:id="rId3"/>
    <p:sldId id="257" r:id="rId4"/>
    <p:sldId id="275" r:id="rId5"/>
    <p:sldId id="268" r:id="rId6"/>
    <p:sldId id="280" r:id="rId7"/>
    <p:sldId id="276" r:id="rId8"/>
    <p:sldId id="277" r:id="rId9"/>
    <p:sldId id="278" r:id="rId10"/>
    <p:sldId id="279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69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67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780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1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9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8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A865CB-513A-4BD2-823E-FA2389845FD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7187B-7E1E-459E-993C-7D0795271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067381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Introduction to Programming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2"/>
          <p:cNvSpPr txBox="1">
            <a:spLocks noGrp="1"/>
          </p:cNvSpPr>
          <p:nvPr>
            <p:ph type="title"/>
          </p:nvPr>
        </p:nvSpPr>
        <p:spPr>
          <a:xfrm>
            <a:off x="1178598" y="81316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/>
              <a:t>Programming and programs (2)</a:t>
            </a:r>
          </a:p>
        </p:txBody>
      </p:sp>
      <p:sp>
        <p:nvSpPr>
          <p:cNvPr id="5" name="Shape 103"/>
          <p:cNvSpPr txBox="1">
            <a:spLocks/>
          </p:cNvSpPr>
          <p:nvPr/>
        </p:nvSpPr>
        <p:spPr>
          <a:xfrm>
            <a:off x="1261726" y="1793174"/>
            <a:ext cx="8520600" cy="480950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i="1" dirty="0" smtClean="0"/>
              <a:t>Humans</a:t>
            </a:r>
            <a:r>
              <a:rPr lang="en-US" dirty="0" smtClean="0"/>
              <a:t> can often understand even unclear instructions.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Wingdings 3" charset="2"/>
              <a:buNone/>
            </a:pPr>
            <a:r>
              <a:rPr lang="en-US" i="1" dirty="0" smtClean="0"/>
              <a:t>Computers </a:t>
            </a:r>
            <a:r>
              <a:rPr lang="en-US" dirty="0" smtClean="0"/>
              <a:t>need precise instructions.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dirty="0" smtClean="0"/>
              <a:t>Computer programs are written in a </a:t>
            </a:r>
            <a:r>
              <a:rPr lang="en-US" i="1" dirty="0" smtClean="0"/>
              <a:t>programming language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 smtClean="0"/>
              <a:t>Every programming language has rules for writing programs - </a:t>
            </a:r>
            <a:r>
              <a:rPr lang="en-US" i="1" dirty="0" smtClean="0"/>
              <a:t>syntax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dirty="0"/>
          </a:p>
          <a:p>
            <a:r>
              <a:rPr lang="en-US" dirty="0"/>
              <a:t>Basic Concepts that will be covered </a:t>
            </a:r>
            <a:r>
              <a:rPr lang="en-US" dirty="0" smtClean="0"/>
              <a:t>in this course 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1)Data Types</a:t>
            </a:r>
          </a:p>
          <a:p>
            <a:pPr marL="0" indent="0">
              <a:buNone/>
            </a:pPr>
            <a:r>
              <a:rPr lang="en-US" dirty="0"/>
              <a:t> 2)Conditional Statements</a:t>
            </a:r>
          </a:p>
          <a:p>
            <a:pPr marL="0" indent="0">
              <a:buNone/>
            </a:pPr>
            <a:r>
              <a:rPr lang="en-US" dirty="0"/>
              <a:t> 3)Loops</a:t>
            </a:r>
          </a:p>
          <a:p>
            <a:pPr marL="0" indent="0">
              <a:buNone/>
            </a:pPr>
            <a:r>
              <a:rPr lang="en-US" dirty="0"/>
              <a:t> 4)Functions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dirty="0" smtClean="0"/>
          </a:p>
          <a:p>
            <a:pPr>
              <a:spcBef>
                <a:spcPts val="0"/>
              </a:spcBef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is the only data type that can represent any type of data be it Integers, Real numbers or Strings or objects or </a:t>
            </a:r>
            <a:r>
              <a:rPr lang="en-US" dirty="0" err="1" smtClean="0"/>
              <a:t>booleans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price1 = 5;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price2 = 6;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total = price1 + price2;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person = "John Doe", </a:t>
            </a:r>
            <a:r>
              <a:rPr lang="en-US" dirty="0" err="1" smtClean="0"/>
              <a:t>carName</a:t>
            </a:r>
            <a:r>
              <a:rPr lang="en-US" dirty="0" smtClean="0"/>
              <a:t> = "Volvo", price = 200;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b="1" dirty="0" smtClean="0"/>
              <a:t>Note: The following slides have been made Referring from  W3schools.com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9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3" y="0"/>
            <a:ext cx="10515600" cy="1325563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648414"/>
          </a:xfrm>
        </p:spPr>
        <p:txBody>
          <a:bodyPr>
            <a:normAutofit/>
          </a:bodyPr>
          <a:lstStyle/>
          <a:p>
            <a:r>
              <a:rPr lang="en-US" dirty="0" smtClean="0"/>
              <a:t>Used to execute code based on conditions</a:t>
            </a:r>
          </a:p>
          <a:p>
            <a:r>
              <a:rPr lang="en-US" dirty="0" smtClean="0"/>
              <a:t>Two types of conditional statements.</a:t>
            </a:r>
          </a:p>
          <a:p>
            <a:pPr marL="0" indent="0">
              <a:buNone/>
            </a:pPr>
            <a:r>
              <a:rPr lang="en-US" dirty="0" smtClean="0"/>
              <a:t> 1) if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2)switch case</a:t>
            </a:r>
          </a:p>
          <a:p>
            <a:pPr marL="0" indent="0">
              <a:buNone/>
            </a:pPr>
            <a:r>
              <a:rPr lang="en-US" dirty="0" smtClean="0"/>
              <a:t>Syntax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if(condition)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//code to run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Else{ //Code to run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/>
          <a:lstStyle/>
          <a:p>
            <a:r>
              <a:rPr lang="en-US" dirty="0" smtClean="0"/>
              <a:t>Switch(variable)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case 0://code to run; break;</a:t>
            </a:r>
          </a:p>
          <a:p>
            <a:pPr marL="0" indent="0">
              <a:buNone/>
            </a:pPr>
            <a:r>
              <a:rPr lang="en-US" dirty="0" smtClean="0"/>
              <a:t>case 1://code to run; break;</a:t>
            </a:r>
          </a:p>
          <a:p>
            <a:pPr marL="0" indent="0">
              <a:buNone/>
            </a:pPr>
            <a:r>
              <a:rPr lang="en-US" dirty="0" err="1" smtClean="0"/>
              <a:t>etc</a:t>
            </a:r>
            <a:r>
              <a:rPr lang="en-US" dirty="0" smtClean="0"/>
              <a:t>…..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for performing a repetitive tasks. There are 3 types of loops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1)for loop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2)while loop</a:t>
            </a:r>
          </a:p>
          <a:p>
            <a:pPr marL="0" indent="0">
              <a:buNone/>
            </a:pPr>
            <a:r>
              <a:rPr lang="en-US" dirty="0" smtClean="0"/>
              <a:t> 3)do-while loop</a:t>
            </a:r>
          </a:p>
          <a:p>
            <a:pPr marL="0" indent="0">
              <a:buNone/>
            </a:pPr>
            <a:r>
              <a:rPr lang="en-US" dirty="0" smtClean="0"/>
              <a:t>We will look only into ‘for loop’</a:t>
            </a:r>
          </a:p>
          <a:p>
            <a:r>
              <a:rPr lang="en-US" dirty="0" smtClean="0"/>
              <a:t>Syntax 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i="1" dirty="0" smtClean="0"/>
              <a:t>statement 1</a:t>
            </a:r>
            <a:r>
              <a:rPr lang="en-US" dirty="0" smtClean="0"/>
              <a:t>;</a:t>
            </a:r>
            <a:r>
              <a:rPr lang="en-US" i="1" dirty="0" smtClean="0"/>
              <a:t> statement 2</a:t>
            </a:r>
            <a:r>
              <a:rPr lang="en-US" dirty="0" smtClean="0"/>
              <a:t>;</a:t>
            </a:r>
            <a:r>
              <a:rPr lang="en-US" i="1" dirty="0" smtClean="0"/>
              <a:t> statement 3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i="1" dirty="0" smtClean="0"/>
              <a:t>code block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+"&lt;</a:t>
            </a:r>
            <a:r>
              <a:rPr lang="en-US" dirty="0" err="1" smtClean="0"/>
              <a:t>br</a:t>
            </a:r>
            <a:r>
              <a:rPr lang="en-US" dirty="0" smtClean="0"/>
              <a:t>&gt;")  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139733"/>
          </a:xfrm>
        </p:spPr>
        <p:txBody>
          <a:bodyPr>
            <a:normAutofit/>
          </a:bodyPr>
          <a:lstStyle/>
          <a:p>
            <a:r>
              <a:rPr lang="en-US" dirty="0" smtClean="0"/>
              <a:t>A piece of code that can be used repetitively.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function  </a:t>
            </a:r>
            <a:r>
              <a:rPr lang="en-US" i="1" dirty="0" smtClean="0"/>
              <a:t>name</a:t>
            </a:r>
            <a:r>
              <a:rPr lang="en-US" dirty="0" smtClean="0"/>
              <a:t>(</a:t>
            </a:r>
            <a:r>
              <a:rPr lang="en-US" i="1" dirty="0" smtClean="0"/>
              <a:t>parameter1, parameter2, parameter3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  //</a:t>
            </a:r>
            <a:r>
              <a:rPr lang="en-US" i="1" dirty="0" smtClean="0"/>
              <a:t>code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(a, b)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return a * b;                // Function returns the product of a and b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myFunction</a:t>
            </a:r>
            <a:r>
              <a:rPr lang="en-US" dirty="0" smtClean="0"/>
              <a:t>(4, 3);   </a:t>
            </a:r>
          </a:p>
        </p:txBody>
      </p:sp>
    </p:spTree>
    <p:extLst>
      <p:ext uri="{BB962C8B-B14F-4D97-AF65-F5344CB8AC3E}">
        <p14:creationId xmlns:p14="http://schemas.microsoft.com/office/powerpoint/2010/main" val="39618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and Buttons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forms are used to collect user input.</a:t>
            </a:r>
          </a:p>
          <a:p>
            <a:r>
              <a:rPr lang="en-US" dirty="0" smtClean="0"/>
              <a:t>&lt;form&gt;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i="1" dirty="0" smtClean="0"/>
              <a:t>form elements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&lt;/form&gt;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&lt;input&gt;</a:t>
            </a:r>
            <a:r>
              <a:rPr lang="en-US" dirty="0" smtClean="0"/>
              <a:t> element is the most important </a:t>
            </a:r>
            <a:r>
              <a:rPr lang="en-US" b="1" dirty="0" smtClean="0"/>
              <a:t>form element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&lt;input&gt; element has many variations, depending on the </a:t>
            </a:r>
            <a:r>
              <a:rPr lang="en-US" b="1" dirty="0" smtClean="0"/>
              <a:t>type</a:t>
            </a:r>
            <a:r>
              <a:rPr lang="en-US" dirty="0" smtClean="0"/>
              <a:t> attribute.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61" y="450376"/>
            <a:ext cx="10515600" cy="5399041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&lt;form </a:t>
            </a:r>
            <a:r>
              <a:rPr lang="en-US" dirty="0" smtClean="0"/>
              <a:t>Name=“</a:t>
            </a:r>
            <a:r>
              <a:rPr lang="en-US" dirty="0" err="1" smtClean="0"/>
              <a:t>calc</a:t>
            </a:r>
            <a:r>
              <a:rPr lang="en-US" dirty="0" smtClean="0"/>
              <a:t>"&gt;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Enter Number 1:&lt;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&lt;input type="text" id="no1" name='no1' 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HTML event can be something which the code executes</a:t>
            </a:r>
          </a:p>
          <a:p>
            <a:r>
              <a:rPr lang="en-US" dirty="0" smtClean="0"/>
              <a:t>Here are some examples of HTML events:</a:t>
            </a:r>
          </a:p>
          <a:p>
            <a:pPr marL="0" indent="0">
              <a:buNone/>
            </a:pPr>
            <a:r>
              <a:rPr lang="en-US" dirty="0" smtClean="0"/>
              <a:t>    1)An HTML input field was changed</a:t>
            </a:r>
          </a:p>
          <a:p>
            <a:pPr marL="0" indent="0">
              <a:buNone/>
            </a:pPr>
            <a:r>
              <a:rPr lang="en-US" dirty="0" smtClean="0"/>
              <a:t>    2)An HTML button was clicked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3)Specific keys on the keyboard were typed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4)An image was dragged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en-US" dirty="0" smtClean="0"/>
              <a:t>A list of some common HTML events:</a:t>
            </a:r>
          </a:p>
          <a:p>
            <a:pPr marL="0" indent="0">
              <a:buNone/>
            </a:pPr>
            <a:r>
              <a:rPr lang="en-US" dirty="0" err="1" smtClean="0"/>
              <a:t>onchange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onmouseover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ondrag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tc..</a:t>
            </a:r>
          </a:p>
          <a:p>
            <a:r>
              <a:rPr lang="en-US" dirty="0" smtClean="0"/>
              <a:t>For a complete list follow http://www.w3schools.com/jsref/dom_obj_event.asp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058"/>
          </a:xfrm>
        </p:spPr>
        <p:txBody>
          <a:bodyPr/>
          <a:lstStyle/>
          <a:p>
            <a:r>
              <a:rPr lang="en-US" dirty="0" smtClean="0"/>
              <a:t>Learning 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Basic programming in general (applicable to JavaScript in particular)</a:t>
            </a:r>
          </a:p>
          <a:p>
            <a:r>
              <a:rPr lang="en-US" dirty="0" smtClean="0"/>
              <a:t>Applications of JavaScript</a:t>
            </a:r>
          </a:p>
          <a:p>
            <a:r>
              <a:rPr lang="en-US" dirty="0" smtClean="0"/>
              <a:t>JavaScript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 JS </a:t>
            </a:r>
            <a:r>
              <a:rPr lang="en-US" dirty="0" smtClean="0"/>
              <a:t>HTML DOM</a:t>
            </a:r>
          </a:p>
          <a:p>
            <a:r>
              <a:rPr lang="en-US" dirty="0" smtClean="0"/>
              <a:t>Idea for the project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34" y="351478"/>
            <a:ext cx="10515600" cy="1026947"/>
          </a:xfrm>
        </p:spPr>
        <p:txBody>
          <a:bodyPr/>
          <a:lstStyle/>
          <a:p>
            <a:r>
              <a:rPr lang="en-US" dirty="0" smtClean="0"/>
              <a:t>JavaScript 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needs to access the HTML elements to modify it or animate it, or to do any job.</a:t>
            </a:r>
          </a:p>
          <a:p>
            <a:r>
              <a:rPr lang="en-US" dirty="0" smtClean="0"/>
              <a:t>The “document” object of the JavaScript accesses the HTML elements  through its various methods available.</a:t>
            </a:r>
          </a:p>
          <a:p>
            <a:r>
              <a:rPr lang="en-US" dirty="0" smtClean="0"/>
              <a:t>With the help of “document” object the following actions can be performed</a:t>
            </a:r>
          </a:p>
          <a:p>
            <a:pPr marL="0" indent="0">
              <a:buNone/>
            </a:pPr>
            <a:r>
              <a:rPr lang="en-US" dirty="0" smtClean="0"/>
              <a:t>1)change the content of HTML elements</a:t>
            </a:r>
          </a:p>
          <a:p>
            <a:pPr marL="0" indent="0">
              <a:buNone/>
            </a:pPr>
            <a:r>
              <a:rPr lang="en-US" dirty="0" smtClean="0"/>
              <a:t>2)change the style (CSS) of HTML elements</a:t>
            </a:r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</a:t>
            </a:r>
            <a:r>
              <a:rPr lang="en-US" dirty="0" err="1" smtClean="0"/>
              <a:t>document.getElementById</a:t>
            </a:r>
            <a:r>
              <a:rPr lang="en-US" dirty="0" smtClean="0"/>
              <a:t>("result").</a:t>
            </a:r>
            <a:r>
              <a:rPr lang="en-US" dirty="0" err="1" smtClean="0"/>
              <a:t>innerHTML</a:t>
            </a:r>
            <a:r>
              <a:rPr lang="en-US" dirty="0" smtClean="0"/>
              <a:t>=table;</a:t>
            </a:r>
          </a:p>
          <a:p>
            <a:pPr marL="0" indent="0">
              <a:buNone/>
            </a:pPr>
            <a:r>
              <a:rPr lang="en-US" dirty="0" smtClean="0"/>
              <a:t>This section will be elaborated with the Calculator Web App that will be shown in the next section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calculator web App will implement all the concepts taught to you in the previous slides. </a:t>
            </a:r>
            <a:r>
              <a:rPr lang="en-US" dirty="0" err="1" smtClean="0"/>
              <a:t>i.e</a:t>
            </a:r>
            <a:r>
              <a:rPr lang="en-US" dirty="0" smtClean="0"/>
              <a:t> Implementation of data types, conditional statements, for loops, functions, JavaScript Events and JavaScript DOM.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Project </a:t>
            </a:r>
            <a:r>
              <a:rPr lang="en-US" dirty="0" smtClean="0"/>
              <a:t>on 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a simple slideshow.</a:t>
            </a:r>
          </a:p>
          <a:p>
            <a:r>
              <a:rPr lang="en-US" dirty="0" smtClean="0"/>
              <a:t>Hints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1) just use </a:t>
            </a:r>
            <a:r>
              <a:rPr lang="en-US" dirty="0" err="1" smtClean="0"/>
              <a:t>window.setTimeout</a:t>
            </a:r>
            <a:r>
              <a:rPr lang="en-US" dirty="0" smtClean="0"/>
              <a:t>(); to change the image (if you have any other idea in mind, please feel free to use). </a:t>
            </a:r>
          </a:p>
          <a:p>
            <a:pPr marL="0" indent="0">
              <a:buNone/>
            </a:pPr>
            <a:r>
              <a:rPr lang="en-US" dirty="0" smtClean="0"/>
              <a:t> 2)Load your function that displays the slideshow along with the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what JavaScript can 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What/Why JavaScript</a:t>
            </a:r>
            <a:endParaRPr lang="en-US" dirty="0" smtClean="0"/>
          </a:p>
          <a:p>
            <a:r>
              <a:rPr lang="en-US" dirty="0" smtClean="0"/>
              <a:t>Introduction to Programming (data types, if else ,loop, functions)</a:t>
            </a:r>
          </a:p>
          <a:p>
            <a:r>
              <a:rPr lang="en-US" dirty="0" smtClean="0"/>
              <a:t>Buttons </a:t>
            </a:r>
            <a:r>
              <a:rPr lang="en-US" dirty="0" smtClean="0"/>
              <a:t>and forms in HTML.</a:t>
            </a:r>
          </a:p>
          <a:p>
            <a:r>
              <a:rPr lang="en-US" dirty="0" smtClean="0"/>
              <a:t>JavaScript events</a:t>
            </a:r>
          </a:p>
          <a:p>
            <a:r>
              <a:rPr lang="en-US" dirty="0" smtClean="0"/>
              <a:t>Introduction to DOM</a:t>
            </a:r>
          </a:p>
          <a:p>
            <a:r>
              <a:rPr lang="en-US" dirty="0" smtClean="0"/>
              <a:t>Implementing all the above concepts in JavaScript through a calculator program</a:t>
            </a:r>
          </a:p>
          <a:p>
            <a:r>
              <a:rPr lang="en-US" dirty="0" smtClean="0"/>
              <a:t>JavaScript Project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8"/>
          <p:cNvSpPr txBox="1">
            <a:spLocks noGrp="1"/>
          </p:cNvSpPr>
          <p:nvPr>
            <p:ph type="title"/>
          </p:nvPr>
        </p:nvSpPr>
        <p:spPr>
          <a:xfrm>
            <a:off x="1368556" y="732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What/why JavaScript</a:t>
            </a:r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1107347" y="2553763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sv-SE" dirty="0" smtClean="0"/>
              <a:t>JavaScript is </a:t>
            </a:r>
            <a:r>
              <a:rPr lang="sv-SE" dirty="0" err="1" smtClean="0"/>
              <a:t>now</a:t>
            </a:r>
            <a:r>
              <a:rPr lang="sv-SE" dirty="0" smtClean="0"/>
              <a:t> a de facto standard for </a:t>
            </a:r>
            <a:r>
              <a:rPr lang="sv-SE" dirty="0" err="1" smtClean="0"/>
              <a:t>adding</a:t>
            </a:r>
            <a:r>
              <a:rPr lang="sv-SE" dirty="0" smtClean="0"/>
              <a:t> </a:t>
            </a:r>
            <a:r>
              <a:rPr lang="sv-SE" dirty="0" err="1" smtClean="0"/>
              <a:t>interactivity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web sites:</a:t>
            </a:r>
          </a:p>
          <a:p>
            <a:pPr marL="457200" indent="-228600">
              <a:spcBef>
                <a:spcPts val="0"/>
              </a:spcBef>
            </a:pPr>
            <a:r>
              <a:rPr lang="sv-SE" dirty="0"/>
              <a:t>G</a:t>
            </a:r>
            <a:r>
              <a:rPr lang="sv-SE" dirty="0" smtClean="0"/>
              <a:t>eneral </a:t>
            </a:r>
            <a:r>
              <a:rPr lang="sv-SE" dirty="0" err="1" smtClean="0"/>
              <a:t>purpose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endParaRPr lang="sv-SE" dirty="0" smtClean="0"/>
          </a:p>
          <a:p>
            <a:pPr marL="457200" indent="-228600">
              <a:spcBef>
                <a:spcPts val="0"/>
              </a:spcBef>
            </a:pPr>
            <a:r>
              <a:rPr lang="sv-SE" dirty="0" err="1"/>
              <a:t>P</a:t>
            </a:r>
            <a:r>
              <a:rPr lang="sv-SE" dirty="0" err="1" smtClean="0"/>
              <a:t>latform</a:t>
            </a:r>
            <a:r>
              <a:rPr lang="sv-SE" dirty="0" smtClean="0"/>
              <a:t>-independent</a:t>
            </a:r>
          </a:p>
          <a:p>
            <a:pPr marL="457200" indent="-228600">
              <a:spcBef>
                <a:spcPts val="0"/>
              </a:spcBef>
            </a:pPr>
            <a:r>
              <a:rPr lang="sv-SE" dirty="0" err="1"/>
              <a:t>R</a:t>
            </a:r>
            <a:r>
              <a:rPr lang="sv-SE" dirty="0" err="1" smtClean="0"/>
              <a:t>uns</a:t>
            </a:r>
            <a:r>
              <a:rPr lang="sv-SE" dirty="0" smtClean="0"/>
              <a:t> in </a:t>
            </a:r>
            <a:r>
              <a:rPr lang="sv-SE" dirty="0" err="1" smtClean="0"/>
              <a:t>every</a:t>
            </a:r>
            <a:r>
              <a:rPr lang="sv-SE" dirty="0" smtClean="0"/>
              <a:t> (major) browser</a:t>
            </a:r>
          </a:p>
          <a:p>
            <a:pPr marL="457200" indent="-228600">
              <a:spcBef>
                <a:spcPts val="0"/>
              </a:spcBef>
            </a:pPr>
            <a:r>
              <a:rPr lang="sv-SE" dirty="0"/>
              <a:t>H</a:t>
            </a:r>
            <a:r>
              <a:rPr lang="sv-SE" dirty="0" smtClean="0"/>
              <a:t>as </a:t>
            </a:r>
            <a:r>
              <a:rPr lang="sv-SE" dirty="0" err="1" smtClean="0"/>
              <a:t>built</a:t>
            </a:r>
            <a:r>
              <a:rPr lang="sv-SE" dirty="0" smtClean="0"/>
              <a:t>-in HTML DOM interface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also</a:t>
            </a:r>
            <a:r>
              <a:rPr lang="sv-SE" dirty="0" smtClean="0"/>
              <a:t>:</a:t>
            </a:r>
          </a:p>
          <a:p>
            <a:pPr marL="457200" indent="-228600">
              <a:spcBef>
                <a:spcPts val="0"/>
              </a:spcBef>
            </a:pPr>
            <a:r>
              <a:rPr lang="sv-SE" dirty="0" smtClean="0"/>
              <a:t>“</a:t>
            </a:r>
            <a:r>
              <a:rPr lang="sv-SE" dirty="0" err="1" smtClean="0"/>
              <a:t>world’s</a:t>
            </a:r>
            <a:r>
              <a:rPr lang="sv-SE" dirty="0" smtClean="0"/>
              <a:t>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misunderstood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”</a:t>
            </a:r>
          </a:p>
          <a:p>
            <a:pPr marL="457200" indent="-228600">
              <a:spcBef>
                <a:spcPts val="0"/>
              </a:spcBef>
            </a:pPr>
            <a:r>
              <a:rPr lang="sv-SE" dirty="0" smtClean="0"/>
              <a:t>source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confusion</a:t>
            </a:r>
            <a:r>
              <a:rPr lang="sv-SE" dirty="0" smtClean="0"/>
              <a:t> (</a:t>
            </a:r>
            <a:r>
              <a:rPr lang="sv-SE" b="1" dirty="0" smtClean="0"/>
              <a:t>Java</a:t>
            </a:r>
            <a:r>
              <a:rPr lang="sv-SE" dirty="0" smtClean="0"/>
              <a:t>Script, </a:t>
            </a:r>
            <a:r>
              <a:rPr lang="sv-SE" dirty="0" err="1" smtClean="0"/>
              <a:t>ECMAScript</a:t>
            </a:r>
            <a:r>
              <a:rPr lang="sv-SE" dirty="0" smtClean="0"/>
              <a:t>)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71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Slideshows in websites</a:t>
            </a:r>
          </a:p>
          <a:p>
            <a:r>
              <a:rPr lang="en-US" dirty="0" smtClean="0"/>
              <a:t>Animation Effects</a:t>
            </a:r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Add interactivity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6"/>
          <p:cNvSpPr txBox="1">
            <a:spLocks noGrp="1"/>
          </p:cNvSpPr>
          <p:nvPr>
            <p:ph type="title"/>
          </p:nvPr>
        </p:nvSpPr>
        <p:spPr>
          <a:xfrm>
            <a:off x="969959" y="635032"/>
            <a:ext cx="9829826" cy="10987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Interactive websites - </a:t>
            </a:r>
            <a:r>
              <a:rPr lang="sv-SE" dirty="0" smtClean="0"/>
              <a:t>T</a:t>
            </a:r>
            <a:r>
              <a:rPr lang="ru" dirty="0" smtClean="0"/>
              <a:t>echnologies</a:t>
            </a:r>
            <a:endParaRPr lang="ru" dirty="0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969959" y="2547779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sv-SE" dirty="0" err="1" smtClean="0"/>
              <a:t>Client-side</a:t>
            </a:r>
            <a:r>
              <a:rPr lang="sv-SE" dirty="0" smtClean="0"/>
              <a:t> (</a:t>
            </a:r>
            <a:r>
              <a:rPr lang="sv-SE" dirty="0" err="1" smtClean="0"/>
              <a:t>require</a:t>
            </a:r>
            <a:r>
              <a:rPr lang="sv-SE" dirty="0" smtClean="0"/>
              <a:t> special browser </a:t>
            </a:r>
            <a:r>
              <a:rPr lang="sv-SE" dirty="0" err="1" smtClean="0"/>
              <a:t>plugins</a:t>
            </a:r>
            <a:r>
              <a:rPr lang="sv-SE" dirty="0" smtClean="0"/>
              <a:t>):</a:t>
            </a:r>
          </a:p>
          <a:p>
            <a:pPr marL="457200" indent="-228600">
              <a:spcBef>
                <a:spcPts val="0"/>
              </a:spcBef>
              <a:buFont typeface="Wingdings 3" charset="2"/>
              <a:buChar char="-"/>
            </a:pPr>
            <a:r>
              <a:rPr lang="sv-SE" dirty="0" smtClean="0"/>
              <a:t>Adobe Flash - support </a:t>
            </a:r>
            <a:r>
              <a:rPr lang="sv-SE" dirty="0" err="1" smtClean="0"/>
              <a:t>dropped</a:t>
            </a:r>
            <a:r>
              <a:rPr lang="sv-SE" dirty="0" smtClean="0"/>
              <a:t> in Google </a:t>
            </a:r>
            <a:r>
              <a:rPr lang="sv-SE" dirty="0" err="1" smtClean="0"/>
              <a:t>Chrome</a:t>
            </a:r>
            <a:endParaRPr lang="sv-SE" dirty="0" smtClean="0"/>
          </a:p>
          <a:p>
            <a:pPr marL="457200" indent="-228600">
              <a:spcBef>
                <a:spcPts val="0"/>
              </a:spcBef>
              <a:buFont typeface="Wingdings 3" charset="2"/>
              <a:buChar char="-"/>
            </a:pPr>
            <a:r>
              <a:rPr lang="sv-SE" dirty="0" smtClean="0"/>
              <a:t>Java applets - </a:t>
            </a:r>
            <a:r>
              <a:rPr lang="sv-SE" dirty="0" err="1" smtClean="0"/>
              <a:t>security</a:t>
            </a:r>
            <a:r>
              <a:rPr lang="sv-SE" dirty="0" smtClean="0"/>
              <a:t> </a:t>
            </a:r>
            <a:r>
              <a:rPr lang="sv-SE" dirty="0" err="1" smtClean="0"/>
              <a:t>flaws</a:t>
            </a:r>
            <a:r>
              <a:rPr lang="sv-SE" dirty="0" smtClean="0"/>
              <a:t>, </a:t>
            </a:r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resource</a:t>
            </a:r>
            <a:r>
              <a:rPr lang="sv-SE" dirty="0" smtClean="0"/>
              <a:t> </a:t>
            </a:r>
            <a:r>
              <a:rPr lang="sv-SE" dirty="0" err="1" smtClean="0"/>
              <a:t>demands</a:t>
            </a:r>
            <a:endParaRPr lang="sv-SE" dirty="0" smtClean="0"/>
          </a:p>
          <a:p>
            <a:pPr marL="457200" indent="-228600">
              <a:spcBef>
                <a:spcPts val="0"/>
              </a:spcBef>
              <a:buFont typeface="Wingdings 3" charset="2"/>
              <a:buChar char="-"/>
            </a:pPr>
            <a:r>
              <a:rPr lang="sv-SE" dirty="0" err="1" smtClean="0"/>
              <a:t>Silverlight</a:t>
            </a:r>
            <a:r>
              <a:rPr lang="sv-SE" dirty="0" smtClean="0"/>
              <a:t> - </a:t>
            </a:r>
            <a:r>
              <a:rPr lang="sv-SE" dirty="0" err="1" smtClean="0"/>
              <a:t>deprecated</a:t>
            </a:r>
            <a:endParaRPr lang="sv-SE" dirty="0" smtClean="0"/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sv-SE" dirty="0" smtClean="0"/>
              <a:t>Server-</a:t>
            </a:r>
            <a:r>
              <a:rPr lang="sv-SE" dirty="0" err="1" smtClean="0"/>
              <a:t>side</a:t>
            </a:r>
            <a:r>
              <a:rPr lang="sv-SE" dirty="0" smtClean="0"/>
              <a:t> (</a:t>
            </a:r>
            <a:r>
              <a:rPr lang="sv-SE" dirty="0" err="1" smtClean="0"/>
              <a:t>require</a:t>
            </a:r>
            <a:r>
              <a:rPr lang="sv-SE" dirty="0" smtClean="0"/>
              <a:t> special </a:t>
            </a:r>
            <a:r>
              <a:rPr lang="sv-SE" dirty="0" err="1" smtClean="0"/>
              <a:t>sw</a:t>
            </a:r>
            <a:r>
              <a:rPr lang="sv-SE" dirty="0" smtClean="0"/>
              <a:t> on web server):</a:t>
            </a:r>
          </a:p>
          <a:p>
            <a:pPr marL="457200" indent="-228600">
              <a:spcBef>
                <a:spcPts val="0"/>
              </a:spcBef>
              <a:buFont typeface="Wingdings 3" charset="2"/>
              <a:buChar char="-"/>
            </a:pPr>
            <a:r>
              <a:rPr lang="sv-SE" dirty="0" smtClean="0"/>
              <a:t>ASP, JSP, PHP etc.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sv-SE" dirty="0" smtClean="0"/>
              <a:t>The trend is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move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and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r>
              <a:rPr lang="sv-SE" dirty="0" smtClean="0"/>
              <a:t> in the </a:t>
            </a:r>
            <a:r>
              <a:rPr lang="sv-SE" dirty="0" err="1" smtClean="0"/>
              <a:t>client</a:t>
            </a:r>
            <a:r>
              <a:rPr lang="sv-SE" dirty="0" smtClean="0"/>
              <a:t> - web browser.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081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 noGrp="1"/>
          </p:cNvSpPr>
          <p:nvPr>
            <p:ph type="title"/>
          </p:nvPr>
        </p:nvSpPr>
        <p:spPr>
          <a:xfrm>
            <a:off x="1570484" y="62315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JS in this course</a:t>
            </a: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1487357" y="2174321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228600">
              <a:spcBef>
                <a:spcPts val="0"/>
              </a:spcBef>
              <a:spcAft>
                <a:spcPts val="1000"/>
              </a:spcAft>
              <a:buFont typeface="Wingdings 3" charset="2"/>
              <a:buAutoNum type="arabicPeriod"/>
            </a:pPr>
            <a:r>
              <a:rPr lang="ru" dirty="0" smtClean="0"/>
              <a:t>Interactive website (project 2): we’ll change behaviour of an existing website dynamically (on the go)</a:t>
            </a:r>
          </a:p>
          <a:p>
            <a:pPr marL="457200" indent="-228600">
              <a:spcBef>
                <a:spcPts val="0"/>
              </a:spcBef>
              <a:spcAft>
                <a:spcPts val="1000"/>
              </a:spcAft>
              <a:buFont typeface="Wingdings 3" charset="2"/>
              <a:buAutoNum type="arabicPeriod"/>
            </a:pPr>
            <a:r>
              <a:rPr lang="ru" dirty="0" smtClean="0"/>
              <a:t>Game in JS (project 3): </a:t>
            </a:r>
            <a:br>
              <a:rPr lang="ru" dirty="0" smtClean="0"/>
            </a:br>
            <a:r>
              <a:rPr lang="ru" dirty="0" smtClean="0"/>
              <a:t>we’ll create a </a:t>
            </a:r>
            <a:r>
              <a:rPr lang="ru" i="1" dirty="0" smtClean="0"/>
              <a:t>separate </a:t>
            </a:r>
            <a:r>
              <a:rPr lang="ru" dirty="0" smtClean="0"/>
              <a:t>application that runs in the browser</a:t>
            </a:r>
          </a:p>
          <a:p>
            <a:pPr marL="457200" indent="-228600">
              <a:spcBef>
                <a:spcPts val="0"/>
              </a:spcBef>
              <a:buFont typeface="Wingdings 3" charset="2"/>
              <a:buAutoNum type="arabicPeriod"/>
            </a:pPr>
            <a:r>
              <a:rPr lang="ru" dirty="0" smtClean="0"/>
              <a:t>Make web application (project 4):</a:t>
            </a:r>
            <a:br>
              <a:rPr lang="ru" dirty="0" smtClean="0"/>
            </a:br>
            <a:r>
              <a:rPr lang="ru" dirty="0" smtClean="0"/>
              <a:t>dynamic website connected to a database, unique experience for every user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1269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641736" y="59940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Programming in JS</a:t>
            </a:r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1285477" y="2506262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ru" dirty="0" smtClean="0"/>
              <a:t>We use JS for web </a:t>
            </a:r>
            <a:r>
              <a:rPr lang="ru" i="1" dirty="0" smtClean="0"/>
              <a:t>programming</a:t>
            </a:r>
            <a:r>
              <a:rPr lang="ru" dirty="0" smtClean="0"/>
              <a:t>.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ru" dirty="0" smtClean="0"/>
              <a:t>But JS </a:t>
            </a:r>
            <a:r>
              <a:rPr lang="ru" i="1" dirty="0" smtClean="0"/>
              <a:t>program</a:t>
            </a:r>
            <a:r>
              <a:rPr lang="sv-SE" i="1" dirty="0" smtClean="0"/>
              <a:t>s</a:t>
            </a:r>
            <a:r>
              <a:rPr lang="ru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ru" dirty="0" smtClean="0"/>
              <a:t>just a bunch of text files.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ru" dirty="0" smtClean="0"/>
              <a:t>Web browser </a:t>
            </a:r>
            <a:r>
              <a:rPr lang="ru" i="1" dirty="0" smtClean="0"/>
              <a:t>executes</a:t>
            </a:r>
            <a:r>
              <a:rPr lang="ru" dirty="0" smtClean="0"/>
              <a:t> JS programs - follows our instructions to</a:t>
            </a:r>
            <a:r>
              <a:rPr lang="sv-SE" dirty="0" smtClean="0"/>
              <a:t> </a:t>
            </a:r>
            <a:r>
              <a:rPr lang="ru" dirty="0" smtClean="0"/>
              <a:t>change its behaviour.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ru" dirty="0" smtClean="0"/>
              <a:t>Web programmming - first of all, changing behaviour of the </a:t>
            </a:r>
            <a:r>
              <a:rPr lang="ru" i="1" dirty="0" smtClean="0"/>
              <a:t>client</a:t>
            </a:r>
            <a:r>
              <a:rPr lang="ru" dirty="0" smtClean="0"/>
              <a:t> (can be used to make changes in the server too). 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8673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6"/>
          <p:cNvSpPr txBox="1">
            <a:spLocks noGrp="1"/>
          </p:cNvSpPr>
          <p:nvPr>
            <p:ph type="title"/>
          </p:nvPr>
        </p:nvSpPr>
        <p:spPr>
          <a:xfrm>
            <a:off x="1380480" y="92003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Programming and programs</a:t>
            </a:r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1380480" y="2553763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ru" dirty="0" smtClean="0"/>
              <a:t>A </a:t>
            </a:r>
            <a:r>
              <a:rPr lang="ru" i="1" dirty="0" smtClean="0"/>
              <a:t>program</a:t>
            </a:r>
            <a:r>
              <a:rPr lang="ru" dirty="0" smtClean="0"/>
              <a:t> - set of instructions/steps to solve a problem. Also called </a:t>
            </a:r>
            <a:r>
              <a:rPr lang="ru" i="1" dirty="0" smtClean="0"/>
              <a:t>algorithm</a:t>
            </a:r>
            <a:r>
              <a:rPr lang="ru" dirty="0" smtClean="0"/>
              <a:t>.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ru" dirty="0" smtClean="0"/>
              <a:t>Algorithms in real life:</a:t>
            </a:r>
          </a:p>
          <a:p>
            <a:pPr marL="457200" indent="-228600">
              <a:spcBef>
                <a:spcPts val="0"/>
              </a:spcBef>
            </a:pPr>
            <a:r>
              <a:rPr lang="ru" dirty="0" smtClean="0"/>
              <a:t>cooking recipe</a:t>
            </a:r>
          </a:p>
          <a:p>
            <a:pPr marL="457200" indent="-228600">
              <a:spcBef>
                <a:spcPts val="0"/>
              </a:spcBef>
            </a:pPr>
            <a:r>
              <a:rPr lang="ru" dirty="0" smtClean="0"/>
              <a:t>getting from home to work by train/bus/boat</a:t>
            </a:r>
          </a:p>
          <a:p>
            <a:pPr marL="457200" indent="-228600">
              <a:spcBef>
                <a:spcPts val="0"/>
              </a:spcBef>
            </a:pPr>
            <a:r>
              <a:rPr lang="ru" dirty="0" smtClean="0"/>
              <a:t>…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ru" i="1" dirty="0" smtClean="0"/>
              <a:t>Programming</a:t>
            </a:r>
            <a:r>
              <a:rPr lang="ru" dirty="0" smtClean="0"/>
              <a:t> - creating instructions so that anyone can solve same problem.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0419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1817</TotalTime>
  <Words>878</Words>
  <Application>Microsoft Office PowerPoint</Application>
  <PresentationFormat>Anpassad</PresentationFormat>
  <Paragraphs>152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3" baseType="lpstr">
      <vt:lpstr>Ion</vt:lpstr>
      <vt:lpstr>Introduction to Programming and JavaScript</vt:lpstr>
      <vt:lpstr>Learning Goals </vt:lpstr>
      <vt:lpstr>Contents</vt:lpstr>
      <vt:lpstr>What/why JavaScript</vt:lpstr>
      <vt:lpstr>Examples</vt:lpstr>
      <vt:lpstr>Interactive websites - Technologies</vt:lpstr>
      <vt:lpstr>JS in this course</vt:lpstr>
      <vt:lpstr>Programming in JS</vt:lpstr>
      <vt:lpstr>Programming and programs</vt:lpstr>
      <vt:lpstr>Programming and programs (2)</vt:lpstr>
      <vt:lpstr>Data Types</vt:lpstr>
      <vt:lpstr>Conditional Statements</vt:lpstr>
      <vt:lpstr>PowerPoint-presentation</vt:lpstr>
      <vt:lpstr>Loops</vt:lpstr>
      <vt:lpstr>Functions</vt:lpstr>
      <vt:lpstr>HTML Forms and Buttons </vt:lpstr>
      <vt:lpstr>PowerPoint-presentation</vt:lpstr>
      <vt:lpstr>JavaScript Events</vt:lpstr>
      <vt:lpstr>PowerPoint-presentation</vt:lpstr>
      <vt:lpstr>JavaScript HTML DOM</vt:lpstr>
      <vt:lpstr>Calculator Web App</vt:lpstr>
      <vt:lpstr>Idea for Project on JavaScript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chitra lekha</dc:creator>
  <cp:lastModifiedBy>larare318</cp:lastModifiedBy>
  <cp:revision>76</cp:revision>
  <dcterms:created xsi:type="dcterms:W3CDTF">2016-03-20T12:51:22Z</dcterms:created>
  <dcterms:modified xsi:type="dcterms:W3CDTF">2016-03-31T19:08:51Z</dcterms:modified>
</cp:coreProperties>
</file>