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7" r:id="rId2"/>
  </p:sldMasterIdLst>
  <p:notesMasterIdLst>
    <p:notesMasterId r:id="rId33"/>
  </p:notesMasterIdLst>
  <p:sldIdLst>
    <p:sldId id="264" r:id="rId3"/>
    <p:sldId id="315" r:id="rId4"/>
    <p:sldId id="331" r:id="rId5"/>
    <p:sldId id="332" r:id="rId6"/>
    <p:sldId id="317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0" r:id="rId15"/>
    <p:sldId id="314" r:id="rId16"/>
    <p:sldId id="316" r:id="rId17"/>
    <p:sldId id="328" r:id="rId18"/>
    <p:sldId id="329" r:id="rId19"/>
    <p:sldId id="330" r:id="rId20"/>
    <p:sldId id="312" r:id="rId21"/>
    <p:sldId id="268" r:id="rId22"/>
    <p:sldId id="257" r:id="rId23"/>
    <p:sldId id="269" r:id="rId24"/>
    <p:sldId id="270" r:id="rId25"/>
    <p:sldId id="274" r:id="rId26"/>
    <p:sldId id="276" r:id="rId27"/>
    <p:sldId id="273" r:id="rId28"/>
    <p:sldId id="277" r:id="rId29"/>
    <p:sldId id="308" r:id="rId30"/>
    <p:sldId id="309" r:id="rId31"/>
    <p:sldId id="311" r:id="rId3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com" id="{F2370766-EF2C-40D6-A32D-72502B707029}">
          <p14:sldIdLst>
            <p14:sldId id="264"/>
            <p14:sldId id="315"/>
            <p14:sldId id="331"/>
            <p14:sldId id="332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  <p14:sldId id="320"/>
            <p14:sldId id="314"/>
            <p14:sldId id="316"/>
            <p14:sldId id="328"/>
            <p14:sldId id="329"/>
            <p14:sldId id="330"/>
            <p14:sldId id="312"/>
            <p14:sldId id="268"/>
            <p14:sldId id="257"/>
            <p14:sldId id="269"/>
            <p14:sldId id="270"/>
            <p14:sldId id="274"/>
            <p14:sldId id="276"/>
            <p14:sldId id="273"/>
            <p14:sldId id="277"/>
          </p14:sldIdLst>
        </p14:section>
        <p14:section name="Hcom &amp; Venere" id="{6FFEDE76-B5E9-4ECA-B79B-D33E448CEAE0}">
          <p14:sldIdLst>
            <p14:sldId id="30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3" pos="5602" userDrawn="1">
          <p15:clr>
            <a:srgbClr val="A4A3A4"/>
          </p15:clr>
        </p15:guide>
        <p15:guide id="4" orient="horz" pos="3087">
          <p15:clr>
            <a:srgbClr val="A4A3A4"/>
          </p15:clr>
        </p15:guide>
        <p15:guide id="5" orient="horz" pos="3247">
          <p15:clr>
            <a:srgbClr val="A4A3A4"/>
          </p15:clr>
        </p15:guide>
        <p15:guide id="8" pos="2781">
          <p15:clr>
            <a:srgbClr val="A4A3A4"/>
          </p15:clr>
        </p15:guide>
        <p15:guide id="9" pos="2994">
          <p15:clr>
            <a:srgbClr val="A4A3A4"/>
          </p15:clr>
        </p15:guide>
        <p15:guide id="10" pos="226" userDrawn="1">
          <p15:clr>
            <a:srgbClr val="A4A3A4"/>
          </p15:clr>
        </p15:guide>
        <p15:guide id="11" pos="3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32"/>
    <a:srgbClr val="4E4E4E"/>
    <a:srgbClr val="A5A5A5"/>
    <a:srgbClr val="00A0FF"/>
    <a:srgbClr val="EE3424"/>
    <a:srgbClr val="9C0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94751" autoAdjust="0"/>
  </p:normalViewPr>
  <p:slideViewPr>
    <p:cSldViewPr snapToGrid="0" showGuides="1">
      <p:cViewPr>
        <p:scale>
          <a:sx n="135" d="100"/>
          <a:sy n="135" d="100"/>
        </p:scale>
        <p:origin x="1368" y="320"/>
      </p:cViewPr>
      <p:guideLst>
        <p:guide pos="5602"/>
        <p:guide orient="horz" pos="3087"/>
        <p:guide orient="horz" pos="3247"/>
        <p:guide pos="2781"/>
        <p:guide pos="2994"/>
        <p:guide pos="226"/>
        <p:guide pos="3039"/>
      </p:guideLst>
    </p:cSldViewPr>
  </p:slideViewPr>
  <p:outlineViewPr>
    <p:cViewPr>
      <p:scale>
        <a:sx n="33" d="100"/>
        <a:sy n="33" d="100"/>
      </p:scale>
      <p:origin x="0" y="-1362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6711567620354"/>
          <c:y val="0.040590405904059"/>
          <c:w val="0.920149397550175"/>
          <c:h val="0.703857977162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5-410E-988C-20AEEAE2480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F-4ADB-8777-AFE4BBD705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F-4ADB-8777-AFE4BBD705C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F6F-4ADB-8777-AFE4BBD705C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65-410E-988C-20AEEAE248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5.0</c:v>
                </c:pt>
                <c:pt idx="1">
                  <c:v>4.0</c:v>
                </c:pt>
                <c:pt idx="2">
                  <c:v>3.2</c:v>
                </c:pt>
                <c:pt idx="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4CD-4BDE-A4B5-8E88F60313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7.8</c:v>
                </c:pt>
                <c:pt idx="1">
                  <c:v>3.9</c:v>
                </c:pt>
                <c:pt idx="2">
                  <c:v>5.2</c:v>
                </c:pt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4CD-4BDE-A4B5-8E88F60313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5.5</c:v>
                </c:pt>
                <c:pt idx="1">
                  <c:v>2.4</c:v>
                </c:pt>
                <c:pt idx="2">
                  <c:v>8.9</c:v>
                </c:pt>
                <c:pt idx="3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4CD-4BDE-A4B5-8E88F60313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Cat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2.8</c:v>
                </c:pt>
                <c:pt idx="1">
                  <c:v>2.2</c:v>
                </c:pt>
                <c:pt idx="2">
                  <c:v>4.5</c:v>
                </c:pt>
                <c:pt idx="3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4CD-4BDE-A4B5-8E88F60313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Cat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1.5</c:v>
                </c:pt>
                <c:pt idx="1">
                  <c:v>6.8</c:v>
                </c:pt>
                <c:pt idx="2">
                  <c:v>5.3</c:v>
                </c:pt>
                <c:pt idx="3">
                  <c:v>2.1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4CD-4BDE-A4B5-8E88F6031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10"/>
        <c:axId val="-2101703280"/>
        <c:axId val="-2101564240"/>
      </c:barChart>
      <c:catAx>
        <c:axId val="-21017032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564240"/>
        <c:crosses val="autoZero"/>
        <c:auto val="1"/>
        <c:lblAlgn val="ctr"/>
        <c:lblOffset val="100"/>
        <c:noMultiLvlLbl val="0"/>
      </c:catAx>
      <c:valAx>
        <c:axId val="-210156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5-410E-988C-20AEEAE2480A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5.4</c:v>
                </c:pt>
                <c:pt idx="2">
                  <c:v>4.0</c:v>
                </c:pt>
                <c:pt idx="3">
                  <c:v>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65-410E-988C-20AEEAE2480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0DA-4E14-A372-0021FAC005B1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3.2</c:v>
                </c:pt>
                <c:pt idx="1">
                  <c:v>2.0</c:v>
                </c:pt>
                <c:pt idx="2">
                  <c:v>6.0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CC1E-4CB8-B56C-355EB8C9BBD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0DA-4E14-A372-0021FAC005B1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1.4</c:v>
                </c:pt>
                <c:pt idx="1">
                  <c:v>5.0</c:v>
                </c:pt>
                <c:pt idx="2">
                  <c:v>6.0</c:v>
                </c:pt>
                <c:pt idx="3">
                  <c:v>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C1E-4CB8-B56C-355EB8C9BBD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0DA-4E14-A372-0021FAC005B1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1.2</c:v>
                </c:pt>
                <c:pt idx="1">
                  <c:v>6.0</c:v>
                </c:pt>
                <c:pt idx="2">
                  <c:v>1.0</c:v>
                </c:pt>
                <c:pt idx="3">
                  <c:v>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C1E-4CB8-B56C-355EB8C9BBD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Cat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5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0DA-4E14-A372-0021FAC005B1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6.3</c:v>
                </c:pt>
                <c:pt idx="1">
                  <c:v>7.0</c:v>
                </c:pt>
                <c:pt idx="2">
                  <c:v>3.0</c:v>
                </c:pt>
                <c:pt idx="3">
                  <c:v>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C1E-4CB8-B56C-355EB8C9BBD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Cat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0DA-4E14-A372-0021FAC005B1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2.2</c:v>
                </c:pt>
                <c:pt idx="1">
                  <c:v>3.0</c:v>
                </c:pt>
                <c:pt idx="2">
                  <c:v>4.0</c:v>
                </c:pt>
                <c:pt idx="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CC1E-4CB8-B56C-355EB8C9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879888"/>
        <c:axId val="-2136792992"/>
      </c:lineChart>
      <c:catAx>
        <c:axId val="-2103879888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792992"/>
        <c:crosses val="autoZero"/>
        <c:auto val="1"/>
        <c:lblAlgn val="ctr"/>
        <c:lblOffset val="100"/>
        <c:noMultiLvlLbl val="0"/>
      </c:catAx>
      <c:valAx>
        <c:axId val="-213679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87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69936395250365"/>
          <c:y val="0.868338177333529"/>
          <c:w val="0.970421328912833"/>
          <c:h val="0.131661822666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61254973808"/>
          <c:y val="0.0481927710843374"/>
          <c:w val="0.857683892473829"/>
          <c:h val="0.648392165656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EC-4509-9777-F16FEFD4D5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EC-4509-9777-F16FEFD4D5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4EC-4509-9777-F16FEFD4D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217120"/>
        <c:axId val="-2119214032"/>
      </c:barChart>
      <c:catAx>
        <c:axId val="-211921712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14032"/>
        <c:crosses val="autoZero"/>
        <c:auto val="1"/>
        <c:lblAlgn val="ctr"/>
        <c:lblOffset val="100"/>
        <c:noMultiLvlLbl val="0"/>
      </c:catAx>
      <c:valAx>
        <c:axId val="-211921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1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33105100993"/>
          <c:y val="0.0959650706377109"/>
          <c:w val="0.819104728613729"/>
          <c:h val="0.378368909790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5-410E-988C-20AEEAE2480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F-4ADB-8777-AFE4BBD705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F-4ADB-8777-AFE4BBD705C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F6F-4ADB-8777-AFE4BBD705C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65-410E-988C-20AEEAE248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5.0</c:v>
                </c:pt>
                <c:pt idx="1">
                  <c:v>4.0</c:v>
                </c:pt>
                <c:pt idx="2">
                  <c:v>3.2</c:v>
                </c:pt>
                <c:pt idx="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4CD-4BDE-A4B5-8E88F60313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7.8</c:v>
                </c:pt>
                <c:pt idx="1">
                  <c:v>3.9</c:v>
                </c:pt>
                <c:pt idx="2">
                  <c:v>5.2</c:v>
                </c:pt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4CD-4BDE-A4B5-8E88F60313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5.5</c:v>
                </c:pt>
                <c:pt idx="1">
                  <c:v>2.4</c:v>
                </c:pt>
                <c:pt idx="2">
                  <c:v>8.9</c:v>
                </c:pt>
                <c:pt idx="3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4CD-4BDE-A4B5-8E88F60313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Cat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2.8</c:v>
                </c:pt>
                <c:pt idx="1">
                  <c:v>2.2</c:v>
                </c:pt>
                <c:pt idx="2">
                  <c:v>4.5</c:v>
                </c:pt>
                <c:pt idx="3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4CD-4BDE-A4B5-8E88F60313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Cat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1.5</c:v>
                </c:pt>
                <c:pt idx="1">
                  <c:v>6.8</c:v>
                </c:pt>
                <c:pt idx="2">
                  <c:v>5.3</c:v>
                </c:pt>
                <c:pt idx="3">
                  <c:v>2.1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4CD-4BDE-A4B5-8E88F6031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10"/>
        <c:axId val="-2120200944"/>
        <c:axId val="-2137330256"/>
      </c:barChart>
      <c:catAx>
        <c:axId val="-212020094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330256"/>
        <c:crosses val="autoZero"/>
        <c:auto val="1"/>
        <c:lblAlgn val="ctr"/>
        <c:lblOffset val="100"/>
        <c:noMultiLvlLbl val="0"/>
      </c:catAx>
      <c:valAx>
        <c:axId val="-21373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20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D6-44EC-892B-E88A15F4DA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0D6-44EC-892B-E88A15F4DA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0D6-44EC-892B-E88A15F4D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238224"/>
        <c:axId val="-2137169600"/>
      </c:barChart>
      <c:catAx>
        <c:axId val="-213723822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69600"/>
        <c:crosses val="autoZero"/>
        <c:auto val="1"/>
        <c:lblAlgn val="ctr"/>
        <c:lblOffset val="100"/>
        <c:noMultiLvlLbl val="0"/>
      </c:catAx>
      <c:valAx>
        <c:axId val="-213716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3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867881056569"/>
          <c:y val="0.0959650706377109"/>
          <c:w val="0.766790865633991"/>
          <c:h val="0.413265299112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CC1-4A3B-87FF-D8E876D919A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CC1-4A3B-87FF-D8E876D919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CC1-4A3B-87FF-D8E876D919A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CC1-4A3B-87FF-D8E876D919A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CC1-4A3B-87FF-D8E876D91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5.0</c:v>
                </c:pt>
                <c:pt idx="1">
                  <c:v>4.0</c:v>
                </c:pt>
                <c:pt idx="2">
                  <c:v>3.2</c:v>
                </c:pt>
                <c:pt idx="3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CC1-4A3B-87FF-D8E876D91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7.8</c:v>
                </c:pt>
                <c:pt idx="1">
                  <c:v>3.9</c:v>
                </c:pt>
                <c:pt idx="2">
                  <c:v>5.2</c:v>
                </c:pt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CC1-4A3B-87FF-D8E876D91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5.5</c:v>
                </c:pt>
                <c:pt idx="1">
                  <c:v>2.4</c:v>
                </c:pt>
                <c:pt idx="2">
                  <c:v>8.9</c:v>
                </c:pt>
                <c:pt idx="3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CC1-4A3B-87FF-D8E876D91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Cat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2.8</c:v>
                </c:pt>
                <c:pt idx="1">
                  <c:v>2.2</c:v>
                </c:pt>
                <c:pt idx="2">
                  <c:v>4.5</c:v>
                </c:pt>
                <c:pt idx="3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1CC1-4A3B-87FF-D8E876D91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Cat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1.5</c:v>
                </c:pt>
                <c:pt idx="1">
                  <c:v>6.8</c:v>
                </c:pt>
                <c:pt idx="2">
                  <c:v>5.3</c:v>
                </c:pt>
                <c:pt idx="3">
                  <c:v>2.1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CC1-4A3B-87FF-D8E876D91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2064323600"/>
        <c:axId val="-2064353840"/>
      </c:barChart>
      <c:catAx>
        <c:axId val="-2064323600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353840"/>
        <c:crosses val="autoZero"/>
        <c:auto val="1"/>
        <c:lblAlgn val="ctr"/>
        <c:lblOffset val="100"/>
        <c:noMultiLvlLbl val="0"/>
      </c:catAx>
      <c:valAx>
        <c:axId val="-2064353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32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6FB-4444-86F9-C5A0D299901D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5.4</c:v>
                </c:pt>
                <c:pt idx="2">
                  <c:v>4.0</c:v>
                </c:pt>
                <c:pt idx="3">
                  <c:v>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6FB-4444-86F9-C5A0D299901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66FB-4444-86F9-C5A0D299901D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3.2</c:v>
                </c:pt>
                <c:pt idx="1">
                  <c:v>2.0</c:v>
                </c:pt>
                <c:pt idx="2">
                  <c:v>6.0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6FB-4444-86F9-C5A0D299901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6FB-4444-86F9-C5A0D299901D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1.4</c:v>
                </c:pt>
                <c:pt idx="1">
                  <c:v>5.0</c:v>
                </c:pt>
                <c:pt idx="2">
                  <c:v>6.0</c:v>
                </c:pt>
                <c:pt idx="3">
                  <c:v>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6FB-4444-86F9-C5A0D299901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6FB-4444-86F9-C5A0D299901D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1.2</c:v>
                </c:pt>
                <c:pt idx="1">
                  <c:v>6.0</c:v>
                </c:pt>
                <c:pt idx="2">
                  <c:v>1.0</c:v>
                </c:pt>
                <c:pt idx="3">
                  <c:v>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66FB-4444-86F9-C5A0D299901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Cat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5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6FB-4444-86F9-C5A0D299901D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6.3</c:v>
                </c:pt>
                <c:pt idx="1">
                  <c:v>7.0</c:v>
                </c:pt>
                <c:pt idx="2">
                  <c:v>3.0</c:v>
                </c:pt>
                <c:pt idx="3">
                  <c:v>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66FB-4444-86F9-C5A0D299901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Cat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6FB-4444-86F9-C5A0D299901D}"/>
              </c:ext>
            </c:extLst>
          </c:dPt>
          <c:cat>
            <c:strRef>
              <c:f>Sheet1!$B$1:$E$1</c:f>
              <c:strCache>
                <c:ptCount val="4"/>
                <c:pt idx="0">
                  <c:v>Aaaa</c:v>
                </c:pt>
                <c:pt idx="1">
                  <c:v>Bbbb</c:v>
                </c:pt>
                <c:pt idx="2">
                  <c:v>Cccc</c:v>
                </c:pt>
                <c:pt idx="3">
                  <c:v>Dddd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2.2</c:v>
                </c:pt>
                <c:pt idx="1">
                  <c:v>3.0</c:v>
                </c:pt>
                <c:pt idx="2">
                  <c:v>4.0</c:v>
                </c:pt>
                <c:pt idx="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66FB-4444-86F9-C5A0D2999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4184688"/>
        <c:axId val="-2064224352"/>
      </c:lineChart>
      <c:catAx>
        <c:axId val="-2064184688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224352"/>
        <c:crosses val="autoZero"/>
        <c:auto val="1"/>
        <c:lblAlgn val="ctr"/>
        <c:lblOffset val="100"/>
        <c:noMultiLvlLbl val="0"/>
      </c:catAx>
      <c:valAx>
        <c:axId val="-206422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18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69936395250365"/>
          <c:y val="0.842051211287527"/>
          <c:w val="0.970421328912833"/>
          <c:h val="0.131661822666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3703-C8D2-4FA6-815F-62925E92A84F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FD2F1-BA86-440F-B762-9CB03F449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337" y="452082"/>
            <a:ext cx="7569819" cy="1989667"/>
          </a:xfrm>
        </p:spPr>
        <p:txBody>
          <a:bodyPr anchor="b"/>
          <a:lstStyle>
            <a:lvl1pPr algn="l">
              <a:lnSpc>
                <a:spcPts val="4500"/>
              </a:lnSpc>
              <a:defRPr sz="45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1379802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337" y="4501995"/>
            <a:ext cx="2505075" cy="3492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32"/>
          <a:stretch/>
        </p:blipFill>
        <p:spPr>
          <a:xfrm>
            <a:off x="6927528" y="4851245"/>
            <a:ext cx="1801255" cy="31971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8337" y="5284922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bg1"/>
                </a:solidFill>
              </a:rPr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61104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8" userDrawn="1">
          <p15:clr>
            <a:srgbClr val="FBAE40"/>
          </p15:clr>
        </p15:guide>
        <p15:guide id="2" pos="22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able Placeholder 10"/>
          <p:cNvSpPr>
            <a:spLocks noGrp="1"/>
          </p:cNvSpPr>
          <p:nvPr>
            <p:ph type="tbl" sz="quarter" idx="24"/>
          </p:nvPr>
        </p:nvSpPr>
        <p:spPr>
          <a:xfrm>
            <a:off x="250825" y="1128713"/>
            <a:ext cx="8647113" cy="3881902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4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2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337" y="452082"/>
            <a:ext cx="7569819" cy="1989667"/>
          </a:xfrm>
        </p:spPr>
        <p:txBody>
          <a:bodyPr anchor="b"/>
          <a:lstStyle>
            <a:lvl1pPr algn="l">
              <a:lnSpc>
                <a:spcPts val="4500"/>
              </a:lnSpc>
              <a:defRPr sz="45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1379802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337" y="4501995"/>
            <a:ext cx="2505075" cy="3492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54" y="5051768"/>
            <a:ext cx="2017755" cy="363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32"/>
          <a:stretch/>
        </p:blipFill>
        <p:spPr>
          <a:xfrm>
            <a:off x="6999704" y="4501995"/>
            <a:ext cx="1801255" cy="31971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58337" y="5284922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bg1"/>
                </a:solidFill>
              </a:rPr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49188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pos="22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337" y="2052595"/>
            <a:ext cx="7529281" cy="389150"/>
          </a:xfrm>
        </p:spPr>
        <p:txBody>
          <a:bodyPr anchor="b"/>
          <a:lstStyle>
            <a:lvl1pPr>
              <a:lnSpc>
                <a:spcPts val="4500"/>
              </a:lnSpc>
              <a:defRPr sz="4500" spc="-2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559256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88570" y="5376149"/>
            <a:ext cx="1161737" cy="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3" y="1128713"/>
            <a:ext cx="8625042" cy="330811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 spc="-60" baseline="0"/>
            </a:lvl2pPr>
            <a:lvl3pPr>
              <a:defRPr sz="1400" spc="-60" baseline="0"/>
            </a:lvl3pPr>
            <a:lvl4pPr>
              <a:defRPr sz="1400" spc="-60" baseline="0"/>
            </a:lvl4pPr>
            <a:lvl5pPr>
              <a:defRPr sz="1400" spc="-6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84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5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69563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8763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22"/>
          </p:nvPr>
        </p:nvSpPr>
        <p:spPr>
          <a:xfrm>
            <a:off x="4745537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745538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3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58763" y="1458913"/>
            <a:ext cx="8634412" cy="34417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19" y="1128713"/>
            <a:ext cx="8640955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1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219" y="1454150"/>
            <a:ext cx="4162619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54150"/>
            <a:ext cx="4145504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20" y="1128713"/>
            <a:ext cx="4162260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713"/>
            <a:ext cx="4145147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51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413" y="1466901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66901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414" y="1128088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088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250825" y="3437928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8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4751387" y="3437928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50826" y="3099115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4751018" y="3099115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7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337" y="452082"/>
            <a:ext cx="7569819" cy="1989667"/>
          </a:xfrm>
        </p:spPr>
        <p:txBody>
          <a:bodyPr anchor="b"/>
          <a:lstStyle>
            <a:lvl1pPr algn="l">
              <a:lnSpc>
                <a:spcPts val="4500"/>
              </a:lnSpc>
              <a:defRPr sz="4500" spc="-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1379802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337" y="4501995"/>
            <a:ext cx="2505075" cy="3492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32"/>
          <a:stretch/>
        </p:blipFill>
        <p:spPr>
          <a:xfrm>
            <a:off x="6927528" y="4851245"/>
            <a:ext cx="1801255" cy="31971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8337" y="5284922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tx1"/>
                </a:solidFill>
              </a:rPr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66959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pos="22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able Placeholder 10"/>
          <p:cNvSpPr>
            <a:spLocks noGrp="1"/>
          </p:cNvSpPr>
          <p:nvPr>
            <p:ph type="tbl" sz="quarter" idx="24"/>
          </p:nvPr>
        </p:nvSpPr>
        <p:spPr>
          <a:xfrm>
            <a:off x="250825" y="1128713"/>
            <a:ext cx="8647113" cy="38819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95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337" y="2052595"/>
            <a:ext cx="7529281" cy="389150"/>
          </a:xfrm>
        </p:spPr>
        <p:txBody>
          <a:bodyPr anchor="b"/>
          <a:lstStyle>
            <a:lvl1pPr>
              <a:lnSpc>
                <a:spcPts val="4500"/>
              </a:lnSpc>
              <a:defRPr sz="4500" spc="-2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559256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9657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3" y="1128713"/>
            <a:ext cx="8625042" cy="39318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 spc="-60" baseline="0"/>
            </a:lvl2pPr>
            <a:lvl3pPr>
              <a:defRPr sz="1400" spc="-60" baseline="0"/>
            </a:lvl3pPr>
            <a:lvl4pPr>
              <a:defRPr sz="1400" spc="-60" baseline="0"/>
            </a:lvl4pPr>
            <a:lvl5pPr>
              <a:defRPr sz="1400" spc="-6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69563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8763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2"/>
          </p:nvPr>
        </p:nvSpPr>
        <p:spPr>
          <a:xfrm>
            <a:off x="4745537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745538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1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58763" y="1458913"/>
            <a:ext cx="8634412" cy="34417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19" y="1128713"/>
            <a:ext cx="8640955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8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219" y="1454150"/>
            <a:ext cx="4162619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54150"/>
            <a:ext cx="4145504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20" y="1128713"/>
            <a:ext cx="4162260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713"/>
            <a:ext cx="4145147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05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413" y="1466901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66901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414" y="1128088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088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250825" y="3437928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8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4751387" y="3437928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50826" y="3099115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4751018" y="3099115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74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jpg"/><Relationship Id="rId13" Type="http://schemas.openxmlformats.org/officeDocument/2006/relationships/image" Target="../media/image2.png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761" y="304271"/>
            <a:ext cx="8645912" cy="610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28713"/>
            <a:ext cx="8647848" cy="401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629" y="5147470"/>
            <a:ext cx="8105094" cy="21531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 spc="-4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963" y="5349434"/>
            <a:ext cx="453483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58337" y="5344394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tx1"/>
                </a:solidFill>
              </a:rPr>
              <a:t>Confidential - do not distribute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4000"/>
          </a:xfrm>
          <a:prstGeom prst="rect">
            <a:avLst/>
          </a:prstGeom>
          <a:solidFill>
            <a:srgbClr val="9C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0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9" r:id="rId2"/>
    <p:sldLayoutId id="2147483678" r:id="rId3"/>
    <p:sldLayoutId id="2147483662" r:id="rId4"/>
    <p:sldLayoutId id="2147483666" r:id="rId5"/>
    <p:sldLayoutId id="2147483664" r:id="rId6"/>
    <p:sldLayoutId id="2147483681" r:id="rId7"/>
    <p:sldLayoutId id="2147483675" r:id="rId8"/>
    <p:sldLayoutId id="2147483672" r:id="rId9"/>
    <p:sldLayoutId id="2147483671" r:id="rId10"/>
    <p:sldLayoutId id="2147483667" r:id="rId11"/>
  </p:sldLayoutIdLst>
  <p:hf hdr="0" dt="0"/>
  <p:txStyles>
    <p:titleStyle>
      <a:lvl1pPr algn="l" defTabSz="685800" rtl="0" eaLnBrk="1" latinLnBrk="0" hangingPunct="1">
        <a:lnSpc>
          <a:spcPts val="2500"/>
        </a:lnSpc>
        <a:spcBef>
          <a:spcPct val="0"/>
        </a:spcBef>
        <a:buNone/>
        <a:defRPr sz="26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700"/>
        </a:lnSpc>
        <a:spcBef>
          <a:spcPts val="2400"/>
        </a:spcBef>
        <a:buFont typeface="Arial" panose="020B0604020202020204" pitchFamily="34" charset="0"/>
        <a:buNone/>
        <a:defRPr sz="1400" b="0" kern="1200" spc="-6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0" spc="-6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orient="horz" pos="575" userDrawn="1">
          <p15:clr>
            <a:srgbClr val="F26B43"/>
          </p15:clr>
        </p15:guide>
        <p15:guide id="3" orient="horz" pos="3365" userDrawn="1">
          <p15:clr>
            <a:srgbClr val="F26B43"/>
          </p15:clr>
        </p15:guide>
        <p15:guide id="4" orient="horz" pos="711" userDrawn="1">
          <p15:clr>
            <a:srgbClr val="F26B43"/>
          </p15:clr>
        </p15:guide>
        <p15:guide id="5" pos="5602" userDrawn="1">
          <p15:clr>
            <a:srgbClr val="F26B43"/>
          </p15:clr>
        </p15:guide>
        <p15:guide id="6" orient="horz" pos="35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761" y="304271"/>
            <a:ext cx="8645912" cy="610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28713"/>
            <a:ext cx="8647848" cy="401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629" y="5147470"/>
            <a:ext cx="8105094" cy="21531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 spc="-4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963" y="5349434"/>
            <a:ext cx="453483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58337" y="5344394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tx1"/>
                </a:solidFill>
              </a:rPr>
              <a:t>Confidential - do not distribute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4000"/>
          </a:xfrm>
          <a:prstGeom prst="rect">
            <a:avLst/>
          </a:prstGeom>
          <a:solidFill>
            <a:srgbClr val="9C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88570" y="5376149"/>
            <a:ext cx="1161737" cy="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  <p:sldLayoutId id="2147483701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hdr="0" dt="0"/>
  <p:txStyles>
    <p:titleStyle>
      <a:lvl1pPr algn="l" defTabSz="685800" rtl="0" eaLnBrk="1" latinLnBrk="0" hangingPunct="1">
        <a:lnSpc>
          <a:spcPts val="2500"/>
        </a:lnSpc>
        <a:spcBef>
          <a:spcPct val="0"/>
        </a:spcBef>
        <a:buNone/>
        <a:defRPr sz="26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700"/>
        </a:lnSpc>
        <a:spcBef>
          <a:spcPts val="2400"/>
        </a:spcBef>
        <a:buFont typeface="Arial" panose="020B0604020202020204" pitchFamily="34" charset="0"/>
        <a:buNone/>
        <a:defRPr sz="1400" b="0" kern="1200" spc="-6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0" spc="-6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575">
          <p15:clr>
            <a:srgbClr val="F26B43"/>
          </p15:clr>
        </p15:guide>
        <p15:guide id="3" orient="horz" pos="3365">
          <p15:clr>
            <a:srgbClr val="F26B43"/>
          </p15:clr>
        </p15:guide>
        <p15:guide id="4" orient="horz" pos="711">
          <p15:clr>
            <a:srgbClr val="F26B43"/>
          </p15:clr>
        </p15:guide>
        <p15:guide id="5" pos="5602">
          <p15:clr>
            <a:srgbClr val="F26B43"/>
          </p15:clr>
        </p15:guide>
        <p15:guide id="6" orient="horz" pos="35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simple way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3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– Files Reader Application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2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63" y="1128713"/>
            <a:ext cx="8639910" cy="146577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a class which will be instantiate only once and globally </a:t>
            </a:r>
            <a:r>
              <a:rPr lang="en-US" dirty="0" err="1" smtClean="0"/>
              <a:t>visibile</a:t>
            </a:r>
            <a:r>
              <a:rPr lang="en-US" dirty="0" smtClean="0"/>
              <a:t> over the whole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67629" y="2594485"/>
            <a:ext cx="8631044" cy="255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ts val="17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b="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</a:t>
            </a:r>
            <a:endParaRPr lang="en-US" dirty="0"/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Leave the single instance creation to the developer good sense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Pass the only created instance around</a:t>
            </a:r>
          </a:p>
        </p:txBody>
      </p:sp>
    </p:spTree>
    <p:extLst>
      <p:ext uri="{BB962C8B-B14F-4D97-AF65-F5344CB8AC3E}">
        <p14:creationId xmlns:p14="http://schemas.microsoft.com/office/powerpoint/2010/main" val="20427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3" y="927214"/>
            <a:ext cx="4691728" cy="42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You want to build an immutable object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The class has more than an handful of parameters (Joshua Bloch states in Effective Java, 2nd Edition)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 (from a design patterns point of view)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Final class without set methods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All parameters passed via the 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3656640"/>
            <a:ext cx="5077415" cy="1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 Pattern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Builder Pattern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Benefits</a:t>
            </a:r>
            <a:endParaRPr lang="en-US" dirty="0"/>
          </a:p>
          <a:p>
            <a:pPr marL="463550" lvl="1" indent="-285750">
              <a:buFont typeface="Arial" charset="0"/>
              <a:buChar char="•"/>
            </a:pPr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/>
              <a:t>Expressive and fluent </a:t>
            </a:r>
            <a:r>
              <a:rPr lang="en-US" dirty="0" smtClean="0"/>
              <a:t>interface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Notes: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Often used with a factory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96" y="1203318"/>
            <a:ext cx="5692262" cy="15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– Hamburger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63" y="1128713"/>
            <a:ext cx="8639910" cy="146577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multiple objects with mostly the same data.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objects which have a potentially expensive initialization overhead.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67629" y="2594485"/>
            <a:ext cx="2051365" cy="255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ts val="17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b="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mtClean="0"/>
              <a:t>Wrong approach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" y="3013413"/>
            <a:ext cx="5015305" cy="106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" y="4325834"/>
            <a:ext cx="6788167" cy="5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2761" y="3814245"/>
            <a:ext cx="8547546" cy="1440880"/>
          </a:xfrm>
        </p:spPr>
        <p:txBody>
          <a:bodyPr>
            <a:normAutofit/>
          </a:bodyPr>
          <a:lstStyle/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Benefit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It eliminates the overhead of initializing an object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It simplifies and optimize the use case where multiple objects of the same type will have mostly the same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8" y="1026194"/>
            <a:ext cx="5068322" cy="18172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8" y="2955248"/>
            <a:ext cx="6050045" cy="7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– Network Interfaces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3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Sub-heading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7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Everybody talks about design patterns as a complicated thing, but they are only usually explained in a complicated 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Give a sort of photographic memories to simply understand which pattern to use when explaining the patterns in the following 3 steps.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Wrong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Design pattern 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Because giving presentation is a good way of learning things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4852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876244011"/>
              </p:ext>
            </p:extLst>
          </p:nvPr>
        </p:nvGraphicFramePr>
        <p:xfrm>
          <a:off x="260350" y="1381125"/>
          <a:ext cx="863282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6882">
                  <a:extLst>
                    <a:ext uri="{9D8B030D-6E8A-4147-A177-3AD203B41FA5}">
                      <a16:colId xmlns:a16="http://schemas.microsoft.com/office/drawing/2014/main" xmlns="" val="922547820"/>
                    </a:ext>
                  </a:extLst>
                </a:gridCol>
                <a:gridCol w="2084643">
                  <a:extLst>
                    <a:ext uri="{9D8B030D-6E8A-4147-A177-3AD203B41FA5}">
                      <a16:colId xmlns:a16="http://schemas.microsoft.com/office/drawing/2014/main" xmlns="" val="2621697482"/>
                    </a:ext>
                  </a:extLst>
                </a:gridCol>
                <a:gridCol w="2341299">
                  <a:extLst>
                    <a:ext uri="{9D8B030D-6E8A-4147-A177-3AD203B41FA5}">
                      <a16:colId xmlns:a16="http://schemas.microsoft.com/office/drawing/2014/main" xmlns="" val="352337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2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pc="-60" baseline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pc="-60" baseline="0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359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1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383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1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84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1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21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1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47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1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33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spc="-100" baseline="0" dirty="0">
                          <a:solidFill>
                            <a:schemeClr val="tx1"/>
                          </a:solidFill>
                        </a:rPr>
                        <a:t>Lorem ipsum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pc="-60" baseline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0400335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2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pPr marL="635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97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heading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/>
              <a:t>Lorem ipsum dolor sit amet, consectetuer adipiscing</a:t>
            </a:r>
          </a:p>
          <a:p>
            <a:pPr lvl="1"/>
            <a:r>
              <a:rPr lang="en-GB"/>
              <a:t>Nunc viverra imperdiet enim. Fusce est. Vivamus a</a:t>
            </a:r>
          </a:p>
          <a:p>
            <a:pPr lvl="2"/>
            <a:r>
              <a:rPr lang="en-GB"/>
              <a:t>Morbi tristi hello</a:t>
            </a:r>
          </a:p>
          <a:p>
            <a:pPr lvl="3"/>
            <a:r>
              <a:rPr lang="en-GB"/>
              <a:t>Maecenas porttitor congue massa hdiwh d hwih dh iwh</a:t>
            </a:r>
          </a:p>
          <a:p>
            <a:pPr lvl="1"/>
            <a:r>
              <a:rPr lang="en-GB"/>
              <a:t>Lorem ipsum dolor sit amet, consectetuer adipiscing</a:t>
            </a:r>
          </a:p>
          <a:p>
            <a:pPr lvl="2"/>
            <a:r>
              <a:rPr lang="en-GB"/>
              <a:t>Nunc viverra imperdiet enim. Fusce est. Vivamus a tellus</a:t>
            </a:r>
          </a:p>
          <a:p>
            <a:pPr lvl="3"/>
            <a:r>
              <a:rPr lang="en-GB"/>
              <a:t>Morbi tristi hello</a:t>
            </a:r>
          </a:p>
          <a:p>
            <a:pPr lvl="4"/>
            <a:r>
              <a:rPr lang="en-GB"/>
              <a:t>Maecenas porttitor congue massa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Heading text Heading text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pPr lvl="1"/>
            <a:r>
              <a:rPr lang="en-GB"/>
              <a:t>Lorem ipsum dolor sit amet, consectetuer adipiscing</a:t>
            </a:r>
          </a:p>
          <a:p>
            <a:pPr lvl="1"/>
            <a:r>
              <a:rPr lang="en-GB"/>
              <a:t>Nunc viverra imperdiet enim. Fusce est. Vivamus a</a:t>
            </a:r>
          </a:p>
          <a:p>
            <a:pPr lvl="2"/>
            <a:r>
              <a:rPr lang="en-GB"/>
              <a:t>Morbi tristi hello</a:t>
            </a:r>
          </a:p>
          <a:p>
            <a:pPr lvl="3"/>
            <a:r>
              <a:rPr lang="en-GB"/>
              <a:t>Maecenas porttitor congue massa hdiwh d hwih dh iwh</a:t>
            </a:r>
          </a:p>
          <a:p>
            <a:pPr lvl="1"/>
            <a:r>
              <a:rPr lang="en-GB"/>
              <a:t>Lorem ipsum dolor sit amet, consectetuer adipiscing</a:t>
            </a:r>
          </a:p>
          <a:p>
            <a:pPr lvl="2"/>
            <a:r>
              <a:rPr lang="en-GB"/>
              <a:t>Nunc viverra imperdiet enim. Fusce est. Vivamus a tellus</a:t>
            </a:r>
          </a:p>
          <a:p>
            <a:pPr lvl="3"/>
            <a:r>
              <a:rPr lang="en-GB"/>
              <a:t>Morbi tristi hello</a:t>
            </a:r>
          </a:p>
          <a:p>
            <a:pPr lvl="4"/>
            <a:r>
              <a:rPr lang="en-GB"/>
              <a:t>Maecenas porttitor congue massa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Heading text</a:t>
            </a:r>
          </a:p>
        </p:txBody>
      </p:sp>
    </p:spTree>
    <p:extLst>
      <p:ext uri="{BB962C8B-B14F-4D97-AF65-F5344CB8AC3E}">
        <p14:creationId xmlns:p14="http://schemas.microsoft.com/office/powerpoint/2010/main" val="247724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24</a:t>
            </a:fld>
            <a:endParaRPr lang="en-GB" dirty="0"/>
          </a:p>
        </p:txBody>
      </p:sp>
      <p:graphicFrame>
        <p:nvGraphicFramePr>
          <p:cNvPr id="9" name="Table Placeholder 9"/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2838159206"/>
              </p:ext>
            </p:extLst>
          </p:nvPr>
        </p:nvGraphicFramePr>
        <p:xfrm>
          <a:off x="250825" y="1128713"/>
          <a:ext cx="86328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>
                  <a:extLst>
                    <a:ext uri="{9D8B030D-6E8A-4147-A177-3AD203B41FA5}">
                      <a16:colId xmlns:a16="http://schemas.microsoft.com/office/drawing/2014/main" xmlns="" val="411474926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117535210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1740276594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2427200450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87150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568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3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7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8500313"/>
                  </a:ext>
                </a:extLst>
              </a:tr>
            </a:tbl>
          </a:graphicData>
        </a:graphic>
      </p:graphicFrame>
      <p:graphicFrame>
        <p:nvGraphicFramePr>
          <p:cNvPr id="19" name="Table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428197"/>
              </p:ext>
            </p:extLst>
          </p:nvPr>
        </p:nvGraphicFramePr>
        <p:xfrm>
          <a:off x="250825" y="2806700"/>
          <a:ext cx="863282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6565">
                  <a:extLst>
                    <a:ext uri="{9D8B030D-6E8A-4147-A177-3AD203B41FA5}">
                      <a16:colId xmlns:a16="http://schemas.microsoft.com/office/drawing/2014/main" xmlns="" val="411474926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117535210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1740276594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2427200450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xmlns="" val="87150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  <a:endParaRPr lang="en-GB" sz="1200" b="1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  <a:endParaRPr lang="en-GB" sz="1200" b="1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  <a:endParaRPr lang="en-GB" sz="1200" b="1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  <a:endParaRPr lang="en-GB" sz="1200" b="1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  <a:endParaRPr lang="en-GB" sz="1200" b="1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568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73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7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AAA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BBB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CCC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DDD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EEE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850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1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 graph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25</a:t>
            </a:fld>
            <a:endParaRPr lang="en-GB" dirty="0"/>
          </a:p>
        </p:txBody>
      </p:sp>
      <p:graphicFrame>
        <p:nvGraphicFramePr>
          <p:cNvPr id="24" name="Chart Placeholder 23"/>
          <p:cNvGraphicFramePr>
            <a:graphicFrameLocks noGrp="1"/>
          </p:cNvGraphicFramePr>
          <p:nvPr>
            <p:ph type="chart" sz="quarter" idx="29"/>
            <p:extLst>
              <p:ext uri="{D42A27DB-BD31-4B8C-83A1-F6EECF244321}">
                <p14:modId xmlns:p14="http://schemas.microsoft.com/office/powerpoint/2010/main" val="505475752"/>
              </p:ext>
            </p:extLst>
          </p:nvPr>
        </p:nvGraphicFramePr>
        <p:xfrm>
          <a:off x="258763" y="1458913"/>
          <a:ext cx="8634412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</p:spTree>
    <p:extLst>
      <p:ext uri="{BB962C8B-B14F-4D97-AF65-F5344CB8AC3E}">
        <p14:creationId xmlns:p14="http://schemas.microsoft.com/office/powerpoint/2010/main" val="274187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 graphs</a:t>
            </a:r>
            <a:endParaRPr lang="en-GB" dirty="0"/>
          </a:p>
        </p:txBody>
      </p:sp>
      <p:graphicFrame>
        <p:nvGraphicFramePr>
          <p:cNvPr id="24" name="Chart Placeholder 23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5041869"/>
              </p:ext>
            </p:extLst>
          </p:nvPr>
        </p:nvGraphicFramePr>
        <p:xfrm>
          <a:off x="252413" y="1454150"/>
          <a:ext cx="4162425" cy="353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Placeholder 3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57985068"/>
              </p:ext>
            </p:extLst>
          </p:nvPr>
        </p:nvGraphicFramePr>
        <p:xfrm>
          <a:off x="4752975" y="1454150"/>
          <a:ext cx="4144963" cy="353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Graph heading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Graph heading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01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graphs</a:t>
            </a:r>
          </a:p>
        </p:txBody>
      </p:sp>
      <p:graphicFrame>
        <p:nvGraphicFramePr>
          <p:cNvPr id="24" name="Chart Placeholder 23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007761427"/>
              </p:ext>
            </p:extLst>
          </p:nvPr>
        </p:nvGraphicFramePr>
        <p:xfrm>
          <a:off x="252413" y="1466850"/>
          <a:ext cx="4162425" cy="145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graphicFrame>
        <p:nvGraphicFramePr>
          <p:cNvPr id="13" name="Chart Placeholder 3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693625735"/>
              </p:ext>
            </p:extLst>
          </p:nvPr>
        </p:nvGraphicFramePr>
        <p:xfrm>
          <a:off x="4752975" y="1466850"/>
          <a:ext cx="4144963" cy="145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Placeholder 23"/>
          <p:cNvGraphicFramePr>
            <a:graphicFrameLocks noGrp="1"/>
          </p:cNvGraphicFramePr>
          <p:nvPr>
            <p:ph type="chart" sz="quarter" idx="25"/>
            <p:extLst>
              <p:ext uri="{D42A27DB-BD31-4B8C-83A1-F6EECF244321}">
                <p14:modId xmlns:p14="http://schemas.microsoft.com/office/powerpoint/2010/main" val="747488374"/>
              </p:ext>
            </p:extLst>
          </p:nvPr>
        </p:nvGraphicFramePr>
        <p:xfrm>
          <a:off x="4751388" y="3438525"/>
          <a:ext cx="4144962" cy="145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Placeholder 23"/>
          <p:cNvGraphicFramePr>
            <a:graphicFrameLocks noGrp="1"/>
          </p:cNvGraphicFramePr>
          <p:nvPr>
            <p:ph type="chart" sz="quarter" idx="24"/>
            <p:extLst>
              <p:ext uri="{D42A27DB-BD31-4B8C-83A1-F6EECF244321}">
                <p14:modId xmlns:p14="http://schemas.microsoft.com/office/powerpoint/2010/main" val="3911449904"/>
              </p:ext>
            </p:extLst>
          </p:nvPr>
        </p:nvGraphicFramePr>
        <p:xfrm>
          <a:off x="250825" y="3438525"/>
          <a:ext cx="4162425" cy="145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3308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Sub-heading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358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99470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022979"/>
              </p:ext>
            </p:extLst>
          </p:nvPr>
        </p:nvGraphicFramePr>
        <p:xfrm>
          <a:off x="367646" y="1128709"/>
          <a:ext cx="8316000" cy="422072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72000"/>
                <a:gridCol w="2772000"/>
                <a:gridCol w="2772000"/>
              </a:tblGrid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Creational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Behavioral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Facade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Chain of Responsibility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Flyweight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smtClean="0"/>
              <a:t>Patterns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5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pPr lvl="1"/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</a:t>
            </a:r>
            <a:r>
              <a:rPr lang="en-GB" dirty="0"/>
              <a:t> hello</a:t>
            </a:r>
          </a:p>
          <a:p>
            <a:pPr lvl="1"/>
            <a:r>
              <a:rPr lang="en-GB" dirty="0"/>
              <a:t>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hdiwh</a:t>
            </a:r>
            <a:r>
              <a:rPr lang="en-GB" dirty="0"/>
              <a:t> d </a:t>
            </a:r>
            <a:r>
              <a:rPr lang="en-GB" dirty="0" err="1"/>
              <a:t>hwih</a:t>
            </a:r>
            <a:r>
              <a:rPr lang="en-GB" dirty="0"/>
              <a:t> dh </a:t>
            </a:r>
            <a:r>
              <a:rPr lang="en-GB" dirty="0" err="1"/>
              <a:t>iwh</a:t>
            </a:r>
            <a:r>
              <a:rPr lang="en-GB" dirty="0"/>
              <a:t> </a:t>
            </a: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endParaRPr lang="en-GB" dirty="0"/>
          </a:p>
          <a:p>
            <a:pPr lvl="2"/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</a:t>
            </a:r>
            <a:r>
              <a:rPr lang="en-GB" dirty="0"/>
              <a:t> hello</a:t>
            </a:r>
          </a:p>
          <a:p>
            <a:pPr lvl="3"/>
            <a:r>
              <a:rPr lang="en-GB" dirty="0"/>
              <a:t>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hdiwh</a:t>
            </a:r>
            <a:r>
              <a:rPr lang="en-GB" dirty="0"/>
              <a:t> d </a:t>
            </a:r>
            <a:r>
              <a:rPr lang="en-GB" dirty="0" err="1"/>
              <a:t>hwih</a:t>
            </a:r>
            <a:r>
              <a:rPr lang="en-GB" dirty="0"/>
              <a:t> dh </a:t>
            </a:r>
            <a:r>
              <a:rPr lang="en-GB" dirty="0" err="1"/>
              <a:t>iwh</a:t>
            </a:r>
            <a:r>
              <a:rPr lang="en-GB" dirty="0"/>
              <a:t> </a:t>
            </a:r>
          </a:p>
          <a:p>
            <a:pPr lvl="4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heading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2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7646" y="1128709"/>
          <a:ext cx="8316000" cy="422072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72000"/>
                <a:gridCol w="2772000"/>
                <a:gridCol w="2772000"/>
              </a:tblGrid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Creational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Behavioral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Facade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Chain of Responsibility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Flyweight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7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6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a different type depending on a condition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Write a method which creates a different object based on a input parameter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2796164"/>
            <a:ext cx="5926417" cy="20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4" y="1128713"/>
            <a:ext cx="8535612" cy="3931802"/>
          </a:xfrm>
        </p:spPr>
        <p:txBody>
          <a:bodyPr>
            <a:normAutofit/>
          </a:bodyPr>
          <a:lstStyle/>
          <a:p>
            <a:pPr marL="285750" lvl="1" indent="-285750">
              <a:lnSpc>
                <a:spcPts val="17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dirty="0"/>
              <a:t>Factory </a:t>
            </a:r>
            <a:r>
              <a:rPr lang="en-US" dirty="0" smtClean="0"/>
              <a:t>Pattern</a:t>
            </a:r>
          </a:p>
          <a:p>
            <a:pPr marL="285750" lvl="1" indent="-285750">
              <a:lnSpc>
                <a:spcPts val="1700"/>
              </a:lnSpc>
              <a:spcBef>
                <a:spcPts val="2400"/>
              </a:spcBef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Benefits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Code readability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Low coupling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Extendibility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Notes: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Often used with objects pooling and lazy factory (not in BA since beans are reused with Spring)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1128712"/>
            <a:ext cx="4833504" cy="16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Chilling </a:t>
            </a:r>
            <a:r>
              <a:rPr lang="en-US" dirty="0"/>
              <a:t>G</a:t>
            </a:r>
            <a:r>
              <a:rPr lang="en-US" dirty="0" smtClean="0"/>
              <a:t>uy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7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63" y="1128713"/>
            <a:ext cx="8639910" cy="146577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/>
              <a:t>Create a </a:t>
            </a:r>
            <a:r>
              <a:rPr lang="en-US" dirty="0" smtClean="0"/>
              <a:t>factory which performs some common (complex or sensitive) work contextually to the object creation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– Simple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19" y="2594485"/>
            <a:ext cx="4429954" cy="2193133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67629" y="2594485"/>
            <a:ext cx="4209956" cy="255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ts val="17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b="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Do the sensitive, complex job inside the specific object factory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4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– Simple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463550" lvl="1" indent="-285750">
              <a:buFont typeface="Arial" charset="0"/>
              <a:buChar char="•"/>
            </a:pPr>
            <a:r>
              <a:rPr lang="en-US" dirty="0"/>
              <a:t>Factory Method </a:t>
            </a:r>
            <a:r>
              <a:rPr lang="en-US" dirty="0" smtClean="0"/>
              <a:t>Pattern</a:t>
            </a:r>
          </a:p>
          <a:p>
            <a:pPr marL="463550" lvl="1" indent="-285750">
              <a:buFont typeface="Arial" charset="0"/>
              <a:buChar char="•"/>
            </a:pPr>
            <a:endParaRPr lang="en-US" dirty="0" smtClean="0"/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Benefit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Hide framework complexity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Extensibility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94928" y="1128713"/>
            <a:ext cx="4468075" cy="3858889"/>
            <a:chOff x="4642644" y="914400"/>
            <a:chExt cx="4256028" cy="38588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645" y="914400"/>
              <a:ext cx="4256027" cy="24981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644" y="3025480"/>
              <a:ext cx="4256028" cy="1747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0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.COM Internal">
  <a:themeElements>
    <a:clrScheme name="Hcom 2016">
      <a:dk1>
        <a:srgbClr val="3A3A3A"/>
      </a:dk1>
      <a:lt1>
        <a:sysClr val="window" lastClr="FFFFFF"/>
      </a:lt1>
      <a:dk2>
        <a:srgbClr val="C00000"/>
      </a:dk2>
      <a:lt2>
        <a:srgbClr val="FFFFFF"/>
      </a:lt2>
      <a:accent1>
        <a:srgbClr val="4E4E4E"/>
      </a:accent1>
      <a:accent2>
        <a:srgbClr val="EE3424"/>
      </a:accent2>
      <a:accent3>
        <a:srgbClr val="00A0FF"/>
      </a:accent3>
      <a:accent4>
        <a:srgbClr val="AED400"/>
      </a:accent4>
      <a:accent5>
        <a:srgbClr val="6B2C79"/>
      </a:accent5>
      <a:accent6>
        <a:srgbClr val="92E2F4"/>
      </a:accent6>
      <a:hlink>
        <a:srgbClr val="949494"/>
      </a:hlink>
      <a:folHlink>
        <a:srgbClr val="F699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</a:spPr>
      <a:bodyPr lIns="90000" rIns="90000" rtlCol="0" anchor="t" anchorCtr="0">
        <a:noAutofit/>
      </a:bodyPr>
      <a:lstStyle>
        <a:defPPr marL="6350" algn="ctr" defTabSz="685800">
          <a:spcBef>
            <a:spcPts val="600"/>
          </a:spcBef>
          <a:defRPr sz="1400" kern="0" spc="-60" dirty="0" err="1" smtClean="0">
            <a:solidFill>
              <a:srgbClr val="3A3A3A"/>
            </a:solidFill>
          </a:defRPr>
        </a:defPPr>
      </a:lstStyle>
    </a:spDef>
    <a:txDef>
      <a:spPr>
        <a:noFill/>
        <a:ln w="6350">
          <a:noFill/>
          <a:prstDash val="solid"/>
          <a:round/>
          <a:headEnd/>
          <a:tailEnd/>
        </a:ln>
      </a:spPr>
      <a:bodyPr wrap="none" rtlCol="0">
        <a:spAutoFit/>
      </a:bodyPr>
      <a:lstStyle>
        <a:defPPr marL="182563" indent="-182563"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OM Template Mar 2016 FINAL" id="{4234C6AA-264B-E745-8423-143A3CE6B613}" vid="{01BA3861-69CF-AB48-9096-6A5FC8F29CD8}"/>
    </a:ext>
  </a:extLst>
</a:theme>
</file>

<file path=ppt/theme/theme2.xml><?xml version="1.0" encoding="utf-8"?>
<a:theme xmlns:a="http://schemas.openxmlformats.org/drawingml/2006/main" name="H.com &amp; Venere Internal">
  <a:themeElements>
    <a:clrScheme name="Hcom 2016">
      <a:dk1>
        <a:srgbClr val="3A3A3A"/>
      </a:dk1>
      <a:lt1>
        <a:sysClr val="window" lastClr="FFFFFF"/>
      </a:lt1>
      <a:dk2>
        <a:srgbClr val="C00000"/>
      </a:dk2>
      <a:lt2>
        <a:srgbClr val="FFFFFF"/>
      </a:lt2>
      <a:accent1>
        <a:srgbClr val="4E4E4E"/>
      </a:accent1>
      <a:accent2>
        <a:srgbClr val="EE3424"/>
      </a:accent2>
      <a:accent3>
        <a:srgbClr val="00A0FF"/>
      </a:accent3>
      <a:accent4>
        <a:srgbClr val="AED400"/>
      </a:accent4>
      <a:accent5>
        <a:srgbClr val="6B2C79"/>
      </a:accent5>
      <a:accent6>
        <a:srgbClr val="92E2F4"/>
      </a:accent6>
      <a:hlink>
        <a:srgbClr val="949494"/>
      </a:hlink>
      <a:folHlink>
        <a:srgbClr val="F699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</a:spPr>
      <a:bodyPr lIns="90000" rIns="90000" rtlCol="0" anchor="t" anchorCtr="0">
        <a:noAutofit/>
      </a:bodyPr>
      <a:lstStyle>
        <a:defPPr marL="6350" algn="ctr" defTabSz="685800">
          <a:spcBef>
            <a:spcPts val="600"/>
          </a:spcBef>
          <a:defRPr sz="1400" kern="0" spc="-60" dirty="0" err="1" smtClean="0">
            <a:solidFill>
              <a:srgbClr val="3A3A3A"/>
            </a:solidFill>
          </a:defRPr>
        </a:defPPr>
      </a:lstStyle>
    </a:spDef>
    <a:txDef>
      <a:spPr>
        <a:noFill/>
        <a:ln w="6350">
          <a:noFill/>
          <a:prstDash val="solid"/>
          <a:round/>
          <a:headEnd/>
          <a:tailEnd/>
        </a:ln>
      </a:spPr>
      <a:bodyPr wrap="none" rtlCol="0">
        <a:spAutoFit/>
      </a:bodyPr>
      <a:lstStyle>
        <a:defPPr marL="182563" indent="-182563"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OM Template Mar 2016 FINAL" id="{4234C6AA-264B-E745-8423-143A3CE6B613}" vid="{D257AC6B-83E3-6B4C-895D-BC8ED559CC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HCOM Template Mar 2016 FINAL</Template>
  <TotalTime>9504</TotalTime>
  <Words>900</Words>
  <Application>Microsoft Macintosh PowerPoint</Application>
  <PresentationFormat>On-screen Show (16:10)</PresentationFormat>
  <Paragraphs>289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Arial</vt:lpstr>
      <vt:lpstr>H.COM Internal</vt:lpstr>
      <vt:lpstr>H.com &amp; Venere Internal</vt:lpstr>
      <vt:lpstr>Design Patterns</vt:lpstr>
      <vt:lpstr>Why</vt:lpstr>
      <vt:lpstr>Design Patterns Categories</vt:lpstr>
      <vt:lpstr>Creational Design Patterns</vt:lpstr>
      <vt:lpstr>Factory</vt:lpstr>
      <vt:lpstr>Factory</vt:lpstr>
      <vt:lpstr>Factory – Chilling Guy example</vt:lpstr>
      <vt:lpstr>Factory Method – Simple Framework</vt:lpstr>
      <vt:lpstr>Factory Method – Simple Framework</vt:lpstr>
      <vt:lpstr>Factory Method – Files Reader Application example</vt:lpstr>
      <vt:lpstr>Singleton</vt:lpstr>
      <vt:lpstr>Singleton</vt:lpstr>
      <vt:lpstr>Builder</vt:lpstr>
      <vt:lpstr>Builder</vt:lpstr>
      <vt:lpstr>Builder – Hamburger example</vt:lpstr>
      <vt:lpstr>Prototype</vt:lpstr>
      <vt:lpstr>Prototype</vt:lpstr>
      <vt:lpstr>Prototype – Network Interfaces example</vt:lpstr>
      <vt:lpstr>Presentation title</vt:lpstr>
      <vt:lpstr>Divider title</vt:lpstr>
      <vt:lpstr>Agenda</vt:lpstr>
      <vt:lpstr>Builder</vt:lpstr>
      <vt:lpstr>Slide heading</vt:lpstr>
      <vt:lpstr>Tables</vt:lpstr>
      <vt:lpstr>1 graph</vt:lpstr>
      <vt:lpstr>2 graphs</vt:lpstr>
      <vt:lpstr>4 graphs</vt:lpstr>
      <vt:lpstr>Presentation title</vt:lpstr>
      <vt:lpstr>Divider title</vt:lpstr>
      <vt:lpstr>Slide heading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Microsoft Office User</dc:creator>
  <cp:lastModifiedBy>Microsoft Office User</cp:lastModifiedBy>
  <cp:revision>23</cp:revision>
  <dcterms:created xsi:type="dcterms:W3CDTF">2016-03-22T17:36:11Z</dcterms:created>
  <dcterms:modified xsi:type="dcterms:W3CDTF">2016-03-29T08:01:02Z</dcterms:modified>
</cp:coreProperties>
</file>