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7" r:id="rId2"/>
  </p:sldMasterIdLst>
  <p:notesMasterIdLst>
    <p:notesMasterId r:id="rId22"/>
  </p:notesMasterIdLst>
  <p:sldIdLst>
    <p:sldId id="264" r:id="rId3"/>
    <p:sldId id="315" r:id="rId4"/>
    <p:sldId id="334" r:id="rId5"/>
    <p:sldId id="335" r:id="rId6"/>
    <p:sldId id="317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0" r:id="rId15"/>
    <p:sldId id="314" r:id="rId16"/>
    <p:sldId id="316" r:id="rId17"/>
    <p:sldId id="328" r:id="rId18"/>
    <p:sldId id="329" r:id="rId19"/>
    <p:sldId id="330" r:id="rId20"/>
    <p:sldId id="336" r:id="rId2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com" id="{F2370766-EF2C-40D6-A32D-72502B707029}">
          <p14:sldIdLst>
            <p14:sldId id="264"/>
            <p14:sldId id="315"/>
            <p14:sldId id="334"/>
            <p14:sldId id="335"/>
            <p14:sldId id="317"/>
            <p14:sldId id="321"/>
            <p14:sldId id="322"/>
            <p14:sldId id="323"/>
            <p14:sldId id="324"/>
            <p14:sldId id="325"/>
            <p14:sldId id="326"/>
            <p14:sldId id="327"/>
            <p14:sldId id="320"/>
            <p14:sldId id="314"/>
            <p14:sldId id="316"/>
            <p14:sldId id="328"/>
            <p14:sldId id="329"/>
            <p14:sldId id="330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3" pos="5602" userDrawn="1">
          <p15:clr>
            <a:srgbClr val="A4A3A4"/>
          </p15:clr>
        </p15:guide>
        <p15:guide id="4" orient="horz" pos="3087">
          <p15:clr>
            <a:srgbClr val="A4A3A4"/>
          </p15:clr>
        </p15:guide>
        <p15:guide id="5" orient="horz" pos="3247">
          <p15:clr>
            <a:srgbClr val="A4A3A4"/>
          </p15:clr>
        </p15:guide>
        <p15:guide id="8" pos="2781">
          <p15:clr>
            <a:srgbClr val="A4A3A4"/>
          </p15:clr>
        </p15:guide>
        <p15:guide id="9" pos="2994">
          <p15:clr>
            <a:srgbClr val="A4A3A4"/>
          </p15:clr>
        </p15:guide>
        <p15:guide id="10" pos="226" userDrawn="1">
          <p15:clr>
            <a:srgbClr val="A4A3A4"/>
          </p15:clr>
        </p15:guide>
        <p15:guide id="11" pos="3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232"/>
    <a:srgbClr val="4E4E4E"/>
    <a:srgbClr val="A5A5A5"/>
    <a:srgbClr val="00A0FF"/>
    <a:srgbClr val="EE3424"/>
    <a:srgbClr val="9C0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4" autoAdjust="0"/>
    <p:restoredTop sz="94751" autoAdjust="0"/>
  </p:normalViewPr>
  <p:slideViewPr>
    <p:cSldViewPr snapToGrid="0" showGuides="1">
      <p:cViewPr>
        <p:scale>
          <a:sx n="135" d="100"/>
          <a:sy n="135" d="100"/>
        </p:scale>
        <p:origin x="264" y="320"/>
      </p:cViewPr>
      <p:guideLst>
        <p:guide pos="5602"/>
        <p:guide orient="horz" pos="3087"/>
        <p:guide orient="horz" pos="3247"/>
        <p:guide pos="2781"/>
        <p:guide pos="2994"/>
        <p:guide pos="226"/>
        <p:guide pos="3039"/>
      </p:guideLst>
    </p:cSldViewPr>
  </p:slideViewPr>
  <p:outlineViewPr>
    <p:cViewPr>
      <p:scale>
        <a:sx n="33" d="100"/>
        <a:sy n="33" d="100"/>
      </p:scale>
      <p:origin x="0" y="-1362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5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3703-C8D2-4FA6-815F-62925E92A84F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FD2F1-BA86-440F-B762-9CB03F449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FD2F1-BA86-440F-B762-9CB03F4490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0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337" y="452082"/>
            <a:ext cx="7569819" cy="1989667"/>
          </a:xfrm>
        </p:spPr>
        <p:txBody>
          <a:bodyPr anchor="b"/>
          <a:lstStyle>
            <a:lvl1pPr algn="l">
              <a:lnSpc>
                <a:spcPts val="4500"/>
              </a:lnSpc>
              <a:defRPr sz="45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1379802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8337" y="4501995"/>
            <a:ext cx="2505075" cy="3492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04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8" userDrawn="1">
          <p15:clr>
            <a:srgbClr val="FBAE40"/>
          </p15:clr>
        </p15:guide>
        <p15:guide id="2" pos="22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able Placeholder 10"/>
          <p:cNvSpPr>
            <a:spLocks noGrp="1"/>
          </p:cNvSpPr>
          <p:nvPr>
            <p:ph type="tbl" sz="quarter" idx="24"/>
          </p:nvPr>
        </p:nvSpPr>
        <p:spPr>
          <a:xfrm>
            <a:off x="250825" y="1128713"/>
            <a:ext cx="8647113" cy="3881902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4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2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337" y="452082"/>
            <a:ext cx="7569819" cy="1989667"/>
          </a:xfrm>
        </p:spPr>
        <p:txBody>
          <a:bodyPr anchor="b"/>
          <a:lstStyle>
            <a:lvl1pPr algn="l">
              <a:lnSpc>
                <a:spcPts val="4500"/>
              </a:lnSpc>
              <a:defRPr sz="45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1379802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8337" y="4501995"/>
            <a:ext cx="2505075" cy="3492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54" y="5051768"/>
            <a:ext cx="2017755" cy="363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32"/>
          <a:stretch/>
        </p:blipFill>
        <p:spPr>
          <a:xfrm>
            <a:off x="6999704" y="4501995"/>
            <a:ext cx="1801255" cy="31971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58337" y="5284922"/>
            <a:ext cx="148117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6350" indent="0" defTabSz="6858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800" b="0" kern="0" spc="-20" baseline="0" dirty="0">
                <a:solidFill>
                  <a:schemeClr val="bg1"/>
                </a:solidFill>
              </a:rPr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49188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pos="22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337" y="2052595"/>
            <a:ext cx="7529281" cy="389150"/>
          </a:xfrm>
        </p:spPr>
        <p:txBody>
          <a:bodyPr anchor="b"/>
          <a:lstStyle>
            <a:lvl1pPr>
              <a:lnSpc>
                <a:spcPts val="4500"/>
              </a:lnSpc>
              <a:defRPr sz="4500" spc="-2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559256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76662"/>
          <a:stretch/>
        </p:blipFill>
        <p:spPr>
          <a:xfrm>
            <a:off x="7271659" y="5368654"/>
            <a:ext cx="1057187" cy="189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88570" y="5376149"/>
            <a:ext cx="1161737" cy="2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2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63" y="1128713"/>
            <a:ext cx="8625042" cy="330811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 spc="-60" baseline="0"/>
            </a:lvl2pPr>
            <a:lvl3pPr>
              <a:defRPr sz="1400" spc="-60" baseline="0"/>
            </a:lvl3pPr>
            <a:lvl4pPr>
              <a:defRPr sz="1400" spc="-60" baseline="0"/>
            </a:lvl4pPr>
            <a:lvl5pPr>
              <a:defRPr sz="1400" spc="-6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84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5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69563" y="1630046"/>
            <a:ext cx="4147200" cy="3270567"/>
          </a:xfrm>
          <a:solidFill>
            <a:schemeClr val="bg2">
              <a:lumMod val="95000"/>
            </a:schemeClr>
          </a:solidFill>
        </p:spPr>
        <p:txBody>
          <a:bodyPr tIns="108000" bIns="108000">
            <a:noAutofit/>
          </a:bodyPr>
          <a:lstStyle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8763" y="1128713"/>
            <a:ext cx="4147200" cy="43973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22"/>
          </p:nvPr>
        </p:nvSpPr>
        <p:spPr>
          <a:xfrm>
            <a:off x="4745537" y="1630046"/>
            <a:ext cx="4147200" cy="3270567"/>
          </a:xfrm>
          <a:solidFill>
            <a:schemeClr val="bg2">
              <a:lumMod val="95000"/>
            </a:schemeClr>
          </a:solidFill>
        </p:spPr>
        <p:txBody>
          <a:bodyPr tIns="108000" bIns="108000">
            <a:noAutofit/>
          </a:bodyPr>
          <a:lstStyle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745538" y="1128713"/>
            <a:ext cx="4147200" cy="43973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3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9"/>
          </p:nvPr>
        </p:nvSpPr>
        <p:spPr>
          <a:xfrm>
            <a:off x="258763" y="1458913"/>
            <a:ext cx="8634412" cy="34417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219" y="1128713"/>
            <a:ext cx="8640955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816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52219" y="1454150"/>
            <a:ext cx="4162619" cy="3537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752975" y="1454150"/>
            <a:ext cx="4145504" cy="3537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220" y="1128713"/>
            <a:ext cx="4162260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752606" y="1128713"/>
            <a:ext cx="4145147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51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52413" y="1466901"/>
            <a:ext cx="4162425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752975" y="1466901"/>
            <a:ext cx="4145698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414" y="1128088"/>
            <a:ext cx="4162066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752606" y="1128088"/>
            <a:ext cx="4145341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250825" y="3437928"/>
            <a:ext cx="4162425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8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4751387" y="3437928"/>
            <a:ext cx="4145698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50826" y="3099115"/>
            <a:ext cx="4162066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4751018" y="3099115"/>
            <a:ext cx="4145341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7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337" y="452082"/>
            <a:ext cx="7569819" cy="1989667"/>
          </a:xfrm>
        </p:spPr>
        <p:txBody>
          <a:bodyPr anchor="b"/>
          <a:lstStyle>
            <a:lvl1pPr algn="l">
              <a:lnSpc>
                <a:spcPts val="4500"/>
              </a:lnSpc>
              <a:defRPr sz="4500" spc="-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1379802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8337" y="4501995"/>
            <a:ext cx="2505075" cy="3492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032"/>
          <a:stretch/>
        </p:blipFill>
        <p:spPr>
          <a:xfrm>
            <a:off x="6927528" y="4851245"/>
            <a:ext cx="1801255" cy="31971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8337" y="5284922"/>
            <a:ext cx="148117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6350" indent="0" defTabSz="6858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800" b="0" kern="0" spc="-20" baseline="0" dirty="0">
                <a:solidFill>
                  <a:schemeClr val="tx1"/>
                </a:solidFill>
              </a:rPr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66959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pos="22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able Placeholder 10"/>
          <p:cNvSpPr>
            <a:spLocks noGrp="1"/>
          </p:cNvSpPr>
          <p:nvPr>
            <p:ph type="tbl" sz="quarter" idx="24"/>
          </p:nvPr>
        </p:nvSpPr>
        <p:spPr>
          <a:xfrm>
            <a:off x="250825" y="1128713"/>
            <a:ext cx="8647113" cy="38819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95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337" y="2052595"/>
            <a:ext cx="7529281" cy="389150"/>
          </a:xfrm>
        </p:spPr>
        <p:txBody>
          <a:bodyPr anchor="b"/>
          <a:lstStyle>
            <a:lvl1pPr>
              <a:lnSpc>
                <a:spcPts val="4500"/>
              </a:lnSpc>
              <a:defRPr sz="4500" spc="-2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76662"/>
          <a:stretch/>
        </p:blipFill>
        <p:spPr>
          <a:xfrm>
            <a:off x="7271659" y="5368654"/>
            <a:ext cx="1057187" cy="18918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337" y="2503612"/>
            <a:ext cx="6858000" cy="559256"/>
          </a:xfrm>
        </p:spPr>
        <p:txBody>
          <a:bodyPr>
            <a:normAutofit/>
          </a:bodyPr>
          <a:lstStyle>
            <a:lvl1pPr marL="0" indent="0" algn="l">
              <a:lnSpc>
                <a:spcPts val="3000"/>
              </a:lnSpc>
              <a:buNone/>
              <a:defRPr sz="3000" b="0" spc="-16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9657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63" y="1128713"/>
            <a:ext cx="8625042" cy="39318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 spc="-60" baseline="0"/>
            </a:lvl2pPr>
            <a:lvl3pPr>
              <a:defRPr sz="1400" spc="-60" baseline="0"/>
            </a:lvl3pPr>
            <a:lvl4pPr>
              <a:defRPr sz="1400" spc="-60" baseline="0"/>
            </a:lvl4pPr>
            <a:lvl5pPr>
              <a:defRPr sz="1400" spc="-6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52761" y="5350024"/>
            <a:ext cx="8105094" cy="215310"/>
          </a:xfrm>
        </p:spPr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8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69563" y="1630046"/>
            <a:ext cx="4147200" cy="3270567"/>
          </a:xfrm>
          <a:solidFill>
            <a:schemeClr val="bg2">
              <a:lumMod val="95000"/>
            </a:schemeClr>
          </a:solidFill>
        </p:spPr>
        <p:txBody>
          <a:bodyPr tIns="108000" bIns="108000">
            <a:noAutofit/>
          </a:bodyPr>
          <a:lstStyle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8763" y="1128713"/>
            <a:ext cx="4147200" cy="43973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2"/>
          </p:nvPr>
        </p:nvSpPr>
        <p:spPr>
          <a:xfrm>
            <a:off x="4745537" y="1630046"/>
            <a:ext cx="4147200" cy="3270567"/>
          </a:xfrm>
          <a:solidFill>
            <a:schemeClr val="bg2">
              <a:lumMod val="95000"/>
            </a:schemeClr>
          </a:solidFill>
        </p:spPr>
        <p:txBody>
          <a:bodyPr tIns="108000" bIns="108000">
            <a:noAutofit/>
          </a:bodyPr>
          <a:lstStyle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745538" y="1128713"/>
            <a:ext cx="4147200" cy="43973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1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9"/>
          </p:nvPr>
        </p:nvSpPr>
        <p:spPr>
          <a:xfrm>
            <a:off x="258763" y="1458913"/>
            <a:ext cx="8634412" cy="34417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219" y="1128713"/>
            <a:ext cx="8640955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8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52219" y="1454150"/>
            <a:ext cx="4162619" cy="3537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752975" y="1454150"/>
            <a:ext cx="4145504" cy="3537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220" y="1128713"/>
            <a:ext cx="4162260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752606" y="1128713"/>
            <a:ext cx="4145147" cy="325437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05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52413" y="1466901"/>
            <a:ext cx="4162425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752975" y="1466901"/>
            <a:ext cx="4145698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52414" y="1128088"/>
            <a:ext cx="4162066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752606" y="1128088"/>
            <a:ext cx="4145341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250825" y="3437928"/>
            <a:ext cx="4162425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8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4751387" y="3437928"/>
            <a:ext cx="4145698" cy="1455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50826" y="3099115"/>
            <a:ext cx="4162066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4751018" y="3099115"/>
            <a:ext cx="4145341" cy="324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spc="-8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74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jp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761" y="304271"/>
            <a:ext cx="8645912" cy="6101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28713"/>
            <a:ext cx="8647848" cy="401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5349434"/>
            <a:ext cx="8105094" cy="21531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800" spc="-4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6963" y="5349434"/>
            <a:ext cx="453483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4000"/>
          </a:xfrm>
          <a:prstGeom prst="rect">
            <a:avLst/>
          </a:prstGeom>
          <a:solidFill>
            <a:srgbClr val="9C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0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9" r:id="rId2"/>
    <p:sldLayoutId id="2147483678" r:id="rId3"/>
    <p:sldLayoutId id="2147483662" r:id="rId4"/>
    <p:sldLayoutId id="2147483666" r:id="rId5"/>
    <p:sldLayoutId id="2147483664" r:id="rId6"/>
    <p:sldLayoutId id="2147483681" r:id="rId7"/>
    <p:sldLayoutId id="2147483675" r:id="rId8"/>
    <p:sldLayoutId id="2147483672" r:id="rId9"/>
    <p:sldLayoutId id="2147483671" r:id="rId10"/>
    <p:sldLayoutId id="2147483667" r:id="rId11"/>
  </p:sldLayoutIdLst>
  <p:hf hdr="0" dt="0"/>
  <p:txStyles>
    <p:titleStyle>
      <a:lvl1pPr algn="l" defTabSz="685800" rtl="0" eaLnBrk="1" latinLnBrk="0" hangingPunct="1">
        <a:lnSpc>
          <a:spcPts val="2500"/>
        </a:lnSpc>
        <a:spcBef>
          <a:spcPct val="0"/>
        </a:spcBef>
        <a:buNone/>
        <a:defRPr sz="26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700"/>
        </a:lnSpc>
        <a:spcBef>
          <a:spcPts val="2400"/>
        </a:spcBef>
        <a:buFont typeface="Arial" panose="020B0604020202020204" pitchFamily="34" charset="0"/>
        <a:buNone/>
        <a:defRPr sz="1400" b="0" kern="1200" spc="-6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0" spc="-6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78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orient="horz" pos="575" userDrawn="1">
          <p15:clr>
            <a:srgbClr val="F26B43"/>
          </p15:clr>
        </p15:guide>
        <p15:guide id="3" orient="horz" pos="3365" userDrawn="1">
          <p15:clr>
            <a:srgbClr val="F26B43"/>
          </p15:clr>
        </p15:guide>
        <p15:guide id="4" orient="horz" pos="711" userDrawn="1">
          <p15:clr>
            <a:srgbClr val="F26B43"/>
          </p15:clr>
        </p15:guide>
        <p15:guide id="5" pos="5602" userDrawn="1">
          <p15:clr>
            <a:srgbClr val="F26B43"/>
          </p15:clr>
        </p15:guide>
        <p15:guide id="6" orient="horz" pos="350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761" y="304271"/>
            <a:ext cx="8645912" cy="6101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28713"/>
            <a:ext cx="8647848" cy="401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629" y="5147470"/>
            <a:ext cx="8105094" cy="21531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800" spc="-4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6963" y="5349434"/>
            <a:ext cx="453483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354118A-0C88-44E5-A760-D5564D123B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4000"/>
          </a:xfrm>
          <a:prstGeom prst="rect">
            <a:avLst/>
          </a:prstGeom>
          <a:solidFill>
            <a:srgbClr val="9C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76662"/>
          <a:stretch/>
        </p:blipFill>
        <p:spPr>
          <a:xfrm>
            <a:off x="7271659" y="5368654"/>
            <a:ext cx="1057187" cy="189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88570" y="5376149"/>
            <a:ext cx="1161737" cy="2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2" r:id="rId4"/>
    <p:sldLayoutId id="2147483701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hdr="0" dt="0"/>
  <p:txStyles>
    <p:titleStyle>
      <a:lvl1pPr algn="l" defTabSz="685800" rtl="0" eaLnBrk="1" latinLnBrk="0" hangingPunct="1">
        <a:lnSpc>
          <a:spcPts val="2500"/>
        </a:lnSpc>
        <a:spcBef>
          <a:spcPct val="0"/>
        </a:spcBef>
        <a:buNone/>
        <a:defRPr sz="26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700"/>
        </a:lnSpc>
        <a:spcBef>
          <a:spcPts val="2400"/>
        </a:spcBef>
        <a:buFont typeface="Arial" panose="020B0604020202020204" pitchFamily="34" charset="0"/>
        <a:buNone/>
        <a:defRPr sz="1400" b="0" kern="1200" spc="-6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0" spc="-6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78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0" spc="-6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575">
          <p15:clr>
            <a:srgbClr val="F26B43"/>
          </p15:clr>
        </p15:guide>
        <p15:guide id="3" orient="horz" pos="3365">
          <p15:clr>
            <a:srgbClr val="F26B43"/>
          </p15:clr>
        </p15:guide>
        <p15:guide id="4" orient="horz" pos="711">
          <p15:clr>
            <a:srgbClr val="F26B43"/>
          </p15:clr>
        </p15:guide>
        <p15:guide id="5" pos="5602">
          <p15:clr>
            <a:srgbClr val="F26B43"/>
          </p15:clr>
        </p15:guide>
        <p15:guide id="6" orient="horz" pos="35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simple way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2761" y="3883414"/>
            <a:ext cx="2505075" cy="349250"/>
          </a:xfrm>
        </p:spPr>
        <p:txBody>
          <a:bodyPr/>
          <a:lstStyle/>
          <a:p>
            <a:r>
              <a:rPr lang="en-GB" dirty="0" smtClean="0"/>
              <a:t>March 2016</a:t>
            </a:r>
            <a:endParaRPr lang="en-GB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2761" y="5128181"/>
            <a:ext cx="5214785" cy="3416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>
                <a:solidFill>
                  <a:schemeClr val="bg1"/>
                </a:solidFill>
              </a:rPr>
              <a:t>https://</a:t>
            </a:r>
            <a:r>
              <a:rPr lang="en-GB" sz="1400" dirty="0" err="1" smtClean="0">
                <a:solidFill>
                  <a:schemeClr val="bg1"/>
                </a:solidFill>
              </a:rPr>
              <a:t>github.com</a:t>
            </a:r>
            <a:r>
              <a:rPr lang="en-GB" sz="1400" dirty="0" smtClean="0">
                <a:solidFill>
                  <a:schemeClr val="bg1"/>
                </a:solidFill>
              </a:rPr>
              <a:t>/</a:t>
            </a:r>
            <a:r>
              <a:rPr lang="en-GB" sz="1400" dirty="0" err="1" smtClean="0">
                <a:solidFill>
                  <a:schemeClr val="bg1"/>
                </a:solidFill>
              </a:rPr>
              <a:t>patriziomunzi</a:t>
            </a:r>
            <a:r>
              <a:rPr lang="en-GB" sz="1400" dirty="0" smtClean="0">
                <a:solidFill>
                  <a:schemeClr val="bg1"/>
                </a:solidFill>
              </a:rPr>
              <a:t>/</a:t>
            </a:r>
            <a:r>
              <a:rPr lang="en-GB" sz="1400" dirty="0" err="1" smtClean="0">
                <a:solidFill>
                  <a:schemeClr val="bg1"/>
                </a:solidFill>
              </a:rPr>
              <a:t>designpatterns-thesimpleway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– Files Reader Application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2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763" y="1128713"/>
            <a:ext cx="8639910" cy="146577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Create a class which will be instantiate only once and globally </a:t>
            </a:r>
            <a:r>
              <a:rPr lang="en-US" dirty="0" err="1" smtClean="0"/>
              <a:t>visibile</a:t>
            </a:r>
            <a:r>
              <a:rPr lang="en-US" dirty="0" smtClean="0"/>
              <a:t> over the whole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67629" y="2594485"/>
            <a:ext cx="8631044" cy="255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ts val="17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b="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Wrong approach</a:t>
            </a:r>
            <a:endParaRPr lang="en-US" dirty="0"/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Leave the single instance creation to the developer good sense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Pass the only created instance around</a:t>
            </a:r>
          </a:p>
        </p:txBody>
      </p:sp>
    </p:spTree>
    <p:extLst>
      <p:ext uri="{BB962C8B-B14F-4D97-AF65-F5344CB8AC3E}">
        <p14:creationId xmlns:p14="http://schemas.microsoft.com/office/powerpoint/2010/main" val="20427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53" y="927214"/>
            <a:ext cx="4691728" cy="42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You want to build an immutable object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The class has more than an handful of parameters (Joshua Bloch states in Effective Java, 2nd Edition)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Wrong approach (from a design patterns point of view)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Final class without set methods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All parameters passed via the 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4" y="3656640"/>
            <a:ext cx="5077415" cy="13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Design Pattern approach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Builder Pattern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Benefits</a:t>
            </a:r>
            <a:endParaRPr lang="en-US" dirty="0"/>
          </a:p>
          <a:p>
            <a:pPr marL="463550" lvl="1" indent="-285750">
              <a:buFont typeface="Arial" charset="0"/>
              <a:buChar char="•"/>
            </a:pPr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/>
              <a:t>Expressive and fluent </a:t>
            </a:r>
            <a:r>
              <a:rPr lang="en-US" dirty="0" smtClean="0"/>
              <a:t>interface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Notes: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Often used with a factory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96" y="1203318"/>
            <a:ext cx="5692262" cy="15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– Hamburger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763" y="1128713"/>
            <a:ext cx="8639910" cy="146577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Create multiple objects with mostly the same data.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Create objects which have a potentially expensive initialization overhead.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67629" y="2594485"/>
            <a:ext cx="2051365" cy="255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ts val="17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b="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mtClean="0"/>
              <a:t>Wrong approach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" y="3013413"/>
            <a:ext cx="5015305" cy="1066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" y="4325834"/>
            <a:ext cx="6788167" cy="5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2761" y="3814245"/>
            <a:ext cx="8547546" cy="1440880"/>
          </a:xfrm>
        </p:spPr>
        <p:txBody>
          <a:bodyPr>
            <a:normAutofit/>
          </a:bodyPr>
          <a:lstStyle/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Benefit</a:t>
            </a:r>
          </a:p>
          <a:p>
            <a:pPr marL="642938" lvl="2" indent="-285750">
              <a:buFont typeface="Arial" charset="0"/>
              <a:buChar char="•"/>
            </a:pPr>
            <a:r>
              <a:rPr lang="en-US" dirty="0" smtClean="0"/>
              <a:t>It eliminates the overhead of initializing an object</a:t>
            </a:r>
          </a:p>
          <a:p>
            <a:pPr marL="642938" lvl="2" indent="-285750">
              <a:buFont typeface="Arial" charset="0"/>
              <a:buChar char="•"/>
            </a:pPr>
            <a:r>
              <a:rPr lang="en-US" dirty="0" smtClean="0"/>
              <a:t>It simplifies and optimize the use case where multiple objects of the same type will have mostly the same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8" y="1026194"/>
            <a:ext cx="5068322" cy="18172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8" y="2955248"/>
            <a:ext cx="6050045" cy="7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– Network Interfaces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3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32128"/>
              </p:ext>
            </p:extLst>
          </p:nvPr>
        </p:nvGraphicFramePr>
        <p:xfrm>
          <a:off x="354421" y="1021553"/>
          <a:ext cx="8172543" cy="40187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24181"/>
                <a:gridCol w="2724181"/>
                <a:gridCol w="2724181"/>
              </a:tblGrid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Creational</a:t>
                      </a:r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Behavioral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</a:t>
                      </a:r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Template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 Method</a:t>
                      </a:r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Singleton</a:t>
                      </a:r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Decorator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Mediator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Builder</a:t>
                      </a:r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Proxy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Observer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Facade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Flyweight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Chain of Responsibility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Visitor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2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Everybody talks about design patterns as a complicated thing, but they are only usually explained in a complicated 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Give a sort of photographic memories to simply understand which pattern to use when, explaining the patterns in the following 3 steps.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Wrong approach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Design pattern 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Because giving presentation is a good way of learning things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2761" y="5350024"/>
            <a:ext cx="8105094" cy="215310"/>
          </a:xfr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 smtClean="0"/>
              <a:t>github.com</a:t>
            </a:r>
            <a:r>
              <a:rPr lang="en-GB" dirty="0" smtClean="0"/>
              <a:t>/</a:t>
            </a:r>
            <a:r>
              <a:rPr lang="en-GB" dirty="0" err="1" smtClean="0"/>
              <a:t>patriziomunzi</a:t>
            </a:r>
            <a:r>
              <a:rPr lang="en-GB" dirty="0" smtClean="0"/>
              <a:t>/</a:t>
            </a:r>
            <a:r>
              <a:rPr lang="en-GB" dirty="0" err="1" smtClean="0"/>
              <a:t>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2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75120"/>
              </p:ext>
            </p:extLst>
          </p:nvPr>
        </p:nvGraphicFramePr>
        <p:xfrm>
          <a:off x="354421" y="1021553"/>
          <a:ext cx="8172543" cy="40187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24181"/>
                <a:gridCol w="2724181"/>
                <a:gridCol w="2724181"/>
              </a:tblGrid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Creational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Behavioral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Template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 Method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Singleton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Decorator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Facade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Flyweight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Chain of Responsibility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8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24469"/>
              </p:ext>
            </p:extLst>
          </p:nvPr>
        </p:nvGraphicFramePr>
        <p:xfrm>
          <a:off x="354421" y="1021553"/>
          <a:ext cx="8172543" cy="40187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24181"/>
                <a:gridCol w="2724181"/>
                <a:gridCol w="2724181"/>
              </a:tblGrid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Creational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Behavioral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Template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 Method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Singleton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Decorator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Builder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Proxy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Facade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Flyweight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Chain of Responsibility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Memento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Visitor</a:t>
                      </a:r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5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Create a different type depending on a condition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Wrong approach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Write a method which creates a different object based on a input parameter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2796164"/>
            <a:ext cx="5926417" cy="20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4" y="1128713"/>
            <a:ext cx="8535612" cy="3931802"/>
          </a:xfrm>
        </p:spPr>
        <p:txBody>
          <a:bodyPr>
            <a:normAutofit/>
          </a:bodyPr>
          <a:lstStyle/>
          <a:p>
            <a:pPr marL="285750" lvl="1" indent="-285750">
              <a:lnSpc>
                <a:spcPts val="17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dirty="0"/>
              <a:t>Factory </a:t>
            </a:r>
            <a:r>
              <a:rPr lang="en-US" dirty="0" smtClean="0"/>
              <a:t>Pattern</a:t>
            </a:r>
          </a:p>
          <a:p>
            <a:pPr marL="285750" lvl="1" indent="-285750">
              <a:lnSpc>
                <a:spcPts val="1700"/>
              </a:lnSpc>
              <a:spcBef>
                <a:spcPts val="2400"/>
              </a:spcBef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Benefits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Code readability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Low coupling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Extendibility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Notes: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Often used with objects pooling and lazy factory (not in BA since beans are reused with Spring)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9" y="1128712"/>
            <a:ext cx="4833504" cy="16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Chilling </a:t>
            </a:r>
            <a:r>
              <a:rPr lang="en-US" dirty="0"/>
              <a:t>G</a:t>
            </a:r>
            <a:r>
              <a:rPr lang="en-US" dirty="0" smtClean="0"/>
              <a:t>uy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7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763" y="1128713"/>
            <a:ext cx="8639910" cy="146577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You want to do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/>
              <a:t>Create a </a:t>
            </a:r>
            <a:r>
              <a:rPr lang="en-US" dirty="0" smtClean="0"/>
              <a:t>factory which performs some common (complex or sensitive) work contextually to the object creation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– Simple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19" y="2594485"/>
            <a:ext cx="4429954" cy="2193133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67629" y="2594485"/>
            <a:ext cx="4209956" cy="255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ts val="17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b="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Wrong approach</a:t>
            </a:r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Do the sensitive, complex job inside the specific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11384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– Simple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https://github.com/patriziomunzi/designpatterns-thesimpleway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4118A-0C88-44E5-A760-D5564D123B5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763" y="1128713"/>
            <a:ext cx="8721683" cy="3931802"/>
          </a:xfrm>
        </p:spPr>
        <p:txBody>
          <a:bodyPr>
            <a:normAutofit/>
          </a:bodyPr>
          <a:lstStyle/>
          <a:p>
            <a:pPr marL="463550" lvl="1" indent="-285750">
              <a:buFont typeface="Arial" charset="0"/>
              <a:buChar char="•"/>
            </a:pPr>
            <a:r>
              <a:rPr lang="en-US" dirty="0"/>
              <a:t>Factory Method </a:t>
            </a:r>
            <a:r>
              <a:rPr lang="en-US" dirty="0" smtClean="0"/>
              <a:t>Pattern</a:t>
            </a:r>
          </a:p>
          <a:p>
            <a:pPr marL="463550" lvl="1" indent="-285750">
              <a:buFont typeface="Arial" charset="0"/>
              <a:buChar char="•"/>
            </a:pPr>
            <a:endParaRPr lang="en-US" dirty="0" smtClean="0"/>
          </a:p>
          <a:p>
            <a:pPr marL="463550" lvl="1" indent="-285750">
              <a:buFont typeface="Arial" charset="0"/>
              <a:buChar char="•"/>
            </a:pPr>
            <a:r>
              <a:rPr lang="en-US" dirty="0" smtClean="0"/>
              <a:t>Benefit</a:t>
            </a:r>
          </a:p>
          <a:p>
            <a:pPr marL="642938" lvl="2" indent="-285750">
              <a:buFont typeface="Arial" charset="0"/>
              <a:buChar char="•"/>
            </a:pPr>
            <a:r>
              <a:rPr lang="en-US" dirty="0" smtClean="0"/>
              <a:t>Hide framework complexity</a:t>
            </a:r>
          </a:p>
          <a:p>
            <a:pPr marL="642938" lvl="2" indent="-285750">
              <a:buFont typeface="Arial" charset="0"/>
              <a:buChar char="•"/>
            </a:pPr>
            <a:r>
              <a:rPr lang="en-US" dirty="0" smtClean="0"/>
              <a:t>Extensibility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94928" y="1128713"/>
            <a:ext cx="4468075" cy="3858889"/>
            <a:chOff x="4642644" y="914400"/>
            <a:chExt cx="4256028" cy="38588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645" y="914400"/>
              <a:ext cx="4256027" cy="249810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644" y="3025480"/>
              <a:ext cx="4256028" cy="1747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0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.COM Internal">
  <a:themeElements>
    <a:clrScheme name="Hcom 2016">
      <a:dk1>
        <a:srgbClr val="3A3A3A"/>
      </a:dk1>
      <a:lt1>
        <a:sysClr val="window" lastClr="FFFFFF"/>
      </a:lt1>
      <a:dk2>
        <a:srgbClr val="C00000"/>
      </a:dk2>
      <a:lt2>
        <a:srgbClr val="FFFFFF"/>
      </a:lt2>
      <a:accent1>
        <a:srgbClr val="4E4E4E"/>
      </a:accent1>
      <a:accent2>
        <a:srgbClr val="EE3424"/>
      </a:accent2>
      <a:accent3>
        <a:srgbClr val="00A0FF"/>
      </a:accent3>
      <a:accent4>
        <a:srgbClr val="AED400"/>
      </a:accent4>
      <a:accent5>
        <a:srgbClr val="6B2C79"/>
      </a:accent5>
      <a:accent6>
        <a:srgbClr val="92E2F4"/>
      </a:accent6>
      <a:hlink>
        <a:srgbClr val="949494"/>
      </a:hlink>
      <a:folHlink>
        <a:srgbClr val="F699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</a:spPr>
      <a:bodyPr lIns="90000" rIns="90000" rtlCol="0" anchor="t" anchorCtr="0">
        <a:noAutofit/>
      </a:bodyPr>
      <a:lstStyle>
        <a:defPPr marL="6350" algn="ctr" defTabSz="685800">
          <a:spcBef>
            <a:spcPts val="600"/>
          </a:spcBef>
          <a:defRPr sz="1400" kern="0" spc="-60" dirty="0" err="1" smtClean="0">
            <a:solidFill>
              <a:srgbClr val="3A3A3A"/>
            </a:solidFill>
          </a:defRPr>
        </a:defPPr>
      </a:lstStyle>
    </a:spDef>
    <a:txDef>
      <a:spPr>
        <a:noFill/>
        <a:ln w="6350">
          <a:noFill/>
          <a:prstDash val="solid"/>
          <a:round/>
          <a:headEnd/>
          <a:tailEnd/>
        </a:ln>
      </a:spPr>
      <a:bodyPr wrap="none" rtlCol="0">
        <a:spAutoFit/>
      </a:bodyPr>
      <a:lstStyle>
        <a:defPPr marL="182563" indent="-182563">
          <a:buFont typeface="Arial" panose="020B0604020202020204" pitchFamily="34" charset="0"/>
          <a:buChar char="•"/>
          <a:defRPr sz="14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OM Template Mar 2016 FINAL" id="{4234C6AA-264B-E745-8423-143A3CE6B613}" vid="{01BA3861-69CF-AB48-9096-6A5FC8F29CD8}"/>
    </a:ext>
  </a:extLst>
</a:theme>
</file>

<file path=ppt/theme/theme2.xml><?xml version="1.0" encoding="utf-8"?>
<a:theme xmlns:a="http://schemas.openxmlformats.org/drawingml/2006/main" name="H.com &amp; Venere Internal">
  <a:themeElements>
    <a:clrScheme name="Hcom 2016">
      <a:dk1>
        <a:srgbClr val="3A3A3A"/>
      </a:dk1>
      <a:lt1>
        <a:sysClr val="window" lastClr="FFFFFF"/>
      </a:lt1>
      <a:dk2>
        <a:srgbClr val="C00000"/>
      </a:dk2>
      <a:lt2>
        <a:srgbClr val="FFFFFF"/>
      </a:lt2>
      <a:accent1>
        <a:srgbClr val="4E4E4E"/>
      </a:accent1>
      <a:accent2>
        <a:srgbClr val="EE3424"/>
      </a:accent2>
      <a:accent3>
        <a:srgbClr val="00A0FF"/>
      </a:accent3>
      <a:accent4>
        <a:srgbClr val="AED400"/>
      </a:accent4>
      <a:accent5>
        <a:srgbClr val="6B2C79"/>
      </a:accent5>
      <a:accent6>
        <a:srgbClr val="92E2F4"/>
      </a:accent6>
      <a:hlink>
        <a:srgbClr val="949494"/>
      </a:hlink>
      <a:folHlink>
        <a:srgbClr val="F699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</a:spPr>
      <a:bodyPr lIns="90000" rIns="90000" rtlCol="0" anchor="t" anchorCtr="0">
        <a:noAutofit/>
      </a:bodyPr>
      <a:lstStyle>
        <a:defPPr marL="6350" algn="ctr" defTabSz="685800">
          <a:spcBef>
            <a:spcPts val="600"/>
          </a:spcBef>
          <a:defRPr sz="1400" kern="0" spc="-60" dirty="0" err="1" smtClean="0">
            <a:solidFill>
              <a:srgbClr val="3A3A3A"/>
            </a:solidFill>
          </a:defRPr>
        </a:defPPr>
      </a:lstStyle>
    </a:spDef>
    <a:txDef>
      <a:spPr>
        <a:noFill/>
        <a:ln w="6350">
          <a:noFill/>
          <a:prstDash val="solid"/>
          <a:round/>
          <a:headEnd/>
          <a:tailEnd/>
        </a:ln>
      </a:spPr>
      <a:bodyPr wrap="none" rtlCol="0">
        <a:spAutoFit/>
      </a:bodyPr>
      <a:lstStyle>
        <a:defPPr marL="182563" indent="-182563">
          <a:buFont typeface="Arial" panose="020B0604020202020204" pitchFamily="34" charset="0"/>
          <a:buChar char="•"/>
          <a:defRPr sz="14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OM Template Mar 2016 FINAL" id="{4234C6AA-264B-E745-8423-143A3CE6B613}" vid="{D257AC6B-83E3-6B4C-895D-BC8ED559CC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HCOM Template Mar 2016 FINAL</Template>
  <TotalTime>9776</TotalTime>
  <Words>573</Words>
  <Application>Microsoft Macintosh PowerPoint</Application>
  <PresentationFormat>On-screen Show (16:10)</PresentationFormat>
  <Paragraphs>192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H.COM Internal</vt:lpstr>
      <vt:lpstr>H.com &amp; Venere Internal</vt:lpstr>
      <vt:lpstr>Design Patterns</vt:lpstr>
      <vt:lpstr>Why</vt:lpstr>
      <vt:lpstr>Design Patterns Categories</vt:lpstr>
      <vt:lpstr>Creational Design Patterns</vt:lpstr>
      <vt:lpstr>Factory</vt:lpstr>
      <vt:lpstr>Factory</vt:lpstr>
      <vt:lpstr>Factory – Chilling Guy example</vt:lpstr>
      <vt:lpstr>Factory Method – Simple Framework</vt:lpstr>
      <vt:lpstr>Factory Method – Simple Framework</vt:lpstr>
      <vt:lpstr>Factory Method – Files Reader Application example</vt:lpstr>
      <vt:lpstr>Singleton</vt:lpstr>
      <vt:lpstr>Singleton</vt:lpstr>
      <vt:lpstr>Builder</vt:lpstr>
      <vt:lpstr>Builder</vt:lpstr>
      <vt:lpstr>Builder – Hamburger example</vt:lpstr>
      <vt:lpstr>Prototype</vt:lpstr>
      <vt:lpstr>Prototype</vt:lpstr>
      <vt:lpstr>Prototype – Network Interfaces example</vt:lpstr>
      <vt:lpstr>Creational Design 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Microsoft Office User</dc:creator>
  <cp:lastModifiedBy>Microsoft Office User</cp:lastModifiedBy>
  <cp:revision>28</cp:revision>
  <dcterms:created xsi:type="dcterms:W3CDTF">2016-03-22T17:36:11Z</dcterms:created>
  <dcterms:modified xsi:type="dcterms:W3CDTF">2016-03-29T12:33:22Z</dcterms:modified>
</cp:coreProperties>
</file>