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22"/>
  </p:notesMasterIdLst>
  <p:sldIdLst>
    <p:sldId id="336" r:id="rId5"/>
    <p:sldId id="342" r:id="rId6"/>
    <p:sldId id="341" r:id="rId7"/>
    <p:sldId id="376" r:id="rId8"/>
    <p:sldId id="338" r:id="rId9"/>
    <p:sldId id="371" r:id="rId10"/>
    <p:sldId id="372" r:id="rId11"/>
    <p:sldId id="373" r:id="rId12"/>
    <p:sldId id="367" r:id="rId13"/>
    <p:sldId id="368" r:id="rId14"/>
    <p:sldId id="343" r:id="rId15"/>
    <p:sldId id="369" r:id="rId16"/>
    <p:sldId id="370" r:id="rId17"/>
    <p:sldId id="374" r:id="rId18"/>
    <p:sldId id="375" r:id="rId19"/>
    <p:sldId id="288" r:id="rId20"/>
    <p:sldId id="289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9"/>
    <p:restoredTop sz="94296"/>
  </p:normalViewPr>
  <p:slideViewPr>
    <p:cSldViewPr snapToGrid="0" snapToObjects="1" showGuides="1">
      <p:cViewPr>
        <p:scale>
          <a:sx n="110" d="100"/>
          <a:sy n="110" d="100"/>
        </p:scale>
        <p:origin x="1688" y="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9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sz="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9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ibm</a:t>
            </a:r>
            <a:r>
              <a:rPr lang="en-US" sz="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-cloud-architecture/</a:t>
            </a:r>
            <a:r>
              <a:rPr lang="en-US" sz="9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icp</a:t>
            </a:r>
            <a:r>
              <a:rPr lang="en-US" sz="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time to mention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9" name="BCK_PEG_[01]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3497298" y="1621624"/>
            <a:ext cx="2149404" cy="19002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3301999" y="1467993"/>
            <a:ext cx="2555371" cy="2192783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7" name="BCK_PEG_[01]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3497298" y="1621624"/>
            <a:ext cx="2149404" cy="19002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015683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  <a:latin typeface="+mj-lt"/>
                <a:ea typeface="IBM Plex Mono" charset="0"/>
                <a:cs typeface="IBM Plex Mono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015683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  <a:latin typeface="+mj-lt"/>
                <a:ea typeface="IBM Plex Mono" charset="0"/>
                <a:cs typeface="IBM Plex Mono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08" y="84701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j-lt"/>
                <a:ea typeface="IBM Plex Mono" charset="0"/>
                <a:cs typeface="IBM Plex Mon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March 09,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March 09,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67.xml"/><Relationship Id="rId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5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89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30.xml"/><Relationship Id="rId26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30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36.xml"/><Relationship Id="rId32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33" Type="http://schemas.openxmlformats.org/officeDocument/2006/relationships/slideLayout" Target="../slideLayouts/slideLayout138.xml"/><Relationship Id="rId34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0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IBM Cloud / March 09,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-cloud-architecture/icp-backup/blob/master/docs/etcd.md" TargetMode="External"/><Relationship Id="rId4" Type="http://schemas.openxmlformats.org/officeDocument/2006/relationships/hyperlink" Target="https://github.com/ibm-cloud-architecture/icp-backup/blob/master/docs/components.md" TargetMode="External"/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ibm-cloud-architecture/icp-backup/blob/master/docs/etcd.md#etcd-restore-on-multi-master-icp-config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IBM Cloud / May 9, 2018 / © 2018 IBM Corporation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Cloud Private </a:t>
            </a:r>
            <a:br>
              <a:rPr lang="en-US" dirty="0" smtClean="0"/>
            </a:br>
            <a:r>
              <a:rPr lang="en-US" dirty="0" smtClean="0"/>
              <a:t>Backup and Restore Strategy</a:t>
            </a:r>
            <a:br>
              <a:rPr lang="en-US" dirty="0" smtClean="0"/>
            </a:br>
            <a:r>
              <a:rPr lang="en-US" sz="1600" dirty="0" smtClean="0"/>
              <a:t>(version </a:t>
            </a:r>
            <a:r>
              <a:rPr lang="en-US" sz="1600" dirty="0" smtClean="0"/>
              <a:t>2.1.0.3)</a:t>
            </a:r>
            <a:r>
              <a:rPr lang="en-US" dirty="0"/>
              <a:t/>
            </a:r>
            <a:br>
              <a:rPr lang="en-US" dirty="0"/>
            </a:br>
            <a:r>
              <a:rPr lang="en-US" sz="1600" b="0" dirty="0"/>
              <a:t/>
            </a:r>
            <a:br>
              <a:rPr lang="en-US" sz="1600" b="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66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69748"/>
            <a:ext cx="4192929" cy="1293239"/>
          </a:xfrm>
        </p:spPr>
        <p:txBody>
          <a:bodyPr/>
          <a:lstStyle/>
          <a:p>
            <a:r>
              <a:rPr lang="en-US" dirty="0" smtClean="0"/>
              <a:t>Multi Master Failure</a:t>
            </a:r>
            <a:br>
              <a:rPr lang="en-US" dirty="0" smtClean="0"/>
            </a:br>
            <a:r>
              <a:rPr lang="en-US" sz="1800" dirty="0" smtClean="0"/>
              <a:t>(multi-master topology)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IBM Cloud / May 8, 2018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1393615"/>
            <a:ext cx="3881859" cy="3027914"/>
          </a:xfrm>
        </p:spPr>
        <p:txBody>
          <a:bodyPr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Recover the masters’ VMs </a:t>
            </a:r>
            <a:r>
              <a:rPr lang="en-US" sz="1600" dirty="0">
                <a:solidFill>
                  <a:schemeClr val="bg1"/>
                </a:solidFill>
              </a:rPr>
              <a:t>using </a:t>
            </a:r>
            <a:r>
              <a:rPr lang="en-US" sz="1600" dirty="0" smtClean="0">
                <a:solidFill>
                  <a:schemeClr val="bg1"/>
                </a:solidFill>
              </a:rPr>
              <a:t>the snapshot and follow by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recovering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state of the ICP components.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As long as a single master </a:t>
            </a:r>
            <a:r>
              <a:rPr lang="en-US" sz="1600" dirty="0">
                <a:solidFill>
                  <a:schemeClr val="bg1"/>
                </a:solidFill>
              </a:rPr>
              <a:t>node </a:t>
            </a:r>
            <a:r>
              <a:rPr lang="en-US" sz="1600" dirty="0" smtClean="0">
                <a:solidFill>
                  <a:schemeClr val="bg1"/>
                </a:solidFill>
              </a:rPr>
              <a:t>is available in a </a:t>
            </a:r>
            <a:r>
              <a:rPr lang="en-US" sz="1600" dirty="0">
                <a:solidFill>
                  <a:schemeClr val="bg1"/>
                </a:solidFill>
              </a:rPr>
              <a:t>multi-master environment, then you can simply restore the </a:t>
            </a:r>
            <a:r>
              <a:rPr lang="en-US" sz="1600" dirty="0" smtClean="0">
                <a:solidFill>
                  <a:schemeClr val="bg1"/>
                </a:solidFill>
              </a:rPr>
              <a:t>VMs </a:t>
            </a:r>
            <a:r>
              <a:rPr lang="en-US" sz="1600" dirty="0">
                <a:solidFill>
                  <a:schemeClr val="bg1"/>
                </a:solidFill>
              </a:rPr>
              <a:t>from a snapshot, and the </a:t>
            </a:r>
            <a:r>
              <a:rPr lang="en-US" sz="1600" i="1" dirty="0" err="1">
                <a:solidFill>
                  <a:schemeClr val="bg1"/>
                </a:solidFill>
              </a:rPr>
              <a:t>etcd</a:t>
            </a:r>
            <a:r>
              <a:rPr lang="en-US" sz="1600" dirty="0">
                <a:solidFill>
                  <a:schemeClr val="bg1"/>
                </a:solidFill>
              </a:rPr>
              <a:t> master, running in another master node will update the </a:t>
            </a:r>
            <a:r>
              <a:rPr lang="en-US" sz="1600" dirty="0" smtClean="0">
                <a:solidFill>
                  <a:schemeClr val="bg1"/>
                </a:solidFill>
              </a:rPr>
              <a:t>restored node.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800600" y="972272"/>
            <a:ext cx="4030884" cy="265060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u="sng" dirty="0" smtClean="0">
                <a:solidFill>
                  <a:schemeClr val="bg2"/>
                </a:solidFill>
              </a:rPr>
              <a:t>Recovery Restore from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the node from initial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current certificates (if boot/master) from in-host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</a:t>
            </a:r>
            <a:r>
              <a:rPr lang="en-US" sz="1600" dirty="0" err="1" smtClean="0">
                <a:solidFill>
                  <a:schemeClr val="bg2"/>
                </a:solidFill>
              </a:rPr>
              <a:t>MariaDB</a:t>
            </a:r>
            <a:r>
              <a:rPr lang="en-US" sz="1600" dirty="0" smtClean="0">
                <a:solidFill>
                  <a:schemeClr val="bg2"/>
                </a:solidFill>
              </a:rPr>
              <a:t> (not required) from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Restoration of MongoDB is not required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The Docker registry is on shared storage and requires no restoration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748"/>
            <a:ext cx="4114800" cy="1293239"/>
          </a:xfrm>
        </p:spPr>
        <p:txBody>
          <a:bodyPr/>
          <a:lstStyle/>
          <a:p>
            <a:r>
              <a:rPr lang="en-US" dirty="0" smtClean="0"/>
              <a:t>Boot Node Failure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1393615"/>
            <a:ext cx="3708239" cy="350144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Recovering from a boot node failure can be accomplished very easily providing you have access to the initial post installation infrastructure backup.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00600" y="972272"/>
            <a:ext cx="4030884" cy="265060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u="sng" dirty="0" smtClean="0">
                <a:solidFill>
                  <a:schemeClr val="bg2"/>
                </a:solidFill>
              </a:rPr>
              <a:t>Recovery Plan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from system / VM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Reload ICP certificates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748"/>
            <a:ext cx="4114800" cy="1293239"/>
          </a:xfrm>
        </p:spPr>
        <p:txBody>
          <a:bodyPr/>
          <a:lstStyle/>
          <a:p>
            <a:r>
              <a:rPr lang="en-US" dirty="0" smtClean="0"/>
              <a:t>Worker Node Failure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1393616"/>
            <a:ext cx="3708239" cy="2854294"/>
          </a:xfrm>
        </p:spPr>
        <p:txBody>
          <a:bodyPr anchor="ctr"/>
          <a:lstStyle/>
          <a:p>
            <a:r>
              <a:rPr lang="en-US" sz="1800" dirty="0">
                <a:solidFill>
                  <a:schemeClr val="bg1"/>
                </a:solidFill>
              </a:rPr>
              <a:t>Worker Nodes can be created on demand in ICP, so they should not be backed up and restored.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If </a:t>
            </a:r>
            <a:r>
              <a:rPr lang="en-US" sz="1800" dirty="0">
                <a:solidFill>
                  <a:schemeClr val="bg1"/>
                </a:solidFill>
              </a:rPr>
              <a:t>a certain worker node fails, you should simply create another one.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Kubernetes will manage the redeployment and distribution of workload.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800600" y="972272"/>
            <a:ext cx="4030884" cy="265060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u="sng" dirty="0" smtClean="0">
                <a:solidFill>
                  <a:schemeClr val="bg2"/>
                </a:solidFill>
              </a:rPr>
              <a:t>Guidance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Do not backup worker nodes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Deploy replacement worker node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748"/>
            <a:ext cx="4114800" cy="1293239"/>
          </a:xfrm>
        </p:spPr>
        <p:txBody>
          <a:bodyPr/>
          <a:lstStyle/>
          <a:p>
            <a:r>
              <a:rPr lang="en-US" dirty="0" smtClean="0"/>
              <a:t>Proxy Node Failure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1393615"/>
            <a:ext cx="3708239" cy="2842719"/>
          </a:xfrm>
        </p:spPr>
        <p:txBody>
          <a:bodyPr anchor="ctr"/>
          <a:lstStyle/>
          <a:p>
            <a:r>
              <a:rPr lang="en-US" sz="1800" dirty="0">
                <a:solidFill>
                  <a:schemeClr val="bg1"/>
                </a:solidFill>
              </a:rPr>
              <a:t>Starting with ICP 2.1.0.2, it’s possible to create Proxy Nodes as </a:t>
            </a:r>
            <a:r>
              <a:rPr lang="en-US" sz="1800" dirty="0" smtClean="0">
                <a:solidFill>
                  <a:schemeClr val="bg1"/>
                </a:solidFill>
              </a:rPr>
              <a:t>needed.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As with Worker </a:t>
            </a:r>
            <a:r>
              <a:rPr lang="en-US" sz="1800" dirty="0">
                <a:solidFill>
                  <a:schemeClr val="bg1"/>
                </a:solidFill>
              </a:rPr>
              <a:t>Nodes, you should not back up or restore a Proxy </a:t>
            </a:r>
            <a:r>
              <a:rPr lang="en-US" sz="1800" dirty="0" smtClean="0">
                <a:solidFill>
                  <a:schemeClr val="bg1"/>
                </a:solidFill>
              </a:rPr>
              <a:t>Node you will simply remove the failed node and add a new one.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800600" y="972272"/>
            <a:ext cx="4030884" cy="265060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u="sng" dirty="0" smtClean="0">
                <a:solidFill>
                  <a:schemeClr val="bg2"/>
                </a:solidFill>
              </a:rPr>
              <a:t>Guidance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Do not backup proxy nodes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Deploy replacement proxy node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8" y="201168"/>
            <a:ext cx="8521863" cy="855726"/>
          </a:xfrm>
        </p:spPr>
        <p:txBody>
          <a:bodyPr/>
          <a:lstStyle/>
          <a:p>
            <a:r>
              <a:rPr lang="en-US" dirty="0" smtClean="0"/>
              <a:t>ICP Components Backup and Restore Tools </a:t>
            </a:r>
            <a:r>
              <a:rPr lang="en-US" smtClean="0"/>
              <a:t>and Techniques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1413" y="1123950"/>
            <a:ext cx="8463987" cy="2487351"/>
          </a:xfrm>
        </p:spPr>
        <p:txBody>
          <a:bodyPr/>
          <a:lstStyle/>
          <a:p>
            <a:r>
              <a:rPr lang="en-US" sz="1800" dirty="0" smtClean="0"/>
              <a:t>Scripts and procedures for the backup and restore of </a:t>
            </a:r>
            <a:r>
              <a:rPr lang="en-US" sz="1800" dirty="0" err="1" smtClean="0"/>
              <a:t>etcd</a:t>
            </a:r>
            <a:r>
              <a:rPr lang="en-US" sz="1800" dirty="0" smtClean="0"/>
              <a:t> can be found here: 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ibm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-cloud-architecture/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icp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-backup/blob/master/docs/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etcd.md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1800" dirty="0" smtClean="0"/>
          </a:p>
          <a:p>
            <a:r>
              <a:rPr lang="en-US" sz="1800" dirty="0" smtClean="0"/>
              <a:t>Depending on your topology and environment, your Docker Registry may be located on shared storage.  Notes on backing up and restoring the registry may be found here: 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ibm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-cloud-architecture/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icp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-backup/blob/master/docs/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registry.md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MariaDB</a:t>
            </a:r>
            <a:r>
              <a:rPr lang="en-US" sz="1800" dirty="0" smtClean="0"/>
              <a:t> is optional for restoration of the master node, but you can find procedures to do so here: 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ibm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-cloud-architecture/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icp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-backup/blob/master/docs/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mariadb.md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8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8" y="201168"/>
            <a:ext cx="8521863" cy="855726"/>
          </a:xfrm>
        </p:spPr>
        <p:txBody>
          <a:bodyPr/>
          <a:lstStyle/>
          <a:p>
            <a:r>
              <a:rPr lang="en-US" dirty="0" smtClean="0"/>
              <a:t>Persistent Workload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1413" y="938750"/>
            <a:ext cx="8463987" cy="2487351"/>
          </a:xfrm>
        </p:spPr>
        <p:txBody>
          <a:bodyPr/>
          <a:lstStyle/>
          <a:p>
            <a:r>
              <a:rPr lang="en-US" sz="1800" dirty="0" smtClean="0"/>
              <a:t>Each persistent storage provider will have best-practices for that solution</a:t>
            </a:r>
          </a:p>
          <a:p>
            <a:endParaRPr lang="en-US" sz="1800" dirty="0"/>
          </a:p>
          <a:p>
            <a:r>
              <a:rPr lang="en-US" sz="1800" dirty="0" smtClean="0"/>
              <a:t>For </a:t>
            </a:r>
            <a:r>
              <a:rPr lang="en-US" sz="1800" dirty="0"/>
              <a:t>vSphere Persistent Volumes use a suitable backup tool that can access </a:t>
            </a:r>
            <a:r>
              <a:rPr lang="en-US" sz="1800" dirty="0" err="1"/>
              <a:t>vmdk</a:t>
            </a:r>
            <a:r>
              <a:rPr lang="en-US" sz="1800" dirty="0"/>
              <a:t> files directly from a vSphere </a:t>
            </a:r>
            <a:r>
              <a:rPr lang="en-US" sz="1800" dirty="0" err="1"/>
              <a:t>datastore</a:t>
            </a:r>
            <a:r>
              <a:rPr lang="en-US" sz="1800" dirty="0"/>
              <a:t> (e.g. </a:t>
            </a:r>
            <a:r>
              <a:rPr lang="en-US" sz="1800" dirty="0" err="1"/>
              <a:t>vmkfstools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NFS Persistent Volumes can be backed up using a suitable tool for the NFS system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HostPath</a:t>
            </a:r>
            <a:r>
              <a:rPr lang="en-US" sz="1800" dirty="0" smtClean="0"/>
              <a:t> </a:t>
            </a:r>
            <a:r>
              <a:rPr lang="en-US" sz="1800" dirty="0"/>
              <a:t>Persistent Volumes can be backed up using tools or agents running on the Worker nodes</a:t>
            </a:r>
          </a:p>
          <a:p>
            <a:endParaRPr lang="en-US" sz="1800" dirty="0" smtClean="0"/>
          </a:p>
          <a:p>
            <a:r>
              <a:rPr lang="en-US" sz="1800" dirty="0" smtClean="0"/>
              <a:t>Other tools such as </a:t>
            </a:r>
            <a:r>
              <a:rPr lang="en-US" sz="1800" dirty="0" err="1" smtClean="0"/>
              <a:t>GlusterFS</a:t>
            </a:r>
            <a:r>
              <a:rPr lang="en-US" sz="1800" dirty="0" smtClean="0"/>
              <a:t> and </a:t>
            </a:r>
            <a:r>
              <a:rPr lang="en-US" sz="1800" dirty="0" err="1" smtClean="0"/>
              <a:t>Ceph</a:t>
            </a:r>
            <a:r>
              <a:rPr lang="en-US" sz="1800" dirty="0" smtClean="0"/>
              <a:t> will have their own best-practices for meeting the resiliency requirements, these should be considered prior to deployment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15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033272"/>
            <a:ext cx="8686800" cy="3566160"/>
          </a:xfrm>
        </p:spPr>
        <p:txBody>
          <a:bodyPr/>
          <a:lstStyle/>
          <a:p>
            <a:r>
              <a:rPr lang="en-US" dirty="0"/>
              <a:t>Further </a:t>
            </a:r>
            <a:r>
              <a:rPr lang="en-US" dirty="0" smtClean="0"/>
              <a:t>and Current Information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ibm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-cloud-architecture/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icp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-backup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/>
          <a:p>
            <a:r>
              <a:rPr lang="de-DE" dirty="0" smtClean="0"/>
              <a:t>IBM Cloud / May 8,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406114" cy="666933"/>
          </a:xfrm>
        </p:spPr>
        <p:txBody>
          <a:bodyPr/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42900" y="809282"/>
            <a:ext cx="8488584" cy="350144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Consider the backup and recovery schema to meet your resilience requirements.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Each implementation will have its own specific procedure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Scenarios should be rehearsed in your non-production environment to validate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Your enterprise is relied upon for specific procedures to manage backups of the cluster nodes, their filesystems and persistent storage solution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Consider the following possible node failures:  Boot, Worker, Proxy, Management Master in single Master topology, Master in multi-Master topology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Consider failure of your shared storage / persistent storage solution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Consider catastrophic failures such as multiple Masters and the entire cluster potentially including a DR declaration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6400800" cy="445100"/>
          </a:xfrm>
        </p:spPr>
        <p:txBody>
          <a:bodyPr/>
          <a:lstStyle/>
          <a:p>
            <a:r>
              <a:rPr lang="en-US" dirty="0" smtClean="0"/>
              <a:t>Key Guidelines for ICP </a:t>
            </a:r>
            <a:r>
              <a:rPr lang="en-US" smtClean="0"/>
              <a:t>Backup Routine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858183"/>
            <a:ext cx="4114800" cy="3585845"/>
          </a:xfrm>
        </p:spPr>
        <p:txBody>
          <a:bodyPr/>
          <a:lstStyle/>
          <a:p>
            <a:r>
              <a:rPr lang="en-US" sz="1600" u="sng" dirty="0" smtClean="0"/>
              <a:t>Critical considerations</a:t>
            </a:r>
            <a:endParaRPr lang="en-US" sz="1600" dirty="0"/>
          </a:p>
          <a:p>
            <a:r>
              <a:rPr lang="en-US" sz="1600" dirty="0" smtClean="0"/>
              <a:t>Post installation you must establish a clean archived fallback point via a full backup of idle infrastructure.</a:t>
            </a:r>
          </a:p>
          <a:p>
            <a:endParaRPr lang="en-US" sz="1600" dirty="0"/>
          </a:p>
          <a:p>
            <a:r>
              <a:rPr lang="en-US" sz="1600" dirty="0" smtClean="0"/>
              <a:t>Special consideration exist for ICP components</a:t>
            </a:r>
          </a:p>
          <a:p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44272" y="967755"/>
            <a:ext cx="3371127" cy="3269184"/>
          </a:xfrm>
        </p:spPr>
        <p:txBody>
          <a:bodyPr anchor="ctr"/>
          <a:lstStyle/>
          <a:p>
            <a:r>
              <a:rPr lang="en-US" sz="1600" u="sng" dirty="0" smtClean="0"/>
              <a:t>Process Summary</a:t>
            </a:r>
            <a:endParaRPr lang="en-US" sz="1600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Install </a:t>
            </a:r>
            <a:r>
              <a:rPr lang="en-US" sz="1600" dirty="0" smtClean="0"/>
              <a:t>ICP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Disable </a:t>
            </a:r>
            <a:r>
              <a:rPr lang="en-US" sz="1600" dirty="0" err="1"/>
              <a:t>etcd</a:t>
            </a:r>
            <a:r>
              <a:rPr lang="en-US" sz="1600" dirty="0"/>
              <a:t> on all Master nodes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Disable all </a:t>
            </a:r>
            <a:r>
              <a:rPr lang="en-US" sz="1600" dirty="0" smtClean="0"/>
              <a:t>other pods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Shutdown all Infrastructure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Take Initial Backup of Infrastructure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Start ICP Infrastructure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Re-enable </a:t>
            </a:r>
            <a:r>
              <a:rPr lang="en-US" sz="1600" dirty="0" err="1" smtClean="0"/>
              <a:t>etcd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Re-enable all other pods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Note:  After establishing your initial baseline </a:t>
            </a:r>
            <a:r>
              <a:rPr lang="en-US" sz="1600" dirty="0" smtClean="0"/>
              <a:t>enact regular storage and component backups</a:t>
            </a:r>
            <a:endParaRPr lang="en-US" sz="16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35445"/>
            <a:ext cx="6400800" cy="137160"/>
          </a:xfrm>
        </p:spPr>
        <p:txBody>
          <a:bodyPr/>
          <a:lstStyle/>
          <a:p>
            <a:r>
              <a:rPr lang="de-DE" dirty="0" smtClean="0"/>
              <a:t>IBM Cloud / May 8,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and Starting ICP Nodes</a:t>
            </a:r>
            <a:br>
              <a:rPr lang="en-US" dirty="0" smtClean="0"/>
            </a:br>
            <a:r>
              <a:rPr lang="en-US" sz="1800" dirty="0" smtClean="0"/>
              <a:t>Stop Master Nodes first then proceed with the rest of the cluster</a:t>
            </a:r>
            <a:br>
              <a:rPr lang="en-US" sz="1800" dirty="0" smtClean="0"/>
            </a:br>
            <a:r>
              <a:rPr lang="en-US" sz="1800" dirty="0" smtClean="0"/>
              <a:t>Start rest of cluster first and finish with Masters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349" y="1446181"/>
            <a:ext cx="82353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42729"/>
                </a:solidFill>
              </a:rPr>
              <a:t>Top </a:t>
            </a:r>
            <a:r>
              <a:rPr lang="en-US" sz="1600" dirty="0" err="1" smtClean="0">
                <a:solidFill>
                  <a:srgbClr val="242729"/>
                </a:solidFill>
              </a:rPr>
              <a:t>kubelet</a:t>
            </a:r>
            <a:r>
              <a:rPr lang="en-US" sz="1600" dirty="0" smtClean="0">
                <a:solidFill>
                  <a:srgbClr val="242729"/>
                </a:solidFill>
              </a:rPr>
              <a:t> first!  </a:t>
            </a:r>
            <a:r>
              <a:rPr lang="en-US" sz="1600" dirty="0" err="1" smtClean="0">
                <a:solidFill>
                  <a:srgbClr val="242729"/>
                </a:solidFill>
              </a:rPr>
              <a:t>Kubelet</a:t>
            </a:r>
            <a:r>
              <a:rPr lang="en-US" sz="1600" dirty="0" smtClean="0">
                <a:solidFill>
                  <a:srgbClr val="242729"/>
                </a:solidFill>
              </a:rPr>
              <a:t> will attempt to start Docker otherwise.</a:t>
            </a:r>
          </a:p>
          <a:p>
            <a:r>
              <a:rPr lang="en-US" sz="1600" b="1" dirty="0" err="1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600" b="1" dirty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systemctl</a:t>
            </a:r>
            <a:r>
              <a:rPr lang="en-US" sz="1600" b="1" dirty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stop </a:t>
            </a:r>
            <a:r>
              <a:rPr lang="en-US" sz="1600" b="1" dirty="0" err="1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kubelet</a:t>
            </a:r>
            <a:endParaRPr lang="en-US" sz="1600" b="1" dirty="0" smtClean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 smtClean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rgbClr val="242729"/>
                </a:solidFill>
              </a:rPr>
              <a:t>Next stop Docker:   </a:t>
            </a:r>
            <a:r>
              <a:rPr lang="en-US" sz="1600" b="1" dirty="0" err="1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600" b="1" dirty="0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systemctl</a:t>
            </a:r>
            <a:r>
              <a:rPr lang="en-US" sz="1600" b="1" dirty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stop </a:t>
            </a:r>
            <a:r>
              <a:rPr lang="en-US" sz="1600" b="1" dirty="0" err="1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endParaRPr lang="en-US" sz="1600" b="1" dirty="0" smtClean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242729"/>
                </a:solidFill>
              </a:rPr>
              <a:t>Confirm that all processes are </a:t>
            </a:r>
            <a:r>
              <a:rPr lang="en-US" sz="1600" dirty="0" smtClean="0">
                <a:solidFill>
                  <a:srgbClr val="242729"/>
                </a:solidFill>
              </a:rPr>
              <a:t>shutdown (be patient):  </a:t>
            </a:r>
            <a:r>
              <a:rPr lang="en-US" sz="1600" b="1" dirty="0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top</a:t>
            </a:r>
            <a:endParaRPr lang="en-US" sz="1600" b="1" dirty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242729"/>
                </a:solidFill>
              </a:rPr>
              <a:t>And that all related network ports are no longer in </a:t>
            </a:r>
            <a:r>
              <a:rPr lang="en-US" sz="1600" dirty="0" smtClean="0">
                <a:solidFill>
                  <a:srgbClr val="242729"/>
                </a:solidFill>
              </a:rPr>
              <a:t>use:  </a:t>
            </a:r>
            <a:r>
              <a:rPr lang="en-US" sz="1600" b="1" dirty="0" err="1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netstat</a:t>
            </a:r>
            <a:r>
              <a:rPr lang="en-US" sz="1600" b="1" dirty="0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600" b="1" dirty="0" err="1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antp</a:t>
            </a:r>
            <a:endParaRPr lang="en-US" sz="1600" b="1" dirty="0" smtClean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rgbClr val="242729"/>
                </a:solidFill>
              </a:rPr>
              <a:t>To </a:t>
            </a:r>
            <a:r>
              <a:rPr lang="en-US" sz="1600" dirty="0">
                <a:solidFill>
                  <a:srgbClr val="242729"/>
                </a:solidFill>
              </a:rPr>
              <a:t>restart the </a:t>
            </a:r>
            <a:r>
              <a:rPr lang="en-US" sz="1600" dirty="0" smtClean="0">
                <a:solidFill>
                  <a:srgbClr val="242729"/>
                </a:solidFill>
              </a:rPr>
              <a:t>cluster reboot the nodes (Masters Last).  If this is not possible:</a:t>
            </a:r>
          </a:p>
          <a:p>
            <a:r>
              <a:rPr lang="en-US" sz="1600" dirty="0" smtClean="0">
                <a:solidFill>
                  <a:srgbClr val="242729"/>
                </a:solidFill>
              </a:rPr>
              <a:t>start</a:t>
            </a:r>
            <a:r>
              <a:rPr lang="en-US" sz="1600" dirty="0">
                <a:solidFill>
                  <a:srgbClr val="242729"/>
                </a:solidFill>
              </a:rPr>
              <a:t> </a:t>
            </a:r>
            <a:r>
              <a:rPr lang="en-US" sz="1600" dirty="0" smtClean="0">
                <a:solidFill>
                  <a:srgbClr val="242729"/>
                </a:solidFill>
              </a:rPr>
              <a:t>Docker</a:t>
            </a:r>
            <a:r>
              <a:rPr lang="en-US" sz="1600" dirty="0">
                <a:solidFill>
                  <a:srgbClr val="242729"/>
                </a:solidFill>
              </a:rPr>
              <a:t> and then the </a:t>
            </a:r>
            <a:r>
              <a:rPr lang="en-US" sz="1600" dirty="0" err="1" smtClean="0">
                <a:solidFill>
                  <a:srgbClr val="242729"/>
                </a:solidFill>
              </a:rPr>
              <a:t>kubelet</a:t>
            </a:r>
            <a:r>
              <a:rPr lang="en-US" sz="1600" dirty="0">
                <a:solidFill>
                  <a:srgbClr val="242729"/>
                </a:solidFill>
              </a:rPr>
              <a:t>:</a:t>
            </a:r>
          </a:p>
          <a:p>
            <a:r>
              <a:rPr lang="en-US" sz="1600" b="1" dirty="0" err="1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600" b="1" dirty="0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start </a:t>
            </a:r>
            <a:r>
              <a:rPr lang="en-US" sz="1600" b="1" dirty="0" err="1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600" dirty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dirty="0" err="1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600" b="1" dirty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start </a:t>
            </a:r>
            <a:r>
              <a:rPr lang="en-US" sz="1600" b="1" dirty="0" err="1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kubelet</a:t>
            </a:r>
            <a:endParaRPr lang="en-US" sz="1600" b="1" dirty="0" smtClean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 smtClean="0">
              <a:solidFill>
                <a:srgbClr val="24272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rgbClr val="242729"/>
                </a:solidFill>
              </a:rPr>
              <a:t>You can follow the </a:t>
            </a:r>
            <a:r>
              <a:rPr lang="en-US" sz="1600" dirty="0">
                <a:solidFill>
                  <a:srgbClr val="242729"/>
                </a:solidFill>
              </a:rPr>
              <a:t>logs for the </a:t>
            </a:r>
            <a:r>
              <a:rPr lang="en-US" sz="1600" dirty="0" err="1" smtClean="0">
                <a:solidFill>
                  <a:srgbClr val="242729"/>
                </a:solidFill>
              </a:rPr>
              <a:t>kubelet</a:t>
            </a:r>
            <a:r>
              <a:rPr lang="en-US" sz="1600" dirty="0" smtClean="0">
                <a:solidFill>
                  <a:srgbClr val="242729"/>
                </a:solidFill>
              </a:rPr>
              <a:t>:  </a:t>
            </a:r>
            <a:r>
              <a:rPr lang="en-US" sz="1600" b="1" dirty="0" err="1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600" b="1" dirty="0" smtClean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journalctl</a:t>
            </a:r>
            <a:r>
              <a:rPr lang="en-US" sz="1600" b="1" dirty="0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 -e -u </a:t>
            </a:r>
            <a:r>
              <a:rPr lang="en-US" sz="1600" b="1" dirty="0" err="1">
                <a:solidFill>
                  <a:srgbClr val="242729"/>
                </a:solidFill>
                <a:latin typeface="Courier New" charset="0"/>
                <a:ea typeface="Courier New" charset="0"/>
                <a:cs typeface="Courier New" charset="0"/>
              </a:rPr>
              <a:t>kubelet</a:t>
            </a:r>
            <a:endParaRPr lang="en-US" sz="1600" b="1" dirty="0">
              <a:solidFill>
                <a:srgbClr val="242729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3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201168"/>
            <a:ext cx="4667491" cy="855726"/>
          </a:xfrm>
        </p:spPr>
        <p:txBody>
          <a:bodyPr/>
          <a:lstStyle/>
          <a:p>
            <a:r>
              <a:rPr lang="en-US" dirty="0" smtClean="0"/>
              <a:t>Backup/Restore</a:t>
            </a:r>
            <a:r>
              <a:rPr lang="en-US" b="1" dirty="0" smtClean="0"/>
              <a:t>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IBM Cloud / May 8, 2018 / © 2018 IBM Corporation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1413" y="1123950"/>
            <a:ext cx="8463987" cy="2487351"/>
          </a:xfrm>
        </p:spPr>
        <p:txBody>
          <a:bodyPr/>
          <a:lstStyle/>
          <a:p>
            <a:r>
              <a:rPr lang="en-US" sz="1800" dirty="0" smtClean="0"/>
              <a:t>Infrastructure backups are only valid when all systems are stopped</a:t>
            </a:r>
          </a:p>
          <a:p>
            <a:r>
              <a:rPr lang="en-US" sz="1800" dirty="0" smtClean="0"/>
              <a:t>Disable </a:t>
            </a:r>
            <a:r>
              <a:rPr lang="en-US" sz="1800" dirty="0" err="1" smtClean="0"/>
              <a:t>etcd</a:t>
            </a:r>
            <a:r>
              <a:rPr lang="en-US" sz="1800" dirty="0" smtClean="0"/>
              <a:t> and other pods before </a:t>
            </a:r>
            <a:r>
              <a:rPr lang="en-US" sz="1800" dirty="0" smtClean="0"/>
              <a:t>snapshot</a:t>
            </a:r>
          </a:p>
          <a:p>
            <a:endParaRPr lang="en-US" sz="1800" dirty="0" smtClean="0"/>
          </a:p>
          <a:p>
            <a:r>
              <a:rPr lang="en-US" sz="1800" dirty="0" smtClean="0"/>
              <a:t>Use preferred tool (e.g</a:t>
            </a:r>
            <a:r>
              <a:rPr lang="en-US" sz="1800" dirty="0" smtClean="0"/>
              <a:t>.) (VMware </a:t>
            </a:r>
            <a:r>
              <a:rPr lang="en-US" sz="1800" dirty="0" smtClean="0"/>
              <a:t>snapshot or </a:t>
            </a:r>
            <a:r>
              <a:rPr lang="en-US" sz="1800" dirty="0" smtClean="0"/>
              <a:t>equivalent,</a:t>
            </a:r>
            <a:r>
              <a:rPr lang="en-US" sz="1800" dirty="0"/>
              <a:t> </a:t>
            </a:r>
            <a:r>
              <a:rPr lang="en-US" sz="1800" dirty="0" smtClean="0"/>
              <a:t>VEEAM,IBM </a:t>
            </a:r>
            <a:r>
              <a:rPr lang="en-US" sz="1800" dirty="0"/>
              <a:t>Spectrum </a:t>
            </a:r>
            <a:r>
              <a:rPr lang="en-US" sz="1800" dirty="0" smtClean="0"/>
              <a:t>Protect)</a:t>
            </a:r>
          </a:p>
          <a:p>
            <a:endParaRPr lang="en-US" sz="1800" dirty="0" smtClean="0"/>
          </a:p>
          <a:p>
            <a:r>
              <a:rPr lang="en-US" sz="1800" dirty="0" smtClean="0"/>
              <a:t>Restore all infrastructure from consistent </a:t>
            </a:r>
            <a:r>
              <a:rPr lang="en-US" sz="1800" dirty="0" smtClean="0"/>
              <a:t>backup</a:t>
            </a:r>
          </a:p>
          <a:p>
            <a:endParaRPr lang="en-US" sz="1800" dirty="0" smtClean="0"/>
          </a:p>
          <a:p>
            <a:r>
              <a:rPr lang="en-US" sz="1800" dirty="0" smtClean="0"/>
              <a:t>If regular backups are taken while ICP is running then these backups should not be used to restore running Master </a:t>
            </a:r>
            <a:r>
              <a:rPr lang="en-US" sz="1800" dirty="0" smtClean="0"/>
              <a:t>nodes</a:t>
            </a:r>
          </a:p>
          <a:p>
            <a:endParaRPr lang="en-US" sz="1800" dirty="0"/>
          </a:p>
          <a:p>
            <a:r>
              <a:rPr lang="en-US" sz="1800" dirty="0" smtClean="0"/>
              <a:t>Note:  Care </a:t>
            </a:r>
            <a:r>
              <a:rPr lang="en-US" sz="1800" dirty="0" smtClean="0"/>
              <a:t>should be taken to ensure that the Initial backup is not </a:t>
            </a:r>
            <a:r>
              <a:rPr lang="en-US" sz="1800" dirty="0" smtClean="0"/>
              <a:t>deleted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1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748"/>
            <a:ext cx="4114800" cy="1293239"/>
          </a:xfrm>
        </p:spPr>
        <p:txBody>
          <a:bodyPr/>
          <a:lstStyle/>
          <a:p>
            <a:r>
              <a:rPr lang="en-US" dirty="0" smtClean="0"/>
              <a:t>Management Node Failure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1393615"/>
            <a:ext cx="3708239" cy="2842719"/>
          </a:xfrm>
        </p:spPr>
        <p:txBody>
          <a:bodyPr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To </a:t>
            </a:r>
            <a:r>
              <a:rPr lang="en-US" sz="1800" dirty="0">
                <a:solidFill>
                  <a:schemeClr val="bg1"/>
                </a:solidFill>
              </a:rPr>
              <a:t>back up the Management Node, </a:t>
            </a:r>
            <a:r>
              <a:rPr lang="en-US" sz="1800" dirty="0" smtClean="0">
                <a:solidFill>
                  <a:schemeClr val="bg1"/>
                </a:solidFill>
              </a:rPr>
              <a:t>use </a:t>
            </a:r>
            <a:r>
              <a:rPr lang="en-US" sz="1800" dirty="0">
                <a:solidFill>
                  <a:schemeClr val="bg1"/>
                </a:solidFill>
              </a:rPr>
              <a:t>traditional VM backup </a:t>
            </a:r>
            <a:r>
              <a:rPr lang="en-US" sz="1800" dirty="0" smtClean="0">
                <a:solidFill>
                  <a:schemeClr val="bg1"/>
                </a:solidFill>
              </a:rPr>
              <a:t>mechanisms.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For </a:t>
            </a:r>
            <a:r>
              <a:rPr lang="en-US" sz="1800" dirty="0" err="1" smtClean="0">
                <a:solidFill>
                  <a:schemeClr val="bg1"/>
                </a:solidFill>
              </a:rPr>
              <a:t>baremetal</a:t>
            </a:r>
            <a:r>
              <a:rPr lang="en-US" sz="1800" dirty="0" smtClean="0">
                <a:solidFill>
                  <a:schemeClr val="bg1"/>
                </a:solidFill>
              </a:rPr>
              <a:t> environment use equivalent tooling.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chemeClr val="bg1"/>
                </a:solidFill>
              </a:rPr>
              <a:t>frequency of the back up will determine the RPO.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Balance the procedural overhead with your requirement for management data / configuration currency.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800600" y="972272"/>
            <a:ext cx="4030884" cy="265060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u="sng" dirty="0" smtClean="0">
                <a:solidFill>
                  <a:schemeClr val="bg2"/>
                </a:solidFill>
              </a:rPr>
              <a:t>Guidance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Take frequent / constant node snapshots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Redeploy from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6400800" cy="445100"/>
          </a:xfrm>
        </p:spPr>
        <p:txBody>
          <a:bodyPr/>
          <a:lstStyle/>
          <a:p>
            <a:r>
              <a:rPr lang="en-US" dirty="0" smtClean="0"/>
              <a:t>Note on Master Node Backup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599" y="646268"/>
            <a:ext cx="8521861" cy="3995179"/>
          </a:xfrm>
        </p:spPr>
        <p:txBody>
          <a:bodyPr anchor="ctr"/>
          <a:lstStyle/>
          <a:p>
            <a:r>
              <a:rPr lang="en-US" sz="1600" dirty="0"/>
              <a:t>The key component in the ICP </a:t>
            </a:r>
            <a:r>
              <a:rPr lang="en-US" sz="1600" dirty="0" smtClean="0"/>
              <a:t>Kubernetes cluster master </a:t>
            </a:r>
            <a:r>
              <a:rPr lang="en-US" sz="1600" dirty="0"/>
              <a:t>node is </a:t>
            </a:r>
            <a:r>
              <a:rPr lang="en-US" sz="1600" dirty="0" err="1"/>
              <a:t>etcd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Special considerations are required for backing up </a:t>
            </a:r>
            <a:r>
              <a:rPr lang="en-US" sz="1600" dirty="0" err="1" smtClean="0"/>
              <a:t>etcd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 the </a:t>
            </a:r>
            <a:r>
              <a:rPr lang="en-US" sz="1600" dirty="0" err="1" smtClean="0"/>
              <a:t>etcd</a:t>
            </a:r>
            <a:r>
              <a:rPr lang="en-US" sz="1600" dirty="0" smtClean="0"/>
              <a:t> </a:t>
            </a:r>
            <a:r>
              <a:rPr lang="en-US" sz="1600" dirty="0"/>
              <a:t>tool to create and restore </a:t>
            </a:r>
            <a:r>
              <a:rPr lang="en-US" sz="1600" dirty="0" smtClean="0"/>
              <a:t>snapshots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Step-by-step </a:t>
            </a:r>
            <a:r>
              <a:rPr lang="en-US" sz="1600" dirty="0"/>
              <a:t>instructions on how to back up and restore </a:t>
            </a:r>
            <a:r>
              <a:rPr lang="en-US" sz="1600" dirty="0" err="1"/>
              <a:t>etcd</a:t>
            </a:r>
            <a:r>
              <a:rPr lang="en-US" sz="1600" dirty="0"/>
              <a:t>: </a:t>
            </a:r>
            <a:r>
              <a:rPr lang="en-US" sz="1600" dirty="0">
                <a:hlinkClick r:id="rId3"/>
              </a:rPr>
              <a:t>https://github.com/ibm-cloud-architecture/icp-backup/blob/master/docs/etcd.md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Additionally, we need </a:t>
            </a:r>
            <a:r>
              <a:rPr lang="en-US" sz="1600" dirty="0"/>
              <a:t>to provide a way to recreate a master </a:t>
            </a:r>
            <a:r>
              <a:rPr lang="en-US" sz="1600" dirty="0" smtClean="0"/>
              <a:t>node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After you deploy an ICP environment, take a VM (or equivalent) backup for every master node, using the available solution (VMware snapshots, Spectrum Protect, </a:t>
            </a:r>
            <a:r>
              <a:rPr lang="en-US" sz="1600" dirty="0" err="1" smtClean="0"/>
              <a:t>etc</a:t>
            </a:r>
            <a:r>
              <a:rPr lang="en-US" sz="1600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Continue with taking regular VM backups, but the initial backup will be sufficient for restoration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Take </a:t>
            </a:r>
            <a:r>
              <a:rPr lang="en-US" sz="1600" dirty="0"/>
              <a:t>constant snapshots of the ICP components, as described at 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github.com/ibm-cloud-architecture/icp-backup/blob/master/docs/components.md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Note:  Backup the components from only </a:t>
            </a:r>
            <a:r>
              <a:rPr lang="en-US" sz="1600" dirty="0"/>
              <a:t>one of the master nodes</a:t>
            </a:r>
          </a:p>
        </p:txBody>
      </p:sp>
    </p:spTree>
    <p:extLst>
      <p:ext uri="{BB962C8B-B14F-4D97-AF65-F5344CB8AC3E}">
        <p14:creationId xmlns:p14="http://schemas.microsoft.com/office/powerpoint/2010/main" val="11660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201168"/>
            <a:ext cx="4667491" cy="855726"/>
          </a:xfrm>
        </p:spPr>
        <p:txBody>
          <a:bodyPr/>
          <a:lstStyle/>
          <a:p>
            <a:r>
              <a:rPr lang="en-US" dirty="0" smtClean="0"/>
              <a:t>Additional Guidelines on </a:t>
            </a:r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1413" y="1123950"/>
            <a:ext cx="8463987" cy="2487351"/>
          </a:xfrm>
        </p:spPr>
        <p:txBody>
          <a:bodyPr/>
          <a:lstStyle/>
          <a:p>
            <a:r>
              <a:rPr lang="en-US" sz="1800" dirty="0"/>
              <a:t>ICP / Kubernetes and Calico rely heavily on </a:t>
            </a:r>
            <a:r>
              <a:rPr lang="en-US" sz="1800" dirty="0" err="1"/>
              <a:t>etcd</a:t>
            </a:r>
            <a:r>
              <a:rPr lang="en-US" sz="1800" dirty="0"/>
              <a:t> to store </a:t>
            </a:r>
            <a:r>
              <a:rPr lang="en-US" sz="1800" dirty="0" smtClean="0"/>
              <a:t>configurations</a:t>
            </a:r>
          </a:p>
          <a:p>
            <a:endParaRPr lang="en-US" sz="1800" dirty="0"/>
          </a:p>
          <a:p>
            <a:r>
              <a:rPr lang="en-US" sz="1800" dirty="0"/>
              <a:t>Avoid restarting an </a:t>
            </a:r>
            <a:r>
              <a:rPr lang="en-US" sz="1800" dirty="0" err="1"/>
              <a:t>etcd</a:t>
            </a:r>
            <a:r>
              <a:rPr lang="en-US" sz="1800" dirty="0"/>
              <a:t> member with a data directory from an </a:t>
            </a:r>
            <a:r>
              <a:rPr lang="en-US" sz="1800" dirty="0" smtClean="0"/>
              <a:t>out-of-date </a:t>
            </a:r>
            <a:r>
              <a:rPr lang="en-US" sz="1800" dirty="0"/>
              <a:t>backup</a:t>
            </a:r>
          </a:p>
          <a:p>
            <a:r>
              <a:rPr lang="en-US" sz="1800" dirty="0"/>
              <a:t>Using an out-of-date data directory can lead to </a:t>
            </a:r>
            <a:r>
              <a:rPr lang="en-US" sz="1800" dirty="0" smtClean="0"/>
              <a:t>inconsistency</a:t>
            </a:r>
          </a:p>
          <a:p>
            <a:endParaRPr lang="en-US" sz="1800" dirty="0"/>
          </a:p>
          <a:p>
            <a:r>
              <a:rPr lang="en-US" sz="1800" dirty="0"/>
              <a:t>If an </a:t>
            </a:r>
            <a:r>
              <a:rPr lang="en-US" sz="1800" dirty="0" err="1"/>
              <a:t>etcd</a:t>
            </a:r>
            <a:r>
              <a:rPr lang="en-US" sz="1800" dirty="0"/>
              <a:t> member suffers any sort of data corruption or loss, it must be removed from the </a:t>
            </a:r>
            <a:r>
              <a:rPr lang="en-US" sz="1800" dirty="0" smtClean="0"/>
              <a:t>cluster</a:t>
            </a:r>
          </a:p>
          <a:p>
            <a:endParaRPr lang="en-US" sz="1800" dirty="0"/>
          </a:p>
          <a:p>
            <a:r>
              <a:rPr lang="en-US" sz="1800" dirty="0"/>
              <a:t>Once removed the member can be re-added with an empty data directory</a:t>
            </a:r>
          </a:p>
          <a:p>
            <a:endParaRPr lang="en-US" sz="1800" dirty="0"/>
          </a:p>
          <a:p>
            <a:r>
              <a:rPr lang="en-US" sz="1800" dirty="0" smtClean="0"/>
              <a:t>Note:  Currently there is no method to add new Master nodes </a:t>
            </a:r>
            <a:r>
              <a:rPr lang="en-US" sz="1800" dirty="0"/>
              <a:t>to a </a:t>
            </a:r>
            <a:r>
              <a:rPr lang="en-US" sz="1800" dirty="0" smtClean="0"/>
              <a:t>cluster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49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69748"/>
            <a:ext cx="4192929" cy="1293239"/>
          </a:xfrm>
        </p:spPr>
        <p:txBody>
          <a:bodyPr/>
          <a:lstStyle/>
          <a:p>
            <a:r>
              <a:rPr lang="en-US" dirty="0" smtClean="0"/>
              <a:t>Single Master Failure</a:t>
            </a:r>
            <a:br>
              <a:rPr lang="en-US" dirty="0" smtClean="0"/>
            </a:br>
            <a:r>
              <a:rPr lang="en-US" sz="1800" dirty="0" smtClean="0"/>
              <a:t>(single master topology)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IBM Cloud / May 8, 2018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1393615"/>
            <a:ext cx="3881859" cy="3027914"/>
          </a:xfrm>
        </p:spPr>
        <p:txBody>
          <a:bodyPr anchor="ctr"/>
          <a:lstStyle/>
          <a:p>
            <a:r>
              <a:rPr lang="en-US" sz="1600" dirty="0">
                <a:solidFill>
                  <a:schemeClr val="bg1"/>
                </a:solidFill>
              </a:rPr>
              <a:t>In the case of a disaster, recover the </a:t>
            </a:r>
            <a:r>
              <a:rPr lang="en-US" sz="1600" dirty="0" smtClean="0">
                <a:solidFill>
                  <a:schemeClr val="bg1"/>
                </a:solidFill>
              </a:rPr>
              <a:t>master’s VM </a:t>
            </a:r>
            <a:r>
              <a:rPr lang="en-US" sz="1600" dirty="0">
                <a:solidFill>
                  <a:schemeClr val="bg1"/>
                </a:solidFill>
              </a:rPr>
              <a:t>using </a:t>
            </a:r>
            <a:r>
              <a:rPr lang="en-US" sz="1600" dirty="0" smtClean="0">
                <a:solidFill>
                  <a:schemeClr val="bg1"/>
                </a:solidFill>
              </a:rPr>
              <a:t>the snapshot and follow by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recovering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state of the ICP </a:t>
            </a:r>
            <a:r>
              <a:rPr lang="en-US" sz="1600" dirty="0">
                <a:solidFill>
                  <a:schemeClr val="bg1"/>
                </a:solidFill>
              </a:rPr>
              <a:t>components running </a:t>
            </a:r>
            <a:r>
              <a:rPr lang="en-US" sz="1600" dirty="0" smtClean="0">
                <a:solidFill>
                  <a:schemeClr val="bg1"/>
                </a:solidFill>
              </a:rPr>
              <a:t>on the master.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Since this is your only master, you need the </a:t>
            </a:r>
            <a:r>
              <a:rPr lang="en-US" sz="1600" dirty="0" err="1">
                <a:solidFill>
                  <a:schemeClr val="bg1"/>
                </a:solidFill>
              </a:rPr>
              <a:t>etcd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snapshot.  Follow this procedure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https://github.com/ibm-cloud-architecture/icp-backup/blob/master/docs/etcd.md#etcd-restore-on-multi-master-icp-configuration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sz="1600" dirty="0">
                <a:solidFill>
                  <a:schemeClr val="bg1"/>
                </a:solidFill>
              </a:rPr>
              <a:t>to restore the </a:t>
            </a:r>
            <a:r>
              <a:rPr lang="en-US" sz="1600" dirty="0" err="1">
                <a:solidFill>
                  <a:schemeClr val="bg1"/>
                </a:solidFill>
              </a:rPr>
              <a:t>etcd</a:t>
            </a:r>
            <a:r>
              <a:rPr lang="en-US" sz="1600" dirty="0">
                <a:solidFill>
                  <a:schemeClr val="bg1"/>
                </a:solidFill>
              </a:rPr>
              <a:t> to the latest backup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800600" y="972272"/>
            <a:ext cx="4030884" cy="265060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u="sng" dirty="0" smtClean="0">
                <a:solidFill>
                  <a:schemeClr val="bg2"/>
                </a:solidFill>
              </a:rPr>
              <a:t>Recovery Restore from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the node from initial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current certificates (if boot/master) from in-host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</a:t>
            </a:r>
            <a:r>
              <a:rPr lang="en-US" sz="1600" dirty="0" err="1" smtClean="0">
                <a:solidFill>
                  <a:schemeClr val="bg2"/>
                </a:solidFill>
              </a:rPr>
              <a:t>MariaDB</a:t>
            </a:r>
            <a:r>
              <a:rPr lang="en-US" sz="1600" dirty="0" smtClean="0">
                <a:solidFill>
                  <a:schemeClr val="bg2"/>
                </a:solidFill>
              </a:rPr>
              <a:t> (not required) from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MongoDB from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Docker registry from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Restore </a:t>
            </a:r>
            <a:r>
              <a:rPr lang="en-US" sz="1600" dirty="0" err="1" smtClean="0">
                <a:solidFill>
                  <a:schemeClr val="bg2"/>
                </a:solidFill>
              </a:rPr>
              <a:t>etcd</a:t>
            </a:r>
            <a:r>
              <a:rPr lang="en-US" sz="1600" dirty="0" smtClean="0">
                <a:solidFill>
                  <a:schemeClr val="bg2"/>
                </a:solidFill>
              </a:rPr>
              <a:t> from backup</a:t>
            </a:r>
          </a:p>
          <a:p>
            <a:pPr marL="458788" lvl="1" indent="-285750">
              <a:spcBef>
                <a:spcPts val="0"/>
              </a:spcBef>
              <a:buFont typeface="Arial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1_Plex" id="{917B64FF-FEF8-1749-9D72-F75F358F6E6C}" vid="{B459BF5A-E24D-A644-A5A8-AC1FC1C3AD02}"/>
    </a:ext>
  </a:extLst>
</a:theme>
</file>

<file path=ppt/theme/theme2.xml><?xml version="1.0" encoding="utf-8"?>
<a:theme xmlns:a="http://schemas.openxmlformats.org/drawingml/2006/main" name="dk_blu_background_2017">
  <a:themeElements>
    <a:clrScheme name="Custom 48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1_Plex" id="{917B64FF-FEF8-1749-9D72-F75F358F6E6C}" vid="{2E79A4A1-3880-3547-96DE-71652F81EABB}"/>
    </a:ext>
  </a:extLst>
</a:theme>
</file>

<file path=ppt/theme/theme3.xml><?xml version="1.0" encoding="utf-8"?>
<a:theme xmlns:a="http://schemas.openxmlformats.org/drawingml/2006/main" name="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1_Plex" id="{917B64FF-FEF8-1749-9D72-F75F358F6E6C}" vid="{5DF97086-5B4C-6D4E-9CE0-ADA9ADE7B6CA}"/>
    </a:ext>
  </a:extLst>
</a:theme>
</file>

<file path=ppt/theme/theme4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1_Plex" id="{917B64FF-FEF8-1749-9D72-F75F358F6E6C}" vid="{B0263BC4-759C-EA4A-8716-CBDADCDBE35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IBM_Cloud_Presentation_2018_V01_Plex</Template>
  <TotalTime>4187</TotalTime>
  <Words>1081</Words>
  <Application>Microsoft Macintosh PowerPoint</Application>
  <PresentationFormat>On-screen Show (16:9)</PresentationFormat>
  <Paragraphs>170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Courier New</vt:lpstr>
      <vt:lpstr>IBM Plex Mono</vt:lpstr>
      <vt:lpstr>IBM Plex Sans</vt:lpstr>
      <vt:lpstr>Arial</vt:lpstr>
      <vt:lpstr>blk_background_2017</vt:lpstr>
      <vt:lpstr>dk_blu_background_2017</vt:lpstr>
      <vt:lpstr>gry_background_2017</vt:lpstr>
      <vt:lpstr>wht_background_2017</vt:lpstr>
      <vt:lpstr>IBM Cloud Private  Backup and Restore Strategy (version 2.1.0.3)  </vt:lpstr>
      <vt:lpstr>Overview </vt:lpstr>
      <vt:lpstr>Key Guidelines for ICP Backup Routine</vt:lpstr>
      <vt:lpstr>Stopping and Starting ICP Nodes Stop Master Nodes first then proceed with the rest of the cluster Start rest of cluster first and finish with Masters</vt:lpstr>
      <vt:lpstr>Backup/Restore Infrastructure</vt:lpstr>
      <vt:lpstr>Management Node Failure</vt:lpstr>
      <vt:lpstr>Note on Master Node Backup</vt:lpstr>
      <vt:lpstr>Additional Guidelines on etcd</vt:lpstr>
      <vt:lpstr>Single Master Failure (single master topology)</vt:lpstr>
      <vt:lpstr>Multi Master Failure (multi-master topology)</vt:lpstr>
      <vt:lpstr>Boot Node Failure</vt:lpstr>
      <vt:lpstr>Worker Node Failure</vt:lpstr>
      <vt:lpstr>Proxy Node Failure</vt:lpstr>
      <vt:lpstr>ICP Components Backup and Restore Tools and Techniques</vt:lpstr>
      <vt:lpstr>Persistent Workload</vt:lpstr>
      <vt:lpstr>Further and Current Information https://github.com/ibm-cloud-architecture/icp-backup 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Private  Backup and Restore Strategy (version 2.1.0.2) — Tony French Technical Consultant Cloud Lab Services</dc:title>
  <dc:subject/>
  <dc:creator>Tony French</dc:creator>
  <cp:keywords/>
  <dc:description/>
  <cp:lastModifiedBy>John Abbott</cp:lastModifiedBy>
  <cp:revision>90</cp:revision>
  <dcterms:created xsi:type="dcterms:W3CDTF">2018-03-07T13:53:27Z</dcterms:created>
  <dcterms:modified xsi:type="dcterms:W3CDTF">2018-06-24T08:03:59Z</dcterms:modified>
  <cp:category/>
</cp:coreProperties>
</file>