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17"/>
  </p:notesMasterIdLst>
  <p:sldIdLst>
    <p:sldId id="534" r:id="rId6"/>
    <p:sldId id="535" r:id="rId7"/>
    <p:sldId id="536" r:id="rId8"/>
    <p:sldId id="537" r:id="rId9"/>
    <p:sldId id="549" r:id="rId10"/>
    <p:sldId id="551" r:id="rId11"/>
    <p:sldId id="552" r:id="rId12"/>
    <p:sldId id="541" r:id="rId13"/>
    <p:sldId id="542" r:id="rId14"/>
    <p:sldId id="553" r:id="rId15"/>
    <p:sldId id="554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104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a package</a:t>
            </a:r>
            <a:r>
              <a:rPr lang="en-US" baseline="0" dirty="0"/>
              <a:t> Manager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Automates the installation, configuration, upgrade and removing of Apps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Deploys the App and its Configuration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App and its Config are packaged in a so called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At least two resource types: Deployment and Services (Secrets, ConfigMap)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avoid creating each resource manually using kubectl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the CLI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Helm</a:t>
            </a:r>
            <a:r>
              <a:rPr lang="en-US" baseline="0" dirty="0"/>
              <a:t> creates a new release for each installation (versioning: rollback)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Chart is the application package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Repository is the library: Just a web server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Release is the application runtime: An instance of a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Tiller is the server side. Runs in a pod.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Deploy all resources with a single command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Can use variables</a:t>
            </a:r>
            <a:r>
              <a:rPr lang="en-US" baseline="0" dirty="0"/>
              <a:t> to deploy same App with new parameters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Upgrade to a new version of your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Rollback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Delete 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 App Catalog contains</a:t>
            </a:r>
            <a:r>
              <a:rPr lang="en-US" baseline="0" dirty="0"/>
              <a:t> Helm Charts from Chart 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Chart</a:t>
            </a:r>
            <a:r>
              <a:rPr lang="en-US" baseline="0" dirty="0"/>
              <a:t> repository is a web server with an index.yaml file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There are steps for adding a chart to a repository: copy, reindex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for the local repository in ICP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your chart to local-repo:</a:t>
            </a:r>
          </a:p>
          <a:p>
            <a:pPr marL="228600" indent="-228600">
              <a:buAutoNum type="arabicPeriod"/>
            </a:pPr>
            <a:r>
              <a:rPr lang="en-US" dirty="0"/>
              <a:t>on master, get helm container using 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ps | grep helm</a:t>
            </a:r>
            <a:r>
              <a:rPr lang="en-US" dirty="0"/>
              <a:t>`</a:t>
            </a:r>
          </a:p>
          <a:p>
            <a:pPr marL="228600" indent="-228600">
              <a:buAutoNum type="arabicPeriod"/>
            </a:pPr>
            <a:r>
              <a:rPr lang="en-US" dirty="0"/>
              <a:t>copy your chart using 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x.tar.gz &lt;dockerID&gt;:/local-repo</a:t>
            </a:r>
            <a:r>
              <a:rPr lang="en-US" dirty="0"/>
              <a:t>` </a:t>
            </a:r>
          </a:p>
          <a:p>
            <a:pPr marL="228600" indent="-228600">
              <a:buAutoNum type="arabicPeriod"/>
            </a:pPr>
            <a:r>
              <a:rPr lang="en-US" dirty="0"/>
              <a:t>Restart the container using  </a:t>
            </a:r>
            <a:r>
              <a:rPr lang="en-US" dirty="0">
                <a:latin typeface="Courier" pitchFamily="81" charset="0"/>
                <a:cs typeface="Courier New" panose="02070309020205020404" pitchFamily="49" charset="0"/>
              </a:rPr>
              <a:t>docker restart &lt;helm container id&gt;</a:t>
            </a:r>
            <a:endParaRPr lang="en-US" dirty="0">
              <a:latin typeface="Courier" pitchFamily="81" charset="0"/>
            </a:endParaRPr>
          </a:p>
          <a:p>
            <a:pPr marL="228600" indent="-228600">
              <a:buAutoNum type="arabicPeriod"/>
            </a:pPr>
            <a:r>
              <a:rPr lang="en-US" dirty="0"/>
              <a:t>go to dashboard, click </a:t>
            </a:r>
            <a:r>
              <a:rPr lang="en-US" b="1" dirty="0"/>
              <a:t>sync up repo</a:t>
            </a:r>
            <a:r>
              <a:rPr lang="en-US" dirty="0"/>
              <a:t>, you will get your chart in app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7"/>
          <p:cNvSpPr txBox="1"/>
          <p:nvPr userDrawn="1"/>
        </p:nvSpPr>
        <p:spPr>
          <a:xfrm>
            <a:off x="8072439" y="4919778"/>
            <a:ext cx="451470" cy="10772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5776" defTabSz="207919">
              <a:defRPr/>
            </a:pPr>
            <a:r>
              <a:rPr lang="en-US" sz="700" b="1" spc="-18" dirty="0">
                <a:solidFill>
                  <a:srgbClr val="FFFFFF"/>
                </a:solidFill>
                <a:latin typeface="LubalinforIBM-Demi"/>
                <a:ea typeface="ＭＳ Ｐゴシック" charset="0"/>
                <a:cs typeface="LubalinforIBM-Demi"/>
              </a:rPr>
              <a:t>IBM </a:t>
            </a:r>
            <a:r>
              <a:rPr lang="en-US" sz="700" spc="-20" dirty="0">
                <a:solidFill>
                  <a:srgbClr val="FFFFFF"/>
                </a:solidFill>
                <a:latin typeface="LubalinforIBM-Book"/>
                <a:ea typeface="ＭＳ Ｐゴシック" charset="0"/>
                <a:cs typeface="LubalinforIBM-Book"/>
              </a:rPr>
              <a:t>Systems</a:t>
            </a:r>
            <a:endParaRPr lang="en-US" sz="700" dirty="0">
              <a:solidFill>
                <a:srgbClr val="FFFFFF"/>
              </a:solidFill>
              <a:latin typeface="LubalinforIBM-Book"/>
              <a:ea typeface="ＭＳ Ｐゴシック" charset="0"/>
              <a:cs typeface="LubalinforIBM-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52" y="278608"/>
            <a:ext cx="8887949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2" y="895351"/>
            <a:ext cx="8439080" cy="3845719"/>
          </a:xfrm>
        </p:spPr>
        <p:txBody>
          <a:bodyPr tIns="0" rIns="0" bIns="0"/>
          <a:lstStyle>
            <a:lvl1pPr marL="0" indent="0" algn="l">
              <a:buClr>
                <a:srgbClr val="666666"/>
              </a:buClr>
              <a:buNone/>
              <a:defRPr sz="1600">
                <a:solidFill>
                  <a:srgbClr val="666666"/>
                </a:solidFill>
              </a:defRPr>
            </a:lvl1pPr>
            <a:lvl2pPr marL="341299" indent="-12382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573065" indent="-98421"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object 26"/>
          <p:cNvSpPr>
            <a:spLocks noGrp="1"/>
          </p:cNvSpPr>
          <p:nvPr>
            <p:ph type="sldNum" sz="quarter" idx="10"/>
          </p:nvPr>
        </p:nvSpPr>
        <p:spPr>
          <a:xfrm>
            <a:off x="8656639" y="4927601"/>
            <a:ext cx="212725" cy="9207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600">
                <a:solidFill>
                  <a:schemeClr val="bg1"/>
                </a:solidFill>
                <a:latin typeface="LubalinforIBM-Book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/>
                </a:solidFill>
              </a:rPr>
              <a:t>|	</a:t>
            </a:r>
            <a:fld id="{893408BB-61EF-9941-8885-50BA0A6D2A77}" type="slidenum">
              <a:rPr lang="en-US" altLang="en-US" b="1" smtClean="0">
                <a:solidFill>
                  <a:srgbClr val="FFFFFF"/>
                </a:solidFill>
                <a:latin typeface="HelvNeue for IBM"/>
              </a:rPr>
              <a:pPr>
                <a:defRPr/>
              </a:pPr>
              <a:t>‹#›</a:t>
            </a:fld>
            <a:endParaRPr lang="en-US" altLang="en-US" b="1" dirty="0">
              <a:solidFill>
                <a:srgbClr val="FFFFFF"/>
              </a:solidFill>
              <a:latin typeface="HelvNeue for IBM"/>
            </a:endParaRPr>
          </a:p>
        </p:txBody>
      </p:sp>
    </p:spTree>
    <p:extLst>
      <p:ext uri="{BB962C8B-B14F-4D97-AF65-F5344CB8AC3E}">
        <p14:creationId xmlns:p14="http://schemas.microsoft.com/office/powerpoint/2010/main" val="1997195674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09835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747" y="877824"/>
            <a:ext cx="4257143" cy="4026028"/>
          </a:xfrm>
        </p:spPr>
        <p:txBody>
          <a:bodyPr/>
          <a:lstStyle>
            <a:lvl4pPr marL="509835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34222379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34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1.xml"/><Relationship Id="rId38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40.xml"/><Relationship Id="rId37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36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4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  <p:sldLayoutId id="2147483833" r:id="rId37"/>
    <p:sldLayoutId id="2147483834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/releases" TargetMode="External"/><Relationship Id="rId2" Type="http://schemas.openxmlformats.org/officeDocument/2006/relationships/hyperlink" Target="https://docs.helm.sh/using_helm/" TargetMode="External"/><Relationship Id="rId1" Type="http://schemas.openxmlformats.org/officeDocument/2006/relationships/slideLayout" Target="../slideLayouts/slideLayout10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496491" y="1460303"/>
            <a:ext cx="8100418" cy="19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 dirty="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latin typeface="Arial" charset="0"/>
                <a:sym typeface="Helvetica Neue for IBM Light" charset="0"/>
              </a:rPr>
              <a:t>HELM</a:t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 smtClean="0">
                <a:latin typeface="Arial" charset="0"/>
                <a:sym typeface="Helvetica Neue for IBM Light" charset="0"/>
              </a:rPr>
              <a:t>Basics</a:t>
            </a:r>
            <a:endParaRPr lang="en-US" sz="1500" i="1" dirty="0">
              <a:latin typeface="Arial" charset="0"/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475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01168"/>
            <a:ext cx="8764200" cy="4491101"/>
          </a:xfrm>
        </p:spPr>
        <p:txBody>
          <a:bodyPr/>
          <a:lstStyle/>
          <a:p>
            <a:r>
              <a:rPr lang="en-US" dirty="0" smtClean="0"/>
              <a:t>Deploying </a:t>
            </a:r>
            <a:r>
              <a:rPr lang="en-US" dirty="0"/>
              <a:t>an </a:t>
            </a:r>
            <a:r>
              <a:rPr lang="en-US" dirty="0" smtClean="0"/>
              <a:t>application with its Helm chart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1400" y="886936"/>
            <a:ext cx="5284364" cy="4168132"/>
          </a:xfr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$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helm search mysql</a:t>
            </a:r>
          </a:p>
          <a:p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              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	VERSION	DESCRIPTION</a:t>
            </a:r>
            <a:br>
              <a:rPr lang="en-US" sz="9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stable/mysql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	0.1.1	</a:t>
            </a: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            Chart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for MySQL</a:t>
            </a:r>
          </a:p>
          <a:p>
            <a:pPr marL="0" lvl="1" indent="0"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$ 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helm install stable/mysql</a:t>
            </a:r>
          </a:p>
          <a:p>
            <a:pPr marL="0" lvl="1" indent="0">
              <a:buNone/>
            </a:pP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Fetched stable/mysql to mysql-0.1.1.tgz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NAME: loping-toad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LAST DEPLOYED: Thu Oct 20 14:54:24 2016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NAMESPACE: default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STATUS: DEPLOYED</a:t>
            </a:r>
          </a:p>
          <a:p>
            <a:pPr marL="0" lvl="1" indent="0">
              <a:buNone/>
            </a:pP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RESOURCES: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==&gt; v1/Secret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		TYPE	DATA	             AGE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loping-toad-mysql	Opaque	2	3s </a:t>
            </a:r>
          </a:p>
          <a:p>
            <a:pPr marL="0" lvl="1" indent="0">
              <a:buNone/>
            </a:pP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==&gt; v1/Service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		  CLUSTER-IP	  EXTERNAL-IP	PORT(S)	AGE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loping-toad-mysql  192.168.1.5	  &lt;none&gt;		3306/TCP	3s</a:t>
            </a:r>
          </a:p>
          <a:p>
            <a:pPr marL="0" lvl="1" indent="0">
              <a:buNone/>
            </a:pP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==&gt; extensions/Deployment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		DESIRED	CURRENT	UP-TO-DATE	AVAILABLE	AGE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loping-toad-mysql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 1		     0		      0                            0	              3s</a:t>
            </a:r>
          </a:p>
          <a:p>
            <a:pPr marL="0" lvl="1" indent="0">
              <a:buNone/>
            </a:pP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==&gt; v1/PersistentVolumeClaim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NAME		  STATUS	VOLUME	CAPACITY	ACCESSMODES	AGE</a:t>
            </a:r>
            <a:br>
              <a:rPr lang="en-US" sz="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900" dirty="0" smtClean="0">
                <a:latin typeface="Courier" charset="0"/>
                <a:ea typeface="Courier" charset="0"/>
                <a:cs typeface="Courier" charset="0"/>
              </a:rPr>
              <a:t>  loping-toad-mysql Pending 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71383" y="1018156"/>
            <a:ext cx="2734218" cy="3667904"/>
          </a:xfrm>
        </p:spPr>
        <p:txBody>
          <a:bodyPr/>
          <a:lstStyle/>
          <a:p>
            <a:r>
              <a:rPr lang="en-US" dirty="0" smtClean="0"/>
              <a:t>Install output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Details about the release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Details about its resources</a:t>
            </a:r>
          </a:p>
          <a:p>
            <a:r>
              <a:rPr lang="en-US" dirty="0" smtClean="0"/>
              <a:t>Chart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stable/mysql</a:t>
            </a:r>
            <a:endParaRPr lang="en-US" dirty="0"/>
          </a:p>
          <a:p>
            <a:r>
              <a:rPr lang="en-US" dirty="0" smtClean="0"/>
              <a:t>Release name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dirty="0" smtClean="0"/>
              <a:t> (</a:t>
            </a:r>
            <a:r>
              <a:rPr lang="en-US" dirty="0"/>
              <a:t>a</a:t>
            </a:r>
            <a:r>
              <a:rPr lang="en-US" dirty="0" smtClean="0"/>
              <a:t>uto generated)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Four total, one of each type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All named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loping-toad-mysql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PersistentVolumeClaim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2" y="765751"/>
            <a:ext cx="8439080" cy="3845719"/>
          </a:xfrm>
        </p:spPr>
        <p:txBody>
          <a:bodyPr/>
          <a:lstStyle/>
          <a:p>
            <a:r>
              <a:rPr lang="en-US" sz="1400" dirty="0" smtClean="0"/>
              <a:t>Default values are stored in the chart</a:t>
            </a:r>
          </a:p>
          <a:p>
            <a:pPr marL="171399" lvl="1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&lt;chart-path&gt;/values.yaml</a:t>
            </a:r>
          </a:p>
          <a:p>
            <a:r>
              <a:rPr lang="en-US" sz="1400" dirty="0" smtClean="0"/>
              <a:t>Helm CLI uses Kubernetes CLI’s configuration to connect to your current cluster</a:t>
            </a:r>
          </a:p>
          <a:p>
            <a:pPr marL="171399" lvl="1" indent="0">
              <a:buNone/>
            </a:pP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~/.kube/config</a:t>
            </a:r>
          </a:p>
          <a:p>
            <a:pPr marL="171399" lvl="1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kubectl config view</a:t>
            </a:r>
          </a:p>
          <a:p>
            <a:r>
              <a:rPr lang="en-US" sz="1400" dirty="0" smtClean="0"/>
              <a:t>To </a:t>
            </a:r>
            <a:r>
              <a:rPr lang="en-US" sz="1400" dirty="0" smtClean="0"/>
              <a:t>specify a </a:t>
            </a:r>
            <a:r>
              <a:rPr lang="en-US" sz="1400" dirty="0"/>
              <a:t>release’s name, use the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/>
              <a:t> </a:t>
            </a:r>
            <a:r>
              <a:rPr lang="en-US" sz="1400" dirty="0"/>
              <a:t>flag</a:t>
            </a:r>
          </a:p>
          <a:p>
            <a:pPr marL="171399" lvl="1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install --name CustomerDB stable/mysql</a:t>
            </a:r>
          </a:p>
          <a:p>
            <a:r>
              <a:rPr lang="en-US" sz="1400" dirty="0" smtClean="0"/>
              <a:t>To deploy the release into a particular Kubernetes namespace, use the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400" dirty="0" smtClean="0"/>
              <a:t> flag</a:t>
            </a:r>
          </a:p>
          <a:p>
            <a:pPr marL="171399" lvl="1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helm install 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--namespace ordering-system 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stable/mysql</a:t>
            </a:r>
          </a:p>
          <a:p>
            <a:r>
              <a:rPr lang="en-US" sz="1400" dirty="0" smtClean="0"/>
              <a:t>To override an individual value, use the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400" dirty="0" smtClean="0"/>
              <a:t> flag</a:t>
            </a:r>
            <a:endParaRPr lang="en-US" sz="1400" dirty="0"/>
          </a:p>
          <a:p>
            <a:pPr marL="171399" lvl="1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helm install 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--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set 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user.name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='student',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user.password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'passw0rd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'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stable/mysql</a:t>
            </a:r>
            <a:endParaRPr lang="en-US" sz="12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r>
              <a:rPr lang="en-US" sz="1400" dirty="0" smtClean="0"/>
              <a:t>To override values with a values file, use the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1400" dirty="0" smtClean="0"/>
              <a:t> </a:t>
            </a:r>
            <a:r>
              <a:rPr lang="en-US" sz="1400" dirty="0" smtClean="0"/>
              <a:t> or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/>
              <a:t> </a:t>
            </a:r>
            <a:r>
              <a:rPr lang="en-US" sz="1400" dirty="0" smtClean="0"/>
              <a:t> flag</a:t>
            </a:r>
            <a:endParaRPr lang="en-US" sz="1400" dirty="0" smtClean="0"/>
          </a:p>
          <a:p>
            <a:pPr marL="171399" lvl="1" indent="0">
              <a:buNone/>
            </a:pP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$ helm install 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--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values myvalues.yaml stable/mysql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765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52" y="853442"/>
            <a:ext cx="8439080" cy="3845719"/>
          </a:xfrm>
        </p:spPr>
        <p:txBody>
          <a:bodyPr>
            <a:normAutofit fontScale="85000" lnSpcReduction="20000"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What is a package manager?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Automates the process of installing, configuring, upgrading, and removing computer programs</a:t>
            </a:r>
          </a:p>
          <a:p>
            <a:pPr lvl="2"/>
            <a:r>
              <a:rPr lang="en-US" sz="1250" dirty="0">
                <a:solidFill>
                  <a:schemeClr val="tx1"/>
                </a:solidFill>
              </a:rPr>
              <a:t>Examples: Red Hat Package Manager (RPM), Homebrew, Windows Pkgmgr/PackageManagement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Helm enables multiple Kubernetes resources to be created with a single command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Deploying an application often involves creating and configuring multiple resources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A Helm chart defines multiple resources as a set</a:t>
            </a:r>
          </a:p>
          <a:p>
            <a:r>
              <a:rPr lang="en-US" sz="1500" dirty="0">
                <a:solidFill>
                  <a:schemeClr val="tx1"/>
                </a:solidFill>
              </a:rPr>
              <a:t>An application in Kubernetes typically consists of (at least) two resource types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Deployment </a:t>
            </a:r>
            <a:r>
              <a:rPr lang="mr-IN" sz="1500" dirty="0">
                <a:solidFill>
                  <a:schemeClr val="tx1"/>
                </a:solidFill>
              </a:rPr>
              <a:t>–</a:t>
            </a:r>
            <a:r>
              <a:rPr lang="en-US" sz="1500" dirty="0">
                <a:solidFill>
                  <a:schemeClr val="tx1"/>
                </a:solidFill>
              </a:rPr>
              <a:t> Describes a set of pods to be deployed together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Services </a:t>
            </a:r>
            <a:r>
              <a:rPr lang="mr-IN" sz="1500" dirty="0">
                <a:solidFill>
                  <a:schemeClr val="tx1"/>
                </a:solidFill>
              </a:rPr>
              <a:t>–</a:t>
            </a:r>
            <a:r>
              <a:rPr lang="en-US" sz="1500" dirty="0">
                <a:solidFill>
                  <a:schemeClr val="tx1"/>
                </a:solidFill>
              </a:rPr>
              <a:t> Endpoints for accessing the APIs in those pods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Could also include ConfigMaps, Secrets, Ingress, etc.</a:t>
            </a:r>
          </a:p>
          <a:p>
            <a:r>
              <a:rPr lang="en-US" sz="1500" dirty="0">
                <a:solidFill>
                  <a:schemeClr val="tx1"/>
                </a:solidFill>
              </a:rPr>
              <a:t>A default chart for an application consists of a deployment template and a service template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The chart creates all of these resources in a Kubernetes cluster as a set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Rather than manually having to create each one separately via </a:t>
            </a:r>
            <a:r>
              <a:rPr lang="en-US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62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1" y="635617"/>
            <a:ext cx="8165110" cy="3810051"/>
          </a:xfrm>
        </p:spPr>
        <p:txBody>
          <a:bodyPr>
            <a:noAutofit/>
          </a:bodyPr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The CLI</a:t>
            </a:r>
          </a:p>
          <a:p>
            <a:pPr lvl="1"/>
            <a:r>
              <a:rPr lang="en-US" sz="1100" dirty="0"/>
              <a:t>Helm installs charts into Kubernetes, creating a new release for each installation</a:t>
            </a:r>
          </a:p>
          <a:p>
            <a:r>
              <a:rPr lang="en-US" dirty="0" smtClean="0"/>
              <a:t>Chart </a:t>
            </a:r>
            <a:r>
              <a:rPr lang="mr-IN" dirty="0"/>
              <a:t>–</a:t>
            </a:r>
            <a:r>
              <a:rPr lang="en-US" dirty="0"/>
              <a:t> The application package</a:t>
            </a:r>
          </a:p>
          <a:p>
            <a:pPr lvl="1"/>
            <a:r>
              <a:rPr lang="en-US" sz="1100" dirty="0"/>
              <a:t>Templates for a set of resources necessary to run an application</a:t>
            </a:r>
          </a:p>
          <a:p>
            <a:pPr lvl="1"/>
            <a:r>
              <a:rPr lang="en-US" sz="1100" dirty="0" smtClean="0"/>
              <a:t>Includes </a:t>
            </a:r>
            <a:r>
              <a:rPr lang="en-US" sz="1100" dirty="0"/>
              <a:t>a values file </a:t>
            </a:r>
            <a:r>
              <a:rPr lang="en-US" sz="1100" dirty="0" smtClean="0"/>
              <a:t>to configure resources</a:t>
            </a:r>
            <a:endParaRPr lang="en-US" sz="1100" dirty="0"/>
          </a:p>
          <a:p>
            <a:r>
              <a:rPr lang="en-US" dirty="0"/>
              <a:t>Repository </a:t>
            </a:r>
            <a:r>
              <a:rPr lang="mr-IN" dirty="0"/>
              <a:t>–</a:t>
            </a:r>
            <a:r>
              <a:rPr lang="en-US" dirty="0"/>
              <a:t> The library</a:t>
            </a:r>
          </a:p>
          <a:p>
            <a:pPr lvl="1"/>
            <a:r>
              <a:rPr lang="en-US" sz="1100" dirty="0"/>
              <a:t>Storage for Helm charts</a:t>
            </a:r>
          </a:p>
          <a:p>
            <a:pPr lvl="1"/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The namespace of the hub for official charts</a:t>
            </a:r>
          </a:p>
          <a:p>
            <a:r>
              <a:rPr lang="en-US" dirty="0"/>
              <a:t>Release </a:t>
            </a:r>
            <a:r>
              <a:rPr lang="mr-IN" dirty="0"/>
              <a:t>–</a:t>
            </a:r>
            <a:r>
              <a:rPr lang="en-US" dirty="0"/>
              <a:t> The application runtime</a:t>
            </a:r>
          </a:p>
          <a:p>
            <a:pPr lvl="1"/>
            <a:r>
              <a:rPr lang="en-US" sz="1100" dirty="0"/>
              <a:t>An instance of a chart running in a Kubernetes cluster</a:t>
            </a:r>
          </a:p>
          <a:p>
            <a:r>
              <a:rPr lang="en-US" dirty="0" smtClean="0"/>
              <a:t>Tiller </a:t>
            </a:r>
            <a:r>
              <a:rPr lang="mr-IN" dirty="0"/>
              <a:t>–</a:t>
            </a:r>
            <a:r>
              <a:rPr lang="en-US" dirty="0"/>
              <a:t> The server-side engine</a:t>
            </a:r>
          </a:p>
          <a:p>
            <a:pPr lvl="1"/>
            <a:r>
              <a:rPr lang="en-US" sz="1100" dirty="0"/>
              <a:t>Helm templating engine, runs in a pod in a Kubernetes cluster</a:t>
            </a:r>
          </a:p>
          <a:p>
            <a:pPr lvl="1"/>
            <a:r>
              <a:rPr lang="en-US" sz="1100" dirty="0" smtClean="0"/>
              <a:t>Processes </a:t>
            </a:r>
            <a:r>
              <a:rPr lang="en-US" sz="1100" dirty="0"/>
              <a:t>the chart to generate the resource manifests, then installs the release into the cluster</a:t>
            </a:r>
          </a:p>
          <a:p>
            <a:pPr lvl="1"/>
            <a:r>
              <a:rPr lang="en-US" sz="1100" dirty="0" smtClean="0"/>
              <a:t>Stores </a:t>
            </a:r>
            <a:r>
              <a:rPr lang="en-US" sz="1100" dirty="0"/>
              <a:t>each release as a Kubernetes config map</a:t>
            </a:r>
          </a:p>
          <a:p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5851800" y="1309386"/>
            <a:ext cx="3173138" cy="2851059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Kubernetes </a:t>
              </a:r>
              <a:br>
                <a:rPr lang="en-US" sz="1000" dirty="0">
                  <a:latin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Chart</a:t>
              </a:r>
              <a:br>
                <a:rPr lang="en-US" sz="1250" dirty="0">
                  <a:latin typeface="Arial" panose="020B0604020202020204" pitchFamily="34" charset="0"/>
                </a:rPr>
              </a:br>
              <a:r>
                <a:rPr lang="en-US" sz="1250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Values</a:t>
              </a:r>
              <a:br>
                <a:rPr lang="en-US" sz="1250" dirty="0">
                  <a:latin typeface="Arial" panose="020B0604020202020204" pitchFamily="34" charset="0"/>
                </a:rPr>
              </a:br>
              <a:r>
                <a:rPr lang="en-US" sz="1250" dirty="0">
                  <a:latin typeface="Arial" panose="020B0604020202020204" pitchFamily="34" charset="0"/>
                </a:rPr>
                <a:t>(config)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/>
                <a:t>install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1250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1250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3152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using </a:t>
            </a:r>
            <a:r>
              <a:rPr lang="en-US" dirty="0"/>
              <a:t>Helm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2073" y="874292"/>
            <a:ext cx="8846820" cy="4135374"/>
          </a:xfrm>
        </p:spPr>
        <p:txBody>
          <a:bodyPr/>
          <a:lstStyle/>
          <a:p>
            <a:r>
              <a:rPr lang="en-US" sz="1500" dirty="0">
                <a:solidFill>
                  <a:schemeClr val="tx1"/>
                </a:solidFill>
              </a:rPr>
              <a:t>Deploy all </a:t>
            </a:r>
            <a:r>
              <a:rPr lang="en-US" sz="1500" dirty="0" smtClean="0">
                <a:solidFill>
                  <a:schemeClr val="tx1"/>
                </a:solidFill>
              </a:rPr>
              <a:t>the </a:t>
            </a:r>
            <a:r>
              <a:rPr lang="en-US" sz="1500" dirty="0">
                <a:solidFill>
                  <a:schemeClr val="tx1"/>
                </a:solidFill>
              </a:rPr>
              <a:t>resources for an application with a single command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Makes deployment easy and repeatable</a:t>
            </a:r>
          </a:p>
          <a:p>
            <a:pPr marL="171399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install &lt;chart&gt;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Separates configuration settings from manifest formats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Edit the values without changing the rest of the manifest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mr-IN" sz="1500" dirty="0">
                <a:solidFill>
                  <a:schemeClr val="tx1"/>
                </a:solidFill>
              </a:rPr>
              <a:t>–</a:t>
            </a:r>
            <a:r>
              <a:rPr lang="en-US" sz="1500" dirty="0">
                <a:solidFill>
                  <a:schemeClr val="tx1"/>
                </a:solidFill>
              </a:rPr>
              <a:t> Update to deploy the application differently</a:t>
            </a:r>
            <a:endParaRPr lang="en-US" sz="125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Upgrade a running release to a new chart version</a:t>
            </a:r>
          </a:p>
          <a:p>
            <a:pPr marL="171399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upgrade &lt;release&gt; &lt;chart&gt;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Rollback a running release to a previous revision</a:t>
            </a:r>
          </a:p>
          <a:p>
            <a:pPr marL="171399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rollback &lt;release&gt; &lt;revision&gt;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Delete a running release</a:t>
            </a:r>
          </a:p>
          <a:p>
            <a:pPr marL="171399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delete &lt;release&gt;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51850" y="1056134"/>
            <a:ext cx="3487043" cy="3771689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688" dirty="0"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4" y="4614558"/>
              <a:ext cx="93784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delete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Kubernetes </a:t>
              </a:r>
              <a:br>
                <a:rPr lang="en-US" sz="1000" dirty="0">
                  <a:latin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r1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r2</a:t>
              </a: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Chart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v1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install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Chart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v2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1045096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(upgrade)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761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Helm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Helm runs as a CLI client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Typically installed on your laptop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://docs.helm.sh/using_helm/#installing-helm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Options </a:t>
            </a:r>
            <a:r>
              <a:rPr lang="en-US" dirty="0" smtClean="0">
                <a:solidFill>
                  <a:schemeClr val="tx1"/>
                </a:solidFill>
              </a:rPr>
              <a:t>for installing Helm</a:t>
            </a:r>
          </a:p>
          <a:p>
            <a:pPr marL="428574" lvl="1" indent="-257175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Download the release, including the </a:t>
            </a:r>
            <a:r>
              <a:rPr lang="en-US" dirty="0" smtClean="0">
                <a:solidFill>
                  <a:schemeClr val="tx1"/>
                </a:solidFill>
              </a:rPr>
              <a:t>binary from:</a:t>
            </a:r>
            <a:endParaRPr lang="en-US" dirty="0" smtClean="0">
              <a:solidFill>
                <a:schemeClr val="tx1"/>
              </a:solidFill>
            </a:endParaRPr>
          </a:p>
          <a:p>
            <a:pPr marL="474644" lvl="2" indent="0">
              <a:buNone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github.com/kubernetes/helm/releases</a:t>
            </a:r>
            <a:endParaRPr lang="en-US" dirty="0" smtClean="0">
              <a:solidFill>
                <a:schemeClr val="tx1"/>
              </a:solidFill>
            </a:endParaRPr>
          </a:p>
          <a:p>
            <a:pPr marL="428574" lvl="1" indent="-257175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Homebrew on MacOS</a:t>
            </a:r>
          </a:p>
          <a:p>
            <a:pPr marL="474644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brew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install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kubernetes-helm</a:t>
            </a:r>
          </a:p>
          <a:p>
            <a:pPr marL="428574" lvl="1" indent="-257175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Installer </a:t>
            </a:r>
            <a:r>
              <a:rPr lang="en-US" dirty="0" smtClean="0">
                <a:solidFill>
                  <a:schemeClr val="tx1"/>
                </a:solidFill>
              </a:rPr>
              <a:t>script</a:t>
            </a:r>
          </a:p>
          <a:p>
            <a:pPr marL="474644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curl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https://raw.githubusercontent.com/kubernetes/helm/master/scripts/get &gt;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get_helm.sh</a:t>
            </a:r>
          </a:p>
          <a:p>
            <a:endParaRPr lang="en-US" dirty="0" smtClean="0">
              <a:solidFill>
                <a:schemeClr val="tx1"/>
              </a:solidFill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26083" y="4927472"/>
            <a:ext cx="43281" cy="92333"/>
          </a:xfrm>
        </p:spPr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84964" y="5011255"/>
            <a:ext cx="1439975" cy="132245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985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874" y="877824"/>
            <a:ext cx="4257143" cy="4026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Install Tiller</a:t>
            </a:r>
            <a:endParaRPr lang="en-US" dirty="0"/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Create a chart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create &lt;chart&gt;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List </a:t>
            </a:r>
            <a:r>
              <a:rPr lang="en-US" dirty="0"/>
              <a:t>the repositories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repo list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Search for a chart</a:t>
            </a:r>
            <a:endParaRPr lang="en-US" dirty="0"/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search &lt;keyword&gt;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Info about a </a:t>
            </a:r>
            <a:r>
              <a:rPr lang="en-US" dirty="0"/>
              <a:t>chart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inspect &lt;chart&gt;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Deploy a chart (creates a release)</a:t>
            </a:r>
            <a:endParaRPr lang="en-US" dirty="0"/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helm install &lt;chart&gt;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547" y="877824"/>
            <a:ext cx="4257143" cy="4026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List all releases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list --all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/>
              <a:t>the status of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status &lt;release&gt;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the details about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get &lt;release&gt;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Upgrade </a:t>
            </a:r>
            <a:r>
              <a:rPr lang="en-US" dirty="0"/>
              <a:t>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upgrade &lt;release&gt; &lt;chart&gt;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Rollback a </a:t>
            </a:r>
            <a:r>
              <a:rPr lang="en-US" dirty="0"/>
              <a:t>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rollback &lt;release</a:t>
            </a: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&gt; </a:t>
            </a: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&lt;revision&gt;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Delete a release</a:t>
            </a:r>
            <a:endParaRPr lang="en-US" dirty="0"/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helm delete &lt;release&gt;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repo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list</a:t>
            </a:r>
          </a:p>
          <a:p>
            <a:pPr marL="449245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	URL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	https://kubernetes-charts.storage.googleapis.com/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search jenkins</a:t>
            </a:r>
          </a:p>
          <a:p>
            <a:pPr marL="474644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        	VERSION	DESCRIPTION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stable/jenkins	0.1.14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Jenkins Helm chart for Kubernetes.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repo add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my-charts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https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://my-charts.storage.googleapis.com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repo list</a:t>
            </a:r>
          </a:p>
          <a:p>
            <a:pPr marL="449245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://kubernetes-charts.storage.googleapis.com/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my-charts	https://my-charts.storage.googleapis.com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26083" y="4927472"/>
            <a:ext cx="43281" cy="92333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7584964" y="5011255"/>
            <a:ext cx="1439975" cy="132245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862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and IBM Cloud Private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266" y="1072360"/>
            <a:ext cx="33943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IBM Plex Sans Regular"/>
              </a:rPr>
              <a:t>Catalog </a:t>
            </a:r>
            <a:r>
              <a:rPr lang="en-US" sz="1500" dirty="0">
                <a:latin typeface="IBM Plex Sans Regular"/>
              </a:rPr>
              <a:t>entries are </a:t>
            </a:r>
            <a:r>
              <a:rPr lang="en-US" sz="1500" dirty="0" smtClean="0">
                <a:latin typeface="IBM Plex Sans Regular"/>
              </a:rPr>
              <a:t>Helm </a:t>
            </a:r>
            <a:r>
              <a:rPr lang="en-US" sz="1500" dirty="0">
                <a:latin typeface="IBM Plex Sans Regular"/>
              </a:rPr>
              <a:t>charts that can be deployed from the chart repositories</a:t>
            </a:r>
            <a:r>
              <a:rPr lang="en-US" sz="1500" dirty="0" smtClean="0">
                <a:latin typeface="IBM Plex Sans Regular"/>
              </a:rPr>
              <a:t>.  </a:t>
            </a:r>
            <a:endParaRPr lang="en-US" sz="1500" dirty="0">
              <a:latin typeface="IBM Plex Sans Regular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" y="2448230"/>
            <a:ext cx="6051263" cy="249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38" y="475200"/>
            <a:ext cx="4779361" cy="346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4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355817" y="828290"/>
            <a:ext cx="5553556" cy="1033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595" y="1757534"/>
            <a:ext cx="5005821" cy="141934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2069090" y="1275421"/>
            <a:ext cx="3325313" cy="1602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44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647" y="2650897"/>
            <a:ext cx="4177074" cy="169559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3138871" y="2675289"/>
            <a:ext cx="715270" cy="1602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44" dirty="0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5394403" y="1355570"/>
            <a:ext cx="241103" cy="4019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3854141" y="2755439"/>
            <a:ext cx="521506" cy="74325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6585427" y="737990"/>
            <a:ext cx="2231064" cy="2389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70" y="2007758"/>
            <a:ext cx="3529051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IBM Plex Sans Regular"/>
              </a:rPr>
              <a:t>Chart repository: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IBM Plex Sans Regular"/>
              </a:rPr>
              <a:t>HTTP server that houses an</a:t>
            </a:r>
            <a:br>
              <a:rPr lang="en-US" sz="1500" dirty="0">
                <a:latin typeface="IBM Plex Sans Regular"/>
              </a:rPr>
            </a:br>
            <a:r>
              <a:rPr lang="en-US" sz="1250" dirty="0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1250" dirty="0">
                <a:latin typeface="IBM Plex Mono" panose="020B0509050000000000" pitchFamily="49" charset="0"/>
              </a:rPr>
              <a:t> </a:t>
            </a:r>
            <a:r>
              <a:rPr lang="en-US" sz="1500" dirty="0">
                <a:latin typeface="IBM Plex Sans Regular"/>
              </a:rPr>
              <a:t>file and optionally </a:t>
            </a:r>
            <a:br>
              <a:rPr lang="en-US" sz="1500" dirty="0">
                <a:latin typeface="IBM Plex Sans Regular"/>
              </a:rPr>
            </a:br>
            <a:r>
              <a:rPr lang="en-US" sz="1500" dirty="0">
                <a:latin typeface="IBM Plex Sans Regular"/>
              </a:rPr>
              <a:t>some packaged charts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IBM Plex Sans Regular"/>
              </a:rPr>
              <a:t>Server can be any HTTP server </a:t>
            </a:r>
            <a:br>
              <a:rPr lang="en-US" sz="1500" dirty="0">
                <a:latin typeface="IBM Plex Sans Regular"/>
              </a:rPr>
            </a:br>
            <a:r>
              <a:rPr lang="en-US" sz="15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1500" dirty="0">
                <a:latin typeface="IBM Plex Sans Regular"/>
              </a:rPr>
              <a:t>To serve a local repo</a:t>
            </a:r>
          </a:p>
          <a:p>
            <a:r>
              <a:rPr lang="en-US" sz="1250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1250" dirty="0">
              <a:latin typeface="IBM Plex Sans Regular"/>
            </a:endParaRPr>
          </a:p>
          <a:p>
            <a:r>
              <a:rPr lang="en-US" sz="15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171399" lvl="1"/>
            <a:r>
              <a:rPr lang="en-US" sz="1250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sz="844" dirty="0">
              <a:latin typeface="IBM Plex Mono" panose="020B0509050000000000" pitchFamily="49" charset="0"/>
            </a:endParaRPr>
          </a:p>
          <a:p>
            <a:pPr marL="171399" lvl="1"/>
            <a:endParaRPr lang="en-US" sz="125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13223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22626</TotalTime>
  <Words>1036</Words>
  <Application>Microsoft Office PowerPoint</Application>
  <PresentationFormat>On-screen Show (16:9)</PresentationFormat>
  <Paragraphs>214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blk_background_2017</vt:lpstr>
      <vt:lpstr>dk_blu_background_2017</vt:lpstr>
      <vt:lpstr>gry_background_2017</vt:lpstr>
      <vt:lpstr>wht_background_2017</vt:lpstr>
      <vt:lpstr>1_wht_background_2017</vt:lpstr>
      <vt:lpstr>HELM Basics</vt:lpstr>
      <vt:lpstr>Helm – A package manager for Kubernetes</vt:lpstr>
      <vt:lpstr>Helm Terminology</vt:lpstr>
      <vt:lpstr>Advantages of using Helm</vt:lpstr>
      <vt:lpstr>Installing Helm</vt:lpstr>
      <vt:lpstr>Helm commands</vt:lpstr>
      <vt:lpstr>Working with repositories</vt:lpstr>
      <vt:lpstr>Helm and IBM Cloud Private</vt:lpstr>
      <vt:lpstr>Chart repository</vt:lpstr>
      <vt:lpstr>Deploying an application with its Helm chart</vt:lpstr>
      <vt:lpstr>Overriding values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157</cp:revision>
  <dcterms:created xsi:type="dcterms:W3CDTF">2017-12-04T20:36:45Z</dcterms:created>
  <dcterms:modified xsi:type="dcterms:W3CDTF">2018-05-31T16:47:27Z</dcterms:modified>
</cp:coreProperties>
</file>