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22"/>
  </p:notesMasterIdLst>
  <p:sldIdLst>
    <p:sldId id="534" r:id="rId6"/>
    <p:sldId id="535" r:id="rId7"/>
    <p:sldId id="536" r:id="rId8"/>
    <p:sldId id="537" r:id="rId9"/>
    <p:sldId id="552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51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104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7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1792"/>
            <a:ext cx="3087172" cy="4806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92" y="1110996"/>
            <a:ext cx="4966485" cy="1625346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92" y="2766129"/>
            <a:ext cx="4993203" cy="1124434"/>
          </a:xfrm>
        </p:spPr>
        <p:txBody>
          <a:bodyPr/>
          <a:lstStyle>
            <a:lvl1pPr marL="0" indent="0">
              <a:buNone/>
              <a:defRPr sz="1500"/>
            </a:lvl1pPr>
            <a:lvl2pPr marL="501135" indent="0">
              <a:buNone/>
              <a:defRPr sz="2200"/>
            </a:lvl2pPr>
            <a:lvl3pPr marL="1002270" indent="0">
              <a:buNone/>
              <a:defRPr sz="2000"/>
            </a:lvl3pPr>
            <a:lvl4pPr marL="1503405" indent="0">
              <a:buNone/>
              <a:defRPr sz="1800"/>
            </a:lvl4pPr>
            <a:lvl5pPr marL="2004541" indent="0">
              <a:buNone/>
              <a:defRPr sz="1800"/>
            </a:lvl5pPr>
            <a:lvl6pPr marL="2505675" indent="0">
              <a:buNone/>
              <a:defRPr sz="1800"/>
            </a:lvl6pPr>
            <a:lvl7pPr marL="3006811" indent="0">
              <a:buNone/>
              <a:defRPr sz="1800"/>
            </a:lvl7pPr>
            <a:lvl8pPr marL="3507946" indent="0">
              <a:buNone/>
              <a:defRPr sz="1800"/>
            </a:lvl8pPr>
            <a:lvl9pPr marL="400908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398" indent="-171398">
              <a:buFont typeface="Arial" panose="020B0604020202020204" pitchFamily="34" charset="0"/>
              <a:buChar char="•"/>
              <a:defRPr/>
            </a:lvl1pPr>
            <a:lvl2pPr marL="342797" indent="-171398">
              <a:buFont typeface="Wingdings" panose="05000000000000000000" pitchFamily="2" charset="2"/>
              <a:buChar char="§"/>
              <a:defRPr/>
            </a:lvl2pPr>
            <a:lvl3pPr marL="514196" indent="-171398">
              <a:buFont typeface="Arial" panose="020B0604020202020204" pitchFamily="34" charset="0"/>
              <a:buChar char="−"/>
              <a:defRPr/>
            </a:lvl3pPr>
            <a:lvl4pPr marL="509835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411480"/>
            <a:ext cx="8849125" cy="342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1200150"/>
            <a:ext cx="4115872" cy="68580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501135" indent="0">
              <a:buNone/>
              <a:defRPr sz="2200" b="1"/>
            </a:lvl2pPr>
            <a:lvl3pPr marL="1002270" indent="0">
              <a:buNone/>
              <a:defRPr sz="2000" b="1"/>
            </a:lvl3pPr>
            <a:lvl4pPr marL="1503405" indent="0">
              <a:buNone/>
              <a:defRPr sz="1800" b="1"/>
            </a:lvl4pPr>
            <a:lvl5pPr marL="2004541" indent="0">
              <a:buNone/>
              <a:defRPr sz="1800" b="1"/>
            </a:lvl5pPr>
            <a:lvl6pPr marL="2505675" indent="0">
              <a:buNone/>
              <a:defRPr sz="1800" b="1"/>
            </a:lvl6pPr>
            <a:lvl7pPr marL="3006811" indent="0">
              <a:buNone/>
              <a:defRPr sz="1800" b="1"/>
            </a:lvl7pPr>
            <a:lvl8pPr marL="3507946" indent="0">
              <a:buNone/>
              <a:defRPr sz="1800" b="1"/>
            </a:lvl8pPr>
            <a:lvl9pPr marL="40090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885950"/>
            <a:ext cx="4115872" cy="2743200"/>
          </a:xfrm>
        </p:spPr>
        <p:txBody>
          <a:bodyPr/>
          <a:lstStyle>
            <a:lvl1pPr>
              <a:defRPr sz="1500"/>
            </a:lvl1pPr>
            <a:lvl2pPr marL="483344" indent="-257098">
              <a:buFont typeface="Wingdings" panose="05000000000000000000" pitchFamily="2" charset="2"/>
              <a:buChar char="§"/>
              <a:defRPr sz="1300"/>
            </a:lvl2pPr>
            <a:lvl3pPr>
              <a:defRPr sz="1200"/>
            </a:lvl3pPr>
            <a:lvl4pPr marL="509835" indent="0">
              <a:buNone/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1200150"/>
            <a:ext cx="4115872" cy="68580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501135" indent="0">
              <a:buNone/>
              <a:defRPr sz="2200" b="1"/>
            </a:lvl2pPr>
            <a:lvl3pPr marL="1002270" indent="0">
              <a:buNone/>
              <a:defRPr sz="2000" b="1"/>
            </a:lvl3pPr>
            <a:lvl4pPr marL="1503405" indent="0">
              <a:buNone/>
              <a:defRPr sz="1800" b="1"/>
            </a:lvl4pPr>
            <a:lvl5pPr marL="2004541" indent="0">
              <a:buNone/>
              <a:defRPr sz="1800" b="1"/>
            </a:lvl5pPr>
            <a:lvl6pPr marL="2505675" indent="0">
              <a:buNone/>
              <a:defRPr sz="1800" b="1"/>
            </a:lvl6pPr>
            <a:lvl7pPr marL="3006811" indent="0">
              <a:buNone/>
              <a:defRPr sz="1800" b="1"/>
            </a:lvl7pPr>
            <a:lvl8pPr marL="3507946" indent="0">
              <a:buNone/>
              <a:defRPr sz="1800" b="1"/>
            </a:lvl8pPr>
            <a:lvl9pPr marL="40090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885950"/>
            <a:ext cx="4115872" cy="2743200"/>
          </a:xfrm>
        </p:spPr>
        <p:txBody>
          <a:bodyPr/>
          <a:lstStyle>
            <a:lvl1pPr>
              <a:defRPr sz="1500"/>
            </a:lvl1pPr>
            <a:lvl2pPr marL="483344" indent="-257098">
              <a:buFont typeface="Wingdings" panose="05000000000000000000" pitchFamily="2" charset="2"/>
              <a:buChar char="§"/>
              <a:defRPr sz="1300"/>
            </a:lvl2pPr>
            <a:lvl3pPr>
              <a:defRPr sz="1200"/>
            </a:lvl3pPr>
            <a:lvl4pPr marL="509835" indent="0">
              <a:buNone/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0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1.xml"/><Relationship Id="rId38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1" r:id="rId36"/>
    <p:sldLayoutId id="2147483832" r:id="rId37"/>
    <p:sldLayoutId id="2147483833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luxdata.com/packaged-kubernetes-deployments-writing-helm-chart" TargetMode="External"/><Relationship Id="rId3" Type="http://schemas.openxmlformats.org/officeDocument/2006/relationships/hyperlink" Target="https://github.com/kubernetes/charts/tree/master/stable" TargetMode="External"/><Relationship Id="rId7" Type="http://schemas.openxmlformats.org/officeDocument/2006/relationships/hyperlink" Target="https://docs.bitnami.com/kubernetes/how-to/create-your-first-helm-chart" TargetMode="External"/><Relationship Id="rId2" Type="http://schemas.openxmlformats.org/officeDocument/2006/relationships/hyperlink" Target="https://github.com/kubernetes/helm/tree/master/docs/examples" TargetMode="External"/><Relationship Id="rId1" Type="http://schemas.openxmlformats.org/officeDocument/2006/relationships/slideLayout" Target="../slideLayouts/slideLayout89.xml"/><Relationship Id="rId6" Type="http://schemas.openxmlformats.org/officeDocument/2006/relationships/hyperlink" Target="https://deis.com/blog/2016/getting-started-authoring-helm-charts" TargetMode="External"/><Relationship Id="rId5" Type="http://schemas.openxmlformats.org/officeDocument/2006/relationships/hyperlink" Target="https://godoc.org/github.com/Masterminds/sprig" TargetMode="External"/><Relationship Id="rId4" Type="http://schemas.openxmlformats.org/officeDocument/2006/relationships/hyperlink" Target="https://golang.org/pkg/text/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charts/" TargetMode="Externa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496491" y="1460303"/>
            <a:ext cx="8100418" cy="19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HELM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 smtClean="0">
                <a:latin typeface="Arial" charset="0"/>
                <a:sym typeface="Helvetica Neue for IBM Light" charset="0"/>
              </a:rPr>
              <a:t>Creating Helm charts</a:t>
            </a:r>
            <a:endParaRPr lang="en-US" sz="1500" i="1" dirty="0">
              <a:latin typeface="Arial" charset="0"/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475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template </a:t>
            </a:r>
            <a:r>
              <a:rPr lang="en-US" dirty="0" smtClean="0"/>
              <a:t>for </a:t>
            </a:r>
            <a:r>
              <a:rPr lang="en-US" dirty="0" smtClean="0"/>
              <a:t>deployment manifest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9"/>
          </a:xfrm>
        </p:spPr>
        <p:txBody>
          <a:bodyPr/>
          <a:lstStyle/>
          <a:p>
            <a:r>
              <a:rPr lang="en-US" b="0" dirty="0" smtClean="0"/>
              <a:t>Kubernetes Deployment Manifest</a:t>
            </a: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apps/v1beta1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-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nginx:1.7.9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	 - 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80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b="0" dirty="0" smtClean="0"/>
              <a:t>Helm Deployment Template</a:t>
            </a:r>
            <a:endParaRPr lang="en-US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8268" y="1213339"/>
            <a:ext cx="4115872" cy="34158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apps/v1beta1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Values.replicaCount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8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700" dirty="0">
                <a:latin typeface="Courier" charset="0"/>
                <a:ea typeface="Courier" charset="0"/>
                <a:cs typeface="Courier" charset="0"/>
              </a:rPr>
              <a:t>"{{ .</a:t>
            </a:r>
            <a:r>
              <a:rPr lang="en-US" sz="700" dirty="0" err="1">
                <a:latin typeface="Courier" charset="0"/>
                <a:ea typeface="Courier" charset="0"/>
                <a:cs typeface="Courier" charset="0"/>
              </a:rPr>
              <a:t>Values.image.repository</a:t>
            </a:r>
            <a:r>
              <a:rPr lang="en-US" sz="700" dirty="0">
                <a:latin typeface="Courier" charset="0"/>
                <a:ea typeface="Courier" charset="0"/>
                <a:cs typeface="Courier" charset="0"/>
              </a:rPr>
              <a:t> }}:{{ .</a:t>
            </a:r>
            <a:r>
              <a:rPr lang="en-US" sz="700" dirty="0" err="1">
                <a:latin typeface="Courier" charset="0"/>
                <a:ea typeface="Courier" charset="0"/>
                <a:cs typeface="Courier" charset="0"/>
              </a:rPr>
              <a:t>Values.image.tag</a:t>
            </a:r>
            <a:r>
              <a:rPr lang="en-US" sz="700" dirty="0">
                <a:latin typeface="Courier" charset="0"/>
                <a:ea typeface="Courier" charset="0"/>
                <a:cs typeface="Courier" charset="0"/>
              </a:rPr>
              <a:t> }}"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imagePullPolicy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 .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Values.image.pullPolicy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80</a:t>
            </a:r>
            <a:endParaRPr lang="en-US" sz="10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	  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0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Template for Service </a:t>
            </a:r>
            <a:r>
              <a:rPr lang="en-US" dirty="0"/>
              <a:t>Manifest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dirty="0" smtClean="0"/>
              <a:t>Kubernetes Service </a:t>
            </a:r>
            <a:r>
              <a:rPr lang="en-US" dirty="0"/>
              <a:t>Manifest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my-service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MyApp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80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9376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dirty="0" smtClean="0"/>
              <a:t>Helm Service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8268" y="1213339"/>
            <a:ext cx="4115872" cy="34158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v1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if (and (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Values.service.type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")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...)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YAML </a:t>
            </a:r>
            <a:r>
              <a:rPr lang="mr-IN" dirty="0" smtClean="0"/>
              <a:t>–</a:t>
            </a:r>
            <a:r>
              <a:rPr lang="en-US" dirty="0" smtClean="0"/>
              <a:t> A Chart’s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dirty="0" smtClean="0"/>
              <a:t>Values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replicaCount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restartPolicy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Never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Evaluated by the post-install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hook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sleepyTime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"10"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&gt;-  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h1&gt;Hello&lt;/h1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p&gt;This is a test&lt;/p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repository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1.11.0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pullPolicy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IfNotPresent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service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clusterIP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externalIPs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loadBalancerSourceRanges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ClusterIP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8888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podAnnotations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resources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nodeSelector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{}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Deployment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8268" y="1213340"/>
            <a:ext cx="4115872" cy="15147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Values.replicaCount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8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5" name="Text Placeholder 9"/>
          <p:cNvSpPr txBox="1">
            <a:spLocks/>
          </p:cNvSpPr>
          <p:nvPr/>
        </p:nvSpPr>
        <p:spPr bwMode="gray">
          <a:xfrm>
            <a:off x="4628268" y="2823571"/>
            <a:ext cx="4115872" cy="21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3497" rIns="0" bIns="0" numCol="1" anchor="b" anchorCtr="0" compatLnSpc="1">
            <a:prstTxWarp prst="textNoShape">
              <a:avLst/>
            </a:prstTxWarp>
          </a:bodyPr>
          <a:lstStyle>
            <a:lvl1pPr marL="0" indent="0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None/>
              <a:defRPr sz="1999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8180" indent="0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None/>
              <a:defRPr sz="2923" b="1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6360" indent="0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None/>
              <a:defRPr sz="263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00454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672721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0900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908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7726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544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Helm Service </a:t>
            </a:r>
            <a:r>
              <a:rPr lang="en-US" dirty="0"/>
              <a:t>Template</a:t>
            </a: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 bwMode="gray">
          <a:xfrm>
            <a:off x="4628268" y="3114363"/>
            <a:ext cx="4115872" cy="15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3497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4459" indent="-342797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75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{{- if (and (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9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Values.service.type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") ...)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{{- end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YAML </a:t>
            </a:r>
            <a:r>
              <a:rPr lang="mr-IN" dirty="0" smtClean="0"/>
              <a:t>–</a:t>
            </a:r>
            <a:r>
              <a:rPr lang="en-US" dirty="0" smtClean="0"/>
              <a:t> A Chart’s </a:t>
            </a:r>
            <a:r>
              <a:rPr lang="en-US" dirty="0"/>
              <a:t>M</a:t>
            </a:r>
            <a:r>
              <a:rPr lang="en-US" dirty="0" smtClean="0"/>
              <a:t>eta Information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dirty="0" smtClean="0"/>
              <a:t>Chart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description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A basic NGINX HTTP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server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0.1.0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keywords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- 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www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web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https://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kubernetes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/helm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sources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hub.docker.com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/_/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maintainers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technosophos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mbutcher@deis.com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8269" y="1213340"/>
            <a:ext cx="4396670" cy="34158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4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Template Helpers </a:t>
            </a:r>
            <a:r>
              <a:rPr lang="mr-IN" dirty="0" smtClean="0"/>
              <a:t>–</a:t>
            </a:r>
            <a:r>
              <a:rPr lang="en-US" dirty="0" smtClean="0"/>
              <a:t> More Default Settings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dirty="0" smtClean="0"/>
              <a:t>Helpers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templates/_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0210" y="1213866"/>
            <a:ext cx="8832863" cy="184810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vim: set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filetype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=mustache: */}}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Expand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the name of the 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*/}}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default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Values.nameOverride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trunc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63 |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trimSuffix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"-"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Create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a default fully qualified app 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We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truncate at 63 chars because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 */}}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100" b="1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$name := default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Values.nameOverride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"%s-%s"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$name |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trunc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63 |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trimSuffix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"-"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92074" y="3154680"/>
            <a:ext cx="4115872" cy="213938"/>
          </a:xfrm>
          <a:noFill/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90210" y="3444073"/>
            <a:ext cx="4396670" cy="1567183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"name"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8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Predefined Values </a:t>
            </a:r>
            <a:r>
              <a:rPr lang="mr-IN" dirty="0" smtClean="0"/>
              <a:t>–</a:t>
            </a:r>
            <a:r>
              <a:rPr lang="en-US" dirty="0"/>
              <a:t> More Default Settings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dirty="0"/>
              <a:t>Predefined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Information about the </a:t>
            </a:r>
            <a:r>
              <a:rPr lang="en-US" sz="1100" dirty="0"/>
              <a:t>release being created</a:t>
            </a:r>
            <a:endParaRPr lang="en-US" sz="11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The name of the release (not the chart</a:t>
            </a:r>
            <a:r>
              <a:rPr lang="en-US" sz="900" dirty="0"/>
              <a:t>)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</a:t>
            </a:r>
            <a:r>
              <a:rPr lang="en-US" sz="900" dirty="0"/>
              <a:t>The </a:t>
            </a:r>
            <a:r>
              <a:rPr lang="en-US" sz="900" dirty="0"/>
              <a:t>service that conducted the </a:t>
            </a:r>
            <a:r>
              <a:rPr lang="en-US" sz="900" dirty="0"/>
              <a:t>release</a:t>
            </a:r>
          </a:p>
          <a:p>
            <a:pPr lvl="2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800" dirty="0"/>
              <a:t>Usually this is Tiller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Release.Revision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</a:t>
            </a:r>
            <a:r>
              <a:rPr lang="en-US" sz="900" dirty="0"/>
              <a:t>The </a:t>
            </a:r>
            <a:r>
              <a:rPr lang="en-US" sz="900" dirty="0"/>
              <a:t>revision </a:t>
            </a:r>
            <a:r>
              <a:rPr lang="en-US" sz="900" dirty="0"/>
              <a:t>number</a:t>
            </a:r>
          </a:p>
          <a:p>
            <a:pPr lvl="2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800" dirty="0"/>
              <a:t>It begins at 1, and increments with each helm upgrade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/>
              <a:t>Lots of other Release values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The </a:t>
            </a:r>
            <a:r>
              <a:rPr lang="en-US" sz="1100" dirty="0"/>
              <a:t>contents of the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endParaRPr lang="en-US" sz="11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The chart </a:t>
            </a:r>
            <a:r>
              <a:rPr lang="en-US" sz="900" dirty="0"/>
              <a:t>name</a:t>
            </a:r>
            <a:endParaRPr lang="en-US" sz="9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The chart version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Chart.Maintainers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The maintainers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/>
              <a:t>Etc.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Files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</a:t>
            </a:r>
            <a:r>
              <a:rPr lang="en-US" sz="1100" dirty="0"/>
              <a:t>Map of all </a:t>
            </a:r>
            <a:r>
              <a:rPr lang="en-US" sz="1100" dirty="0"/>
              <a:t>non-special files in the chart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Map of </a:t>
            </a:r>
            <a:r>
              <a:rPr lang="en-US" sz="1100" dirty="0"/>
              <a:t>info about Kubernetes and Helm</a:t>
            </a:r>
            <a:endParaRPr lang="en-US" sz="11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Capabilities.KubeVersion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</a:t>
            </a:r>
            <a:r>
              <a:rPr lang="en-US" sz="900" dirty="0"/>
              <a:t>Version of Kubernetes</a:t>
            </a:r>
            <a:endParaRPr lang="en-US" sz="9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Capabilities.TillerVersion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Version of </a:t>
            </a:r>
            <a:r>
              <a:rPr lang="en-US" sz="900" dirty="0"/>
              <a:t>Tiller</a:t>
            </a:r>
            <a:endParaRPr lang="en-US" sz="9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9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Capabilities.APIVersions</a:t>
            </a:r>
            <a:r>
              <a:rPr lang="en-US" sz="900" dirty="0"/>
              <a:t> </a:t>
            </a:r>
            <a:r>
              <a:rPr lang="mr-IN" sz="900" dirty="0"/>
              <a:t>–</a:t>
            </a:r>
            <a:r>
              <a:rPr lang="en-US" sz="900" dirty="0"/>
              <a:t> Kubernetes API versions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100" dirty="0"/>
              <a:t> </a:t>
            </a:r>
            <a:r>
              <a:rPr lang="mr-IN" sz="1100" dirty="0"/>
              <a:t>–</a:t>
            </a:r>
            <a:r>
              <a:rPr lang="en-US" sz="1100" dirty="0"/>
              <a:t> </a:t>
            </a:r>
            <a:r>
              <a:rPr lang="en-US" sz="1100" dirty="0"/>
              <a:t>Information about </a:t>
            </a:r>
            <a:r>
              <a:rPr lang="en-US" sz="1100" dirty="0"/>
              <a:t>the current </a:t>
            </a:r>
            <a:r>
              <a:rPr lang="en-US" sz="1100" dirty="0"/>
              <a:t>template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28269" y="1213340"/>
            <a:ext cx="4396670" cy="34158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4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7792200" cy="381000"/>
          </a:xfrm>
        </p:spPr>
        <p:txBody>
          <a:bodyPr/>
          <a:lstStyle/>
          <a:p>
            <a:r>
              <a:rPr lang="en-US" dirty="0" smtClean="0"/>
              <a:t>Resources </a:t>
            </a:r>
            <a:r>
              <a:rPr lang="mr-IN" dirty="0" smtClean="0"/>
              <a:t>–</a:t>
            </a:r>
            <a:r>
              <a:rPr lang="en-US" dirty="0" smtClean="0"/>
              <a:t> Developing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662226"/>
            <a:ext cx="8823600" cy="4500562"/>
          </a:xfrm>
        </p:spPr>
        <p:txBody>
          <a:bodyPr/>
          <a:lstStyle/>
          <a:p>
            <a:r>
              <a:rPr lang="en-US" sz="1200" dirty="0"/>
              <a:t>Helm </a:t>
            </a:r>
            <a:r>
              <a:rPr lang="en-US" sz="1200" dirty="0" smtClean="0"/>
              <a:t>examples</a:t>
            </a:r>
            <a:endParaRPr lang="en-US" sz="1200" dirty="0"/>
          </a:p>
          <a:p>
            <a:pPr lvl="2">
              <a:buFont typeface="Arial" pitchFamily="34" charset="0"/>
              <a:buChar char="•"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://github.com/kubernetes/helm/tree/master/docs/examples</a:t>
            </a:r>
            <a:endParaRPr lang="en-US" sz="1200" dirty="0"/>
          </a:p>
          <a:p>
            <a:r>
              <a:rPr lang="en-US" sz="1200" dirty="0" smtClean="0"/>
              <a:t>Stable </a:t>
            </a:r>
            <a:r>
              <a:rPr lang="en-US" sz="1200" dirty="0"/>
              <a:t>Helm charts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3"/>
              </a:rPr>
              <a:t>https://github.com/kubernetes/charts/tree/master/stable</a:t>
            </a:r>
            <a:endParaRPr lang="en-US" sz="1200" dirty="0"/>
          </a:p>
          <a:p>
            <a:r>
              <a:rPr lang="en-US" sz="1200" dirty="0" err="1"/>
              <a:t>Golang</a:t>
            </a:r>
            <a:r>
              <a:rPr lang="en-US" sz="1200" dirty="0"/>
              <a:t> templates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4"/>
              </a:rPr>
              <a:t>https://golang.org/pkg/text/template</a:t>
            </a:r>
            <a:endParaRPr lang="en-US" sz="1200" dirty="0"/>
          </a:p>
          <a:p>
            <a:r>
              <a:rPr lang="en-US" sz="1200" dirty="0"/>
              <a:t>Sprig template library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5"/>
              </a:rPr>
              <a:t>https://godoc.org/github.com/Masterminds/sprig</a:t>
            </a:r>
            <a:endParaRPr lang="en-US" sz="1200" dirty="0"/>
          </a:p>
          <a:p>
            <a:r>
              <a:rPr lang="en-US" sz="1200" dirty="0"/>
              <a:t>Getting Started Authoring Helm Charts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6"/>
              </a:rPr>
              <a:t>https://deis.com/blog/2016/getting-started-authoring-helm-charts</a:t>
            </a:r>
            <a:endParaRPr lang="en-US" sz="1200" dirty="0"/>
          </a:p>
          <a:p>
            <a:r>
              <a:rPr lang="en-US" sz="1200" dirty="0"/>
              <a:t>How to Create Your First Helm Chart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7"/>
              </a:rPr>
              <a:t>https://docs.bitnami.com/kubernetes/how-to/create-your-first-helm-chart</a:t>
            </a:r>
            <a:endParaRPr lang="en-US" sz="1200" dirty="0"/>
          </a:p>
          <a:p>
            <a:r>
              <a:rPr lang="en-US" sz="1200" dirty="0"/>
              <a:t>Packaged Kubernetes Deployments – Writing a Helm Chart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>
                <a:hlinkClick r:id="rId8"/>
              </a:rPr>
              <a:t>https://www.influxdata.com/packaged-kubernetes-deployments-writing-helm-chart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6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Charts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228600" y="463078"/>
            <a:ext cx="8654400" cy="42241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Generates </a:t>
            </a:r>
            <a:r>
              <a:rPr lang="en-US" dirty="0" smtClean="0"/>
              <a:t>a directory with sample files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ea typeface="Courier" charset="0"/>
                <a:cs typeface="Courier New" pitchFamily="49" charset="0"/>
              </a:rPr>
              <a:t>helm </a:t>
            </a: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create my-chart</a:t>
            </a:r>
            <a:b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tree </a:t>
            </a:r>
            <a:r>
              <a:rPr lang="en-US" sz="1600" dirty="0">
                <a:latin typeface="Courier New" pitchFamily="49" charset="0"/>
                <a:ea typeface="Courier" charset="0"/>
                <a:cs typeface="Courier New" pitchFamily="49" charset="0"/>
              </a:rPr>
              <a:t>my-chart</a:t>
            </a:r>
            <a:endParaRPr lang="en-US" sz="1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buNone/>
              <a:tabLst>
                <a:tab pos="336947" algn="l"/>
                <a:tab pos="682229" algn="l"/>
                <a:tab pos="1709738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my-chart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		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content of this directory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is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values.yaml			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default configuration values for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templates/			#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chart's template files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NOTES.txt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OPTIONAL: A plain text file containing short usage notes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OPTIONAL: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default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location for template partials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Sample template for a service resource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By default, a chart starts with sample templates for a Kubernetes deployment and </a:t>
            </a:r>
            <a:r>
              <a:rPr lang="en-US" dirty="0" smtClean="0"/>
              <a:t>service. In </a:t>
            </a:r>
            <a:r>
              <a:rPr lang="en-US" dirty="0" smtClean="0"/>
              <a:t>the simplest case, </a:t>
            </a:r>
            <a:r>
              <a:rPr lang="en-US" dirty="0" smtClean="0"/>
              <a:t>edit 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values.yaml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14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Install </a:t>
            </a:r>
            <a:r>
              <a:rPr lang="en-US" dirty="0" smtClean="0"/>
              <a:t>uses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00" y="633600"/>
            <a:ext cx="4487690" cy="4058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main step of installing a chart is rendering its templates</a:t>
            </a:r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Helm installs a chart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runs an install in the Helm CLI</a:t>
            </a:r>
          </a:p>
          <a:p>
            <a:pPr marL="342797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install </a:t>
            </a:r>
            <a:r>
              <a:rPr lang="en-US" dirty="0" err="1">
                <a:latin typeface="Courier New" pitchFamily="49" charset="0"/>
                <a:ea typeface="Courier" charset="0"/>
                <a:cs typeface="Courier New" pitchFamily="49" charset="0"/>
              </a:rPr>
              <a:t>myapp</a:t>
            </a:r>
            <a:endParaRPr lang="en-US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Helm CLI loads the chart into </a:t>
            </a:r>
            <a:r>
              <a:rPr lang="en-US" dirty="0"/>
              <a:t>Tiller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b="1" dirty="0"/>
              <a:t>Tiller renders the </a:t>
            </a:r>
            <a:r>
              <a:rPr lang="en-US" b="1" dirty="0" smtClean="0"/>
              <a:t>chart templates</a:t>
            </a:r>
            <a:endParaRPr lang="en-US" b="1" dirty="0"/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loads the resulting resources into Kubernetes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returns the release data to the client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/>
              <a:t>The client exits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5487" y="633600"/>
            <a:ext cx="3865026" cy="4058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398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797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14196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509835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Rendering the templates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Each template generates a Kubernetes resource manifest file (yaml)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runs each of the template files, generating the resource files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then loads the resources—as described by the manifests—into the Kubernetes cluster.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15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lifecycle hooks </a:t>
            </a:r>
            <a:r>
              <a:rPr lang="en-US" dirty="0" smtClean="0"/>
              <a:t>(1of </a:t>
            </a:r>
            <a:r>
              <a:rPr lang="en-US" dirty="0"/>
              <a:t>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2124"/>
              </p:ext>
            </p:extLst>
          </p:nvPr>
        </p:nvGraphicFramePr>
        <p:xfrm>
          <a:off x="331200" y="690950"/>
          <a:ext cx="6170400" cy="3942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9200"/>
                <a:gridCol w="447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Hook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pre-install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Before any resources are created in Kubernetes</a:t>
                      </a:r>
                      <a:endParaRPr lang="en-US" sz="12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post-install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Executes after all resources are loaded into Kubernetes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pre-delete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Executes before any resources are deleted from Kubernetes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post-delete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Executes after all of the release’s resources have been deleted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pre-upgrade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0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000" dirty="0" smtClean="0"/>
                        <a:t>Before any resources are loaded into Kubernetes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post-upgrade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Executes after all resources have been upgraded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pre-rollback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0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000" dirty="0" smtClean="0"/>
                        <a:t>Before any resources have been rolled back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post-rollback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Executes after all resources have been modified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9600" y="1166400"/>
            <a:ext cx="248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hook: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any Kubernetes </a:t>
            </a:r>
            <a:r>
              <a:rPr lang="en-US" dirty="0" smtClean="0"/>
              <a:t>resource.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often a Kubernetes </a:t>
            </a:r>
            <a:r>
              <a:rPr lang="en-US" dirty="0" smtClean="0"/>
              <a:t>job.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resides </a:t>
            </a:r>
            <a:r>
              <a:rPr lang="en-US" dirty="0"/>
              <a:t>in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/>
              <a:t> </a:t>
            </a:r>
            <a:r>
              <a:rPr lang="en-US" dirty="0" smtClean="0"/>
              <a:t>directory.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dirty="0" smtClean="0"/>
              <a:t>lifecycle hooks (2 of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66401" y="815182"/>
            <a:ext cx="4116387" cy="214312"/>
          </a:xfrm>
        </p:spPr>
        <p:txBody>
          <a:bodyPr/>
          <a:lstStyle/>
          <a:p>
            <a:r>
              <a:rPr lang="en-US" sz="1600" dirty="0" smtClean="0"/>
              <a:t>Hooks in the Helm </a:t>
            </a:r>
            <a:r>
              <a:rPr lang="en-US" sz="1600" dirty="0" smtClean="0"/>
              <a:t>install lifecycle: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266401" y="1522450"/>
            <a:ext cx="4116387" cy="24663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runs an install in the Helm CLI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 CLI loads the chart into Tiller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renders the </a:t>
            </a:r>
            <a:r>
              <a:rPr lang="en-US" dirty="0" smtClean="0"/>
              <a:t>chart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Tiller </a:t>
            </a:r>
            <a:r>
              <a:rPr lang="en-US" b="1" dirty="0" smtClean="0"/>
              <a:t>executes </a:t>
            </a:r>
            <a:r>
              <a:rPr lang="en-US" b="1" dirty="0"/>
              <a:t>the pre-install </a:t>
            </a:r>
            <a:r>
              <a:rPr lang="en-US" b="1" dirty="0" smtClean="0"/>
              <a:t>hooks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Tiller loads the resulting resources into Kubernetes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4382788" y="1522450"/>
            <a:ext cx="4550399" cy="2466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Tiller executes the post-install hook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Tiller returns the release data to the client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The client exits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031B8-DB9D-417A-AA11-302E152BB2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237600" y="594256"/>
            <a:ext cx="9093600" cy="4232224"/>
          </a:xfrm>
        </p:spPr>
        <p:txBody>
          <a:bodyPr/>
          <a:lstStyle/>
          <a:p>
            <a:r>
              <a:rPr lang="en-US" dirty="0" smtClean="0"/>
              <a:t>A chart is a directory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Easy for a Helm client to use the chart directories on the same computer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Difficult to share with other users on other computers</a:t>
            </a:r>
          </a:p>
          <a:p>
            <a:r>
              <a:rPr lang="en-US" dirty="0" smtClean="0"/>
              <a:t>Packaging </a:t>
            </a:r>
            <a:r>
              <a:rPr lang="en-US" dirty="0" smtClean="0"/>
              <a:t>a chart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Bundle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hart.yaml</a:t>
            </a:r>
            <a:r>
              <a:rPr lang="en-US" sz="1200" dirty="0" smtClean="0"/>
              <a:t> and related files into a tar file 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package &lt;chart-path&gt;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	           # Bundles chart directory into a tar file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helm install &lt;chart-name&gt;.</a:t>
            </a:r>
            <a:r>
              <a:rPr lang="en-US" sz="12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tgz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# Installs the chart in the chart file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Chart </a:t>
            </a:r>
            <a:r>
              <a:rPr lang="en-US" dirty="0" smtClean="0"/>
              <a:t>repository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/>
              <a:t>HTTP server that houses an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index.yaml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and optionally some packaged </a:t>
            </a:r>
            <a:r>
              <a:rPr lang="en-US" sz="1200" dirty="0" smtClean="0"/>
              <a:t>charts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/>
              <a:t>Server can be any HTTP server that can serve YAML and tar files and can answer GET requests</a:t>
            </a:r>
            <a:endParaRPr lang="en-US" sz="1200" dirty="0" smtClean="0"/>
          </a:p>
          <a:p>
            <a:pPr lvl="3"/>
            <a:r>
              <a:rPr lang="en-US" sz="1200" dirty="0" smtClean="0"/>
              <a:t>Ex: Google </a:t>
            </a:r>
            <a:r>
              <a:rPr lang="en-US" sz="1200" dirty="0"/>
              <a:t>Cloud Storage (GCS) bucket, Amazon S3 bucket, </a:t>
            </a:r>
            <a:r>
              <a:rPr lang="en-US" sz="1200" dirty="0" err="1"/>
              <a:t>Github</a:t>
            </a:r>
            <a:r>
              <a:rPr lang="en-US" sz="1200" dirty="0"/>
              <a:t> Pages, or </a:t>
            </a:r>
            <a:r>
              <a:rPr lang="en-US" sz="1200" dirty="0" smtClean="0"/>
              <a:t>even create your </a:t>
            </a:r>
            <a:r>
              <a:rPr lang="en-US" sz="1200" dirty="0"/>
              <a:t>own web </a:t>
            </a:r>
            <a:r>
              <a:rPr lang="en-US" sz="1200" dirty="0" smtClean="0"/>
              <a:t>server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To add a chart to the repository, copy it to the directory and regenerate the index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repo index &lt;charts-path&gt;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	# Generates an index of the charts in the repo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14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Templates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30400" y="1156806"/>
            <a:ext cx="4730400" cy="40446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related task: Create and populate the </a:t>
            </a:r>
            <a:r>
              <a:rPr lang="en-US" dirty="0" smtClean="0"/>
              <a:t>settings files used </a:t>
            </a:r>
            <a:r>
              <a:rPr lang="en-US" dirty="0" smtClean="0"/>
              <a:t>by the templates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 smtClean="0"/>
              <a:t>files</a:t>
            </a:r>
            <a:r>
              <a:rPr lang="en-US" dirty="0" smtClean="0"/>
              <a:t>, </a:t>
            </a:r>
            <a:r>
              <a:rPr lang="en-US" dirty="0" smtClean="0"/>
              <a:t>specifically 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values.yaml</a:t>
            </a:r>
            <a:r>
              <a:rPr lang="en-US" dirty="0" smtClean="0"/>
              <a:t>, define the chart’s API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settings files list the variables the templates can use, therefore the only values worth changing</a:t>
            </a:r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chart templates can be found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github.com/kubernetes/charts/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Each file is a </a:t>
            </a:r>
            <a:r>
              <a:rPr lang="en-US" dirty="0" err="1" smtClean="0"/>
              <a:t>Golang</a:t>
            </a:r>
            <a:r>
              <a:rPr lang="en-US" dirty="0" smtClean="0"/>
              <a:t> template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Includes functions </a:t>
            </a:r>
            <a:r>
              <a:rPr lang="en-US" dirty="0"/>
              <a:t>from the Sprig template library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 template can create the manifest for any type of Kubernetes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085600" y="795198"/>
            <a:ext cx="4008000" cy="4044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file in a chart’s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 smtClean="0"/>
              <a:t> directory is expected to be a template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Expected to generate a Kubernetes resource manifest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Filename can be anything, should describe the resource it defines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Exception: The notes file (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NOTES.txt</a:t>
            </a:r>
            <a:r>
              <a:rPr lang="en-US" dirty="0" smtClean="0"/>
              <a:t>) provides instructions to the chart’s users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Exception: Files whose names begin with an underscore (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helpers.tpl</a:t>
            </a:r>
            <a:r>
              <a:rPr lang="en-US" dirty="0" smtClean="0"/>
              <a:t>) are expected to contain partials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600" y="634882"/>
            <a:ext cx="6583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main aspect of implementing a chart is implementing its templates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335555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22912</TotalTime>
  <Words>987</Words>
  <Application>Microsoft Office PowerPoint</Application>
  <PresentationFormat>On-screen Show (16:9)</PresentationFormat>
  <Paragraphs>357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blk_background_2017</vt:lpstr>
      <vt:lpstr>dk_blu_background_2017</vt:lpstr>
      <vt:lpstr>gry_background_2017</vt:lpstr>
      <vt:lpstr>wht_background_2017</vt:lpstr>
      <vt:lpstr>1_wht_background_2017</vt:lpstr>
      <vt:lpstr>HELM Creating Helm charts</vt:lpstr>
      <vt:lpstr>Developing Charts</vt:lpstr>
      <vt:lpstr>Creating a chart</vt:lpstr>
      <vt:lpstr>How Install uses charts</vt:lpstr>
      <vt:lpstr>Chart lifecycle hooks (1of 2)</vt:lpstr>
      <vt:lpstr>Chart lifecycle hooks (2 of 2)</vt:lpstr>
      <vt:lpstr>Sharing charts</vt:lpstr>
      <vt:lpstr>Developing Templates</vt:lpstr>
      <vt:lpstr>Creating templates</vt:lpstr>
      <vt:lpstr>Chart template for deployment manifest</vt:lpstr>
      <vt:lpstr>Chart Template for Service Manifest</vt:lpstr>
      <vt:lpstr>Values YAML – A Chart’s API</vt:lpstr>
      <vt:lpstr>Chart YAML – A Chart’s Meta Information</vt:lpstr>
      <vt:lpstr>Chart Template Helpers – More Default Settings</vt:lpstr>
      <vt:lpstr>Chart Predefined Values – More Default Settings</vt:lpstr>
      <vt:lpstr>Resources – Developing charts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167</cp:revision>
  <dcterms:created xsi:type="dcterms:W3CDTF">2017-12-04T20:36:45Z</dcterms:created>
  <dcterms:modified xsi:type="dcterms:W3CDTF">2018-05-31T21:47:41Z</dcterms:modified>
</cp:coreProperties>
</file>