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5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6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7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8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theme/theme9.xml" ContentType="application/vnd.openxmlformats-officedocument.theme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48" r:id="rId2"/>
    <p:sldMasterId id="2147483778" r:id="rId3"/>
    <p:sldMasterId id="2147483797" r:id="rId4"/>
    <p:sldMasterId id="2147483833" r:id="rId5"/>
    <p:sldMasterId id="2147483869" r:id="rId6"/>
    <p:sldMasterId id="2147483908" r:id="rId7"/>
    <p:sldMasterId id="2147483946" r:id="rId8"/>
    <p:sldMasterId id="2147483982" r:id="rId9"/>
    <p:sldMasterId id="2147484018" r:id="rId10"/>
  </p:sldMasterIdLst>
  <p:notesMasterIdLst>
    <p:notesMasterId r:id="rId39"/>
  </p:notesMasterIdLst>
  <p:sldIdLst>
    <p:sldId id="258" r:id="rId11"/>
    <p:sldId id="418" r:id="rId12"/>
    <p:sldId id="445" r:id="rId13"/>
    <p:sldId id="437" r:id="rId14"/>
    <p:sldId id="419" r:id="rId15"/>
    <p:sldId id="372" r:id="rId16"/>
    <p:sldId id="426" r:id="rId17"/>
    <p:sldId id="425" r:id="rId18"/>
    <p:sldId id="444" r:id="rId19"/>
    <p:sldId id="379" r:id="rId20"/>
    <p:sldId id="427" r:id="rId21"/>
    <p:sldId id="428" r:id="rId22"/>
    <p:sldId id="429" r:id="rId23"/>
    <p:sldId id="466" r:id="rId24"/>
    <p:sldId id="448" r:id="rId25"/>
    <p:sldId id="430" r:id="rId26"/>
    <p:sldId id="431" r:id="rId27"/>
    <p:sldId id="403" r:id="rId28"/>
    <p:sldId id="438" r:id="rId29"/>
    <p:sldId id="439" r:id="rId30"/>
    <p:sldId id="441" r:id="rId31"/>
    <p:sldId id="442" r:id="rId32"/>
    <p:sldId id="408" r:id="rId33"/>
    <p:sldId id="405" r:id="rId34"/>
    <p:sldId id="406" r:id="rId35"/>
    <p:sldId id="434" r:id="rId36"/>
    <p:sldId id="435" r:id="rId37"/>
    <p:sldId id="443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BB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E3E3"/>
          </a:solidFill>
        </a:fill>
      </a:tcStyle>
    </a:wholeTbl>
    <a:band2H>
      <a:tcTxStyle/>
      <a:tcStyle>
        <a:tcBdr/>
        <a:fill>
          <a:solidFill>
            <a:srgbClr val="F3F1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FCF"/>
          </a:solidFill>
        </a:fill>
      </a:tcStyle>
    </a:wholeTbl>
    <a:band2H>
      <a:tcTxStyle/>
      <a:tcStyle>
        <a:tcBdr/>
        <a:fill>
          <a:solidFill>
            <a:srgbClr val="FC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4F5"/>
          </a:solidFill>
        </a:fill>
      </a:tcStyle>
    </a:wholeTbl>
    <a:band2H>
      <a:tcTxStyle/>
      <a:tcStyle>
        <a:tcBdr/>
        <a:fill>
          <a:solidFill>
            <a:srgbClr val="F1EB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2"/>
    <p:restoredTop sz="86315"/>
  </p:normalViewPr>
  <p:slideViewPr>
    <p:cSldViewPr snapToGrid="0" snapToObjects="1">
      <p:cViewPr>
        <p:scale>
          <a:sx n="55" d="100"/>
          <a:sy n="55" d="100"/>
        </p:scale>
        <p:origin x="-1718" y="-562"/>
      </p:cViewPr>
      <p:guideLst>
        <p:guide orient="horz" pos="2160"/>
        <p:guide pos="3840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66905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12577-A509-C146-9DAD-3C328486BF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IBM Cloud Private license indicates:  Program allows Licensee to access and download additional IBM and non-IBM software. Entitlement to additional software is obtained separately from the Program and will have separate terms. Licensee agrees that those terms may be presented only in English.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0574B-3E33-A144-80E2-20939FAE896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7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ICP License explicitly</a:t>
            </a:r>
            <a:r>
              <a:rPr lang="en-US" baseline="0" dirty="0"/>
              <a:t> states the following about software available through the catalog:  “</a:t>
            </a:r>
            <a:r>
              <a:rPr lang="en-US" i="1" dirty="0"/>
              <a:t>Program allows Licensee to access and download additional IBM and non-IBM software. Entitlement to additional software is obtained separately from the Program and will have separate terms. Licensee agrees that those terms may be presented only in English.”</a:t>
            </a:r>
          </a:p>
        </p:txBody>
      </p:sp>
    </p:spTree>
    <p:extLst>
      <p:ext uri="{BB962C8B-B14F-4D97-AF65-F5344CB8AC3E}">
        <p14:creationId xmlns:p14="http://schemas.microsoft.com/office/powerpoint/2010/main" val="126940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7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35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18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17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73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472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83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81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9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2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 of the Box, Two repositories are included:</a:t>
            </a:r>
          </a:p>
          <a:p>
            <a:endParaRPr lang="en-US" dirty="0"/>
          </a:p>
          <a:p>
            <a:r>
              <a:rPr lang="en-US" dirty="0"/>
              <a:t>IBM Charts </a:t>
            </a:r>
            <a:r>
              <a:rPr lang="mr-IN" dirty="0"/>
              <a:t>–</a:t>
            </a:r>
            <a:r>
              <a:rPr lang="en-US" dirty="0"/>
              <a:t> Publicly available, hosted on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ibm</a:t>
            </a:r>
            <a:r>
              <a:rPr lang="en-US" dirty="0"/>
              <a:t>/charts</a:t>
            </a:r>
          </a:p>
          <a:p>
            <a:r>
              <a:rPr lang="en-US" dirty="0"/>
              <a:t>Local Charts </a:t>
            </a:r>
            <a:r>
              <a:rPr lang="mr-IN" dirty="0"/>
              <a:t>–</a:t>
            </a:r>
            <a:r>
              <a:rPr lang="en-US" dirty="0"/>
              <a:t> Installed with IBM Cloud Private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0574B-3E33-A144-80E2-20939FAE896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Calibri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878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7.png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7.png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21.png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1.png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536" tIns="60768" rIns="121536" bIns="60768" rtlCol="0" anchor="ctr"/>
          <a:lstStyle/>
          <a:p>
            <a:pPr algn="ctr" defTabSz="607274" hangingPunct="1"/>
            <a:endParaRPr lang="en-US" sz="2400" kern="12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6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2"/>
            <a:ext cx="7924800" cy="864178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title slide-graphic 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4592" y="618208"/>
            <a:ext cx="327812" cy="8347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0787" y="6492789"/>
            <a:ext cx="3352800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7274" hangingPunct="1"/>
            <a:r>
              <a:rPr lang="en-US" sz="1333" kern="1200" dirty="0">
                <a:solidFill>
                  <a:srgbClr val="325C80">
                    <a:lumMod val="60000"/>
                    <a:lumOff val="40000"/>
                  </a:srgb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pPr hangingPunct="1"/>
            <a:r>
              <a:rPr lang="de-DE" kern="1200"/>
              <a:t>Group Name / DOC ID / Month XX, 2017 / © 2017 IBM Corporation</a:t>
            </a:r>
            <a:endParaRPr lang="en-US" kern="1200"/>
          </a:p>
        </p:txBody>
      </p:sp>
    </p:spTree>
    <p:extLst/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80135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7590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4973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83916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595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497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2446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5353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2534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78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pPr hangingPunct="1"/>
            <a:r>
              <a:rPr lang="de-DE" kern="1200">
                <a:solidFill>
                  <a:srgbClr val="FFFFFF"/>
                </a:solidFill>
              </a:rPr>
              <a:t>Group Name / DOC ID / Month XX, 2017 / © 2017 IBM Corporation</a:t>
            </a:r>
            <a:endParaRPr lang="en-US" kern="120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966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348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154071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6328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9208556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8953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9235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9614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3517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624131"/>
          </a:xfrm>
          <a:prstGeom prst="rect">
            <a:avLst/>
          </a:prstGeom>
        </p:spPr>
        <p:txBody>
          <a:bodyPr vert="horz"/>
          <a:lstStyle>
            <a:lvl1pPr>
              <a:defRPr sz="300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692" y="6484235"/>
            <a:ext cx="644771" cy="238804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3839" y="6458775"/>
            <a:ext cx="2363404" cy="29476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191900" y="6481272"/>
            <a:ext cx="2844800" cy="25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914336" hangingPunct="1"/>
            <a:fld id="{6FCA97BC-0DBA-CD4F-A4A6-3A7104B3C5A2}" type="slidenum">
              <a:rPr lang="en-US" smtClean="0">
                <a:ea typeface="+mn-ea"/>
              </a:rPr>
              <a:pPr defTabSz="914336" hangingPunct="1"/>
              <a:t>‹#›</a:t>
            </a:fld>
            <a:endParaRPr lang="en-US">
              <a:ea typeface="+mn-e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85813"/>
            <a:ext cx="12192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6540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780"/>
            <a:ext cx="695452" cy="2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5630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>
          <a:gsLst>
            <a:gs pos="0">
              <a:schemeClr val="accent2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0997" y="6139910"/>
            <a:ext cx="2098804" cy="531956"/>
          </a:xfrm>
          <a:prstGeom prst="rect">
            <a:avLst/>
          </a:prstGeom>
        </p:spPr>
      </p:pic>
      <p:pic>
        <p:nvPicPr>
          <p:cNvPr id="9" name="BCK_PEG_[01]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3064" y="2162166"/>
            <a:ext cx="2865872" cy="2533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2501" y="1354244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2501" y="1354244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44" y="112935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9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9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0"/>
            <a:ext cx="5486400" cy="4786207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9738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r>
              <a:rPr lang="en-US" dirty="0" smtClean="0"/>
              <a:t>IBM Cloud / DOC ID / Month XX, 2018 / 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723546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304792" tIns="268217" rIns="304792" bIns="304792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4"/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304792" tIns="207259" rIns="304792" bIns="304792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304792" tIns="207259" rIns="304792" bIns="304792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00">
                <a:solidFill>
                  <a:schemeClr val="bg2"/>
                </a:solidFill>
              </a:defRPr>
            </a:lvl2pPr>
            <a:lvl3pPr>
              <a:defRPr sz="1300">
                <a:solidFill>
                  <a:schemeClr val="bg2"/>
                </a:solidFill>
              </a:defRPr>
            </a:lvl3pPr>
            <a:lvl4pPr>
              <a:defRPr sz="1300">
                <a:solidFill>
                  <a:schemeClr val="bg2"/>
                </a:solidFill>
              </a:defRPr>
            </a:lvl4pPr>
            <a:lvl5pPr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304792" tIns="256026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304792" tIns="256026" rIns="304792" bIns="304792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900"/>
            </a:lvl1pPr>
            <a:lvl2pPr marL="0" indent="0">
              <a:buNone/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900"/>
            </a:lvl1pPr>
            <a:lvl2pPr marL="0" indent="0">
              <a:buNone/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6921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500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IBM Cloud / DOC ID / Month XX, 2018 / © 2018 IBM Corporation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ubtitle 2"/>
          <p:cNvSpPr txBox="1">
            <a:spLocks noGrp="1"/>
          </p:cNvSpPr>
          <p:nvPr>
            <p:ph type="body" sz="quarter" idx="13"/>
          </p:nvPr>
        </p:nvSpPr>
        <p:spPr>
          <a:xfrm>
            <a:off x="254000" y="2869319"/>
            <a:ext cx="5588000" cy="609885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lnSpc>
                <a:spcPct val="90000"/>
              </a:lnSpc>
              <a:defRPr sz="3600">
                <a:solidFill>
                  <a:srgbClr val="DBD6D6"/>
                </a:solidFill>
              </a:defRPr>
            </a:lvl1pPr>
          </a:lstStyle>
          <a:p>
            <a:r>
              <a:t>Sub-title</a:t>
            </a:r>
          </a:p>
        </p:txBody>
      </p:sp>
      <p:sp>
        <p:nvSpPr>
          <p:cNvPr id="42" name="Subtitle 2"/>
          <p:cNvSpPr txBox="1">
            <a:spLocks noGrp="1"/>
          </p:cNvSpPr>
          <p:nvPr>
            <p:ph type="body" sz="quarter" idx="14"/>
          </p:nvPr>
        </p:nvSpPr>
        <p:spPr>
          <a:xfrm>
            <a:off x="254000" y="4057355"/>
            <a:ext cx="5588000" cy="3506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lnSpc>
                <a:spcPct val="9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t>Presenter Name(s)</a:t>
            </a:r>
          </a:p>
        </p:txBody>
      </p:sp>
      <p:sp>
        <p:nvSpPr>
          <p:cNvPr id="43" name="Subtitle 2"/>
          <p:cNvSpPr txBox="1">
            <a:spLocks noGrp="1"/>
          </p:cNvSpPr>
          <p:nvPr>
            <p:ph type="body" sz="quarter" idx="15"/>
          </p:nvPr>
        </p:nvSpPr>
        <p:spPr>
          <a:xfrm>
            <a:off x="254000" y="4408015"/>
            <a:ext cx="5588000" cy="3506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lnSpc>
                <a:spcPct val="9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t>Date</a:t>
            </a:r>
          </a:p>
        </p:txBody>
      </p:sp>
      <p:sp>
        <p:nvSpPr>
          <p:cNvPr id="44" name="Subtitle 2"/>
          <p:cNvSpPr txBox="1">
            <a:spLocks noGrp="1"/>
          </p:cNvSpPr>
          <p:nvPr>
            <p:ph type="body" sz="quarter" idx="16"/>
          </p:nvPr>
        </p:nvSpPr>
        <p:spPr>
          <a:xfrm>
            <a:off x="254000" y="2099322"/>
            <a:ext cx="5588000" cy="769999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lnSpc>
                <a:spcPct val="90000"/>
              </a:lnSpc>
              <a:defRPr sz="4800" b="1">
                <a:solidFill>
                  <a:schemeClr val="accent2">
                    <a:lumOff val="5588"/>
                  </a:schemeClr>
                </a:solidFill>
              </a:defRPr>
            </a:lvl1pPr>
          </a:lstStyle>
          <a:p>
            <a:r>
              <a:t>Presentation Title</a:t>
            </a:r>
          </a:p>
        </p:txBody>
      </p:sp>
    </p:spTree>
  </p:cSld>
  <p:clrMapOvr>
    <a:masterClrMapping/>
  </p:clrMapOvr>
  <p:transition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4000" y="254000"/>
            <a:ext cx="4024249" cy="521223"/>
          </a:xfrm>
          <a:prstGeom prst="rect">
            <a:avLst/>
          </a:prstGeom>
        </p:spPr>
        <p:txBody>
          <a:bodyPr lIns="45718" tIns="45718" rIns="45718" bIns="45718"/>
          <a:lstStyle>
            <a:lvl1pPr defTabSz="777240">
              <a:lnSpc>
                <a:spcPct val="90000"/>
              </a:lnSpc>
              <a:defRPr sz="300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>
          <a:gsLst>
            <a:gs pos="0">
              <a:schemeClr val="accent2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2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321735"/>
            <a:ext cx="695452" cy="2819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0999" y="6139911"/>
            <a:ext cx="2098804" cy="531956"/>
          </a:xfrm>
          <a:prstGeom prst="rect">
            <a:avLst/>
          </a:prstGeom>
        </p:spPr>
      </p:pic>
      <p:pic>
        <p:nvPicPr>
          <p:cNvPr id="7" name="BCK_PEG_[01]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663064" y="2162168"/>
            <a:ext cx="2865872" cy="2533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171" algn="dec"/>
              </a:tabLst>
              <a:defRPr/>
            </a:lvl1pPr>
            <a:lvl2pPr marL="230701" indent="-230701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079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079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079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079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079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171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079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60955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079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60955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079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60955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079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60955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079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8173739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0"/>
            <a:ext cx="5486400" cy="1338409"/>
          </a:xfrm>
        </p:spPr>
        <p:txBody>
          <a:bodyPr/>
          <a:lstStyle>
            <a:lvl1pPr>
              <a:defRPr sz="2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0"/>
            <a:ext cx="5486400" cy="1338409"/>
          </a:xfrm>
        </p:spPr>
        <p:txBody>
          <a:bodyPr/>
          <a:lstStyle>
            <a:lvl1pPr>
              <a:defRPr sz="2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1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7"/>
            <a:ext cx="6916616" cy="6027740"/>
          </a:xfrm>
        </p:spPr>
        <p:txBody>
          <a:bodyPr/>
          <a:lstStyle>
            <a:lvl1pPr marL="156621" indent="-156621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21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9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9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9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9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8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3"/>
            <a:ext cx="5486400" cy="4786207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1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7"/>
            <a:ext cx="5486400" cy="4755303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2"/>
            <a:ext cx="2438400" cy="478620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8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2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2"/>
            <a:ext cx="2438400" cy="478620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2"/>
            <a:ext cx="2438400" cy="478620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8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916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4"/>
            <a:ext cx="2438400" cy="4668593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8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4"/>
            <a:ext cx="2438400" cy="4668593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9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8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3"/>
            <a:ext cx="5486400" cy="400049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4"/>
            <a:ext cx="5486400" cy="4651641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6095999" cy="3429001"/>
          </a:xfrm>
          <a:solidFill>
            <a:schemeClr val="accent2"/>
          </a:solidFill>
        </p:spPr>
        <p:txBody>
          <a:bodyPr lIns="304776" tIns="268204" rIns="304776" bIns="304776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3" y="3429000"/>
            <a:ext cx="3047996" cy="3429000"/>
          </a:xfrm>
          <a:solidFill>
            <a:schemeClr val="accent4"/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12191999" cy="3429001"/>
          </a:xfrm>
          <a:solidFill>
            <a:schemeClr val="tx1"/>
          </a:solidFill>
        </p:spPr>
        <p:txBody>
          <a:bodyPr lIns="304776" tIns="207248" rIns="304776" bIns="304776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12191999" cy="1720852"/>
          </a:xfrm>
          <a:solidFill>
            <a:schemeClr val="tx1"/>
          </a:solidFill>
        </p:spPr>
        <p:txBody>
          <a:bodyPr lIns="304776" tIns="268204" rIns="304776" bIns="304776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099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304776" tIns="207248" rIns="304776" bIns="304776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00">
                <a:solidFill>
                  <a:schemeClr val="bg2"/>
                </a:solidFill>
              </a:defRPr>
            </a:lvl2pPr>
            <a:lvl3pPr>
              <a:defRPr sz="1300">
                <a:solidFill>
                  <a:schemeClr val="bg2"/>
                </a:solidFill>
              </a:defRPr>
            </a:lvl3pPr>
            <a:lvl4pPr>
              <a:defRPr sz="1300">
                <a:solidFill>
                  <a:schemeClr val="bg2"/>
                </a:solidFill>
              </a:defRPr>
            </a:lvl4pPr>
            <a:lvl5pPr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304776" tIns="243823" rIns="304776" bIns="304776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304776" tIns="256014" rIns="304776" bIns="304776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4"/>
            <a:ext cx="2438400" cy="4668593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900"/>
            </a:lvl1pPr>
            <a:lvl2pPr marL="0" indent="0">
              <a:buNone/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900"/>
            </a:lvl1pPr>
            <a:lvl2pPr marL="0" indent="0">
              <a:buNone/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1" indent="-156621">
              <a:tabLst/>
              <a:defRPr sz="3200"/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4"/>
            <a:ext cx="2438400" cy="5878660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8"/>
            <a:ext cx="85344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12269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171" algn="dec"/>
              </a:tabLst>
              <a:defRPr sz="1500"/>
            </a:lvl1pPr>
            <a:lvl2pPr marL="230701" indent="-230701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079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3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303" y="540364"/>
            <a:ext cx="5729895" cy="4916867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320063"/>
            <a:ext cx="695452" cy="281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9880917" y="6112935"/>
            <a:ext cx="2160569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039" algn="dec"/>
              </a:tabLst>
              <a:defRPr/>
            </a:lvl1pPr>
            <a:lvl2pPr marL="230696" indent="-230696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45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45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45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45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45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039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39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45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609539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45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609539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45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609539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45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609539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45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1"/>
            <a:ext cx="5486400" cy="1338409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1"/>
            <a:ext cx="5486400" cy="1338409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3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7"/>
            <a:ext cx="6916616" cy="6027740"/>
          </a:xfrm>
        </p:spPr>
        <p:txBody>
          <a:bodyPr/>
          <a:lstStyle>
            <a:lvl1pPr marL="156617" indent="-156617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22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59" y="805151"/>
            <a:ext cx="5321149" cy="1723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hangingPunct="1"/>
            <a:fld id="{291C0EA3-DC22-204D-96F9-FD71307C5508}" type="datetimeFigureOut">
              <a:rPr lang="en-US" kern="1200" smtClean="0">
                <a:solidFill>
                  <a:srgbClr val="6D7777"/>
                </a:solidFill>
              </a:rPr>
              <a:pPr hangingPunct="1"/>
              <a:t>5/1/2018</a:t>
            </a:fld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hangingPunct="1"/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EEE86FC-2FB5-5046-AEAE-43435FBBD983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72192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21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9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21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9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5"/>
            <a:ext cx="5486400" cy="4786207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2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9"/>
            <a:ext cx="5486400" cy="4755303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3"/>
            <a:ext cx="2438400" cy="478620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3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3"/>
            <a:ext cx="2438400" cy="478620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3"/>
            <a:ext cx="2438400" cy="478620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5"/>
            <a:ext cx="2438400" cy="4668593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5"/>
            <a:ext cx="2438400" cy="4668593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19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084222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43224"/>
            <a:ext cx="27432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3"/>
            <a:ext cx="5486400" cy="400049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5"/>
            <a:ext cx="5486400" cy="4651641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6095999" cy="3429001"/>
          </a:xfrm>
          <a:solidFill>
            <a:schemeClr val="accent2"/>
          </a:solidFill>
        </p:spPr>
        <p:txBody>
          <a:bodyPr lIns="304768" tIns="268197" rIns="304768" bIns="304768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3" y="3429000"/>
            <a:ext cx="3047996" cy="3429000"/>
          </a:xfrm>
          <a:solidFill>
            <a:schemeClr val="accent4"/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3429001"/>
          </a:xfrm>
          <a:solidFill>
            <a:schemeClr val="tx1"/>
          </a:solidFill>
        </p:spPr>
        <p:txBody>
          <a:bodyPr lIns="304768" tIns="207243" rIns="304768" bIns="304768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1720852"/>
          </a:xfrm>
          <a:solidFill>
            <a:schemeClr val="tx1"/>
          </a:solidFill>
        </p:spPr>
        <p:txBody>
          <a:bodyPr lIns="304768" tIns="268197" rIns="304768" bIns="304768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304768" tIns="207243" rIns="304768" bIns="304768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00">
                <a:solidFill>
                  <a:schemeClr val="bg2"/>
                </a:solidFill>
              </a:defRPr>
            </a:lvl2pPr>
            <a:lvl3pPr>
              <a:defRPr sz="1300">
                <a:solidFill>
                  <a:schemeClr val="bg2"/>
                </a:solidFill>
              </a:defRPr>
            </a:lvl3pPr>
            <a:lvl4pPr>
              <a:defRPr sz="1300">
                <a:solidFill>
                  <a:schemeClr val="bg2"/>
                </a:solidFill>
              </a:defRPr>
            </a:lvl4pPr>
            <a:lvl5pPr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304768" tIns="243817" rIns="304768" bIns="304768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304768" tIns="256008" rIns="304768" bIns="304768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5"/>
            <a:ext cx="2438400" cy="4668593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6223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900"/>
            </a:lvl1pPr>
            <a:lvl2pPr marL="0" indent="0">
              <a:buNone/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900"/>
            </a:lvl1pPr>
            <a:lvl2pPr marL="0" indent="0">
              <a:buNone/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17" indent="-156617">
              <a:tabLst/>
              <a:defRPr sz="3200"/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4"/>
            <a:ext cx="2438400" cy="5878660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8"/>
            <a:ext cx="85344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039" algn="dec"/>
              </a:tabLst>
              <a:defRPr sz="1500"/>
            </a:lvl1pPr>
            <a:lvl2pPr marL="230696" indent="-230696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45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1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3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02672" y="1957330"/>
            <a:ext cx="3407161" cy="2923711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320063"/>
            <a:ext cx="695452" cy="281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9880918" y="6112935"/>
            <a:ext cx="2160569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2907" algn="dec"/>
              </a:tabLst>
              <a:defRPr/>
            </a:lvl1pPr>
            <a:lvl2pPr marL="230690" indent="-230690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811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6095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811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6095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811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6095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811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6095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811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2907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23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811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609523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811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609523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811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609523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811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609523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811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 2018 / 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6860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2"/>
            <a:ext cx="5486400" cy="1338409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2"/>
            <a:ext cx="5486400" cy="1338409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4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7"/>
            <a:ext cx="6916616" cy="6027740"/>
          </a:xfrm>
        </p:spPr>
        <p:txBody>
          <a:bodyPr/>
          <a:lstStyle>
            <a:lvl1pPr marL="156613" indent="-156613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24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22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9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22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9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6"/>
            <a:ext cx="5486400" cy="4786207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4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70"/>
            <a:ext cx="5486400" cy="4755303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5"/>
            <a:ext cx="2438400" cy="478620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5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5"/>
            <a:ext cx="2438400" cy="478620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5"/>
            <a:ext cx="2438400" cy="478620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0080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7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6"/>
            <a:ext cx="2438400" cy="4668593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6"/>
            <a:ext cx="2438400" cy="4668593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9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8"/>
            <a:ext cx="5486400" cy="400049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6"/>
            <a:ext cx="5486400" cy="4651641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" y="-1"/>
            <a:ext cx="6095999" cy="3429001"/>
          </a:xfrm>
          <a:solidFill>
            <a:schemeClr val="accent2"/>
          </a:solidFill>
        </p:spPr>
        <p:txBody>
          <a:bodyPr lIns="304760" tIns="268191" rIns="304760" bIns="30476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3" y="3429000"/>
            <a:ext cx="3047996" cy="3429000"/>
          </a:xfrm>
          <a:solidFill>
            <a:schemeClr val="accent4"/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" y="-1"/>
            <a:ext cx="12191999" cy="3429001"/>
          </a:xfrm>
          <a:solidFill>
            <a:schemeClr val="tx1"/>
          </a:solidFill>
        </p:spPr>
        <p:txBody>
          <a:bodyPr lIns="304760" tIns="207237" rIns="304760" bIns="30476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" y="-1"/>
            <a:ext cx="12191999" cy="1720852"/>
          </a:xfrm>
          <a:solidFill>
            <a:schemeClr val="tx1"/>
          </a:solidFill>
        </p:spPr>
        <p:txBody>
          <a:bodyPr lIns="304760" tIns="268191" rIns="304760" bIns="30476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28823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304760" tIns="207237" rIns="304760" bIns="30476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00">
                <a:solidFill>
                  <a:schemeClr val="bg2"/>
                </a:solidFill>
              </a:defRPr>
            </a:lvl2pPr>
            <a:lvl3pPr>
              <a:defRPr sz="1300">
                <a:solidFill>
                  <a:schemeClr val="bg2"/>
                </a:solidFill>
              </a:defRPr>
            </a:lvl3pPr>
            <a:lvl4pPr>
              <a:defRPr sz="1300">
                <a:solidFill>
                  <a:schemeClr val="bg2"/>
                </a:solidFill>
              </a:defRPr>
            </a:lvl4pPr>
            <a:lvl5pPr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304760" tIns="243811" rIns="304760" bIns="304760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304760" tIns="256002" rIns="304760" bIns="304760"/>
          <a:lstStyle>
            <a:lvl1pPr>
              <a:defRPr sz="1900">
                <a:solidFill>
                  <a:schemeClr val="bg2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6"/>
            <a:ext cx="2438400" cy="4668593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900"/>
            </a:lvl1pPr>
            <a:lvl2pPr marL="0" indent="0">
              <a:buNone/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900"/>
            </a:lvl1pPr>
            <a:lvl2pPr marL="0" indent="0">
              <a:buNone/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13" indent="-156613">
              <a:tabLst/>
              <a:defRPr sz="3200"/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4"/>
            <a:ext cx="2438400" cy="5878660"/>
          </a:xfrm>
        </p:spPr>
        <p:txBody>
          <a:bodyPr/>
          <a:lstStyle>
            <a:lvl1pPr>
              <a:defRPr sz="2100"/>
            </a:lvl1pPr>
            <a:lvl2pPr marL="0" indent="0">
              <a:spcBef>
                <a:spcPts val="1467"/>
              </a:spcBef>
              <a:buFontTx/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8"/>
            <a:ext cx="85344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6807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2907" algn="dec"/>
              </a:tabLst>
              <a:defRPr sz="1500"/>
            </a:lvl1pPr>
            <a:lvl2pPr marL="230690" indent="-230690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811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3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16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392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4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8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536" tIns="60768" rIns="121536" bIns="60768" rtlCol="0" anchor="ctr"/>
          <a:lstStyle/>
          <a:p>
            <a:pPr algn="ctr" defTabSz="607274" hangingPunct="1"/>
            <a:endParaRPr lang="en-US" sz="2400" kern="12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6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2"/>
            <a:ext cx="7924800" cy="864178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title slide-graphic 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4592" y="618208"/>
            <a:ext cx="327812" cy="8347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0787" y="6492789"/>
            <a:ext cx="3352800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7274" hangingPunct="1"/>
            <a:r>
              <a:rPr lang="en-US" sz="1333" kern="1200" dirty="0">
                <a:solidFill>
                  <a:srgbClr val="325C80">
                    <a:lumMod val="60000"/>
                    <a:lumOff val="40000"/>
                  </a:srgb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5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43224"/>
            <a:ext cx="27432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575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843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9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556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288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24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2429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811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59" y="805151"/>
            <a:ext cx="5321149" cy="1723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hangingPunct="1"/>
            <a:fld id="{291C0EA3-DC22-204D-96F9-FD71307C5508}" type="datetimeFigureOut">
              <a:rPr lang="en-US" kern="1200" smtClean="0">
                <a:solidFill>
                  <a:srgbClr val="6D7777"/>
                </a:solidFill>
              </a:rPr>
              <a:pPr hangingPunct="1"/>
              <a:t>5/1/2018</a:t>
            </a:fld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hangingPunct="1"/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EEE86FC-2FB5-5046-AEAE-43435FBBD983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91698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36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628320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2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="" xmlns:a16="http://schemas.microsoft.com/office/drawing/2014/main" id="{4AE2D503-D21F-1D4A-8859-8866BB2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FCE1EE6-6CAA-FF42-B16E-AF7A95BD4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40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6738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130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Lorem ipsum dolor sit amet, consectetur adipiscing elit, sed do eiusmod tempor incididunt ut labore et."/>
          <p:cNvSpPr txBox="1">
            <a:spLocks noGrp="1"/>
          </p:cNvSpPr>
          <p:nvPr>
            <p:ph type="body" sz="quarter" idx="13"/>
          </p:nvPr>
        </p:nvSpPr>
        <p:spPr>
          <a:xfrm>
            <a:off x="254000" y="2064833"/>
            <a:ext cx="5405821" cy="2298066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</p:txBody>
      </p:sp>
      <p:sp>
        <p:nvSpPr>
          <p:cNvPr id="285" name="Lorem ipsum dolor sit amet, consectetur adipiscing elit, sed do eiusmod tempor incididunt ut labore et."/>
          <p:cNvSpPr txBox="1">
            <a:spLocks noGrp="1"/>
          </p:cNvSpPr>
          <p:nvPr>
            <p:ph type="body" sz="quarter" idx="14"/>
          </p:nvPr>
        </p:nvSpPr>
        <p:spPr>
          <a:xfrm>
            <a:off x="6154319" y="2064831"/>
            <a:ext cx="5405821" cy="2298066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  <a:p>
            <a:pPr marL="285750" indent="-285750">
              <a:buClr>
                <a:schemeClr val="accent5"/>
              </a:buClr>
              <a:buSzPct val="100000"/>
              <a:buFont typeface="Arial"/>
              <a:buChar char="•"/>
              <a:defRPr>
                <a:solidFill>
                  <a:schemeClr val="accent4">
                    <a:satOff val="-27949"/>
                    <a:lumOff val="20049"/>
                  </a:schemeClr>
                </a:solidFill>
              </a:defRPr>
            </a:pPr>
            <a:r>
              <a:t>Lorem ipsum dolor sit amet, consectetur adipiscing elit, sed do eiusmod tempor incididunt ut labore et.</a:t>
            </a:r>
          </a:p>
        </p:txBody>
      </p:sp>
      <p:sp>
        <p:nvSpPr>
          <p:cNvPr id="286" name="Slide title"/>
          <p:cNvSpPr txBox="1">
            <a:spLocks noGrp="1"/>
          </p:cNvSpPr>
          <p:nvPr>
            <p:ph type="body" sz="quarter" idx="15"/>
          </p:nvPr>
        </p:nvSpPr>
        <p:spPr>
          <a:xfrm>
            <a:off x="254000" y="254000"/>
            <a:ext cx="11158883" cy="618836"/>
          </a:xfrm>
          <a:prstGeom prst="rect">
            <a:avLst/>
          </a:prstGeom>
        </p:spPr>
        <p:txBody>
          <a:bodyPr lIns="45718" tIns="45718" rIns="45718" bIns="45718"/>
          <a:lstStyle>
            <a:lvl1pPr defTabSz="777240">
              <a:lnSpc>
                <a:spcPct val="90000"/>
              </a:lnSpc>
              <a:defRPr sz="3000" b="1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97430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545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2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pPr hangingPunct="1"/>
            <a:r>
              <a:rPr lang="de-DE" kern="1200"/>
              <a:t>Group Name / DOC ID / Month XX, 2017 / © 2017 IBM Corporation</a:t>
            </a:r>
            <a:endParaRPr lang="en-US" kern="1200"/>
          </a:p>
        </p:txBody>
      </p: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628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bg>
      <p:bgPr>
        <a:solidFill>
          <a:srgbClr val="8C8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723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bg>
      <p:bgPr>
        <a:solidFill>
          <a:srgbClr val="8C8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097233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bg>
      <p:bgPr>
        <a:solidFill>
          <a:srgbClr val="8C8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6072957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453772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64495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46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53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852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2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pPr hangingPunct="1"/>
            <a:r>
              <a:rPr lang="de-DE" kern="1200">
                <a:solidFill>
                  <a:srgbClr val="FFFFFF"/>
                </a:solidFill>
              </a:rPr>
              <a:t>Group Name / DOC ID / Month XX, 2017 / © 2017 IBM Corporation</a:t>
            </a:r>
            <a:endParaRPr lang="en-US" kern="120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719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116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673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95586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948841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0730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138967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98323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038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536" tIns="60768" rIns="121536" bIns="60768" rtlCol="0" anchor="ctr"/>
          <a:lstStyle/>
          <a:p>
            <a:pPr algn="ctr" defTabSz="607274" hangingPunct="1"/>
            <a:endParaRPr lang="en-US" sz="2400" kern="12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6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2"/>
            <a:ext cx="7924800" cy="864178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title slide-graphic 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4592" y="618208"/>
            <a:ext cx="327812" cy="8347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0787" y="6492789"/>
            <a:ext cx="3352800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7274" hangingPunct="1"/>
            <a:r>
              <a:rPr lang="en-US" sz="1333" kern="1200" dirty="0">
                <a:solidFill>
                  <a:srgbClr val="325C80">
                    <a:lumMod val="60000"/>
                    <a:lumOff val="40000"/>
                  </a:srgb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60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971489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327592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363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646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023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1983191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023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649507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3145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59" y="805151"/>
            <a:ext cx="5321149" cy="1723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hangingPunct="1"/>
            <a:fld id="{291C0EA3-DC22-204D-96F9-FD71307C5508}" type="datetimeFigureOut">
              <a:rPr lang="en-US" kern="1200" smtClean="0">
                <a:solidFill>
                  <a:srgbClr val="6D7777"/>
                </a:solidFill>
              </a:rPr>
              <a:pPr hangingPunct="1"/>
              <a:t>5/1/2018</a:t>
            </a:fld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hangingPunct="1"/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EEE86FC-2FB5-5046-AEAE-43435FBBD983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9079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04944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2018 / DOC ID / Month XX,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602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Think 2018 / 8312 / March 21,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0997" y="6139910"/>
            <a:ext cx="2098804" cy="5319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12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918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27312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39371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8067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975633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5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99" y="6491337"/>
            <a:ext cx="14325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hangingPunct="1">
              <a:lnSpc>
                <a:spcPct val="90000"/>
              </a:lnSpc>
              <a:defRPr sz="1400">
                <a:solidFill>
                  <a:srgbClr val="325C8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400" kern="1200">
                <a:solidFill>
                  <a:srgbClr val="325C80"/>
                </a:solidFill>
                <a:sym typeface="Arial"/>
              </a:rPr>
              <a:t>IBM </a:t>
            </a:r>
            <a:r>
              <a:rPr sz="1400" b="1" kern="1200">
                <a:solidFill>
                  <a:srgbClr val="325C80"/>
                </a:solidFill>
                <a:sym typeface="Arial"/>
              </a:rPr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7319" y="6383320"/>
            <a:ext cx="190502" cy="50486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-1" y="6394450"/>
            <a:ext cx="12192003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pPr hangingPunct="1"/>
            <a:endParaRPr kern="1200">
              <a:solidFill>
                <a:srgbClr val="6D7777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4000" y="254000"/>
            <a:ext cx="4024249" cy="521223"/>
          </a:xfrm>
          <a:prstGeom prst="rect">
            <a:avLst/>
          </a:prstGeom>
        </p:spPr>
        <p:txBody>
          <a:bodyPr lIns="45718" tIns="45718" rIns="45718" bIns="45718"/>
          <a:lstStyle>
            <a:lvl1pPr defTabSz="777240">
              <a:lnSpc>
                <a:spcPct val="90000"/>
              </a:lnSpc>
              <a:defRPr sz="300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/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4676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4208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868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808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8313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01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2635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8334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51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4.xml"/><Relationship Id="rId13" Type="http://schemas.openxmlformats.org/officeDocument/2006/relationships/slideLayout" Target="../slideLayouts/slideLayout239.xml"/><Relationship Id="rId18" Type="http://schemas.openxmlformats.org/officeDocument/2006/relationships/slideLayout" Target="../slideLayouts/slideLayout244.xml"/><Relationship Id="rId26" Type="http://schemas.openxmlformats.org/officeDocument/2006/relationships/slideLayout" Target="../slideLayouts/slideLayout252.xml"/><Relationship Id="rId3" Type="http://schemas.openxmlformats.org/officeDocument/2006/relationships/slideLayout" Target="../slideLayouts/slideLayout229.xml"/><Relationship Id="rId21" Type="http://schemas.openxmlformats.org/officeDocument/2006/relationships/slideLayout" Target="../slideLayouts/slideLayout247.xml"/><Relationship Id="rId34" Type="http://schemas.openxmlformats.org/officeDocument/2006/relationships/slideLayout" Target="../slideLayouts/slideLayout260.xml"/><Relationship Id="rId7" Type="http://schemas.openxmlformats.org/officeDocument/2006/relationships/slideLayout" Target="../slideLayouts/slideLayout233.xml"/><Relationship Id="rId12" Type="http://schemas.openxmlformats.org/officeDocument/2006/relationships/slideLayout" Target="../slideLayouts/slideLayout238.xml"/><Relationship Id="rId17" Type="http://schemas.openxmlformats.org/officeDocument/2006/relationships/slideLayout" Target="../slideLayouts/slideLayout243.xml"/><Relationship Id="rId25" Type="http://schemas.openxmlformats.org/officeDocument/2006/relationships/slideLayout" Target="../slideLayouts/slideLayout251.xml"/><Relationship Id="rId33" Type="http://schemas.openxmlformats.org/officeDocument/2006/relationships/slideLayout" Target="../slideLayouts/slideLayout259.xml"/><Relationship Id="rId2" Type="http://schemas.openxmlformats.org/officeDocument/2006/relationships/slideLayout" Target="../slideLayouts/slideLayout228.xml"/><Relationship Id="rId16" Type="http://schemas.openxmlformats.org/officeDocument/2006/relationships/slideLayout" Target="../slideLayouts/slideLayout242.xml"/><Relationship Id="rId20" Type="http://schemas.openxmlformats.org/officeDocument/2006/relationships/slideLayout" Target="../slideLayouts/slideLayout246.xml"/><Relationship Id="rId29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32.xml"/><Relationship Id="rId11" Type="http://schemas.openxmlformats.org/officeDocument/2006/relationships/slideLayout" Target="../slideLayouts/slideLayout237.xml"/><Relationship Id="rId24" Type="http://schemas.openxmlformats.org/officeDocument/2006/relationships/slideLayout" Target="../slideLayouts/slideLayout250.xml"/><Relationship Id="rId32" Type="http://schemas.openxmlformats.org/officeDocument/2006/relationships/slideLayout" Target="../slideLayouts/slideLayout258.xml"/><Relationship Id="rId5" Type="http://schemas.openxmlformats.org/officeDocument/2006/relationships/slideLayout" Target="../slideLayouts/slideLayout231.xml"/><Relationship Id="rId15" Type="http://schemas.openxmlformats.org/officeDocument/2006/relationships/slideLayout" Target="../slideLayouts/slideLayout241.xml"/><Relationship Id="rId23" Type="http://schemas.openxmlformats.org/officeDocument/2006/relationships/slideLayout" Target="../slideLayouts/slideLayout249.xml"/><Relationship Id="rId28" Type="http://schemas.openxmlformats.org/officeDocument/2006/relationships/slideLayout" Target="../slideLayouts/slideLayout254.xml"/><Relationship Id="rId36" Type="http://schemas.openxmlformats.org/officeDocument/2006/relationships/theme" Target="../theme/theme10.xml"/><Relationship Id="rId10" Type="http://schemas.openxmlformats.org/officeDocument/2006/relationships/slideLayout" Target="../slideLayouts/slideLayout236.xml"/><Relationship Id="rId19" Type="http://schemas.openxmlformats.org/officeDocument/2006/relationships/slideLayout" Target="../slideLayouts/slideLayout245.xml"/><Relationship Id="rId31" Type="http://schemas.openxmlformats.org/officeDocument/2006/relationships/slideLayout" Target="../slideLayouts/slideLayout257.xml"/><Relationship Id="rId4" Type="http://schemas.openxmlformats.org/officeDocument/2006/relationships/slideLayout" Target="../slideLayouts/slideLayout230.xml"/><Relationship Id="rId9" Type="http://schemas.openxmlformats.org/officeDocument/2006/relationships/slideLayout" Target="../slideLayouts/slideLayout235.xml"/><Relationship Id="rId14" Type="http://schemas.openxmlformats.org/officeDocument/2006/relationships/slideLayout" Target="../slideLayouts/slideLayout240.xml"/><Relationship Id="rId22" Type="http://schemas.openxmlformats.org/officeDocument/2006/relationships/slideLayout" Target="../slideLayouts/slideLayout248.xml"/><Relationship Id="rId27" Type="http://schemas.openxmlformats.org/officeDocument/2006/relationships/slideLayout" Target="../slideLayouts/slideLayout253.xml"/><Relationship Id="rId30" Type="http://schemas.openxmlformats.org/officeDocument/2006/relationships/slideLayout" Target="../slideLayouts/slideLayout256.xml"/><Relationship Id="rId35" Type="http://schemas.openxmlformats.org/officeDocument/2006/relationships/slideLayout" Target="../slideLayouts/slideLayout26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81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72.xml"/><Relationship Id="rId3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29" Type="http://schemas.openxmlformats.org/officeDocument/2006/relationships/slideLayout" Target="../slideLayouts/slideLayout76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71.xml"/><Relationship Id="rId32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5.xml"/><Relationship Id="rId36" Type="http://schemas.openxmlformats.org/officeDocument/2006/relationships/theme" Target="../theme/theme5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31" Type="http://schemas.openxmlformats.org/officeDocument/2006/relationships/slideLayout" Target="../slideLayouts/slideLayout78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77.xml"/><Relationship Id="rId35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33" Type="http://schemas.openxmlformats.org/officeDocument/2006/relationships/slideLayout" Target="../slideLayouts/slideLayout115.xml"/><Relationship Id="rId38" Type="http://schemas.openxmlformats.org/officeDocument/2006/relationships/theme" Target="../theme/theme6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32" Type="http://schemas.openxmlformats.org/officeDocument/2006/relationships/slideLayout" Target="../slideLayouts/slideLayout114.xml"/><Relationship Id="rId37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10.xml"/><Relationship Id="rId36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31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12.xml"/><Relationship Id="rId35" Type="http://schemas.openxmlformats.org/officeDocument/2006/relationships/slideLayout" Target="../slideLayouts/slideLayout11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26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22.xml"/><Relationship Id="rId21" Type="http://schemas.openxmlformats.org/officeDocument/2006/relationships/slideLayout" Target="../slideLayouts/slideLayout140.xml"/><Relationship Id="rId34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5" Type="http://schemas.openxmlformats.org/officeDocument/2006/relationships/slideLayout" Target="../slideLayouts/slideLayout144.xml"/><Relationship Id="rId33" Type="http://schemas.openxmlformats.org/officeDocument/2006/relationships/slideLayout" Target="../slideLayouts/slideLayout152.xml"/><Relationship Id="rId38" Type="http://schemas.openxmlformats.org/officeDocument/2006/relationships/theme" Target="../theme/theme7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39.xml"/><Relationship Id="rId29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24" Type="http://schemas.openxmlformats.org/officeDocument/2006/relationships/slideLayout" Target="../slideLayouts/slideLayout143.xml"/><Relationship Id="rId32" Type="http://schemas.openxmlformats.org/officeDocument/2006/relationships/slideLayout" Target="../slideLayouts/slideLayout151.xml"/><Relationship Id="rId37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23" Type="http://schemas.openxmlformats.org/officeDocument/2006/relationships/slideLayout" Target="../slideLayouts/slideLayout142.xml"/><Relationship Id="rId28" Type="http://schemas.openxmlformats.org/officeDocument/2006/relationships/slideLayout" Target="../slideLayouts/slideLayout147.xml"/><Relationship Id="rId36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138.xml"/><Relationship Id="rId31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Relationship Id="rId22" Type="http://schemas.openxmlformats.org/officeDocument/2006/relationships/slideLayout" Target="../slideLayouts/slideLayout141.xml"/><Relationship Id="rId27" Type="http://schemas.openxmlformats.org/officeDocument/2006/relationships/slideLayout" Target="../slideLayouts/slideLayout146.xml"/><Relationship Id="rId30" Type="http://schemas.openxmlformats.org/officeDocument/2006/relationships/slideLayout" Target="../slideLayouts/slideLayout149.xml"/><Relationship Id="rId35" Type="http://schemas.openxmlformats.org/officeDocument/2006/relationships/slideLayout" Target="../slideLayouts/slideLayout15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18" Type="http://schemas.openxmlformats.org/officeDocument/2006/relationships/slideLayout" Target="../slideLayouts/slideLayout174.xml"/><Relationship Id="rId26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59.xml"/><Relationship Id="rId21" Type="http://schemas.openxmlformats.org/officeDocument/2006/relationships/slideLayout" Target="../slideLayouts/slideLayout177.xml"/><Relationship Id="rId34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slideLayout" Target="../slideLayouts/slideLayout173.xml"/><Relationship Id="rId25" Type="http://schemas.openxmlformats.org/officeDocument/2006/relationships/slideLayout" Target="../slideLayouts/slideLayout181.xml"/><Relationship Id="rId33" Type="http://schemas.openxmlformats.org/officeDocument/2006/relationships/slideLayout" Target="../slideLayouts/slideLayout189.xml"/><Relationship Id="rId2" Type="http://schemas.openxmlformats.org/officeDocument/2006/relationships/slideLayout" Target="../slideLayouts/slideLayout158.xml"/><Relationship Id="rId16" Type="http://schemas.openxmlformats.org/officeDocument/2006/relationships/slideLayout" Target="../slideLayouts/slideLayout172.xml"/><Relationship Id="rId20" Type="http://schemas.openxmlformats.org/officeDocument/2006/relationships/slideLayout" Target="../slideLayouts/slideLayout176.xml"/><Relationship Id="rId29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24" Type="http://schemas.openxmlformats.org/officeDocument/2006/relationships/slideLayout" Target="../slideLayouts/slideLayout180.xml"/><Relationship Id="rId32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171.xml"/><Relationship Id="rId23" Type="http://schemas.openxmlformats.org/officeDocument/2006/relationships/slideLayout" Target="../slideLayouts/slideLayout179.xml"/><Relationship Id="rId28" Type="http://schemas.openxmlformats.org/officeDocument/2006/relationships/slideLayout" Target="../slideLayouts/slideLayout184.xml"/><Relationship Id="rId36" Type="http://schemas.openxmlformats.org/officeDocument/2006/relationships/theme" Target="../theme/theme8.xml"/><Relationship Id="rId10" Type="http://schemas.openxmlformats.org/officeDocument/2006/relationships/slideLayout" Target="../slideLayouts/slideLayout166.xml"/><Relationship Id="rId19" Type="http://schemas.openxmlformats.org/officeDocument/2006/relationships/slideLayout" Target="../slideLayouts/slideLayout175.xml"/><Relationship Id="rId31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70.xml"/><Relationship Id="rId22" Type="http://schemas.openxmlformats.org/officeDocument/2006/relationships/slideLayout" Target="../slideLayouts/slideLayout178.xml"/><Relationship Id="rId27" Type="http://schemas.openxmlformats.org/officeDocument/2006/relationships/slideLayout" Target="../slideLayouts/slideLayout183.xml"/><Relationship Id="rId30" Type="http://schemas.openxmlformats.org/officeDocument/2006/relationships/slideLayout" Target="../slideLayouts/slideLayout186.xml"/><Relationship Id="rId35" Type="http://schemas.openxmlformats.org/officeDocument/2006/relationships/slideLayout" Target="../slideLayouts/slideLayout1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204.xml"/><Relationship Id="rId18" Type="http://schemas.openxmlformats.org/officeDocument/2006/relationships/slideLayout" Target="../slideLayouts/slideLayout209.xml"/><Relationship Id="rId26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194.xml"/><Relationship Id="rId21" Type="http://schemas.openxmlformats.org/officeDocument/2006/relationships/slideLayout" Target="../slideLayouts/slideLayout212.xml"/><Relationship Id="rId34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17" Type="http://schemas.openxmlformats.org/officeDocument/2006/relationships/slideLayout" Target="../slideLayouts/slideLayout208.xml"/><Relationship Id="rId25" Type="http://schemas.openxmlformats.org/officeDocument/2006/relationships/slideLayout" Target="../slideLayouts/slideLayout216.xml"/><Relationship Id="rId33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193.xml"/><Relationship Id="rId16" Type="http://schemas.openxmlformats.org/officeDocument/2006/relationships/slideLayout" Target="../slideLayouts/slideLayout207.xml"/><Relationship Id="rId20" Type="http://schemas.openxmlformats.org/officeDocument/2006/relationships/slideLayout" Target="../slideLayouts/slideLayout211.xml"/><Relationship Id="rId29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24" Type="http://schemas.openxmlformats.org/officeDocument/2006/relationships/slideLayout" Target="../slideLayouts/slideLayout215.xml"/><Relationship Id="rId32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196.xml"/><Relationship Id="rId15" Type="http://schemas.openxmlformats.org/officeDocument/2006/relationships/slideLayout" Target="../slideLayouts/slideLayout206.xml"/><Relationship Id="rId23" Type="http://schemas.openxmlformats.org/officeDocument/2006/relationships/slideLayout" Target="../slideLayouts/slideLayout214.xml"/><Relationship Id="rId28" Type="http://schemas.openxmlformats.org/officeDocument/2006/relationships/slideLayout" Target="../slideLayouts/slideLayout219.xml"/><Relationship Id="rId36" Type="http://schemas.openxmlformats.org/officeDocument/2006/relationships/theme" Target="../theme/theme9.xml"/><Relationship Id="rId10" Type="http://schemas.openxmlformats.org/officeDocument/2006/relationships/slideLayout" Target="../slideLayouts/slideLayout201.xml"/><Relationship Id="rId19" Type="http://schemas.openxmlformats.org/officeDocument/2006/relationships/slideLayout" Target="../slideLayouts/slideLayout210.xml"/><Relationship Id="rId31" Type="http://schemas.openxmlformats.org/officeDocument/2006/relationships/slideLayout" Target="../slideLayouts/slideLayout222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205.xml"/><Relationship Id="rId22" Type="http://schemas.openxmlformats.org/officeDocument/2006/relationships/slideLayout" Target="../slideLayouts/slideLayout213.xml"/><Relationship Id="rId27" Type="http://schemas.openxmlformats.org/officeDocument/2006/relationships/slideLayout" Target="../slideLayouts/slideLayout218.xml"/><Relationship Id="rId30" Type="http://schemas.openxmlformats.org/officeDocument/2006/relationships/slideLayout" Target="../slideLayouts/slideLayout221.xml"/><Relationship Id="rId35" Type="http://schemas.openxmlformats.org/officeDocument/2006/relationships/slideLayout" Target="../slideLayouts/slideLayout2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9" y="60121"/>
            <a:ext cx="10886813" cy="879207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79" y="1202336"/>
            <a:ext cx="11191615" cy="5142022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3" y="6441553"/>
            <a:ext cx="533845" cy="365125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7274" hangingPunct="1"/>
            <a:fld id="{E9549862-13E2-C34D-815E-8545BD36FC59}" type="slidenum">
              <a:rPr lang="en-US" kern="1200" smtClean="0">
                <a:solidFill>
                  <a:srgbClr val="6D7777"/>
                </a:solidFill>
              </a:rPr>
              <a:pPr defTabSz="607274" hangingPunct="1"/>
              <a:t>‹#›</a:t>
            </a:fld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787" y="6504078"/>
            <a:ext cx="3352800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7274" hangingPunct="1"/>
            <a:r>
              <a:rPr lang="en-US" sz="1333" kern="1200" dirty="0">
                <a:solidFill>
                  <a:srgbClr val="325C80"/>
                </a:solidFill>
              </a:rPr>
              <a:t>IBM Confidential</a:t>
            </a: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/>
        </p:nvPicPr>
        <p:blipFill>
          <a:blip r:embed="rId4" cstate="email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1802" y="19"/>
            <a:ext cx="881491" cy="17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7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l" defTabSz="607274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7274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29343" indent="-210890" algn="l" defTabSz="607274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88723" indent="-229940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87413" indent="-398595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27743" indent="-240428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40571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4803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55403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6280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727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83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2199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966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693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4243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172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9115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2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IBM Cloud / DOC ID / </a:t>
            </a:r>
            <a:r>
              <a:rPr lang="de-DE" dirty="0" err="1" smtClean="0"/>
              <a:t>Month</a:t>
            </a:r>
            <a:r>
              <a:rPr lang="de-DE" dirty="0" smtClean="0"/>
              <a:t>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  <p:sldLayoutId id="2147484038" r:id="rId20"/>
    <p:sldLayoutId id="2147484039" r:id="rId21"/>
    <p:sldLayoutId id="2147484040" r:id="rId22"/>
    <p:sldLayoutId id="2147484041" r:id="rId23"/>
    <p:sldLayoutId id="2147484042" r:id="rId24"/>
    <p:sldLayoutId id="2147484043" r:id="rId25"/>
    <p:sldLayoutId id="2147484044" r:id="rId26"/>
    <p:sldLayoutId id="2147484045" r:id="rId27"/>
    <p:sldLayoutId id="2147484046" r:id="rId28"/>
    <p:sldLayoutId id="2147484047" r:id="rId29"/>
    <p:sldLayoutId id="2147484048" r:id="rId30"/>
    <p:sldLayoutId id="2147484049" r:id="rId31"/>
    <p:sldLayoutId id="2147484050" r:id="rId32"/>
    <p:sldLayoutId id="2147484051" r:id="rId33"/>
    <p:sldLayoutId id="2147484052" r:id="rId34"/>
    <p:sldLayoutId id="2147484053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09539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09539" rtl="0" eaLnBrk="1" latinLnBrk="0" hangingPunct="1">
        <a:lnSpc>
          <a:spcPct val="100000"/>
        </a:lnSpc>
        <a:spcBef>
          <a:spcPts val="1467"/>
        </a:spcBef>
        <a:buFont typeface="Arial"/>
        <a:buNone/>
        <a:defRPr sz="19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30696" indent="-230696" algn="l" defTabSz="609539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9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529113" indent="-230696" algn="l" defTabSz="609539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9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833886" indent="-224345" algn="l" defTabSz="609539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9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070927" indent="-230696" algn="l" defTabSz="609539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9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3352464" indent="-304768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9" y="60121"/>
            <a:ext cx="10886813" cy="879207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79" y="1202336"/>
            <a:ext cx="11191615" cy="5142022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3" y="6441553"/>
            <a:ext cx="533845" cy="365125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7274" hangingPunct="1"/>
            <a:fld id="{E9549862-13E2-C34D-815E-8545BD36FC59}" type="slidenum">
              <a:rPr lang="en-US" kern="1200" smtClean="0">
                <a:solidFill>
                  <a:srgbClr val="6D7777"/>
                </a:solidFill>
              </a:rPr>
              <a:pPr defTabSz="607274" hangingPunct="1"/>
              <a:t>‹#›</a:t>
            </a:fld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787" y="6504078"/>
            <a:ext cx="3352800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7274" hangingPunct="1"/>
            <a:r>
              <a:rPr lang="en-US" sz="1333" kern="1200" dirty="0">
                <a:solidFill>
                  <a:srgbClr val="325C80"/>
                </a:solidFill>
              </a:rPr>
              <a:t>IBM Confidential</a:t>
            </a: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/>
        </p:nvPicPr>
        <p:blipFill>
          <a:blip r:embed="rId6" cstate="email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1802" y="19"/>
            <a:ext cx="881491" cy="17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2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2" r:id="rId3"/>
    <p:sldLayoutId id="2147483753" r:id="rId4"/>
  </p:sldLayoutIdLst>
  <p:hf hdr="0" ftr="0" dt="0"/>
  <p:txStyles>
    <p:titleStyle>
      <a:lvl1pPr algn="l" defTabSz="607274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7274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29343" indent="-210890" algn="l" defTabSz="607274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88723" indent="-229940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87413" indent="-398595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27743" indent="-240428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40571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4803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55403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6280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727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83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2199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966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693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4243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172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9115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9" y="60121"/>
            <a:ext cx="10886813" cy="879207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79" y="1202336"/>
            <a:ext cx="11191615" cy="5142022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3" y="6441553"/>
            <a:ext cx="533845" cy="365125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7274" hangingPunct="1"/>
            <a:fld id="{E9549862-13E2-C34D-815E-8545BD36FC59}" type="slidenum">
              <a:rPr lang="en-US" kern="1200" smtClean="0">
                <a:solidFill>
                  <a:srgbClr val="6D7777"/>
                </a:solidFill>
              </a:rPr>
              <a:pPr defTabSz="607274" hangingPunct="1"/>
              <a:t>‹#›</a:t>
            </a:fld>
            <a:endParaRPr lang="en-US" kern="1200" dirty="0">
              <a:solidFill>
                <a:srgbClr val="6D777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787" y="6504078"/>
            <a:ext cx="3352800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7274" hangingPunct="1"/>
            <a:r>
              <a:rPr lang="en-US" sz="1333" kern="1200" dirty="0">
                <a:solidFill>
                  <a:srgbClr val="325C80"/>
                </a:solidFill>
              </a:rPr>
              <a:t>IBM Confidential</a:t>
            </a: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/>
        </p:nvPicPr>
        <p:blipFill>
          <a:blip r:embed="rId7" cstate="email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1802" y="19"/>
            <a:ext cx="881491" cy="17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</p:sldLayoutIdLst>
  <p:hf hdr="0" ftr="0" dt="0"/>
  <p:txStyles>
    <p:titleStyle>
      <a:lvl1pPr algn="l" defTabSz="607274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7274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29343" indent="-210890" algn="l" defTabSz="607274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88723" indent="-229940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87413" indent="-398595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27743" indent="-240428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40571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4803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55403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6280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727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83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2199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966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693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4243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172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9115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2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  <p:sldLayoutId id="2147483817" r:id="rId20"/>
    <p:sldLayoutId id="2147483818" r:id="rId21"/>
    <p:sldLayoutId id="2147483819" r:id="rId22"/>
    <p:sldLayoutId id="2147483820" r:id="rId23"/>
    <p:sldLayoutId id="2147483821" r:id="rId24"/>
    <p:sldLayoutId id="2147483822" r:id="rId25"/>
    <p:sldLayoutId id="2147483823" r:id="rId26"/>
    <p:sldLayoutId id="2147483824" r:id="rId27"/>
    <p:sldLayoutId id="2147483825" r:id="rId28"/>
    <p:sldLayoutId id="2147483826" r:id="rId29"/>
    <p:sldLayoutId id="2147483827" r:id="rId30"/>
    <p:sldLayoutId id="2147483828" r:id="rId31"/>
    <p:sldLayoutId id="2147483829" r:id="rId32"/>
    <p:sldLayoutId id="2147483830" r:id="rId33"/>
    <p:sldLayoutId id="2147483831" r:id="rId34"/>
    <p:sldLayoutId id="2147483832" r:id="rId35"/>
    <p:sldLayoutId id="2147483907" r:id="rId36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Think 2018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0816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3" r:id="rId20"/>
    <p:sldLayoutId id="2147483854" r:id="rId21"/>
    <p:sldLayoutId id="2147483855" r:id="rId22"/>
    <p:sldLayoutId id="2147483856" r:id="rId23"/>
    <p:sldLayoutId id="2147483857" r:id="rId24"/>
    <p:sldLayoutId id="2147483858" r:id="rId25"/>
    <p:sldLayoutId id="2147483859" r:id="rId26"/>
    <p:sldLayoutId id="2147483860" r:id="rId27"/>
    <p:sldLayoutId id="2147483861" r:id="rId28"/>
    <p:sldLayoutId id="2147483862" r:id="rId29"/>
    <p:sldLayoutId id="2147483863" r:id="rId30"/>
    <p:sldLayoutId id="2147483864" r:id="rId31"/>
    <p:sldLayoutId id="2147483865" r:id="rId32"/>
    <p:sldLayoutId id="2147483866" r:id="rId33"/>
    <p:sldLayoutId id="2147483867" r:id="rId34"/>
    <p:sldLayoutId id="2147483868" r:id="rId35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8312 / March 21,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  <p:sldLayoutId id="2147483890" r:id="rId21"/>
    <p:sldLayoutId id="2147483891" r:id="rId22"/>
    <p:sldLayoutId id="2147483892" r:id="rId23"/>
    <p:sldLayoutId id="2147483893" r:id="rId24"/>
    <p:sldLayoutId id="2147483894" r:id="rId25"/>
    <p:sldLayoutId id="2147483895" r:id="rId26"/>
    <p:sldLayoutId id="2147483896" r:id="rId27"/>
    <p:sldLayoutId id="2147483897" r:id="rId28"/>
    <p:sldLayoutId id="2147483898" r:id="rId29"/>
    <p:sldLayoutId id="2147483899" r:id="rId30"/>
    <p:sldLayoutId id="2147483900" r:id="rId31"/>
    <p:sldLayoutId id="2147483901" r:id="rId32"/>
    <p:sldLayoutId id="2147483902" r:id="rId33"/>
    <p:sldLayoutId id="2147483903" r:id="rId34"/>
    <p:sldLayoutId id="2147483904" r:id="rId35"/>
    <p:sldLayoutId id="2147483905" r:id="rId36"/>
    <p:sldLayoutId id="2147483906" r:id="rId37"/>
  </p:sldLayoutIdLst>
  <p:hf sldNum="0"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2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IBM Cloud / DOC ID / Month XX, 2018 / © 2018 IBM Corporation</a:t>
            </a:r>
            <a:endParaRPr lang="en-US" dirty="0"/>
          </a:p>
        </p:txBody>
      </p:sp>
      <p:sp>
        <p:nvSpPr>
          <p:cNvPr id="6" name="Line"/>
          <p:cNvSpPr/>
          <p:nvPr userDrawn="1"/>
        </p:nvSpPr>
        <p:spPr>
          <a:xfrm>
            <a:off x="-1" y="6394450"/>
            <a:ext cx="12192003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  <p:sldLayoutId id="2147483928" r:id="rId20"/>
    <p:sldLayoutId id="2147483929" r:id="rId21"/>
    <p:sldLayoutId id="2147483930" r:id="rId22"/>
    <p:sldLayoutId id="2147483931" r:id="rId23"/>
    <p:sldLayoutId id="2147483932" r:id="rId24"/>
    <p:sldLayoutId id="2147483933" r:id="rId25"/>
    <p:sldLayoutId id="2147483934" r:id="rId26"/>
    <p:sldLayoutId id="2147483935" r:id="rId27"/>
    <p:sldLayoutId id="2147483936" r:id="rId28"/>
    <p:sldLayoutId id="2147483937" r:id="rId29"/>
    <p:sldLayoutId id="2147483938" r:id="rId30"/>
    <p:sldLayoutId id="2147483939" r:id="rId31"/>
    <p:sldLayoutId id="2147483940" r:id="rId32"/>
    <p:sldLayoutId id="2147483941" r:id="rId33"/>
    <p:sldLayoutId id="2147483942" r:id="rId34"/>
    <p:sldLayoutId id="2147483943" r:id="rId35"/>
    <p:sldLayoutId id="2147483944" r:id="rId36"/>
    <p:sldLayoutId id="2147483945" r:id="rId37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9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9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9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9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9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2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IBM Cloud / DOC ID / </a:t>
            </a:r>
            <a:r>
              <a:rPr lang="de-DE" dirty="0" err="1" smtClean="0"/>
              <a:t>Month</a:t>
            </a:r>
            <a:r>
              <a:rPr lang="de-DE" dirty="0" smtClean="0"/>
              <a:t>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67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  <p:sldLayoutId id="2147483979" r:id="rId33"/>
    <p:sldLayoutId id="2147483980" r:id="rId34"/>
    <p:sldLayoutId id="2147483981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09570" rtl="0" eaLnBrk="1" latinLnBrk="0" hangingPunct="1">
        <a:lnSpc>
          <a:spcPct val="100000"/>
        </a:lnSpc>
        <a:spcBef>
          <a:spcPts val="1467"/>
        </a:spcBef>
        <a:buFont typeface="Arial"/>
        <a:buNone/>
        <a:defRPr sz="19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230706" indent="-230706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9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529140" indent="-230706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9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833926" indent="-224356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9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1070980" indent="-230706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9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2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IBM Cloud / DOC ID / </a:t>
            </a:r>
            <a:r>
              <a:rPr lang="de-DE" dirty="0" err="1" smtClean="0"/>
              <a:t>Month</a:t>
            </a:r>
            <a:r>
              <a:rPr lang="de-DE" dirty="0" smtClean="0"/>
              <a:t>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  <p:sldLayoutId id="2147484001" r:id="rId19"/>
    <p:sldLayoutId id="2147484002" r:id="rId20"/>
    <p:sldLayoutId id="2147484003" r:id="rId21"/>
    <p:sldLayoutId id="2147484004" r:id="rId22"/>
    <p:sldLayoutId id="2147484005" r:id="rId23"/>
    <p:sldLayoutId id="2147484006" r:id="rId24"/>
    <p:sldLayoutId id="2147484007" r:id="rId25"/>
    <p:sldLayoutId id="2147484008" r:id="rId26"/>
    <p:sldLayoutId id="2147484009" r:id="rId27"/>
    <p:sldLayoutId id="2147484010" r:id="rId28"/>
    <p:sldLayoutId id="2147484011" r:id="rId29"/>
    <p:sldLayoutId id="2147484012" r:id="rId30"/>
    <p:sldLayoutId id="2147484013" r:id="rId31"/>
    <p:sldLayoutId id="2147484014" r:id="rId32"/>
    <p:sldLayoutId id="2147484015" r:id="rId33"/>
    <p:sldLayoutId id="2147484016" r:id="rId34"/>
    <p:sldLayoutId id="2147484017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09555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0955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9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30701" indent="-230701" algn="l" defTabSz="60955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9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529127" indent="-230701" algn="l" defTabSz="60955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9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833906" indent="-224350" algn="l" defTabSz="60955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9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070953" indent="-230701" algn="l" defTabSz="60955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9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iff"/><Relationship Id="rId2" Type="http://schemas.openxmlformats.org/officeDocument/2006/relationships/image" Target="../media/image53.tiff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6.png"/><Relationship Id="rId5" Type="http://schemas.openxmlformats.org/officeDocument/2006/relationships/image" Target="../media/image57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en/SSBS6K_2.1.0/app_center/add_package_offlin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1.png"/><Relationship Id="rId4" Type="http://schemas.openxmlformats.org/officeDocument/2006/relationships/image" Target="../media/image70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tiff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6.png"/><Relationship Id="rId5" Type="http://schemas.openxmlformats.org/officeDocument/2006/relationships/image" Target="../media/image25.tiff"/><Relationship Id="rId4" Type="http://schemas.openxmlformats.org/officeDocument/2006/relationships/hyperlink" Target="https://ibm.biz/BdZfL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biz/BdZfLs" TargetMode="External"/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tiff"/><Relationship Id="rId3" Type="http://schemas.openxmlformats.org/officeDocument/2006/relationships/hyperlink" Target="https://mobilefirstplatform.ibmcloud.com/blog/2018/01/31/mfp-on-ibmcloud-private-announce/" TargetMode="External"/><Relationship Id="rId7" Type="http://schemas.openxmlformats.org/officeDocument/2006/relationships/hyperlink" Target="https://www-01.ibm.com/common/ssi/ShowDoc.wss?docURL=/common/ssi/rep_oc/3/877/ENUS5737-D03/index.html&amp;request_locale=e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ibm.box.com/v/cnc-sales-enablement" TargetMode="External"/><Relationship Id="rId5" Type="http://schemas.openxmlformats.org/officeDocument/2006/relationships/hyperlink" Target="https://www-01.ibm.com/common/ssi/cgi-bin/ssialias?infotype=an&amp;subtype=ca&amp;appname=gpateam&amp;supplier=897&amp;letternum=ENUS218-129" TargetMode="External"/><Relationship Id="rId4" Type="http://schemas.openxmlformats.org/officeDocument/2006/relationships/hyperlink" Target="http://www-01.ibm.com/common/ssi/ShowDoc.wss?docURL=/common/ssi/rep_ca/0/897/ENUS218-080/index.html&amp;request_locale=e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ibm.biz/ICP-DTE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tiff"/><Relationship Id="rId13" Type="http://schemas.openxmlformats.org/officeDocument/2006/relationships/image" Target="../media/image39.tiff"/><Relationship Id="rId18" Type="http://schemas.openxmlformats.org/officeDocument/2006/relationships/image" Target="../media/image43.tiff"/><Relationship Id="rId3" Type="http://schemas.openxmlformats.org/officeDocument/2006/relationships/image" Target="../media/image29.emf"/><Relationship Id="rId21" Type="http://schemas.openxmlformats.org/officeDocument/2006/relationships/image" Target="../media/image46.tiff"/><Relationship Id="rId7" Type="http://schemas.openxmlformats.org/officeDocument/2006/relationships/image" Target="../media/image33.tiff"/><Relationship Id="rId12" Type="http://schemas.openxmlformats.org/officeDocument/2006/relationships/image" Target="../media/image38.tiff"/><Relationship Id="rId17" Type="http://schemas.openxmlformats.org/officeDocument/2006/relationships/image" Target="../media/image42.tif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tiff"/><Relationship Id="rId20" Type="http://schemas.openxmlformats.org/officeDocument/2006/relationships/image" Target="../media/image45.tif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2.tiff"/><Relationship Id="rId11" Type="http://schemas.openxmlformats.org/officeDocument/2006/relationships/image" Target="../media/image37.tiff"/><Relationship Id="rId24" Type="http://schemas.openxmlformats.org/officeDocument/2006/relationships/image" Target="../media/image49.wmf"/><Relationship Id="rId5" Type="http://schemas.openxmlformats.org/officeDocument/2006/relationships/image" Target="../media/image31.tiff"/><Relationship Id="rId15" Type="http://schemas.microsoft.com/office/2007/relationships/hdphoto" Target="../media/hdphoto1.wdp"/><Relationship Id="rId23" Type="http://schemas.openxmlformats.org/officeDocument/2006/relationships/image" Target="../media/image48.wmf"/><Relationship Id="rId10" Type="http://schemas.openxmlformats.org/officeDocument/2006/relationships/image" Target="../media/image36.tiff"/><Relationship Id="rId19" Type="http://schemas.openxmlformats.org/officeDocument/2006/relationships/image" Target="../media/image44.tiff"/><Relationship Id="rId4" Type="http://schemas.openxmlformats.org/officeDocument/2006/relationships/image" Target="../media/image30.tiff"/><Relationship Id="rId9" Type="http://schemas.openxmlformats.org/officeDocument/2006/relationships/image" Target="../media/image35.tiff"/><Relationship Id="rId14" Type="http://schemas.openxmlformats.org/officeDocument/2006/relationships/image" Target="../media/image40.png"/><Relationship Id="rId22" Type="http://schemas.openxmlformats.org/officeDocument/2006/relationships/image" Target="../media/image4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ibm.biz/BdZfLs" TargetMode="External"/><Relationship Id="rId5" Type="http://schemas.openxmlformats.org/officeDocument/2006/relationships/image" Target="../media/image25.tiff"/><Relationship Id="rId4" Type="http://schemas.openxmlformats.org/officeDocument/2006/relationships/hyperlink" Target="https://console.bluemix.net/docs/runtimes/common/buildpackSuppor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3" y="1468582"/>
            <a:ext cx="5486401" cy="4775585"/>
          </a:xfrm>
        </p:spPr>
        <p:txBody>
          <a:bodyPr/>
          <a:lstStyle/>
          <a:p>
            <a:r>
              <a:rPr lang="en-US" dirty="0" smtClean="0"/>
              <a:t>IBM Cloud Private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2D34B8-1720-9544-9040-1CC9D609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8223"/>
            <a:ext cx="11291455" cy="9631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IBM Plex Sans" panose="020B0503050000000000" pitchFamily="34" charset="77"/>
                <a:cs typeface="InaiMathi" pitchFamily="2" charset="0"/>
              </a:rPr>
              <a:t>IBM Software enhanced for IBM Cloud Private</a:t>
            </a:r>
            <a:r>
              <a:rPr lang="en-US" sz="4000" dirty="0">
                <a:latin typeface="IBM Plex Sans" panose="020B0503050000000000" pitchFamily="34" charset="77"/>
                <a:cs typeface="InaiMathi" pitchFamily="2" charset="0"/>
              </a:rPr>
              <a:t/>
            </a:r>
            <a:br>
              <a:rPr lang="en-US" sz="4000" dirty="0">
                <a:latin typeface="IBM Plex Sans" panose="020B0503050000000000" pitchFamily="34" charset="77"/>
                <a:cs typeface="InaiMathi" pitchFamily="2" charset="0"/>
              </a:rPr>
            </a:br>
            <a:r>
              <a:rPr lang="en-US" sz="2700" i="1" dirty="0">
                <a:latin typeface="IBM Plex Sans" panose="020B0503050000000000" pitchFamily="34" charset="77"/>
                <a:cs typeface="InaiMathi" pitchFamily="2" charset="0"/>
              </a:rPr>
              <a:t>I</a:t>
            </a:r>
            <a:r>
              <a:rPr lang="en-US" sz="2700" i="1" dirty="0">
                <a:solidFill>
                  <a:srgbClr val="142935"/>
                </a:solidFill>
                <a:latin typeface="IBM Plex Sans" panose="020B0503050000000000" pitchFamily="34" charset="77"/>
                <a:cs typeface="InaiMathi" pitchFamily="2" charset="0"/>
              </a:rPr>
              <a:t>ntegrated while running outside of the platform</a:t>
            </a:r>
            <a:r>
              <a:rPr lang="en-US" i="1" baseline="30000" dirty="0">
                <a:solidFill>
                  <a:srgbClr val="142935"/>
                </a:solidFill>
                <a:latin typeface="IBM Plex Sans" panose="020B0503050000000000" pitchFamily="34" charset="77"/>
                <a:cs typeface="InaiMathi" pitchFamily="2" charset="0"/>
              </a:rPr>
              <a:t/>
            </a:r>
            <a:br>
              <a:rPr lang="en-US" i="1" baseline="30000" dirty="0">
                <a:solidFill>
                  <a:srgbClr val="142935"/>
                </a:solidFill>
                <a:latin typeface="IBM Plex Sans" panose="020B0503050000000000" pitchFamily="34" charset="77"/>
                <a:cs typeface="InaiMathi" pitchFamily="2" charset="0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5554" y="5037934"/>
            <a:ext cx="98360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BM Plex Sans" panose="020B0503050000000000" pitchFamily="34" charset="77"/>
                <a:sym typeface="Calibri"/>
              </a:rPr>
              <a:t>Monitor</a:t>
            </a:r>
            <a:endParaRPr kumimoji="0" lang="en-US" sz="2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4131" y="2634717"/>
            <a:ext cx="180797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BM Plex Sans" panose="020B0503050000000000" pitchFamily="34" charset="77"/>
                <a:sym typeface="Calibri"/>
              </a:rPr>
              <a:t>Connect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277" y="2485529"/>
            <a:ext cx="180797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BM Plex Sans" panose="020B0503050000000000" pitchFamily="34" charset="77"/>
                <a:sym typeface="Calibri"/>
              </a:rPr>
              <a:t>Manage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3609" y="5561150"/>
            <a:ext cx="360771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000000000" pitchFamily="34" charset="77"/>
              </a:rPr>
              <a:t>IBM Netcool Operations Insight   |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2054" y="5561150"/>
            <a:ext cx="455989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000000000" pitchFamily="34" charset="77"/>
              </a:rPr>
              <a:t>IBM Application Performance Management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43036" y="3013500"/>
            <a:ext cx="18716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000000000" pitchFamily="34" charset="77"/>
              </a:rPr>
              <a:t>IBM API Connect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87" y="2885634"/>
            <a:ext cx="252248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000000000" pitchFamily="34" charset="77"/>
              </a:rPr>
              <a:t>IBM UrbanCode Deploy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="" xmlns:a16="http://schemas.microsoft.com/office/drawing/2014/main" id="{EDAC8C78-E05C-DD4A-B355-7DFECD21F267}"/>
              </a:ext>
            </a:extLst>
          </p:cNvPr>
          <p:cNvSpPr txBox="1">
            <a:spLocks/>
          </p:cNvSpPr>
          <p:nvPr/>
        </p:nvSpPr>
        <p:spPr>
          <a:xfrm>
            <a:off x="9071499" y="647245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10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FDA0F98-1A50-7946-A463-AB5799D3C8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2042" y="1691814"/>
            <a:ext cx="7135338" cy="2907895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="" xmlns:a16="http://schemas.microsoft.com/office/drawing/2014/main" id="{607C8AF5-6422-A84E-947A-36A900363936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4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ubtitle 2"/>
          <p:cNvSpPr txBox="1">
            <a:spLocks noGrp="1"/>
          </p:cNvSpPr>
          <p:nvPr>
            <p:ph type="body" sz="quarter" idx="13"/>
          </p:nvPr>
        </p:nvSpPr>
        <p:spPr>
          <a:xfrm>
            <a:off x="253999" y="1521169"/>
            <a:ext cx="7046913" cy="26793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IBM Cloud Private </a:t>
            </a:r>
          </a:p>
          <a:p>
            <a:endParaRPr lang="en-US" dirty="0"/>
          </a:p>
          <a:p>
            <a:r>
              <a:rPr lang="en-US" dirty="0"/>
              <a:t>Catalog and Kubernetes Content</a:t>
            </a:r>
          </a:p>
        </p:txBody>
      </p:sp>
    </p:spTree>
    <p:extLst>
      <p:ext uri="{BB962C8B-B14F-4D97-AF65-F5344CB8AC3E}">
        <p14:creationId xmlns:p14="http://schemas.microsoft.com/office/powerpoint/2010/main" val="32035388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02451" y="250383"/>
            <a:ext cx="10772775" cy="387350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>
            <a:lvl1pPr algn="l" defTabSz="6072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733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7274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ea typeface="Arial" charset="0"/>
                <a:cs typeface="Arial" charset="0"/>
                <a:sym typeface="Calibri"/>
              </a:rPr>
              <a:t>Catalog Overview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2847" y="1124782"/>
            <a:ext cx="91912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IBM Cloud Private Catalog provides simple, self service, access to IBM and Open Source software built for 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8971" y="2413317"/>
            <a:ext cx="78374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Discover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try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software quickly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Deploy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with a few clicks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/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Extend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to include your apps, community and commercial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Control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7777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which software is included in the catalog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D7777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8175" y="2320721"/>
            <a:ext cx="607125" cy="6122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413" y="4110862"/>
            <a:ext cx="689725" cy="689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9379" y="5060495"/>
            <a:ext cx="705921" cy="705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6A6E597-616D-AC4E-800D-A47AC100471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451" y="1229414"/>
            <a:ext cx="2035465" cy="4600708"/>
          </a:xfrm>
          <a:prstGeom prst="rect">
            <a:avLst/>
          </a:prstGeom>
        </p:spPr>
      </p:pic>
      <p:sp>
        <p:nvSpPr>
          <p:cNvPr id="15" name="Slide Number Placeholder 1">
            <a:extLst>
              <a:ext uri="{FF2B5EF4-FFF2-40B4-BE49-F238E27FC236}">
                <a16:creationId xmlns="" xmlns:a16="http://schemas.microsoft.com/office/drawing/2014/main" id="{56364E5B-B9D3-794C-838B-962C7214E273}"/>
              </a:ext>
            </a:extLst>
          </p:cNvPr>
          <p:cNvSpPr txBox="1">
            <a:spLocks/>
          </p:cNvSpPr>
          <p:nvPr/>
        </p:nvSpPr>
        <p:spPr>
          <a:xfrm>
            <a:off x="9074727" y="647245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12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="" xmlns:a16="http://schemas.microsoft.com/office/drawing/2014/main" id="{607E5871-4AFB-934D-810E-B92B86B5C24C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E7B72F1-A181-874F-89A8-0415CFF753DE}"/>
              </a:ext>
            </a:extLst>
          </p:cNvPr>
          <p:cNvSpPr/>
          <p:nvPr/>
        </p:nvSpPr>
        <p:spPr>
          <a:xfrm>
            <a:off x="107434" y="2601029"/>
            <a:ext cx="2423893" cy="515751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F6596C8B-3992-3C4B-80F2-77F75119A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209" y="3162161"/>
            <a:ext cx="654921" cy="7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8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12763" y="971550"/>
            <a:ext cx="11679237" cy="730250"/>
          </a:xfrm>
        </p:spPr>
        <p:txBody>
          <a:bodyPr/>
          <a:lstStyle/>
          <a:p>
            <a:r>
              <a:rPr lang="en-US" sz="2600" dirty="0">
                <a:solidFill>
                  <a:srgbClr val="000000"/>
                </a:solidFill>
                <a:latin typeface="IBM Plex Sans" panose="020B0503050000000000" pitchFamily="34" charset="77"/>
              </a:rPr>
              <a:t>Collection of deployment packages (Helm Charts) displayed as tiles with a simple UX to view and deploy software.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2451" y="250383"/>
            <a:ext cx="10772775" cy="387350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>
            <a:lvl1pPr algn="l" defTabSz="6072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733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7274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ea typeface="Arial" charset="0"/>
                <a:cs typeface="Arial" charset="0"/>
                <a:sym typeface="Calibri"/>
              </a:rPr>
              <a:t>What is the Catalog today?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C693CBA-1672-EA43-9999-DB7997FE0F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919" y="2204594"/>
            <a:ext cx="9221430" cy="20829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2560643-426D-FE4A-85AD-8A8439E75BD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959" y="4287552"/>
            <a:ext cx="3153390" cy="9324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EA3F6D5-C6CF-0F40-AA93-728EA23B597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819" y="4248145"/>
            <a:ext cx="3058140" cy="9719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3DDB2DD-8DCA-0242-9B50-4B50B5A5EFB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919" y="4248145"/>
            <a:ext cx="3009900" cy="971902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="" xmlns:a16="http://schemas.microsoft.com/office/drawing/2014/main" id="{5CE36814-E2BB-6C49-9AB8-4068D67BB89D}"/>
              </a:ext>
            </a:extLst>
          </p:cNvPr>
          <p:cNvSpPr txBox="1">
            <a:spLocks/>
          </p:cNvSpPr>
          <p:nvPr/>
        </p:nvSpPr>
        <p:spPr>
          <a:xfrm>
            <a:off x="9119092" y="647245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13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2772353C-0151-1349-B3FF-920E9931F0C8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FF275B9-7F6F-3F47-AC2A-8CC5D801A6FD}"/>
              </a:ext>
            </a:extLst>
          </p:cNvPr>
          <p:cNvSpPr/>
          <p:nvPr/>
        </p:nvSpPr>
        <p:spPr>
          <a:xfrm>
            <a:off x="512763" y="5591270"/>
            <a:ext cx="1120818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IBM Plex Sans" panose="020B0503050000000000" pitchFamily="34" charset="77"/>
              </a:rPr>
              <a:t>The Catalog provides access to software under separate license terms.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0049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13C9BA2C-7843-42E5-9817-3AEF556945A9}"/>
              </a:ext>
            </a:extLst>
          </p:cNvPr>
          <p:cNvCxnSpPr>
            <a:cxnSpLocks/>
          </p:cNvCxnSpPr>
          <p:nvPr/>
        </p:nvCxnSpPr>
        <p:spPr>
          <a:xfrm>
            <a:off x="286871" y="1023027"/>
            <a:ext cx="5943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7450B2A-ABF3-084F-BBBC-EBB0BCF3F1AF}"/>
              </a:ext>
            </a:extLst>
          </p:cNvPr>
          <p:cNvSpPr/>
          <p:nvPr/>
        </p:nvSpPr>
        <p:spPr>
          <a:xfrm>
            <a:off x="2221618" y="2998555"/>
            <a:ext cx="306315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FB1E5"/>
                </a:solidFill>
                <a:latin typeface="klinic"/>
              </a:rPr>
              <a:t>The package manager for Kubernetes</a:t>
            </a:r>
          </a:p>
          <a:p>
            <a:pPr algn="ctr"/>
            <a:endParaRPr lang="en-US" b="1" dirty="0">
              <a:solidFill>
                <a:srgbClr val="3FB1E5"/>
              </a:solidFill>
              <a:latin typeface="klinic"/>
            </a:endParaRPr>
          </a:p>
          <a:p>
            <a:pPr algn="ctr"/>
            <a:endParaRPr lang="en-US" b="1" dirty="0">
              <a:solidFill>
                <a:srgbClr val="27759A"/>
              </a:solidFill>
              <a:latin typeface="Helvetica Neue" panose="02000503000000020004" pitchFamily="2" charset="0"/>
            </a:endParaRPr>
          </a:p>
          <a:p>
            <a:endParaRPr lang="en-US" b="1" dirty="0">
              <a:solidFill>
                <a:srgbClr val="27759A"/>
              </a:solidFill>
              <a:latin typeface="Helvetica Neue" panose="02000503000000020004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B08A125-49F2-8F45-B0F0-1DE6463B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Helm?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59A71F0-7D24-7249-8C89-66205D488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64" y="0"/>
            <a:ext cx="6664036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D5F80DF-8636-4B4D-A12C-FF426D6336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0" y="2628900"/>
            <a:ext cx="1536700" cy="1600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3F2BEE8-973E-3348-84D7-6976B1E1643E}"/>
              </a:ext>
            </a:extLst>
          </p:cNvPr>
          <p:cNvSpPr/>
          <p:nvPr/>
        </p:nvSpPr>
        <p:spPr>
          <a:xfrm>
            <a:off x="134471" y="4768771"/>
            <a:ext cx="51503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hangingPunct="1">
              <a:defRPr/>
            </a:pPr>
            <a:r>
              <a:rPr lang="en-US" kern="1200" dirty="0">
                <a:solidFill>
                  <a:schemeClr val="tx1"/>
                </a:solidFill>
                <a:latin typeface="IBM Plex Sans" panose="020B0503050000000000" pitchFamily="34" charset="77"/>
              </a:rPr>
              <a:t>Helm is the </a:t>
            </a:r>
            <a:r>
              <a:rPr lang="en-US" b="1" kern="1200" dirty="0">
                <a:solidFill>
                  <a:schemeClr val="tx1"/>
                </a:solidFill>
                <a:latin typeface="IBM Plex Sans" panose="020B0503050000000000" pitchFamily="34" charset="77"/>
              </a:rPr>
              <a:t>open standard </a:t>
            </a:r>
            <a:r>
              <a:rPr lang="en-US" kern="1200" dirty="0">
                <a:solidFill>
                  <a:schemeClr val="tx1"/>
                </a:solidFill>
                <a:latin typeface="IBM Plex Sans" panose="020B0503050000000000" pitchFamily="34" charset="77"/>
              </a:rPr>
              <a:t>for Application </a:t>
            </a:r>
            <a:r>
              <a:rPr lang="en-US" b="1" kern="1200" dirty="0">
                <a:solidFill>
                  <a:schemeClr val="tx1"/>
                </a:solidFill>
                <a:latin typeface="IBM Plex Sans" panose="020B0503050000000000" pitchFamily="34" charset="77"/>
              </a:rPr>
              <a:t>Packaging and Deployment </a:t>
            </a:r>
            <a:r>
              <a:rPr lang="en-US" kern="1200" dirty="0">
                <a:solidFill>
                  <a:schemeClr val="tx1"/>
                </a:solidFill>
                <a:latin typeface="IBM Plex Sans" panose="020B0503050000000000" pitchFamily="34" charset="77"/>
              </a:rPr>
              <a:t>for Kubernetes. </a:t>
            </a:r>
            <a:endParaRPr lang="en-US" b="1" kern="1200" dirty="0">
              <a:solidFill>
                <a:schemeClr val="tx1"/>
              </a:solidFill>
              <a:latin typeface="IBM Plex Sans" panose="020B0503050000000000" pitchFamily="34" charset="77"/>
            </a:endParaRPr>
          </a:p>
          <a:p>
            <a:pPr lvl="1" algn="ctr" hangingPunct="1">
              <a:defRPr/>
            </a:pPr>
            <a:endParaRPr lang="en-US" kern="1200" dirty="0">
              <a:solidFill>
                <a:schemeClr val="tx1"/>
              </a:solidFill>
              <a:latin typeface="IBM Plex Sans" panose="020B0503050000000000" pitchFamily="34" charset="77"/>
            </a:endParaRPr>
          </a:p>
          <a:p>
            <a:pPr lvl="1" algn="ctr" hangingPunct="1">
              <a:defRPr/>
            </a:pPr>
            <a:r>
              <a:rPr lang="en-US" kern="1200" dirty="0">
                <a:solidFill>
                  <a:schemeClr val="tx1"/>
                </a:solidFill>
                <a:latin typeface="IBM Plex Sans" panose="020B0503050000000000" pitchFamily="34" charset="77"/>
              </a:rPr>
              <a:t>Helm charts can describe the most complex software built for Kubernetes:  Resources, dependencies, variables, image locations.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EB0A6DD-CDBD-DE47-8F67-DBDFAC1290C1}"/>
              </a:ext>
            </a:extLst>
          </p:cNvPr>
          <p:cNvSpPr/>
          <p:nvPr/>
        </p:nvSpPr>
        <p:spPr>
          <a:xfrm>
            <a:off x="6884922" y="6519446"/>
            <a:ext cx="39501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Find more about Helm at https://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helm.sh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/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="" xmlns:a16="http://schemas.microsoft.com/office/drawing/2014/main" id="{7E6E377B-45CF-5C41-BA1F-A24ADB62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471" y="6519446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  <a:t>© 2018 IBM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C04645-B9AD-E84A-B13E-13105149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 dirty="0"/>
              <a:t>Why IBM is standardizing on Helm?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7F1D4A0-C66F-3E43-A7F2-AD9A2C860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93" y="1636152"/>
            <a:ext cx="560661" cy="765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418DC98-256D-B04F-9663-0E4F4802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740" y="1600025"/>
            <a:ext cx="679450" cy="679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7EFC9A1-5BC3-0F42-9A26-D592E34C3339}"/>
              </a:ext>
            </a:extLst>
          </p:cNvPr>
          <p:cNvSpPr txBox="1"/>
          <p:nvPr/>
        </p:nvSpPr>
        <p:spPr>
          <a:xfrm>
            <a:off x="3835618" y="229128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Open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47BD87C-0E2A-DF43-8430-237D20909307}"/>
              </a:ext>
            </a:extLst>
          </p:cNvPr>
          <p:cNvSpPr txBox="1"/>
          <p:nvPr/>
        </p:nvSpPr>
        <p:spPr>
          <a:xfrm>
            <a:off x="3152547" y="2752952"/>
            <a:ext cx="2222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Maintained by Cloud Native Computing Foundation, avoiding vendor lock-in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1425186-8A49-C044-A790-9F8DB34CD08D}"/>
              </a:ext>
            </a:extLst>
          </p:cNvPr>
          <p:cNvSpPr txBox="1"/>
          <p:nvPr/>
        </p:nvSpPr>
        <p:spPr>
          <a:xfrm>
            <a:off x="657426" y="2757528"/>
            <a:ext cx="183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Helm is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the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package manager for Kubernetes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50DD885-7325-2B44-8602-6228A8EE59F6}"/>
              </a:ext>
            </a:extLst>
          </p:cNvPr>
          <p:cNvSpPr txBox="1"/>
          <p:nvPr/>
        </p:nvSpPr>
        <p:spPr>
          <a:xfrm>
            <a:off x="880933" y="2319766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Standard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EDFE9EA-9772-FF41-A4E9-F6C54CEC4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288" y="1529532"/>
            <a:ext cx="899321" cy="8993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4CF2019-F0E7-A64A-97EB-3289ED304D4A}"/>
              </a:ext>
            </a:extLst>
          </p:cNvPr>
          <p:cNvSpPr txBox="1"/>
          <p:nvPr/>
        </p:nvSpPr>
        <p:spPr>
          <a:xfrm>
            <a:off x="8943979" y="2278481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Adopted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690776D-91E5-144B-B6DE-C5D360FC86CB}"/>
              </a:ext>
            </a:extLst>
          </p:cNvPr>
          <p:cNvSpPr/>
          <p:nvPr/>
        </p:nvSpPr>
        <p:spPr>
          <a:xfrm>
            <a:off x="8550153" y="2740146"/>
            <a:ext cx="25339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Industry adopted (IBM, Microsoft, Google,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Bitnami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, open source)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>
                <a:latin typeface="IBM Plex Sans"/>
                <a:ea typeface="+mn-ea"/>
                <a:cs typeface="+mn-cs"/>
              </a:rPr>
              <a:t>5000+ </a:t>
            </a:r>
            <a:r>
              <a:rPr lang="en-US" sz="1600" kern="1200" dirty="0" err="1">
                <a:latin typeface="IBM Plex Sans"/>
                <a:ea typeface="+mn-ea"/>
                <a:cs typeface="+mn-cs"/>
              </a:rPr>
              <a:t>Github</a:t>
            </a:r>
            <a:r>
              <a:rPr lang="en-US" sz="1600" kern="1200" dirty="0">
                <a:latin typeface="IBM Plex Sans"/>
                <a:ea typeface="+mn-ea"/>
                <a:cs typeface="+mn-cs"/>
              </a:rPr>
              <a:t> Stars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211B4465-AC88-AD44-859B-8EB6CFA68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188" y="4208343"/>
            <a:ext cx="702719" cy="7719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826C8E4-4660-7A4C-AE8C-F5DFBD93A43F}"/>
              </a:ext>
            </a:extLst>
          </p:cNvPr>
          <p:cNvSpPr txBox="1"/>
          <p:nvPr/>
        </p:nvSpPr>
        <p:spPr>
          <a:xfrm>
            <a:off x="1708963" y="4940863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Manage Complexity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7057710-9A4D-F44A-8E74-D4E4BB574349}"/>
              </a:ext>
            </a:extLst>
          </p:cNvPr>
          <p:cNvSpPr txBox="1"/>
          <p:nvPr/>
        </p:nvSpPr>
        <p:spPr>
          <a:xfrm>
            <a:off x="1218141" y="5402528"/>
            <a:ext cx="3868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Charts describe even the most complex apps. Provides simple and repeatable install. Serves as a single source of truth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6DB125C-8D29-9A46-AF81-FF07939FE43C}"/>
              </a:ext>
            </a:extLst>
          </p:cNvPr>
          <p:cNvSpPr txBox="1"/>
          <p:nvPr/>
        </p:nvSpPr>
        <p:spPr>
          <a:xfrm>
            <a:off x="5978225" y="4940864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Consistent Lifecycle Operations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E8A844D-5703-3642-93BF-2FB089180F72}"/>
              </a:ext>
            </a:extLst>
          </p:cNvPr>
          <p:cNvSpPr txBox="1"/>
          <p:nvPr/>
        </p:nvSpPr>
        <p:spPr>
          <a:xfrm>
            <a:off x="6199323" y="2274388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Sharable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304E205B-21F9-4644-AE95-2900C9B4E926}"/>
              </a:ext>
            </a:extLst>
          </p:cNvPr>
          <p:cNvSpPr/>
          <p:nvPr/>
        </p:nvSpPr>
        <p:spPr>
          <a:xfrm>
            <a:off x="5719521" y="2709364"/>
            <a:ext cx="24475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Easy to version, share,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host on public or private repos. Find IBM’s at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github.com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ibm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/charts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0F1699A1-B927-EC4E-B275-280F973EC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477" y="4224301"/>
            <a:ext cx="864031" cy="7697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E93AC705-8960-EC41-8304-47F4DC5732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110" y="4224301"/>
            <a:ext cx="798671" cy="79867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33BB2956-CFCA-6B41-A36E-37A770B25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383" y="4239560"/>
            <a:ext cx="754519" cy="75451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BBA563B-8F9E-544B-B69E-68A6991AD6DB}"/>
              </a:ext>
            </a:extLst>
          </p:cNvPr>
          <p:cNvSpPr txBox="1"/>
          <p:nvPr/>
        </p:nvSpPr>
        <p:spPr>
          <a:xfrm>
            <a:off x="5924867" y="5402528"/>
            <a:ext cx="4787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Consistent deploy, upgrade &amp; rollback operations for all your Kubernetes based software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C670B343-094E-FC4B-9FC7-04CB6ECD69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7627" y="1633245"/>
            <a:ext cx="791516" cy="791516"/>
          </a:xfrm>
          <a:prstGeom prst="rect">
            <a:avLst/>
          </a:prstGeom>
        </p:spPr>
      </p:pic>
      <p:sp>
        <p:nvSpPr>
          <p:cNvPr id="41" name="Footer Placeholder 3">
            <a:extLst>
              <a:ext uri="{FF2B5EF4-FFF2-40B4-BE49-F238E27FC236}">
                <a16:creationId xmlns="" xmlns:a16="http://schemas.microsoft.com/office/drawing/2014/main" id="{9504F3A6-D647-A84C-B077-C3388619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52" y="6451531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  <a:t>© 2018 IBM Corporation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="" xmlns:a16="http://schemas.microsoft.com/office/drawing/2014/main" id="{9028C08C-2819-9A4D-AC60-C8413D543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E6F14-FF48-0F4F-A8AA-2E3F25371E4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8570" y="231483"/>
            <a:ext cx="10772775" cy="387350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>
            <a:lvl1pPr algn="l" defTabSz="6072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733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7274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ea typeface="Arial" charset="0"/>
                <a:cs typeface="Arial" charset="0"/>
                <a:sym typeface="Calibri"/>
              </a:rPr>
              <a:t>Discover and Try Software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9360" y="1231770"/>
            <a:ext cx="6246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Discover and Try helm charts reside in the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IBM Charts Repository on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github.com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/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ibm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/charts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9360" y="2126717"/>
            <a:ext cx="66672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Available from catalog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in all IBM Cloud Private offerings,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IBM Plex Sans" panose="020B0503050000000000" pitchFamily="34" charset="77"/>
              </a:rPr>
              <a:t>i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ncluding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Community </a:t>
            </a:r>
            <a:r>
              <a:rPr lang="en-US" dirty="0">
                <a:latin typeface="IBM Plex Sans" panose="020B0503050000000000" pitchFamily="34" charset="77"/>
              </a:rPr>
              <a:t>E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dition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.  Not shipped with the product.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Client accepts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separate license terms</a:t>
            </a:r>
            <a:r>
              <a:rPr lang="en-US" dirty="0">
                <a:latin typeface="IBM Plex Sans" panose="020B0503050000000000" pitchFamily="34" charset="77"/>
              </a:rPr>
              <a:t>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open source,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IBM ILAN or ILAE licensed.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Content is continuously updated,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automatically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available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to client’s catalog upon refresh.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Docker images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sourced from public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Docker registries.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Requires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internet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connectivity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Documented process for disconnected mode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  <a:hlinkClick r:id="rId3"/>
              </a:rPr>
              <a:t>(Knowledge Center)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3798" y="1464594"/>
            <a:ext cx="3877402" cy="1324245"/>
          </a:xfrm>
          <a:prstGeom prst="roundRect">
            <a:avLst/>
          </a:prstGeom>
          <a:solidFill>
            <a:schemeClr val="tx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Calibri"/>
              </a:rPr>
              <a:t>IBM Cloud Private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47229" y="2096156"/>
            <a:ext cx="1043568" cy="4906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+mn-ea"/>
                <a:cs typeface="+mn-cs"/>
                <a:sym typeface="Calibri"/>
              </a:rPr>
              <a:t>Catalog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059276" y="2106498"/>
            <a:ext cx="1043568" cy="4906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+mn-ea"/>
                <a:cs typeface="+mn-cs"/>
                <a:sym typeface="Calibri"/>
              </a:rPr>
              <a:t>Helm/Tiller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269656" y="2106498"/>
            <a:ext cx="1043568" cy="4906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+mn-ea"/>
                <a:cs typeface="+mn-cs"/>
                <a:sym typeface="Calibri"/>
              </a:rPr>
              <a:t>Kubernetes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078416" y="2586810"/>
            <a:ext cx="12700" cy="1119916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78416" y="3706726"/>
            <a:ext cx="164016" cy="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242432" y="4306890"/>
            <a:ext cx="4426" cy="94683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242431" y="5253720"/>
            <a:ext cx="164016" cy="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81122" y="3380852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Charts are stored in a helm repository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Located on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github.com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/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ibm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/charts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Charts reference Docker images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12609" y="4730440"/>
            <a:ext cx="215766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Located in Docker registries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  -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Dockerhub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  <a:cs typeface="+mj-cs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  -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Dockerstore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  <a:cs typeface="+mj-cs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  <a:cs typeface="+mj-cs"/>
              <a:sym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6164" y="3908477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Helm charts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4439" y="5638328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Calibri"/>
              </a:rPr>
              <a:t>Docker images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447" y="4488336"/>
            <a:ext cx="1426991" cy="1426991"/>
          </a:xfrm>
          <a:prstGeom prst="rect">
            <a:avLst/>
          </a:prstGeom>
        </p:spPr>
      </p:pic>
      <p:sp>
        <p:nvSpPr>
          <p:cNvPr id="19" name="Slide Number Placeholder 1">
            <a:extLst>
              <a:ext uri="{FF2B5EF4-FFF2-40B4-BE49-F238E27FC236}">
                <a16:creationId xmlns="" xmlns:a16="http://schemas.microsoft.com/office/drawing/2014/main" id="{B8DB93A2-9CF2-454A-9276-13DAFB314FC7}"/>
              </a:ext>
            </a:extLst>
          </p:cNvPr>
          <p:cNvSpPr txBox="1">
            <a:spLocks/>
          </p:cNvSpPr>
          <p:nvPr/>
        </p:nvSpPr>
        <p:spPr>
          <a:xfrm>
            <a:off x="9116291" y="647245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16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="" xmlns:a16="http://schemas.microsoft.com/office/drawing/2014/main" id="{163FBE42-C7C2-DC4A-A08A-3474C4730E58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B63FADDC-E93F-5F49-8FFC-D9B290E061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79" y="3456288"/>
            <a:ext cx="461526" cy="4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2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23767" y="319427"/>
            <a:ext cx="10772775" cy="387350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>
            <a:lvl1pPr algn="l" defTabSz="6072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733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7274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ea typeface="Arial" charset="0"/>
                <a:cs typeface="Arial" charset="0"/>
                <a:sym typeface="Calibri"/>
              </a:rPr>
              <a:t>Adding Purchased IBM Software to your Catalog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6113" y="1685329"/>
            <a:ext cx="51196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Purchased IBM Software</a:t>
            </a:r>
            <a:r>
              <a:rPr kumimoji="0" lang="en-US" sz="21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is entitled in PPA</a:t>
            </a:r>
            <a:endParaRPr kumimoji="0" lang="en-US" sz="21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1.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Download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from Passport Advantage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2.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Import locally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into IBM Cloud Private (ICP)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Purchased IBM software is provided with IPLA license.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Some software maybe sold with priced metrics other than VPC. Client is responsible for compliance to those metrics.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Several packages are entitled for production use and S&amp;S through ICP Cloud Native and Enterprise editions, but are only accessed from IBM Charts repo and public Docker registries.  This includes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Microservice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Builder, WebSphere Liberty and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Node.js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 runtimes.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470881" y="2187656"/>
            <a:ext cx="3877402" cy="3146919"/>
          </a:xfrm>
          <a:prstGeom prst="roundRect">
            <a:avLst/>
          </a:prstGeom>
          <a:solidFill>
            <a:schemeClr val="tx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IBM Cloud Private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674312" y="2819219"/>
            <a:ext cx="1043568" cy="4906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Catalog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886359" y="2829561"/>
            <a:ext cx="1043568" cy="4906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Helm/Tiller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096739" y="2829561"/>
            <a:ext cx="1043568" cy="4906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Kubernetes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797594" y="3320652"/>
            <a:ext cx="6224" cy="54476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810547" y="3863491"/>
            <a:ext cx="216251" cy="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38403" y="4273666"/>
            <a:ext cx="1" cy="50292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128068" y="4776429"/>
            <a:ext cx="164016" cy="0"/>
          </a:xfrm>
          <a:prstGeom prst="line">
            <a:avLst/>
          </a:prstGeom>
          <a:ln>
            <a:solidFill>
              <a:srgbClr val="4B8B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62178" y="3996667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Helm charts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79696" y="4939868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Docker images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44765" y="3603041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Local Helm Repository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Installed with ICP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78978" y="4489040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Local Docker Registry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Installed with ICP</a:t>
            </a:r>
          </a:p>
        </p:txBody>
      </p:sp>
      <p:sp>
        <p:nvSpPr>
          <p:cNvPr id="12" name="Snip Single Corner Rectangle 11"/>
          <p:cNvSpPr/>
          <p:nvPr/>
        </p:nvSpPr>
        <p:spPr>
          <a:xfrm>
            <a:off x="467606" y="3264121"/>
            <a:ext cx="826034" cy="1009545"/>
          </a:xfrm>
          <a:prstGeom prst="snip1Rect">
            <a:avLst/>
          </a:prstGeom>
          <a:solidFill>
            <a:schemeClr val="tx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panose="020B0503050000000000" pitchFamily="34" charset="77"/>
              <a:ea typeface="Impact" charset="0"/>
              <a:cs typeface="Impact" charset="0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798" y="3580917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+ Chart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+ images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1428334" y="3622676"/>
            <a:ext cx="988847" cy="45455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76529" y="3664596"/>
            <a:ext cx="98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 panose="020B0503050000000000" pitchFamily="34" charset="77"/>
                <a:sym typeface="Calibri"/>
              </a:rPr>
              <a:t>Import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9962" y="4246859"/>
            <a:ext cx="875835" cy="875835"/>
          </a:xfrm>
          <a:prstGeom prst="rect">
            <a:avLst/>
          </a:prstGeom>
        </p:spPr>
      </p:pic>
      <p:sp>
        <p:nvSpPr>
          <p:cNvPr id="22" name="Slide Number Placeholder 1">
            <a:extLst>
              <a:ext uri="{FF2B5EF4-FFF2-40B4-BE49-F238E27FC236}">
                <a16:creationId xmlns="" xmlns:a16="http://schemas.microsoft.com/office/drawing/2014/main" id="{9D9E289E-82DF-984D-806E-AFC79D39429E}"/>
              </a:ext>
            </a:extLst>
          </p:cNvPr>
          <p:cNvSpPr txBox="1">
            <a:spLocks/>
          </p:cNvSpPr>
          <p:nvPr/>
        </p:nvSpPr>
        <p:spPr>
          <a:xfrm>
            <a:off x="9116291" y="647245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17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BE88634-B97A-6D4D-BF2C-4D87D1BB4678}"/>
              </a:ext>
            </a:extLst>
          </p:cNvPr>
          <p:cNvSpPr/>
          <p:nvPr/>
        </p:nvSpPr>
        <p:spPr>
          <a:xfrm>
            <a:off x="371593" y="4246859"/>
            <a:ext cx="9220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tx1"/>
                </a:solidFill>
                <a:latin typeface="IBM Plex Sans" panose="020B0503050000000000" pitchFamily="34" charset="77"/>
                <a:ea typeface="Impact" charset="0"/>
                <a:cs typeface="Impact" charset="0"/>
              </a:rPr>
              <a:t>Archive</a:t>
            </a:r>
          </a:p>
          <a:p>
            <a:pPr lvl="0" algn="r">
              <a:defRPr/>
            </a:pPr>
            <a:r>
              <a:rPr lang="en-US" sz="1600" b="1" dirty="0">
                <a:solidFill>
                  <a:schemeClr val="tx1"/>
                </a:solidFill>
                <a:latin typeface="IBM Plex Sans" panose="020B0503050000000000" pitchFamily="34" charset="77"/>
                <a:ea typeface="Impact" charset="0"/>
                <a:cs typeface="Impact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IBM Plex Sans" panose="020B0503050000000000" pitchFamily="34" charset="77"/>
                <a:ea typeface="Impact" charset="0"/>
                <a:cs typeface="Impact" charset="0"/>
              </a:rPr>
              <a:t>tar.gz</a:t>
            </a:r>
            <a:r>
              <a:rPr lang="en-US" sz="1600" b="1" dirty="0">
                <a:solidFill>
                  <a:schemeClr val="tx1"/>
                </a:solidFill>
                <a:latin typeface="IBM Plex Sans" panose="020B0503050000000000" pitchFamily="34" charset="77"/>
                <a:ea typeface="Impact" charset="0"/>
                <a:cs typeface="Impact" charset="0"/>
              </a:rPr>
              <a:t>)</a:t>
            </a:r>
          </a:p>
        </p:txBody>
      </p:sp>
      <p:sp>
        <p:nvSpPr>
          <p:cNvPr id="26" name="Footer Placeholder 3">
            <a:extLst>
              <a:ext uri="{FF2B5EF4-FFF2-40B4-BE49-F238E27FC236}">
                <a16:creationId xmlns="" xmlns:a16="http://schemas.microsoft.com/office/drawing/2014/main" id="{D18C23B3-B472-E64B-83B2-703BD7E775A2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372C493E-3719-D34C-B954-E58430AD13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61" y="3546807"/>
            <a:ext cx="461526" cy="4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2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0" y="1198142"/>
            <a:ext cx="4937231" cy="49270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4151" y="1164397"/>
            <a:ext cx="2866049" cy="174573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342" y="1198143"/>
            <a:ext cx="2886728" cy="171199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0" y="158750"/>
            <a:ext cx="10772775" cy="3873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0" dirty="0">
                <a:solidFill>
                  <a:schemeClr val="tx1"/>
                </a:solidFill>
                <a:latin typeface="IBM Plex Sans" panose="020B0503050000000000" pitchFamily="34" charset="77"/>
                <a:ea typeface="Arial" charset="0"/>
                <a:cs typeface="Arial" charset="0"/>
              </a:rPr>
              <a:t>Content available by Edition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2594" y="4644517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2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9732" y="1313654"/>
            <a:ext cx="2638661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77"/>
              </a:rPr>
              <a:t>Data Science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Data Science Experience Developer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  Edition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Data Governance and Integration</a:t>
            </a:r>
          </a:p>
          <a:p>
            <a:r>
              <a:rPr lang="en-US" sz="1000" dirty="0">
                <a:latin typeface="IBM Plex Sans" panose="020B0503050203000203" pitchFamily="34" charset="77"/>
              </a:rPr>
              <a:t> IBM InfoSphere Information Server </a:t>
            </a:r>
          </a:p>
          <a:p>
            <a:r>
              <a:rPr lang="en-US" sz="1000" dirty="0">
                <a:latin typeface="IBM Plex Sans" panose="020B0503050203000203" pitchFamily="34" charset="77"/>
              </a:rPr>
              <a:t>   for Evaluation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App Modernization Tooling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Transformation Advisor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Digital Business Automation</a:t>
            </a:r>
          </a:p>
          <a:p>
            <a:r>
              <a:rPr lang="en-US" sz="1000" b="1" dirty="0">
                <a:latin typeface="IBM Plex Sans" panose="020B0503050203000203" pitchFamily="34" charset="77"/>
              </a:rPr>
              <a:t>  </a:t>
            </a:r>
            <a:r>
              <a:rPr lang="en-US" sz="1000" dirty="0">
                <a:latin typeface="IBM Plex Sans" panose="020B0503050203000203" pitchFamily="34" charset="77"/>
              </a:rPr>
              <a:t>IBM Operational Decision Manager</a:t>
            </a:r>
          </a:p>
          <a:p>
            <a:r>
              <a:rPr lang="en-US" sz="1000" dirty="0">
                <a:latin typeface="IBM Plex Sans" panose="020B0503050203000203" pitchFamily="34" charset="77"/>
              </a:rPr>
              <a:t>    Developer Edition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Connectivity</a:t>
            </a:r>
          </a:p>
          <a:p>
            <a:r>
              <a:rPr lang="en-US" sz="1000" b="1" dirty="0">
                <a:latin typeface="IBM Plex Sans" panose="020B0503050203000203" pitchFamily="34" charset="77"/>
              </a:rPr>
              <a:t>  </a:t>
            </a:r>
            <a:r>
              <a:rPr lang="en-US" sz="1000" dirty="0">
                <a:latin typeface="IBM Plex Sans" panose="020B0503050203000203" pitchFamily="34" charset="77"/>
              </a:rPr>
              <a:t>IBM Voice Gateway Developer Trial </a:t>
            </a:r>
            <a:endParaRPr lang="en-US" sz="1000" b="1" dirty="0">
              <a:latin typeface="IBM Plex Sans" panose="020B0503050203000203" pitchFamily="34" charset="77"/>
            </a:endParaRP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Management</a:t>
            </a:r>
          </a:p>
          <a:p>
            <a:pPr lvl="1" defTabSz="914377">
              <a:defRPr/>
            </a:pPr>
            <a:r>
              <a:rPr lang="en-US" sz="1000" b="1" dirty="0">
                <a:solidFill>
                  <a:schemeClr val="tx1"/>
                </a:solidFill>
                <a:latin typeface="IBM Plex Sans" panose="020B0503050203000203" pitchFamily="34" charset="77"/>
              </a:rPr>
              <a:t>  </a:t>
            </a:r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IBM Netcool -integration </a:t>
            </a:r>
            <a:r>
              <a:rPr lang="en-US" sz="1000" baseline="30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(Probe for ICP Services </a:t>
            </a:r>
          </a:p>
          <a:p>
            <a:pPr lvl="1" defTabSz="914377">
              <a:defRPr/>
            </a:pPr>
            <a:r>
              <a:rPr lang="en-US" sz="1000" baseline="30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     -Logging events &amp; Monitoring alerts)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HPC / HPDA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Spectrum LSF Community Edition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IBM Plex Sans" panose="020B0503050203000203" pitchFamily="34" charset="77"/>
              </a:rPr>
              <a:t>IBM Spectrum Symphony Community</a:t>
            </a:r>
          </a:p>
          <a:p>
            <a:pPr lvl="1"/>
            <a:r>
              <a:rPr lang="en-US" sz="1000" dirty="0">
                <a:solidFill>
                  <a:schemeClr val="tx1"/>
                </a:solidFill>
                <a:latin typeface="IBM Plex Sans" panose="020B0503050203000203" pitchFamily="34" charset="77"/>
              </a:rPr>
              <a:t>   Edition</a:t>
            </a:r>
          </a:p>
          <a:p>
            <a:pPr lvl="1"/>
            <a:r>
              <a:rPr lang="en-US" sz="1000" dirty="0">
                <a:solidFill>
                  <a:schemeClr val="tx1"/>
                </a:solidFill>
                <a:latin typeface="IBM Plex Sans" panose="020B0503050203000203" pitchFamily="34" charset="77"/>
              </a:rPr>
              <a:t> IBM Spectrum Conductor Tech Preview</a:t>
            </a:r>
          </a:p>
          <a:p>
            <a:pPr lvl="1"/>
            <a:endParaRPr lang="en-US" sz="1000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Tooling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Web Terminal (open source)</a:t>
            </a:r>
          </a:p>
          <a:p>
            <a:pPr lvl="1"/>
            <a:r>
              <a:rPr lang="en-US" sz="1000" dirty="0">
                <a:solidFill>
                  <a:schemeClr val="tx1"/>
                </a:solidFill>
                <a:latin typeface="IBM Plex Sans" panose="020B0503050203000203" pitchFamily="34" charset="77"/>
              </a:rPr>
              <a:t> Skydive Network Analyzer (open source)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36700" y="1170198"/>
            <a:ext cx="279136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Catalog of Discover &amp; Try content, plus …</a:t>
            </a:r>
          </a:p>
          <a:p>
            <a:endParaRPr lang="en-US" sz="1200" b="1" dirty="0"/>
          </a:p>
          <a:p>
            <a:r>
              <a:rPr lang="en-US" sz="1100" b="1" dirty="0"/>
              <a:t>Toolchain &amp; Runtimes</a:t>
            </a:r>
          </a:p>
          <a:p>
            <a:pPr lvl="1"/>
            <a:r>
              <a:rPr lang="en-US" sz="1100" dirty="0"/>
              <a:t> </a:t>
            </a:r>
            <a:r>
              <a:rPr lang="en-US" sz="1100" dirty="0" err="1"/>
              <a:t>Microservice</a:t>
            </a:r>
            <a:r>
              <a:rPr lang="en-US" sz="1100" dirty="0"/>
              <a:t> Builder </a:t>
            </a:r>
            <a:r>
              <a:rPr lang="en-US" sz="1100" baseline="30000" dirty="0"/>
              <a:t>[1]</a:t>
            </a:r>
            <a:endParaRPr lang="en-US" sz="1100" dirty="0"/>
          </a:p>
          <a:p>
            <a:pPr lvl="1"/>
            <a:r>
              <a:rPr lang="en-US" sz="1100" dirty="0"/>
              <a:t> IBM WebSphere Liberty </a:t>
            </a:r>
            <a:r>
              <a:rPr lang="en-US" sz="1100" baseline="30000" dirty="0"/>
              <a:t>[1]</a:t>
            </a:r>
            <a:endParaRPr lang="en-US" sz="1100" dirty="0"/>
          </a:p>
          <a:p>
            <a:pPr lvl="1"/>
            <a:r>
              <a:rPr lang="en-US" sz="1100" dirty="0"/>
              <a:t> IBM SDK for </a:t>
            </a:r>
            <a:r>
              <a:rPr lang="en-US" sz="1100" dirty="0" err="1"/>
              <a:t>Node.js</a:t>
            </a:r>
            <a:r>
              <a:rPr lang="en-US" sz="1100" dirty="0"/>
              <a:t> </a:t>
            </a:r>
            <a:r>
              <a:rPr lang="en-US" sz="1100" baseline="30000" dirty="0"/>
              <a:t>[1]</a:t>
            </a:r>
            <a:endParaRPr lang="en-US" sz="1100" b="1" dirty="0"/>
          </a:p>
          <a:p>
            <a:endParaRPr lang="en-US" sz="1100" b="1" dirty="0"/>
          </a:p>
          <a:p>
            <a:r>
              <a:rPr lang="en-US" sz="1100" b="1" dirty="0"/>
              <a:t>Multi-Cloud Management</a:t>
            </a:r>
          </a:p>
          <a:p>
            <a:pPr lvl="1"/>
            <a:r>
              <a:rPr lang="en-US" sz="1100" dirty="0"/>
              <a:t> IBM Cloud Automation Manager </a:t>
            </a:r>
            <a:r>
              <a:rPr lang="en-US" sz="1100" baseline="30000" dirty="0"/>
              <a:t>[1]</a:t>
            </a:r>
            <a:endParaRPr lang="en-US" sz="11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78915" y="1359119"/>
            <a:ext cx="0" cy="457200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97856" y="821079"/>
            <a:ext cx="5119422" cy="5436082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rgbClr val="4F81BD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6095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"/>
              <a:cs typeface="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6877" y="5235790"/>
            <a:ext cx="17008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Available a la carte</a:t>
            </a:r>
          </a:p>
          <a:p>
            <a:r>
              <a:rPr lang="en-US" sz="1100" i="1" dirty="0">
                <a:solidFill>
                  <a:schemeClr val="bg2"/>
                </a:solidFill>
              </a:rPr>
              <a:t>Separate purchase or </a:t>
            </a:r>
          </a:p>
          <a:p>
            <a:r>
              <a:rPr lang="en-US" sz="1100" i="1" dirty="0">
                <a:solidFill>
                  <a:schemeClr val="bg2"/>
                </a:solidFill>
              </a:rPr>
              <a:t>bring your existing license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692001" y="3414279"/>
            <a:ext cx="5869172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472849" y="835583"/>
            <a:ext cx="3153738" cy="2074553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rgbClr val="4F81BD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6095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"/>
              <a:cs typeface="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63921" y="852975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IBM Cloud Private Enterprise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57642" y="861133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IBM Cloud Private Cloud Native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03905" y="1178442"/>
            <a:ext cx="2544134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Cloud Native content, plus</a:t>
            </a:r>
            <a:r>
              <a:rPr lang="mr-IN" sz="1200" b="1" dirty="0"/>
              <a:t>…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000" b="1" dirty="0"/>
              <a:t>Runtimes</a:t>
            </a:r>
          </a:p>
          <a:p>
            <a:r>
              <a:rPr lang="en-US" sz="1000" dirty="0"/>
              <a:t> IBM WebSphere Application Server ND </a:t>
            </a:r>
            <a:r>
              <a:rPr lang="en-US" sz="1000" baseline="30000" dirty="0"/>
              <a:t>[1] [2]</a:t>
            </a:r>
          </a:p>
          <a:p>
            <a:r>
              <a:rPr lang="en-US" sz="1000" dirty="0"/>
              <a:t> </a:t>
            </a:r>
          </a:p>
          <a:p>
            <a:r>
              <a:rPr lang="en-US" sz="1000" b="1" dirty="0"/>
              <a:t>Messaging</a:t>
            </a:r>
          </a:p>
          <a:p>
            <a:pPr lvl="1"/>
            <a:r>
              <a:rPr lang="en-US" sz="1000" dirty="0"/>
              <a:t> IBM MQ Advanced</a:t>
            </a:r>
            <a:r>
              <a:rPr lang="en-US" sz="1000" baseline="30000" dirty="0"/>
              <a:t> [1]</a:t>
            </a:r>
          </a:p>
          <a:p>
            <a:pPr lvl="1"/>
            <a:endParaRPr lang="en-US" sz="1000" baseline="30000" dirty="0"/>
          </a:p>
          <a:p>
            <a:pPr lvl="1"/>
            <a:r>
              <a:rPr lang="en-US" sz="1000" b="1" dirty="0"/>
              <a:t>Integration</a:t>
            </a:r>
          </a:p>
          <a:p>
            <a:pPr lvl="1"/>
            <a:r>
              <a:rPr lang="en-US" sz="1000" dirty="0"/>
              <a:t> IBM API Connect Professional </a:t>
            </a:r>
            <a:r>
              <a:rPr lang="en-US" sz="1000" baseline="30000" dirty="0"/>
              <a:t>[1] [2]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852133" y="835585"/>
            <a:ext cx="3153738" cy="2074552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rgbClr val="4F81BD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6095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914" y="861133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Discover and Try software available in all editions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246270" y="7739702"/>
            <a:ext cx="13660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/>
            <a:r>
              <a:rPr lang="en-US" sz="1000" i="1"/>
              <a:t>*coming soon</a:t>
            </a:r>
            <a:endParaRPr lang="en-US" sz="1000" i="1" dirty="0"/>
          </a:p>
        </p:txBody>
      </p:sp>
      <p:sp>
        <p:nvSpPr>
          <p:cNvPr id="15" name="Rectangle 14"/>
          <p:cNvSpPr/>
          <p:nvPr/>
        </p:nvSpPr>
        <p:spPr>
          <a:xfrm>
            <a:off x="7330789" y="4390947"/>
            <a:ext cx="22656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Messaging</a:t>
            </a:r>
          </a:p>
          <a:p>
            <a:pPr lvl="1"/>
            <a:r>
              <a:rPr lang="en-US" sz="1000" dirty="0"/>
              <a:t> IBM MQ Advanced</a:t>
            </a:r>
          </a:p>
          <a:p>
            <a:pPr lvl="1"/>
            <a:endParaRPr lang="en-US" sz="1000" dirty="0"/>
          </a:p>
          <a:p>
            <a:pPr lvl="1"/>
            <a:r>
              <a:rPr lang="en-US" sz="1000" b="1" dirty="0"/>
              <a:t>Integration</a:t>
            </a:r>
          </a:p>
          <a:p>
            <a:pPr lvl="1"/>
            <a:r>
              <a:rPr lang="en-US" sz="1000" dirty="0"/>
              <a:t> IBM Integration Bus</a:t>
            </a:r>
          </a:p>
          <a:p>
            <a:pPr lvl="1"/>
            <a:r>
              <a:rPr lang="en-US" sz="1000" dirty="0"/>
              <a:t> IBM DataPower Gateway Virtual Ed</a:t>
            </a:r>
          </a:p>
          <a:p>
            <a:pPr lvl="1"/>
            <a:r>
              <a:rPr lang="en-US" sz="1000" dirty="0"/>
              <a:t> IBM API Connect Enterprise</a:t>
            </a:r>
          </a:p>
          <a:p>
            <a:pPr lvl="1"/>
            <a:r>
              <a:rPr lang="en-US" sz="1000" dirty="0"/>
              <a:t> IBM API Connect Professional</a:t>
            </a:r>
          </a:p>
          <a:p>
            <a:pPr lvl="1"/>
            <a:endParaRPr lang="en-US" sz="1000" dirty="0"/>
          </a:p>
          <a:p>
            <a:pPr lvl="1"/>
            <a:r>
              <a:rPr lang="en-US" sz="1000" b="1" dirty="0">
                <a:solidFill>
                  <a:schemeClr val="tx1"/>
                </a:solidFill>
              </a:rPr>
              <a:t>Watson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 IBM Watson Compare &amp; Comply: Element Classification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84139" y="2940455"/>
            <a:ext cx="4837277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2"/>
                </a:solidFill>
              </a:rPr>
              <a:t>[1] IBM Software bundled with Cloud Native or Enterprise editions is entitled for production use with subscription and support.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84139" y="3742354"/>
            <a:ext cx="17283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Optional add-ons to</a:t>
            </a:r>
          </a:p>
          <a:p>
            <a:r>
              <a:rPr lang="en-US" sz="1100" b="1" dirty="0"/>
              <a:t>Cloud Native or Enterprise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7333491" y="3401660"/>
            <a:ext cx="23891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Data Services</a:t>
            </a:r>
          </a:p>
          <a:p>
            <a:pPr lvl="1"/>
            <a:r>
              <a:rPr lang="en-US" sz="1000" dirty="0"/>
              <a:t>IBM </a:t>
            </a:r>
            <a:r>
              <a:rPr lang="en-US" sz="1000" dirty="0">
                <a:solidFill>
                  <a:schemeClr val="tx1"/>
                </a:solidFill>
              </a:rPr>
              <a:t>Db2 Direct Advanced Edition 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IBM Db2 Warehouse Enterprise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         (in ICP for Data Science PN)</a:t>
            </a:r>
          </a:p>
          <a:p>
            <a:pPr lvl="1"/>
            <a:r>
              <a:rPr lang="en-US" sz="1000" b="1" dirty="0">
                <a:solidFill>
                  <a:schemeClr val="tx1"/>
                </a:solidFill>
              </a:rPr>
              <a:t>Data Science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 IBM Data Science Experience Local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692001" y="4417323"/>
            <a:ext cx="5869172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96939" y="3430948"/>
            <a:ext cx="21510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Toolchain</a:t>
            </a:r>
          </a:p>
          <a:p>
            <a:r>
              <a:rPr lang="en-US" sz="1000" dirty="0"/>
              <a:t> IBM </a:t>
            </a:r>
            <a:r>
              <a:rPr lang="en-US" sz="1000" dirty="0" err="1"/>
              <a:t>UrbanCode</a:t>
            </a:r>
            <a:r>
              <a:rPr lang="en-US" sz="1000" dirty="0"/>
              <a:t> Deploy (now on ICP)</a:t>
            </a:r>
          </a:p>
          <a:p>
            <a:endParaRPr lang="en-US" sz="1000" dirty="0"/>
          </a:p>
          <a:p>
            <a:r>
              <a:rPr lang="en-US" sz="1000" b="1" dirty="0"/>
              <a:t>Cloud Foundry </a:t>
            </a:r>
          </a:p>
          <a:p>
            <a:r>
              <a:rPr lang="en-US" sz="1000" dirty="0"/>
              <a:t> Includes select buildpacks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5303" y="4363580"/>
            <a:ext cx="25105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Data Services</a:t>
            </a:r>
          </a:p>
          <a:p>
            <a:pPr lvl="1"/>
            <a:r>
              <a:rPr lang="en-US" sz="1000" dirty="0"/>
              <a:t> IBM </a:t>
            </a:r>
            <a:r>
              <a:rPr lang="en-US" sz="1000" dirty="0">
                <a:solidFill>
                  <a:schemeClr val="tx1"/>
                </a:solidFill>
              </a:rPr>
              <a:t>Db2 Direct Advanced Ed. / AESE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     with IBM Data Server Manager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 IBM Db2 Warehouse Enterprise</a:t>
            </a:r>
          </a:p>
          <a:p>
            <a:pPr lvl="1"/>
            <a:endParaRPr lang="en-US" sz="1000" dirty="0">
              <a:solidFill>
                <a:schemeClr val="tx1"/>
              </a:solidFill>
            </a:endParaRPr>
          </a:p>
          <a:p>
            <a:pPr lvl="1"/>
            <a:r>
              <a:rPr lang="en-US" sz="1000" b="1" dirty="0"/>
              <a:t>Data Science &amp; Business Analytics</a:t>
            </a:r>
          </a:p>
          <a:p>
            <a:pPr lvl="1"/>
            <a:r>
              <a:rPr lang="en-US" sz="1000" b="1" dirty="0"/>
              <a:t> </a:t>
            </a:r>
            <a:r>
              <a:rPr lang="en-US" sz="1000" dirty="0"/>
              <a:t>IBM Watson Explorer Deep Analytics Edition</a:t>
            </a:r>
          </a:p>
          <a:p>
            <a:pPr lvl="1"/>
            <a:endParaRPr lang="en-US" sz="1000" b="1" dirty="0"/>
          </a:p>
          <a:p>
            <a:pPr lvl="1"/>
            <a:r>
              <a:rPr lang="en-US" sz="1000" b="1" dirty="0"/>
              <a:t>Digital Business Automation</a:t>
            </a:r>
          </a:p>
          <a:p>
            <a:pPr lvl="1"/>
            <a:r>
              <a:rPr lang="en-US" sz="1000" dirty="0"/>
              <a:t> IBM Operational Decision Manager</a:t>
            </a:r>
            <a:endParaRPr lang="en-US" sz="1000" b="1" dirty="0"/>
          </a:p>
          <a:p>
            <a:pPr lvl="1"/>
            <a:endParaRPr lang="en-US" sz="1000" b="1" dirty="0"/>
          </a:p>
          <a:p>
            <a:pPr lvl="1"/>
            <a:r>
              <a:rPr lang="en-US" sz="1000" b="1" dirty="0"/>
              <a:t>Mobile</a:t>
            </a:r>
          </a:p>
          <a:p>
            <a:pPr lvl="1"/>
            <a:r>
              <a:rPr lang="en-US" sz="1000" dirty="0"/>
              <a:t> IBM Mobile Foundation</a:t>
            </a:r>
          </a:p>
          <a:p>
            <a:pPr lvl="1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25826" y="2932472"/>
            <a:ext cx="14510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+mj-ea"/>
              </a:rPr>
              <a:t>[2] Runs on VMs </a:t>
            </a:r>
          </a:p>
          <a:p>
            <a:r>
              <a:rPr lang="en-US" sz="1000" i="1" dirty="0">
                <a:solidFill>
                  <a:schemeClr val="bg2"/>
                </a:solidFill>
                <a:latin typeface="+mj-ea"/>
              </a:rPr>
              <a:t>     outside of Kubernetes</a:t>
            </a:r>
          </a:p>
          <a:p>
            <a:r>
              <a:rPr lang="en-US" sz="1000" i="1" dirty="0">
                <a:solidFill>
                  <a:schemeClr val="bg2"/>
                </a:solidFill>
                <a:latin typeface="+mj-ea"/>
              </a:rPr>
              <a:t>     </a:t>
            </a:r>
            <a:endParaRPr lang="en-US" sz="1200" i="1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402" y="1297315"/>
            <a:ext cx="25977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IBM Plex Sans" panose="020B0503050203000203" pitchFamily="34" charset="77"/>
              </a:rPr>
              <a:t>Toolchain &amp; Runtimes </a:t>
            </a:r>
            <a:endParaRPr lang="en-US" sz="1000" dirty="0">
              <a:latin typeface="IBM Plex Sans" panose="020B0503050203000203" pitchFamily="34" charset="77"/>
            </a:endParaRP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Microclimate 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</a:t>
            </a:r>
            <a:r>
              <a:rPr lang="en-US" sz="1000" dirty="0" err="1">
                <a:latin typeface="IBM Plex Sans" panose="020B0503050203000203" pitchFamily="34" charset="77"/>
              </a:rPr>
              <a:t>Microservice</a:t>
            </a:r>
            <a:r>
              <a:rPr lang="en-US" sz="1000" dirty="0">
                <a:latin typeface="IBM Plex Sans" panose="020B0503050203000203" pitchFamily="34" charset="77"/>
              </a:rPr>
              <a:t> Builder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Jenkins (open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WebSphere Liberty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Open Liberty (open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SDK for Node.js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Swift runtime sample (open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Nginx (open source)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Messaging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MQ Advanced for Developers</a:t>
            </a:r>
          </a:p>
          <a:p>
            <a:pPr lvl="1"/>
            <a:r>
              <a:rPr lang="en-US" sz="1000" b="1" dirty="0">
                <a:latin typeface="IBM Plex Sans" panose="020B0503050203000203" pitchFamily="34" charset="77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IBM Plex Sans" panose="020B0503050203000203" pitchFamily="34" charset="77"/>
              </a:rPr>
              <a:t>RabbitMQ</a:t>
            </a:r>
            <a:r>
              <a:rPr lang="en-US" sz="1000" dirty="0">
                <a:solidFill>
                  <a:schemeClr val="tx1"/>
                </a:solidFill>
                <a:latin typeface="IBM Plex Sans" panose="020B0503050203000203" pitchFamily="34" charset="77"/>
              </a:rPr>
              <a:t> (open source)</a:t>
            </a: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Integration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Integration Bus for Developers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DataPower Gateway for Developers</a:t>
            </a:r>
            <a:endParaRPr lang="en-US" sz="1000" b="1" dirty="0">
              <a:latin typeface="IBM Plex Sans" panose="020B0503050203000203" pitchFamily="34" charset="77"/>
            </a:endParaRPr>
          </a:p>
          <a:p>
            <a:endParaRPr lang="en-US" sz="1000" b="1" dirty="0">
              <a:latin typeface="IBM Plex Sans" panose="020B0503050203000203" pitchFamily="34" charset="77"/>
            </a:endParaRPr>
          </a:p>
          <a:p>
            <a:r>
              <a:rPr lang="en-US" sz="1000" b="1" dirty="0">
                <a:latin typeface="IBM Plex Sans" panose="020B0503050203000203" pitchFamily="34" charset="77"/>
              </a:rPr>
              <a:t>Data Services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Db2 Dev-C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Db2 Warehouse Dev-C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Data Server Manager (for Db2 Dev-C)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IBM Cloudant Developer Edition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MongoDB (open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PostgreSQL (open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</a:t>
            </a:r>
            <a:r>
              <a:rPr lang="en-US" sz="1000" dirty="0" err="1">
                <a:latin typeface="IBM Plex Sans" panose="020B0503050203000203" pitchFamily="34" charset="77"/>
              </a:rPr>
              <a:t>MariaDB</a:t>
            </a:r>
            <a:r>
              <a:rPr lang="en-US" sz="1000" dirty="0">
                <a:latin typeface="IBM Plex Sans" panose="020B0503050203000203" pitchFamily="34" charset="77"/>
              </a:rPr>
              <a:t> (open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Galera clustering with MariaDB (open  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source)</a:t>
            </a:r>
          </a:p>
          <a:p>
            <a:pPr lvl="1"/>
            <a:r>
              <a:rPr lang="en-US" sz="1000" dirty="0">
                <a:latin typeface="IBM Plex Sans" panose="020B0503050203000203" pitchFamily="34" charset="77"/>
              </a:rPr>
              <a:t> </a:t>
            </a:r>
            <a:r>
              <a:rPr lang="en-US" sz="1000" dirty="0" err="1">
                <a:latin typeface="IBM Plex Sans" panose="020B0503050203000203" pitchFamily="34" charset="77"/>
              </a:rPr>
              <a:t>Redis</a:t>
            </a:r>
            <a:r>
              <a:rPr lang="en-US" sz="1000" dirty="0">
                <a:latin typeface="IBM Plex Sans" panose="020B0503050203000203" pitchFamily="34" charset="77"/>
              </a:rPr>
              <a:t> HA Topology (open source)</a:t>
            </a:r>
          </a:p>
          <a:p>
            <a:pPr lvl="1"/>
            <a:endParaRPr lang="en-US" sz="1000" dirty="0"/>
          </a:p>
        </p:txBody>
      </p:sp>
      <p:sp>
        <p:nvSpPr>
          <p:cNvPr id="32" name="Slide Number Placeholder 1">
            <a:extLst>
              <a:ext uri="{FF2B5EF4-FFF2-40B4-BE49-F238E27FC236}">
                <a16:creationId xmlns="" xmlns:a16="http://schemas.microsoft.com/office/drawing/2014/main" id="{E3C3A4F2-BBCE-FF4F-B0D8-CB3934178919}"/>
              </a:ext>
            </a:extLst>
          </p:cNvPr>
          <p:cNvSpPr txBox="1">
            <a:spLocks/>
          </p:cNvSpPr>
          <p:nvPr/>
        </p:nvSpPr>
        <p:spPr>
          <a:xfrm>
            <a:off x="9137000" y="6196311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18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3A00913-AEA8-CE45-9A40-CB0BC0509BF6}"/>
              </a:ext>
            </a:extLst>
          </p:cNvPr>
          <p:cNvSpPr txBox="1"/>
          <p:nvPr/>
        </p:nvSpPr>
        <p:spPr>
          <a:xfrm>
            <a:off x="2007248" y="6402555"/>
            <a:ext cx="7842848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Catalog content is not distributed with IBM Cloud Private. Content is distributed separately, licensed under separate terms and conditions.</a:t>
            </a:r>
          </a:p>
        </p:txBody>
      </p:sp>
    </p:spTree>
    <p:extLst>
      <p:ext uri="{BB962C8B-B14F-4D97-AF65-F5344CB8AC3E}">
        <p14:creationId xmlns:p14="http://schemas.microsoft.com/office/powerpoint/2010/main" val="12058709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ubtitle 2"/>
          <p:cNvSpPr txBox="1">
            <a:spLocks noGrp="1"/>
          </p:cNvSpPr>
          <p:nvPr>
            <p:ph type="body" sz="quarter" idx="13"/>
          </p:nvPr>
        </p:nvSpPr>
        <p:spPr>
          <a:xfrm>
            <a:off x="298151" y="2642046"/>
            <a:ext cx="7481307" cy="2679356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Cloud Automation Manager and Terraform Content</a:t>
            </a:r>
          </a:p>
        </p:txBody>
      </p:sp>
    </p:spTree>
    <p:extLst>
      <p:ext uri="{BB962C8B-B14F-4D97-AF65-F5344CB8AC3E}">
        <p14:creationId xmlns:p14="http://schemas.microsoft.com/office/powerpoint/2010/main" val="2234684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453C3AFD-9C33-BE44-80FD-9BFA779F8B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6978" y="2099878"/>
            <a:ext cx="1039668" cy="10113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E7399C2-D21E-6540-AD63-87214594C9B8}"/>
              </a:ext>
            </a:extLst>
          </p:cNvPr>
          <p:cNvSpPr txBox="1"/>
          <p:nvPr/>
        </p:nvSpPr>
        <p:spPr>
          <a:xfrm>
            <a:off x="2723531" y="1143660"/>
            <a:ext cx="855951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+ New and Expanded Content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40BEE60-E814-C74D-92B5-47A2061D8730}"/>
              </a:ext>
            </a:extLst>
          </p:cNvPr>
          <p:cNvSpPr txBox="1"/>
          <p:nvPr/>
        </p:nvSpPr>
        <p:spPr>
          <a:xfrm>
            <a:off x="721352" y="3111267"/>
            <a:ext cx="11711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Kubernetes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="" xmlns:a16="http://schemas.microsoft.com/office/drawing/2014/main" id="{B0E8B8DF-5682-F744-86B0-8460EA673EC9}"/>
              </a:ext>
            </a:extLst>
          </p:cNvPr>
          <p:cNvSpPr txBox="1">
            <a:spLocks/>
          </p:cNvSpPr>
          <p:nvPr/>
        </p:nvSpPr>
        <p:spPr>
          <a:xfrm>
            <a:off x="164326" y="0"/>
            <a:ext cx="8534400" cy="853440"/>
          </a:xfrm>
          <a:prstGeom prst="rect">
            <a:avLst/>
          </a:prstGeom>
          <a:solidFill>
            <a:schemeClr val="tx2"/>
          </a:solidFill>
        </p:spPr>
        <p:txBody>
          <a:bodyPr vert="horz" lIns="304800" tIns="207264" rIns="304800" bIns="30480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defTabSz="609585"/>
            <a:r>
              <a:rPr lang="en-US" sz="4267" dirty="0">
                <a:solidFill>
                  <a:srgbClr val="000000"/>
                </a:solidFill>
                <a:latin typeface="IBM Plex Sans"/>
              </a:rPr>
              <a:t>What’s new 1Q 2018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="" xmlns:a16="http://schemas.microsoft.com/office/drawing/2014/main" id="{CF87A11F-111E-6045-88EA-E69394760BB9}"/>
              </a:ext>
            </a:extLst>
          </p:cNvPr>
          <p:cNvSpPr/>
          <p:nvPr/>
        </p:nvSpPr>
        <p:spPr>
          <a:xfrm>
            <a:off x="2559896" y="1140007"/>
            <a:ext cx="8556786" cy="3270100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rgbClr val="000E5E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6095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46914C1-E31D-7F48-A1DF-0BDF4EEB3391}"/>
              </a:ext>
            </a:extLst>
          </p:cNvPr>
          <p:cNvSpPr txBox="1"/>
          <p:nvPr/>
        </p:nvSpPr>
        <p:spPr>
          <a:xfrm>
            <a:off x="2723531" y="5617923"/>
            <a:ext cx="9703996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600" dirty="0"/>
              <a:t> + Cloud Automation Manager </a:t>
            </a:r>
          </a:p>
          <a:p>
            <a:r>
              <a:rPr lang="en-US" sz="1600" dirty="0"/>
              <a:t>    </a:t>
            </a:r>
            <a:r>
              <a:rPr lang="en-US" sz="1400" dirty="0"/>
              <a:t>Introducing </a:t>
            </a:r>
            <a:r>
              <a:rPr lang="en-US" sz="1400" dirty="0" err="1"/>
              <a:t>CAMHub</a:t>
            </a:r>
            <a:r>
              <a:rPr lang="en-US" sz="1400" dirty="0"/>
              <a:t>.  Content now available as open source hosted on </a:t>
            </a:r>
            <a:r>
              <a:rPr lang="en-US" sz="1400" dirty="0" err="1"/>
              <a:t>github</a:t>
            </a:r>
            <a:r>
              <a:rPr lang="en-US" sz="1400" dirty="0"/>
              <a:t>:  </a:t>
            </a:r>
            <a:r>
              <a:rPr lang="en-US" sz="1400" i="1" dirty="0">
                <a:hlinkClick r:id="rId4"/>
              </a:rPr>
              <a:t>https://ibm.biz/BdZfLs</a:t>
            </a:r>
            <a:endParaRPr lang="en-US" sz="1400" i="1" dirty="0">
              <a:solidFill>
                <a:srgbClr val="FF0000"/>
              </a:solidFill>
            </a:endParaRPr>
          </a:p>
          <a:p>
            <a:r>
              <a:rPr lang="en-US" sz="1400" i="1" dirty="0"/>
              <a:t>     </a:t>
            </a:r>
            <a:r>
              <a:rPr lang="en-US" sz="1400" dirty="0"/>
              <a:t>Supported when deployed through CAM with current S&amp;S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6E75C99-75E2-E24F-A3C2-081EED11148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797" y="5470767"/>
            <a:ext cx="1144155" cy="1142467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="" xmlns:a16="http://schemas.microsoft.com/office/drawing/2014/main" id="{9060142C-7F06-7742-8C65-BD6A7462EBF8}"/>
              </a:ext>
            </a:extLst>
          </p:cNvPr>
          <p:cNvSpPr/>
          <p:nvPr/>
        </p:nvSpPr>
        <p:spPr>
          <a:xfrm>
            <a:off x="2551852" y="5527568"/>
            <a:ext cx="8564830" cy="1011704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rgbClr val="000E5E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6095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CF7E85E-6879-684D-9866-CD97A6E2CBF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5F7FA"/>
              </a:clrFrom>
              <a:clrTo>
                <a:srgbClr val="F5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392" y="4491984"/>
            <a:ext cx="1283560" cy="9168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ECE236-F9B5-9B48-848C-1E3D7F075162}"/>
              </a:ext>
            </a:extLst>
          </p:cNvPr>
          <p:cNvSpPr txBox="1"/>
          <p:nvPr/>
        </p:nvSpPr>
        <p:spPr>
          <a:xfrm>
            <a:off x="2723531" y="4674915"/>
            <a:ext cx="8559512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600" dirty="0"/>
              <a:t> + Buildpack updates:</a:t>
            </a:r>
          </a:p>
          <a:p>
            <a:r>
              <a:rPr lang="en-US" sz="1600" dirty="0"/>
              <a:t>     </a:t>
            </a:r>
            <a:r>
              <a:rPr lang="en-US" sz="1400" dirty="0"/>
              <a:t>New versions of IBM buildpacks:  Liberty for Java, IBM SDK for Node.js, Swift     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="" xmlns:a16="http://schemas.microsoft.com/office/drawing/2014/main" id="{399D5AE3-1424-DD45-843A-B6A7E4325CD5}"/>
              </a:ext>
            </a:extLst>
          </p:cNvPr>
          <p:cNvSpPr/>
          <p:nvPr/>
        </p:nvSpPr>
        <p:spPr>
          <a:xfrm>
            <a:off x="2551850" y="4653140"/>
            <a:ext cx="8564831" cy="584771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rgbClr val="000E5E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6095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07B2ED95-5C7D-084E-85B5-F1D549AC0AF7}"/>
              </a:ext>
            </a:extLst>
          </p:cNvPr>
          <p:cNvSpPr txBox="1">
            <a:spLocks/>
          </p:cNvSpPr>
          <p:nvPr/>
        </p:nvSpPr>
        <p:spPr>
          <a:xfrm>
            <a:off x="164326" y="6635009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>
                <a:solidFill>
                  <a:schemeClr val="tx1"/>
                </a:solidFill>
              </a:rPr>
              <a:t>IBM Cloud / © 2018 IBM Corporation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="" xmlns:a16="http://schemas.microsoft.com/office/drawing/2014/main" id="{65B4F35C-6267-3845-A379-3D532DB61FB3}"/>
              </a:ext>
            </a:extLst>
          </p:cNvPr>
          <p:cNvSpPr txBox="1">
            <a:spLocks/>
          </p:cNvSpPr>
          <p:nvPr/>
        </p:nvSpPr>
        <p:spPr>
          <a:xfrm>
            <a:off x="9162172" y="6592679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2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4DC2C28-5664-614F-BD08-376EF3E35D4E}"/>
              </a:ext>
            </a:extLst>
          </p:cNvPr>
          <p:cNvSpPr/>
          <p:nvPr/>
        </p:nvSpPr>
        <p:spPr>
          <a:xfrm>
            <a:off x="2723530" y="4051662"/>
            <a:ext cx="8393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sz="1200" dirty="0">
                <a:solidFill>
                  <a:schemeClr val="tx1"/>
                </a:solidFill>
              </a:rPr>
              <a:t>WebSphere Liberty now supports </a:t>
            </a:r>
            <a:r>
              <a:rPr lang="en-US" sz="1200" dirty="0" err="1">
                <a:solidFill>
                  <a:schemeClr val="tx1"/>
                </a:solidFill>
              </a:rPr>
              <a:t>MicroProfile</a:t>
            </a:r>
            <a:r>
              <a:rPr lang="en-US" sz="1200" dirty="0">
                <a:solidFill>
                  <a:schemeClr val="tx1"/>
                </a:solidFill>
              </a:rPr>
              <a:t>, Web Profile and Java EE profiles on ICP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D9E1B1A-915B-E342-AA1E-B671D15488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61" y="1449199"/>
            <a:ext cx="7653723" cy="26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8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E00EA2B-1D67-3242-A20E-D587B78666F1}"/>
              </a:ext>
            </a:extLst>
          </p:cNvPr>
          <p:cNvSpPr/>
          <p:nvPr/>
        </p:nvSpPr>
        <p:spPr>
          <a:xfrm>
            <a:off x="6109304" y="0"/>
            <a:ext cx="6082696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2CE8E9C-77D9-C143-8DED-BAEDE03F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Terraform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A7F1DD0-59F9-F442-9F2B-964C5E4BCB25}"/>
              </a:ext>
            </a:extLst>
          </p:cNvPr>
          <p:cNvSpPr txBox="1">
            <a:spLocks/>
          </p:cNvSpPr>
          <p:nvPr/>
        </p:nvSpPr>
        <p:spPr>
          <a:xfrm>
            <a:off x="6421451" y="752735"/>
            <a:ext cx="5770549" cy="5870430"/>
          </a:xfrm>
          <a:prstGeom prst="rect">
            <a:avLst/>
          </a:prstGeom>
        </p:spPr>
        <p:txBody>
          <a:bodyPr lIns="91440" anchor="t" anchorCtr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600" b="1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spcBef>
                <a:spcPts val="0"/>
              </a:spcBef>
            </a:pPr>
            <a:r>
              <a:rPr lang="en-US" sz="21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Declarative Cloud Automation</a:t>
            </a:r>
          </a:p>
          <a:p>
            <a:pPr>
              <a:spcBef>
                <a:spcPts val="0"/>
              </a:spcBef>
            </a:pPr>
            <a:endParaRPr lang="en-US" sz="2100" b="1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spcBef>
                <a:spcPts val="0"/>
              </a:spcBef>
            </a:pPr>
            <a:r>
              <a:rPr lang="en-US" sz="21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Common approach in all clouds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All clouds and all application architectures</a:t>
            </a:r>
            <a:endParaRPr lang="en-US" sz="210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2100" b="1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spcBef>
                <a:spcPts val="0"/>
              </a:spcBef>
            </a:pPr>
            <a:r>
              <a:rPr lang="en-US" sz="21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Open source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10,000+ GitHub stars; 1,153 contributors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Supported by major cloud vendors</a:t>
            </a:r>
            <a:endParaRPr lang="en-US" sz="210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2100" b="1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spcBef>
                <a:spcPts val="0"/>
              </a:spcBef>
            </a:pPr>
            <a:r>
              <a:rPr lang="en-US" sz="21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Large &amp; growing ecosystem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Terraform Module Registry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Many OEM providers and provisioners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2100" b="1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spcBef>
                <a:spcPts val="0"/>
              </a:spcBef>
            </a:pPr>
            <a:r>
              <a:rPr lang="en-US" sz="21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Enterprise hardened by IBM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Secrets management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Role based provisioning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2100" i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Team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3767168-4AE1-A241-A2DE-2AD0C07D29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436" y="2546206"/>
            <a:ext cx="4602037" cy="3808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FC7CCA9-6DF2-504B-861D-FE7B743B1F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7751" y="943216"/>
            <a:ext cx="1605358" cy="160299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D4022B0D-219E-254A-9909-F17F9A0868AB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09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04E8219-4D5B-DE45-8459-643497429B26}"/>
              </a:ext>
            </a:extLst>
          </p:cNvPr>
          <p:cNvSpPr/>
          <p:nvPr/>
        </p:nvSpPr>
        <p:spPr>
          <a:xfrm>
            <a:off x="6090928" y="0"/>
            <a:ext cx="6082696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10D0E33-8212-4041-A845-74E0C9A697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452" y="915485"/>
            <a:ext cx="5486400" cy="5520536"/>
          </a:xfrm>
        </p:spPr>
        <p:txBody>
          <a:bodyPr anchor="ctr" anchorCtr="0"/>
          <a:lstStyle/>
          <a:p>
            <a:pPr lvl="0" algn="r">
              <a:defRPr/>
            </a:pPr>
            <a:r>
              <a:rPr lang="en-US" sz="3467" dirty="0"/>
              <a:t>Common approach to automate</a:t>
            </a:r>
            <a:r>
              <a:rPr lang="en-US" sz="3467" b="1" dirty="0"/>
              <a:t> all workloads in all clouds </a:t>
            </a:r>
            <a:r>
              <a:rPr lang="en-US" sz="3467" dirty="0"/>
              <a:t>repeatably and efficiently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C799AB-7078-4144-858C-932CE5A42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9076" y="1006212"/>
            <a:ext cx="5486400" cy="5520535"/>
          </a:xfrm>
        </p:spPr>
        <p:txBody>
          <a:bodyPr/>
          <a:lstStyle/>
          <a:p>
            <a:pPr>
              <a:spcBef>
                <a:spcPts val="533"/>
              </a:spcBef>
              <a:defRPr/>
            </a:pPr>
            <a:r>
              <a:rPr lang="en-US" sz="2400" b="1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Manage infrastructure as code</a:t>
            </a: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Use a text or graphical editor to define simple VMs to full environments</a:t>
            </a: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Declarative - </a:t>
            </a:r>
            <a:r>
              <a:rPr lang="en-US" sz="2000" i="1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focus on the what, not the how</a:t>
            </a: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Standardize delivery: Efficiency &amp; control</a:t>
            </a:r>
          </a:p>
          <a:p>
            <a:endParaRPr lang="en-US" sz="800" b="1" i="1" dirty="0">
              <a:solidFill>
                <a:schemeClr val="bg2"/>
              </a:solidFill>
              <a:latin typeface="IBM Plex Sans" panose="020B0503050000000000" pitchFamily="34" charset="77"/>
              <a:sym typeface="Helvetica Neue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IBM Plex Sans" panose="020B0503050000000000" pitchFamily="34" charset="77"/>
                <a:sym typeface="Helvetica Neue"/>
              </a:rPr>
              <a:t>Multi-Cloud Content Library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</a:rPr>
              <a:t>Leverage IBM, community and home-grown assets as building blocks</a:t>
            </a:r>
          </a:p>
          <a:p>
            <a:pPr>
              <a:spcBef>
                <a:spcPts val="533"/>
              </a:spcBef>
              <a:defRPr/>
            </a:pPr>
            <a:endParaRPr lang="en-US" sz="800" b="1" i="1" dirty="0">
              <a:solidFill>
                <a:schemeClr val="bg2"/>
              </a:solidFill>
              <a:latin typeface="IBM Plex Sans" panose="020B0503050000000000" pitchFamily="34" charset="77"/>
              <a:ea typeface="IBM Plex Sans" charset="0"/>
              <a:cs typeface="IBM Plex Sans" charset="0"/>
              <a:sym typeface="Helvetica Neue"/>
            </a:endParaRPr>
          </a:p>
          <a:p>
            <a:pPr>
              <a:spcBef>
                <a:spcPts val="533"/>
              </a:spcBef>
              <a:defRPr/>
            </a:pPr>
            <a:r>
              <a:rPr lang="en-US" sz="2400" b="1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Modernize legacy applications, build new cloud native applications</a:t>
            </a: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Bring cloud services to existing apps.</a:t>
            </a: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Bind datacenter services to cloud apps.</a:t>
            </a: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r>
              <a:rPr lang="en-US" sz="2133" dirty="0">
                <a:solidFill>
                  <a:schemeClr val="bg2"/>
                </a:solidFill>
                <a:latin typeface="IBM Plex Sans" panose="020B0503050000000000" pitchFamily="34" charset="77"/>
                <a:ea typeface="IBM Plex Sans" charset="0"/>
                <a:cs typeface="IBM Plex Sans" charset="0"/>
                <a:sym typeface="Helvetica Neue"/>
              </a:rPr>
              <a:t>Install and provision ICP; deliver ICP as a service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IBM Plex Sans" panose="020B0503050000000000" pitchFamily="34" charset="77"/>
            </a:endParaRPr>
          </a:p>
          <a:p>
            <a:pPr marL="380990" indent="-380990">
              <a:spcBef>
                <a:spcPts val="533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2"/>
              </a:solidFill>
              <a:latin typeface="IBM Plex Sans" panose="020B0503050000000000" pitchFamily="34" charset="77"/>
              <a:ea typeface="IBM Plex Sans" charset="0"/>
              <a:cs typeface="IBM Plex Sans" charset="0"/>
              <a:sym typeface="Helvetica Neue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B9E747-B831-AD48-8495-E8D8280EC947}"/>
              </a:ext>
            </a:extLst>
          </p:cNvPr>
          <p:cNvSpPr txBox="1"/>
          <p:nvPr/>
        </p:nvSpPr>
        <p:spPr>
          <a:xfrm>
            <a:off x="286167" y="144655"/>
            <a:ext cx="55050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Cloud Automation Manager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="" xmlns:a16="http://schemas.microsoft.com/office/drawing/2014/main" id="{03BF640A-E816-844C-B2E1-000001894819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8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92C68B9-A88A-5D4B-846D-49BC8E77DBB4}"/>
              </a:ext>
            </a:extLst>
          </p:cNvPr>
          <p:cNvSpPr/>
          <p:nvPr/>
        </p:nvSpPr>
        <p:spPr>
          <a:xfrm>
            <a:off x="5749636" y="1333780"/>
            <a:ext cx="6400800" cy="427870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70D6891-A906-CD41-82FE-A8A4ED92E1E3}"/>
              </a:ext>
            </a:extLst>
          </p:cNvPr>
          <p:cNvSpPr/>
          <p:nvPr/>
        </p:nvSpPr>
        <p:spPr>
          <a:xfrm>
            <a:off x="-35814" y="1333780"/>
            <a:ext cx="5635925" cy="427870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2F2F51-B54A-0C44-9415-37AD94C2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9933709" cy="549194"/>
          </a:xfrm>
        </p:spPr>
        <p:txBody>
          <a:bodyPr/>
          <a:lstStyle/>
          <a:p>
            <a:r>
              <a:rPr lang="en-US" dirty="0"/>
              <a:t>Terraform Content 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C6CA35C-3936-F94B-B16A-9A0D7205D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0BBDAF6-7641-7346-952B-1BFE2B2FA1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236" y="1641572"/>
            <a:ext cx="5486400" cy="4781127"/>
          </a:xfrm>
        </p:spPr>
        <p:txBody>
          <a:bodyPr/>
          <a:lstStyle/>
          <a:p>
            <a:pPr algn="ctr" defTabSz="685783">
              <a:spcBef>
                <a:spcPts val="267"/>
              </a:spcBef>
            </a:pPr>
            <a:r>
              <a:rPr lang="en-US" sz="2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Open Source Library </a:t>
            </a:r>
          </a:p>
          <a:p>
            <a:pPr defTabSz="685783">
              <a:spcBef>
                <a:spcPts val="267"/>
              </a:spcBef>
            </a:pPr>
            <a:endParaRPr lang="en-US" sz="1800" b="1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MEAN stack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Cloud, Azure, AWS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LAMP stack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Cloud, Azure, AWS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Node.js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 err="1">
                <a:solidFill>
                  <a:schemeClr val="bg2"/>
                </a:solidFill>
                <a:ea typeface="IBM Plex Sans" charset="0"/>
                <a:cs typeface="IBM Plex Sans" charset="0"/>
              </a:rPr>
              <a:t>Strongloop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 err="1">
                <a:solidFill>
                  <a:schemeClr val="bg2"/>
                </a:solidFill>
                <a:ea typeface="IBM Plex Sans" charset="0"/>
                <a:cs typeface="IBM Plex Sans" charset="0"/>
              </a:rPr>
              <a:t>MariaDB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- VMware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MongoDB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MongoDB </a:t>
            </a:r>
            <a:r>
              <a:rPr lang="en-US" sz="1800" b="1" dirty="0" err="1">
                <a:solidFill>
                  <a:schemeClr val="bg2"/>
                </a:solidFill>
                <a:ea typeface="IBM Plex Sans" charset="0"/>
                <a:cs typeface="IBM Plex Sans" charset="0"/>
              </a:rPr>
              <a:t>Strongloop</a:t>
            </a: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3 tier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 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Virtual Servers with SSH key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IBM Cloud, AWS</a:t>
            </a:r>
          </a:p>
          <a:p>
            <a:pPr defTabSz="685783">
              <a:spcBef>
                <a:spcPts val="267"/>
              </a:spcBef>
            </a:pPr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Apache HTTP Server 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- VMware, IBM Cloud, AWS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Apache Tomcat </a:t>
            </a:r>
            <a:r>
              <a:rPr lang="mr-IN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Cloud, AWS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C446243-E033-5246-AF0B-368BC3D7E1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204" y="1654180"/>
            <a:ext cx="6084498" cy="4781127"/>
          </a:xfrm>
        </p:spPr>
        <p:txBody>
          <a:bodyPr/>
          <a:lstStyle/>
          <a:p>
            <a:pPr marL="352425" indent="-352425" algn="ctr" defTabSz="685783"/>
            <a:r>
              <a:rPr lang="en-US" sz="2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Enterprise Library</a:t>
            </a:r>
          </a:p>
          <a:p>
            <a:pPr marL="352425" indent="-352425" defTabSz="685783"/>
            <a:endParaRPr lang="en-US" sz="1800" b="1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DB2 EE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(v10.5 &amp; v11.1)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MQ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(v8 &amp; v9)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WebSphere Application Server ND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(v8.5.5, v9.0)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WebSphere Liberty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(v17) 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HTTP Server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(v8.5.5, v9)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Oracle DB Enterprise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(v12c) </a:t>
            </a:r>
          </a:p>
          <a:p>
            <a:pPr marL="352425" indent="-352425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Oracle MySQL (v5.7)</a:t>
            </a:r>
          </a:p>
          <a:p>
            <a:pPr marL="352425" indent="-352425" algn="ctr" defTabSz="685783"/>
            <a:endParaRPr lang="en-US" sz="1800" b="1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  <a:p>
            <a:pPr marL="352425" indent="-352425" algn="ctr" defTabSz="685783"/>
            <a:r>
              <a:rPr lang="en-US" sz="18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All deployable to </a:t>
            </a:r>
            <a:r>
              <a:rPr lang="en-US" sz="18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VMware, IBM Cloud, AWS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64F635-84E0-2D4B-BCED-CFF03061130F}"/>
              </a:ext>
            </a:extLst>
          </p:cNvPr>
          <p:cNvSpPr/>
          <p:nvPr/>
        </p:nvSpPr>
        <p:spPr>
          <a:xfrm>
            <a:off x="5833816" y="5073018"/>
            <a:ext cx="6251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Automation content available with IBM Cloud Private purchase.  Product licenses must be purchased separately or BYOL.  See pricing and packaging for more information.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00E308D-ABBB-E74A-B571-31863D9DC734}"/>
              </a:ext>
            </a:extLst>
          </p:cNvPr>
          <p:cNvSpPr/>
          <p:nvPr/>
        </p:nvSpPr>
        <p:spPr>
          <a:xfrm>
            <a:off x="-41564" y="5698745"/>
            <a:ext cx="5641675" cy="5348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6325F80-9AB6-7441-B1D3-C41EC535AE20}"/>
              </a:ext>
            </a:extLst>
          </p:cNvPr>
          <p:cNvSpPr txBox="1"/>
          <p:nvPr/>
        </p:nvSpPr>
        <p:spPr>
          <a:xfrm>
            <a:off x="-30651" y="5764245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+Community Templates </a:t>
            </a:r>
            <a:r>
              <a:rPr lang="en-US" dirty="0">
                <a:solidFill>
                  <a:schemeClr val="bg2"/>
                </a:solidFill>
              </a:rPr>
              <a:t>(Terraform Module Registry)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AFC20EF-3B37-E742-A82B-46113736B3D5}"/>
              </a:ext>
            </a:extLst>
          </p:cNvPr>
          <p:cNvSpPr/>
          <p:nvPr/>
        </p:nvSpPr>
        <p:spPr>
          <a:xfrm>
            <a:off x="5755222" y="5695786"/>
            <a:ext cx="6395214" cy="5348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D29BB1-DF41-AB4E-BC49-50FACA24FCE7}"/>
              </a:ext>
            </a:extLst>
          </p:cNvPr>
          <p:cNvSpPr txBox="1"/>
          <p:nvPr/>
        </p:nvSpPr>
        <p:spPr>
          <a:xfrm>
            <a:off x="5899161" y="5778539"/>
            <a:ext cx="612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+Bring your own </a:t>
            </a:r>
            <a:r>
              <a:rPr lang="en-US" dirty="0">
                <a:solidFill>
                  <a:schemeClr val="bg2"/>
                </a:solidFill>
              </a:rPr>
              <a:t>(Self written, IBM Cloud Schematics, …)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6C68559-D0CB-2244-BEAB-5FB45E69AE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5339" y="679895"/>
            <a:ext cx="1605358" cy="1602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5FB4949-7F4C-5049-800B-9467906219B6}"/>
              </a:ext>
            </a:extLst>
          </p:cNvPr>
          <p:cNvSpPr txBox="1"/>
          <p:nvPr/>
        </p:nvSpPr>
        <p:spPr>
          <a:xfrm>
            <a:off x="1037442" y="6263501"/>
            <a:ext cx="9457146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1400" i="1" dirty="0"/>
              <a:t>Supported when deployed through CAM with current S&amp;S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F60B41B-06D6-A54C-BBE3-8909C3BC4A59}"/>
              </a:ext>
            </a:extLst>
          </p:cNvPr>
          <p:cNvSpPr/>
          <p:nvPr/>
        </p:nvSpPr>
        <p:spPr>
          <a:xfrm>
            <a:off x="1569544" y="918985"/>
            <a:ext cx="92199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Now Available on </a:t>
            </a:r>
            <a:r>
              <a:rPr lang="en-US" sz="2200" dirty="0" err="1"/>
              <a:t>CAMHub</a:t>
            </a:r>
            <a:r>
              <a:rPr lang="en-US" sz="2200" dirty="0"/>
              <a:t> as open source </a:t>
            </a:r>
            <a:r>
              <a:rPr lang="en-US" sz="2200" i="1" dirty="0">
                <a:hlinkClick r:id="rId3"/>
              </a:rPr>
              <a:t>https://ibm.biz/BdZfLs</a:t>
            </a:r>
            <a:r>
              <a:rPr lang="en-US" sz="2200" dirty="0"/>
              <a:t> 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="" xmlns:a16="http://schemas.microsoft.com/office/drawing/2014/main" id="{F2DE130C-4AAF-1E47-B557-CFC7D6303680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ubtitle 2"/>
          <p:cNvSpPr txBox="1">
            <a:spLocks noGrp="1"/>
          </p:cNvSpPr>
          <p:nvPr>
            <p:ph type="body" sz="quarter" idx="13"/>
          </p:nvPr>
        </p:nvSpPr>
        <p:spPr>
          <a:xfrm>
            <a:off x="332657" y="2642046"/>
            <a:ext cx="7046913" cy="26793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Kubernetes Content Details</a:t>
            </a:r>
          </a:p>
        </p:txBody>
      </p:sp>
    </p:spTree>
    <p:extLst>
      <p:ext uri="{BB962C8B-B14F-4D97-AF65-F5344CB8AC3E}">
        <p14:creationId xmlns:p14="http://schemas.microsoft.com/office/powerpoint/2010/main" val="27333860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00032" y="238121"/>
            <a:ext cx="7816850" cy="520700"/>
          </a:xfrm>
        </p:spPr>
        <p:txBody>
          <a:bodyPr/>
          <a:lstStyle/>
          <a:p>
            <a:r>
              <a:rPr lang="en-US" sz="3200" b="0" dirty="0">
                <a:solidFill>
                  <a:schemeClr val="tx1"/>
                </a:solidFill>
                <a:latin typeface="IBM Plex Sans" panose="020B0503050000000000" pitchFamily="34" charset="77"/>
              </a:rPr>
              <a:t>Sold Separately Details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32324"/>
              </p:ext>
            </p:extLst>
          </p:nvPr>
        </p:nvGraphicFramePr>
        <p:xfrm>
          <a:off x="806853" y="806596"/>
          <a:ext cx="10687051" cy="5918192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3725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55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187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171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22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678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1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Products</a:t>
                      </a:r>
                      <a:endParaRPr lang="en-US" sz="16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Sold Separately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accent4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Available from IBM Cloud Private</a:t>
                      </a:r>
                      <a:r>
                        <a:rPr lang="en-US" sz="1600" u="none" strike="noStrike" baseline="0" dirty="0">
                          <a:effectLst/>
                        </a:rPr>
                        <a:t> (PID 5737-E67)</a:t>
                      </a:r>
                      <a:endParaRPr lang="en-US" sz="16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812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PID</a:t>
                      </a:r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Priced Metrics</a:t>
                      </a:r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Edition</a:t>
                      </a:r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Part Numbers</a:t>
                      </a:r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Priced Metrics</a:t>
                      </a:r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2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IBM MQ Advanced 9.0.4+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100" u="none" strike="noStrike" dirty="0">
                          <a:effectLst/>
                        </a:rPr>
                        <a:t>5724-H72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VPC monthly term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PVU 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ICP Enterprise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D1VXSLL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E0P1MLL</a:t>
                      </a:r>
                      <a:endParaRPr lang="en-US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IBM Plex Sans" panose="020B0503050000000000" pitchFamily="34" charset="77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VPC</a:t>
                      </a:r>
                      <a:r>
                        <a:rPr lang="en-US" sz="1100" u="none" strike="noStrike" baseline="0" dirty="0">
                          <a:effectLst/>
                        </a:rPr>
                        <a:t> monthly term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VPC perpetual</a:t>
                      </a:r>
                      <a:endParaRPr lang="en-US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j-cs"/>
                        <a:sym typeface="Arial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2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IBM</a:t>
                      </a:r>
                      <a:r>
                        <a:rPr lang="en-US" sz="1100" u="none" strike="noStrike" baseline="0" dirty="0">
                          <a:effectLst/>
                        </a:rPr>
                        <a:t> Integration Bus </a:t>
                      </a:r>
                      <a:r>
                        <a:rPr lang="nb-NO" sz="1100" u="none" strike="noStrike" baseline="0" dirty="0">
                          <a:effectLst/>
                        </a:rPr>
                        <a:t>10.0.0.10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100" u="none" strike="noStrike" dirty="0">
                          <a:effectLst/>
                        </a:rPr>
                        <a:t>5724-J05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VPC</a:t>
                      </a:r>
                      <a:r>
                        <a:rPr lang="en-US" sz="1100" u="none" strike="noStrike" baseline="0" dirty="0">
                          <a:effectLst/>
                        </a:rPr>
                        <a:t> monthly term</a:t>
                      </a:r>
                    </a:p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PVU 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23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IBM</a:t>
                      </a:r>
                      <a:r>
                        <a:rPr lang="en-US" sz="1100" u="none" strike="noStrike" baseline="0" dirty="0">
                          <a:effectLst/>
                        </a:rPr>
                        <a:t> DataPower Gateway Virtual Edition 7.6.0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 dirty="0">
                          <a:effectLst/>
                        </a:rPr>
                        <a:t>(Includes production use &amp; non-production use images)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100" u="none" strike="noStrike" dirty="0">
                          <a:effectLst/>
                        </a:rPr>
                        <a:t>5724-T09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PVU monthly term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PVU 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22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IBM Db2 Direct Advanced Edition 11.1.2 with DSM</a:t>
                      </a:r>
                      <a:r>
                        <a:rPr lang="en-US" sz="1100" u="none" strike="noStrike" baseline="0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100" u="none" strike="noStrike" dirty="0">
                          <a:effectLst/>
                        </a:rPr>
                        <a:t>5725-Z99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VPC monthly</a:t>
                      </a:r>
                      <a:r>
                        <a:rPr lang="en-US" sz="1100" u="none" strike="noStrike" baseline="0" dirty="0">
                          <a:effectLst/>
                        </a:rPr>
                        <a:t> term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(optional Add-on)</a:t>
                      </a: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Cloud</a:t>
                      </a:r>
                      <a:r>
                        <a:rPr lang="en-US" sz="1000" u="none" strike="noStrike" baseline="0" dirty="0">
                          <a:effectLst/>
                        </a:rPr>
                        <a:t> Native or Enterprise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DVYMLL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VPC</a:t>
                      </a:r>
                      <a:r>
                        <a:rPr lang="en-US" sz="1100" u="none" strike="noStrike" baseline="0" dirty="0">
                          <a:effectLst/>
                        </a:rPr>
                        <a:t> monthly term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3658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IBM Db2 Advanced Enterprise Server Ed. 11.1.2 with DSM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100" u="none" strike="noStrike" dirty="0">
                          <a:effectLst/>
                        </a:rPr>
                        <a:t>5725-L47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PVU</a:t>
                      </a:r>
                      <a:r>
                        <a:rPr lang="en-US" sz="1100" u="none" strike="noStrike" baseline="0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571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IBM Db2 Warehouse Enterprise</a:t>
                      </a:r>
                      <a:r>
                        <a:rPr lang="en-US" sz="1100" u="none" strike="noStrike" baseline="0" dirty="0">
                          <a:effectLst/>
                        </a:rPr>
                        <a:t> 2.0.0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5725-Z65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VPC monthly term</a:t>
                      </a:r>
                    </a:p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VPC 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ICP</a:t>
                      </a:r>
                      <a:r>
                        <a:rPr lang="en-US" sz="1100" u="none" strike="noStrike" baseline="0" dirty="0">
                          <a:effectLst/>
                        </a:rPr>
                        <a:t> for Data Science,</a:t>
                      </a:r>
                    </a:p>
                    <a:p>
                      <a:pPr algn="ctr" fontAlgn="ctr"/>
                      <a:r>
                        <a:rPr lang="en-US" sz="900" u="none" strike="noStrike" baseline="0" dirty="0">
                          <a:effectLst/>
                        </a:rPr>
                        <a:t>contains CN+Db2 Warehouse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D1VSRLL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D1VSDLL</a:t>
                      </a:r>
                      <a:endParaRPr lang="en-US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IBM Plex Sans" panose="020B0503050000000000" pitchFamily="34" charset="77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VPC monthly</a:t>
                      </a:r>
                      <a:r>
                        <a:rPr lang="en-US" sz="1100" u="none" strike="noStrike" baseline="0" dirty="0">
                          <a:effectLst/>
                        </a:rPr>
                        <a:t> term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 dirty="0">
                          <a:effectLst/>
                        </a:rPr>
                        <a:t>VPC 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571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IBM Data Science Experience Local 1.1.1+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(optional Add-on</a:t>
                      </a:r>
                      <a:r>
                        <a:rPr lang="en-US" sz="1100" u="none" strike="noStrike" baseline="0" dirty="0"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u="none" strike="noStrike" baseline="0" dirty="0">
                          <a:effectLst/>
                        </a:rPr>
                        <a:t>Cloud Native or Enterprise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D1VSTLL</a:t>
                      </a:r>
                    </a:p>
                    <a:p>
                      <a:pPr algn="ctr"/>
                      <a:r>
                        <a:rPr lang="en-US" sz="1100" dirty="0"/>
                        <a:t>D1VSHLL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AU monthly term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AU perpetual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289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IBM Mobile Foundation 8.0  </a:t>
                      </a:r>
                      <a:r>
                        <a:rPr lang="en-US" sz="12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  <a:hlinkClick r:id="rId3"/>
                        </a:rPr>
                        <a:t>announcement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5725-I43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per app and per Addressable device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3489227548"/>
                  </a:ext>
                </a:extLst>
              </a:tr>
              <a:tr h="30571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IBM Operational Decision Manager 8.9.2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hlinkClick r:id="rId4"/>
                        </a:rPr>
                        <a:t>announcement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5725-B69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VPC monthly term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PVU perpetual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None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3265368044"/>
                  </a:ext>
                </a:extLst>
              </a:tr>
              <a:tr h="30571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</a:rPr>
                        <a:t>IBM UrbanCode Deploy 6.2.7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5727-M54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VPC monthly term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VPC perpetual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1088902820"/>
                  </a:ext>
                </a:extLst>
              </a:tr>
              <a:tr h="30571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</a:rPr>
                        <a:t>IBM Watson Compare and Comply: Element Classification 1.0.1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hlinkClick r:id="rId5"/>
                        </a:rPr>
                        <a:t>announcement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hlinkClick r:id="rId6"/>
                        </a:rPr>
                        <a:t>sales enablement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5737-H24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VPC monthly term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VPC perpetual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None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3882417538"/>
                  </a:ext>
                </a:extLst>
              </a:tr>
              <a:tr h="455203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</a:rPr>
                        <a:t>IBM API Connect Enterprise 2018.1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hlinkClick r:id="rId7"/>
                        </a:rPr>
                        <a:t>announcement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5725-Z22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PVU perpetual,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API Call volume measured yearly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None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3089836049"/>
                  </a:ext>
                </a:extLst>
              </a:tr>
              <a:tr h="455203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</a:rPr>
                        <a:t>IBM API Connect Professional 2018.1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hlinkClick r:id="rId7"/>
                        </a:rPr>
                        <a:t>announcement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5725-Z22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PVU perpetual,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API Call volume measured yearly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ICP Enterprise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176462229"/>
                  </a:ext>
                </a:extLst>
              </a:tr>
              <a:tr h="253658">
                <a:tc>
                  <a:txBody>
                    <a:bodyPr/>
                    <a:lstStyle/>
                    <a:p>
                      <a:pPr marL="0" lvl="0" indent="0" defTabSz="609526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ea typeface="Helvetica Neue" charset="0"/>
                          <a:cs typeface="Arial" panose="020B0604020202020204" pitchFamily="34" charset="0"/>
                        </a:rPr>
                        <a:t>IBM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Helvetica Neue" charset="0"/>
                          <a:cs typeface="Arial" panose="020B0604020202020204" pitchFamily="34" charset="0"/>
                        </a:rPr>
                        <a:t>Watson Explorer Deep Analytics Edition 12.0 </a:t>
                      </a:r>
                    </a:p>
                    <a:p>
                      <a:pPr marL="0" lvl="0" indent="0" defTabSz="609526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Helvetica Neue" charset="0"/>
                          <a:cs typeface="Arial" panose="020B0604020202020204" pitchFamily="34" charset="0"/>
                        </a:rPr>
                        <a:t>OneWEX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Helvetica Neue" charset="0"/>
                          <a:cs typeface="Arial" panose="020B0604020202020204" pitchFamily="34" charset="0"/>
                        </a:rPr>
                        <a:t> chargeable component.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5725-I17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PVU perpetual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000000000" pitchFamily="34" charset="77"/>
                          <a:ea typeface="新細明體" panose="02020500000000000000" pitchFamily="18" charset="-120"/>
                          <a:cs typeface="+mn-cs"/>
                        </a:rPr>
                        <a:t>None</a:t>
                      </a: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IBM Plex Sans" panose="020B0503050000000000" pitchFamily="34" charset="77"/>
                      </a:endParaRPr>
                    </a:p>
                  </a:txBody>
                  <a:tcPr marL="7556" marR="7556" marT="755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000000000" pitchFamily="34" charset="77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556" marR="7556" marT="7558" marB="0" anchor="ctr"/>
                </a:tc>
                <a:extLst>
                  <a:ext uri="{0D108BD9-81ED-4DB2-BD59-A6C34878D82A}">
                    <a16:rowId xmlns="" xmlns:a16="http://schemas.microsoft.com/office/drawing/2014/main" val="389995444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99270" y="758821"/>
            <a:ext cx="815165" cy="792993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="" xmlns:a16="http://schemas.microsoft.com/office/drawing/2014/main" id="{1A7EC830-F848-6747-8124-5C20DFF65020}"/>
              </a:ext>
            </a:extLst>
          </p:cNvPr>
          <p:cNvSpPr txBox="1">
            <a:spLocks/>
          </p:cNvSpPr>
          <p:nvPr/>
        </p:nvSpPr>
        <p:spPr>
          <a:xfrm>
            <a:off x="9087716" y="6466956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24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="" xmlns:a16="http://schemas.microsoft.com/office/drawing/2014/main" id="{E95D2DD2-0F11-5C4E-B605-7184E4706AC9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06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2946" y="250552"/>
            <a:ext cx="10806633" cy="521223"/>
          </a:xfrm>
        </p:spPr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latin typeface="IBM Plex Sans" panose="020B0503050000000000" pitchFamily="34" charset="77"/>
              </a:rPr>
              <a:t>Kubernetes Content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35154"/>
              </p:ext>
            </p:extLst>
          </p:nvPr>
        </p:nvGraphicFramePr>
        <p:xfrm>
          <a:off x="686260" y="718377"/>
          <a:ext cx="10343319" cy="5400869"/>
        </p:xfrm>
        <a:graphic>
          <a:graphicData uri="http://schemas.openxmlformats.org/drawingml/2006/table">
            <a:tbl>
              <a:tblPr bandRow="1"/>
              <a:tblGrid>
                <a:gridCol w="14319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91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12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18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3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246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842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23011"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IBM Plex Sans" panose="020B0503050203000203" pitchFamily="34" charset="77"/>
                        </a:rPr>
                        <a:t>Products</a:t>
                      </a:r>
                      <a:endParaRPr lang="en-US" sz="14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IBM Plex Sans" panose="020B0503050203000203" pitchFamily="34" charset="77"/>
                        </a:rPr>
                        <a:t>Available from Catalog</a:t>
                      </a:r>
                      <a:endParaRPr lang="en-US" sz="14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Sold Separately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IBM Plex Sans" panose="020B0503050203000203" pitchFamily="34" charset="77"/>
                        </a:rPr>
                        <a:t>Architectures</a:t>
                      </a:r>
                      <a:endParaRPr lang="en-US" sz="14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616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In</a:t>
                      </a:r>
                      <a:r>
                        <a:rPr lang="en-US" sz="1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all editions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Add-on / a </a:t>
                      </a:r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la</a:t>
                      </a:r>
                      <a:r>
                        <a:rPr lang="en-US" sz="12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</a:t>
                      </a:r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carte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x86-64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Power LE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zLinux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3573">
                <a:tc rowSpan="1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Db2 Dev-C 11.1.2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Data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Server Manager 2.1.4 for use with Db2 Dev-C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Db2 Direct Advanced Edition 11.1.2 with DSM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Db2 Advanced Enterprise Server Ed. 11.1.2 with DSM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1501205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Db2 Warehouse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Dev</a:t>
                      </a:r>
                      <a:r>
                        <a:rPr lang="mr-IN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–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C 2.0.0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1331029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Db2 Warehouse Enterprise 2.0.0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37771549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Cloudant Developer Edition 2.0.1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MongoDB 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PostgreSQL*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MariaDB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*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Galera</a:t>
                      </a: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clustering with </a:t>
                      </a:r>
                      <a:r>
                        <a:rPr lang="en-US" sz="10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MariaDB</a:t>
                      </a: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*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Redis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with HA Topology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03273154"/>
                  </a:ext>
                </a:extLst>
              </a:tr>
              <a:tr h="18357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Data Science &amp;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Business Analytics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Data Science Experience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Developer Edition 1.1.1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532914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Data Science Experience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Local 1.1.1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891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7604954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Watson Explorer Deep Analytics Edition 12.0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891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6163063"/>
                  </a:ext>
                </a:extLst>
              </a:tr>
              <a:tr h="183573"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Toolchains &amp;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Runtimes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</a:t>
                      </a:r>
                      <a:r>
                        <a:rPr 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UrbanCode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Deploy Server 6.2.7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accent5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7828652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Microclimate 2018.3 (free tooling)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0000153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 err="1">
                          <a:effectLst/>
                          <a:latin typeface="IBM Plex Sans" panose="020B0503050203000203" pitchFamily="34" charset="77"/>
                        </a:rPr>
                        <a:t>Microservice</a:t>
                      </a: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 Builder 2.1 </a:t>
                      </a:r>
                      <a:r>
                        <a:rPr lang="en-US" sz="1000" i="1" dirty="0">
                          <a:latin typeface="IBM Plex Sans" panose="020B0503050203000203" pitchFamily="34" charset="77"/>
                        </a:rPr>
                        <a:t> </a:t>
                      </a:r>
                      <a:r>
                        <a:rPr lang="en-US" sz="1000" i="1" baseline="30000" dirty="0">
                          <a:latin typeface="IBM Plex Sans" panose="020B0503050203000203" pitchFamily="34" charset="77"/>
                        </a:rPr>
                        <a:t>[1] </a:t>
                      </a:r>
                      <a:endParaRPr lang="en-US" sz="1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 </a:t>
                      </a:r>
                      <a:endParaRPr lang="en-US" sz="1100" b="0" i="0" u="none" strike="noStrike" dirty="0">
                        <a:solidFill>
                          <a:schemeClr val="accent5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1160886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Jenkins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0803864"/>
                  </a:ext>
                </a:extLst>
              </a:tr>
              <a:tr h="304254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WebSphere Liberty 17.0, 18.0 </a:t>
                      </a:r>
                      <a:r>
                        <a:rPr lang="en-US" sz="1000" i="1" baseline="30000" dirty="0">
                          <a:latin typeface="IBM Plex Sans" panose="020B0503050203000203" pitchFamily="34" charset="77"/>
                        </a:rPr>
                        <a:t>[1] </a:t>
                      </a:r>
                    </a:p>
                    <a:p>
                      <a:pPr algn="l" fontAlgn="ctr"/>
                      <a:r>
                        <a:rPr lang="en-US" sz="1000" b="0" i="1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MicroProfile</a:t>
                      </a:r>
                      <a:r>
                        <a:rPr lang="en-US" sz="1000" b="0" i="1" u="none" strike="noStrike" baseline="300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, Web Profile, Java EE profiles deployed on ICP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90285894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SDK for Node.js V6, V8</a:t>
                      </a:r>
                      <a:r>
                        <a:rPr lang="en-US" sz="1000" b="0" u="none" strike="noStrike" dirty="0">
                          <a:solidFill>
                            <a:srgbClr val="0070C0"/>
                          </a:solidFill>
                          <a:effectLst/>
                          <a:latin typeface="IBM Plex Sans" panose="020B0503050203000203" pitchFamily="34" charset="77"/>
                        </a:rPr>
                        <a:t> </a:t>
                      </a:r>
                      <a:r>
                        <a:rPr lang="en-US" sz="1000" i="1" baseline="30000" dirty="0">
                          <a:latin typeface="IBM Plex Sans" panose="020B0503050203000203" pitchFamily="34" charset="77"/>
                        </a:rPr>
                        <a:t>[1]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0783700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Open Liberty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0057123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Swift runtime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6770644"/>
                  </a:ext>
                </a:extLst>
              </a:tr>
              <a:tr h="183573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Nginx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9707223"/>
                  </a:ext>
                </a:extLst>
              </a:tr>
              <a:tr h="185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Modernization Tools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Transformation Advisor 1.4 (free tooling)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637401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28450" y="732232"/>
            <a:ext cx="715620" cy="6961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4308" y="6458710"/>
            <a:ext cx="792137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000" i="1" dirty="0">
                <a:latin typeface="IBM Plex Sans" panose="020B0503050000000000" pitchFamily="34" charset="77"/>
              </a:rPr>
              <a:t>[1] Content included as a supporting program in IBM Cloud Private Cloud Native and Enterprise editions.</a:t>
            </a:r>
          </a:p>
          <a:p>
            <a:r>
              <a:rPr lang="en-US" sz="1000" i="1" dirty="0">
                <a:latin typeface="IBM Plex Sans" panose="020B0503050000000000" pitchFamily="34" charset="77"/>
              </a:rPr>
              <a:t>*Open Source packages are not supported.  Deployment of open source helm charts through the IBM Cloud Private catalog are supported.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7053" y="6345826"/>
            <a:ext cx="9239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8CAA8DD-FCD0-3B4A-B74E-065EB86F340E}"/>
              </a:ext>
            </a:extLst>
          </p:cNvPr>
          <p:cNvSpPr txBox="1"/>
          <p:nvPr/>
        </p:nvSpPr>
        <p:spPr>
          <a:xfrm>
            <a:off x="7706517" y="6818845"/>
            <a:ext cx="9239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8DCE2CB-1EC3-684B-A5DA-799E078A1A23}"/>
              </a:ext>
            </a:extLst>
          </p:cNvPr>
          <p:cNvSpPr/>
          <p:nvPr/>
        </p:nvSpPr>
        <p:spPr>
          <a:xfrm>
            <a:off x="1906859" y="6212489"/>
            <a:ext cx="8076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cs typeface="Arial"/>
              </a:rPr>
              <a:t>Catalog content is not distributed with IBM Cloud Private. Content is distributed separately, licensed under separate terms and conditions.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cs typeface="Arial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="" xmlns:a16="http://schemas.microsoft.com/office/drawing/2014/main" id="{BDA2528E-DF78-B44F-A094-FE83904E55D7}"/>
              </a:ext>
            </a:extLst>
          </p:cNvPr>
          <p:cNvSpPr txBox="1">
            <a:spLocks/>
          </p:cNvSpPr>
          <p:nvPr/>
        </p:nvSpPr>
        <p:spPr>
          <a:xfrm>
            <a:off x="9156028" y="6213134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25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48924031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9029" y="238633"/>
            <a:ext cx="10806633" cy="521223"/>
          </a:xfrm>
        </p:spPr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latin typeface="IBM Plex Sans" panose="020B0503050000000000" pitchFamily="34" charset="77"/>
              </a:rPr>
              <a:t>Kubernetes Content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93720"/>
              </p:ext>
            </p:extLst>
          </p:nvPr>
        </p:nvGraphicFramePr>
        <p:xfrm>
          <a:off x="686264" y="1007861"/>
          <a:ext cx="10959362" cy="5122698"/>
        </p:xfrm>
        <a:graphic>
          <a:graphicData uri="http://schemas.openxmlformats.org/drawingml/2006/table">
            <a:tbl>
              <a:tblPr bandRow="1"/>
              <a:tblGrid>
                <a:gridCol w="19299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05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54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6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976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718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16807"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IBM Plex Sans" panose="020B0503050203000203" pitchFamily="34" charset="77"/>
                        </a:rPr>
                        <a:t>Products</a:t>
                      </a:r>
                      <a:endParaRPr lang="en-US" sz="14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IBM Plex Sans" panose="020B0503050203000203" pitchFamily="34" charset="77"/>
                        </a:rPr>
                        <a:t>Available in Catalog</a:t>
                      </a:r>
                      <a:endParaRPr lang="en-US" sz="14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Sold Separately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IBM Plex Sans" panose="020B0503050203000203" pitchFamily="34" charset="77"/>
                        </a:rPr>
                        <a:t>Architectures</a:t>
                      </a:r>
                      <a:endParaRPr lang="en-US" sz="14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50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In</a:t>
                      </a:r>
                      <a:r>
                        <a:rPr lang="en-US" sz="1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all editions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Add-on / a </a:t>
                      </a:r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la</a:t>
                      </a:r>
                      <a:r>
                        <a:rPr lang="en-US" sz="12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</a:t>
                      </a:r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carte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x86-64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Power LE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  <a:latin typeface="IBM Plex Sans" panose="020B0503050203000203" pitchFamily="34" charset="77"/>
                        </a:rPr>
                        <a:t>zLinux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3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Watson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Watson Compare and Comply: Element Classification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845885"/>
                  </a:ext>
                </a:extLst>
              </a:tr>
              <a:tr h="193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Multi-cloud Management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IBM </a:t>
                      </a:r>
                      <a:r>
                        <a:rPr lang="it-IT" sz="1000" b="0" u="none" strike="noStrike" baseline="0" dirty="0" err="1">
                          <a:effectLst/>
                          <a:latin typeface="IBM Plex Sans" panose="020B0503050203000203" pitchFamily="34" charset="77"/>
                        </a:rPr>
                        <a:t>Cloud</a:t>
                      </a:r>
                      <a:r>
                        <a:rPr lang="it-IT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Automation Manager 2.1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62199119"/>
                  </a:ext>
                </a:extLst>
              </a:tr>
              <a:tr h="193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Management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Netcool 1.4 – integration (Probe for ICP Services)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4745841"/>
                  </a:ext>
                </a:extLst>
              </a:tr>
              <a:tr h="35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Unified Governance &amp; Integration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InfoSphere Information Server for Evaluation 11.7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(DataStage,</a:t>
                      </a: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 Information Analyzer, Governance Catalog)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36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Messaging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</a:t>
                      </a: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MQ Advanced for Developers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9.0.4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MQ Advanced 9.0.4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Rabbit MQ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3362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Integration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IBM Integration Bus for Developers 10.0.0.10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Integration Bus </a:t>
                      </a:r>
                      <a:r>
                        <a:rPr lang="nb-NO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10.0.0.10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DataPower Gateway for Developers 7.6.0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</a:t>
                      </a:r>
                      <a:r>
                        <a:rPr lang="en-US" sz="1000" b="0" u="none" strike="noStrike" baseline="0" dirty="0">
                          <a:effectLst/>
                          <a:latin typeface="IBM Plex Sans" panose="020B0503050203000203" pitchFamily="34" charset="77"/>
                        </a:rPr>
                        <a:t> DataPower Gateway Virtual Edition 7.6.0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API Connect Enterprise 2018.1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3759965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API Connect Professional 2018.1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11696265"/>
                  </a:ext>
                </a:extLst>
              </a:tr>
              <a:tr h="193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Connectivity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Voice Gateway for Developer Trial 1.0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933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Digital Business Automation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Operational Decision Manager for Developers 8.9.2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5251622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Operational Decision Manager 8.9.2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2673312"/>
                  </a:ext>
                </a:extLst>
              </a:tr>
              <a:tr h="193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Mobile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Mobile Foundation 8.0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5660998"/>
                  </a:ext>
                </a:extLst>
              </a:tr>
              <a:tr h="193362">
                <a:tc rowSpan="3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HPC / HPDA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(High Perf. Data Analytics)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>
                          <a:effectLst/>
                          <a:latin typeface="IBM Plex Sans" panose="020B0503050203000203" pitchFamily="34" charset="77"/>
                        </a:rPr>
                        <a:t>IBM Spectrum LSF Community Edition 10.1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6732280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IBM Plex Sans" panose="020B0503050203000203" pitchFamily="34" charset="77"/>
                        </a:rPr>
                        <a:t>IBM Spectrum Symphony Community Edition </a:t>
                      </a:r>
                      <a:r>
                        <a:rPr lang="hr-HR" sz="1000" b="0" dirty="0">
                          <a:solidFill>
                            <a:schemeClr val="tx1"/>
                          </a:solidFill>
                          <a:latin typeface="IBM Plex Sans" panose="020B0503050203000203" pitchFamily="34" charset="77"/>
                        </a:rPr>
                        <a:t>7.2.0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5303314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IBM Spectrum Conductor Tech Preview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0152322"/>
                  </a:ext>
                </a:extLst>
              </a:tr>
              <a:tr h="1933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Tools</a:t>
                      </a: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Skydive network analyzer *</a:t>
                      </a: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5894856"/>
                  </a:ext>
                </a:extLst>
              </a:tr>
              <a:tr h="193362"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Web Terminal </a:t>
                      </a: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新細明體" panose="02020500000000000000" pitchFamily="18" charset="-120"/>
                        </a:rPr>
                        <a:t>*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⚫️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新細明體" panose="02020500000000000000" pitchFamily="18" charset="-120"/>
                      </a:endParaRPr>
                    </a:p>
                  </a:txBody>
                  <a:tcPr marL="7556" marR="7556" marT="7558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055367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28454" y="759856"/>
            <a:ext cx="715620" cy="6961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06326" y="6408803"/>
            <a:ext cx="9239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ABB5EC-A119-C74B-8105-84FF9FF1A186}"/>
              </a:ext>
            </a:extLst>
          </p:cNvPr>
          <p:cNvSpPr txBox="1"/>
          <p:nvPr/>
        </p:nvSpPr>
        <p:spPr>
          <a:xfrm>
            <a:off x="1983132" y="5945338"/>
            <a:ext cx="7940631" cy="861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endParaRPr lang="en-US" sz="1000" i="1" dirty="0">
              <a:latin typeface="IBM Plex Sans" panose="020B0503050000000000" pitchFamily="34" charset="77"/>
            </a:endParaRPr>
          </a:p>
          <a:p>
            <a:endParaRPr lang="en-US" sz="1000" i="1" dirty="0">
              <a:latin typeface="IBM Plex Sans" panose="020B0503050000000000" pitchFamily="34" charset="77"/>
            </a:endParaRPr>
          </a:p>
          <a:p>
            <a:endParaRPr lang="en-US" sz="1000" i="1" dirty="0">
              <a:latin typeface="IBM Plex Sans" panose="020B0503050000000000" pitchFamily="34" charset="77"/>
            </a:endParaRPr>
          </a:p>
          <a:p>
            <a:r>
              <a:rPr lang="en-US" sz="1000" i="1" dirty="0">
                <a:latin typeface="IBM Plex Sans" panose="020B0503050000000000" pitchFamily="34" charset="77"/>
              </a:rPr>
              <a:t>[1] Content included as a supporting program in IBM Cloud Private Cloud Native and Enterprise editions.</a:t>
            </a:r>
          </a:p>
          <a:p>
            <a:r>
              <a:rPr lang="en-US" sz="1000" i="1" dirty="0">
                <a:latin typeface="IBM Plex Sans" panose="020B0503050000000000" pitchFamily="34" charset="77"/>
              </a:rPr>
              <a:t>*Open Source packages are not supported.  Deployment of open source helm charts through the IBM Cloud Private catalog are supported.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5C19B8E-5AA0-D440-BC8A-911EE4B2182C}"/>
              </a:ext>
            </a:extLst>
          </p:cNvPr>
          <p:cNvSpPr txBox="1"/>
          <p:nvPr/>
        </p:nvSpPr>
        <p:spPr>
          <a:xfrm>
            <a:off x="8406326" y="6408803"/>
            <a:ext cx="9239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BM Plex Sans" panose="020B0503050000000000" pitchFamily="34" charset="77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CA88DC7-3523-9145-B79D-B69CE61B1149}"/>
              </a:ext>
            </a:extLst>
          </p:cNvPr>
          <p:cNvSpPr/>
          <p:nvPr/>
        </p:nvSpPr>
        <p:spPr>
          <a:xfrm>
            <a:off x="1847488" y="6165714"/>
            <a:ext cx="8076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77"/>
                <a:cs typeface="Arial"/>
              </a:rPr>
              <a:t>Catalog content is not distributed with IBM Cloud Private. Content is distributed separately, licensed under separate terms and conditions.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000000000" pitchFamily="34" charset="77"/>
              <a:cs typeface="Arial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="" xmlns:a16="http://schemas.microsoft.com/office/drawing/2014/main" id="{9538A1AF-1CC6-6045-9356-313C49E61984}"/>
              </a:ext>
            </a:extLst>
          </p:cNvPr>
          <p:cNvSpPr txBox="1">
            <a:spLocks/>
          </p:cNvSpPr>
          <p:nvPr/>
        </p:nvSpPr>
        <p:spPr>
          <a:xfrm>
            <a:off x="9144000" y="6193343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26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14298660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11074400" cy="853440"/>
          </a:xfrm>
        </p:spPr>
        <p:txBody>
          <a:bodyPr/>
          <a:lstStyle/>
          <a:p>
            <a:r>
              <a:rPr lang="en-US" dirty="0"/>
              <a:t>Try IBM Cloud Private today!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hangingPunct="1"/>
            <a:fld id="{D0BE6F14-FF48-0F4F-A8AA-2E3F25371E4A}" type="slidenum">
              <a:rPr lang="en-US" kern="1200">
                <a:solidFill>
                  <a:srgbClr val="000000"/>
                </a:solidFill>
                <a:latin typeface="IBM Plex Sans"/>
              </a:rPr>
              <a:pPr defTabSz="914377" hangingPunct="1"/>
              <a:t>27</a:t>
            </a:fld>
            <a:endParaRPr lang="en-US" kern="120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27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27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0" y="1289785"/>
            <a:ext cx="12192000" cy="4084321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spcBef>
                <a:spcPts val="1467"/>
              </a:spcBef>
            </a:pPr>
            <a:endParaRPr lang="en-US" sz="1867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867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867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867" dirty="0">
              <a:solidFill>
                <a:srgbClr val="FFFFFF"/>
              </a:solidFill>
              <a:latin typeface="IBM Plex San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8695" y="1762101"/>
            <a:ext cx="6098293" cy="28748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128336" y="2153082"/>
            <a:ext cx="51953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39" eaLnBrk="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en-US" sz="3200" kern="1200" dirty="0">
                <a:solidFill>
                  <a:prstClr val="white"/>
                </a:solidFill>
                <a:latin typeface="IBM Plex Sans"/>
                <a:ea typeface="Helvetica Neue for IBM" charset="0"/>
                <a:cs typeface="Helvetica Neue for IBM" charset="0"/>
                <a:sym typeface="Helvetica Neue for IBM" charset="0"/>
              </a:rPr>
              <a:t>Guided and Proof of Technology demos</a:t>
            </a:r>
          </a:p>
          <a:p>
            <a:pPr algn="ctr" defTabSz="1219139" eaLnBrk="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en-US" sz="3200" kern="1200" dirty="0">
              <a:solidFill>
                <a:prstClr val="white"/>
              </a:solidFill>
              <a:latin typeface="IBM Plex Sans"/>
              <a:ea typeface="Helvetica Neue for IBM" charset="0"/>
              <a:cs typeface="Helvetica Neue for IBM" charset="0"/>
              <a:sym typeface="Helvetica Neue for IBM" charset="0"/>
            </a:endParaRPr>
          </a:p>
          <a:p>
            <a:pPr algn="ctr" defTabSz="1219139" eaLnBrk="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en-US" sz="3200" kern="1200" dirty="0">
                <a:solidFill>
                  <a:prstClr val="white"/>
                </a:solidFill>
                <a:latin typeface="IBM Plex Sans"/>
                <a:ea typeface="Helvetica Neue for IBM" charset="0"/>
                <a:cs typeface="Helvetica Neue for IBM" charset="0"/>
                <a:sym typeface="Helvetica Neue for IBM" charset="0"/>
              </a:rPr>
              <a:t>Free Community Edition!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12601" y="5555892"/>
            <a:ext cx="516679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 hangingPunct="1">
              <a:spcBef>
                <a:spcPts val="1467"/>
              </a:spcBef>
            </a:pPr>
            <a:r>
              <a:rPr lang="en-US" sz="3733" kern="1200" dirty="0">
                <a:solidFill>
                  <a:srgbClr val="FFFFFF"/>
                </a:solidFill>
                <a:latin typeface="IBM Plex Sans"/>
                <a:ea typeface="Arial" charset="0"/>
                <a:cs typeface="Arial" charset="0"/>
                <a:hlinkClick r:id="rId3"/>
              </a:rPr>
              <a:t>http://ibm.biz/ICP-DTE</a:t>
            </a:r>
            <a:endParaRPr lang="en-US" sz="3733" kern="1200" dirty="0">
              <a:solidFill>
                <a:srgbClr val="FFFFFF"/>
              </a:solidFill>
              <a:latin typeface="IBM Plex Sans"/>
              <a:ea typeface="Arial" charset="0"/>
              <a:cs typeface="Arial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4D970835-2A4B-9841-A5E9-9F823DD7B473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35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>
            <a:extLst>
              <a:ext uri="{FF2B5EF4-FFF2-40B4-BE49-F238E27FC236}">
                <a16:creationId xmlns="" xmlns:a16="http://schemas.microsoft.com/office/drawing/2014/main" id="{F4604460-5D73-4042-9967-65FABA0DA5E2}"/>
              </a:ext>
            </a:extLst>
          </p:cNvPr>
          <p:cNvSpPr txBox="1">
            <a:spLocks/>
          </p:cNvSpPr>
          <p:nvPr/>
        </p:nvSpPr>
        <p:spPr>
          <a:xfrm>
            <a:off x="11582401" y="6462776"/>
            <a:ext cx="490273" cy="3500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fld id="{99BD340E-D656-6A49-9055-728D5184006A}" type="slidenum">
              <a:rPr lang="en-US" sz="1067">
                <a:solidFill>
                  <a:srgbClr val="FFFFFF"/>
                </a:solidFill>
                <a:latin typeface="IBM Plex Sans"/>
              </a:rPr>
              <a:pPr algn="ctr" defTabSz="914377">
                <a:defRPr/>
              </a:pPr>
              <a:t>28</a:t>
            </a:fld>
            <a:endParaRPr lang="en-US" sz="1067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D9B84F6-4CE2-E540-BC61-7931E59A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 hangingPunct="1"/>
            <a:r>
              <a:rPr lang="de-DE" kern="1200" dirty="0">
                <a:solidFill>
                  <a:srgbClr val="FFFFFF"/>
                </a:solidFill>
                <a:latin typeface="IBM Plex Sans"/>
              </a:rPr>
              <a:t>© 2018 IBM Corporation</a:t>
            </a:r>
            <a:endParaRPr lang="en-US" kern="1200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55901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25708"/>
            <a:ext cx="12192000" cy="2072640"/>
          </a:xfrm>
          <a:solidFill>
            <a:schemeClr val="tx2"/>
          </a:solidFill>
        </p:spPr>
        <p:txBody>
          <a:bodyPr/>
          <a:lstStyle/>
          <a:p>
            <a:r>
              <a:rPr lang="en-US" sz="3200" dirty="0"/>
              <a:t> 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50470" y="570356"/>
            <a:ext cx="10046475" cy="853440"/>
          </a:xfrm>
          <a:prstGeom prst="rect">
            <a:avLst/>
          </a:prstGeom>
          <a:solidFill>
            <a:schemeClr val="tx2"/>
          </a:solidFill>
        </p:spPr>
        <p:txBody>
          <a:bodyPr vert="horz" lIns="304800" tIns="207264" rIns="304800" bIns="30480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defTabSz="609585"/>
            <a:r>
              <a:rPr lang="en-US" sz="4267" dirty="0">
                <a:solidFill>
                  <a:srgbClr val="000000"/>
                </a:solidFill>
                <a:latin typeface="IBM Plex Sans"/>
              </a:rPr>
              <a:t>IBM Cloud Private brings cloud native to the enterprise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F7E49DC8-7ACE-A14A-A1EE-94CF6D949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4642"/>
            <a:ext cx="12192000" cy="47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3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DA579D9-CA37-534B-B69D-A7F00B589A22}"/>
              </a:ext>
            </a:extLst>
          </p:cNvPr>
          <p:cNvGrpSpPr/>
          <p:nvPr/>
        </p:nvGrpSpPr>
        <p:grpSpPr>
          <a:xfrm>
            <a:off x="108374" y="3908790"/>
            <a:ext cx="3929999" cy="1981052"/>
            <a:chOff x="81280" y="2931592"/>
            <a:chExt cx="2947499" cy="1485789"/>
          </a:xfrm>
        </p:grpSpPr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E52FD43B-F3B5-1D45-8861-7A2A99B79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80" y="2931592"/>
              <a:ext cx="2947499" cy="1485789"/>
            </a:xfrm>
            <a:prstGeom prst="rect">
              <a:avLst/>
            </a:prstGeom>
            <a:solidFill>
              <a:srgbClr val="DFE9E9"/>
            </a:solidFill>
            <a:ln>
              <a:solidFill>
                <a:schemeClr val="bg2"/>
              </a:solidFill>
            </a:ln>
          </p:spPr>
        </p:pic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1FE4606C-612E-8C41-9481-9818FBB8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9767" y="3001947"/>
              <a:ext cx="910648" cy="75856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="" xmlns:a16="http://schemas.microsoft.com/office/drawing/2014/main" id="{8E7BB139-5B5F-C546-BE32-BD45DE8B6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611" y="3783808"/>
              <a:ext cx="542960" cy="54684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95495"/>
            <a:ext cx="8534400" cy="853440"/>
          </a:xfrm>
        </p:spPr>
        <p:txBody>
          <a:bodyPr/>
          <a:lstStyle/>
          <a:p>
            <a:r>
              <a:rPr lang="en-US" dirty="0"/>
              <a:t>IBM Cloud Private Solution Overview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04800" y="6513460"/>
            <a:ext cx="8534400" cy="182880"/>
          </a:xfrm>
        </p:spPr>
        <p:txBody>
          <a:bodyPr/>
          <a:lstStyle/>
          <a:p>
            <a:pPr defTabSz="914377" hangingPunct="1">
              <a:defRPr/>
            </a:pPr>
            <a:r>
              <a:rPr lang="de-DE" kern="1200">
                <a:solidFill>
                  <a:srgbClr val="000000"/>
                </a:solidFill>
                <a:latin typeface="IBM Plex Sans"/>
              </a:rPr>
              <a:t>Think 2018 / 8312 / March 21, 2018 / © 2018 IBM Corporation</a:t>
            </a:r>
            <a:endParaRPr lang="en-US" kern="12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9144000" y="6513460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defRPr/>
            </a:pPr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>
                <a:defRPr/>
              </a:pPr>
              <a:t>4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9144000" y="6513460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defRPr/>
            </a:pPr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>
                <a:defRPr/>
              </a:pPr>
              <a:t>4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4" y="6073290"/>
            <a:ext cx="11993404" cy="62361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1" name="Rectangle 70"/>
          <p:cNvSpPr/>
          <p:nvPr/>
        </p:nvSpPr>
        <p:spPr>
          <a:xfrm>
            <a:off x="316489" y="6171119"/>
            <a:ext cx="269496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hangingPunct="1">
              <a:defRPr/>
            </a:pPr>
            <a:r>
              <a:rPr lang="en-US" sz="1867" b="1" kern="1200" dirty="0">
                <a:latin typeface="IBM Plex Sans"/>
                <a:ea typeface="Arial" charset="0"/>
                <a:cs typeface="Arial" charset="0"/>
                <a:sym typeface="Helvetica Neue"/>
              </a:rPr>
              <a:t>Runs on existing IaaS:</a:t>
            </a:r>
            <a:endParaRPr lang="en-US" sz="1867" b="1" kern="1200" dirty="0">
              <a:latin typeface="IBM Plex Sans"/>
              <a:ea typeface="Arial" charset="0"/>
              <a:cs typeface="Arial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9191" y="6170771"/>
            <a:ext cx="633024" cy="4307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649" y="6282034"/>
            <a:ext cx="1170784" cy="18918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2090" y="6168920"/>
            <a:ext cx="476683" cy="4725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A7EE57D-6B9C-1C48-AF1C-7C649783BCF2}"/>
              </a:ext>
            </a:extLst>
          </p:cNvPr>
          <p:cNvGrpSpPr/>
          <p:nvPr/>
        </p:nvGrpSpPr>
        <p:grpSpPr>
          <a:xfrm>
            <a:off x="6655389" y="6185745"/>
            <a:ext cx="1155826" cy="419155"/>
            <a:chOff x="5401653" y="4634166"/>
            <a:chExt cx="866870" cy="314366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1653" y="4634166"/>
              <a:ext cx="245768" cy="314366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5650324" y="4669200"/>
              <a:ext cx="618199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 hangingPunct="1">
                <a:defRPr/>
              </a:pPr>
              <a:r>
                <a:rPr lang="en-US" sz="1200" kern="1200" dirty="0">
                  <a:latin typeface="IBM Plex Sans"/>
                  <a:ea typeface="+mn-ea"/>
                  <a:cs typeface="+mn-cs"/>
                </a:rPr>
                <a:t>System 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A0AFC033-D3FB-1940-88F7-D3AC47DD775C}"/>
              </a:ext>
            </a:extLst>
          </p:cNvPr>
          <p:cNvGrpSpPr/>
          <p:nvPr/>
        </p:nvGrpSpPr>
        <p:grpSpPr>
          <a:xfrm>
            <a:off x="7981736" y="6159392"/>
            <a:ext cx="950436" cy="420756"/>
            <a:chOff x="6698584" y="4610649"/>
            <a:chExt cx="712827" cy="315567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8584" y="4665528"/>
              <a:ext cx="178871" cy="228796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6825674" y="4610649"/>
              <a:ext cx="585737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 hangingPunct="1">
                <a:defRPr/>
              </a:pPr>
              <a:r>
                <a:rPr lang="en-US" sz="1067" kern="1200" dirty="0">
                  <a:latin typeface="IBM Plex Sans"/>
                  <a:ea typeface="+mn-ea"/>
                  <a:cs typeface="+mn-cs"/>
                </a:rPr>
                <a:t>IBM </a:t>
              </a:r>
              <a:br>
                <a:rPr lang="en-US" sz="1067" kern="1200" dirty="0">
                  <a:latin typeface="IBM Plex Sans"/>
                  <a:ea typeface="+mn-ea"/>
                  <a:cs typeface="+mn-cs"/>
                </a:rPr>
              </a:br>
              <a:r>
                <a:rPr lang="en-US" sz="1067" kern="1200" dirty="0">
                  <a:latin typeface="IBM Plex Sans"/>
                  <a:ea typeface="+mn-ea"/>
                  <a:cs typeface="+mn-cs"/>
                </a:rPr>
                <a:t>Spectrum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E0CD50D5-EB75-F448-A553-430DC31A6BFA}"/>
              </a:ext>
            </a:extLst>
          </p:cNvPr>
          <p:cNvSpPr/>
          <p:nvPr/>
        </p:nvSpPr>
        <p:spPr>
          <a:xfrm>
            <a:off x="1354327" y="4005918"/>
            <a:ext cx="2807799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hangingPunct="1">
              <a:spcBef>
                <a:spcPts val="960"/>
              </a:spcBef>
              <a:defRPr/>
            </a:pPr>
            <a:r>
              <a:rPr lang="en-US" sz="1600" b="1" kern="1200" dirty="0">
                <a:latin typeface="IBM Plex Sans" charset="0"/>
                <a:ea typeface="IBM Plex Sans" charset="0"/>
                <a:cs typeface="IBM Plex Sans" charset="0"/>
                <a:sym typeface="Helvetica Neue"/>
              </a:rPr>
              <a:t>Kubernetes-based Container Platform</a:t>
            </a:r>
          </a:p>
          <a:p>
            <a:pPr defTabSz="914377" hangingPunct="1">
              <a:spcBef>
                <a:spcPts val="960"/>
              </a:spcBef>
              <a:defRPr/>
            </a:pPr>
            <a:r>
              <a:rPr lang="en-US" sz="1600" kern="1200" dirty="0">
                <a:latin typeface="IBM Plex Sans" charset="0"/>
                <a:ea typeface="IBM Plex Sans" charset="0"/>
                <a:cs typeface="IBM Plex Sans" charset="0"/>
                <a:sym typeface="Helvetica Neue Light"/>
              </a:rPr>
              <a:t>Industry leading container orchestration platform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C796591-62C1-364C-AE59-383EB5E98338}"/>
              </a:ext>
            </a:extLst>
          </p:cNvPr>
          <p:cNvGrpSpPr/>
          <p:nvPr/>
        </p:nvGrpSpPr>
        <p:grpSpPr>
          <a:xfrm>
            <a:off x="4125143" y="3901860"/>
            <a:ext cx="3934383" cy="1981052"/>
            <a:chOff x="3093857" y="2926394"/>
            <a:chExt cx="2950787" cy="1485789"/>
          </a:xfrm>
        </p:grpSpPr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6BBAB591-B6C1-5744-B09C-E899D939A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0483" y="2926394"/>
              <a:ext cx="2944161" cy="1485789"/>
            </a:xfrm>
            <a:prstGeom prst="rect">
              <a:avLst/>
            </a:prstGeom>
            <a:solidFill>
              <a:srgbClr val="DFE9E9"/>
            </a:solidFill>
            <a:ln>
              <a:solidFill>
                <a:schemeClr val="bg2"/>
              </a:solidFill>
            </a:ln>
          </p:spPr>
        </p:pic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8AC78583-4333-1540-989B-81CFE51919B8}"/>
                </a:ext>
              </a:extLst>
            </p:cNvPr>
            <p:cNvSpPr/>
            <p:nvPr/>
          </p:nvSpPr>
          <p:spPr>
            <a:xfrm>
              <a:off x="4205540" y="3013497"/>
              <a:ext cx="1731880" cy="1088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b="1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Cloud Foundry </a:t>
              </a:r>
            </a:p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For prescribed application development &amp; deployment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="" xmlns:a16="http://schemas.microsoft.com/office/drawing/2014/main" id="{84E1B54B-3EBB-B74C-A918-2E06C8980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3857" y="3291410"/>
              <a:ext cx="1005857" cy="586508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C5AA5B77-B5C0-2B45-8E98-0581170C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365" y="3912660"/>
            <a:ext cx="3937228" cy="1981052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35B5B662-9137-B24C-8E31-00324D3520CE}"/>
              </a:ext>
            </a:extLst>
          </p:cNvPr>
          <p:cNvGrpSpPr/>
          <p:nvPr/>
        </p:nvGrpSpPr>
        <p:grpSpPr>
          <a:xfrm>
            <a:off x="8207051" y="4003147"/>
            <a:ext cx="3860388" cy="1451679"/>
            <a:chOff x="6155288" y="3002362"/>
            <a:chExt cx="2895291" cy="1088760"/>
          </a:xfrm>
        </p:grpSpPr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287FB0EE-3256-634E-BA0C-A6CED1E1A8C1}"/>
                </a:ext>
              </a:extLst>
            </p:cNvPr>
            <p:cNvSpPr/>
            <p:nvPr/>
          </p:nvSpPr>
          <p:spPr>
            <a:xfrm>
              <a:off x="6970909" y="3002362"/>
              <a:ext cx="2079670" cy="1088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b="1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Terraform (CAM)</a:t>
              </a:r>
            </a:p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Infrastructure as Code for multi-cloud provisioning to public and on-</a:t>
              </a:r>
              <a:r>
                <a:rPr lang="en-US" sz="1600" kern="1200" dirty="0" err="1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prem</a:t>
              </a:r>
              <a:r>
                <a:rPr lang="en-US" sz="1600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 private clouds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="" xmlns:a16="http://schemas.microsoft.com/office/drawing/2014/main" id="{8C841AC2-2F86-FD40-B93B-D309735FB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5288" y="3209467"/>
              <a:ext cx="686448" cy="66612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5EB7682-D080-334B-A1B3-6787FE6741FD}"/>
              </a:ext>
            </a:extLst>
          </p:cNvPr>
          <p:cNvGrpSpPr/>
          <p:nvPr/>
        </p:nvGrpSpPr>
        <p:grpSpPr>
          <a:xfrm>
            <a:off x="108374" y="1135807"/>
            <a:ext cx="11993404" cy="1410525"/>
            <a:chOff x="81280" y="800100"/>
            <a:chExt cx="8995053" cy="1057894"/>
          </a:xfrm>
        </p:grpSpPr>
        <p:pic>
          <p:nvPicPr>
            <p:cNvPr id="58" name="Picture 57">
              <a:extLst>
                <a:ext uri="{FF2B5EF4-FFF2-40B4-BE49-F238E27FC236}">
                  <a16:creationId xmlns="" xmlns:a16="http://schemas.microsoft.com/office/drawing/2014/main" id="{7F470E89-B096-1E49-BFF5-10BD0AC7C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80" y="800100"/>
              <a:ext cx="8995053" cy="1057894"/>
            </a:xfrm>
            <a:prstGeom prst="rect">
              <a:avLst/>
            </a:prstGeom>
            <a:solidFill>
              <a:srgbClr val="DFE9E9"/>
            </a:solidFill>
            <a:ln>
              <a:solidFill>
                <a:schemeClr val="bg2"/>
              </a:solidFill>
            </a:ln>
          </p:spPr>
        </p:pic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E2E38ECE-069E-CB40-BF0B-C26784B02DD9}"/>
                </a:ext>
              </a:extLst>
            </p:cNvPr>
            <p:cNvSpPr/>
            <p:nvPr/>
          </p:nvSpPr>
          <p:spPr>
            <a:xfrm>
              <a:off x="1662272" y="937976"/>
              <a:ext cx="7260466" cy="623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b="1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IBM Middleware &amp; Open Source – e.g. Data, Analytics and Developer Services</a:t>
              </a:r>
              <a:endParaRPr lang="en-US" sz="1600" kern="1200" dirty="0">
                <a:latin typeface="IBM Plex Sans" charset="0"/>
                <a:ea typeface="IBM Plex Sans" charset="0"/>
                <a:cs typeface="IBM Plex Sans" charset="0"/>
                <a:sym typeface="Helvetica Neue"/>
              </a:endParaRPr>
            </a:p>
            <a:p>
              <a:pPr defTabSz="914377" hangingPunct="1">
                <a:defRPr/>
              </a:pPr>
              <a:r>
                <a:rPr lang="en-US" sz="1600" kern="1200" dirty="0">
                  <a:latin typeface="IBM Plex Sans" charset="0"/>
                  <a:ea typeface="IBM Plex Sans" charset="0"/>
                  <a:cs typeface="IBM Plex Sans" charset="0"/>
                  <a:sym typeface="Helvetica Neue Light"/>
                </a:rPr>
                <a:t>Cloud-enabled middleware, application runtimes, messaging, databases &amp; analytics to optimize current investments and rapidly innovate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="" xmlns:a16="http://schemas.microsoft.com/office/drawing/2014/main" id="{563ED8B9-B1CF-DC49-A7A7-FB3982DC5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9029" y="990658"/>
              <a:ext cx="1352653" cy="67315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="" xmlns:a16="http://schemas.microsoft.com/office/drawing/2014/main" id="{2166BA50-4767-D846-97BD-8B2D27EA3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3804" y="1444851"/>
              <a:ext cx="716991" cy="37312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="" xmlns:a16="http://schemas.microsoft.com/office/drawing/2014/main" id="{607C146C-BE14-6B41-901F-845E12A2C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2110" y="1430178"/>
              <a:ext cx="341196" cy="338462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20177E9C-41A2-7A4D-B860-9B8F683D0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78601" y="1384611"/>
              <a:ext cx="433064" cy="429593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="" xmlns:a16="http://schemas.microsoft.com/office/drawing/2014/main" id="{6AFCD23D-0292-6247-85F6-79EB02753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1665" y="1408821"/>
              <a:ext cx="692589" cy="409702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="" xmlns:a16="http://schemas.microsoft.com/office/drawing/2014/main" id="{59882E94-9C18-B641-8EFA-08CCBA7F7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53274" y="1419564"/>
              <a:ext cx="419846" cy="35968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5D0E9C0D-1F83-354D-BFFD-547F35956A18}"/>
              </a:ext>
            </a:extLst>
          </p:cNvPr>
          <p:cNvGrpSpPr/>
          <p:nvPr/>
        </p:nvGrpSpPr>
        <p:grpSpPr>
          <a:xfrm>
            <a:off x="108374" y="2632466"/>
            <a:ext cx="11993404" cy="1192596"/>
            <a:chOff x="81280" y="1867814"/>
            <a:chExt cx="8995053" cy="894447"/>
          </a:xfrm>
        </p:grpSpPr>
        <p:pic>
          <p:nvPicPr>
            <p:cNvPr id="98" name="Picture 97">
              <a:extLst>
                <a:ext uri="{FF2B5EF4-FFF2-40B4-BE49-F238E27FC236}">
                  <a16:creationId xmlns="" xmlns:a16="http://schemas.microsoft.com/office/drawing/2014/main" id="{8B5D748E-20AE-DD41-890A-0A63C7CA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80" y="1867814"/>
              <a:ext cx="8995053" cy="894447"/>
            </a:xfrm>
            <a:prstGeom prst="rect">
              <a:avLst/>
            </a:prstGeom>
            <a:solidFill>
              <a:srgbClr val="DFE9E9"/>
            </a:solidFill>
            <a:ln>
              <a:solidFill>
                <a:schemeClr val="bg2"/>
              </a:solidFill>
            </a:ln>
          </p:spPr>
        </p:pic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CE70586D-7BF3-AF45-8E72-E055C95A8323}"/>
                </a:ext>
              </a:extLst>
            </p:cNvPr>
            <p:cNvSpPr/>
            <p:nvPr/>
          </p:nvSpPr>
          <p:spPr>
            <a:xfrm>
              <a:off x="1662272" y="1956017"/>
              <a:ext cx="6838901" cy="5347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b="1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Core Operational Services</a:t>
              </a:r>
            </a:p>
            <a:p>
              <a:pPr defTabSz="914377" hangingPunct="1">
                <a:spcBef>
                  <a:spcPts val="960"/>
                </a:spcBef>
                <a:defRPr/>
              </a:pPr>
              <a:r>
                <a:rPr lang="en-US" sz="1600" kern="1200" dirty="0">
                  <a:latin typeface="IBM Plex Sans" charset="0"/>
                  <a:ea typeface="IBM Plex Sans" charset="0"/>
                  <a:cs typeface="IBM Plex Sans" charset="0"/>
                  <a:sym typeface="Helvetica Neue"/>
                </a:rPr>
                <a:t>To simplify Operations Management, Security, DevOps, and hybrid integration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="" xmlns:a16="http://schemas.microsoft.com/office/drawing/2014/main" id="{A88C0FFA-4465-574A-A745-18F8411E7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7960" y="2009935"/>
              <a:ext cx="732998" cy="69997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F3919CE-D6FB-7449-AE9D-D09CE438E1EB}"/>
              </a:ext>
            </a:extLst>
          </p:cNvPr>
          <p:cNvSpPr/>
          <p:nvPr/>
        </p:nvSpPr>
        <p:spPr>
          <a:xfrm>
            <a:off x="9223365" y="6204179"/>
            <a:ext cx="2521844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hangingPunct="1">
              <a:defRPr/>
            </a:pPr>
            <a:r>
              <a:rPr lang="en-US" sz="1333" kern="1200" dirty="0">
                <a:latin typeface="IBM Plex Sans" charset="0"/>
                <a:ea typeface="IBM Plex Sans" charset="0"/>
                <a:cs typeface="IBM Plex Sans" charset="0"/>
                <a:sym typeface="Helvetica Neue"/>
              </a:rPr>
              <a:t>Dell, Cisco, NetApp, Lenovo, …</a:t>
            </a:r>
            <a:endParaRPr lang="en-US" sz="1333" kern="1200" dirty="0">
              <a:latin typeface="IBM Plex Sans"/>
              <a:ea typeface="+mn-ea"/>
              <a:cs typeface="+mn-cs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="" xmlns:a16="http://schemas.microsoft.com/office/drawing/2014/main" id="{95CA1436-827D-3E4A-BF09-790421FD52B3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2011" y="1975614"/>
            <a:ext cx="471666" cy="47166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F16E98EB-9551-6445-A0C8-B5679F0581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6791" y="2765279"/>
            <a:ext cx="701670" cy="95748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B7AD3033-0174-304F-A109-9FCCB2039FF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11" y="2753005"/>
            <a:ext cx="656589" cy="97462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="" xmlns:a16="http://schemas.microsoft.com/office/drawing/2014/main" id="{D4B99255-5377-7A4D-8BED-24E8F9E59B0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385" y="2852462"/>
            <a:ext cx="801001" cy="801001"/>
          </a:xfrm>
          <a:prstGeom prst="rect">
            <a:avLst/>
          </a:prstGeom>
        </p:spPr>
      </p:pic>
      <p:sp>
        <p:nvSpPr>
          <p:cNvPr id="48" name="Footer Placeholder 3">
            <a:extLst>
              <a:ext uri="{FF2B5EF4-FFF2-40B4-BE49-F238E27FC236}">
                <a16:creationId xmlns="" xmlns:a16="http://schemas.microsoft.com/office/drawing/2014/main" id="{06268409-F5D6-D444-B81C-66A29F09E0A8}"/>
              </a:ext>
            </a:extLst>
          </p:cNvPr>
          <p:cNvSpPr txBox="1">
            <a:spLocks/>
          </p:cNvSpPr>
          <p:nvPr/>
        </p:nvSpPr>
        <p:spPr>
          <a:xfrm>
            <a:off x="164964" y="673932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80" y="418857"/>
            <a:ext cx="8534400" cy="853440"/>
          </a:xfrm>
        </p:spPr>
        <p:txBody>
          <a:bodyPr/>
          <a:lstStyle/>
          <a:p>
            <a:r>
              <a:rPr lang="en-US" dirty="0"/>
              <a:t>IBM Cloud Private Editions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hangingPunct="1"/>
            <a:fld id="{D0BE6F14-FF48-0F4F-A8AA-2E3F25371E4A}" type="slidenum">
              <a:rPr lang="en-US" kern="1200">
                <a:solidFill>
                  <a:srgbClr val="000000"/>
                </a:solidFill>
                <a:latin typeface="IBM Plex Sans"/>
              </a:rPr>
              <a:pPr defTabSz="914377" hangingPunct="1"/>
              <a:t>5</a:t>
            </a:fld>
            <a:endParaRPr lang="en-US" kern="120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5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3761" y="1406046"/>
            <a:ext cx="1846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61" hangingPunct="1">
              <a:defRPr/>
            </a:pPr>
            <a:r>
              <a:rPr lang="en-US" sz="2400" b="1" dirty="0">
                <a:latin typeface="IBM Plex Sans"/>
                <a:ea typeface="+mn-ea"/>
                <a:cs typeface="+mn-cs"/>
              </a:rPr>
              <a:t>Community</a:t>
            </a:r>
            <a:endParaRPr lang="en-US" sz="2667" b="1" dirty="0">
              <a:latin typeface="IBM Plex Sans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2480" y="1216831"/>
            <a:ext cx="3816600" cy="5187832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chemeClr val="bg1"/>
            </a:solidFill>
            <a:prstDash val="sysDot"/>
          </a:ln>
          <a:effectLst/>
        </p:spPr>
        <p:txBody>
          <a:bodyPr rtlCol="0" anchor="ctr"/>
          <a:lstStyle/>
          <a:p>
            <a:pPr algn="ctr" defTabSz="609561" hangingPunct="1">
              <a:defRPr/>
            </a:pPr>
            <a:endParaRPr lang="en-US" sz="2900">
              <a:solidFill>
                <a:srgbClr val="FFFFFF"/>
              </a:solidFill>
              <a:latin typeface="IBM Plex Sans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6052" y="1979053"/>
            <a:ext cx="3509457" cy="13955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609561" hangingPunct="1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+mn-ea"/>
                <a:cs typeface="+mn-cs"/>
              </a:rPr>
              <a:t>Platform </a:t>
            </a:r>
            <a:endParaRPr lang="en-US" sz="1867" b="1" dirty="0">
              <a:solidFill>
                <a:srgbClr val="FFFFFF"/>
              </a:solidFill>
              <a:latin typeface="IBM Plex Sans"/>
              <a:ea typeface="Helvetica" charset="0"/>
              <a:cs typeface="Helvetica" charset="0"/>
            </a:endParaRP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Kubernetes (+ Helm)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Core services 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Content catalog (Containers)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9397" y="4123803"/>
            <a:ext cx="2475203" cy="748795"/>
          </a:xfrm>
          <a:prstGeom prst="rect">
            <a:avLst/>
          </a:prstGeom>
          <a:ln>
            <a:solidFill>
              <a:srgbClr val="B8AEAE"/>
            </a:solidFill>
          </a:ln>
        </p:spPr>
        <p:txBody>
          <a:bodyPr wrap="square">
            <a:spAutoFit/>
          </a:bodyPr>
          <a:lstStyle/>
          <a:p>
            <a:pPr algn="ctr" defTabSz="609561">
              <a:defRPr/>
            </a:pPr>
            <a:r>
              <a:rPr lang="en-US" sz="2133" b="1" dirty="0">
                <a:latin typeface="IBM Plex Sans"/>
                <a:ea typeface="Calibri"/>
                <a:cs typeface="Calibri"/>
              </a:rPr>
              <a:t>Freely Available in Docker Hub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233081" y="1216831"/>
            <a:ext cx="3816600" cy="5187832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chemeClr val="bg1"/>
            </a:solidFill>
            <a:prstDash val="sysDot"/>
          </a:ln>
          <a:effectLst/>
        </p:spPr>
        <p:txBody>
          <a:bodyPr rtlCol="0" anchor="ctr"/>
          <a:lstStyle/>
          <a:p>
            <a:pPr algn="ctr" defTabSz="609561" hangingPunct="1">
              <a:defRPr/>
            </a:pPr>
            <a:endParaRPr lang="en-US" sz="2900">
              <a:solidFill>
                <a:srgbClr val="FFFFFF"/>
              </a:solidFill>
              <a:latin typeface="IBM Plex Sans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53683" y="1216831"/>
            <a:ext cx="3816600" cy="5187832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chemeClr val="bg1"/>
            </a:solidFill>
            <a:prstDash val="sysDot"/>
          </a:ln>
          <a:effectLst/>
        </p:spPr>
        <p:txBody>
          <a:bodyPr rtlCol="0" anchor="ctr"/>
          <a:lstStyle/>
          <a:p>
            <a:pPr algn="ctr" defTabSz="609561" hangingPunct="1">
              <a:defRPr/>
            </a:pPr>
            <a:endParaRPr lang="en-US" sz="2900">
              <a:solidFill>
                <a:srgbClr val="FFFFFF"/>
              </a:solidFill>
              <a:latin typeface="IBM Plex Sans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19214" y="1403458"/>
            <a:ext cx="2036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61" hangingPunct="1">
              <a:defRPr/>
            </a:pPr>
            <a:r>
              <a:rPr lang="en-US" sz="2400" b="1" dirty="0">
                <a:latin typeface="IBM Plex Sans"/>
                <a:ea typeface="+mn-ea"/>
                <a:cs typeface="+mn-cs"/>
              </a:rPr>
              <a:t>Cloud Native</a:t>
            </a:r>
            <a:endParaRPr lang="en-US" sz="2667" b="1" dirty="0">
              <a:latin typeface="IBM Plex Sans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87226" y="1403422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61" hangingPunct="1">
              <a:defRPr/>
            </a:pPr>
            <a:r>
              <a:rPr lang="en-US" sz="2400" b="1" dirty="0">
                <a:latin typeface="IBM Plex Sans"/>
                <a:ea typeface="+mn-ea"/>
                <a:cs typeface="+mn-cs"/>
              </a:rPr>
              <a:t>Enterprise</a:t>
            </a:r>
            <a:endParaRPr lang="en-US" sz="2667" b="1" dirty="0">
              <a:latin typeface="IBM Plex Sans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05973" y="4186491"/>
            <a:ext cx="3523855" cy="1682833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609561" hangingPunct="1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+mn-ea"/>
                <a:cs typeface="+mn-cs"/>
              </a:rPr>
              <a:t>IBM Enterprise Software 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 err="1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Microservice</a:t>
            </a: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 Builder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WebSphere Liberty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IBM SDK for </a:t>
            </a:r>
            <a:r>
              <a:rPr lang="en-US" sz="1867" dirty="0" err="1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node.js</a:t>
            </a:r>
            <a:endParaRPr lang="en-US" sz="1867" dirty="0">
              <a:solidFill>
                <a:srgbClr val="FFFFFF"/>
              </a:solidFill>
              <a:latin typeface="IBM Plex Sans"/>
              <a:ea typeface="Helvetica" charset="0"/>
              <a:cs typeface="Helvetica" charset="0"/>
            </a:endParaRP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Cloud Automation Manager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05973" y="3522386"/>
            <a:ext cx="3509457" cy="533544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1219170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Calibri"/>
                <a:cs typeface="Calibri"/>
              </a:rPr>
              <a:t>Cloud Foundry (Optional)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05973" y="1996284"/>
            <a:ext cx="3509457" cy="13955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609561" hangingPunct="1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+mn-ea"/>
                <a:cs typeface="+mn-cs"/>
              </a:rPr>
              <a:t>Platform </a:t>
            </a:r>
            <a:endParaRPr lang="en-US" sz="1867" b="1" dirty="0">
              <a:solidFill>
                <a:srgbClr val="FFFFFF"/>
              </a:solidFill>
              <a:latin typeface="IBM Plex Sans"/>
              <a:ea typeface="Helvetica" charset="0"/>
              <a:cs typeface="Helvetica" charset="0"/>
            </a:endParaRP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Kubernetes (+ Helm)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Core services 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Content catalog (Containers)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407254" y="1996284"/>
            <a:ext cx="3509457" cy="13955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609561" hangingPunct="1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+mn-ea"/>
                <a:cs typeface="+mn-cs"/>
              </a:rPr>
              <a:t>Platform </a:t>
            </a:r>
            <a:endParaRPr lang="en-US" sz="1867" b="1" dirty="0">
              <a:solidFill>
                <a:srgbClr val="FFFFFF"/>
              </a:solidFill>
              <a:latin typeface="IBM Plex Sans"/>
              <a:ea typeface="Helvetica" charset="0"/>
              <a:cs typeface="Helvetica" charset="0"/>
            </a:endParaRP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Kubernetes (+Helm)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Core services </a:t>
            </a:r>
          </a:p>
          <a:p>
            <a:pPr marL="171446" indent="-171446" defTabSz="609561" hangingPunct="1">
              <a:buFont typeface="Arial" charset="0"/>
              <a:buChar char="•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Content catalog (Containers)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407254" y="3522386"/>
            <a:ext cx="3509457" cy="533544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1219170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Calibri"/>
                <a:cs typeface="Calibri"/>
              </a:rPr>
              <a:t>Cloud Foundry (Optional</a:t>
            </a:r>
            <a:r>
              <a:rPr lang="en-US" sz="1867" dirty="0">
                <a:solidFill>
                  <a:srgbClr val="FFFFFF"/>
                </a:solidFill>
                <a:latin typeface="IBM Plex Sans"/>
                <a:ea typeface="Calibri"/>
                <a:cs typeface="Calibri"/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92857" y="4186491"/>
            <a:ext cx="3523855" cy="1682833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121920" tIns="121920" rIns="45719" bIns="121920" numCol="1" spcCol="38100" rtlCol="0" anchor="ctr">
            <a:spAutoFit/>
          </a:bodyPr>
          <a:lstStyle/>
          <a:p>
            <a:pPr defTabSz="609561" hangingPunct="1">
              <a:defRPr/>
            </a:pPr>
            <a:r>
              <a:rPr lang="en-US" sz="1867" b="1" dirty="0">
                <a:solidFill>
                  <a:srgbClr val="FFFFFF"/>
                </a:solidFill>
                <a:latin typeface="IBM Plex Sans"/>
                <a:ea typeface="+mn-ea"/>
                <a:cs typeface="+mn-cs"/>
              </a:rPr>
              <a:t>IBM Enterprise Software </a:t>
            </a:r>
          </a:p>
          <a:p>
            <a:pPr defTabSz="609561" hangingPunct="1"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Cloud Native Edition, plus:</a:t>
            </a:r>
          </a:p>
          <a:p>
            <a:pPr marL="285744" indent="-285744" defTabSz="609561" hangingPunct="1">
              <a:buFont typeface=".AppleSystemUIFont" charset="-120"/>
              <a:buChar char="+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WAS ND</a:t>
            </a:r>
          </a:p>
          <a:p>
            <a:pPr marL="285744" indent="-285744" defTabSz="609561" hangingPunct="1">
              <a:buFont typeface=".AppleSystemUIFont" charset="-120"/>
              <a:buChar char="+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MQ Advanced </a:t>
            </a:r>
          </a:p>
          <a:p>
            <a:pPr marL="285744" indent="-285744" defTabSz="609561" hangingPunct="1">
              <a:buFont typeface=".AppleSystemUIFont" charset="-120"/>
              <a:buChar char="+"/>
              <a:defRPr/>
            </a:pPr>
            <a:r>
              <a:rPr lang="en-US" sz="1867" dirty="0">
                <a:solidFill>
                  <a:srgbClr val="FFFFFF"/>
                </a:solidFill>
                <a:latin typeface="IBM Plex Sans"/>
                <a:ea typeface="Helvetica" charset="0"/>
                <a:cs typeface="Helvetica" charset="0"/>
              </a:rPr>
              <a:t>API Connect Professional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="" xmlns:a16="http://schemas.microsoft.com/office/drawing/2014/main" id="{4FE35FB6-DAB3-3645-8B68-9662784FF7D3}"/>
              </a:ext>
            </a:extLst>
          </p:cNvPr>
          <p:cNvSpPr txBox="1">
            <a:spLocks/>
          </p:cNvSpPr>
          <p:nvPr/>
        </p:nvSpPr>
        <p:spPr>
          <a:xfrm>
            <a:off x="93579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9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ubtitle 2"/>
          <p:cNvSpPr txBox="1">
            <a:spLocks noGrp="1"/>
          </p:cNvSpPr>
          <p:nvPr>
            <p:ph type="body" sz="quarter" idx="13"/>
          </p:nvPr>
        </p:nvSpPr>
        <p:spPr>
          <a:xfrm>
            <a:off x="253999" y="1521169"/>
            <a:ext cx="7046913" cy="26793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Content Summary for IBM Cloud Private</a:t>
            </a:r>
          </a:p>
        </p:txBody>
      </p:sp>
    </p:spTree>
    <p:extLst>
      <p:ext uri="{BB962C8B-B14F-4D97-AF65-F5344CB8AC3E}">
        <p14:creationId xmlns:p14="http://schemas.microsoft.com/office/powerpoint/2010/main" val="3783810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80" y="418857"/>
            <a:ext cx="8534400" cy="853440"/>
          </a:xfrm>
        </p:spPr>
        <p:txBody>
          <a:bodyPr/>
          <a:lstStyle/>
          <a:p>
            <a:r>
              <a:rPr lang="en-US" dirty="0"/>
              <a:t>Types of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735B4E-16F4-3146-B764-76F0B41CB309}"/>
              </a:ext>
            </a:extLst>
          </p:cNvPr>
          <p:cNvSpPr txBox="1"/>
          <p:nvPr/>
        </p:nvSpPr>
        <p:spPr>
          <a:xfrm>
            <a:off x="2490860" y="1519445"/>
            <a:ext cx="926086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Container native software delivered as Docker images and Helm charts</a:t>
            </a:r>
          </a:p>
          <a:p>
            <a:endParaRPr lang="en-US" sz="1600" b="1" dirty="0"/>
          </a:p>
          <a:p>
            <a:r>
              <a:rPr lang="en-US" sz="1500" b="1" dirty="0"/>
              <a:t>Standard:</a:t>
            </a:r>
            <a:r>
              <a:rPr lang="en-US" sz="1500" dirty="0"/>
              <a:t> Helm is the </a:t>
            </a:r>
            <a:r>
              <a:rPr lang="en-US" sz="1500" b="1" dirty="0"/>
              <a:t>open standard </a:t>
            </a:r>
            <a:r>
              <a:rPr lang="en-US" sz="1500" dirty="0"/>
              <a:t>for application </a:t>
            </a:r>
            <a:r>
              <a:rPr lang="en-US" sz="1500" b="1" dirty="0"/>
              <a:t>packaging and deployment </a:t>
            </a:r>
            <a:r>
              <a:rPr lang="en-US" sz="1500" dirty="0"/>
              <a:t>for Kubernetes.</a:t>
            </a:r>
          </a:p>
          <a:p>
            <a:r>
              <a:rPr lang="en-US" sz="1500" b="1" dirty="0"/>
              <a:t>Available from</a:t>
            </a:r>
            <a:r>
              <a:rPr lang="en-US" sz="1500" dirty="0"/>
              <a:t> IBM Cloud Private Catalog.  Discover &amp; Try content is available, purchased is imported.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D6D747A-684C-D94C-8F48-838EDDCD16F4}"/>
              </a:ext>
            </a:extLst>
          </p:cNvPr>
          <p:cNvSpPr txBox="1"/>
          <p:nvPr/>
        </p:nvSpPr>
        <p:spPr>
          <a:xfrm>
            <a:off x="2485249" y="3340011"/>
            <a:ext cx="87543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Cloud Foundry Buildpacks provided with Cloud Foundry add-on</a:t>
            </a:r>
            <a:endParaRPr lang="en-US" sz="2200" b="1" dirty="0"/>
          </a:p>
          <a:p>
            <a:endParaRPr lang="en-US" sz="1600" b="1" dirty="0"/>
          </a:p>
          <a:p>
            <a:r>
              <a:rPr lang="en-US" sz="1500" b="1" dirty="0"/>
              <a:t>Standard:</a:t>
            </a:r>
            <a:r>
              <a:rPr lang="en-US" sz="1500" dirty="0"/>
              <a:t>  Cloud Foundry buildpacks provide the runtime support for applications.</a:t>
            </a:r>
          </a:p>
          <a:p>
            <a:r>
              <a:rPr lang="en-US" sz="1500" b="1" dirty="0"/>
              <a:t>Available from</a:t>
            </a:r>
            <a:r>
              <a:rPr lang="en-US" sz="1500" dirty="0"/>
              <a:t> Cloud Foundry add-on P/N.  Select IBM and community buildpacks are installable.</a:t>
            </a:r>
            <a:endParaRPr lang="en-US" sz="1500" b="1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5142C56-EB15-8C4D-970E-6BCA59C7A2CA}"/>
              </a:ext>
            </a:extLst>
          </p:cNvPr>
          <p:cNvSpPr txBox="1"/>
          <p:nvPr/>
        </p:nvSpPr>
        <p:spPr>
          <a:xfrm>
            <a:off x="2485249" y="5073685"/>
            <a:ext cx="9805890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chemeClr val="tx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Template driven provisioning of private and public cloud infrastructure</a:t>
            </a:r>
            <a:endParaRPr lang="en-US" sz="2200" b="1" dirty="0"/>
          </a:p>
          <a:p>
            <a:r>
              <a:rPr lang="en-GB" sz="1600" i="1" dirty="0">
                <a:solidFill>
                  <a:schemeClr val="tx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Multi-cloud provisioning includes VMs, cloud native services &amp; complex application stacks</a:t>
            </a:r>
            <a:endParaRPr lang="en-US" sz="1500" b="1" dirty="0"/>
          </a:p>
          <a:p>
            <a:endParaRPr lang="en-US" sz="1500" b="1" dirty="0"/>
          </a:p>
          <a:p>
            <a:r>
              <a:rPr lang="en-US" sz="1500" b="1" dirty="0"/>
              <a:t>Standard:</a:t>
            </a:r>
            <a:r>
              <a:rPr lang="en-US" sz="1500" dirty="0"/>
              <a:t>  Terraform is open source with large and growing ecosystem of major cloud vendors. </a:t>
            </a:r>
          </a:p>
          <a:p>
            <a:r>
              <a:rPr lang="en-US" sz="1500" b="1" dirty="0"/>
              <a:t>Available from</a:t>
            </a:r>
            <a:r>
              <a:rPr lang="en-US" sz="1500" dirty="0"/>
              <a:t> Cloud Automation Manager.  Includes </a:t>
            </a:r>
            <a:r>
              <a:rPr lang="en-US" sz="1500" dirty="0" err="1"/>
              <a:t>CAMHub</a:t>
            </a:r>
            <a:r>
              <a:rPr lang="en-US" sz="1500" dirty="0"/>
              <a:t> content for open source and enterprise software.</a:t>
            </a:r>
            <a:endParaRPr lang="en-US" sz="1500" b="1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BA551B1-BB5D-004C-829D-C721652D307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1406" y="1413141"/>
            <a:ext cx="1039668" cy="1011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71DEDDD-CB1F-4A44-A488-358E5679BCCD}"/>
              </a:ext>
            </a:extLst>
          </p:cNvPr>
          <p:cNvSpPr txBox="1"/>
          <p:nvPr/>
        </p:nvSpPr>
        <p:spPr>
          <a:xfrm>
            <a:off x="875780" y="2424530"/>
            <a:ext cx="11711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Kubernetes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B9131FF-C293-E84E-9EFF-7ED0450C499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093" y="4914237"/>
            <a:ext cx="1605358" cy="1602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5CF0DF1-DFBC-DD4D-A4D3-504875B9442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5F7FA"/>
              </a:clrFrom>
              <a:clrTo>
                <a:srgbClr val="F5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139" y="3255499"/>
            <a:ext cx="1709266" cy="1220904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7EF83EF1-7C4B-E547-A7B9-45BBE42F8753}"/>
              </a:ext>
            </a:extLst>
          </p:cNvPr>
          <p:cNvSpPr txBox="1">
            <a:spLocks/>
          </p:cNvSpPr>
          <p:nvPr/>
        </p:nvSpPr>
        <p:spPr>
          <a:xfrm>
            <a:off x="107434" y="6655337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="" xmlns:a16="http://schemas.microsoft.com/office/drawing/2014/main" id="{AE3F6F5B-98CD-514B-8976-A74FD3D375FD}"/>
              </a:ext>
            </a:extLst>
          </p:cNvPr>
          <p:cNvSpPr txBox="1">
            <a:spLocks/>
          </p:cNvSpPr>
          <p:nvPr/>
        </p:nvSpPr>
        <p:spPr>
          <a:xfrm>
            <a:off x="9116291" y="663247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7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89318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2367"/>
            <a:ext cx="8534400" cy="853440"/>
          </a:xfrm>
        </p:spPr>
        <p:txBody>
          <a:bodyPr/>
          <a:lstStyle/>
          <a:p>
            <a:r>
              <a:rPr lang="en-US" dirty="0"/>
              <a:t>Kubernetes Content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40203" y="5554808"/>
            <a:ext cx="196527" cy="300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377">
              <a:defRPr/>
            </a:pPr>
            <a:r>
              <a:rPr lang="en-US" sz="1350" kern="1200" dirty="0">
                <a:latin typeface="IBM Plex Sans" charset="0"/>
                <a:ea typeface="IBM Plex Sans" charset="0"/>
                <a:cs typeface="IBM Plex Sans" charset="0"/>
              </a:rPr>
              <a:t>+</a:t>
            </a:r>
          </a:p>
        </p:txBody>
      </p:sp>
      <p:sp>
        <p:nvSpPr>
          <p:cNvPr id="27" name="Content Placeholder 6"/>
          <p:cNvSpPr txBox="1">
            <a:spLocks/>
          </p:cNvSpPr>
          <p:nvPr/>
        </p:nvSpPr>
        <p:spPr>
          <a:xfrm>
            <a:off x="363094" y="1103320"/>
            <a:ext cx="3837469" cy="5189639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28" name="Content Placeholder 6"/>
          <p:cNvSpPr txBox="1">
            <a:spLocks/>
          </p:cNvSpPr>
          <p:nvPr/>
        </p:nvSpPr>
        <p:spPr>
          <a:xfrm>
            <a:off x="4228420" y="1110212"/>
            <a:ext cx="3837469" cy="5182747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29" name="Content Placeholder 6"/>
          <p:cNvSpPr txBox="1">
            <a:spLocks/>
          </p:cNvSpPr>
          <p:nvPr/>
        </p:nvSpPr>
        <p:spPr>
          <a:xfrm>
            <a:off x="8104799" y="1110212"/>
            <a:ext cx="3837469" cy="5182747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94" y="1175380"/>
            <a:ext cx="3865325" cy="520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Toolchain &amp; Runtimes </a:t>
            </a:r>
          </a:p>
          <a:p>
            <a:pPr marL="620168" lvl="1" indent="-527037" defTabSz="1219170">
              <a:defRPr/>
            </a:pP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UrbanCode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Deploy </a:t>
            </a: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Microclimate </a:t>
            </a:r>
          </a:p>
          <a:p>
            <a:pPr marL="620168" lvl="1" indent="-527037" defTabSz="1219170">
              <a:defRPr/>
            </a:pP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Microservice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Builder</a:t>
            </a: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Jenkins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WebSphere Liberty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</a:t>
            </a:r>
            <a:r>
              <a:rPr lang="en-US" sz="1230" baseline="3000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MicroProfile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, Web Profile, JEE Profile)</a:t>
            </a: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Open Liberty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SDK for Node.js</a:t>
            </a: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Swift runtime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</a:p>
          <a:p>
            <a:pPr marL="620168" lvl="1" indent="-527037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Nginx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1219170">
              <a:defRPr/>
            </a:pP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1219170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Logging &amp; Monitoring Services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ELK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Prometheus &amp; </a:t>
            </a: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Grafana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</a:p>
          <a:p>
            <a:pPr lvl="1" defTabSz="1219170">
              <a:defRPr/>
            </a:pP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App Modernization Tooling</a:t>
            </a:r>
          </a:p>
          <a:p>
            <a:pPr lvl="1" defTabSz="914377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Transformation Advisor</a:t>
            </a:r>
          </a:p>
          <a:p>
            <a:pPr lvl="1" defTabSz="1219170">
              <a:defRPr/>
            </a:pP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914377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Multi-cloud Management</a:t>
            </a:r>
          </a:p>
          <a:p>
            <a:pPr lvl="1" defTabSz="914377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Cloud Automation Manager</a:t>
            </a:r>
          </a:p>
          <a:p>
            <a:pPr defTabSz="914377">
              <a:defRPr/>
            </a:pPr>
            <a:endParaRPr lang="en-US" sz="1230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3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Digital Business Automation</a:t>
            </a:r>
          </a:p>
          <a:p>
            <a:pPr defTabSz="914377">
              <a:defRPr/>
            </a:pPr>
            <a:r>
              <a:rPr lang="en-US" sz="123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Operational Decision Manager </a:t>
            </a:r>
          </a:p>
          <a:p>
            <a:pPr defTabSz="914377">
              <a:defRPr/>
            </a:pPr>
            <a:r>
              <a:rPr lang="en-US" sz="123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Operational Decision Manager for Developers</a:t>
            </a:r>
          </a:p>
          <a:p>
            <a:pPr defTabSz="914377">
              <a:defRPr/>
            </a:pPr>
            <a:endParaRPr lang="en-US" sz="1230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3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Mobile</a:t>
            </a:r>
          </a:p>
          <a:p>
            <a:pPr defTabSz="914377">
              <a:defRPr/>
            </a:pPr>
            <a:r>
              <a:rPr lang="en-US" sz="123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Mobile Foundation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47378" y="1155807"/>
            <a:ext cx="3870912" cy="5202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Data Services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Db2 Direct Advanced Edition / AESE with   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Data Server Manager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Db2 Dev-C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Data Server Manager (for Db2 Dev-C)  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Db2 Warehouse Enterprise</a:t>
            </a:r>
            <a:b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Db2 Warehouse Dev-C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Cloudant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Developer Edition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MongoDB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1219170">
              <a:defRPr/>
            </a:pP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PostreSQL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1219170">
              <a:defRPr/>
            </a:pP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MariaDB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914377">
              <a:defRPr/>
            </a:pP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Galera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clustering with </a:t>
            </a: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MariaDB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</a:p>
          <a:p>
            <a:pPr lvl="1" defTabSz="914377">
              <a:defRPr/>
            </a:pPr>
            <a:r>
              <a:rPr lang="en-US" sz="1230" dirty="0" err="1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Redis</a:t>
            </a: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HA Topology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endParaRPr lang="en-US" sz="1230" b="1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1219170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Messaging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MQ Advanced 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MQ Advanced for Developers            </a:t>
            </a:r>
          </a:p>
          <a:p>
            <a:pPr lvl="1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Rabbit MQ </a:t>
            </a:r>
            <a:r>
              <a:rPr lang="en-US" sz="123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3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1219170">
              <a:defRPr/>
            </a:pPr>
            <a:endParaRPr lang="en-US" sz="1230" b="1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1219170">
              <a:defRPr/>
            </a:pPr>
            <a:r>
              <a:rPr lang="en-US" sz="123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Integration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Integration Bus 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Integration Bus for Developers 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DataPower Gateway Virtual Edition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DataPower Gateway for Developers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API Connect Professional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API Connect Enterprise</a:t>
            </a:r>
          </a:p>
          <a:p>
            <a:pPr marL="309026" lvl="1" indent="-309026" defTabSz="1219170">
              <a:defRPr/>
            </a:pPr>
            <a:r>
              <a:rPr lang="en-US" sz="123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FF400DF-410D-2346-AAAD-B99D367CD5B6}"/>
              </a:ext>
            </a:extLst>
          </p:cNvPr>
          <p:cNvSpPr txBox="1"/>
          <p:nvPr/>
        </p:nvSpPr>
        <p:spPr>
          <a:xfrm>
            <a:off x="8257200" y="1175380"/>
            <a:ext cx="374714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Watson</a:t>
            </a:r>
          </a:p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</a:t>
            </a: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IBM Watson Compare &amp; Comply: Element 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  Classification</a:t>
            </a:r>
          </a:p>
          <a:p>
            <a:pPr defTabSz="914377">
              <a:defRPr/>
            </a:pPr>
            <a:endParaRPr lang="en-US" sz="1200" b="1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Data Science and Business Analytics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Data Science Experience Local 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Data Science Experience Developer Edition  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Watson Explorer Deep Analytics Edition</a:t>
            </a:r>
          </a:p>
          <a:p>
            <a:pPr defTabSz="914377">
              <a:defRPr/>
            </a:pPr>
            <a:endParaRPr lang="en-US" sz="1200" b="1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Data Governance and Integration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InfoSphere Information Server 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  for Evaluation </a:t>
            </a:r>
            <a:endParaRPr lang="en-US" sz="1200" b="1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914377">
              <a:defRPr/>
            </a:pPr>
            <a:endParaRPr lang="en-US" sz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914377">
              <a:defRPr/>
            </a:pPr>
            <a:r>
              <a:rPr lang="en-US" sz="120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Management</a:t>
            </a:r>
          </a:p>
          <a:p>
            <a:pPr lvl="1" defTabSz="914377">
              <a:defRPr/>
            </a:pPr>
            <a:r>
              <a:rPr lang="en-US" sz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IBM Netcool - integration </a:t>
            </a:r>
            <a:r>
              <a:rPr lang="en-US" sz="120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(Probe for ICP Services – </a:t>
            </a:r>
          </a:p>
          <a:p>
            <a:pPr lvl="1" defTabSz="914377">
              <a:defRPr/>
            </a:pPr>
            <a:r>
              <a:rPr lang="en-US" sz="120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  Logging events &amp; Monitoring alerts)</a:t>
            </a:r>
          </a:p>
          <a:p>
            <a:pPr lvl="1" defTabSz="914377">
              <a:defRPr/>
            </a:pPr>
            <a:endParaRPr lang="en-US" sz="1200" b="1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1" defTabSz="914377">
              <a:defRPr/>
            </a:pPr>
            <a:r>
              <a:rPr lang="en-US" sz="1200" b="1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Connectivity</a:t>
            </a:r>
          </a:p>
          <a:p>
            <a:pPr lvl="1" defTabSz="914377">
              <a:defRPr/>
            </a:pPr>
            <a:r>
              <a:rPr lang="en-US" sz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Voice Gateway Developer Trial</a:t>
            </a:r>
            <a:endParaRPr lang="en-US" sz="1200" b="1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endParaRPr lang="en-US" sz="1200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Tooling</a:t>
            </a:r>
          </a:p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Web Terminal </a:t>
            </a:r>
            <a:r>
              <a:rPr lang="en-US" sz="1200" kern="120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00" b="1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Skydive – network analyzer </a:t>
            </a:r>
            <a:r>
              <a:rPr lang="en-US" sz="1200" kern="1200" baseline="300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(open source)</a:t>
            </a:r>
            <a:endParaRPr lang="en-US" sz="1200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457189" lvl="1" defTabSz="914377">
              <a:defRPr/>
            </a:pPr>
            <a:endParaRPr lang="en-US" sz="1200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defTabSz="914377">
              <a:defRPr/>
            </a:pPr>
            <a:r>
              <a:rPr lang="en-US" sz="1200" b="1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HPC / HPDA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Spectrum LSF Community Edition 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Spectrum Symphony Community Edition</a:t>
            </a:r>
          </a:p>
          <a:p>
            <a:pPr defTabSz="914377">
              <a:defRPr/>
            </a:pPr>
            <a:r>
              <a:rPr lang="en-US" sz="1200" kern="1200" dirty="0">
                <a:solidFill>
                  <a:srgbClr val="EAEAEA"/>
                </a:solidFill>
                <a:latin typeface="IBM Plex Sans" charset="0"/>
                <a:ea typeface="IBM Plex Sans" charset="0"/>
                <a:cs typeface="IBM Plex Sans" charset="0"/>
              </a:rPr>
              <a:t> IBM Spectrum Conductor Tech Preview  </a:t>
            </a:r>
          </a:p>
          <a:p>
            <a:pPr defTabSz="914377">
              <a:defRPr/>
            </a:pPr>
            <a:endParaRPr lang="en-US" sz="1350" kern="1200" dirty="0">
              <a:solidFill>
                <a:srgbClr val="EAEAEA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6072DCD-FDFF-F140-B9F9-D9A2C234935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5F7FA"/>
              </a:clrFrom>
              <a:clrTo>
                <a:srgbClr val="F5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9" y="750430"/>
            <a:ext cx="608280" cy="5944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FE8FCD8-2423-3F49-8407-05CCD77BC2CC}"/>
              </a:ext>
            </a:extLst>
          </p:cNvPr>
          <p:cNvSpPr txBox="1"/>
          <p:nvPr/>
        </p:nvSpPr>
        <p:spPr>
          <a:xfrm>
            <a:off x="2077242" y="6358240"/>
            <a:ext cx="7842848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Catalog content is not distributed with IBM Cloud Private. Content is distributed separately, licensed under separate terms and conditions.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E8498F87-4302-C843-8032-85D494378443}"/>
              </a:ext>
            </a:extLst>
          </p:cNvPr>
          <p:cNvSpPr txBox="1">
            <a:spLocks/>
          </p:cNvSpPr>
          <p:nvPr/>
        </p:nvSpPr>
        <p:spPr>
          <a:xfrm>
            <a:off x="107434" y="6669192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="" xmlns:a16="http://schemas.microsoft.com/office/drawing/2014/main" id="{F08E2062-3360-4E4F-829B-013512E5CC22}"/>
              </a:ext>
            </a:extLst>
          </p:cNvPr>
          <p:cNvSpPr txBox="1">
            <a:spLocks/>
          </p:cNvSpPr>
          <p:nvPr/>
        </p:nvSpPr>
        <p:spPr>
          <a:xfrm>
            <a:off x="9199068" y="660445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8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94748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331725E-5341-6B49-9451-4058E28666EA}"/>
              </a:ext>
            </a:extLst>
          </p:cNvPr>
          <p:cNvSpPr/>
          <p:nvPr/>
        </p:nvSpPr>
        <p:spPr>
          <a:xfrm>
            <a:off x="9193239" y="5279065"/>
            <a:ext cx="2649731" cy="5809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9" name="Content Placeholder 6">
            <a:extLst>
              <a:ext uri="{FF2B5EF4-FFF2-40B4-BE49-F238E27FC236}">
                <a16:creationId xmlns="" xmlns:a16="http://schemas.microsoft.com/office/drawing/2014/main" id="{570EA324-D875-514C-ABBD-FCA9FA5F1D2D}"/>
              </a:ext>
            </a:extLst>
          </p:cNvPr>
          <p:cNvSpPr txBox="1">
            <a:spLocks/>
          </p:cNvSpPr>
          <p:nvPr/>
        </p:nvSpPr>
        <p:spPr>
          <a:xfrm>
            <a:off x="9173323" y="2244161"/>
            <a:ext cx="2669647" cy="290710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  <a:p>
            <a:pPr algn="ctr" defTabSz="609585">
              <a:spcBef>
                <a:spcPts val="1467"/>
              </a:spcBef>
            </a:pPr>
            <a:endParaRPr lang="en-US" sz="1350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533" name="Slide title"/>
          <p:cNvSpPr txBox="1">
            <a:spLocks noGrp="1"/>
          </p:cNvSpPr>
          <p:nvPr>
            <p:ph type="body" idx="4294967295"/>
          </p:nvPr>
        </p:nvSpPr>
        <p:spPr>
          <a:xfrm>
            <a:off x="93663" y="168275"/>
            <a:ext cx="12098337" cy="520700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sz="3200" b="0" dirty="0">
                <a:solidFill>
                  <a:srgbClr val="000000"/>
                </a:solidFill>
                <a:latin typeface="IBM Plex Sans"/>
              </a:rPr>
              <a:t>Multi-Cloud and Cloud Foundry Content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5F7FA"/>
              </a:clrFrom>
              <a:clrTo>
                <a:srgbClr val="F5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5443" y="1128776"/>
            <a:ext cx="1422400" cy="10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24842" y="2905702"/>
            <a:ext cx="1872342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IBM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/>
                </a:solidFill>
              </a:rPr>
              <a:t>Liberty for Java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/>
                </a:solidFill>
              </a:rPr>
              <a:t>SDK for Node.js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/>
                </a:solidFill>
              </a:rPr>
              <a:t>Runtime for Swift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/>
                </a:solidFill>
              </a:rPr>
              <a:t>ASP.NET Core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41294" y="4467550"/>
            <a:ext cx="2533703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Community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/>
                </a:solidFill>
                <a:hlinkClick r:id="rId4"/>
              </a:rPr>
              <a:t>Consistent with IBM Cloud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1466" y="5401968"/>
            <a:ext cx="1469309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+Bring your 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7257" y="979167"/>
            <a:ext cx="653960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Extend workload provisioning with Cloud Automation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5679" y="1437930"/>
            <a:ext cx="6266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333"/>
              </a:spcBef>
            </a:pPr>
            <a:r>
              <a:rPr lang="en-GB" sz="1400" i="1" dirty="0">
                <a:solidFill>
                  <a:schemeClr val="tx1">
                    <a:lumMod val="5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Template driven provisioning of private and public cloud infrastructure:  Bare-metal servers, VMs, cloud native services &amp; complex application stacks </a:t>
            </a:r>
            <a:endParaRPr lang="en-US" sz="1400" spc="-40" dirty="0">
              <a:solidFill>
                <a:schemeClr val="tx1">
                  <a:lumMod val="50000"/>
                </a:schemeClr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D478B37-0F7C-2C4E-B873-A11270CFC82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420" y="952988"/>
            <a:ext cx="1144155" cy="1142467"/>
          </a:xfrm>
          <a:prstGeom prst="rect">
            <a:avLst/>
          </a:prstGeom>
        </p:spPr>
      </p:pic>
      <p:sp>
        <p:nvSpPr>
          <p:cNvPr id="33" name="Slide Number Placeholder 1">
            <a:extLst>
              <a:ext uri="{FF2B5EF4-FFF2-40B4-BE49-F238E27FC236}">
                <a16:creationId xmlns="" xmlns:a16="http://schemas.microsoft.com/office/drawing/2014/main" id="{8386DBEB-C7D4-4646-8B3B-A026AFF6600C}"/>
              </a:ext>
            </a:extLst>
          </p:cNvPr>
          <p:cNvSpPr txBox="1">
            <a:spLocks/>
          </p:cNvSpPr>
          <p:nvPr/>
        </p:nvSpPr>
        <p:spPr>
          <a:xfrm>
            <a:off x="8996963" y="6586112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fld id="{D0BE6F14-FF48-0F4F-A8AA-2E3F25371E4A}" type="slidenum">
              <a:rPr lang="en-US" sz="800">
                <a:solidFill>
                  <a:srgbClr val="000000"/>
                </a:solidFill>
                <a:latin typeface="IBM Plex Sans"/>
              </a:rPr>
              <a:pPr defTabSz="914377"/>
              <a:t>9</a:t>
            </a:fld>
            <a:endParaRPr lang="en-US" sz="8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="" xmlns:a16="http://schemas.microsoft.com/office/drawing/2014/main" id="{A17D2BEE-2298-134E-8417-E28739DE4FA7}"/>
              </a:ext>
            </a:extLst>
          </p:cNvPr>
          <p:cNvSpPr/>
          <p:nvPr/>
        </p:nvSpPr>
        <p:spPr>
          <a:xfrm>
            <a:off x="9082188" y="878076"/>
            <a:ext cx="2860806" cy="5294124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chemeClr val="bg1"/>
            </a:solidFill>
            <a:prstDash val="sysDot"/>
          </a:ln>
          <a:effectLst/>
        </p:spPr>
        <p:txBody>
          <a:bodyPr rtlCol="0" anchor="ctr"/>
          <a:lstStyle/>
          <a:p>
            <a:pPr algn="ctr" defTabSz="609561" hangingPunct="1">
              <a:defRPr/>
            </a:pPr>
            <a:endParaRPr lang="en-US" sz="2900">
              <a:solidFill>
                <a:srgbClr val="FFFFFF"/>
              </a:solidFill>
              <a:latin typeface="IBM Plex Sans"/>
              <a:ea typeface="+mn-ea"/>
              <a:cs typeface="+mn-cs"/>
            </a:endParaRPr>
          </a:p>
        </p:txBody>
      </p:sp>
      <p:sp>
        <p:nvSpPr>
          <p:cNvPr id="41" name="Footer Placeholder 3">
            <a:extLst>
              <a:ext uri="{FF2B5EF4-FFF2-40B4-BE49-F238E27FC236}">
                <a16:creationId xmlns="" xmlns:a16="http://schemas.microsoft.com/office/drawing/2014/main" id="{B9BF5ABC-FDF0-F14A-8A57-1F1AE9FC8BF8}"/>
              </a:ext>
            </a:extLst>
          </p:cNvPr>
          <p:cNvSpPr txBox="1">
            <a:spLocks/>
          </p:cNvSpPr>
          <p:nvPr/>
        </p:nvSpPr>
        <p:spPr>
          <a:xfrm>
            <a:off x="107434" y="6669192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/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FEE893EA-45EE-9E45-B60F-8E9767400B78}"/>
              </a:ext>
            </a:extLst>
          </p:cNvPr>
          <p:cNvSpPr/>
          <p:nvPr/>
        </p:nvSpPr>
        <p:spPr>
          <a:xfrm>
            <a:off x="4497520" y="2259718"/>
            <a:ext cx="4255440" cy="28915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F4F324F0-462F-CE45-8C39-D710C922FB41}"/>
              </a:ext>
            </a:extLst>
          </p:cNvPr>
          <p:cNvSpPr/>
          <p:nvPr/>
        </p:nvSpPr>
        <p:spPr>
          <a:xfrm>
            <a:off x="290420" y="2259717"/>
            <a:ext cx="4089495" cy="28915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2C0BD360-7C87-094C-AABA-19B9BD43070D}"/>
              </a:ext>
            </a:extLst>
          </p:cNvPr>
          <p:cNvSpPr/>
          <p:nvPr/>
        </p:nvSpPr>
        <p:spPr>
          <a:xfrm>
            <a:off x="4553042" y="4610222"/>
            <a:ext cx="4076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Automation content available with IBM Cloud Private purchase.  Product licenses must be purchased separately or BYOL.  See pricing and packaging for more information.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2E795A4-85B2-A34C-B33D-2FF18D890B0E}"/>
              </a:ext>
            </a:extLst>
          </p:cNvPr>
          <p:cNvSpPr/>
          <p:nvPr/>
        </p:nvSpPr>
        <p:spPr>
          <a:xfrm>
            <a:off x="290420" y="5279065"/>
            <a:ext cx="4093667" cy="5809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3F449E4-9230-CE4C-91B8-FFC2D50ACE2D}"/>
              </a:ext>
            </a:extLst>
          </p:cNvPr>
          <p:cNvSpPr txBox="1"/>
          <p:nvPr/>
        </p:nvSpPr>
        <p:spPr>
          <a:xfrm>
            <a:off x="343747" y="5279065"/>
            <a:ext cx="417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+Community Templates 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Terraform Module Registry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0DC53CC9-5F47-6F44-8582-14BCDCB3BF51}"/>
              </a:ext>
            </a:extLst>
          </p:cNvPr>
          <p:cNvSpPr/>
          <p:nvPr/>
        </p:nvSpPr>
        <p:spPr>
          <a:xfrm>
            <a:off x="4479130" y="5284067"/>
            <a:ext cx="4243068" cy="5759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1EB292F-50A8-6040-AA59-71072BEC5E32}"/>
              </a:ext>
            </a:extLst>
          </p:cNvPr>
          <p:cNvSpPr txBox="1"/>
          <p:nvPr/>
        </p:nvSpPr>
        <p:spPr>
          <a:xfrm>
            <a:off x="4605648" y="5284997"/>
            <a:ext cx="444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+Bring your own 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Self written, IBM Cloud Schematics, </a:t>
            </a:r>
            <a:r>
              <a:rPr lang="en-US" sz="1400" dirty="0" err="1">
                <a:solidFill>
                  <a:schemeClr val="bg2"/>
                </a:solidFill>
              </a:rPr>
              <a:t>etc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9" name="Text Placeholder 4">
            <a:extLst>
              <a:ext uri="{FF2B5EF4-FFF2-40B4-BE49-F238E27FC236}">
                <a16:creationId xmlns="" xmlns:a16="http://schemas.microsoft.com/office/drawing/2014/main" id="{03D457FE-0CFD-D144-AC04-49D8B4A2702C}"/>
              </a:ext>
            </a:extLst>
          </p:cNvPr>
          <p:cNvSpPr txBox="1">
            <a:spLocks/>
          </p:cNvSpPr>
          <p:nvPr/>
        </p:nvSpPr>
        <p:spPr>
          <a:xfrm>
            <a:off x="382623" y="2744952"/>
            <a:ext cx="4220185" cy="2331224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MEAN stack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Cloud, Azure, AWS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LAMP stack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Cloud, Azure, AWS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Node.js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 err="1">
                <a:solidFill>
                  <a:schemeClr val="bg2"/>
                </a:solidFill>
                <a:ea typeface="IBM Plex Sans" charset="0"/>
                <a:cs typeface="IBM Plex Sans" charset="0"/>
              </a:rPr>
              <a:t>Strongloop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 err="1">
                <a:solidFill>
                  <a:schemeClr val="bg2"/>
                </a:solidFill>
                <a:ea typeface="IBM Plex Sans" charset="0"/>
                <a:cs typeface="IBM Plex Sans" charset="0"/>
              </a:rPr>
              <a:t>MariaDB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- VMware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MongoDB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MongoDB </a:t>
            </a:r>
            <a:r>
              <a:rPr lang="en-US" sz="1300" b="1" dirty="0" err="1">
                <a:solidFill>
                  <a:schemeClr val="bg2"/>
                </a:solidFill>
                <a:ea typeface="IBM Plex Sans" charset="0"/>
                <a:cs typeface="IBM Plex Sans" charset="0"/>
              </a:rPr>
              <a:t>Strongloop</a:t>
            </a: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3 tier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 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Virtual Servers with SSH key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IBM Cloud, AWS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Apache HTTP Server  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- VMware, IBM Cloud, AWS</a:t>
            </a:r>
          </a:p>
          <a:p>
            <a:pPr defTabSz="685783">
              <a:spcBef>
                <a:spcPts val="267"/>
              </a:spcBef>
            </a:pPr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Apache Tomcat </a:t>
            </a:r>
            <a:r>
              <a:rPr lang="mr-IN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–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VMware, IBM Cloud, AWS</a:t>
            </a:r>
            <a:endParaRPr lang="en-US" sz="1300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6521C4D-61E7-BC42-B1C9-D007F3B5EDA6}"/>
              </a:ext>
            </a:extLst>
          </p:cNvPr>
          <p:cNvSpPr/>
          <p:nvPr/>
        </p:nvSpPr>
        <p:spPr>
          <a:xfrm>
            <a:off x="4553042" y="2747244"/>
            <a:ext cx="421159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DB2 EE 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(v10.5 &amp; v11.1)</a:t>
            </a:r>
          </a:p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MQ 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(v8 &amp; v9)</a:t>
            </a:r>
          </a:p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WebSphere Application Server ND </a:t>
            </a:r>
            <a:r>
              <a:rPr lang="en-US" sz="12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(v8.5.5, v9.0)</a:t>
            </a:r>
          </a:p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WebSphere Liberty 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(v17) </a:t>
            </a:r>
          </a:p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IBM HTTP Server 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(v8.5.5, v9)</a:t>
            </a:r>
          </a:p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Oracle DB Enterprise </a:t>
            </a:r>
            <a:r>
              <a:rPr lang="en-US" sz="13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(v12c) </a:t>
            </a:r>
          </a:p>
          <a:p>
            <a:pPr marL="352425" indent="-352425" defTabSz="685783"/>
            <a:r>
              <a:rPr lang="en-US" sz="13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Oracle MySQL (v5.7)</a:t>
            </a:r>
          </a:p>
          <a:p>
            <a:pPr marL="352425" indent="-352425" algn="ctr" defTabSz="685783"/>
            <a:endParaRPr lang="en-US" sz="1200" b="1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  <a:p>
            <a:pPr marL="352425" indent="-352425" algn="ctr" defTabSz="685783"/>
            <a:r>
              <a:rPr lang="en-US" sz="1200" b="1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All deployable to </a:t>
            </a:r>
            <a:r>
              <a:rPr lang="en-US" sz="12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VMware, IBM Cloud, AWS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7350DFC-2641-5041-B20A-44FEDCC0688D}"/>
              </a:ext>
            </a:extLst>
          </p:cNvPr>
          <p:cNvSpPr txBox="1"/>
          <p:nvPr/>
        </p:nvSpPr>
        <p:spPr>
          <a:xfrm>
            <a:off x="5467558" y="223535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Enterprise Library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D05E3E7-4297-0C4B-9153-68311076B8E0}"/>
              </a:ext>
            </a:extLst>
          </p:cNvPr>
          <p:cNvSpPr txBox="1"/>
          <p:nvPr/>
        </p:nvSpPr>
        <p:spPr>
          <a:xfrm>
            <a:off x="1074249" y="2268098"/>
            <a:ext cx="2521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Open Source Library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355BB33-1847-9C4F-8BB0-C18D9FE4E204}"/>
              </a:ext>
            </a:extLst>
          </p:cNvPr>
          <p:cNvSpPr txBox="1"/>
          <p:nvPr/>
        </p:nvSpPr>
        <p:spPr>
          <a:xfrm>
            <a:off x="9733893" y="2231755"/>
            <a:ext cx="1454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Buildpacks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="" xmlns:a16="http://schemas.microsoft.com/office/drawing/2014/main" id="{4047963E-D65F-F347-AB02-DEF28935ADCA}"/>
              </a:ext>
            </a:extLst>
          </p:cNvPr>
          <p:cNvSpPr/>
          <p:nvPr/>
        </p:nvSpPr>
        <p:spPr>
          <a:xfrm>
            <a:off x="176447" y="878076"/>
            <a:ext cx="8720034" cy="5294124"/>
          </a:xfrm>
          <a:prstGeom prst="roundRect">
            <a:avLst>
              <a:gd name="adj" fmla="val 4423"/>
            </a:avLst>
          </a:prstGeom>
          <a:noFill/>
          <a:ln w="25400" cap="flat" cmpd="sng" algn="ctr">
            <a:solidFill>
              <a:schemeClr val="bg1"/>
            </a:solidFill>
            <a:prstDash val="sysDot"/>
          </a:ln>
          <a:effectLst/>
        </p:spPr>
        <p:txBody>
          <a:bodyPr rtlCol="0" anchor="ctr"/>
          <a:lstStyle/>
          <a:p>
            <a:pPr algn="ctr" defTabSz="609561" hangingPunct="1">
              <a:defRPr/>
            </a:pPr>
            <a:endParaRPr lang="en-US" sz="2900">
              <a:solidFill>
                <a:srgbClr val="FFFFFF"/>
              </a:solidFill>
              <a:latin typeface="IBM Plex Sans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DBED69C-F5E5-8A49-BA43-B56EC798C5A4}"/>
              </a:ext>
            </a:extLst>
          </p:cNvPr>
          <p:cNvSpPr/>
          <p:nvPr/>
        </p:nvSpPr>
        <p:spPr>
          <a:xfrm>
            <a:off x="1856482" y="5888791"/>
            <a:ext cx="5492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Now available on </a:t>
            </a:r>
            <a:r>
              <a:rPr lang="en-US" sz="1400" dirty="0" err="1"/>
              <a:t>CAMHub</a:t>
            </a:r>
            <a:r>
              <a:rPr lang="en-US" sz="1400" dirty="0"/>
              <a:t> as </a:t>
            </a:r>
            <a:r>
              <a:rPr lang="en-US" sz="1400" i="1" dirty="0"/>
              <a:t>open source </a:t>
            </a:r>
            <a:r>
              <a:rPr lang="en-US" sz="1400" i="1" dirty="0">
                <a:hlinkClick r:id="rId6"/>
              </a:rPr>
              <a:t>https://ibm.biz/BdZfLs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051847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wht_background_2017">
  <a:themeElements>
    <a:clrScheme name="Custom 47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5" id="{620841BD-C405-6040-91A5-E03C6E8CD24D}" vid="{E1F2566A-465D-1C45-8161-2C2CB540F8DD}"/>
    </a:ext>
  </a:extLst>
</a:theme>
</file>

<file path=ppt/theme/theme11.xml><?xml version="1.0" encoding="utf-8"?>
<a:theme xmlns:a="http://schemas.openxmlformats.org/drawingml/2006/main" name="IBM Cloud 2017">
  <a:themeElements>
    <a:clrScheme name="IBM Cloud 201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AEAE"/>
      </a:accent1>
      <a:accent2>
        <a:srgbClr val="E4E1E4"/>
      </a:accent2>
      <a:accent3>
        <a:srgbClr val="F05253"/>
      </a:accent3>
      <a:accent4>
        <a:srgbClr val="1C3649"/>
      </a:accent4>
      <a:accent5>
        <a:srgbClr val="5498D5"/>
      </a:accent5>
      <a:accent6>
        <a:srgbClr val="AC72E6"/>
      </a:accent6>
      <a:hlink>
        <a:srgbClr val="0000FF"/>
      </a:hlink>
      <a:folHlink>
        <a:srgbClr val="FF00FF"/>
      </a:folHlink>
    </a:clrScheme>
    <a:fontScheme name="IBM Cloud 2017">
      <a:majorFont>
        <a:latin typeface="Calibri"/>
        <a:ea typeface="Calibri"/>
        <a:cs typeface="Calibri"/>
      </a:majorFont>
      <a:minorFont>
        <a:latin typeface="Arial"/>
        <a:ea typeface="Arial"/>
        <a:cs typeface="Arial"/>
      </a:minorFont>
    </a:fontScheme>
    <a:fmtScheme name="IBM Cloud 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6_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IBM_Master_Presentation_2017_v23_plex" id="{9703D799-5C8D-3249-8B0E-7EB5E8B92432}" vid="{318F3B17-FA30-F547-974D-88ACE0AED250}"/>
    </a:ext>
  </a:extLst>
</a:theme>
</file>

<file path=ppt/theme/theme5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IBM_Master_Presentation_2017_v23_plex" id="{9703D799-5C8D-3249-8B0E-7EB5E8B92432}" vid="{63BADC01-3A43-A242-BFBA-ED0B13C564A3}"/>
    </a:ext>
  </a:extLst>
</a:theme>
</file>

<file path=ppt/theme/theme6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IBM_Master_Presentation_2017_v23_plex" id="{9703D799-5C8D-3249-8B0E-7EB5E8B92432}" vid="{FA5E7C78-ED6F-424F-AF60-065FEC4AE799}"/>
    </a:ext>
  </a:extLst>
</a:theme>
</file>

<file path=ppt/theme/theme7.xml><?xml version="1.0" encoding="utf-8"?>
<a:theme xmlns:a="http://schemas.openxmlformats.org/drawingml/2006/main" name="IBM_Cloud_Presentation_2018_V01_Arial">
  <a:themeElements>
    <a:clrScheme name="Custom 49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5" id="{620841BD-C405-6040-91A5-E03C6E8CD24D}" vid="{A1BD58F6-E81A-854C-BFCF-EAC58112517E}"/>
    </a:ext>
  </a:extLst>
</a:theme>
</file>

<file path=ppt/theme/theme8.xml><?xml version="1.0" encoding="utf-8"?>
<a:theme xmlns:a="http://schemas.openxmlformats.org/drawingml/2006/main" name="dk_blu_background_2017">
  <a:themeElements>
    <a:clrScheme name="Custom 48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5" id="{620841BD-C405-6040-91A5-E03C6E8CD24D}" vid="{E66A4BF9-99CE-D546-89D5-EF1B2D67DA40}"/>
    </a:ext>
  </a:extLst>
</a:theme>
</file>

<file path=ppt/theme/theme9.xml><?xml version="1.0" encoding="utf-8"?>
<a:theme xmlns:a="http://schemas.openxmlformats.org/drawingml/2006/main" name="1_gry_background_2017">
  <a:themeElements>
    <a:clrScheme name="Custom 46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5" id="{620841BD-C405-6040-91A5-E03C6E8CD24D}" vid="{8523B168-3ECD-FA44-B288-4C24BB9809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41110</TotalTime>
  <Words>3572</Words>
  <Application>Microsoft Office PowerPoint</Application>
  <PresentationFormat>Custom</PresentationFormat>
  <Paragraphs>892</Paragraphs>
  <Slides>28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InterConnect Theme</vt:lpstr>
      <vt:lpstr>1_InterConnect Theme</vt:lpstr>
      <vt:lpstr>6_InterConnect Theme</vt:lpstr>
      <vt:lpstr>gry_background_2017</vt:lpstr>
      <vt:lpstr>blk_background_2017</vt:lpstr>
      <vt:lpstr>1_dk_blu_background_2017</vt:lpstr>
      <vt:lpstr>IBM_Cloud_Presentation_2018_V01_Arial</vt:lpstr>
      <vt:lpstr>dk_blu_background_2017</vt:lpstr>
      <vt:lpstr>1_gry_background_2017</vt:lpstr>
      <vt:lpstr>wht_background_2017</vt:lpstr>
      <vt:lpstr>IBM Cloud Private</vt:lpstr>
      <vt:lpstr>PowerPoint Presentation</vt:lpstr>
      <vt:lpstr> </vt:lpstr>
      <vt:lpstr>IBM Cloud Private Solution Overview</vt:lpstr>
      <vt:lpstr>IBM Cloud Private Editions</vt:lpstr>
      <vt:lpstr>PowerPoint Presentation</vt:lpstr>
      <vt:lpstr>Types of Content</vt:lpstr>
      <vt:lpstr>Kubernetes Content</vt:lpstr>
      <vt:lpstr>PowerPoint Presentation</vt:lpstr>
      <vt:lpstr>IBM Software enhanced for IBM Cloud Private Integrated while running outside of the platform </vt:lpstr>
      <vt:lpstr>PowerPoint Presentation</vt:lpstr>
      <vt:lpstr>PowerPoint Presentation</vt:lpstr>
      <vt:lpstr>PowerPoint Presentation</vt:lpstr>
      <vt:lpstr>What is Helm?</vt:lpstr>
      <vt:lpstr>Why IBM is standardizing on Helm?</vt:lpstr>
      <vt:lpstr>PowerPoint Presentation</vt:lpstr>
      <vt:lpstr>PowerPoint Presentation</vt:lpstr>
      <vt:lpstr>Content available by Edition</vt:lpstr>
      <vt:lpstr>PowerPoint Presentation</vt:lpstr>
      <vt:lpstr>Why Terraform</vt:lpstr>
      <vt:lpstr>PowerPoint Presentation</vt:lpstr>
      <vt:lpstr>Terraform Content </vt:lpstr>
      <vt:lpstr>PowerPoint Presentation</vt:lpstr>
      <vt:lpstr>PowerPoint Presentation</vt:lpstr>
      <vt:lpstr>PowerPoint Presentation</vt:lpstr>
      <vt:lpstr>PowerPoint Presentation</vt:lpstr>
      <vt:lpstr>Try IBM Cloud Private today!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agoering1705</dc:creator>
  <cp:lastModifiedBy>ADMINIBM</cp:lastModifiedBy>
  <cp:revision>518</cp:revision>
  <cp:lastPrinted>2018-04-10T14:15:29Z</cp:lastPrinted>
  <dcterms:modified xsi:type="dcterms:W3CDTF">2018-05-03T16:23:44Z</dcterms:modified>
</cp:coreProperties>
</file>