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6" r:id="rId5"/>
  </p:sldMasterIdLst>
  <p:notesMasterIdLst>
    <p:notesMasterId r:id="rId13"/>
  </p:notesMasterIdLst>
  <p:sldIdLst>
    <p:sldId id="533" r:id="rId6"/>
    <p:sldId id="510" r:id="rId7"/>
    <p:sldId id="505" r:id="rId8"/>
    <p:sldId id="506" r:id="rId9"/>
    <p:sldId id="507" r:id="rId10"/>
    <p:sldId id="508" r:id="rId11"/>
    <p:sldId id="517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0" autoAdjust="0"/>
    <p:restoredTop sz="88047" autoAdjust="0"/>
  </p:normalViewPr>
  <p:slideViewPr>
    <p:cSldViewPr snapToGrid="0" snapToObjects="1" showGuides="1">
      <p:cViewPr>
        <p:scale>
          <a:sx n="100" d="100"/>
          <a:sy n="100" d="100"/>
        </p:scale>
        <p:origin x="-1210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8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230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08AE91-D7AE-A745-86FC-C38E5AC46DFA}"/>
              </a:ext>
            </a:extLst>
          </p:cNvPr>
          <p:cNvSpPr/>
          <p:nvPr userDrawn="1"/>
        </p:nvSpPr>
        <p:spPr>
          <a:xfrm>
            <a:off x="380143" y="4691165"/>
            <a:ext cx="63134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/>
              <a:t>IBM Cloud / © 2018 IBM Corporation  </a:t>
            </a:r>
            <a:r>
              <a:rPr lang="en-US" sz="600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6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2906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3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slideLayout" Target="../slideLayouts/slideLayout132.xml"/><Relationship Id="rId39" Type="http://schemas.openxmlformats.org/officeDocument/2006/relationships/theme" Target="../theme/theme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34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33" Type="http://schemas.openxmlformats.org/officeDocument/2006/relationships/slideLayout" Target="../slideLayouts/slideLayout139.xml"/><Relationship Id="rId38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29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32" Type="http://schemas.openxmlformats.org/officeDocument/2006/relationships/slideLayout" Target="../slideLayouts/slideLayout138.xml"/><Relationship Id="rId37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4.xml"/><Relationship Id="rId36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slideLayout" Target="../slideLayouts/slideLayout133.xml"/><Relationship Id="rId30" Type="http://schemas.openxmlformats.org/officeDocument/2006/relationships/slideLayout" Target="../slideLayouts/slideLayout136.xml"/><Relationship Id="rId35" Type="http://schemas.openxmlformats.org/officeDocument/2006/relationships/slideLayout" Target="../slideLayouts/slideLayout141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32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27" r:id="rId2"/>
    <p:sldLayoutId id="2147483800" r:id="rId3"/>
    <p:sldLayoutId id="2147483783" r:id="rId4"/>
    <p:sldLayoutId id="2147483817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25" r:id="rId35"/>
    <p:sldLayoutId id="2147483816" r:id="rId36"/>
    <p:sldLayoutId id="2147483829" r:id="rId37"/>
    <p:sldLayoutId id="2147483830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67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Orchestration and Kubernetes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4826000"/>
            <a:ext cx="2057400" cy="138113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765162"/>
            <a:ext cx="4114801" cy="667487"/>
          </a:xfrm>
        </p:spPr>
        <p:txBody>
          <a:bodyPr/>
          <a:lstStyle/>
          <a:p>
            <a:r>
              <a:rPr lang="en-US" dirty="0" smtClean="0"/>
              <a:t>Container 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078" y="1998336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Shape 658"/>
          <p:cNvSpPr/>
          <p:nvPr/>
        </p:nvSpPr>
        <p:spPr>
          <a:xfrm>
            <a:off x="758997" y="3137581"/>
            <a:ext cx="6942476" cy="365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9" tIns="19049" rIns="19049" bIns="19049" anchor="ctr">
            <a:spAutoFit/>
          </a:bodyPr>
          <a:lstStyle>
            <a:lvl1pPr>
              <a:defRPr sz="6200"/>
            </a:lvl1pPr>
          </a:lstStyle>
          <a:p>
            <a:r>
              <a:rPr sz="2125" dirty="0"/>
              <a:t>Everyone’s container journey starts with one container….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8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571" y="1521308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Shape 661"/>
          <p:cNvSpPr/>
          <p:nvPr/>
        </p:nvSpPr>
        <p:spPr>
          <a:xfrm>
            <a:off x="1859934" y="3090795"/>
            <a:ext cx="4634280" cy="365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9" tIns="19049" rIns="19049" bIns="19049" anchor="ctr">
            <a:spAutoFit/>
          </a:bodyPr>
          <a:lstStyle>
            <a:lvl1pPr>
              <a:defRPr sz="6200"/>
            </a:lvl1pPr>
          </a:lstStyle>
          <a:p>
            <a:r>
              <a:rPr sz="2125" dirty="0"/>
              <a:t>At first the growth is easy to handle….</a:t>
            </a:r>
          </a:p>
        </p:txBody>
      </p:sp>
      <p:pic>
        <p:nvPicPr>
          <p:cNvPr id="662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917" y="199313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1613" y="226345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4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1933" y="1094652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5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676" y="3723875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" grpId="0" animBg="1" advAuto="0"/>
      <p:bldP spid="663" grpId="0" animBg="1" advAuto="0"/>
      <p:bldP spid="664" grpId="0" animBg="1" advAuto="0"/>
      <p:bldP spid="66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091" y="212795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152" y="165886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248" y="76904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6836" y="39662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8379" y="102179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340" y="243043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3265" y="207657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11" y="102179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303" y="102179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28" y="237105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462" y="373695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131" y="374606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19" y="3292678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600" y="40944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6350" y="361597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151" y="435322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884" y="390879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070" y="346304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7749" y="195533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9426" y="1964448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3587" y="239653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045" y="35640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9643" y="120237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7711" y="70791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5290" y="35262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682" y="378431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1203" y="4275612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9916" y="429363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5970" y="399970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5495" y="356891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1276" y="220780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9299" y="220780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2120" y="70791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922" y="70791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21" y="251246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922" y="298802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045" y="165886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8463" y="239653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5951" y="122867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19" y="4113542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Shape 707"/>
          <p:cNvSpPr/>
          <p:nvPr/>
        </p:nvSpPr>
        <p:spPr>
          <a:xfrm>
            <a:off x="1572661" y="3119649"/>
            <a:ext cx="6383331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49" tIns="19049" rIns="19049" bIns="19049" anchor="ctr">
            <a:spAutoFit/>
          </a:bodyPr>
          <a:lstStyle>
            <a:lvl1pPr>
              <a:defRPr sz="6200"/>
            </a:lvl1pPr>
          </a:lstStyle>
          <a:p>
            <a:r>
              <a:rPr sz="1750" dirty="0"/>
              <a:t>But soon </a:t>
            </a:r>
            <a:r>
              <a:rPr lang="en-US" sz="1750" dirty="0"/>
              <a:t>you have many applications, many instances…</a:t>
            </a:r>
            <a:endParaRPr sz="17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6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4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8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2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40"/>
                            </p:stCondLst>
                            <p:childTnLst>
                              <p:par>
                                <p:cTn id="11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8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2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6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40"/>
                            </p:stCondLst>
                            <p:childTnLst>
                              <p:par>
                                <p:cTn id="13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3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80"/>
                            </p:stCondLst>
                            <p:childTnLst>
                              <p:par>
                                <p:cTn id="14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20"/>
                            </p:stCondLst>
                            <p:childTnLst>
                              <p:par>
                                <p:cTn id="14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60"/>
                            </p:stCondLst>
                            <p:childTnLst>
                              <p:par>
                                <p:cTn id="15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40"/>
                            </p:stCondLst>
                            <p:childTnLst>
                              <p:par>
                                <p:cTn id="16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3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80"/>
                            </p:stCondLst>
                            <p:childTnLst>
                              <p:par>
                                <p:cTn id="16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3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20"/>
                            </p:stCondLst>
                            <p:childTnLst>
                              <p:par>
                                <p:cTn id="17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3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60"/>
                            </p:stCondLst>
                            <p:childTnLst>
                              <p:par>
                                <p:cTn id="17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3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0" animBg="1" advAuto="0"/>
      <p:bldP spid="669" grpId="0" animBg="1" advAuto="0"/>
      <p:bldP spid="670" grpId="0" animBg="1" advAuto="0"/>
      <p:bldP spid="671" grpId="0" animBg="1" advAuto="0"/>
      <p:bldP spid="672" grpId="0" animBg="1" advAuto="0"/>
      <p:bldP spid="673" grpId="0" animBg="1" advAuto="0"/>
      <p:bldP spid="674" grpId="0" animBg="1" advAuto="0"/>
      <p:bldP spid="675" grpId="0" animBg="1" advAuto="0"/>
      <p:bldP spid="676" grpId="0" animBg="1" advAuto="0"/>
      <p:bldP spid="677" grpId="0" animBg="1" advAuto="0"/>
      <p:bldP spid="678" grpId="0" animBg="1" advAuto="0"/>
      <p:bldP spid="679" grpId="0" animBg="1" advAuto="0"/>
      <p:bldP spid="680" grpId="0" animBg="1" advAuto="0"/>
      <p:bldP spid="681" grpId="0" animBg="1" advAuto="0"/>
      <p:bldP spid="682" grpId="0" animBg="1" advAuto="0"/>
      <p:bldP spid="683" grpId="0" animBg="1" advAuto="0"/>
      <p:bldP spid="684" grpId="0" animBg="1" advAuto="0"/>
      <p:bldP spid="685" grpId="0" animBg="1" advAuto="0"/>
      <p:bldP spid="686" grpId="0" animBg="1" advAuto="0"/>
      <p:bldP spid="688" grpId="0" animBg="1" advAuto="0"/>
      <p:bldP spid="689" grpId="0" animBg="1" advAuto="0"/>
      <p:bldP spid="690" grpId="0" animBg="1" advAuto="0"/>
      <p:bldP spid="691" grpId="0" animBg="1" advAuto="0"/>
      <p:bldP spid="692" grpId="0" animBg="1" advAuto="0"/>
      <p:bldP spid="693" grpId="0" animBg="1" advAuto="0"/>
      <p:bldP spid="694" grpId="0" animBg="1" advAuto="0"/>
      <p:bldP spid="695" grpId="0" animBg="1" advAuto="0"/>
      <p:bldP spid="696" grpId="0" animBg="1" advAuto="0"/>
      <p:bldP spid="697" grpId="0" animBg="1" advAuto="0"/>
      <p:bldP spid="698" grpId="0" animBg="1" advAuto="0"/>
      <p:bldP spid="699" grpId="0" animBg="1" advAuto="0"/>
      <p:bldP spid="700" grpId="0" animBg="1" advAuto="0"/>
      <p:bldP spid="701" grpId="0" animBg="1" advAuto="0"/>
      <p:bldP spid="702" grpId="0" animBg="1" advAuto="0"/>
      <p:bldP spid="70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2374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640" y="381449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176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03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271" y="242403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571" y="242403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571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860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89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40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033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40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529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860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023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8994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3570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2001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1143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31" y="379636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9809" y="380547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1696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6166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182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4251" y="243831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876" y="243831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9743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163" y="379646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4188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4251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747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49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599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1115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2716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9095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745" name="Shape 745"/>
          <p:cNvSpPr/>
          <p:nvPr/>
        </p:nvSpPr>
        <p:spPr>
          <a:xfrm>
            <a:off x="179626" y="2249770"/>
            <a:ext cx="1988440" cy="2328555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46" name="Shape 746"/>
          <p:cNvSpPr/>
          <p:nvPr/>
        </p:nvSpPr>
        <p:spPr>
          <a:xfrm>
            <a:off x="1523096" y="700382"/>
            <a:ext cx="6097822" cy="38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9" tIns="19049" rIns="19049" bIns="19049" anchor="ctr">
            <a:spAutoFit/>
          </a:bodyPr>
          <a:lstStyle>
            <a:lvl1pPr algn="ctr">
              <a:lnSpc>
                <a:spcPct val="100000"/>
              </a:lnSpc>
              <a:defRPr sz="8400"/>
            </a:lvl1pPr>
          </a:lstStyle>
          <a:p>
            <a:r>
              <a:rPr lang="en-US" sz="2250" dirty="0"/>
              <a:t>And that is why </a:t>
            </a:r>
            <a:r>
              <a:rPr lang="en-US" sz="2250" dirty="0" smtClean="0"/>
              <a:t>there is container </a:t>
            </a:r>
            <a:r>
              <a:rPr lang="en-US" sz="2250" dirty="0"/>
              <a:t>orchestration</a:t>
            </a:r>
            <a:endParaRPr sz="2250" dirty="0"/>
          </a:p>
        </p:txBody>
      </p:sp>
      <p:sp>
        <p:nvSpPr>
          <p:cNvPr id="747" name="Shape 747"/>
          <p:cNvSpPr/>
          <p:nvPr/>
        </p:nvSpPr>
        <p:spPr>
          <a:xfrm>
            <a:off x="1336750" y="336206"/>
            <a:ext cx="6503957" cy="1113071"/>
          </a:xfrm>
          <a:prstGeom prst="rect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48" name="Shape 748"/>
          <p:cNvSpPr/>
          <p:nvPr/>
        </p:nvSpPr>
        <p:spPr>
          <a:xfrm>
            <a:off x="624266" y="906995"/>
            <a:ext cx="713829" cy="1333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49" name="Shape 749"/>
          <p:cNvSpPr/>
          <p:nvPr/>
        </p:nvSpPr>
        <p:spPr>
          <a:xfrm flipH="1">
            <a:off x="7854298" y="906995"/>
            <a:ext cx="713829" cy="1333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0" name="Shape 750"/>
          <p:cNvSpPr/>
          <p:nvPr/>
        </p:nvSpPr>
        <p:spPr>
          <a:xfrm>
            <a:off x="3401726" y="1444278"/>
            <a:ext cx="0" cy="796274"/>
          </a:xfrm>
          <a:prstGeom prst="line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1" name="Shape 751"/>
          <p:cNvSpPr/>
          <p:nvPr/>
        </p:nvSpPr>
        <p:spPr>
          <a:xfrm>
            <a:off x="5692876" y="1444278"/>
            <a:ext cx="0" cy="796274"/>
          </a:xfrm>
          <a:prstGeom prst="line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2" name="Shape 752"/>
          <p:cNvSpPr/>
          <p:nvPr/>
        </p:nvSpPr>
        <p:spPr>
          <a:xfrm>
            <a:off x="6959946" y="2249770"/>
            <a:ext cx="1988440" cy="2328556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3" name="Shape 753"/>
          <p:cNvSpPr/>
          <p:nvPr/>
        </p:nvSpPr>
        <p:spPr>
          <a:xfrm>
            <a:off x="2445606" y="2249770"/>
            <a:ext cx="1988440" cy="2328556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4" name="Shape 754"/>
          <p:cNvSpPr/>
          <p:nvPr/>
        </p:nvSpPr>
        <p:spPr>
          <a:xfrm>
            <a:off x="4701979" y="2249770"/>
            <a:ext cx="1988440" cy="2328556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228599" y="201168"/>
            <a:ext cx="7109813" cy="566583"/>
          </a:xfrm>
        </p:spPr>
        <p:txBody>
          <a:bodyPr/>
          <a:lstStyle/>
          <a:p>
            <a:r>
              <a:rPr lang="en-US" dirty="0" smtClean="0"/>
              <a:t>What is container orchestration?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sz="quarter" idx="11"/>
          </p:nvPr>
        </p:nvSpPr>
        <p:spPr>
          <a:xfrm>
            <a:off x="123273" y="1198541"/>
            <a:ext cx="4324627" cy="3810051"/>
          </a:xfrm>
        </p:spPr>
        <p:txBody>
          <a:bodyPr/>
          <a:lstStyle/>
          <a:p>
            <a:pPr marL="238849" lvl="1" indent="0">
              <a:buNone/>
            </a:pPr>
            <a:r>
              <a:rPr lang="en-US" sz="1300" b="1" dirty="0" smtClean="0"/>
              <a:t>Cluster </a:t>
            </a:r>
            <a:r>
              <a:rPr lang="en-US" sz="1300" b="1" dirty="0"/>
              <a:t>management</a:t>
            </a:r>
          </a:p>
          <a:p>
            <a:pPr lvl="2"/>
            <a:r>
              <a:rPr lang="en-US" sz="1200" dirty="0"/>
              <a:t>Federates multiple hosts into one target</a:t>
            </a:r>
          </a:p>
          <a:p>
            <a:pPr marL="238849" lvl="1" indent="0">
              <a:buNone/>
            </a:pPr>
            <a:r>
              <a:rPr lang="en-US" sz="1300" b="1" dirty="0"/>
              <a:t>Scheduling</a:t>
            </a:r>
          </a:p>
          <a:p>
            <a:pPr lvl="2"/>
            <a:r>
              <a:rPr lang="en-US" sz="1200" dirty="0"/>
              <a:t>Distributes containers across nodes</a:t>
            </a:r>
          </a:p>
          <a:p>
            <a:pPr marL="238849" lvl="1" indent="0">
              <a:buNone/>
            </a:pPr>
            <a:r>
              <a:rPr lang="en-US" sz="1300" b="1" dirty="0"/>
              <a:t>Service discovery</a:t>
            </a:r>
          </a:p>
          <a:p>
            <a:pPr lvl="2"/>
            <a:r>
              <a:rPr lang="en-US" sz="1200" dirty="0"/>
              <a:t>Knows where the containers are located</a:t>
            </a:r>
          </a:p>
          <a:p>
            <a:pPr lvl="2"/>
            <a:r>
              <a:rPr lang="en-US" sz="1200" dirty="0"/>
              <a:t>Distributes client requests across the containers</a:t>
            </a:r>
          </a:p>
          <a:p>
            <a:pPr marL="238849" lvl="1" indent="0">
              <a:buNone/>
            </a:pPr>
            <a:r>
              <a:rPr lang="en-US" sz="1300" b="1" dirty="0"/>
              <a:t>Replication</a:t>
            </a:r>
          </a:p>
          <a:p>
            <a:pPr lvl="2"/>
            <a:r>
              <a:rPr lang="en-US" sz="1200" dirty="0"/>
              <a:t>Ensures the right number of nodes and containers</a:t>
            </a:r>
          </a:p>
          <a:p>
            <a:pPr marL="238849" lvl="1" indent="0">
              <a:buNone/>
            </a:pPr>
            <a:r>
              <a:rPr lang="en-US" sz="1300" b="1" dirty="0"/>
              <a:t>Health management</a:t>
            </a:r>
          </a:p>
          <a:p>
            <a:pPr lvl="2"/>
            <a:r>
              <a:rPr lang="en-US" sz="1200" dirty="0"/>
              <a:t>Replaces unhealthy containers and nodes</a:t>
            </a:r>
          </a:p>
          <a:p>
            <a:endParaRPr lang="en-US" sz="1300" dirty="0"/>
          </a:p>
        </p:txBody>
      </p:sp>
      <p:sp>
        <p:nvSpPr>
          <p:cNvPr id="66" name="Content Placeholder 65"/>
          <p:cNvSpPr>
            <a:spLocks noGrp="1"/>
          </p:cNvSpPr>
          <p:nvPr>
            <p:ph sz="half" idx="4294967295"/>
          </p:nvPr>
        </p:nvSpPr>
        <p:spPr>
          <a:xfrm>
            <a:off x="5000249" y="1315664"/>
            <a:ext cx="3429901" cy="341683"/>
          </a:xfrm>
        </p:spPr>
        <p:txBody>
          <a:bodyPr/>
          <a:lstStyle/>
          <a:p>
            <a:pPr algn="ctr"/>
            <a:r>
              <a:rPr lang="en-US" dirty="0" smtClean="0"/>
              <a:t>Container Orchestrator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075515" y="1735547"/>
            <a:ext cx="1124556" cy="12752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Manager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07183" y="2074817"/>
            <a:ext cx="854662" cy="3822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Scheduler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07183" y="2540233"/>
            <a:ext cx="854662" cy="3822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Replicator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777120" y="3577105"/>
            <a:ext cx="1124556" cy="134417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11601" y="3901465"/>
            <a:ext cx="854662" cy="38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Daemon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872244" y="4368719"/>
            <a:ext cx="933377" cy="452813"/>
            <a:chOff x="5748109" y="3235641"/>
            <a:chExt cx="1244178" cy="6037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5853035" y="3329726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796822" y="3285608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748109" y="3235641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Arial" panose="020B0604020202020204" pitchFamily="34" charset="0"/>
                </a:rPr>
                <a:t>Containers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75515" y="3563393"/>
            <a:ext cx="1124556" cy="134417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209996" y="3887754"/>
            <a:ext cx="854662" cy="38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Daemon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170639" y="4355008"/>
            <a:ext cx="933377" cy="452813"/>
            <a:chOff x="5748109" y="3235641"/>
            <a:chExt cx="1244178" cy="6037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5853035" y="3329726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796822" y="3285608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748109" y="3235641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Arial" panose="020B0604020202020204" pitchFamily="34" charset="0"/>
                </a:rPr>
                <a:t>Containers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7373909" y="3559555"/>
            <a:ext cx="1124556" cy="134417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508391" y="3883915"/>
            <a:ext cx="854662" cy="38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Daemon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469033" y="4351169"/>
            <a:ext cx="933377" cy="452813"/>
            <a:chOff x="5748109" y="3235641"/>
            <a:chExt cx="1244178" cy="6037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3" name="Rectangle 32"/>
            <p:cNvSpPr/>
            <p:nvPr/>
          </p:nvSpPr>
          <p:spPr bwMode="auto">
            <a:xfrm>
              <a:off x="5853035" y="3329726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796822" y="3285608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748109" y="3235641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Arial" panose="020B0604020202020204" pitchFamily="34" charset="0"/>
                </a:rPr>
                <a:t>Containers</a:t>
              </a:r>
            </a:p>
          </p:txBody>
        </p:sp>
      </p:grpSp>
      <p:cxnSp>
        <p:nvCxnSpPr>
          <p:cNvPr id="43" name="Elbow Connector 42"/>
          <p:cNvCxnSpPr>
            <a:stCxn id="9" idx="2"/>
            <a:endCxn id="30" idx="0"/>
          </p:cNvCxnSpPr>
          <p:nvPr/>
        </p:nvCxnSpPr>
        <p:spPr bwMode="auto">
          <a:xfrm rot="16200000" flipH="1">
            <a:off x="7012627" y="2635994"/>
            <a:ext cx="548726" cy="1298395"/>
          </a:xfrm>
          <a:prstGeom prst="bentConnector3">
            <a:avLst>
              <a:gd name="adj1" fmla="val 51615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Elbow Connector 44"/>
          <p:cNvCxnSpPr>
            <a:stCxn id="9" idx="2"/>
            <a:endCxn id="12" idx="0"/>
          </p:cNvCxnSpPr>
          <p:nvPr/>
        </p:nvCxnSpPr>
        <p:spPr bwMode="auto">
          <a:xfrm rot="5400000">
            <a:off x="5705458" y="2644769"/>
            <a:ext cx="566276" cy="1298395"/>
          </a:xfrm>
          <a:prstGeom prst="bentConnector3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9" idx="2"/>
            <a:endCxn id="23" idx="0"/>
          </p:cNvCxnSpPr>
          <p:nvPr/>
        </p:nvCxnSpPr>
        <p:spPr bwMode="auto">
          <a:xfrm>
            <a:off x="6637793" y="3010829"/>
            <a:ext cx="0" cy="552564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Elbow Connector 54"/>
          <p:cNvCxnSpPr>
            <a:stCxn id="30" idx="3"/>
          </p:cNvCxnSpPr>
          <p:nvPr/>
        </p:nvCxnSpPr>
        <p:spPr bwMode="auto">
          <a:xfrm flipV="1">
            <a:off x="8498465" y="2632683"/>
            <a:ext cx="133103" cy="1598961"/>
          </a:xfrm>
          <a:prstGeom prst="bentConnector2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9" idx="3"/>
          </p:cNvCxnSpPr>
          <p:nvPr/>
        </p:nvCxnSpPr>
        <p:spPr bwMode="auto">
          <a:xfrm>
            <a:off x="7200070" y="2373188"/>
            <a:ext cx="1004167" cy="0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9" idx="1"/>
          </p:cNvCxnSpPr>
          <p:nvPr/>
        </p:nvCxnSpPr>
        <p:spPr bwMode="auto">
          <a:xfrm flipH="1">
            <a:off x="5613925" y="2373188"/>
            <a:ext cx="461590" cy="0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Can 1"/>
          <p:cNvSpPr/>
          <p:nvPr/>
        </p:nvSpPr>
        <p:spPr>
          <a:xfrm>
            <a:off x="5000249" y="1315664"/>
            <a:ext cx="487375" cy="536645"/>
          </a:xfrm>
          <a:prstGeom prst="can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7" name="Picture 19" descr="Database_g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49" y="2007102"/>
            <a:ext cx="496803" cy="5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 Placeholder 65"/>
          <p:cNvSpPr txBox="1">
            <a:spLocks/>
          </p:cNvSpPr>
          <p:nvPr/>
        </p:nvSpPr>
        <p:spPr>
          <a:xfrm>
            <a:off x="4748338" y="2540233"/>
            <a:ext cx="1116352" cy="3416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Image repository</a:t>
            </a:r>
            <a:endParaRPr lang="en-US" dirty="0"/>
          </a:p>
        </p:txBody>
      </p:sp>
      <p:pic>
        <p:nvPicPr>
          <p:cNvPr id="39" name="Picture 19" descr="Database_g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0" y="1575020"/>
            <a:ext cx="496803" cy="5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ontent Placeholder 65"/>
          <p:cNvSpPr txBox="1">
            <a:spLocks/>
          </p:cNvSpPr>
          <p:nvPr/>
        </p:nvSpPr>
        <p:spPr>
          <a:xfrm>
            <a:off x="8092635" y="2154129"/>
            <a:ext cx="1116352" cy="3416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Discovery  DB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713" y="672736"/>
            <a:ext cx="62921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of </a:t>
            </a:r>
            <a:r>
              <a:rPr lang="en-US" dirty="0"/>
              <a:t>the deployment, placement, and lifecycle of workload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B050ED43-DA11-BE41-B744-807098D861C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C99EB306-4F64-C242-BE13-5B49035DDC3E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07DB8211-143D-D64F-904E-1520B9F17183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69E3344E-065F-7B4B-8991-E5AD7C8A66B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IBM_Cloud_Presentation_Fast Start_2018_Mini Main and Sessions_Arial_Dec. 01 UPDATE</Template>
  <TotalTime>21493</TotalTime>
  <Words>153</Words>
  <Application>Microsoft Office PowerPoint</Application>
  <PresentationFormat>On-screen Show (16:9)</PresentationFormat>
  <Paragraphs>46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blk_background_2017</vt:lpstr>
      <vt:lpstr>dk_blu_background_2017</vt:lpstr>
      <vt:lpstr>gry_background_2017</vt:lpstr>
      <vt:lpstr>wht_background_2017</vt:lpstr>
      <vt:lpstr>1_wht_background_2017</vt:lpstr>
      <vt:lpstr>Container Orchestration and Kubernetes</vt:lpstr>
      <vt:lpstr>Container Orchestration</vt:lpstr>
      <vt:lpstr>PowerPoint Presentation</vt:lpstr>
      <vt:lpstr>PowerPoint Presentation</vt:lpstr>
      <vt:lpstr>PowerPoint Presentation</vt:lpstr>
      <vt:lpstr>PowerPoint Presentation</vt:lpstr>
      <vt:lpstr>What is container orchestration?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8-100  Full Template + Options, Slides 101-121 Content Creator Additional Info, 122-76</dc:title>
  <dc:creator>Rita Pensa</dc:creator>
  <cp:lastModifiedBy>ADMINIBM</cp:lastModifiedBy>
  <cp:revision>140</cp:revision>
  <dcterms:created xsi:type="dcterms:W3CDTF">2017-12-04T20:36:45Z</dcterms:created>
  <dcterms:modified xsi:type="dcterms:W3CDTF">2018-05-24T17:26:08Z</dcterms:modified>
</cp:coreProperties>
</file>