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3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3" r:id="rId2"/>
    <p:sldMasterId id="2147483739" r:id="rId3"/>
    <p:sldMasterId id="2147483775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9D685-713B-4B36-BDBC-36B40074899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6C04-B2DA-4623-8A7F-B4C92EDC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ctr" defTabSz="821531" hangingPunct="0"/>
            <a:fld id="{E44703CF-F0B1-864F-928F-C34736A6AAA9}" type="slidenum">
              <a:rPr lang="en-US" sz="5000" kern="0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pPr algn="ctr" defTabSz="821531" hangingPunct="0"/>
              <a:t>3</a:t>
            </a:fld>
            <a:endParaRPr lang="en-US" sz="50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798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MS PGothic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8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A container consists of an operating system, user-added files, and meta-data. As we've seen, each container is built from an image. That image tells Docker what the container holds, what process to run when the container is launched, and a variety of other configuration data. The Docker image is read-only. When Docker runs a container from an image, it adds a read-write layer on top of the image (using a union file system as we saw earlier) in which your application can then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2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hangingPunct="0">
              <a:defRPr/>
            </a:pPr>
            <a:fld id="{EB41AB22-B92B-44E2-8D22-06AE6E66F8EC}" type="slidenum">
              <a:rPr lang="en-US" kern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pPr hangingPunct="0">
                <a:defRPr/>
              </a:pPr>
              <a:t>9</a:t>
            </a:fld>
            <a:endParaRPr lang="en-US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27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hangingPunct="0"/>
            <a:fld id="{05C4898A-41A8-49D6-8E48-9D853EBFDD60}" type="slidenum">
              <a:rPr lang="en-US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pPr hangingPunct="0"/>
              <a:t>11</a:t>
            </a:fld>
            <a:endParaRPr lang="en-US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39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321734"/>
            <a:ext cx="521589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8" y="6139910"/>
            <a:ext cx="1574103" cy="531956"/>
          </a:xfrm>
          <a:prstGeom prst="rect">
            <a:avLst/>
          </a:prstGeom>
        </p:spPr>
      </p:pic>
      <p:pic>
        <p:nvPicPr>
          <p:cNvPr id="9" name="BCK_PEG_[01]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7298" y="2162166"/>
            <a:ext cx="2149404" cy="2533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5" y="540363"/>
            <a:ext cx="4297421" cy="4916867"/>
          </a:xfrm>
          <a:prstGeom prst="rect">
            <a:avLst/>
          </a:prstGeom>
        </p:spPr>
      </p:pic>
      <p:pic>
        <p:nvPicPr>
          <p:cNvPr id="10" name="Picture 9" descr="ibm_gry.png"/>
          <p:cNvPicPr>
            <a:picLocks noChangeAspect="1"/>
          </p:cNvPicPr>
          <p:nvPr userDrawn="1"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320061"/>
            <a:ext cx="521589" cy="281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6112935"/>
            <a:ext cx="1620427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0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1"/>
            <a:ext cx="1297608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58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5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20" y="6273803"/>
            <a:ext cx="521589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3301999" y="1957330"/>
            <a:ext cx="2555371" cy="2923711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20" y="320063"/>
            <a:ext cx="521589" cy="28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6112935"/>
            <a:ext cx="1620427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2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2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4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7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4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2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2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6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59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59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4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70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5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5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5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5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6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6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9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30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56038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6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10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6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39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39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3"/>
            <a:ext cx="1297608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7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5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1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1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4572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1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1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1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88017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02080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3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7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67"/>
            <a:ext cx="129209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701EB9-A78E-4D86-9774-BC0D14472345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701EB9-A78E-4D86-9774-BC0D14472345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12741" y="1185866"/>
            <a:ext cx="712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US" sz="1200" kern="0" spc="-30" dirty="0">
                <a:solidFill>
                  <a:srgbClr val="FFFFFF"/>
                </a:solidFill>
                <a:cs typeface="Arial"/>
                <a:sym typeface="Calibri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068" y="1498601"/>
            <a:ext cx="8509000" cy="228370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608764"/>
            <a:ext cx="400050" cy="476251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56136EA1-020A-4C69-9A66-70C14802D6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10986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174" y="211343"/>
            <a:ext cx="8537714" cy="88858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98174" y="1453488"/>
            <a:ext cx="8537714" cy="48015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58606" y="6434234"/>
            <a:ext cx="350121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49474" y="6418660"/>
            <a:ext cx="2601798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algn="r" hangingPunct="0"/>
            <a:r>
              <a:rPr lang="en-US" sz="1050" kern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Calibri"/>
              </a:rPr>
              <a:t>IBM and Business Partners Only</a:t>
            </a:r>
            <a:endParaRPr lang="en-US" sz="1050" kern="0" dirty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  <a:sym typeface="Calibri"/>
            </a:endParaRPr>
          </a:p>
        </p:txBody>
      </p:sp>
      <p:pic>
        <p:nvPicPr>
          <p:cNvPr id="10" name="image5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587" y="6478067"/>
            <a:ext cx="1699799" cy="2056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60835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354244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>
          <a:gsLst>
            <a:gs pos="0">
              <a:schemeClr val="accent2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6" y="321735"/>
            <a:ext cx="521589" cy="281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52" y="6139911"/>
            <a:ext cx="1574103" cy="531956"/>
          </a:xfrm>
          <a:prstGeom prst="rect">
            <a:avLst/>
          </a:prstGeom>
        </p:spPr>
      </p:pic>
      <p:pic>
        <p:nvPicPr>
          <p:cNvPr id="7" name="BCK_PEG_[01].png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3497298" y="2162168"/>
            <a:ext cx="2149404" cy="25336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0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0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1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7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1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9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9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3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17"/>
            <a:ext cx="4114800" cy="1338409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354244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1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7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2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2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4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4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99619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4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8" y="112935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6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63044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889000"/>
            <a:ext cx="6400800" cy="5099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88652"/>
            <a:ext cx="1828800" cy="4605867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93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463040"/>
            <a:ext cx="1828800" cy="4669536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99616"/>
            <a:ext cx="1828800" cy="4608576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454615"/>
            <a:ext cx="4215008" cy="4608576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5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256034"/>
            <a:ext cx="1828800" cy="587866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300568"/>
            <a:ext cx="6400800" cy="6129867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5240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914870"/>
            <a:ext cx="129209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6437376"/>
            <a:ext cx="64008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1708"/>
            <a:ext cx="41148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6" y="540364"/>
            <a:ext cx="4297421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8" y="320063"/>
            <a:ext cx="521589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7410684" y="6112935"/>
            <a:ext cx="1620427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140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498600"/>
            <a:ext cx="41148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1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0421"/>
            <a:ext cx="4114800" cy="133840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2015407"/>
            <a:ext cx="41148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1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3573"/>
            <a:ext cx="8686800" cy="5964767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7"/>
            <a:ext cx="5187462" cy="6027740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22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21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0"/>
            <a:ext cx="4114800" cy="47862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5"/>
            <a:ext cx="4114800" cy="47862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6695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327362"/>
            <a:ext cx="4114800" cy="4916809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488869"/>
            <a:ext cx="4114800" cy="475530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6400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57963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57963"/>
            <a:ext cx="1828800" cy="478620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57963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57963"/>
            <a:ext cx="1828800" cy="478620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4114800" cy="478112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0"/>
            <a:ext cx="1828800" cy="4781127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463040"/>
            <a:ext cx="1828800" cy="4781127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463045"/>
            <a:ext cx="1828800" cy="4668593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1279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499617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499617"/>
            <a:ext cx="4114800" cy="4781127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7696"/>
            <a:ext cx="411480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481719"/>
            <a:ext cx="41148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8229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6"/>
            <a:ext cx="4114800" cy="58705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08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443224"/>
            <a:ext cx="2057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43843"/>
            <a:ext cx="4114800" cy="40004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463045"/>
            <a:ext cx="4114800" cy="465164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3429000"/>
            <a:ext cx="4572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4572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4571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3429000"/>
            <a:ext cx="2286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3429000"/>
            <a:ext cx="228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8" y="3429000"/>
            <a:ext cx="2285997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228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" y="-1"/>
            <a:ext cx="9143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2286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34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3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32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Relationship Id="rId35" Type="http://schemas.openxmlformats.org/officeDocument/2006/relationships/slideLayout" Target="../slideLayouts/slideLayout10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34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slideLayout" Target="../slideLayouts/slideLayout139.xml"/><Relationship Id="rId35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A72A452-9B5E-46D0-853D-9DDD3DADED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  <p:sldLayoutId id="2147483768" r:id="rId29"/>
    <p:sldLayoutId id="2147483769" r:id="rId30"/>
    <p:sldLayoutId id="2147483770" r:id="rId31"/>
    <p:sldLayoutId id="2147483771" r:id="rId32"/>
    <p:sldLayoutId id="2147483772" r:id="rId33"/>
    <p:sldLayoutId id="2147483773" r:id="rId34"/>
    <p:sldLayoutId id="214748377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68224"/>
            <a:ext cx="41148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256032"/>
            <a:ext cx="41148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6435307"/>
            <a:ext cx="2057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IBM Cloud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1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tiff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43.emf"/><Relationship Id="rId5" Type="http://schemas.openxmlformats.org/officeDocument/2006/relationships/image" Target="../media/image21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8596910" y="6523686"/>
            <a:ext cx="118221" cy="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6789" tIns="26789" rIns="26789" bIns="26789">
            <a:spAutoFit/>
          </a:bodyPr>
          <a:lstStyle>
            <a:lvl1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307777" fontAlgn="base">
              <a:spcBef>
                <a:spcPct val="0"/>
              </a:spcBef>
              <a:spcAft>
                <a:spcPct val="0"/>
              </a:spcAft>
            </a:pPr>
            <a:fld id="{AD765F9D-9C1E-A649-8CE3-03436531233E}" type="slidenum">
              <a:rPr lang="en-US" altLang="en-US" sz="900" b="1">
                <a:solidFill>
                  <a:srgbClr val="0090CC"/>
                </a:solidFill>
                <a:latin typeface="Arial" charset="0"/>
                <a:ea typeface="Arial" charset="0"/>
                <a:cs typeface="Arial" charset="0"/>
                <a:sym typeface="Helvetica" charset="0"/>
              </a:rPr>
              <a:pPr algn="ctr" defTabSz="307777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900" b="1">
              <a:solidFill>
                <a:srgbClr val="0090CC"/>
              </a:solidFill>
              <a:latin typeface="Arial" charset="0"/>
              <a:ea typeface="Arial" charset="0"/>
              <a:cs typeface="Arial" charset="0"/>
              <a:sym typeface="Helvetica" charset="0"/>
            </a:endParaRP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496491" y="1947071"/>
            <a:ext cx="8100418" cy="262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0" indent="-857250"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indent="-9144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307777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1500">
              <a:solidFill>
                <a:srgbClr val="00AFD9"/>
              </a:solidFill>
              <a:latin typeface="Arial" charset="0"/>
              <a:ea typeface="Arial" charset="0"/>
              <a:cs typeface="Arial" charset="0"/>
              <a:sym typeface="Helvetica Neue for IBM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lvl="0"/>
            <a:r>
              <a:rPr lang="en-US" sz="3750" b="1" dirty="0">
                <a:latin typeface="Arial" charset="0"/>
                <a:sym typeface="Helvetica Neue for IBM Light" charset="0"/>
              </a:rPr>
              <a:t>Docker</a:t>
            </a:r>
            <a:br>
              <a:rPr lang="en-US" sz="3750" b="1" dirty="0">
                <a:latin typeface="Arial" charset="0"/>
                <a:sym typeface="Helvetica Neue for IBM Light" charset="0"/>
              </a:rPr>
            </a:br>
            <a:r>
              <a:rPr lang="en-US" sz="1500" i="1" dirty="0">
                <a:latin typeface="Arial" charset="0"/>
                <a:sym typeface="Helvetica Neue for IBM Light" charset="0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09300795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789432" y="1467681"/>
            <a:ext cx="2743170" cy="4876747"/>
          </a:xfrm>
          <a:prstGeom prst="roundRect">
            <a:avLst>
              <a:gd name="adj" fmla="val 1150"/>
            </a:avLst>
          </a:prstGeom>
          <a:solidFill>
            <a:srgbClr val="A9CE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191919"/>
              </a:solidFill>
              <a:latin typeface="HelvNeue Light for IBM" pitchFamily="34" charset="0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80026" y="2492976"/>
            <a:ext cx="6212747" cy="580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hangingPunct="0"/>
            <a:endParaRPr lang="en-US" sz="1800" kern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45" y="296100"/>
            <a:ext cx="678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800" b="1" kern="0" dirty="0">
                <a:solidFill>
                  <a:srgbClr val="17B098"/>
                </a:solidFill>
                <a:sym typeface="Calibri"/>
              </a:rPr>
              <a:t>Container Orchestration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03491" y="5501618"/>
            <a:ext cx="7591827" cy="609593"/>
            <a:chOff x="1003489" y="4126212"/>
            <a:chExt cx="7591827" cy="457195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920269" y="4126212"/>
              <a:ext cx="2468853" cy="457195"/>
            </a:xfrm>
            <a:prstGeom prst="roundRect">
              <a:avLst>
                <a:gd name="adj" fmla="val 8241"/>
              </a:avLst>
            </a:prstGeom>
            <a:solidFill>
              <a:schemeClr val="accent3"/>
            </a:solidFill>
            <a:ln w="9525" cap="flat" cmpd="sng" algn="ctr">
              <a:solidFill>
                <a:srgbClr val="1083C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535353"/>
                  </a:solidFill>
                  <a:latin typeface="HelvNeue Light for IBM" pitchFamily="34" charset="0"/>
                  <a:sym typeface="Calibri"/>
                </a:rPr>
                <a:t>Physical Infrastructure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3489" y="4211693"/>
              <a:ext cx="643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hangingPunct="0"/>
              <a:r>
                <a:rPr lang="en-US" sz="1200" b="1" kern="0" dirty="0">
                  <a:solidFill>
                    <a:srgbClr val="0070C0"/>
                  </a:solidFill>
                  <a:sym typeface="Calibri"/>
                </a:rPr>
                <a:t>Layer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80561" y="4225543"/>
              <a:ext cx="411475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Raw Compute, Storage, Network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3491" y="4730384"/>
            <a:ext cx="7591827" cy="609593"/>
            <a:chOff x="1003489" y="4126212"/>
            <a:chExt cx="7591827" cy="457195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1920269" y="4126212"/>
              <a:ext cx="2468853" cy="457195"/>
            </a:xfrm>
            <a:prstGeom prst="roundRect">
              <a:avLst>
                <a:gd name="adj" fmla="val 8241"/>
              </a:avLst>
            </a:prstGeom>
            <a:solidFill>
              <a:schemeClr val="accent3"/>
            </a:solidFill>
            <a:ln w="9525" cap="flat" cmpd="sng" algn="ctr">
              <a:solidFill>
                <a:srgbClr val="1083C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535353"/>
                  </a:solidFill>
                  <a:latin typeface="HelvNeue Light for IBM" pitchFamily="34" charset="0"/>
                  <a:sym typeface="Calibri"/>
                </a:rPr>
                <a:t>Virtual Infrastructure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3489" y="4211693"/>
              <a:ext cx="643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hangingPunct="0"/>
              <a:r>
                <a:rPr lang="en-US" sz="1200" b="1" kern="0" dirty="0">
                  <a:solidFill>
                    <a:srgbClr val="0070C0"/>
                  </a:solidFill>
                  <a:sym typeface="Calibri"/>
                </a:rPr>
                <a:t>Layer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0561" y="4225543"/>
              <a:ext cx="411475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vSphere, EC2, GCP, Azure, OpenStack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3491" y="3959312"/>
            <a:ext cx="7591827" cy="609593"/>
            <a:chOff x="1003489" y="4126212"/>
            <a:chExt cx="7591827" cy="45719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1920269" y="4126212"/>
              <a:ext cx="2468853" cy="457195"/>
            </a:xfrm>
            <a:prstGeom prst="roundRect">
              <a:avLst>
                <a:gd name="adj" fmla="val 8241"/>
              </a:avLst>
            </a:prstGeom>
            <a:solidFill>
              <a:schemeClr val="accent3"/>
            </a:solidFill>
            <a:ln w="9525" cap="flat" cmpd="sng" algn="ctr">
              <a:solidFill>
                <a:srgbClr val="1083C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535353"/>
                  </a:solidFill>
                  <a:latin typeface="HelvNeue Light for IBM" pitchFamily="34" charset="0"/>
                  <a:sym typeface="Calibri"/>
                </a:rPr>
                <a:t>Operating System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3489" y="4211693"/>
              <a:ext cx="643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hangingPunct="0"/>
              <a:r>
                <a:rPr lang="en-US" sz="1200" b="1" kern="0" dirty="0">
                  <a:solidFill>
                    <a:srgbClr val="0070C0"/>
                  </a:solidFill>
                  <a:sym typeface="Calibri"/>
                </a:rPr>
                <a:t>Layer 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0561" y="4225543"/>
              <a:ext cx="411475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Ubuntu, RHEL, CoreOS, </a:t>
              </a:r>
              <a:r>
                <a:rPr lang="en-US" sz="1100" kern="0" dirty="0" err="1">
                  <a:solidFill>
                    <a:srgbClr val="000000"/>
                  </a:solidFill>
                  <a:sym typeface="Calibri"/>
                </a:rPr>
                <a:t>Unikernels</a:t>
              </a:r>
              <a:endParaRPr lang="en-US" sz="1100" kern="0" dirty="0">
                <a:solidFill>
                  <a:srgbClr val="000000"/>
                </a:solidFill>
                <a:sym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3491" y="3207846"/>
            <a:ext cx="7591827" cy="609593"/>
            <a:chOff x="1003489" y="4126212"/>
            <a:chExt cx="7591827" cy="457195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1920269" y="4126212"/>
              <a:ext cx="2468853" cy="457195"/>
            </a:xfrm>
            <a:prstGeom prst="roundRect">
              <a:avLst>
                <a:gd name="adj" fmla="val 8241"/>
              </a:avLst>
            </a:prstGeom>
            <a:solidFill>
              <a:schemeClr val="accent3"/>
            </a:solidFill>
            <a:ln w="9525" cap="flat" cmpd="sng" algn="ctr">
              <a:solidFill>
                <a:srgbClr val="1083C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A7A7A7">
                      <a:lumMod val="50000"/>
                    </a:srgbClr>
                  </a:solidFill>
                  <a:latin typeface="HelvNeue Light for IBM" pitchFamily="34" charset="0"/>
                  <a:sym typeface="Calibri"/>
                </a:rPr>
                <a:t>Container Engine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3489" y="4211693"/>
              <a:ext cx="643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hangingPunct="0"/>
              <a:r>
                <a:rPr lang="en-US" sz="1200" b="1" kern="0" dirty="0">
                  <a:solidFill>
                    <a:srgbClr val="0070C0"/>
                  </a:solidFill>
                  <a:sym typeface="Calibri"/>
                </a:rPr>
                <a:t>Layer 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80561" y="4225543"/>
              <a:ext cx="411475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Docker, </a:t>
              </a:r>
              <a:r>
                <a:rPr lang="en-US" sz="1100" kern="0" dirty="0" err="1">
                  <a:solidFill>
                    <a:srgbClr val="000000"/>
                  </a:solidFill>
                  <a:sym typeface="Calibri"/>
                </a:rPr>
                <a:t>rkt</a:t>
              </a:r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, </a:t>
              </a:r>
              <a:r>
                <a:rPr lang="en-US" sz="1100" kern="0" dirty="0" err="1">
                  <a:solidFill>
                    <a:srgbClr val="000000"/>
                  </a:solidFill>
                  <a:sym typeface="Calibri"/>
                </a:rPr>
                <a:t>runC</a:t>
              </a:r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 (OCI), </a:t>
              </a:r>
              <a:r>
                <a:rPr lang="en-US" sz="1100" kern="0" dirty="0" err="1">
                  <a:solidFill>
                    <a:srgbClr val="000000"/>
                  </a:solidFill>
                  <a:sym typeface="Calibri"/>
                </a:rPr>
                <a:t>Osv</a:t>
              </a:r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, LXC, LXD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03491" y="2435308"/>
            <a:ext cx="7591827" cy="609593"/>
            <a:chOff x="1003489" y="4126212"/>
            <a:chExt cx="7591827" cy="457195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1920269" y="4126212"/>
              <a:ext cx="2468853" cy="457195"/>
            </a:xfrm>
            <a:prstGeom prst="roundRect">
              <a:avLst>
                <a:gd name="adj" fmla="val 8241"/>
              </a:avLst>
            </a:prstGeom>
            <a:solidFill>
              <a:schemeClr val="accent3"/>
            </a:solidFill>
            <a:ln w="9525" cap="flat" cmpd="sng" algn="ctr">
              <a:solidFill>
                <a:srgbClr val="1083C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000000"/>
                  </a:solidFill>
                  <a:sym typeface="Calibri"/>
                </a:rPr>
                <a:t>Orchestration/Scheduling</a:t>
              </a:r>
            </a:p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000000"/>
                  </a:solidFill>
                  <a:sym typeface="Calibri"/>
                </a:rPr>
                <a:t>Service Model</a:t>
              </a:r>
              <a:endParaRPr lang="en-US" sz="1400" b="1" kern="0" dirty="0">
                <a:solidFill>
                  <a:srgbClr val="191919"/>
                </a:solidFill>
                <a:sym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489" y="4211693"/>
              <a:ext cx="643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hangingPunct="0"/>
              <a:r>
                <a:rPr lang="en-US" sz="1200" b="1" kern="0" dirty="0">
                  <a:solidFill>
                    <a:srgbClr val="0070C0"/>
                  </a:solidFill>
                  <a:sym typeface="Calibri"/>
                </a:rPr>
                <a:t>Layer 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80561" y="4225543"/>
              <a:ext cx="4114755" cy="196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Kubernetes, Docker Swarm, Marathon/</a:t>
              </a:r>
              <a:r>
                <a:rPr lang="en-US" sz="1100" kern="0" dirty="0" err="1">
                  <a:solidFill>
                    <a:srgbClr val="000000"/>
                  </a:solidFill>
                  <a:sym typeface="Calibri"/>
                </a:rPr>
                <a:t>Mesos</a:t>
              </a:r>
              <a:r>
                <a:rPr lang="en-US" sz="1100" kern="0" dirty="0">
                  <a:solidFill>
                    <a:srgbClr val="000000"/>
                  </a:solidFill>
                  <a:sym typeface="Calibri"/>
                </a:rPr>
                <a:t>, Nomad, Diego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03491" y="1664233"/>
            <a:ext cx="7591827" cy="609593"/>
            <a:chOff x="1003489" y="4126212"/>
            <a:chExt cx="7591827" cy="457195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1920269" y="4126212"/>
              <a:ext cx="2468853" cy="457195"/>
            </a:xfrm>
            <a:prstGeom prst="roundRect">
              <a:avLst>
                <a:gd name="adj" fmla="val 8241"/>
              </a:avLst>
            </a:prstGeom>
            <a:solidFill>
              <a:schemeClr val="accent3"/>
            </a:solidFill>
            <a:ln w="9525" cap="flat" cmpd="sng" algn="ctr">
              <a:solidFill>
                <a:srgbClr val="1083C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535353"/>
                  </a:solidFill>
                  <a:sym typeface="Calibri"/>
                </a:rPr>
                <a:t>Development Workflow</a:t>
              </a:r>
            </a:p>
            <a:p>
              <a:pPr algn="ctr" defTabSz="91437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srgbClr val="535353"/>
                  </a:solidFill>
                  <a:sym typeface="Calibri"/>
                </a:rPr>
                <a:t>Opinionated Containers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3489" y="4211693"/>
              <a:ext cx="64312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hangingPunct="0"/>
              <a:r>
                <a:rPr lang="en-US" sz="1200" b="1" kern="0" dirty="0">
                  <a:solidFill>
                    <a:srgbClr val="0070C0"/>
                  </a:solidFill>
                  <a:sym typeface="Calibri"/>
                </a:rPr>
                <a:t>Layer 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80561" y="4225543"/>
              <a:ext cx="4114755" cy="190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/>
              <a:r>
                <a:rPr lang="en-US" sz="1050" kern="0" dirty="0" err="1">
                  <a:solidFill>
                    <a:srgbClr val="000000"/>
                  </a:solidFill>
                  <a:sym typeface="Calibri"/>
                </a:rPr>
                <a:t>OpenShift</a:t>
              </a:r>
              <a:r>
                <a:rPr lang="en-US" sz="1050" kern="0" dirty="0">
                  <a:solidFill>
                    <a:srgbClr val="000000"/>
                  </a:solidFill>
                  <a:sym typeface="Calibri"/>
                </a:rPr>
                <a:t>, Cloud Foundry, Docker Cloud, </a:t>
              </a:r>
              <a:r>
                <a:rPr lang="en-US" sz="1050" kern="0" dirty="0" err="1">
                  <a:solidFill>
                    <a:srgbClr val="000000"/>
                  </a:solidFill>
                  <a:sym typeface="Calibri"/>
                </a:rPr>
                <a:t>Deis</a:t>
              </a:r>
              <a:r>
                <a:rPr lang="en-US" sz="1050" kern="0" dirty="0">
                  <a:solidFill>
                    <a:srgbClr val="000000"/>
                  </a:solidFill>
                  <a:sym typeface="Calibri"/>
                </a:rPr>
                <a:t>, </a:t>
              </a:r>
              <a:r>
                <a:rPr lang="en-US" sz="1050" kern="0" dirty="0" err="1">
                  <a:solidFill>
                    <a:srgbClr val="000000"/>
                  </a:solidFill>
                  <a:sym typeface="Calibri"/>
                </a:rPr>
                <a:t>Apcera</a:t>
              </a:r>
              <a:r>
                <a:rPr lang="en-US" sz="1050" kern="0" dirty="0">
                  <a:solidFill>
                    <a:srgbClr val="000000"/>
                  </a:solidFill>
                  <a:sym typeface="Calibri"/>
                </a:rPr>
                <a:t>, </a:t>
              </a:r>
              <a:r>
                <a:rPr lang="en-US" sz="1050" kern="0" dirty="0" err="1">
                  <a:solidFill>
                    <a:srgbClr val="000000"/>
                  </a:solidFill>
                  <a:sym typeface="Calibri"/>
                </a:rPr>
                <a:t>Apprenda</a:t>
              </a:r>
              <a:endParaRPr lang="en-US" sz="1050" kern="0" dirty="0">
                <a:solidFill>
                  <a:srgbClr val="000000"/>
                </a:solidFill>
                <a:sym typeface="Calibri"/>
              </a:endParaRPr>
            </a:p>
          </p:txBody>
        </p:sp>
      </p:grpSp>
      <p:sp>
        <p:nvSpPr>
          <p:cNvPr id="34" name="Frame 33"/>
          <p:cNvSpPr/>
          <p:nvPr/>
        </p:nvSpPr>
        <p:spPr bwMode="auto">
          <a:xfrm>
            <a:off x="845959" y="2279104"/>
            <a:ext cx="7680876" cy="914409"/>
          </a:xfrm>
          <a:prstGeom prst="fram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hangingPunct="0"/>
            <a:endParaRPr lang="en-US" sz="1800" kern="0">
              <a:solidFill>
                <a:srgbClr val="000000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63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7261" y="828069"/>
            <a:ext cx="5997659" cy="59626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114800" y="2812211"/>
            <a:ext cx="9144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191919"/>
              </a:solidFill>
              <a:latin typeface="HelvNeue Light for IBM" pitchFamily="34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76545" y="3027871"/>
            <a:ext cx="9144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191919"/>
              </a:solidFill>
              <a:latin typeface="HelvNeue Light for IBM" pitchFamily="34" charset="0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20689" y="1589619"/>
            <a:ext cx="5068044" cy="2039668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91437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rgbClr val="191919"/>
              </a:solidFill>
              <a:latin typeface="HelvNeue Light for IBM" pitchFamily="34" charset="0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4114800" cy="5988050"/>
          </a:xfrm>
        </p:spPr>
        <p:txBody>
          <a:bodyPr/>
          <a:lstStyle/>
          <a:p>
            <a:r>
              <a:rPr lang="en-US" sz="2700" dirty="0"/>
              <a:t>Container </a:t>
            </a:r>
            <a:r>
              <a:rPr lang="en-US" sz="2700"/>
              <a:t>Orchestration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2855453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3764" y="307023"/>
            <a:ext cx="2449116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0002" y="3497411"/>
            <a:ext cx="1264604" cy="144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8788" y="3717049"/>
            <a:ext cx="1663460" cy="10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itle 6"/>
          <p:cNvSpPr>
            <a:spLocks noGrp="1"/>
          </p:cNvSpPr>
          <p:nvPr>
            <p:ph type="title" idx="4294967295"/>
          </p:nvPr>
        </p:nvSpPr>
        <p:spPr>
          <a:xfrm>
            <a:off x="0" y="169863"/>
            <a:ext cx="8229600" cy="1047750"/>
          </a:xfrm>
        </p:spPr>
        <p:txBody>
          <a:bodyPr/>
          <a:lstStyle/>
          <a:p>
            <a:pPr eaLnBrk="1" hangingPunct="1"/>
            <a:r>
              <a:rPr lang="en-US" altLang="en-US" sz="2700"/>
              <a:t>More to Containers than just Docker</a:t>
            </a:r>
          </a:p>
        </p:txBody>
      </p:sp>
      <p:pic>
        <p:nvPicPr>
          <p:cNvPr id="43013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3310" y="5199713"/>
            <a:ext cx="20085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8789" y="2762700"/>
            <a:ext cx="2467844" cy="70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758" y="1578424"/>
            <a:ext cx="1619250" cy="59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9705" y="5286406"/>
            <a:ext cx="1209675" cy="800100"/>
          </a:xfrm>
          <a:prstGeom prst="rect">
            <a:avLst/>
          </a:prstGeom>
        </p:spPr>
      </p:pic>
      <p:pic>
        <p:nvPicPr>
          <p:cNvPr id="13" name="Picture 6" descr="large_v-trans.png"/>
          <p:cNvPicPr>
            <a:picLocks noChangeAspect="1"/>
          </p:cNvPicPr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7191" y="4853625"/>
            <a:ext cx="1178651" cy="14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6431" y="5486401"/>
            <a:ext cx="14775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1500" kern="0" spc="-23">
                <a:solidFill>
                  <a:srgbClr val="009EE2"/>
                </a:solidFill>
                <a:cs typeface="Arial"/>
                <a:sym typeface="Calibri"/>
              </a:rPr>
              <a:t>Container Engine</a:t>
            </a:r>
            <a:endParaRPr lang="en-US" sz="1500" kern="0" spc="-23" dirty="0">
              <a:solidFill>
                <a:srgbClr val="009EE2"/>
              </a:solidFill>
              <a:cs typeface="Arial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432" y="4019911"/>
            <a:ext cx="20115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1500" kern="0" spc="-23">
                <a:solidFill>
                  <a:srgbClr val="009EE2"/>
                </a:solidFill>
                <a:cs typeface="Arial"/>
                <a:sym typeface="Calibri"/>
              </a:rPr>
              <a:t>Container Orchestration</a:t>
            </a:r>
            <a:endParaRPr lang="en-US" sz="1500" kern="0" spc="-23" dirty="0">
              <a:solidFill>
                <a:srgbClr val="009EE2"/>
              </a:solidFill>
              <a:cs typeface="Arial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430" y="2762699"/>
            <a:ext cx="54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1500" kern="0" spc="-23">
                <a:solidFill>
                  <a:srgbClr val="009EE2"/>
                </a:solidFill>
                <a:cs typeface="Arial"/>
                <a:sym typeface="Calibri"/>
              </a:rPr>
              <a:t>PaaS</a:t>
            </a:r>
            <a:endParaRPr lang="en-US" sz="1500" kern="0" spc="-23" dirty="0">
              <a:solidFill>
                <a:srgbClr val="009EE2"/>
              </a:solidFill>
              <a:cs typeface="Arial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431" y="1578425"/>
            <a:ext cx="9486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1500" kern="0" spc="-23" dirty="0">
                <a:solidFill>
                  <a:srgbClr val="009EE2"/>
                </a:solidFill>
                <a:cs typeface="Arial"/>
                <a:sym typeface="Calibri"/>
              </a:rPr>
              <a:t>Serverless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719" y="3356865"/>
            <a:ext cx="1218122" cy="1624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1171" y="3940977"/>
            <a:ext cx="99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1200" kern="0" spc="-23" dirty="0">
                <a:solidFill>
                  <a:srgbClr val="009EE2"/>
                </a:solidFill>
                <a:cs typeface="Arial"/>
                <a:sym typeface="Calibri"/>
              </a:rPr>
              <a:t>Swarm/</a:t>
            </a:r>
          </a:p>
          <a:p>
            <a:pPr hangingPunct="0"/>
            <a:r>
              <a:rPr lang="en-US" sz="1200" kern="0" spc="-23" dirty="0">
                <a:solidFill>
                  <a:srgbClr val="009EE2"/>
                </a:solidFill>
                <a:cs typeface="Arial"/>
                <a:sym typeface="Calibri"/>
              </a:rPr>
              <a:t>Swarm Mode</a:t>
            </a:r>
          </a:p>
        </p:txBody>
      </p:sp>
    </p:spTree>
    <p:extLst>
      <p:ext uri="{BB962C8B-B14F-4D97-AF65-F5344CB8AC3E}">
        <p14:creationId xmlns:p14="http://schemas.microsoft.com/office/powerpoint/2010/main" val="117460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8288"/>
            <a:ext cx="4114800" cy="5988050"/>
          </a:xfrm>
        </p:spPr>
        <p:txBody>
          <a:bodyPr/>
          <a:lstStyle/>
          <a:p>
            <a:r>
              <a:rPr lang="en-US" dirty="0"/>
              <a:t>Everybody loves containers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1" y="1778530"/>
            <a:ext cx="3532862" cy="331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19" y="1772249"/>
            <a:ext cx="4012610" cy="32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9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5" r="-1"/>
          <a:stretch/>
        </p:blipFill>
        <p:spPr>
          <a:xfrm>
            <a:off x="-10716" y="1"/>
            <a:ext cx="9154716" cy="7029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009"/>
            <a:ext cx="9144000" cy="702644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5" hangingPunct="0"/>
            <a:endParaRPr lang="en-US" sz="1013" kern="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54716" cy="7029451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8075" hangingPunct="0"/>
            <a:endParaRPr lang="en-US" sz="5000" kern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7035" y="1919427"/>
            <a:ext cx="5918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8075" hangingPunct="0"/>
            <a:r>
              <a:rPr lang="en-US" sz="210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A standard way to </a:t>
            </a:r>
            <a:r>
              <a:rPr lang="en-US" sz="2100" b="1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package</a:t>
            </a:r>
            <a:r>
              <a:rPr lang="en-US" sz="210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an application and all its dependencies so that it can be moved between environments and </a:t>
            </a:r>
            <a:r>
              <a:rPr lang="en-US" sz="2100" b="1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run</a:t>
            </a:r>
            <a:r>
              <a:rPr lang="en-US" sz="210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without changes. </a:t>
            </a:r>
          </a:p>
          <a:p>
            <a:pPr algn="ctr" defTabSz="308075" hangingPunct="0"/>
            <a:endParaRPr lang="en-US" sz="210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  <a:p>
            <a:pPr algn="ctr" defTabSz="308075" hangingPunct="0"/>
            <a:r>
              <a:rPr lang="en-US" sz="210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Containers work by isolating the differences between applications </a:t>
            </a:r>
            <a:r>
              <a:rPr lang="en-US" sz="2100" b="1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inside</a:t>
            </a:r>
            <a:r>
              <a:rPr lang="en-US" sz="210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the container so that everything </a:t>
            </a:r>
            <a:r>
              <a:rPr lang="en-US" sz="2100" b="1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outside</a:t>
            </a:r>
            <a:r>
              <a:rPr lang="en-US" sz="2100" kern="0" dirty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 the container can be standardized.</a:t>
            </a:r>
          </a:p>
        </p:txBody>
      </p:sp>
      <p:sp>
        <p:nvSpPr>
          <p:cNvPr id="7" name="Shape 597"/>
          <p:cNvSpPr/>
          <p:nvPr/>
        </p:nvSpPr>
        <p:spPr>
          <a:xfrm>
            <a:off x="3023690" y="706960"/>
            <a:ext cx="3157916" cy="81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r" defTabSz="825500">
              <a:defRPr sz="13400">
                <a:solidFill>
                  <a:srgbClr val="0F365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hangingPunct="0"/>
            <a:r>
              <a:rPr lang="en-US" sz="5025" u="sng" kern="0" dirty="0">
                <a:solidFill>
                  <a:srgbClr val="000000"/>
                </a:solidFill>
              </a:rPr>
              <a:t>Containers</a:t>
            </a:r>
            <a:endParaRPr sz="5025" u="sng" kern="0" dirty="0">
              <a:solidFill>
                <a:srgbClr val="000000"/>
              </a:solidFill>
            </a:endParaRPr>
          </a:p>
        </p:txBody>
      </p:sp>
      <p:sp>
        <p:nvSpPr>
          <p:cNvPr id="8" name="Shape 652"/>
          <p:cNvSpPr/>
          <p:nvPr/>
        </p:nvSpPr>
        <p:spPr>
          <a:xfrm>
            <a:off x="154051" y="6535124"/>
            <a:ext cx="2693045" cy="13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defTabSz="309563" hangingPunct="0">
              <a:spcBef>
                <a:spcPts val="2213"/>
              </a:spcBef>
              <a:defRPr sz="1600">
                <a:solidFill>
                  <a:srgbClr val="8B9BA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600" kern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IBM Bluemix Container Service  |  IBM Confidential  |  ©2017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88205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07" y="208201"/>
            <a:ext cx="227795" cy="34221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49"/>
          <p:cNvSpPr/>
          <p:nvPr/>
        </p:nvSpPr>
        <p:spPr>
          <a:xfrm>
            <a:off x="410724" y="302330"/>
            <a:ext cx="1822615" cy="153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defTabSz="309563" hangingPunct="0">
              <a:lnSpc>
                <a:spcPct val="80000"/>
              </a:lnSpc>
              <a:defRPr sz="2500"/>
            </a:pPr>
            <a:r>
              <a:rPr sz="938" b="1" kern="0">
                <a:solidFill>
                  <a:srgbClr val="0F3659"/>
                </a:solidFill>
                <a:latin typeface="Helvetica"/>
                <a:ea typeface="Helvetica"/>
                <a:cs typeface="Helvetica"/>
                <a:sym typeface="Helvetica"/>
              </a:rPr>
              <a:t>IBM Bluemix Container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35" y="3625645"/>
            <a:ext cx="149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Unix/chroot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BSD</a:t>
            </a:r>
          </a:p>
        </p:txBody>
      </p:sp>
      <p:sp>
        <p:nvSpPr>
          <p:cNvPr id="7" name="Shape 51"/>
          <p:cNvSpPr>
            <a:spLocks noChangeArrowheads="1"/>
          </p:cNvSpPr>
          <p:nvPr/>
        </p:nvSpPr>
        <p:spPr bwMode="auto">
          <a:xfrm>
            <a:off x="322264" y="1727254"/>
            <a:ext cx="8693150" cy="1189567"/>
          </a:xfrm>
          <a:prstGeom prst="rightArrow">
            <a:avLst>
              <a:gd name="adj1" fmla="val 32000"/>
              <a:gd name="adj2" fmla="val 64011"/>
            </a:avLst>
          </a:prstGeom>
          <a:solidFill>
            <a:schemeClr val="bg1">
              <a:lumMod val="60000"/>
              <a:lumOff val="40000"/>
              <a:alpha val="81000"/>
            </a:schemeClr>
          </a:solidFill>
          <a:ln w="12700">
            <a:solidFill>
              <a:schemeClr val="bg1">
                <a:lumMod val="60000"/>
                <a:lumOff val="40000"/>
              </a:schemeClr>
            </a:solidFill>
            <a:miter lim="4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35715" tIns="35715" rIns="35715" bIns="35715" anchor="ctr"/>
          <a:lstStyle/>
          <a:p>
            <a:pPr defTabSz="410735" hangingPunct="0">
              <a:lnSpc>
                <a:spcPct val="80000"/>
              </a:lnSpc>
              <a:defRPr sz="2400"/>
            </a:pPr>
            <a:endParaRPr sz="1700" b="1" kern="0" dirty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Shape 52"/>
          <p:cNvSpPr>
            <a:spLocks/>
          </p:cNvSpPr>
          <p:nvPr/>
        </p:nvSpPr>
        <p:spPr bwMode="auto">
          <a:xfrm>
            <a:off x="309621" y="1721183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55"/>
          <p:cNvSpPr>
            <a:spLocks/>
          </p:cNvSpPr>
          <p:nvPr/>
        </p:nvSpPr>
        <p:spPr bwMode="auto">
          <a:xfrm>
            <a:off x="1913028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Shape 57"/>
          <p:cNvSpPr>
            <a:spLocks noChangeArrowheads="1"/>
          </p:cNvSpPr>
          <p:nvPr/>
        </p:nvSpPr>
        <p:spPr bwMode="auto">
          <a:xfrm>
            <a:off x="158206" y="2169085"/>
            <a:ext cx="1211264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1982</a:t>
            </a:r>
          </a:p>
        </p:txBody>
      </p:sp>
      <p:sp>
        <p:nvSpPr>
          <p:cNvPr id="11" name="Shape 58"/>
          <p:cNvSpPr>
            <a:spLocks/>
          </p:cNvSpPr>
          <p:nvPr/>
        </p:nvSpPr>
        <p:spPr bwMode="auto">
          <a:xfrm>
            <a:off x="7350829" y="1709335"/>
            <a:ext cx="893762" cy="1191683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Shape 60"/>
          <p:cNvSpPr>
            <a:spLocks noChangeArrowheads="1"/>
          </p:cNvSpPr>
          <p:nvPr/>
        </p:nvSpPr>
        <p:spPr bwMode="auto">
          <a:xfrm>
            <a:off x="1754277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2000</a:t>
            </a:r>
          </a:p>
        </p:txBody>
      </p:sp>
      <p:sp>
        <p:nvSpPr>
          <p:cNvPr id="13" name="Shape 60"/>
          <p:cNvSpPr>
            <a:spLocks noChangeArrowheads="1"/>
          </p:cNvSpPr>
          <p:nvPr/>
        </p:nvSpPr>
        <p:spPr bwMode="auto">
          <a:xfrm>
            <a:off x="7201985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Today</a:t>
            </a:r>
          </a:p>
        </p:txBody>
      </p:sp>
      <p:sp>
        <p:nvSpPr>
          <p:cNvPr id="14" name="Shape 55"/>
          <p:cNvSpPr>
            <a:spLocks/>
          </p:cNvSpPr>
          <p:nvPr/>
        </p:nvSpPr>
        <p:spPr bwMode="auto">
          <a:xfrm>
            <a:off x="3190850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Shape 55"/>
          <p:cNvSpPr>
            <a:spLocks/>
          </p:cNvSpPr>
          <p:nvPr/>
        </p:nvSpPr>
        <p:spPr bwMode="auto">
          <a:xfrm>
            <a:off x="4122834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55"/>
          <p:cNvSpPr>
            <a:spLocks/>
          </p:cNvSpPr>
          <p:nvPr/>
        </p:nvSpPr>
        <p:spPr bwMode="auto">
          <a:xfrm>
            <a:off x="5054814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Shape 55"/>
          <p:cNvSpPr>
            <a:spLocks/>
          </p:cNvSpPr>
          <p:nvPr/>
        </p:nvSpPr>
        <p:spPr bwMode="auto">
          <a:xfrm>
            <a:off x="5969207" y="1710394"/>
            <a:ext cx="893763" cy="1189567"/>
          </a:xfrm>
          <a:custGeom>
            <a:avLst/>
            <a:gdLst>
              <a:gd name="T0" fmla="*/ 2147483647 w 19679"/>
              <a:gd name="T1" fmla="*/ 2147483647 h 19679"/>
              <a:gd name="T2" fmla="*/ 2147483647 w 19679"/>
              <a:gd name="T3" fmla="*/ 2147483647 h 19679"/>
              <a:gd name="T4" fmla="*/ 2147483647 w 19679"/>
              <a:gd name="T5" fmla="*/ 2147483647 h 19679"/>
              <a:gd name="T6" fmla="*/ 2147483647 w 19679"/>
              <a:gd name="T7" fmla="*/ 2147483647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20000"/>
              <a:lumOff val="80000"/>
              <a:alpha val="74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defTabSz="309563" hangingPunct="0">
              <a:lnSpc>
                <a:spcPct val="80000"/>
              </a:lnSpc>
              <a:defRPr/>
            </a:pPr>
            <a:endParaRPr lang="en-US" sz="5000" b="1" kern="0">
              <a:solidFill>
                <a:srgbClr val="0F3659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Shape 60"/>
          <p:cNvSpPr>
            <a:spLocks noChangeArrowheads="1"/>
          </p:cNvSpPr>
          <p:nvPr/>
        </p:nvSpPr>
        <p:spPr bwMode="auto">
          <a:xfrm>
            <a:off x="5821718" y="219066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2008</a:t>
            </a:r>
          </a:p>
        </p:txBody>
      </p:sp>
      <p:sp>
        <p:nvSpPr>
          <p:cNvPr id="19" name="Shape 60"/>
          <p:cNvSpPr>
            <a:spLocks noChangeArrowheads="1"/>
          </p:cNvSpPr>
          <p:nvPr/>
        </p:nvSpPr>
        <p:spPr bwMode="auto">
          <a:xfrm>
            <a:off x="4917710" y="219066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2007</a:t>
            </a:r>
          </a:p>
        </p:txBody>
      </p:sp>
      <p:sp>
        <p:nvSpPr>
          <p:cNvPr id="20" name="Shape 60"/>
          <p:cNvSpPr>
            <a:spLocks noChangeArrowheads="1"/>
          </p:cNvSpPr>
          <p:nvPr/>
        </p:nvSpPr>
        <p:spPr bwMode="auto">
          <a:xfrm>
            <a:off x="3966644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2006</a:t>
            </a:r>
          </a:p>
        </p:txBody>
      </p:sp>
      <p:sp>
        <p:nvSpPr>
          <p:cNvPr id="21" name="Shape 60"/>
          <p:cNvSpPr>
            <a:spLocks noChangeArrowheads="1"/>
          </p:cNvSpPr>
          <p:nvPr/>
        </p:nvSpPr>
        <p:spPr bwMode="auto">
          <a:xfrm>
            <a:off x="3025409" y="2179874"/>
            <a:ext cx="1211262" cy="2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5" tIns="35715" rIns="35715" bIns="35715" anchor="ctr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altLang="en-US" sz="1700" b="1" kern="0" dirty="0">
                <a:solidFill>
                  <a:srgbClr val="59514A">
                    <a:lumMod val="75000"/>
                  </a:srgb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"/>
              </a:rPr>
              <a:t>2005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8845" y="4440724"/>
            <a:ext cx="158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FreeBSD jails/Solaris zones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0946" y="3601840"/>
            <a:ext cx="149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OpenVZ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Parallels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4531" y="4961041"/>
            <a:ext cx="209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Cgroups/Process Containers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IBM/Google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6075" y="3618588"/>
            <a:ext cx="149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AIX Wpars</a:t>
            </a:r>
          </a:p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IBM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8445" y="4935320"/>
            <a:ext cx="149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9563" hangingPunct="0">
              <a:lnSpc>
                <a:spcPct val="80000"/>
              </a:lnSpc>
            </a:pPr>
            <a:r>
              <a:rPr lang="en-US" sz="1500" b="1" i="1" kern="0" dirty="0">
                <a:solidFill>
                  <a:srgbClr val="0F3659"/>
                </a:solidFill>
                <a:latin typeface="Helvetica"/>
                <a:ea typeface="Calibri Light" charset="0"/>
                <a:cs typeface="Calibri Light" charset="0"/>
                <a:sym typeface="Helvetica"/>
              </a:rPr>
              <a:t>LXC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220" y="3132932"/>
            <a:ext cx="1101860" cy="121338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49135" y="3034045"/>
            <a:ext cx="0" cy="564839"/>
          </a:xfrm>
          <a:prstGeom prst="line">
            <a:avLst/>
          </a:prstGeom>
          <a:ln w="34925">
            <a:solidFill>
              <a:srgbClr val="92D050">
                <a:alpha val="7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5312" y="3096567"/>
            <a:ext cx="5858" cy="1215583"/>
          </a:xfrm>
          <a:prstGeom prst="line">
            <a:avLst/>
          </a:prstGeom>
          <a:ln w="34925">
            <a:solidFill>
              <a:srgbClr val="92D050">
                <a:alpha val="7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34160" y="3049673"/>
            <a:ext cx="0" cy="564839"/>
          </a:xfrm>
          <a:prstGeom prst="line">
            <a:avLst/>
          </a:prstGeom>
          <a:ln w="34925">
            <a:solidFill>
              <a:srgbClr val="92D050">
                <a:alpha val="7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24288" y="3049674"/>
            <a:ext cx="0" cy="1826508"/>
          </a:xfrm>
          <a:prstGeom prst="line">
            <a:avLst/>
          </a:prstGeom>
          <a:ln w="34925">
            <a:solidFill>
              <a:srgbClr val="92D050">
                <a:alpha val="7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9850" y="3018406"/>
            <a:ext cx="0" cy="564839"/>
          </a:xfrm>
          <a:prstGeom prst="line">
            <a:avLst/>
          </a:prstGeom>
          <a:ln w="34925">
            <a:solidFill>
              <a:srgbClr val="92D050">
                <a:alpha val="7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35152" y="3041854"/>
            <a:ext cx="0" cy="1826508"/>
          </a:xfrm>
          <a:prstGeom prst="line">
            <a:avLst/>
          </a:prstGeom>
          <a:ln w="34925">
            <a:solidFill>
              <a:srgbClr val="92D050">
                <a:alpha val="75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5029" y="5604248"/>
            <a:ext cx="2369984" cy="50992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4193" y="4616766"/>
            <a:ext cx="1705989" cy="585351"/>
          </a:xfrm>
          <a:prstGeom prst="rect">
            <a:avLst/>
          </a:prstGeom>
        </p:spPr>
      </p:pic>
      <p:sp>
        <p:nvSpPr>
          <p:cNvPr id="36" name="Shape 648"/>
          <p:cNvSpPr/>
          <p:nvPr/>
        </p:nvSpPr>
        <p:spPr>
          <a:xfrm>
            <a:off x="2499700" y="933192"/>
            <a:ext cx="3473945" cy="5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ctr">
            <a:spAutoFit/>
          </a:bodyPr>
          <a:lstStyle>
            <a:lvl1pPr algn="l" defTabSz="584200">
              <a:defRPr sz="2900" b="1" spc="232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hangingPunct="0">
              <a:lnSpc>
                <a:spcPct val="80000"/>
              </a:lnSpc>
            </a:pPr>
            <a:r>
              <a:rPr lang="en-US" sz="2025" kern="0" dirty="0">
                <a:solidFill>
                  <a:srgbClr val="000000"/>
                </a:solidFill>
                <a:latin typeface="Helvetica Light"/>
              </a:rPr>
              <a:t>Container History Lesson</a:t>
            </a:r>
            <a:endParaRPr sz="2025" kern="0" dirty="0">
              <a:solidFill>
                <a:srgbClr val="000000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110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938"/>
            <a:ext cx="8229600" cy="722312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17B098"/>
                </a:solidFill>
                <a:ea typeface="MS PGothic" pitchFamily="34" charset="-128"/>
                <a:cs typeface="Arial" pitchFamily="34" charset="0"/>
              </a:rPr>
              <a:t>Introduction to Docker</a:t>
            </a:r>
          </a:p>
        </p:txBody>
      </p:sp>
      <p:pic>
        <p:nvPicPr>
          <p:cNvPr id="20483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99" b="-1868"/>
          <a:stretch>
            <a:fillRect/>
          </a:stretch>
        </p:blipFill>
        <p:spPr>
          <a:xfrm>
            <a:off x="0" y="1687513"/>
            <a:ext cx="3657600" cy="3810000"/>
          </a:xfrm>
        </p:spPr>
      </p:pic>
      <p:sp>
        <p:nvSpPr>
          <p:cNvPr id="9" name="Oval 8"/>
          <p:cNvSpPr/>
          <p:nvPr/>
        </p:nvSpPr>
        <p:spPr>
          <a:xfrm>
            <a:off x="1600200" y="2838451"/>
            <a:ext cx="1371600" cy="1447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20485" name="pasted-image.pd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982913"/>
            <a:ext cx="16764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Content Placeholder 2"/>
          <p:cNvSpPr txBox="1">
            <a:spLocks/>
          </p:cNvSpPr>
          <p:nvPr/>
        </p:nvSpPr>
        <p:spPr bwMode="auto">
          <a:xfrm>
            <a:off x="4191000" y="1524000"/>
            <a:ext cx="487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3" rIns="91424" bIns="45713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1363" indent="-284163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Software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Launched </a:t>
            </a: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March 2013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2.0+ billion 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downloads of Docker images</a:t>
            </a:r>
            <a:endParaRPr lang="en-US" sz="1400" b="1" kern="0" dirty="0">
              <a:solidFill>
                <a:srgbClr val="000000"/>
              </a:solidFill>
              <a:latin typeface="Arial" pitchFamily="34" charset="0"/>
              <a:sym typeface="Helvetica Light" charset="0"/>
            </a:endParaRP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Contribution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2000+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contributors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#2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most popular project 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185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community meet-up groups in 58 countries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Design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Contributors include IBM, Red Hat, Google, Microsoft, VMware, AWS, Rackspace, and others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Open Governance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12</a:t>
            </a:r>
            <a:r>
              <a:rPr lang="en-US" sz="1400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 member governance advisory board selected by the community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42902" y="703266"/>
            <a:ext cx="914717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77" tIns="45389" rIns="90777" bIns="45389"/>
          <a:lstStyle/>
          <a:p>
            <a:pPr defTabSz="914330" hangingPunct="0">
              <a:defRPr/>
            </a:pPr>
            <a:r>
              <a:rPr lang="en-US" sz="1800" i="1" kern="0" dirty="0">
                <a:solidFill>
                  <a:srgbClr val="000000"/>
                </a:solidFill>
                <a:sym typeface="Calibri"/>
              </a:rPr>
              <a:t>Enabling application development </a:t>
            </a:r>
            <a:r>
              <a:rPr lang="en-US" sz="1800" b="1" i="1" kern="0" dirty="0">
                <a:solidFill>
                  <a:srgbClr val="000000"/>
                </a:solidFill>
                <a:sym typeface="Calibri"/>
              </a:rPr>
              <a:t>efficiency</a:t>
            </a:r>
            <a:r>
              <a:rPr lang="en-US" sz="1800" i="1" kern="0" dirty="0">
                <a:solidFill>
                  <a:srgbClr val="000000"/>
                </a:solidFill>
                <a:sym typeface="Calibri"/>
              </a:rPr>
              <a:t>, making deployment more </a:t>
            </a:r>
            <a:r>
              <a:rPr lang="en-US" sz="1800" b="1" i="1" kern="0" dirty="0">
                <a:solidFill>
                  <a:srgbClr val="000000"/>
                </a:solidFill>
                <a:sym typeface="Calibri"/>
              </a:rPr>
              <a:t>efficient</a:t>
            </a:r>
            <a:r>
              <a:rPr lang="en-US" sz="1800" i="1" kern="0" dirty="0">
                <a:solidFill>
                  <a:srgbClr val="000000"/>
                </a:solidFill>
                <a:sym typeface="Calibri"/>
              </a:rPr>
              <a:t>, eliminating vendor ‘lock-in’ with true </a:t>
            </a:r>
            <a:r>
              <a:rPr lang="en-US" sz="1800" b="1" i="1" kern="0" dirty="0">
                <a:solidFill>
                  <a:srgbClr val="000000"/>
                </a:solidFill>
                <a:sym typeface="Calibri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141042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1" y="1457325"/>
            <a:ext cx="8845550" cy="4754563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916" y="1530351"/>
            <a:ext cx="1227137" cy="121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913"/>
            <a:ext cx="7648575" cy="623887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17B098"/>
                </a:solidFill>
                <a:ea typeface="MS PGothic" pitchFamily="34" charset="-128"/>
                <a:cs typeface="Arial" pitchFamily="34" charset="0"/>
              </a:rPr>
              <a:t>Docker Mission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71501" y="617541"/>
            <a:ext cx="7062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0"/>
            <a:r>
              <a:rPr lang="en-US" sz="1800" i="1" kern="0" dirty="0">
                <a:solidFill>
                  <a:srgbClr val="000000"/>
                </a:solidFill>
                <a:sym typeface="Calibri"/>
              </a:rPr>
              <a:t>Docker is an </a:t>
            </a:r>
            <a:r>
              <a:rPr lang="en-US" sz="1800" b="1" i="1" kern="0" dirty="0">
                <a:solidFill>
                  <a:srgbClr val="000000"/>
                </a:solidFill>
                <a:sym typeface="Calibri"/>
              </a:rPr>
              <a:t>open platform </a:t>
            </a:r>
            <a:r>
              <a:rPr lang="en-US" sz="1800" i="1" kern="0" dirty="0">
                <a:solidFill>
                  <a:srgbClr val="000000"/>
                </a:solidFill>
                <a:sym typeface="Calibri"/>
              </a:rPr>
              <a:t>for building distributed applications for developers and system administrators.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6566" y="2717799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Build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577975"/>
            <a:ext cx="1612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40996" y="2741081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Ship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598613"/>
            <a:ext cx="14874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15200" y="2797175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b="1" kern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Run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0" y="5049837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000" b="1" kern="0">
                <a:solidFill>
                  <a:srgbClr val="000000"/>
                </a:solidFill>
                <a:latin typeface="Arial" pitchFamily="34" charset="0"/>
                <a:sym typeface="Helvetica Light" charset="0"/>
              </a:rPr>
              <a:t>Anywhere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086603" y="3906837"/>
            <a:ext cx="163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hangingPunct="0"/>
            <a:r>
              <a:rPr lang="en-US" sz="2000" b="1" kern="0">
                <a:solidFill>
                  <a:srgbClr val="000000"/>
                </a:solidFill>
                <a:sym typeface="Calibri"/>
              </a:rPr>
              <a:t>Any App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590800" y="1883521"/>
            <a:ext cx="1066800" cy="3810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791200" y="1883521"/>
            <a:ext cx="1066800" cy="3810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80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7581900" y="3336083"/>
            <a:ext cx="609600" cy="3810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200" kern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7581900" y="4631483"/>
            <a:ext cx="609600" cy="3810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endParaRPr lang="en-US" sz="1200" kern="0">
              <a:solidFill>
                <a:srgbClr val="FFFFFF"/>
              </a:solidFill>
              <a:sym typeface="Calibri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2600" y="3228975"/>
            <a:ext cx="6324600" cy="1143000"/>
            <a:chOff x="457200" y="2895600"/>
            <a:chExt cx="6324600" cy="1143000"/>
          </a:xfrm>
        </p:grpSpPr>
        <p:pic>
          <p:nvPicPr>
            <p:cNvPr id="21543" name="Picture 2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3505200"/>
              <a:ext cx="940551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4" name="Picture 1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352800"/>
              <a:ext cx="550954" cy="4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1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276600"/>
              <a:ext cx="685800" cy="577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6" name="Picture 18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048000"/>
              <a:ext cx="6858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19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3124200"/>
              <a:ext cx="990600" cy="237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8" name="Picture 20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352800"/>
              <a:ext cx="4445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21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24200"/>
              <a:ext cx="1028700" cy="303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0" name="Picture 22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733800"/>
              <a:ext cx="850900" cy="22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24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5814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>
            <a:xfrm>
              <a:off x="457200" y="2895600"/>
              <a:ext cx="6324600" cy="0"/>
            </a:xfrm>
            <a:prstGeom prst="line">
              <a:avLst/>
            </a:prstGeom>
            <a:ln w="6350" cmpd="sng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530" name="Picture 2" descr="\\psf\Home\Desktop\Graphic Tank\vector_v-trans-01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01" y="331788"/>
            <a:ext cx="99536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4800" y="4530725"/>
            <a:ext cx="6934200" cy="1593851"/>
            <a:chOff x="304800" y="4197056"/>
            <a:chExt cx="6934200" cy="1594144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04800" y="4197056"/>
              <a:ext cx="6324600" cy="0"/>
            </a:xfrm>
            <a:prstGeom prst="line">
              <a:avLst/>
            </a:prstGeom>
            <a:ln w="6350" cmpd="sng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34" name="Group 4"/>
            <p:cNvGrpSpPr>
              <a:grpSpLocks/>
            </p:cNvGrpSpPr>
            <p:nvPr/>
          </p:nvGrpSpPr>
          <p:grpSpPr bwMode="auto">
            <a:xfrm>
              <a:off x="446087" y="4284147"/>
              <a:ext cx="6792913" cy="1507053"/>
              <a:chOff x="361950" y="4191000"/>
              <a:chExt cx="6792913" cy="1507053"/>
            </a:xfrm>
          </p:grpSpPr>
          <p:pic>
            <p:nvPicPr>
              <p:cNvPr id="21535" name="Picture 28"/>
              <p:cNvPicPr>
                <a:picLocks noChangeAspect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5400" y="4273245"/>
                <a:ext cx="1219200" cy="806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6" name="Picture 29"/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3400" y="5035130"/>
                <a:ext cx="1295400" cy="419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7" name="Picture 30"/>
              <p:cNvPicPr>
                <a:picLocks noChangeAspect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950" y="4724526"/>
                <a:ext cx="838200" cy="83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8" name="Picture 31"/>
              <p:cNvPicPr>
                <a:picLocks noChangeAspect="1"/>
              </p:cNvPicPr>
              <p:nvPr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2500" y="4191000"/>
                <a:ext cx="1016000" cy="78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9" name="Picture 36"/>
              <p:cNvPicPr>
                <a:picLocks noChangeAspect="1"/>
              </p:cNvPicPr>
              <p:nvPr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85828"/>
                <a:ext cx="693645" cy="693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40" name="Picture 38"/>
              <p:cNvPicPr>
                <a:picLocks noChangeAspect="1"/>
              </p:cNvPicPr>
              <p:nvPr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594" y="5080701"/>
                <a:ext cx="876906" cy="617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41" name="image52.png"/>
              <p:cNvPicPr>
                <a:picLocks noChangeAspect="1" noChangeArrowheads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5152731"/>
                <a:ext cx="1287463" cy="301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42" name="Picture 36" descr="http://www.extremenetworks.com/blog/wp-content/uploads/2011/02/openstack-logo.png"/>
              <p:cNvPicPr>
                <a:picLocks noChangeAspect="1" noChangeArrowheads="1"/>
              </p:cNvPicPr>
              <p:nvPr/>
            </p:nvPicPr>
            <p:blipFill>
              <a:blip r:embed="rId2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4519613"/>
                <a:ext cx="104298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66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large_v-trans.png"/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3866" y="-48017"/>
            <a:ext cx="6037660" cy="718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7791" y="2133601"/>
            <a:ext cx="1308497" cy="112395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316" y="990602"/>
            <a:ext cx="1289447" cy="9572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 idx="4294967295"/>
          </p:nvPr>
        </p:nvSpPr>
        <p:spPr>
          <a:xfrm>
            <a:off x="914400" y="311150"/>
            <a:ext cx="8229600" cy="4270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Docker Basics </a:t>
            </a:r>
            <a:r>
              <a:rPr lang="mr-IN" altLang="en-US" dirty="0">
                <a:ea typeface="Arial" charset="0"/>
                <a:cs typeface="Arial" charset="0"/>
              </a:rPr>
              <a:t>–</a:t>
            </a:r>
            <a:r>
              <a:rPr lang="en-US" altLang="en-US" dirty="0">
                <a:ea typeface="Arial" charset="0"/>
                <a:cs typeface="Arial" charset="0"/>
              </a:rPr>
              <a:t> A Shipping Container for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60575" y="1023938"/>
            <a:ext cx="7083425" cy="533400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sz="1800" dirty="0"/>
              <a:t>Image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A read-only snapshot of a container stored in Docker Hub to be used as a template for building containers</a:t>
            </a:r>
          </a:p>
          <a:p>
            <a:pPr>
              <a:spcBef>
                <a:spcPts val="1200"/>
              </a:spcBef>
              <a:defRPr/>
            </a:pPr>
            <a:endParaRPr lang="en-US" sz="1800" dirty="0"/>
          </a:p>
          <a:p>
            <a:pPr>
              <a:spcBef>
                <a:spcPts val="1200"/>
              </a:spcBef>
              <a:defRPr/>
            </a:pPr>
            <a:r>
              <a:rPr lang="en-US" sz="1800" dirty="0"/>
              <a:t>Container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The standard unit in which the application service resides or transported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Docker Hub/Registry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Available in </a:t>
            </a:r>
            <a:r>
              <a:rPr lang="en-US" sz="1800" dirty="0" err="1"/>
              <a:t>SaaS</a:t>
            </a:r>
            <a:r>
              <a:rPr lang="en-US" sz="1800" dirty="0"/>
              <a:t> or Enterprise to deploy anywhere you choose 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Stores, distributes and shares container images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Docker Engine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A program that creates, ships and runs application containers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Runs on any physical and virtual machine or server locally, in private or public cloud</a:t>
            </a:r>
          </a:p>
          <a:p>
            <a:pPr indent="-190496">
              <a:buFont typeface="Arial"/>
              <a:buChar char="•"/>
              <a:defRPr/>
            </a:pPr>
            <a:r>
              <a:rPr lang="en-US" sz="1800" dirty="0"/>
              <a:t>Client communicates with Engine to execute commands</a:t>
            </a:r>
          </a:p>
          <a:p>
            <a:pPr indent="-190496">
              <a:buFont typeface="Arial"/>
              <a:buChar char="•"/>
              <a:defRPr/>
            </a:pPr>
            <a:endParaRPr lang="en-US" sz="1800" dirty="0"/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838" y="1062039"/>
            <a:ext cx="797124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938" y="2274890"/>
            <a:ext cx="124122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76239" y="4943477"/>
            <a:ext cx="1359099" cy="1135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212" y="3505201"/>
            <a:ext cx="1371600" cy="11144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97" tIns="51199" rIns="102397" bIns="51199" anchor="ctr"/>
          <a:lstStyle/>
          <a:p>
            <a:pPr defTabSz="1023947" hangingPunct="0">
              <a:defRPr/>
            </a:pPr>
            <a:endParaRPr lang="en-US" sz="2025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7176" y="3898900"/>
            <a:ext cx="730449" cy="414339"/>
          </a:xfrm>
          <a:prstGeom prst="roundRect">
            <a:avLst/>
          </a:prstGeom>
          <a:solidFill>
            <a:srgbClr val="0CC5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1197" rIns="0" bIns="0" anchor="ctr"/>
          <a:lstStyle/>
          <a:p>
            <a:pPr algn="ctr" defTabSz="1023947" hangingPunct="0">
              <a:defRPr/>
            </a:pPr>
            <a:r>
              <a:rPr lang="en-US" sz="1425" b="1" kern="0" dirty="0">
                <a:solidFill>
                  <a:srgbClr val="FFFFFF"/>
                </a:solidFill>
                <a:latin typeface="Helvetica"/>
                <a:cs typeface="Helvetica"/>
                <a:sym typeface="Calibri"/>
              </a:rPr>
              <a:t>SaaS</a:t>
            </a:r>
          </a:p>
        </p:txBody>
      </p:sp>
      <p:pic>
        <p:nvPicPr>
          <p:cNvPr id="38922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377" y="5187949"/>
            <a:ext cx="1087636" cy="59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1084066" y="3898900"/>
            <a:ext cx="778073" cy="420688"/>
          </a:xfrm>
          <a:prstGeom prst="roundRect">
            <a:avLst/>
          </a:prstGeom>
          <a:solidFill>
            <a:srgbClr val="0CC5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51197" rIns="0" bIns="0" anchor="ctr"/>
          <a:lstStyle/>
          <a:p>
            <a:pPr algn="ctr" defTabSz="1023947" hangingPunct="0">
              <a:defRPr/>
            </a:pPr>
            <a:r>
              <a:rPr lang="en-US" sz="1125" b="1" kern="0" dirty="0">
                <a:solidFill>
                  <a:srgbClr val="FFFFFF"/>
                </a:solidFill>
                <a:latin typeface="Helvetica"/>
                <a:cs typeface="Helvetica"/>
                <a:sym typeface="Calibri"/>
              </a:rPr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7449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9550"/>
            <a:ext cx="8229600" cy="9445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17B098"/>
                </a:solidFill>
                <a:ea typeface="MS PGothic" pitchFamily="34" charset="-128"/>
              </a:rPr>
              <a:t>Docker Containers</a:t>
            </a:r>
            <a:br>
              <a:rPr lang="en-US" sz="2800" dirty="0">
                <a:solidFill>
                  <a:srgbClr val="17B098"/>
                </a:solidFill>
                <a:ea typeface="MS PGothic" pitchFamily="34" charset="-128"/>
              </a:rPr>
            </a:br>
            <a:r>
              <a:rPr lang="en-US" sz="1800" dirty="0">
                <a:solidFill>
                  <a:srgbClr val="17B098"/>
                </a:solidFill>
                <a:latin typeface="+mn-lt"/>
                <a:ea typeface="MS PGothic" pitchFamily="34" charset="-128"/>
              </a:rPr>
              <a:t>A technical view into the </a:t>
            </a:r>
            <a:r>
              <a:rPr lang="en-US" sz="1800" i="1" dirty="0">
                <a:solidFill>
                  <a:srgbClr val="17B098"/>
                </a:solidFill>
                <a:latin typeface="+mn-lt"/>
                <a:ea typeface="MS PGothic" pitchFamily="34" charset="-128"/>
              </a:rPr>
              <a:t>shared and layered </a:t>
            </a:r>
            <a:r>
              <a:rPr lang="en-US" sz="1800" dirty="0">
                <a:solidFill>
                  <a:srgbClr val="17B098"/>
                </a:solidFill>
                <a:latin typeface="+mn-lt"/>
                <a:ea typeface="MS PGothic" pitchFamily="34" charset="-128"/>
              </a:rPr>
              <a:t>file systems technology</a:t>
            </a:r>
            <a:endParaRPr lang="en-US" sz="2500" dirty="0">
              <a:solidFill>
                <a:srgbClr val="17B098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200150" y="1258888"/>
            <a:ext cx="7943850" cy="548957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a typeface="MS PGothic" pitchFamily="34" charset="-128"/>
              </a:rPr>
              <a:t>Docker uses a copy-on-write (union) </a:t>
            </a:r>
            <a:r>
              <a:rPr lang="en-US" sz="1200" dirty="0" err="1">
                <a:ea typeface="MS PGothic" pitchFamily="34" charset="-128"/>
              </a:rPr>
              <a:t>filesystem</a:t>
            </a: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r>
              <a:rPr lang="en-US" sz="1200" dirty="0">
                <a:ea typeface="MS PGothic" pitchFamily="34" charset="-128"/>
              </a:rPr>
              <a:t>New files(&amp; edits) are only visible to current/above layers</a:t>
            </a: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endParaRPr lang="en-US" sz="1200" dirty="0">
              <a:ea typeface="MS PGothic" pitchFamily="34" charset="-128"/>
            </a:endParaRPr>
          </a:p>
          <a:p>
            <a:pPr>
              <a:defRPr/>
            </a:pPr>
            <a:r>
              <a:rPr lang="en-US" sz="1200" dirty="0">
                <a:ea typeface="MS PGothic" pitchFamily="34" charset="-128"/>
              </a:rPr>
              <a:t>Layers allow for reuse</a:t>
            </a:r>
          </a:p>
          <a:p>
            <a:pPr lvl="1">
              <a:defRPr/>
            </a:pPr>
            <a:r>
              <a:rPr lang="en-US" sz="1100" dirty="0">
                <a:ea typeface="MS PGothic" pitchFamily="34" charset="-128"/>
              </a:rPr>
              <a:t>More containers per host</a:t>
            </a:r>
          </a:p>
          <a:p>
            <a:pPr lvl="1">
              <a:defRPr/>
            </a:pPr>
            <a:r>
              <a:rPr lang="en-US" sz="1100" dirty="0">
                <a:ea typeface="MS PGothic" pitchFamily="34" charset="-128"/>
              </a:rPr>
              <a:t>Faster start-up/download time – base layers are "cached"</a:t>
            </a:r>
          </a:p>
          <a:p>
            <a:pPr>
              <a:defRPr/>
            </a:pPr>
            <a:r>
              <a:rPr lang="en-US" sz="1200" dirty="0">
                <a:ea typeface="MS PGothic" pitchFamily="34" charset="-128"/>
              </a:rPr>
              <a:t>Images</a:t>
            </a:r>
          </a:p>
          <a:p>
            <a:pPr lvl="1">
              <a:defRPr/>
            </a:pPr>
            <a:r>
              <a:rPr lang="en-US" sz="1100" dirty="0">
                <a:ea typeface="MS PGothic" pitchFamily="34" charset="-128"/>
              </a:rPr>
              <a:t>Tarball of layers (each layer is a tarball)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801813" y="4604275"/>
            <a:ext cx="6172200" cy="4572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Filesystem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01813" y="4070875"/>
            <a:ext cx="6172200" cy="4572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Base OS / Kernel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801813" y="3537475"/>
            <a:ext cx="25146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Fedora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59413" y="3537475"/>
            <a:ext cx="2514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Ubuntu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801813" y="3004075"/>
            <a:ext cx="1219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tomcat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459413" y="3004075"/>
            <a:ext cx="2514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tomcat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097213" y="3004075"/>
            <a:ext cx="1219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liberty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01813" y="1889651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CNTR1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097213" y="1889651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CNTR2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5459413" y="1889651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CNTR3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6754813" y="1889651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CNTR4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801813" y="2470675"/>
            <a:ext cx="1219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097213" y="2470675"/>
            <a:ext cx="1219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54813" y="2470675"/>
            <a:ext cx="1219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app4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459413" y="2470675"/>
            <a:ext cx="1219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89" hangingPunct="0">
              <a:defRPr/>
            </a:pPr>
            <a:r>
              <a:rPr lang="en-US" sz="1800" kern="0" dirty="0">
                <a:solidFill>
                  <a:prstClr val="black"/>
                </a:solidFill>
                <a:sym typeface="Calibri"/>
              </a:rPr>
              <a:t>app3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30213" y="3080277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Layer</a:t>
            </a:r>
          </a:p>
        </p:txBody>
      </p:sp>
      <p:sp>
        <p:nvSpPr>
          <p:cNvPr id="47" name="Left Brace 46"/>
          <p:cNvSpPr/>
          <p:nvPr/>
        </p:nvSpPr>
        <p:spPr bwMode="auto">
          <a:xfrm>
            <a:off x="1344613" y="3004075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48" name="Left Brace 47"/>
          <p:cNvSpPr/>
          <p:nvPr/>
        </p:nvSpPr>
        <p:spPr bwMode="auto">
          <a:xfrm>
            <a:off x="1344613" y="3537475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30213" y="3613677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Layer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430213" y="2546877"/>
            <a:ext cx="12192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189" hangingPunct="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sym typeface="Calibri"/>
              </a:rPr>
              <a:t>Layer</a:t>
            </a:r>
          </a:p>
        </p:txBody>
      </p:sp>
      <p:sp>
        <p:nvSpPr>
          <p:cNvPr id="51" name="Left Brace 50"/>
          <p:cNvSpPr/>
          <p:nvPr/>
        </p:nvSpPr>
        <p:spPr bwMode="auto">
          <a:xfrm>
            <a:off x="1344613" y="2470675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2971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3" name="Left Brace 52"/>
          <p:cNvSpPr/>
          <p:nvPr/>
        </p:nvSpPr>
        <p:spPr bwMode="auto">
          <a:xfrm rot="5400000">
            <a:off x="35925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5400000">
            <a:off x="59547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7250113" y="1670575"/>
            <a:ext cx="228600" cy="1219200"/>
          </a:xfrm>
          <a:prstGeom prst="leftBrace">
            <a:avLst>
              <a:gd name="adj1" fmla="val 133333"/>
              <a:gd name="adj2" fmla="val 50000"/>
            </a:avLst>
          </a:prstGeom>
          <a:ln w="3175" cmpd="sng">
            <a:solidFill>
              <a:srgbClr val="FFFF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189" hangingPunct="0">
              <a:defRPr/>
            </a:pPr>
            <a:endParaRPr lang="en-US" sz="1800" kern="0">
              <a:solidFill>
                <a:prstClr val="black"/>
              </a:solidFill>
              <a:sym typeface="Calibri"/>
            </a:endParaRPr>
          </a:p>
        </p:txBody>
      </p:sp>
      <p:pic>
        <p:nvPicPr>
          <p:cNvPr id="25606" name="Picture 2" descr="\\psf\Home\Desktop\Graphic Tank\vector_v-trans-0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7513" y="1901827"/>
            <a:ext cx="995362" cy="83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8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7"/>
          <p:cNvSpPr>
            <a:spLocks noGrp="1"/>
          </p:cNvSpPr>
          <p:nvPr>
            <p:ph type="title" idx="4294967295"/>
          </p:nvPr>
        </p:nvSpPr>
        <p:spPr>
          <a:xfrm>
            <a:off x="365125" y="160338"/>
            <a:ext cx="8778875" cy="5746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17B098"/>
                </a:solidFill>
                <a:cs typeface="Arial" pitchFamily="34" charset="0"/>
              </a:rPr>
              <a:t>Why Customers are Interested in Containers</a:t>
            </a:r>
            <a:endParaRPr lang="en-US" altLang="en-US" sz="2800" dirty="0">
              <a:solidFill>
                <a:srgbClr val="17B098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816" y="1052513"/>
            <a:ext cx="2447925" cy="588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r>
              <a:rPr lang="en-US" sz="1800" kern="0" dirty="0">
                <a:solidFill>
                  <a:srgbClr val="FFFFFF"/>
                </a:solidFill>
                <a:sym typeface="Calibri"/>
              </a:rPr>
              <a:t>Ship More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065" y="4500564"/>
            <a:ext cx="2447925" cy="588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r>
              <a:rPr lang="en-US" sz="1800" kern="0" dirty="0">
                <a:solidFill>
                  <a:srgbClr val="FFFFFF"/>
                </a:solidFill>
                <a:sym typeface="Calibri"/>
              </a:rPr>
              <a:t>App Portability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878" y="2738437"/>
            <a:ext cx="2447925" cy="588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defRPr/>
            </a:pPr>
            <a:r>
              <a:rPr lang="en-US" sz="1800" kern="0" dirty="0">
                <a:solidFill>
                  <a:srgbClr val="FFFFFF"/>
                </a:solidFill>
                <a:sym typeface="Calibri"/>
              </a:rPr>
              <a:t>Resource Efficiency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816" y="1624013"/>
            <a:ext cx="8283575" cy="88265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400" kern="0" dirty="0">
                <a:solidFill>
                  <a:srgbClr val="404040"/>
                </a:solidFill>
                <a:sym typeface="Calibri"/>
              </a:rPr>
              <a:t>Accelerate development, CI and CD pipelines by eliminating headaches of setting up environments and dealing with differences between environments.  On average, Docker users ship software 7X more frequently</a:t>
            </a:r>
            <a:r>
              <a:rPr lang="en-US" sz="1400" kern="0" baseline="30000" dirty="0">
                <a:solidFill>
                  <a:srgbClr val="404040"/>
                </a:solidFill>
                <a:sym typeface="Calibri"/>
              </a:rPr>
              <a:t>1</a:t>
            </a:r>
            <a:r>
              <a:rPr lang="en-US" sz="1400" kern="0" dirty="0">
                <a:solidFill>
                  <a:srgbClr val="404040"/>
                </a:solidFill>
                <a:sym typeface="Calibri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578" y="3303591"/>
            <a:ext cx="8283575" cy="104457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400" kern="0" dirty="0">
                <a:solidFill>
                  <a:srgbClr val="404040"/>
                </a:solidFill>
                <a:sym typeface="Calibri"/>
              </a:rPr>
              <a:t>Lightweight containers run on a single machine and share the same OS kernel while images are layered file systems sharing common files to make efficient use of RAM and disk and start instantly.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828" y="5094291"/>
            <a:ext cx="8283575" cy="1044575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hangingPunct="0">
              <a:defRPr/>
            </a:pPr>
            <a:r>
              <a:rPr lang="en-US" sz="1400" kern="0" dirty="0">
                <a:solidFill>
                  <a:srgbClr val="404040"/>
                </a:solidFill>
                <a:sym typeface="Calibri"/>
              </a:rPr>
              <a:t>Isolated containers package the application, dependencies and configurations together.  These containers can then seamlessly move across environments and infrastructures.</a:t>
            </a:r>
          </a:p>
        </p:txBody>
      </p:sp>
      <p:sp>
        <p:nvSpPr>
          <p:cNvPr id="85001" name="Shape 101"/>
          <p:cNvSpPr>
            <a:spLocks noChangeArrowheads="1"/>
          </p:cNvSpPr>
          <p:nvPr/>
        </p:nvSpPr>
        <p:spPr bwMode="auto">
          <a:xfrm>
            <a:off x="800100" y="686170"/>
            <a:ext cx="7475220" cy="31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hangingPunct="0"/>
            <a:r>
              <a:rPr lang="en-US" altLang="en-US" sz="1600" i="1" kern="0" dirty="0">
                <a:solidFill>
                  <a:srgbClr val="000000"/>
                </a:solidFill>
                <a:latin typeface="Helvetica Neue Medium for IBM"/>
                <a:ea typeface="SimSun" pitchFamily="2" charset="-122"/>
                <a:sym typeface="Calibri"/>
              </a:rPr>
              <a:t>Containers are a critical foundation for distributed apps in Hybrid Clouds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86053" y="6538913"/>
            <a:ext cx="3667125" cy="233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0"/>
            <a:r>
              <a:rPr lang="en-US" sz="1200" b="1" kern="0" dirty="0">
                <a:solidFill>
                  <a:srgbClr val="FFFFFF"/>
                </a:solidFill>
                <a:sym typeface="Calibri"/>
              </a:rPr>
              <a:t>1. Docker internal research of 800 respondents. </a:t>
            </a:r>
          </a:p>
        </p:txBody>
      </p:sp>
    </p:spTree>
    <p:extLst>
      <p:ext uri="{BB962C8B-B14F-4D97-AF65-F5344CB8AC3E}">
        <p14:creationId xmlns:p14="http://schemas.microsoft.com/office/powerpoint/2010/main" val="132049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BM_Cloud_Presentation_2018_V01_Arial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A1BD58F6-E81A-854C-BFCF-EAC58112517E}"/>
    </a:ext>
  </a:extLst>
</a:theme>
</file>

<file path=ppt/theme/theme2.xml><?xml version="1.0" encoding="utf-8"?>
<a:theme xmlns:a="http://schemas.openxmlformats.org/drawingml/2006/main" name="dk_blu_background_2017">
  <a:themeElements>
    <a:clrScheme name="Custom 48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E66A4BF9-99CE-D546-89D5-EF1B2D67DA40}"/>
    </a:ext>
  </a:extLst>
</a:theme>
</file>

<file path=ppt/theme/theme3.xml><?xml version="1.0" encoding="utf-8"?>
<a:theme xmlns:a="http://schemas.openxmlformats.org/drawingml/2006/main" name="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8523B168-3ECD-FA44-B288-4C24BB980986}"/>
    </a:ext>
  </a:extLst>
</a:theme>
</file>

<file path=ppt/theme/theme4.xml><?xml version="1.0" encoding="utf-8"?>
<a:theme xmlns:a="http://schemas.openxmlformats.org/drawingml/2006/main" name="wht_background_2017">
  <a:themeElements>
    <a:clrScheme name="Custom 47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5" id="{620841BD-C405-6040-91A5-E03C6E8CD24D}" vid="{E1F2566A-465D-1C45-8161-2C2CB540F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template</Template>
  <TotalTime>2</TotalTime>
  <Words>691</Words>
  <Application>Microsoft Office PowerPoint</Application>
  <PresentationFormat>On-screen Show (4:3)</PresentationFormat>
  <Paragraphs>144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IBM_Cloud_Presentation_2018_V01_Arial</vt:lpstr>
      <vt:lpstr>dk_blu_background_2017</vt:lpstr>
      <vt:lpstr>gry_background_2017</vt:lpstr>
      <vt:lpstr>wht_background_2017</vt:lpstr>
      <vt:lpstr>Docker Concepts</vt:lpstr>
      <vt:lpstr>Everybody loves containers</vt:lpstr>
      <vt:lpstr>PowerPoint Presentation</vt:lpstr>
      <vt:lpstr>PowerPoint Presentation</vt:lpstr>
      <vt:lpstr>Introduction to Docker</vt:lpstr>
      <vt:lpstr>Docker Mission</vt:lpstr>
      <vt:lpstr>Docker Basics – A Shipping Container for Code</vt:lpstr>
      <vt:lpstr>Docker Containers A technical view into the shared and layered file systems technology</vt:lpstr>
      <vt:lpstr>Why Customers are Interested in Containers</vt:lpstr>
      <vt:lpstr>PowerPoint Presentation</vt:lpstr>
      <vt:lpstr>Container Orchestration Responsibilities</vt:lpstr>
      <vt:lpstr>More to Containers than just Docker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Concepts</dc:title>
  <dc:creator>ADMINIBM</dc:creator>
  <cp:lastModifiedBy>ADMINIBM</cp:lastModifiedBy>
  <cp:revision>1</cp:revision>
  <dcterms:created xsi:type="dcterms:W3CDTF">2018-05-24T17:17:59Z</dcterms:created>
  <dcterms:modified xsi:type="dcterms:W3CDTF">2018-05-24T17:20:11Z</dcterms:modified>
</cp:coreProperties>
</file>