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87" r:id="rId6"/>
    <p:sldId id="288" r:id="rId7"/>
    <p:sldId id="266" r:id="rId8"/>
    <p:sldId id="285" r:id="rId9"/>
    <p:sldId id="286" r:id="rId10"/>
    <p:sldId id="289" r:id="rId11"/>
    <p:sldId id="283" r:id="rId12"/>
    <p:sldId id="284" r:id="rId13"/>
  </p:sldIdLst>
  <p:sldSz cx="14630400" cy="8229600"/>
  <p:notesSz cx="6858000" cy="9144000"/>
  <p:custDataLst>
    <p:tags r:id="rId16"/>
  </p:custDataLst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64091-958E-9247-9B6D-84F748EDCF5E}">
          <p14:sldIdLst>
            <p14:sldId id="256"/>
            <p14:sldId id="259"/>
            <p14:sldId id="260"/>
            <p14:sldId id="261"/>
          </p14:sldIdLst>
        </p14:section>
        <p14:section name="Using Helm" id="{C684FD90-FD56-7546-AF45-06F3BE62EF32}">
          <p14:sldIdLst>
            <p14:sldId id="287"/>
            <p14:sldId id="288"/>
            <p14:sldId id="266"/>
          </p14:sldIdLst>
        </p14:section>
        <p14:section name="Helm in Cloud Private" id="{49F61EBC-8A8D-E347-A1CF-2E22962B92BF}">
          <p14:sldIdLst>
            <p14:sldId id="285"/>
            <p14:sldId id="286"/>
            <p14:sldId id="289"/>
          </p14:sldIdLst>
        </p14:section>
        <p14:section name="Conclusion" id="{8920C63B-05B0-3C49-9126-C09E93C99C65}">
          <p14:sldIdLst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807" autoAdjust="0"/>
  </p:normalViewPr>
  <p:slideViewPr>
    <p:cSldViewPr snapToGrid="0" snapToObjects="1" showGuides="1">
      <p:cViewPr>
        <p:scale>
          <a:sx n="61" d="100"/>
          <a:sy n="61" d="100"/>
        </p:scale>
        <p:origin x="-456" y="-34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x.tar.gz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 err="1">
                <a:latin typeface="Courier" pitchFamily="81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0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237" indent="-274237">
              <a:buFont typeface="Arial" panose="020B0604020202020204" pitchFamily="34" charset="0"/>
              <a:buChar char="•"/>
              <a:defRPr/>
            </a:lvl1pPr>
            <a:lvl2pPr marL="548476" indent="-274237">
              <a:buFont typeface="Wingdings" panose="05000000000000000000" pitchFamily="2" charset="2"/>
              <a:buChar char="§"/>
              <a:defRPr/>
            </a:lvl2pPr>
            <a:lvl3pPr marL="822713" indent="-274237">
              <a:buFont typeface="Arial" panose="020B0604020202020204" pitchFamily="34" charset="0"/>
              <a:buChar char="−"/>
              <a:defRPr/>
            </a:lvl3pPr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4867"/>
            <a:ext cx="4939475" cy="7690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708" y="1777593"/>
            <a:ext cx="7946376" cy="2600554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708" y="4425807"/>
            <a:ext cx="7989125" cy="1799094"/>
          </a:xfrm>
        </p:spPr>
        <p:txBody>
          <a:bodyPr/>
          <a:lstStyle>
            <a:lvl1pPr marL="0" indent="0">
              <a:buNone/>
              <a:defRPr sz="2399"/>
            </a:lvl1pPr>
            <a:lvl2pPr marL="801816" indent="0">
              <a:buNone/>
              <a:defRPr sz="3508"/>
            </a:lvl2pPr>
            <a:lvl3pPr marL="1603632" indent="0">
              <a:buNone/>
              <a:defRPr sz="3156"/>
            </a:lvl3pPr>
            <a:lvl4pPr marL="2405448" indent="0">
              <a:buNone/>
              <a:defRPr sz="2806"/>
            </a:lvl4pPr>
            <a:lvl5pPr marL="3207265" indent="0">
              <a:buNone/>
              <a:defRPr sz="2806"/>
            </a:lvl5pPr>
            <a:lvl6pPr marL="4009080" indent="0">
              <a:buNone/>
              <a:defRPr sz="2806"/>
            </a:lvl6pPr>
            <a:lvl7pPr marL="4810897" indent="0">
              <a:buNone/>
              <a:defRPr sz="2806"/>
            </a:lvl7pPr>
            <a:lvl8pPr marL="5612713" indent="0">
              <a:buNone/>
              <a:defRPr sz="2806"/>
            </a:lvl8pPr>
            <a:lvl9pPr marL="6414529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0796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>
                <a:solidFill>
                  <a:srgbClr val="325C80"/>
                </a:solidFill>
                <a:latin typeface="IBM Plex Sans Regular" charset="0"/>
              </a:rPr>
              <a:t> – Do not share </a:t>
            </a:r>
            <a:r>
              <a:rPr lang="en-US" sz="1600" b="0" i="0" baseline="0">
                <a:solidFill>
                  <a:srgbClr val="325C80"/>
                </a:solidFill>
                <a:latin typeface="IBM Plex Sans Regular" charset="0"/>
              </a:rPr>
              <a:t>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elm.sh/" TargetMode="External"/><Relationship Id="rId7" Type="http://schemas.openxmlformats.org/officeDocument/2006/relationships/hyperlink" Target="https://docs.helm.sh/using_helm/" TargetMode="External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zBc1goRfk3k" TargetMode="External"/><Relationship Id="rId5" Type="http://schemas.openxmlformats.org/officeDocument/2006/relationships/hyperlink" Target="https://github.com/kubernetes/helm/blob/master/docs/index.md" TargetMode="External"/><Relationship Id="rId4" Type="http://schemas.openxmlformats.org/officeDocument/2006/relationships/hyperlink" Target="https://github.com/kubernetes/hel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luxdata.com/packaged-kubernetes-deployments-writing-helm-chart" TargetMode="External"/><Relationship Id="rId3" Type="http://schemas.openxmlformats.org/officeDocument/2006/relationships/hyperlink" Target="https://github.com/kubernetes/charts/tree/master/stable" TargetMode="External"/><Relationship Id="rId7" Type="http://schemas.openxmlformats.org/officeDocument/2006/relationships/hyperlink" Target="https://docs.bitnami.com/kubernetes/how-to/create-your-first-helm-chart" TargetMode="External"/><Relationship Id="rId2" Type="http://schemas.openxmlformats.org/officeDocument/2006/relationships/hyperlink" Target="https://github.com/kubernetes/helm/tree/master/docs/examp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is.com/blog/2016/getting-started-authoring-helm-charts" TargetMode="External"/><Relationship Id="rId5" Type="http://schemas.openxmlformats.org/officeDocument/2006/relationships/hyperlink" Target="https://godoc.org/github.com/Masterminds/sprig" TargetMode="External"/><Relationship Id="rId4" Type="http://schemas.openxmlformats.org/officeDocument/2006/relationships/hyperlink" Target="https://golang.org/pkg/text/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technologies - helm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Private catalog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798081" y="1999082"/>
            <a:ext cx="8405588" cy="498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8081" y="1460473"/>
            <a:ext cx="664637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" panose="020B0509050000000000" pitchFamily="49" charset="0"/>
              </a:rPr>
              <a:t>https://&lt;master&gt;:8443/catalog</a:t>
            </a:r>
          </a:p>
        </p:txBody>
      </p:sp>
    </p:spTree>
    <p:extLst>
      <p:ext uri="{BB962C8B-B14F-4D97-AF65-F5344CB8AC3E}">
        <p14:creationId xmlns:p14="http://schemas.microsoft.com/office/powerpoint/2010/main" val="128449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mr-IN" dirty="0"/>
              <a:t>–</a:t>
            </a:r>
            <a:r>
              <a:rPr lang="en-US" dirty="0"/>
              <a:t> 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- The Kubernetes Package Manager</a:t>
            </a:r>
          </a:p>
          <a:p>
            <a:pPr lvl="1"/>
            <a:r>
              <a:rPr lang="en-US" dirty="0">
                <a:hlinkClick r:id="rId2"/>
              </a:rPr>
              <a:t>https://helm.sh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https://docs.helm.sh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https://github.com/kubernetes/helm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https://github.com/kubernetes/helm/blob/master/docs/index.md</a:t>
            </a:r>
            <a:endParaRPr lang="en-US" dirty="0"/>
          </a:p>
          <a:p>
            <a:r>
              <a:rPr lang="en-US" dirty="0"/>
              <a:t>Taking the Helm: Delivering Kubernetes-Native Applications by Michelle </a:t>
            </a:r>
            <a:r>
              <a:rPr lang="en-US" dirty="0" err="1"/>
              <a:t>Noorali</a:t>
            </a:r>
            <a:r>
              <a:rPr lang="en-US" dirty="0"/>
              <a:t> (</a:t>
            </a:r>
            <a:r>
              <a:rPr lang="en-US" dirty="0" err="1"/>
              <a:t>KubeCon</a:t>
            </a:r>
            <a:r>
              <a:rPr lang="en-US" dirty="0"/>
              <a:t> 2016)</a:t>
            </a:r>
          </a:p>
          <a:p>
            <a:pPr lvl="1"/>
            <a:r>
              <a:rPr lang="en-US" dirty="0">
                <a:hlinkClick r:id="rId6"/>
              </a:rPr>
              <a:t>https://www.youtube.com/watch?v=zBc1goRfk3k</a:t>
            </a:r>
            <a:endParaRPr lang="en-US" dirty="0"/>
          </a:p>
          <a:p>
            <a:r>
              <a:rPr lang="en-US" dirty="0"/>
              <a:t>Installing Helm</a:t>
            </a:r>
          </a:p>
          <a:p>
            <a:pPr lvl="1"/>
            <a:r>
              <a:rPr lang="en-US" dirty="0">
                <a:hlinkClick r:id="rId7"/>
              </a:rPr>
              <a:t>https://docs.helm.sh/using_helm/#installing-helm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mr-IN" dirty="0"/>
              <a:t>–</a:t>
            </a:r>
            <a:r>
              <a:rPr lang="en-US" dirty="0"/>
              <a:t> Developing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Helm examples</a:t>
            </a:r>
          </a:p>
          <a:p>
            <a:pPr lvl="1"/>
            <a:r>
              <a:rPr lang="en-US" sz="2000" dirty="0">
                <a:hlinkClick r:id="rId2"/>
              </a:rPr>
              <a:t>https://github.com/kubernetes/helm/tree/master/docs/examples</a:t>
            </a:r>
            <a:endParaRPr lang="en-US" sz="2000" dirty="0"/>
          </a:p>
          <a:p>
            <a:r>
              <a:rPr lang="en-US" sz="2000" dirty="0"/>
              <a:t>Stable Helm charts</a:t>
            </a:r>
          </a:p>
          <a:p>
            <a:pPr lvl="1"/>
            <a:r>
              <a:rPr lang="en-US" sz="2000" dirty="0">
                <a:hlinkClick r:id="rId3"/>
              </a:rPr>
              <a:t>https://github.com/kubernetes/charts/tree/master/stable</a:t>
            </a:r>
            <a:endParaRPr lang="en-US" sz="2000" dirty="0"/>
          </a:p>
          <a:p>
            <a:r>
              <a:rPr lang="en-US" sz="2000" dirty="0" err="1"/>
              <a:t>Golang</a:t>
            </a:r>
            <a:r>
              <a:rPr lang="en-US" sz="2000" dirty="0"/>
              <a:t> templates</a:t>
            </a:r>
          </a:p>
          <a:p>
            <a:pPr lvl="1"/>
            <a:r>
              <a:rPr lang="en-US" sz="2000" dirty="0">
                <a:hlinkClick r:id="rId4"/>
              </a:rPr>
              <a:t>https://golang.org/pkg/text/template</a:t>
            </a:r>
            <a:endParaRPr lang="en-US" sz="2000" dirty="0"/>
          </a:p>
          <a:p>
            <a:r>
              <a:rPr lang="en-US" sz="2000" dirty="0"/>
              <a:t>Spring template library</a:t>
            </a:r>
          </a:p>
          <a:p>
            <a:pPr lvl="1"/>
            <a:r>
              <a:rPr lang="en-US" sz="2000" dirty="0">
                <a:hlinkClick r:id="rId5"/>
              </a:rPr>
              <a:t>https://godoc.org/github.com/Masterminds/sprig</a:t>
            </a:r>
            <a:endParaRPr lang="en-US" sz="2000" dirty="0"/>
          </a:p>
          <a:p>
            <a:r>
              <a:rPr lang="en-US" sz="2000" dirty="0"/>
              <a:t>Getting Started Authoring Helm Charts</a:t>
            </a:r>
          </a:p>
          <a:p>
            <a:pPr lvl="1"/>
            <a:r>
              <a:rPr lang="en-US" sz="2000" dirty="0">
                <a:hlinkClick r:id="rId6"/>
              </a:rPr>
              <a:t>https://deis.com/blog/2016/getting-started-authoring-helm-charts</a:t>
            </a:r>
            <a:endParaRPr lang="en-US" sz="2000" dirty="0"/>
          </a:p>
          <a:p>
            <a:r>
              <a:rPr lang="en-US" sz="2000" dirty="0"/>
              <a:t>How to Create Your First Helm Chart</a:t>
            </a:r>
          </a:p>
          <a:p>
            <a:pPr lvl="1"/>
            <a:r>
              <a:rPr lang="en-US" sz="2000" dirty="0">
                <a:hlinkClick r:id="rId7"/>
              </a:rPr>
              <a:t>https://docs.bitnami.com/kubernetes/how-to/create-your-first-helm-chart</a:t>
            </a:r>
            <a:endParaRPr lang="en-US" sz="2000" dirty="0"/>
          </a:p>
          <a:p>
            <a:r>
              <a:rPr lang="en-US" sz="2000" dirty="0"/>
              <a:t>Packaged Kubernetes Deployments – Writing a Helm Chart</a:t>
            </a:r>
          </a:p>
          <a:p>
            <a:pPr lvl="1"/>
            <a:r>
              <a:rPr lang="en-US" sz="2000" dirty="0">
                <a:hlinkClick r:id="rId8"/>
              </a:rPr>
              <a:t>https://www.influxdata.com/packaged-kubernetes-deployments-writing-helm-chart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is a package manager?</a:t>
            </a:r>
          </a:p>
          <a:p>
            <a:pPr lvl="1"/>
            <a:r>
              <a:rPr lang="en-US" sz="2400" dirty="0"/>
              <a:t>Automates the process of installing, configuring, upgrading, and removing computer programs</a:t>
            </a:r>
          </a:p>
          <a:p>
            <a:pPr lvl="2"/>
            <a:r>
              <a:rPr lang="en-US" sz="2000" dirty="0"/>
              <a:t>Examples: Red Hat Package Manager (RPM), Homebrew, Windows </a:t>
            </a:r>
            <a:r>
              <a:rPr lang="en-US" sz="2000" dirty="0" err="1"/>
              <a:t>Pkgmgr</a:t>
            </a:r>
            <a:r>
              <a:rPr lang="en-US" sz="2000" dirty="0"/>
              <a:t>/</a:t>
            </a:r>
            <a:r>
              <a:rPr lang="en-US" sz="2000" dirty="0" err="1"/>
              <a:t>PackageManagement</a:t>
            </a:r>
            <a:endParaRPr lang="en-US" sz="2000" dirty="0"/>
          </a:p>
          <a:p>
            <a:r>
              <a:rPr lang="en-US" sz="2400" dirty="0"/>
              <a:t>Helm enables multiple Kubernetes resources to be created with a single command</a:t>
            </a:r>
          </a:p>
          <a:p>
            <a:pPr lvl="1"/>
            <a:r>
              <a:rPr lang="en-US" sz="2400" dirty="0"/>
              <a:t>Deploying an application often involves creating and configuring multiple resources</a:t>
            </a:r>
          </a:p>
          <a:p>
            <a:pPr lvl="1"/>
            <a:r>
              <a:rPr lang="en-US" sz="2400" dirty="0"/>
              <a:t>A Helm chart defines multiple resources as a set</a:t>
            </a:r>
          </a:p>
          <a:p>
            <a:r>
              <a:rPr lang="en-US" sz="2400" dirty="0"/>
              <a:t>An application in Kubernetes typically consists of (at least) two resource types</a:t>
            </a:r>
          </a:p>
          <a:p>
            <a:pPr lvl="1"/>
            <a:r>
              <a:rPr lang="en-US" sz="2400" dirty="0"/>
              <a:t>Deployment </a:t>
            </a:r>
            <a:r>
              <a:rPr lang="mr-IN" sz="2400" dirty="0"/>
              <a:t>–</a:t>
            </a:r>
            <a:r>
              <a:rPr lang="en-US" sz="2400" dirty="0"/>
              <a:t> Describes a set of pods to be deployed together</a:t>
            </a:r>
          </a:p>
          <a:p>
            <a:pPr lvl="1"/>
            <a:r>
              <a:rPr lang="en-US" sz="2400" dirty="0"/>
              <a:t>Services </a:t>
            </a:r>
            <a:r>
              <a:rPr lang="mr-IN" sz="2400" dirty="0"/>
              <a:t>–</a:t>
            </a:r>
            <a:r>
              <a:rPr lang="en-US" sz="2400" dirty="0"/>
              <a:t> Endpoints for accessing the APIs in those pods</a:t>
            </a:r>
          </a:p>
          <a:p>
            <a:pPr lvl="1"/>
            <a:r>
              <a:rPr lang="en-US" sz="2400" dirty="0"/>
              <a:t>Could also include </a:t>
            </a:r>
            <a:r>
              <a:rPr lang="en-US" sz="2400" dirty="0" err="1"/>
              <a:t>ConfigMaps</a:t>
            </a:r>
            <a:r>
              <a:rPr lang="en-US" sz="2400" dirty="0"/>
              <a:t>, Secrets, Ingress, etc.</a:t>
            </a:r>
          </a:p>
          <a:p>
            <a:r>
              <a:rPr lang="en-US" sz="2400" dirty="0"/>
              <a:t>A default chart for an application consists of a deployment template and a service template</a:t>
            </a:r>
          </a:p>
          <a:p>
            <a:pPr lvl="1"/>
            <a:r>
              <a:rPr lang="en-US" sz="2400" dirty="0"/>
              <a:t>The chart creates all of these resources in a Kubernetes cluster as a set</a:t>
            </a:r>
          </a:p>
          <a:p>
            <a:pPr lvl="1"/>
            <a:r>
              <a:rPr lang="en-US" sz="2400" dirty="0"/>
              <a:t>Rather than manually having to create each one separately via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Helm </a:t>
            </a:r>
            <a:r>
              <a:rPr lang="mr-IN" sz="1800" b="1" dirty="0"/>
              <a:t>–</a:t>
            </a:r>
            <a:r>
              <a:rPr lang="en-US" sz="1800" b="1" dirty="0"/>
              <a:t> The CLI</a:t>
            </a:r>
          </a:p>
          <a:p>
            <a:pPr lvl="1"/>
            <a:r>
              <a:rPr lang="en-US" sz="1800" dirty="0"/>
              <a:t>Helm installs charts into Kubernetes, creating a new release for each installation</a:t>
            </a:r>
          </a:p>
          <a:p>
            <a:pPr lvl="1"/>
            <a:r>
              <a:rPr lang="en-US" sz="1800" dirty="0"/>
              <a:t>To find new charts, search Helm chart repositories</a:t>
            </a:r>
          </a:p>
          <a:p>
            <a:r>
              <a:rPr lang="en-US" sz="1800" b="1" dirty="0"/>
              <a:t>Chart </a:t>
            </a:r>
            <a:r>
              <a:rPr lang="mr-IN" sz="1800" b="1" dirty="0"/>
              <a:t>–</a:t>
            </a:r>
            <a:r>
              <a:rPr lang="en-US" sz="1800" b="1" dirty="0"/>
              <a:t> The application package</a:t>
            </a:r>
          </a:p>
          <a:p>
            <a:pPr lvl="1"/>
            <a:r>
              <a:rPr lang="en-US" sz="1800" dirty="0"/>
              <a:t>Templates for a set of resources necessary to run an application</a:t>
            </a:r>
          </a:p>
          <a:p>
            <a:pPr lvl="1"/>
            <a:r>
              <a:rPr lang="en-US" sz="1800" dirty="0"/>
              <a:t>The chart includes a values file that configures the resources</a:t>
            </a:r>
          </a:p>
          <a:p>
            <a:r>
              <a:rPr lang="en-US" sz="1800" b="1" dirty="0"/>
              <a:t>Repository </a:t>
            </a:r>
            <a:r>
              <a:rPr lang="mr-IN" sz="1800" b="1" dirty="0"/>
              <a:t>–</a:t>
            </a:r>
            <a:r>
              <a:rPr lang="en-US" sz="1800" b="1" dirty="0"/>
              <a:t> The library</a:t>
            </a:r>
          </a:p>
          <a:p>
            <a:pPr lvl="1"/>
            <a:r>
              <a:rPr lang="en-US" sz="1800" dirty="0"/>
              <a:t>Storage for Helm charts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The namespace of the hub for official charts</a:t>
            </a:r>
          </a:p>
          <a:p>
            <a:r>
              <a:rPr lang="en-US" sz="1800" b="1" dirty="0"/>
              <a:t>Release </a:t>
            </a:r>
            <a:r>
              <a:rPr lang="mr-IN" sz="1800" b="1" dirty="0"/>
              <a:t>–</a:t>
            </a:r>
            <a:r>
              <a:rPr lang="en-US" sz="1800" b="1" dirty="0"/>
              <a:t> The application runtime</a:t>
            </a:r>
          </a:p>
          <a:p>
            <a:pPr lvl="1"/>
            <a:r>
              <a:rPr lang="en-US" sz="1800" dirty="0"/>
              <a:t>An instance of a chart running in a Kubernetes cluster</a:t>
            </a:r>
          </a:p>
          <a:p>
            <a:pPr lvl="1"/>
            <a:r>
              <a:rPr lang="en-US" sz="1800" dirty="0"/>
              <a:t>The same chart installed multiple times creates many releases</a:t>
            </a:r>
          </a:p>
          <a:p>
            <a:r>
              <a:rPr lang="en-US" sz="1800" b="1" dirty="0"/>
              <a:t>Tiller </a:t>
            </a:r>
            <a:r>
              <a:rPr lang="mr-IN" sz="1800" b="1" dirty="0"/>
              <a:t>–</a:t>
            </a:r>
            <a:r>
              <a:rPr lang="en-US" sz="1800" b="1" dirty="0"/>
              <a:t> The server-side engine</a:t>
            </a:r>
          </a:p>
          <a:p>
            <a:pPr lvl="1"/>
            <a:r>
              <a:rPr lang="en-US" sz="1800" dirty="0"/>
              <a:t>Helm templating engine, runs in a pod in a Kubernetes cluster</a:t>
            </a:r>
          </a:p>
          <a:p>
            <a:pPr lvl="1"/>
            <a:r>
              <a:rPr lang="en-US" sz="1800" dirty="0"/>
              <a:t>Tiller processes the chart to generate the resource manifests, then installs the release into the cluster</a:t>
            </a:r>
          </a:p>
          <a:p>
            <a:pPr lvl="1"/>
            <a:r>
              <a:rPr lang="en-US" sz="1800" dirty="0"/>
              <a:t>Tiller stores each release as a Kubernetes </a:t>
            </a:r>
            <a:r>
              <a:rPr lang="en-US" sz="1800" dirty="0" err="1"/>
              <a:t>config</a:t>
            </a:r>
            <a:r>
              <a:rPr lang="en-US" sz="1800" dirty="0"/>
              <a:t> map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362881" y="2095018"/>
            <a:ext cx="5077020" cy="4561694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anose="020B0604020202020204" pitchFamily="34" charset="0"/>
                </a:rPr>
                <a:t>Kubernetes </a:t>
              </a:r>
              <a:br>
                <a:rPr lang="en-US" sz="1200" b="1" dirty="0">
                  <a:latin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Chart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Values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</a:t>
              </a:r>
              <a:r>
                <a:rPr lang="en-US" sz="2000" dirty="0" err="1">
                  <a:latin typeface="Arial" panose="020B0604020202020204" pitchFamily="34" charset="0"/>
                </a:rPr>
                <a:t>config</a:t>
              </a:r>
              <a:r>
                <a:rPr lang="en-US" sz="200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626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7316" y="1398867"/>
            <a:ext cx="14154912" cy="6616598"/>
          </a:xfrm>
        </p:spPr>
        <p:txBody>
          <a:bodyPr/>
          <a:lstStyle/>
          <a:p>
            <a:r>
              <a:rPr lang="en-US" sz="2400" dirty="0"/>
              <a:t>Deploy all of the resources for an application with a single command</a:t>
            </a:r>
          </a:p>
          <a:p>
            <a:pPr lvl="1"/>
            <a:r>
              <a:rPr lang="en-US" sz="2400" dirty="0"/>
              <a:t>Makes deployment easy and repeatable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install &lt;chart&gt;</a:t>
            </a:r>
            <a:endParaRPr lang="en-US" sz="2000" dirty="0"/>
          </a:p>
          <a:p>
            <a:r>
              <a:rPr lang="en-US" sz="2400" dirty="0"/>
              <a:t>Separates configuration settings from manifest formats</a:t>
            </a:r>
          </a:p>
          <a:p>
            <a:pPr lvl="1"/>
            <a:r>
              <a:rPr lang="en-US" sz="2400" dirty="0"/>
              <a:t>Edit the values without changing the rest of the manifest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Update to deploy the application differently</a:t>
            </a:r>
            <a:endParaRPr lang="en-US" sz="2000" dirty="0"/>
          </a:p>
          <a:p>
            <a:r>
              <a:rPr lang="en-US" sz="2400" dirty="0"/>
              <a:t>Upgrade a running release to a new chart version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upgrade &lt;release&gt; &lt;chart&gt;</a:t>
            </a:r>
            <a:endParaRPr lang="en-US" sz="2000" dirty="0"/>
          </a:p>
          <a:p>
            <a:r>
              <a:rPr lang="en-US" sz="2400" dirty="0"/>
              <a:t>Rollback a running release to a previous revision</a:t>
            </a:r>
          </a:p>
          <a:p>
            <a:pPr marL="274238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helm rollback &lt;release&gt; &lt;revision&gt;</a:t>
            </a:r>
            <a:endParaRPr lang="en-US" sz="2000" dirty="0"/>
          </a:p>
          <a:p>
            <a:r>
              <a:rPr lang="en-US" sz="2400" dirty="0"/>
              <a:t>Delete a running release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882960" y="1689814"/>
            <a:ext cx="5579269" cy="6034703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3" y="4614557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Arial" panose="020B0604020202020204" pitchFamily="34" charset="0"/>
                </a:rPr>
                <a:t>Kubernetes </a:t>
              </a:r>
              <a:br>
                <a:rPr lang="en-US" sz="1400" b="1" dirty="0">
                  <a:latin typeface="Arial" panose="020B0604020202020204" pitchFamily="34" charset="0"/>
                </a:rPr>
              </a:br>
              <a:r>
                <a:rPr lang="en-US" sz="1400" b="1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(upgrade)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6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chart generates a directory with sample files</a:t>
            </a:r>
          </a:p>
          <a:p>
            <a:pPr marL="274239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helm create my-chart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tree my-chart</a:t>
            </a:r>
          </a:p>
          <a:p>
            <a:pPr marL="274239" lvl="1" indent="0">
              <a:buNone/>
              <a:tabLst>
                <a:tab pos="539116" algn="l"/>
                <a:tab pos="1091566" algn="l"/>
                <a:tab pos="2735580" algn="l"/>
              </a:tabLst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my-chart/			# The content of this directory is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The default configuration values for this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templates/			# This chart's template files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NOTES.txt		      # OPTIONAL: A plain text file containing short usage notes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OPTIONAL: The default location for template partials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service resource</a:t>
            </a:r>
            <a:endParaRPr lang="en-US" dirty="0"/>
          </a:p>
          <a:p>
            <a:r>
              <a:rPr lang="en-US" dirty="0"/>
              <a:t>Chart starts with sample templates for a Kubernetes deployment and service</a:t>
            </a:r>
          </a:p>
          <a:p>
            <a:pPr lvl="1"/>
            <a:r>
              <a:rPr lang="en-US" sz="2800" dirty="0"/>
              <a:t>In the simplest case, just edit the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800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Charts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chart is a directory</a:t>
            </a:r>
          </a:p>
          <a:p>
            <a:pPr lvl="1"/>
            <a:r>
              <a:rPr lang="en-US" dirty="0"/>
              <a:t>Easy for a Helm client to use the chart directories on the same computer</a:t>
            </a:r>
          </a:p>
          <a:p>
            <a:pPr lvl="1"/>
            <a:r>
              <a:rPr lang="en-US" dirty="0"/>
              <a:t>Difficult to share with other users on other computers</a:t>
            </a:r>
          </a:p>
          <a:p>
            <a:r>
              <a:rPr lang="en-US" dirty="0"/>
              <a:t>Packaging a chart</a:t>
            </a:r>
          </a:p>
          <a:p>
            <a:pPr lvl="1"/>
            <a:r>
              <a:rPr lang="en-US" dirty="0"/>
              <a:t>Bundle </a:t>
            </a:r>
            <a:r>
              <a:rPr lang="en-US" dirty="0" err="1"/>
              <a:t>Chart.yaml</a:t>
            </a:r>
            <a:r>
              <a:rPr lang="en-US" dirty="0"/>
              <a:t> and related files into a tar file 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package &lt;chart-path&gt;		# Bundles chart directory into a tar file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install &lt;chart-name&gt;.</a:t>
            </a:r>
            <a:r>
              <a:rPr lang="en-US" sz="2000" dirty="0" err="1">
                <a:latin typeface="IBM Plex Mono" panose="020B0509050000000000" pitchFamily="49" charset="0"/>
              </a:rPr>
              <a:t>tgz</a:t>
            </a:r>
            <a:r>
              <a:rPr lang="en-US" sz="2000" dirty="0">
                <a:latin typeface="IBM Plex Mono" panose="020B0509050000000000" pitchFamily="49" charset="0"/>
              </a:rPr>
              <a:t>		# Installs the chart in the chart file</a:t>
            </a:r>
          </a:p>
          <a:p>
            <a:r>
              <a:rPr lang="en-US" dirty="0"/>
              <a:t>Packaged charts can be shared in a chart repository </a:t>
            </a:r>
          </a:p>
          <a:p>
            <a:r>
              <a:rPr lang="en-US" dirty="0"/>
              <a:t>Sub-charts: </a:t>
            </a:r>
          </a:p>
          <a:p>
            <a:pPr lvl="1"/>
            <a:r>
              <a:rPr lang="en-US" dirty="0"/>
              <a:t>Chart can reference other charts using </a:t>
            </a:r>
            <a:r>
              <a:rPr lang="en-US" sz="2400" dirty="0" err="1">
                <a:latin typeface="IBM Plex Mono" panose="020B0509050000000000" pitchFamily="49" charset="0"/>
              </a:rPr>
              <a:t>requirements.yaml</a:t>
            </a:r>
            <a:r>
              <a:rPr lang="en-US" dirty="0"/>
              <a:t> file, these sub-charts will be installed with the current chart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031B8-DB9D-417A-AA11-302E152BB2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1135" y="1977516"/>
            <a:ext cx="8178758" cy="5752347"/>
          </a:xfrm>
          <a:ln>
            <a:solidFill>
              <a:schemeClr val="accent1"/>
            </a:solidFill>
          </a:ln>
        </p:spPr>
        <p:txBody>
          <a:bodyPr lIns="182880" rIns="182880"/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               	VERSION	DESCRIPTION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0.1.1	Chart for MySQL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install stable/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Fetched 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to mysql-0.1.1.tgz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NAME: loping-toad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LAST DEPLOYED: Thu Oct 20 14:54:24 2016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NAMESPACE: default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STATUS: DEPLOYED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RESOURCES: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v1/Secret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TYPE	DATA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Opaque	2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v1/Service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CLUSTER-IP	EXTERNAL-IP	PORT(S)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192.168.1.5	&lt;none&gt;		3306/TCP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extensions/Deployment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DESIRED	CURRENT	UP-TO-DATE	AVAILABLE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	0	0		0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STATUS	VOLUME	CAPACITY	ACCESSMODES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Pending 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054790" y="1977517"/>
            <a:ext cx="5167434" cy="5868647"/>
          </a:xfrm>
        </p:spPr>
        <p:txBody>
          <a:bodyPr/>
          <a:lstStyle/>
          <a:p>
            <a:r>
              <a:rPr lang="en-US" sz="2000" dirty="0"/>
              <a:t>Install output</a:t>
            </a:r>
          </a:p>
          <a:p>
            <a:pPr lvl="1"/>
            <a:r>
              <a:rPr lang="en-US" sz="2000" dirty="0"/>
              <a:t>Details about the release</a:t>
            </a:r>
          </a:p>
          <a:p>
            <a:pPr lvl="1"/>
            <a:r>
              <a:rPr lang="en-US" sz="2000" dirty="0"/>
              <a:t>Details about its resources</a:t>
            </a:r>
          </a:p>
          <a:p>
            <a:r>
              <a:rPr lang="en-US" sz="2000" dirty="0"/>
              <a:t>Chart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r>
              <a:rPr lang="en-US" sz="2000" dirty="0"/>
              <a:t>Release name</a:t>
            </a:r>
          </a:p>
          <a:p>
            <a:pPr lvl="1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sz="2000" dirty="0"/>
              <a:t> (auto generated)</a:t>
            </a:r>
          </a:p>
          <a:p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Four total, one of each type</a:t>
            </a:r>
          </a:p>
          <a:p>
            <a:pPr lvl="1"/>
            <a:r>
              <a:rPr lang="en-US" sz="2000" dirty="0"/>
              <a:t>All named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2"/>
            <a:r>
              <a:rPr lang="en-US" sz="128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endParaRPr lang="en-US" sz="128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07318" y="1398866"/>
            <a:ext cx="14158600" cy="57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21595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To deploy an application into Kubernetes, install that application’s Helm chart</a:t>
            </a:r>
          </a:p>
        </p:txBody>
      </p:sp>
    </p:spTree>
    <p:extLst>
      <p:ext uri="{BB962C8B-B14F-4D97-AF65-F5344CB8AC3E}">
        <p14:creationId xmlns:p14="http://schemas.microsoft.com/office/powerpoint/2010/main" val="168982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7" y="3980985"/>
            <a:ext cx="8885690" cy="34826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094472" y="1127193"/>
            <a:ext cx="8885690" cy="4778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627" y="1715776"/>
            <a:ext cx="384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IBM Plex Sans Regular"/>
              </a:rPr>
              <a:t>AppCenter</a:t>
            </a:r>
            <a:r>
              <a:rPr lang="en-US" sz="2400" dirty="0">
                <a:solidFill>
                  <a:schemeClr val="accent3"/>
                </a:solidFill>
                <a:latin typeface="IBM Plex Sans Regular"/>
              </a:rPr>
              <a:t> entries are helm charts that can be deployed from the chart repositories.</a:t>
            </a:r>
          </a:p>
        </p:txBody>
      </p:sp>
    </p:spTree>
    <p:extLst>
      <p:ext uri="{BB962C8B-B14F-4D97-AF65-F5344CB8AC3E}">
        <p14:creationId xmlns:p14="http://schemas.microsoft.com/office/powerpoint/2010/main" val="31576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569307" y="1325264"/>
            <a:ext cx="8885690" cy="165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52" y="2812053"/>
            <a:ext cx="8009314" cy="227095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3310543" y="2040673"/>
            <a:ext cx="5320501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34" y="4241434"/>
            <a:ext cx="6683319" cy="271295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5022193" y="4280463"/>
            <a:ext cx="1144432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8631044" y="2168912"/>
            <a:ext cx="385765" cy="64314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6166625" y="4408702"/>
            <a:ext cx="834409" cy="118921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10536684" y="1180784"/>
            <a:ext cx="3569702" cy="3822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111" y="3212413"/>
            <a:ext cx="56464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BM Plex Sans Regular"/>
              </a:rPr>
              <a:t>Chart repository: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HTTP server that houses an</a:t>
            </a:r>
            <a:br>
              <a:rPr lang="en-US" sz="2400" dirty="0">
                <a:latin typeface="IBM Plex Sans Regular"/>
              </a:rPr>
            </a:br>
            <a:r>
              <a:rPr lang="en-US" sz="2000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2000" dirty="0">
                <a:latin typeface="IBM Plex Mono" panose="020B0509050000000000" pitchFamily="49" charset="0"/>
              </a:rPr>
              <a:t> </a:t>
            </a:r>
            <a:r>
              <a:rPr lang="en-US" sz="2400" dirty="0">
                <a:latin typeface="IBM Plex Sans Regular"/>
              </a:rPr>
              <a:t>file and optionally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some packaged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Server can be any HTTP server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2400" dirty="0">
                <a:latin typeface="IBM Plex Sans Regular"/>
              </a:rPr>
              <a:t>To serve a local repo</a:t>
            </a:r>
          </a:p>
          <a:p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2000" dirty="0">
              <a:latin typeface="IBM Plex Sans Regular"/>
            </a:endParaRPr>
          </a:p>
          <a:p>
            <a:r>
              <a:rPr lang="en-US" sz="24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274238" lvl="1" indent="0">
              <a:buNone/>
            </a:pPr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dirty="0">
              <a:latin typeface="IBM Plex Mono" panose="020B0509050000000000" pitchFamily="49" charset="0"/>
            </a:endParaRPr>
          </a:p>
          <a:p>
            <a:pPr marL="274238" lvl="1" indent="0">
              <a:buNone/>
            </a:pPr>
            <a:endParaRPr lang="en-US" sz="200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27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re technologies - helm&amp;quot;&quot;/&gt;&lt;property id=&quot;20307&quot; value=&quot;256&quot;/&gt;&lt;/object&gt;&lt;object type=&quot;3&quot; unique_id=&quot;827569&quot;&gt;&lt;property id=&quot;20148&quot; value=&quot;5&quot;/&gt;&lt;property id=&quot;20300&quot; value=&quot;Slide 2 - &amp;quot;Helm – A package manager for Kubernetes&amp;quot;&quot;/&gt;&lt;property id=&quot;20307&quot; value=&quot;259&quot;/&gt;&lt;/object&gt;&lt;object type=&quot;3&quot; unique_id=&quot;827570&quot;&gt;&lt;property id=&quot;20148&quot; value=&quot;5&quot;/&gt;&lt;property id=&quot;20300&quot; value=&quot;Slide 3 - &amp;quot;Helm Terminology&amp;quot;&quot;/&gt;&lt;property id=&quot;20307&quot; value=&quot;260&quot;/&gt;&lt;/object&gt;&lt;object type=&quot;3&quot; unique_id=&quot;827571&quot;&gt;&lt;property id=&quot;20148&quot; value=&quot;5&quot;/&gt;&lt;property id=&quot;20300&quot; value=&quot;Slide 4 - &amp;quot;Advantages of Using Helm&amp;quot;&quot;/&gt;&lt;property id=&quot;20307&quot; value=&quot;261&quot;/&gt;&lt;/object&gt;&lt;object type=&quot;3&quot; unique_id=&quot;827576&quot;&gt;&lt;property id=&quot;20148&quot; value=&quot;5&quot;/&gt;&lt;property id=&quot;20300&quot; value=&quot;Slide 7 - &amp;quot;Installing an Application&amp;quot;&quot;/&gt;&lt;property id=&quot;20307&quot; value=&quot;266&quot;/&gt;&lt;/object&gt;&lt;object type=&quot;3&quot; unique_id=&quot;827592&quot;&gt;&lt;property id=&quot;20148&quot; value=&quot;5&quot;/&gt;&lt;property id=&quot;20300&quot; value=&quot;Slide 11 - &amp;quot;Resources – Introduction&amp;quot;&quot;/&gt;&lt;property id=&quot;20307&quot; value=&quot;283&quot;/&gt;&lt;/object&gt;&lt;object type=&quot;3&quot; unique_id=&quot;827593&quot;&gt;&lt;property id=&quot;20148&quot; value=&quot;5&quot;/&gt;&lt;property id=&quot;20300&quot; value=&quot;Slide 12 - &amp;quot;Resources – Developing Charts&amp;quot;&quot;/&gt;&lt;property id=&quot;20307&quot; value=&quot;284&quot;/&gt;&lt;/object&gt;&lt;object type=&quot;3&quot; unique_id=&quot;827710&quot;&gt;&lt;property id=&quot;20148&quot; value=&quot;5&quot;/&gt;&lt;property id=&quot;20300&quot; value=&quot;Slide 5 - &amp;quot;Creating a Chart&amp;quot;&quot;/&gt;&lt;property id=&quot;20307&quot; value=&quot;287&quot;/&gt;&lt;/object&gt;&lt;object type=&quot;3&quot; unique_id=&quot;827711&quot;&gt;&lt;property id=&quot;20148&quot; value=&quot;5&quot;/&gt;&lt;property id=&quot;20300&quot; value=&quot;Slide 6 - &amp;quot;Packaging Charts&amp;quot;&quot;/&gt;&lt;property id=&quot;20307&quot; value=&quot;288&quot;/&gt;&lt;/object&gt;&lt;object type=&quot;3&quot; unique_id=&quot;827712&quot;&gt;&lt;property id=&quot;20148&quot; value=&quot;5&quot;/&gt;&lt;property id=&quot;20300&quot; value=&quot;Slide 8 - &amp;quot;Helm and IBM Cloud Private&amp;quot;&quot;/&gt;&lt;property id=&quot;20307&quot; value=&quot;285&quot;/&gt;&lt;/object&gt;&lt;object type=&quot;3&quot; unique_id=&quot;827713&quot;&gt;&lt;property id=&quot;20148&quot; value=&quot;5&quot;/&gt;&lt;property id=&quot;20300&quot; value=&quot;Slide 9 - &amp;quot;Chart repository&amp;quot;&quot;/&gt;&lt;property id=&quot;20307&quot; value=&quot;286&quot;/&gt;&lt;/object&gt;&lt;object type=&quot;3&quot; unique_id=&quot;827923&quot;&gt;&lt;property id=&quot;20148&quot; value=&quot;5&quot;/&gt;&lt;property id=&quot;20300&quot; value=&quot;Slide 10 - &amp;quot;IBM Cloud Private catalog&amp;quot;&quot;/&gt;&lt;property id=&quot;20307&quot; value=&quot;289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81877</TotalTime>
  <Words>756</Words>
  <Application>Microsoft Office PowerPoint</Application>
  <PresentationFormat>Custom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IBM Cloud private theme</vt:lpstr>
      <vt:lpstr>Core technologies - helm</vt:lpstr>
      <vt:lpstr>Helm – A package manager for Kubernetes</vt:lpstr>
      <vt:lpstr>Helm Terminology</vt:lpstr>
      <vt:lpstr>Advantages of Using Helm</vt:lpstr>
      <vt:lpstr>Creating a Chart</vt:lpstr>
      <vt:lpstr>Packaging Charts</vt:lpstr>
      <vt:lpstr>Installing an Application</vt:lpstr>
      <vt:lpstr>Helm and IBM Cloud Private</vt:lpstr>
      <vt:lpstr>Chart repository</vt:lpstr>
      <vt:lpstr>IBM Cloud Private catalog</vt:lpstr>
      <vt:lpstr>Resources – Introduction</vt:lpstr>
      <vt:lpstr>Resources – Developing Charts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751</cp:revision>
  <dcterms:created xsi:type="dcterms:W3CDTF">2015-04-16T15:33:21Z</dcterms:created>
  <dcterms:modified xsi:type="dcterms:W3CDTF">2018-04-30T18:10:52Z</dcterms:modified>
</cp:coreProperties>
</file>