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1" r:id="rId1"/>
  </p:sldMasterIdLst>
  <p:notesMasterIdLst>
    <p:notesMasterId r:id="rId25"/>
  </p:notesMasterIdLst>
  <p:handoutMasterIdLst>
    <p:handoutMasterId r:id="rId26"/>
  </p:handoutMasterIdLst>
  <p:sldIdLst>
    <p:sldId id="277" r:id="rId2"/>
    <p:sldId id="280" r:id="rId3"/>
    <p:sldId id="281" r:id="rId4"/>
    <p:sldId id="282" r:id="rId5"/>
    <p:sldId id="283" r:id="rId6"/>
    <p:sldId id="284" r:id="rId7"/>
    <p:sldId id="285" r:id="rId8"/>
    <p:sldId id="286" r:id="rId9"/>
    <p:sldId id="287" r:id="rId10"/>
    <p:sldId id="256" r:id="rId11"/>
    <p:sldId id="262" r:id="rId12"/>
    <p:sldId id="289" r:id="rId13"/>
    <p:sldId id="290" r:id="rId14"/>
    <p:sldId id="263" r:id="rId15"/>
    <p:sldId id="265" r:id="rId16"/>
    <p:sldId id="266" r:id="rId17"/>
    <p:sldId id="268" r:id="rId18"/>
    <p:sldId id="269" r:id="rId19"/>
    <p:sldId id="270" r:id="rId20"/>
    <p:sldId id="271" r:id="rId21"/>
    <p:sldId id="272" r:id="rId22"/>
    <p:sldId id="273" r:id="rId23"/>
    <p:sldId id="276" r:id="rId24"/>
  </p:sldIdLst>
  <p:sldSz cx="14630400" cy="8229600"/>
  <p:notesSz cx="6858000" cy="9144000"/>
  <p:defaultTextStyle>
    <a:defPPr>
      <a:defRPr lang="en-US"/>
    </a:defPPr>
    <a:lvl1pPr marL="0" algn="l" defTabSz="731520" rtl="0" eaLnBrk="1" latinLnBrk="0" hangingPunct="1">
      <a:defRPr sz="2900" kern="1200">
        <a:solidFill>
          <a:schemeClr val="tx1"/>
        </a:solidFill>
        <a:latin typeface="+mn-lt"/>
        <a:ea typeface="+mn-ea"/>
        <a:cs typeface="+mn-cs"/>
      </a:defRPr>
    </a:lvl1pPr>
    <a:lvl2pPr marL="731520" algn="l" defTabSz="731520" rtl="0" eaLnBrk="1" latinLnBrk="0" hangingPunct="1">
      <a:defRPr sz="2900" kern="1200">
        <a:solidFill>
          <a:schemeClr val="tx1"/>
        </a:solidFill>
        <a:latin typeface="+mn-lt"/>
        <a:ea typeface="+mn-ea"/>
        <a:cs typeface="+mn-cs"/>
      </a:defRPr>
    </a:lvl2pPr>
    <a:lvl3pPr marL="1463040" algn="l" defTabSz="731520" rtl="0" eaLnBrk="1" latinLnBrk="0" hangingPunct="1">
      <a:defRPr sz="2900" kern="1200">
        <a:solidFill>
          <a:schemeClr val="tx1"/>
        </a:solidFill>
        <a:latin typeface="+mn-lt"/>
        <a:ea typeface="+mn-ea"/>
        <a:cs typeface="+mn-cs"/>
      </a:defRPr>
    </a:lvl3pPr>
    <a:lvl4pPr marL="2194560" algn="l" defTabSz="731520" rtl="0" eaLnBrk="1" latinLnBrk="0" hangingPunct="1">
      <a:defRPr sz="2900" kern="1200">
        <a:solidFill>
          <a:schemeClr val="tx1"/>
        </a:solidFill>
        <a:latin typeface="+mn-lt"/>
        <a:ea typeface="+mn-ea"/>
        <a:cs typeface="+mn-cs"/>
      </a:defRPr>
    </a:lvl4pPr>
    <a:lvl5pPr marL="2926080" algn="l" defTabSz="731520" rtl="0" eaLnBrk="1" latinLnBrk="0" hangingPunct="1">
      <a:defRPr sz="2900" kern="1200">
        <a:solidFill>
          <a:schemeClr val="tx1"/>
        </a:solidFill>
        <a:latin typeface="+mn-lt"/>
        <a:ea typeface="+mn-ea"/>
        <a:cs typeface="+mn-cs"/>
      </a:defRPr>
    </a:lvl5pPr>
    <a:lvl6pPr marL="3657600" algn="l" defTabSz="731520" rtl="0" eaLnBrk="1" latinLnBrk="0" hangingPunct="1">
      <a:defRPr sz="2900" kern="1200">
        <a:solidFill>
          <a:schemeClr val="tx1"/>
        </a:solidFill>
        <a:latin typeface="+mn-lt"/>
        <a:ea typeface="+mn-ea"/>
        <a:cs typeface="+mn-cs"/>
      </a:defRPr>
    </a:lvl6pPr>
    <a:lvl7pPr marL="4389120" algn="l" defTabSz="731520" rtl="0" eaLnBrk="1" latinLnBrk="0" hangingPunct="1">
      <a:defRPr sz="2900" kern="1200">
        <a:solidFill>
          <a:schemeClr val="tx1"/>
        </a:solidFill>
        <a:latin typeface="+mn-lt"/>
        <a:ea typeface="+mn-ea"/>
        <a:cs typeface="+mn-cs"/>
      </a:defRPr>
    </a:lvl7pPr>
    <a:lvl8pPr marL="5120640" algn="l" defTabSz="731520" rtl="0" eaLnBrk="1" latinLnBrk="0" hangingPunct="1">
      <a:defRPr sz="2900" kern="1200">
        <a:solidFill>
          <a:schemeClr val="tx1"/>
        </a:solidFill>
        <a:latin typeface="+mn-lt"/>
        <a:ea typeface="+mn-ea"/>
        <a:cs typeface="+mn-cs"/>
      </a:defRPr>
    </a:lvl8pPr>
    <a:lvl9pPr marL="5852160" algn="l" defTabSz="731520" rtl="0" eaLnBrk="1" latinLnBrk="0" hangingPunct="1">
      <a:defRPr sz="29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5E64091-958E-9247-9B6D-84F748EDCF5E}">
          <p14:sldIdLst>
            <p14:sldId id="277"/>
            <p14:sldId id="280"/>
            <p14:sldId id="281"/>
            <p14:sldId id="282"/>
            <p14:sldId id="283"/>
          </p14:sldIdLst>
        </p14:section>
        <p14:section name="Container Orchestration" id="{BAEB3AC6-2160-4440-9075-09C968D62AC2}">
          <p14:sldIdLst>
            <p14:sldId id="284"/>
            <p14:sldId id="285"/>
            <p14:sldId id="286"/>
            <p14:sldId id="287"/>
          </p14:sldIdLst>
        </p14:section>
        <p14:section name="Kubernetes" id="{BFA84DC3-E0D0-7C49-B3D6-CEFA6F8AC2D9}">
          <p14:sldIdLst>
            <p14:sldId id="256"/>
            <p14:sldId id="262"/>
            <p14:sldId id="289"/>
            <p14:sldId id="290"/>
            <p14:sldId id="263"/>
            <p14:sldId id="265"/>
            <p14:sldId id="266"/>
            <p14:sldId id="268"/>
            <p14:sldId id="269"/>
            <p14:sldId id="270"/>
            <p14:sldId id="271"/>
            <p14:sldId id="272"/>
            <p14:sldId id="273"/>
          </p14:sldIdLst>
        </p14:section>
        <p14:section name="Conclusion" id="{1DDA8351-4FD5-0A4B-816A-7C82776F7344}">
          <p14:sldIdLst>
            <p14:sldId id="276"/>
          </p14:sldIdLst>
        </p14:section>
      </p14:sectionLst>
    </p:ext>
    <p:ext uri="{EFAFB233-063F-42B5-8137-9DF3F51BA10A}">
      <p15:sldGuideLst xmlns:p15="http://schemas.microsoft.com/office/powerpoint/2012/main" xmlns="">
        <p15:guide id="1" orient="horz" pos="555">
          <p15:clr>
            <a:srgbClr val="A4A3A4"/>
          </p15:clr>
        </p15:guide>
        <p15:guide id="2" pos="8828">
          <p15:clr>
            <a:srgbClr val="A4A3A4"/>
          </p15:clr>
        </p15:guide>
        <p15:guide id="3" pos="316">
          <p15:clr>
            <a:srgbClr val="A4A3A4"/>
          </p15:clr>
        </p15:guide>
        <p15:guide id="4" pos="6110">
          <p15:clr>
            <a:srgbClr val="A4A3A4"/>
          </p15:clr>
        </p15:guide>
        <p15:guide id="5" pos="43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B8DC"/>
    <a:srgbClr val="427BBC"/>
    <a:srgbClr val="A7D68E"/>
    <a:srgbClr val="00AFD9"/>
    <a:srgbClr val="BB77C4"/>
    <a:srgbClr val="1174B8"/>
    <a:srgbClr val="39CBD4"/>
    <a:srgbClr val="00376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38"/>
    <p:restoredTop sz="89747"/>
  </p:normalViewPr>
  <p:slideViewPr>
    <p:cSldViewPr snapToGrid="0" snapToObjects="1" showGuides="1">
      <p:cViewPr>
        <p:scale>
          <a:sx n="48" d="100"/>
          <a:sy n="48" d="100"/>
        </p:scale>
        <p:origin x="-307" y="-14"/>
      </p:cViewPr>
      <p:guideLst>
        <p:guide orient="horz" pos="555"/>
        <p:guide pos="8828"/>
        <p:guide pos="316"/>
        <p:guide pos="6110"/>
        <p:guide pos="43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8" d="100"/>
          <a:sy n="88" d="100"/>
        </p:scale>
        <p:origin x="3864"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7F7061-80C1-604D-992A-05BBE7E346F4}" type="datetimeFigureOut">
              <a:rPr lang="en-US" smtClean="0"/>
              <a:t>4/26/2018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B3CBB4-F845-9F4B-A41F-7163A0321D6C}" type="slidenum">
              <a:rPr lang="en-US" smtClean="0"/>
              <a:t>‹#›</a:t>
            </a:fld>
            <a:endParaRPr lang="en-US" dirty="0"/>
          </a:p>
        </p:txBody>
      </p:sp>
    </p:spTree>
    <p:extLst>
      <p:ext uri="{BB962C8B-B14F-4D97-AF65-F5344CB8AC3E}">
        <p14:creationId xmlns:p14="http://schemas.microsoft.com/office/powerpoint/2010/main" val="447641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2671FB-D8B8-0647-83B7-29925BB5E856}" type="datetimeFigureOut">
              <a:rPr lang="en-US" smtClean="0"/>
              <a:t>4/26/2018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38A2F8-54F1-AB4E-B8B5-B1130F7515F8}" type="slidenum">
              <a:rPr lang="en-US" smtClean="0"/>
              <a:t>‹#›</a:t>
            </a:fld>
            <a:endParaRPr lang="en-US" dirty="0"/>
          </a:p>
        </p:txBody>
      </p:sp>
    </p:spTree>
    <p:extLst>
      <p:ext uri="{BB962C8B-B14F-4D97-AF65-F5344CB8AC3E}">
        <p14:creationId xmlns:p14="http://schemas.microsoft.com/office/powerpoint/2010/main" val="43324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smtClean="0"/>
              <a:t>© Copyright IBM Corporation 2016</a:t>
            </a:r>
            <a:endParaRPr lang="en-US" dirty="0"/>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1</a:t>
            </a:fld>
            <a:endParaRPr lang="en-US"/>
          </a:p>
        </p:txBody>
      </p:sp>
    </p:spTree>
    <p:extLst>
      <p:ext uri="{BB962C8B-B14F-4D97-AF65-F5344CB8AC3E}">
        <p14:creationId xmlns:p14="http://schemas.microsoft.com/office/powerpoint/2010/main" val="1881362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smtClean="0"/>
              <a:t>© Copyright IBM Corporation 2016</a:t>
            </a:r>
            <a:endParaRPr lang="en-US" dirty="0"/>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3</a:t>
            </a:fld>
            <a:endParaRPr lang="en-US"/>
          </a:p>
        </p:txBody>
      </p:sp>
    </p:spTree>
    <p:extLst>
      <p:ext uri="{BB962C8B-B14F-4D97-AF65-F5344CB8AC3E}">
        <p14:creationId xmlns:p14="http://schemas.microsoft.com/office/powerpoint/2010/main" val="1448948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smtClean="0"/>
              <a:t>© Copyright IBM Corporation 2016</a:t>
            </a:r>
            <a:endParaRPr lang="en-US" dirty="0"/>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9</a:t>
            </a:fld>
            <a:endParaRPr lang="en-US"/>
          </a:p>
        </p:txBody>
      </p:sp>
    </p:spTree>
    <p:extLst>
      <p:ext uri="{BB962C8B-B14F-4D97-AF65-F5344CB8AC3E}">
        <p14:creationId xmlns:p14="http://schemas.microsoft.com/office/powerpoint/2010/main" val="445163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938A2F8-54F1-AB4E-B8B5-B1130F7515F8}" type="slidenum">
              <a:rPr lang="en-US" smtClean="0"/>
              <a:t>11</a:t>
            </a:fld>
            <a:endParaRPr lang="en-US" dirty="0"/>
          </a:p>
        </p:txBody>
      </p:sp>
    </p:spTree>
    <p:extLst>
      <p:ext uri="{BB962C8B-B14F-4D97-AF65-F5344CB8AC3E}">
        <p14:creationId xmlns:p14="http://schemas.microsoft.com/office/powerpoint/2010/main" val="533448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kubernetes.io</a:t>
            </a:r>
            <a:r>
              <a:rPr lang="en-US" dirty="0" smtClean="0"/>
              <a:t>/docs/concepts/workloads/controllers/deployment/</a:t>
            </a:r>
          </a:p>
          <a:p>
            <a:r>
              <a:rPr lang="en-US" dirty="0" smtClean="0"/>
              <a:t>https://</a:t>
            </a:r>
            <a:r>
              <a:rPr lang="en-US" dirty="0" err="1" smtClean="0"/>
              <a:t>kubernetes.io</a:t>
            </a:r>
            <a:r>
              <a:rPr lang="en-US" dirty="0" smtClean="0"/>
              <a:t>/docs/concepts/workloads/controllers/</a:t>
            </a:r>
            <a:r>
              <a:rPr lang="en-US" dirty="0" err="1" smtClean="0"/>
              <a:t>replicaset</a:t>
            </a:r>
            <a:r>
              <a:rPr lang="en-US" dirty="0" smtClean="0"/>
              <a:t>/</a:t>
            </a:r>
          </a:p>
          <a:p>
            <a:r>
              <a:rPr lang="en-US" dirty="0" smtClean="0"/>
              <a:t>https://</a:t>
            </a:r>
            <a:r>
              <a:rPr lang="en-US" dirty="0" err="1" smtClean="0"/>
              <a:t>kubernetes.io</a:t>
            </a:r>
            <a:r>
              <a:rPr lang="en-US" dirty="0" smtClean="0"/>
              <a:t>/docs/user-guide/</a:t>
            </a:r>
            <a:r>
              <a:rPr lang="en-US" dirty="0" err="1" smtClean="0"/>
              <a:t>kubectl</a:t>
            </a:r>
            <a:r>
              <a:rPr lang="en-US" dirty="0" smtClean="0"/>
              <a:t>/v1.6/#rollout</a:t>
            </a:r>
          </a:p>
          <a:p>
            <a:r>
              <a:rPr lang="en-US" dirty="0" smtClean="0"/>
              <a:t>https://</a:t>
            </a:r>
            <a:r>
              <a:rPr lang="en-US" dirty="0" err="1" smtClean="0"/>
              <a:t>kubernetes.io</a:t>
            </a:r>
            <a:r>
              <a:rPr lang="en-US" dirty="0" smtClean="0"/>
              <a:t>/docs/user-guide/</a:t>
            </a:r>
            <a:r>
              <a:rPr lang="en-US" dirty="0" err="1" smtClean="0"/>
              <a:t>kubectl</a:t>
            </a:r>
            <a:r>
              <a:rPr lang="en-US" dirty="0" smtClean="0"/>
              <a:t>/v1.6/#rolling-update</a:t>
            </a:r>
          </a:p>
          <a:p>
            <a:r>
              <a:rPr lang="en-US" dirty="0" smtClean="0"/>
              <a:t>https://</a:t>
            </a:r>
            <a:r>
              <a:rPr lang="en-US" dirty="0" err="1" smtClean="0"/>
              <a:t>kubernetes.io</a:t>
            </a:r>
            <a:r>
              <a:rPr lang="en-US" dirty="0" smtClean="0"/>
              <a:t>/docs/concepts/cluster-administration/manage-deployment/#canary-deployments</a:t>
            </a:r>
          </a:p>
          <a:p>
            <a:endParaRPr lang="en-US" dirty="0" smtClean="0"/>
          </a:p>
          <a:p>
            <a:r>
              <a:rPr lang="en-US" dirty="0" smtClean="0"/>
              <a:t>Blue-green deployment isn’t built-in to Kubernetes (as</a:t>
            </a:r>
            <a:r>
              <a:rPr lang="en-US" baseline="0" dirty="0" smtClean="0"/>
              <a:t> of July 2017). Some examples others have built:</a:t>
            </a:r>
          </a:p>
          <a:p>
            <a:r>
              <a:rPr lang="en-US" baseline="0" dirty="0" smtClean="0"/>
              <a:t>https://</a:t>
            </a:r>
            <a:r>
              <a:rPr lang="en-US" baseline="0" dirty="0" err="1" smtClean="0"/>
              <a:t>techbeacon.com</a:t>
            </a:r>
            <a:r>
              <a:rPr lang="en-US" baseline="0" dirty="0" smtClean="0"/>
              <a:t>/one-year-using-</a:t>
            </a:r>
            <a:r>
              <a:rPr lang="en-US" baseline="0" dirty="0" err="1" smtClean="0"/>
              <a:t>kubernetes</a:t>
            </a:r>
            <a:r>
              <a:rPr lang="en-US" baseline="0" dirty="0" smtClean="0"/>
              <a:t>-production-lessons-learned</a:t>
            </a:r>
          </a:p>
          <a:p>
            <a:r>
              <a:rPr lang="en-US" baseline="0" dirty="0" smtClean="0"/>
              <a:t>http://</a:t>
            </a:r>
            <a:r>
              <a:rPr lang="en-US" baseline="0" dirty="0" err="1" smtClean="0"/>
              <a:t>www.devoperandi.com</a:t>
            </a:r>
            <a:r>
              <a:rPr lang="en-US" baseline="0" dirty="0" smtClean="0"/>
              <a:t>/</a:t>
            </a:r>
            <a:r>
              <a:rPr lang="en-US" baseline="0" dirty="0" err="1" smtClean="0"/>
              <a:t>kubernetes</a:t>
            </a:r>
            <a:r>
              <a:rPr lang="en-US" baseline="0" dirty="0" smtClean="0"/>
              <a:t>-deployment-resource-</a:t>
            </a:r>
            <a:r>
              <a:rPr lang="en-US" baseline="0" dirty="0" err="1" smtClean="0"/>
              <a:t>bluegreen</a:t>
            </a:r>
            <a:r>
              <a:rPr lang="en-US" baseline="0" dirty="0" smtClean="0"/>
              <a:t>-deploys-for-everyone/</a:t>
            </a:r>
          </a:p>
          <a:p>
            <a:endParaRPr lang="en-US" dirty="0"/>
          </a:p>
        </p:txBody>
      </p:sp>
      <p:sp>
        <p:nvSpPr>
          <p:cNvPr id="4" name="Footer Placeholder 3"/>
          <p:cNvSpPr>
            <a:spLocks noGrp="1"/>
          </p:cNvSpPr>
          <p:nvPr>
            <p:ph type="ftr" sz="quarter" idx="10"/>
          </p:nvPr>
        </p:nvSpPr>
        <p:spPr/>
        <p:txBody>
          <a:bodyPr/>
          <a:lstStyle/>
          <a:p>
            <a:pPr>
              <a:defRPr/>
            </a:pPr>
            <a:r>
              <a:rPr lang="en-US" smtClean="0"/>
              <a:t>© Copyright IBM Corporation 2016</a:t>
            </a:r>
            <a:endParaRPr lang="en-US" dirty="0"/>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17</a:t>
            </a:fld>
            <a:endParaRPr lang="en-US"/>
          </a:p>
        </p:txBody>
      </p:sp>
    </p:spTree>
    <p:extLst>
      <p:ext uri="{BB962C8B-B14F-4D97-AF65-F5344CB8AC3E}">
        <p14:creationId xmlns:p14="http://schemas.microsoft.com/office/powerpoint/2010/main" val="882922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kubernetes.io</a:t>
            </a:r>
            <a:r>
              <a:rPr lang="en-US" dirty="0" smtClean="0"/>
              <a:t>/docs/tasks/run-application/horizontal-pod-</a:t>
            </a:r>
            <a:r>
              <a:rPr lang="en-US" dirty="0" err="1" smtClean="0"/>
              <a:t>autoscale</a:t>
            </a:r>
            <a:r>
              <a:rPr lang="en-US" dirty="0" smtClean="0"/>
              <a:t>/</a:t>
            </a:r>
          </a:p>
          <a:p>
            <a:r>
              <a:rPr lang="en-US" dirty="0" smtClean="0"/>
              <a:t>https://</a:t>
            </a:r>
            <a:r>
              <a:rPr lang="en-US" dirty="0" err="1" smtClean="0"/>
              <a:t>kubernetes.io</a:t>
            </a:r>
            <a:r>
              <a:rPr lang="en-US" dirty="0" smtClean="0"/>
              <a:t>/docs/tasks/run-application/horizontal-pod-</a:t>
            </a:r>
            <a:r>
              <a:rPr lang="en-US" dirty="0" err="1" smtClean="0"/>
              <a:t>autoscale</a:t>
            </a:r>
            <a:r>
              <a:rPr lang="en-US" dirty="0" smtClean="0"/>
              <a:t>-walkthrough/</a:t>
            </a:r>
          </a:p>
          <a:p>
            <a:r>
              <a:rPr lang="en-US" dirty="0" smtClean="0"/>
              <a:t>https://</a:t>
            </a:r>
            <a:r>
              <a:rPr lang="en-US" dirty="0" err="1" smtClean="0"/>
              <a:t>kubernetes.io</a:t>
            </a:r>
            <a:r>
              <a:rPr lang="en-US" dirty="0" smtClean="0"/>
              <a:t>/docs/user-guide/</a:t>
            </a:r>
            <a:r>
              <a:rPr lang="en-US" dirty="0" err="1" smtClean="0"/>
              <a:t>kubectl</a:t>
            </a:r>
            <a:r>
              <a:rPr lang="en-US" dirty="0" smtClean="0"/>
              <a:t>/v1.6/#</a:t>
            </a:r>
            <a:r>
              <a:rPr lang="en-US" dirty="0" err="1" smtClean="0"/>
              <a:t>autoscale</a:t>
            </a:r>
            <a:endParaRPr lang="en-US" dirty="0" smtClean="0"/>
          </a:p>
          <a:p>
            <a:r>
              <a:rPr lang="en-US" dirty="0" smtClean="0"/>
              <a:t>https://</a:t>
            </a:r>
            <a:r>
              <a:rPr lang="en-US" dirty="0" err="1" smtClean="0"/>
              <a:t>github.com</a:t>
            </a:r>
            <a:r>
              <a:rPr lang="en-US" dirty="0" smtClean="0"/>
              <a:t>/</a:t>
            </a:r>
            <a:r>
              <a:rPr lang="en-US" dirty="0" err="1" smtClean="0"/>
              <a:t>kubernetes</a:t>
            </a:r>
            <a:r>
              <a:rPr lang="en-US" dirty="0" smtClean="0"/>
              <a:t>/community/blob/master/contributors/design-proposals/horizontal-pod-</a:t>
            </a:r>
            <a:r>
              <a:rPr lang="en-US" dirty="0" err="1" smtClean="0"/>
              <a:t>autoscaler.md</a:t>
            </a:r>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smtClean="0"/>
              <a:t>© Copyright IBM Corporation 2016</a:t>
            </a:r>
            <a:endParaRPr lang="en-US" dirty="0"/>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18</a:t>
            </a:fld>
            <a:endParaRPr lang="en-US"/>
          </a:p>
        </p:txBody>
      </p:sp>
    </p:spTree>
    <p:extLst>
      <p:ext uri="{BB962C8B-B14F-4D97-AF65-F5344CB8AC3E}">
        <p14:creationId xmlns:p14="http://schemas.microsoft.com/office/powerpoint/2010/main" val="7803964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5" name="Rectangle 4"/>
          <p:cNvSpPr/>
          <p:nvPr userDrawn="1"/>
        </p:nvSpPr>
        <p:spPr>
          <a:xfrm>
            <a:off x="0" y="0"/>
            <a:ext cx="14630400" cy="8229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45843" tIns="72922" rIns="145843" bIns="72922" rtlCol="0" anchor="ctr"/>
          <a:lstStyle/>
          <a:p>
            <a:pPr algn="ctr" defTabSz="728758"/>
            <a:endParaRPr lang="en-US" sz="2880" b="0" i="0" dirty="0">
              <a:solidFill>
                <a:srgbClr val="FFFFFF"/>
              </a:solidFill>
              <a:latin typeface="IBM Plex Sans Regular" charset="0"/>
            </a:endParaRPr>
          </a:p>
        </p:txBody>
      </p:sp>
      <p:sp>
        <p:nvSpPr>
          <p:cNvPr id="6" name="Slide Number Placeholder 5"/>
          <p:cNvSpPr>
            <a:spLocks noGrp="1"/>
          </p:cNvSpPr>
          <p:nvPr>
            <p:ph type="sldNum" sz="quarter" idx="12"/>
          </p:nvPr>
        </p:nvSpPr>
        <p:spPr/>
        <p:txBody>
          <a:bodyPr/>
          <a:lstStyle/>
          <a:p>
            <a:fld id="{E9549862-13E2-C34D-815E-8545BD36FC59}" type="slidenum">
              <a:rPr lang="en-US" smtClean="0">
                <a:solidFill>
                  <a:srgbClr val="6D7777"/>
                </a:solidFill>
              </a:rPr>
              <a:pPr/>
              <a:t>‹#›</a:t>
            </a:fld>
            <a:endParaRPr lang="en-US" dirty="0">
              <a:solidFill>
                <a:srgbClr val="6D7777"/>
              </a:solidFill>
            </a:endParaRPr>
          </a:p>
        </p:txBody>
      </p:sp>
      <p:sp>
        <p:nvSpPr>
          <p:cNvPr id="2" name="Title 1"/>
          <p:cNvSpPr>
            <a:spLocks noGrp="1"/>
          </p:cNvSpPr>
          <p:nvPr>
            <p:ph type="ctrTitle"/>
          </p:nvPr>
        </p:nvSpPr>
        <p:spPr>
          <a:xfrm>
            <a:off x="406631" y="3441984"/>
            <a:ext cx="9496213" cy="1482275"/>
          </a:xfrm>
        </p:spPr>
        <p:txBody>
          <a:bodyPr anchor="b" anchorCtr="0">
            <a:noAutofit/>
          </a:bodyPr>
          <a:lstStyle>
            <a:lvl1pPr algn="l">
              <a:lnSpc>
                <a:spcPct val="85000"/>
              </a:lnSpc>
              <a:defRPr sz="544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06402" y="4951778"/>
            <a:ext cx="9509760" cy="1037014"/>
          </a:xfrm>
        </p:spPr>
        <p:txBody>
          <a:bodyPr tIns="0"/>
          <a:lstStyle>
            <a:lvl1pPr marL="0" indent="0" algn="l">
              <a:buNone/>
              <a:defRPr>
                <a:solidFill>
                  <a:schemeClr val="accent6"/>
                </a:solidFill>
              </a:defRPr>
            </a:lvl1pPr>
            <a:lvl2pPr marL="728758" indent="0" algn="ctr">
              <a:buNone/>
              <a:defRPr>
                <a:solidFill>
                  <a:schemeClr val="tx1">
                    <a:tint val="75000"/>
                  </a:schemeClr>
                </a:solidFill>
              </a:defRPr>
            </a:lvl2pPr>
            <a:lvl3pPr marL="1457856" indent="0" algn="ctr">
              <a:buNone/>
              <a:defRPr>
                <a:solidFill>
                  <a:schemeClr val="tx1">
                    <a:tint val="75000"/>
                  </a:schemeClr>
                </a:solidFill>
              </a:defRPr>
            </a:lvl3pPr>
            <a:lvl4pPr marL="2186726" indent="0" algn="ctr">
              <a:buNone/>
              <a:defRPr>
                <a:solidFill>
                  <a:schemeClr val="tx1">
                    <a:tint val="75000"/>
                  </a:schemeClr>
                </a:solidFill>
              </a:defRPr>
            </a:lvl4pPr>
            <a:lvl5pPr marL="2915710" indent="0" algn="ctr">
              <a:buNone/>
              <a:defRPr>
                <a:solidFill>
                  <a:schemeClr val="tx1">
                    <a:tint val="75000"/>
                  </a:schemeClr>
                </a:solidFill>
              </a:defRPr>
            </a:lvl5pPr>
            <a:lvl6pPr marL="3644467" indent="0" algn="ctr">
              <a:buNone/>
              <a:defRPr>
                <a:solidFill>
                  <a:schemeClr val="tx1">
                    <a:tint val="75000"/>
                  </a:schemeClr>
                </a:solidFill>
              </a:defRPr>
            </a:lvl6pPr>
            <a:lvl7pPr marL="4373266" indent="0" algn="ctr">
              <a:buNone/>
              <a:defRPr>
                <a:solidFill>
                  <a:schemeClr val="tx1">
                    <a:tint val="75000"/>
                  </a:schemeClr>
                </a:solidFill>
              </a:defRPr>
            </a:lvl7pPr>
            <a:lvl8pPr marL="5102269" indent="0" algn="ctr">
              <a:buNone/>
              <a:defRPr>
                <a:solidFill>
                  <a:schemeClr val="tx1">
                    <a:tint val="75000"/>
                  </a:schemeClr>
                </a:solidFill>
              </a:defRPr>
            </a:lvl8pPr>
            <a:lvl9pPr marL="5831171" indent="0" algn="ctr">
              <a:buNone/>
              <a:defRPr>
                <a:solidFill>
                  <a:schemeClr val="tx1">
                    <a:tint val="75000"/>
                  </a:schemeClr>
                </a:solidFill>
              </a:defRPr>
            </a:lvl9pPr>
          </a:lstStyle>
          <a:p>
            <a:r>
              <a:rPr lang="en-US" dirty="0" smtClean="0"/>
              <a:t>Click to edit Master subtitle style</a:t>
            </a:r>
            <a:endParaRPr lang="en-US" dirty="0"/>
          </a:p>
        </p:txBody>
      </p:sp>
      <p:pic>
        <p:nvPicPr>
          <p:cNvPr id="8" name="Picture 7" descr="title slide-graphic imag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847445" y="0"/>
            <a:ext cx="4796502" cy="8229600"/>
          </a:xfrm>
          <a:prstGeom prst="rect">
            <a:avLst/>
          </a:prstGeom>
        </p:spPr>
      </p:pic>
      <p:pic>
        <p:nvPicPr>
          <p:cNvPr id="9" name="Picture 8" descr="ibm logo-white-rotated.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3505510" y="741849"/>
            <a:ext cx="393374" cy="1001685"/>
          </a:xfrm>
          <a:prstGeom prst="rect">
            <a:avLst/>
          </a:prstGeom>
        </p:spPr>
      </p:pic>
      <p:sp>
        <p:nvSpPr>
          <p:cNvPr id="13" name="TextBox 12"/>
          <p:cNvSpPr txBox="1"/>
          <p:nvPr userDrawn="1"/>
        </p:nvSpPr>
        <p:spPr>
          <a:xfrm>
            <a:off x="468944" y="7791346"/>
            <a:ext cx="4696614" cy="246221"/>
          </a:xfrm>
          <a:prstGeom prst="rect">
            <a:avLst/>
          </a:prstGeom>
          <a:noFill/>
        </p:spPr>
        <p:txBody>
          <a:bodyPr wrap="square" lIns="0" tIns="0" rIns="0" bIns="0" rtlCol="0">
            <a:spAutoFit/>
          </a:bodyPr>
          <a:lstStyle/>
          <a:p>
            <a:pPr defTabSz="728758"/>
            <a:r>
              <a:rPr lang="en-US" sz="1600" b="0" i="0" dirty="0" smtClean="0">
                <a:solidFill>
                  <a:srgbClr val="325C80">
                    <a:lumMod val="60000"/>
                    <a:lumOff val="40000"/>
                  </a:srgbClr>
                </a:solidFill>
                <a:latin typeface="IBM Plex Sans Regular" charset="0"/>
              </a:rPr>
              <a:t>IBM Internal Only – Do not share with customers</a:t>
            </a:r>
            <a:endParaRPr lang="en-US" sz="1600" b="0" i="0" dirty="0">
              <a:solidFill>
                <a:srgbClr val="325C80">
                  <a:lumMod val="60000"/>
                  <a:lumOff val="40000"/>
                </a:srgbClr>
              </a:solidFill>
              <a:latin typeface="IBM Plex Sans Regular" charset="0"/>
            </a:endParaRPr>
          </a:p>
        </p:txBody>
      </p:sp>
    </p:spTree>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defTabSz="728758"/>
            <a:fld id="{E9549862-13E2-C34D-815E-8545BD36FC59}" type="slidenum">
              <a:rPr lang="en-US" smtClean="0">
                <a:solidFill>
                  <a:srgbClr val="6D7777"/>
                </a:solidFill>
              </a:rPr>
              <a:pPr defTabSz="728758"/>
              <a:t>‹#›</a:t>
            </a:fld>
            <a:endParaRPr lang="en-US" dirty="0">
              <a:solidFill>
                <a:srgbClr val="6D7777"/>
              </a:solidFill>
            </a:endParaRPr>
          </a:p>
        </p:txBody>
      </p:sp>
      <p:sp>
        <p:nvSpPr>
          <p:cNvPr id="5" name="Content Placeholder 4"/>
          <p:cNvSpPr>
            <a:spLocks noGrp="1"/>
          </p:cNvSpPr>
          <p:nvPr>
            <p:ph sz="quarter" idx="11"/>
          </p:nvPr>
        </p:nvSpPr>
        <p:spPr>
          <a:xfrm>
            <a:off x="468946" y="1443707"/>
            <a:ext cx="13064176" cy="6096082"/>
          </a:xfrm>
        </p:spPr>
        <p:txBody>
          <a:bodyPr/>
          <a:lstStyle>
            <a:lvl2pPr marL="635237" indent="-253078">
              <a:buClr>
                <a:schemeClr val="tx1"/>
              </a:buClr>
              <a:buSzPct val="90000"/>
              <a:buFont typeface=".AppleSystemUIFont" charset="-120"/>
              <a:buChar char="–"/>
              <a:defRPr/>
            </a:lvl2pPr>
            <a:lvl3pPr marL="946506" indent="-275939">
              <a:buFont typeface="LucidaGrande" charset="0"/>
              <a:buChar char="-"/>
              <a:defRPr/>
            </a:lvl3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6860085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tic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defTabSz="728758"/>
            <a:fld id="{E9549862-13E2-C34D-815E-8545BD36FC59}" type="slidenum">
              <a:rPr lang="en-US" smtClean="0">
                <a:solidFill>
                  <a:srgbClr val="6D7777"/>
                </a:solidFill>
              </a:rPr>
              <a:pPr defTabSz="728758"/>
              <a:t>‹#›</a:t>
            </a:fld>
            <a:endParaRPr lang="en-US" dirty="0">
              <a:solidFill>
                <a:srgbClr val="6D7777"/>
              </a:solidFill>
            </a:endParaRPr>
          </a:p>
        </p:txBody>
      </p:sp>
      <p:sp>
        <p:nvSpPr>
          <p:cNvPr id="10" name="Text Placeholder 9"/>
          <p:cNvSpPr>
            <a:spLocks noGrp="1"/>
          </p:cNvSpPr>
          <p:nvPr>
            <p:ph type="body" sz="quarter" idx="12" hasCustomPrompt="1"/>
          </p:nvPr>
        </p:nvSpPr>
        <p:spPr>
          <a:xfrm>
            <a:off x="465138" y="1427163"/>
            <a:ext cx="13074650" cy="6129337"/>
          </a:xfrm>
        </p:spPr>
        <p:txBody>
          <a:bodyPr anchor="ctr" anchorCtr="0"/>
          <a:lstStyle>
            <a:lvl1pPr algn="ctr">
              <a:defRPr baseline="0"/>
            </a:lvl1pPr>
          </a:lstStyle>
          <a:p>
            <a:pPr lvl="0"/>
            <a:r>
              <a:rPr lang="en-US" dirty="0" smtClean="0"/>
              <a:t>This presentation is intended for an IBM internal audience only. </a:t>
            </a:r>
            <a:endParaRPr lang="en-US" dirty="0"/>
          </a:p>
        </p:txBody>
      </p:sp>
    </p:spTree>
    <p:extLst>
      <p:ext uri="{BB962C8B-B14F-4D97-AF65-F5344CB8AC3E}">
        <p14:creationId xmlns:p14="http://schemas.microsoft.com/office/powerpoint/2010/main" val="76723300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274283" indent="-274283">
              <a:buFont typeface="Arial" panose="020B0604020202020204" pitchFamily="34" charset="0"/>
              <a:buChar char="•"/>
              <a:defRPr/>
            </a:lvl1pPr>
            <a:lvl2pPr marL="548567" indent="-274283">
              <a:buFont typeface="Wingdings" panose="05000000000000000000" pitchFamily="2" charset="2"/>
              <a:buChar char="§"/>
              <a:defRPr/>
            </a:lvl2pPr>
            <a:lvl3pPr marL="822850" indent="-274283">
              <a:buFont typeface="Arial" panose="020B0604020202020204" pitchFamily="34" charset="0"/>
              <a:buChar char="−"/>
              <a:defRPr/>
            </a:lvl3pPr>
            <a:lvl4pPr marL="815872" indent="0">
              <a:buNone/>
              <a:defRPr/>
            </a:lvl4pPr>
          </a:lstStyle>
          <a:p>
            <a:pPr lvl="0"/>
            <a:r>
              <a:rPr lang="en-US" smtClean="0"/>
              <a:t>Click to edit Master text styles</a:t>
            </a:r>
          </a:p>
          <a:p>
            <a:pPr lvl="1"/>
            <a:r>
              <a:rPr lang="en-US" smtClean="0"/>
              <a:t>Second level</a:t>
            </a:r>
          </a:p>
          <a:p>
            <a:pPr lvl="2"/>
            <a:r>
              <a:rPr lang="en-US" smtClean="0"/>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Tree>
    <p:extLst>
      <p:ext uri="{BB962C8B-B14F-4D97-AF65-F5344CB8AC3E}">
        <p14:creationId xmlns:p14="http://schemas.microsoft.com/office/powerpoint/2010/main" val="211204992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7319" y="1404519"/>
            <a:ext cx="6811428" cy="6441644"/>
          </a:xfrm>
        </p:spPr>
        <p:txBody>
          <a:bodyPr/>
          <a:lstStyle>
            <a:lvl4pPr marL="815872" indent="0">
              <a:buNone/>
              <a:defRPr/>
            </a:lvl4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7410796" y="1404519"/>
            <a:ext cx="6811428" cy="6441644"/>
          </a:xfrm>
        </p:spPr>
        <p:txBody>
          <a:bodyPr/>
          <a:lstStyle>
            <a:lvl4pPr marL="815872" indent="0">
              <a:buNone/>
              <a:defRPr/>
            </a:lvl4pPr>
          </a:lstStyle>
          <a:p>
            <a:pPr lvl="0"/>
            <a:r>
              <a:rPr lang="en-US" smtClean="0"/>
              <a:t>Click to edit Master text styles</a:t>
            </a:r>
          </a:p>
          <a:p>
            <a:pPr lvl="1"/>
            <a:r>
              <a:rPr lang="en-US" smtClean="0"/>
              <a:t>Second level</a:t>
            </a:r>
          </a:p>
          <a:p>
            <a:pPr lvl="2"/>
            <a:r>
              <a:rPr lang="en-US" smtClean="0"/>
              <a:t>Third level</a:t>
            </a:r>
          </a:p>
        </p:txBody>
      </p:sp>
      <p:sp>
        <p:nvSpPr>
          <p:cNvPr id="5" name="Rectangle 10"/>
          <p:cNvSpPr>
            <a:spLocks noGrp="1" noChangeArrowheads="1"/>
          </p:cNvSpPr>
          <p:nvPr>
            <p:ph type="sldNum" sz="quarter" idx="10"/>
          </p:nvPr>
        </p:nvSpPr>
        <p:spPr>
          <a:ln/>
        </p:spPr>
        <p:txBody>
          <a:bodyPr/>
          <a:lstStyle>
            <a:lvl1pPr>
              <a:defRPr/>
            </a:lvl1pPr>
          </a:lstStyle>
          <a:p>
            <a:pPr>
              <a:defRPr/>
            </a:pPr>
            <a:fld id="{F6195F61-18A5-496F-99BC-14D9FC7ECCF8}" type="slidenum">
              <a:rPr lang="en-US" smtClean="0"/>
              <a:pPr>
                <a:defRPr/>
              </a:pPr>
              <a:t>‹#›</a:t>
            </a:fld>
            <a:endParaRPr lang="en-US" dirty="0"/>
          </a:p>
        </p:txBody>
      </p:sp>
    </p:spTree>
    <p:extLst>
      <p:ext uri="{BB962C8B-B14F-4D97-AF65-F5344CB8AC3E}">
        <p14:creationId xmlns:p14="http://schemas.microsoft.com/office/powerpoint/2010/main" val="200779677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Tree>
    <p:extLst>
      <p:ext uri="{BB962C8B-B14F-4D97-AF65-F5344CB8AC3E}">
        <p14:creationId xmlns:p14="http://schemas.microsoft.com/office/powerpoint/2010/main" val="151605165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pPr>
              <a:defRPr/>
            </a:pPr>
            <a:fld id="{A6CADBCB-90C9-40AA-B762-FAACEAF55A59}" type="slidenum">
              <a:rPr lang="en-US" smtClean="0"/>
              <a:pPr>
                <a:defRPr/>
              </a:pPr>
              <a:t>‹#›</a:t>
            </a:fld>
            <a:endParaRPr lang="en-US" dirty="0"/>
          </a:p>
        </p:txBody>
      </p:sp>
    </p:spTree>
    <p:extLst>
      <p:ext uri="{BB962C8B-B14F-4D97-AF65-F5344CB8AC3E}">
        <p14:creationId xmlns:p14="http://schemas.microsoft.com/office/powerpoint/2010/main" val="220482103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8946" y="72145"/>
            <a:ext cx="13064176" cy="1055048"/>
          </a:xfrm>
          <a:prstGeom prst="rect">
            <a:avLst/>
          </a:prstGeom>
        </p:spPr>
        <p:txBody>
          <a:bodyPr vert="horz" lIns="0" tIns="45576" rIns="91152" bIns="0" rtlCol="0" anchor="b"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69175" y="1442803"/>
            <a:ext cx="13429938" cy="6170426"/>
          </a:xfrm>
          <a:prstGeom prst="rect">
            <a:avLst/>
          </a:prstGeom>
        </p:spPr>
        <p:txBody>
          <a:bodyPr vert="horz" lIns="0" tIns="45576" rIns="91152" bIns="45576"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13659855" y="7729863"/>
            <a:ext cx="640614" cy="438150"/>
          </a:xfrm>
          <a:prstGeom prst="rect">
            <a:avLst/>
          </a:prstGeom>
        </p:spPr>
        <p:txBody>
          <a:bodyPr vert="horz" lIns="91152" tIns="45576" rIns="91152" bIns="45576" rtlCol="0" anchor="ctr"/>
          <a:lstStyle>
            <a:lvl1pPr algn="r">
              <a:defRPr sz="1440" b="0" i="0">
                <a:solidFill>
                  <a:schemeClr val="tx1"/>
                </a:solidFill>
                <a:latin typeface="IBM Plex Sans Regular" charset="0"/>
              </a:defRPr>
            </a:lvl1pPr>
          </a:lstStyle>
          <a:p>
            <a:pPr defTabSz="728758"/>
            <a:fld id="{E9549862-13E2-C34D-815E-8545BD36FC59}" type="slidenum">
              <a:rPr lang="en-US" smtClean="0">
                <a:solidFill>
                  <a:srgbClr val="6D7777"/>
                </a:solidFill>
              </a:rPr>
              <a:pPr defTabSz="728758"/>
              <a:t>‹#›</a:t>
            </a:fld>
            <a:endParaRPr lang="en-US" dirty="0">
              <a:solidFill>
                <a:srgbClr val="6D7777"/>
              </a:solidFill>
            </a:endParaRPr>
          </a:p>
        </p:txBody>
      </p:sp>
      <p:sp>
        <p:nvSpPr>
          <p:cNvPr id="4" name="TextBox 3"/>
          <p:cNvSpPr txBox="1"/>
          <p:nvPr userDrawn="1"/>
        </p:nvSpPr>
        <p:spPr>
          <a:xfrm>
            <a:off x="468943" y="7804893"/>
            <a:ext cx="4632445" cy="246221"/>
          </a:xfrm>
          <a:prstGeom prst="rect">
            <a:avLst/>
          </a:prstGeom>
          <a:noFill/>
        </p:spPr>
        <p:txBody>
          <a:bodyPr wrap="square" lIns="0" tIns="0" rIns="0" bIns="0" rtlCol="0">
            <a:spAutoFit/>
          </a:bodyPr>
          <a:lstStyle/>
          <a:p>
            <a:pPr defTabSz="728758"/>
            <a:r>
              <a:rPr lang="en-US" sz="1600" b="0" i="0" dirty="0" smtClean="0">
                <a:solidFill>
                  <a:srgbClr val="325C80"/>
                </a:solidFill>
                <a:latin typeface="IBM Plex Sans Regular" charset="0"/>
              </a:rPr>
              <a:t>IBM Internal Only</a:t>
            </a:r>
            <a:r>
              <a:rPr lang="en-US" sz="1600" b="0" i="0" baseline="0" dirty="0" smtClean="0">
                <a:solidFill>
                  <a:srgbClr val="325C80"/>
                </a:solidFill>
                <a:latin typeface="IBM Plex Sans Regular" charset="0"/>
              </a:rPr>
              <a:t> – Do not share </a:t>
            </a:r>
            <a:r>
              <a:rPr lang="en-US" sz="1600" b="0" i="0" baseline="0" smtClean="0">
                <a:solidFill>
                  <a:srgbClr val="325C80"/>
                </a:solidFill>
                <a:latin typeface="IBM Plex Sans Regular" charset="0"/>
              </a:rPr>
              <a:t>with customers</a:t>
            </a:r>
            <a:endParaRPr lang="en-US" sz="1600" b="0" i="0" dirty="0">
              <a:solidFill>
                <a:srgbClr val="325C80"/>
              </a:solidFill>
              <a:latin typeface="IBM Plex Sans Regular" charset="0"/>
            </a:endParaRPr>
          </a:p>
        </p:txBody>
      </p:sp>
      <p:pic>
        <p:nvPicPr>
          <p:cNvPr id="9" name="Picture 8" descr="Content Slide, graphic far right corner.png"/>
          <p:cNvPicPr>
            <a:picLocks noChangeAspect="1"/>
          </p:cNvPicPr>
          <p:nvPr userDrawn="1"/>
        </p:nvPicPr>
        <p:blipFill>
          <a:blip r:embed="rId9" cstate="print">
            <a:alphaModFix amt="43000"/>
            <a:extLst>
              <a:ext uri="{28A0092B-C50C-407E-A947-70E740481C1C}">
                <a14:useLocalDpi xmlns:a14="http://schemas.microsoft.com/office/drawing/2010/main"/>
              </a:ext>
            </a:extLst>
          </a:blip>
          <a:stretch>
            <a:fillRect/>
          </a:stretch>
        </p:blipFill>
        <p:spPr>
          <a:xfrm>
            <a:off x="13586162" y="23"/>
            <a:ext cx="1057789" cy="2099733"/>
          </a:xfrm>
          <a:prstGeom prst="rect">
            <a:avLst/>
          </a:prstGeom>
        </p:spPr>
      </p:pic>
    </p:spTree>
    <p:extLst>
      <p:ext uri="{BB962C8B-B14F-4D97-AF65-F5344CB8AC3E}">
        <p14:creationId xmlns:p14="http://schemas.microsoft.com/office/powerpoint/2010/main" val="2079331310"/>
      </p:ext>
    </p:extLst>
  </p:cSld>
  <p:clrMap bg1="lt1" tx1="dk1" bg2="lt2" tx2="dk2" accent1="accent1" accent2="accent2" accent3="accent3" accent4="accent4" accent5="accent5" accent6="accent6" hlink="hlink" folHlink="folHlink"/>
  <p:sldLayoutIdLst>
    <p:sldLayoutId id="2147483682" r:id="rId1"/>
    <p:sldLayoutId id="2147483695" r:id="rId2"/>
    <p:sldLayoutId id="2147483696" r:id="rId3"/>
    <p:sldLayoutId id="2147483699" r:id="rId4"/>
    <p:sldLayoutId id="2147483700" r:id="rId5"/>
    <p:sldLayoutId id="2147483701" r:id="rId6"/>
    <p:sldLayoutId id="2147483702" r:id="rId7"/>
  </p:sldLayoutIdLst>
  <p:timing>
    <p:tnLst>
      <p:par>
        <p:cTn id="1" dur="indefinite" restart="never" nodeType="tmRoot"/>
      </p:par>
    </p:tnLst>
  </p:timing>
  <p:hf hdr="0" ftr="0" dt="0"/>
  <p:txStyles>
    <p:titleStyle>
      <a:lvl1pPr algn="l" defTabSz="728758" rtl="0" eaLnBrk="1" latinLnBrk="0" hangingPunct="1">
        <a:lnSpc>
          <a:spcPct val="85000"/>
        </a:lnSpc>
        <a:spcBef>
          <a:spcPct val="0"/>
        </a:spcBef>
        <a:buNone/>
        <a:defRPr sz="4480" b="0" i="0" kern="1200">
          <a:solidFill>
            <a:schemeClr val="accent4"/>
          </a:solidFill>
          <a:latin typeface="IBM Plex Sans Regular" charset="0"/>
          <a:ea typeface="+mj-ea"/>
          <a:cs typeface="+mj-cs"/>
        </a:defRPr>
      </a:lvl1pPr>
    </p:titleStyle>
    <p:bodyStyle>
      <a:lvl1pPr marL="0" indent="0" algn="l" defTabSz="728758" rtl="0" eaLnBrk="1" latinLnBrk="0" hangingPunct="1">
        <a:spcBef>
          <a:spcPts val="960"/>
        </a:spcBef>
        <a:buClr>
          <a:schemeClr val="tx1"/>
        </a:buClr>
        <a:buFontTx/>
        <a:buNone/>
        <a:defRPr sz="3200" b="0" i="0" kern="1200">
          <a:solidFill>
            <a:srgbClr val="595959"/>
          </a:solidFill>
          <a:latin typeface="IBM Plex Sans Regular" charset="0"/>
          <a:ea typeface="+mn-ea"/>
          <a:cs typeface="+mn-cs"/>
        </a:defRPr>
      </a:lvl1pPr>
      <a:lvl2pPr marL="635237" indent="-253078" algn="l" defTabSz="728758" rtl="0" eaLnBrk="1" latinLnBrk="0" hangingPunct="1">
        <a:spcBef>
          <a:spcPts val="960"/>
        </a:spcBef>
        <a:buClr>
          <a:schemeClr val="accent5"/>
        </a:buClr>
        <a:buFont typeface="Arial"/>
        <a:buChar char="•"/>
        <a:defRPr sz="2880" b="0" i="0" kern="1200">
          <a:solidFill>
            <a:srgbClr val="595959"/>
          </a:solidFill>
          <a:latin typeface="IBM Plex Sans Regular" charset="0"/>
          <a:ea typeface="+mn-ea"/>
          <a:cs typeface="+mn-cs"/>
        </a:defRPr>
      </a:lvl2pPr>
      <a:lvl3pPr marL="946506" indent="-275939" algn="l" defTabSz="728758" rtl="0" eaLnBrk="1" latinLnBrk="0" hangingPunct="1">
        <a:spcBef>
          <a:spcPts val="960"/>
        </a:spcBef>
        <a:buClr>
          <a:schemeClr val="tx1"/>
        </a:buClr>
        <a:buFont typeface="Lucida Grande"/>
        <a:buChar char="–"/>
        <a:defRPr sz="2560" b="0" i="0" kern="1200">
          <a:solidFill>
            <a:srgbClr val="595959"/>
          </a:solidFill>
          <a:latin typeface="IBM Plex Sans Regular" charset="0"/>
          <a:ea typeface="+mn-ea"/>
          <a:cs typeface="+mn-cs"/>
        </a:defRPr>
      </a:lvl3pPr>
      <a:lvl4pPr marL="1424952" indent="-478333" algn="l" defTabSz="728758" rtl="0" eaLnBrk="1" latinLnBrk="0" hangingPunct="1">
        <a:spcBef>
          <a:spcPts val="960"/>
        </a:spcBef>
        <a:buClr>
          <a:schemeClr val="tx1"/>
        </a:buClr>
        <a:buFont typeface="Lucida Grande"/>
        <a:buChar char="–"/>
        <a:defRPr sz="2240" b="0" i="0" kern="1200">
          <a:solidFill>
            <a:srgbClr val="595959"/>
          </a:solidFill>
          <a:latin typeface="IBM Plex Sans Regular" charset="0"/>
          <a:ea typeface="+mn-ea"/>
          <a:cs typeface="+mn-cs"/>
        </a:defRPr>
      </a:lvl4pPr>
      <a:lvl5pPr marL="1713360" indent="-288525" algn="l" defTabSz="728758" rtl="0" eaLnBrk="1" latinLnBrk="0" hangingPunct="1">
        <a:spcBef>
          <a:spcPts val="960"/>
        </a:spcBef>
        <a:buClr>
          <a:schemeClr val="tx1"/>
        </a:buClr>
        <a:buFont typeface="Lucida Grande"/>
        <a:buChar char="–"/>
        <a:defRPr sz="2240" b="0" i="0" kern="1200">
          <a:solidFill>
            <a:srgbClr val="595959"/>
          </a:solidFill>
          <a:latin typeface="IBM Plex Sans Regular" charset="0"/>
          <a:ea typeface="+mn-ea"/>
          <a:cs typeface="+mn-cs"/>
        </a:defRPr>
      </a:lvl5pPr>
      <a:lvl6pPr marL="4008845" indent="-364378" algn="l" defTabSz="728758" rtl="0" eaLnBrk="1" latinLnBrk="0" hangingPunct="1">
        <a:spcBef>
          <a:spcPct val="20000"/>
        </a:spcBef>
        <a:buFont typeface="Arial"/>
        <a:buChar char="•"/>
        <a:defRPr sz="3200" kern="1200">
          <a:solidFill>
            <a:schemeClr val="tx1"/>
          </a:solidFill>
          <a:latin typeface="+mn-lt"/>
          <a:ea typeface="+mn-ea"/>
          <a:cs typeface="+mn-cs"/>
        </a:defRPr>
      </a:lvl6pPr>
      <a:lvl7pPr marL="4737830" indent="-364378" algn="l" defTabSz="728758" rtl="0" eaLnBrk="1" latinLnBrk="0" hangingPunct="1">
        <a:spcBef>
          <a:spcPct val="20000"/>
        </a:spcBef>
        <a:buFont typeface="Arial"/>
        <a:buChar char="•"/>
        <a:defRPr sz="3200" kern="1200">
          <a:solidFill>
            <a:schemeClr val="tx1"/>
          </a:solidFill>
          <a:latin typeface="+mn-lt"/>
          <a:ea typeface="+mn-ea"/>
          <a:cs typeface="+mn-cs"/>
        </a:defRPr>
      </a:lvl7pPr>
      <a:lvl8pPr marL="5466702" indent="-364378" algn="l" defTabSz="728758" rtl="0" eaLnBrk="1" latinLnBrk="0" hangingPunct="1">
        <a:spcBef>
          <a:spcPct val="20000"/>
        </a:spcBef>
        <a:buFont typeface="Arial"/>
        <a:buChar char="•"/>
        <a:defRPr sz="3200" kern="1200">
          <a:solidFill>
            <a:schemeClr val="tx1"/>
          </a:solidFill>
          <a:latin typeface="+mn-lt"/>
          <a:ea typeface="+mn-ea"/>
          <a:cs typeface="+mn-cs"/>
        </a:defRPr>
      </a:lvl8pPr>
      <a:lvl9pPr marL="6195613" indent="-364378" algn="l" defTabSz="728758" rtl="0" eaLnBrk="1" latinLnBrk="0" hangingPunct="1">
        <a:spcBef>
          <a:spcPct val="20000"/>
        </a:spcBef>
        <a:buFont typeface="Arial"/>
        <a:buChar char="•"/>
        <a:defRPr sz="3200" kern="1200">
          <a:solidFill>
            <a:schemeClr val="tx1"/>
          </a:solidFill>
          <a:latin typeface="+mn-lt"/>
          <a:ea typeface="+mn-ea"/>
          <a:cs typeface="+mn-cs"/>
        </a:defRPr>
      </a:lvl9pPr>
    </p:bodyStyle>
    <p:otherStyle>
      <a:defPPr>
        <a:defRPr lang="en-US"/>
      </a:defPPr>
      <a:lvl1pPr marL="0" algn="l" defTabSz="728758" rtl="0" eaLnBrk="1" latinLnBrk="0" hangingPunct="1">
        <a:defRPr sz="2880" kern="1200">
          <a:solidFill>
            <a:schemeClr val="tx1"/>
          </a:solidFill>
          <a:latin typeface="+mn-lt"/>
          <a:ea typeface="+mn-ea"/>
          <a:cs typeface="+mn-cs"/>
        </a:defRPr>
      </a:lvl1pPr>
      <a:lvl2pPr marL="728758" algn="l" defTabSz="728758" rtl="0" eaLnBrk="1" latinLnBrk="0" hangingPunct="1">
        <a:defRPr sz="2880" kern="1200">
          <a:solidFill>
            <a:schemeClr val="tx1"/>
          </a:solidFill>
          <a:latin typeface="+mn-lt"/>
          <a:ea typeface="+mn-ea"/>
          <a:cs typeface="+mn-cs"/>
        </a:defRPr>
      </a:lvl2pPr>
      <a:lvl3pPr marL="1457856" algn="l" defTabSz="728758" rtl="0" eaLnBrk="1" latinLnBrk="0" hangingPunct="1">
        <a:defRPr sz="2880" kern="1200">
          <a:solidFill>
            <a:schemeClr val="tx1"/>
          </a:solidFill>
          <a:latin typeface="+mn-lt"/>
          <a:ea typeface="+mn-ea"/>
          <a:cs typeface="+mn-cs"/>
        </a:defRPr>
      </a:lvl3pPr>
      <a:lvl4pPr marL="2186726" algn="l" defTabSz="728758" rtl="0" eaLnBrk="1" latinLnBrk="0" hangingPunct="1">
        <a:defRPr sz="2880" kern="1200">
          <a:solidFill>
            <a:schemeClr val="tx1"/>
          </a:solidFill>
          <a:latin typeface="+mn-lt"/>
          <a:ea typeface="+mn-ea"/>
          <a:cs typeface="+mn-cs"/>
        </a:defRPr>
      </a:lvl4pPr>
      <a:lvl5pPr marL="2915710" algn="l" defTabSz="728758" rtl="0" eaLnBrk="1" latinLnBrk="0" hangingPunct="1">
        <a:defRPr sz="2880" kern="1200">
          <a:solidFill>
            <a:schemeClr val="tx1"/>
          </a:solidFill>
          <a:latin typeface="+mn-lt"/>
          <a:ea typeface="+mn-ea"/>
          <a:cs typeface="+mn-cs"/>
        </a:defRPr>
      </a:lvl5pPr>
      <a:lvl6pPr marL="3644467" algn="l" defTabSz="728758" rtl="0" eaLnBrk="1" latinLnBrk="0" hangingPunct="1">
        <a:defRPr sz="2880" kern="1200">
          <a:solidFill>
            <a:schemeClr val="tx1"/>
          </a:solidFill>
          <a:latin typeface="+mn-lt"/>
          <a:ea typeface="+mn-ea"/>
          <a:cs typeface="+mn-cs"/>
        </a:defRPr>
      </a:lvl6pPr>
      <a:lvl7pPr marL="4373266" algn="l" defTabSz="728758" rtl="0" eaLnBrk="1" latinLnBrk="0" hangingPunct="1">
        <a:defRPr sz="2880" kern="1200">
          <a:solidFill>
            <a:schemeClr val="tx1"/>
          </a:solidFill>
          <a:latin typeface="+mn-lt"/>
          <a:ea typeface="+mn-ea"/>
          <a:cs typeface="+mn-cs"/>
        </a:defRPr>
      </a:lvl7pPr>
      <a:lvl8pPr marL="5102269" algn="l" defTabSz="728758" rtl="0" eaLnBrk="1" latinLnBrk="0" hangingPunct="1">
        <a:defRPr sz="2880" kern="1200">
          <a:solidFill>
            <a:schemeClr val="tx1"/>
          </a:solidFill>
          <a:latin typeface="+mn-lt"/>
          <a:ea typeface="+mn-ea"/>
          <a:cs typeface="+mn-cs"/>
        </a:defRPr>
      </a:lvl8pPr>
      <a:lvl9pPr marL="5831171" algn="l" defTabSz="728758" rtl="0" eaLnBrk="1" latinLnBrk="0" hangingPunct="1">
        <a:defRPr sz="28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1.tiff"/><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exoscale.ch/syslog/2016/07/26/container-orch/" TargetMode="External"/><Relationship Id="rId2" Type="http://schemas.openxmlformats.org/officeDocument/2006/relationships/hyperlink" Target="https://kubernetes.io/docs/tutorials/kubernetes-basics/" TargetMode="External"/><Relationship Id="rId1" Type="http://schemas.openxmlformats.org/officeDocument/2006/relationships/slideLayout" Target="../slideLayouts/slideLayout2.xml"/><Relationship Id="rId5" Type="http://schemas.openxmlformats.org/officeDocument/2006/relationships/hyperlink" Target="https://research.google.com/pubs/pub43438.html" TargetMode="External"/><Relationship Id="rId4" Type="http://schemas.openxmlformats.org/officeDocument/2006/relationships/hyperlink" Target="https://thenewstack.io/tns-research-present-state-container-orchestratio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jpeg"/><Relationship Id="rId5" Type="http://schemas.openxmlformats.org/officeDocument/2006/relationships/image" Target="../media/image9.png"/><Relationship Id="rId10" Type="http://schemas.openxmlformats.org/officeDocument/2006/relationships/image" Target="../media/image14.tif"/><Relationship Id="rId4" Type="http://schemas.openxmlformats.org/officeDocument/2006/relationships/image" Target="../media/image8.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Open-I-Beam/containers-o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4.t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Container Orchestration</a:t>
            </a:r>
            <a:endParaRPr lang="en-US" dirty="0"/>
          </a:p>
        </p:txBody>
      </p:sp>
    </p:spTree>
    <p:extLst>
      <p:ext uri="{BB962C8B-B14F-4D97-AF65-F5344CB8AC3E}">
        <p14:creationId xmlns:p14="http://schemas.microsoft.com/office/powerpoint/2010/main" val="2614989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Introduction to Kubernetes</a:t>
            </a:r>
            <a:endParaRPr lang="en-US" dirty="0"/>
          </a:p>
        </p:txBody>
      </p:sp>
      <p:pic>
        <p:nvPicPr>
          <p:cNvPr id="5" name="Picture 6" desc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46842" y="3085255"/>
            <a:ext cx="3058550" cy="3018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534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sz="4400" dirty="0" smtClean="0"/>
              <a:t>What is Kubernetes?</a:t>
            </a:r>
            <a:endParaRPr lang="en-US" sz="4400" dirty="0"/>
          </a:p>
        </p:txBody>
      </p:sp>
      <p:sp>
        <p:nvSpPr>
          <p:cNvPr id="3" name="Slide Number Placeholder 2"/>
          <p:cNvSpPr>
            <a:spLocks noGrp="1"/>
          </p:cNvSpPr>
          <p:nvPr>
            <p:ph type="sldNum" sz="quarter" idx="10"/>
          </p:nvPr>
        </p:nvSpPr>
        <p:spPr/>
        <p:txBody>
          <a:bodyPr/>
          <a:lstStyle/>
          <a:p>
            <a:fld id="{11A68DD8-55F1-4DDB-A894-47428CF80362}" type="slidenum">
              <a:rPr lang="en-US" smtClean="0"/>
              <a:pPr/>
              <a:t>11</a:t>
            </a:fld>
            <a:endParaRPr lang="en-US" dirty="0"/>
          </a:p>
        </p:txBody>
      </p:sp>
      <p:sp>
        <p:nvSpPr>
          <p:cNvPr id="976" name="Shape 976"/>
          <p:cNvSpPr>
            <a:spLocks noGrp="1"/>
          </p:cNvSpPr>
          <p:nvPr>
            <p:ph sz="quarter" idx="11"/>
          </p:nvPr>
        </p:nvSpPr>
        <p:spPr/>
        <p:txBody>
          <a:bodyPr/>
          <a:lstStyle/>
          <a:p>
            <a:r>
              <a:rPr lang="en-US" sz="2000" b="1" dirty="0" smtClean="0"/>
              <a:t>Container orchestrator</a:t>
            </a:r>
          </a:p>
          <a:p>
            <a:pPr lvl="1"/>
            <a:r>
              <a:rPr lang="en-US" sz="2000" dirty="0" smtClean="0"/>
              <a:t>Runs and manages containers</a:t>
            </a:r>
          </a:p>
          <a:p>
            <a:pPr lvl="1"/>
            <a:r>
              <a:rPr lang="en-US" sz="2000" dirty="0" smtClean="0"/>
              <a:t>Unified API for deploying web applications, batch jobs, and databases</a:t>
            </a:r>
          </a:p>
          <a:p>
            <a:pPr lvl="1"/>
            <a:r>
              <a:rPr lang="en-US" sz="2000" dirty="0" smtClean="0"/>
              <a:t>Maintains and tracks the global view of the cluster </a:t>
            </a:r>
          </a:p>
          <a:p>
            <a:pPr lvl="1"/>
            <a:r>
              <a:rPr lang="en-US" sz="2000" dirty="0" smtClean="0"/>
              <a:t>Supports multiple cloud and bare-metal environments</a:t>
            </a:r>
          </a:p>
          <a:p>
            <a:r>
              <a:rPr lang="en-US" sz="2000" b="1" dirty="0" smtClean="0"/>
              <a:t>Manage applications, not machines</a:t>
            </a:r>
          </a:p>
          <a:p>
            <a:pPr lvl="1"/>
            <a:r>
              <a:rPr lang="en-US" sz="2000" dirty="0"/>
              <a:t>Rolling updates, canary deploys, and blue-green deployments </a:t>
            </a:r>
            <a:endParaRPr lang="en-US" sz="2000" dirty="0" smtClean="0"/>
          </a:p>
          <a:p>
            <a:r>
              <a:rPr lang="en-US" sz="2000" b="1" dirty="0" smtClean="0"/>
              <a:t>Designed for extensibility</a:t>
            </a:r>
          </a:p>
          <a:p>
            <a:pPr lvl="1"/>
            <a:r>
              <a:rPr lang="en-US" sz="2000" dirty="0" smtClean="0"/>
              <a:t>Rich ecosystem of plug-ins for scheduling, storage, networking</a:t>
            </a:r>
          </a:p>
          <a:p>
            <a:r>
              <a:rPr lang="en-US" sz="2000" b="1" dirty="0" smtClean="0"/>
              <a:t>Open source project managed by the Linux Foundation</a:t>
            </a:r>
            <a:r>
              <a:rPr lang="en-US" sz="2000" dirty="0" smtClean="0"/>
              <a:t> </a:t>
            </a:r>
          </a:p>
          <a:p>
            <a:pPr lvl="1"/>
            <a:r>
              <a:rPr lang="en-US" sz="2000" dirty="0" smtClean="0"/>
              <a:t>Inspired and informed by Google's experiences and internal systems</a:t>
            </a:r>
          </a:p>
          <a:p>
            <a:pPr lvl="1"/>
            <a:r>
              <a:rPr lang="en-US" sz="2000" dirty="0" smtClean="0"/>
              <a:t>100% open source, written in Go</a:t>
            </a:r>
          </a:p>
          <a:p>
            <a:endParaRPr lang="en-US" dirty="0"/>
          </a:p>
        </p:txBody>
      </p:sp>
      <p:pic>
        <p:nvPicPr>
          <p:cNvPr id="977" name="image49.png" descr="ttps://avatars3.githubusercontent.com/u/13629408?v=3&amp;s=400"/>
          <p:cNvPicPr>
            <a:picLocks noChangeAspect="1"/>
          </p:cNvPicPr>
          <p:nvPr/>
        </p:nvPicPr>
        <p:blipFill>
          <a:blip r:embed="rId3">
            <a:extLst/>
          </a:blip>
          <a:stretch>
            <a:fillRect/>
          </a:stretch>
        </p:blipFill>
        <p:spPr>
          <a:xfrm>
            <a:off x="11320244" y="223418"/>
            <a:ext cx="1543452" cy="1543050"/>
          </a:xfrm>
          <a:prstGeom prst="rect">
            <a:avLst/>
          </a:prstGeom>
          <a:ln w="12700">
            <a:miter lim="400000"/>
          </a:ln>
        </p:spPr>
      </p:pic>
    </p:spTree>
    <p:extLst>
      <p:ext uri="{BB962C8B-B14F-4D97-AF65-F5344CB8AC3E}">
        <p14:creationId xmlns:p14="http://schemas.microsoft.com/office/powerpoint/2010/main" val="97436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Kubernetes Strengths</a:t>
            </a:r>
            <a:endParaRPr lang="en-US" dirty="0"/>
          </a:p>
        </p:txBody>
      </p:sp>
      <p:sp>
        <p:nvSpPr>
          <p:cNvPr id="9" name="Content Placeholder 8"/>
          <p:cNvSpPr>
            <a:spLocks noGrp="1"/>
          </p:cNvSpPr>
          <p:nvPr>
            <p:ph idx="1"/>
          </p:nvPr>
        </p:nvSpPr>
        <p:spPr/>
        <p:txBody>
          <a:bodyPr>
            <a:normAutofit fontScale="77500" lnSpcReduction="20000"/>
          </a:bodyPr>
          <a:lstStyle/>
          <a:p>
            <a:pPr eaLnBrk="0" fontAlgn="base">
              <a:spcBef>
                <a:spcPts val="1200"/>
              </a:spcBef>
            </a:pPr>
            <a:r>
              <a:rPr lang="en-US" b="1" dirty="0"/>
              <a:t>Kubernetes has a clear governance model </a:t>
            </a:r>
            <a:r>
              <a:rPr lang="en-US" dirty="0"/>
              <a:t>managed by the Linux Foundation. Google is actively driving the product features and roadmap, while allowing the rest of the ecosystem to participate. </a:t>
            </a:r>
          </a:p>
          <a:p>
            <a:pPr eaLnBrk="0" fontAlgn="base">
              <a:spcBef>
                <a:spcPts val="1200"/>
              </a:spcBef>
            </a:pPr>
            <a:r>
              <a:rPr lang="en-US" b="1" dirty="0"/>
              <a:t>A growing and vibrant Kubernetes ecosystem </a:t>
            </a:r>
            <a:r>
              <a:rPr lang="en-US" dirty="0"/>
              <a:t>provides confidence to enterprises about its long-term viability.  IBM, Huawei, Intel, and Red Hat are some of the companies making prominent contributions to the project. </a:t>
            </a:r>
          </a:p>
          <a:p>
            <a:pPr eaLnBrk="0" fontAlgn="base">
              <a:spcBef>
                <a:spcPts val="1200"/>
              </a:spcBef>
            </a:pPr>
            <a:r>
              <a:rPr lang="en-US" b="1" dirty="0"/>
              <a:t>The commercial viability of Kubernetes makes it an interesting choice for vendors.  </a:t>
            </a:r>
            <a:r>
              <a:rPr lang="en-US" dirty="0"/>
              <a:t>We expect to see new offerings announced over the next several months. </a:t>
            </a:r>
          </a:p>
          <a:p>
            <a:pPr eaLnBrk="0" fontAlgn="base">
              <a:spcBef>
                <a:spcPts val="1200"/>
              </a:spcBef>
            </a:pPr>
            <a:r>
              <a:rPr lang="en-US" b="1" dirty="0"/>
              <a:t>Despite the expected growth in commercial distributions, Kubernetes avoids dependency and vendor lock-in </a:t>
            </a:r>
            <a:r>
              <a:rPr lang="en-US" dirty="0"/>
              <a:t>through active community participation and ecosystem support. </a:t>
            </a:r>
          </a:p>
          <a:p>
            <a:pPr eaLnBrk="0" fontAlgn="base">
              <a:spcBef>
                <a:spcPts val="1200"/>
              </a:spcBef>
            </a:pPr>
            <a:r>
              <a:rPr lang="en-US" b="1" dirty="0"/>
              <a:t>Kubernetes supports a wide range of deployment options. </a:t>
            </a:r>
            <a:r>
              <a:rPr lang="en-US" dirty="0"/>
              <a:t>Customers can choose between bare metal, virtualization, private, public, and hybrid cloud deployments. It enjoys a wide range of delivery models across on-premises and cloud-based services. </a:t>
            </a:r>
          </a:p>
          <a:p>
            <a:pPr eaLnBrk="0" fontAlgn="base">
              <a:spcBef>
                <a:spcPts val="1200"/>
              </a:spcBef>
            </a:pPr>
            <a:r>
              <a:rPr lang="en-US" b="1" dirty="0"/>
              <a:t>The design of Kubernetes is more operations-centric </a:t>
            </a:r>
            <a:r>
              <a:rPr lang="en-US" dirty="0"/>
              <a:t>than developer-orientated, which makes it the first choice of DevOps teams</a:t>
            </a:r>
            <a:r>
              <a:rPr lang="en-US" dirty="0" smtClean="0"/>
              <a:t>.</a:t>
            </a:r>
            <a:endParaRPr lang="en-US" dirty="0" smtClean="0">
              <a:solidFill>
                <a:schemeClr val="bg1">
                  <a:lumMod val="40000"/>
                  <a:lumOff val="60000"/>
                </a:schemeClr>
              </a:solidFill>
            </a:endParaRPr>
          </a:p>
          <a:p>
            <a:pPr eaLnBrk="0" fontAlgn="base">
              <a:spcBef>
                <a:spcPts val="1200"/>
              </a:spcBef>
            </a:pPr>
            <a:endParaRPr lang="en-US" dirty="0"/>
          </a:p>
        </p:txBody>
      </p:sp>
      <p:pic>
        <p:nvPicPr>
          <p:cNvPr id="6" name="image49.png" descr="ttps://avatars3.githubusercontent.com/u/13629408?v=3&amp;s=400"/>
          <p:cNvPicPr>
            <a:picLocks noChangeAspect="1"/>
          </p:cNvPicPr>
          <p:nvPr/>
        </p:nvPicPr>
        <p:blipFill>
          <a:blip r:embed="rId2">
            <a:extLst/>
          </a:blip>
          <a:stretch>
            <a:fillRect/>
          </a:stretch>
        </p:blipFill>
        <p:spPr>
          <a:xfrm>
            <a:off x="11552255" y="0"/>
            <a:ext cx="1543452" cy="1543050"/>
          </a:xfrm>
          <a:prstGeom prst="rect">
            <a:avLst/>
          </a:prstGeom>
          <a:ln w="12700">
            <a:miter lim="400000"/>
          </a:ln>
        </p:spPr>
      </p:pic>
      <p:sp>
        <p:nvSpPr>
          <p:cNvPr id="10" name="Slide Number Placeholder 9"/>
          <p:cNvSpPr>
            <a:spLocks noGrp="1"/>
          </p:cNvSpPr>
          <p:nvPr>
            <p:ph type="sldNum" sz="quarter" idx="10"/>
          </p:nvPr>
        </p:nvSpPr>
        <p:spPr/>
        <p:txBody>
          <a:bodyPr/>
          <a:lstStyle/>
          <a:p>
            <a:pPr>
              <a:defRPr/>
            </a:pPr>
            <a:fld id="{11A68DD8-55F1-4DDB-A894-47428CF80362}" type="slidenum">
              <a:rPr lang="en-US" smtClean="0"/>
              <a:pPr>
                <a:defRPr/>
              </a:pPr>
              <a:t>12</a:t>
            </a:fld>
            <a:endParaRPr lang="en-US" dirty="0"/>
          </a:p>
        </p:txBody>
      </p:sp>
    </p:spTree>
    <p:extLst>
      <p:ext uri="{BB962C8B-B14F-4D97-AF65-F5344CB8AC3E}">
        <p14:creationId xmlns:p14="http://schemas.microsoft.com/office/powerpoint/2010/main" val="414061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Kubernetes Certified Service Providers (KCSP)</a:t>
            </a:r>
          </a:p>
        </p:txBody>
      </p:sp>
      <p:sp>
        <p:nvSpPr>
          <p:cNvPr id="15" name="Slide Number Placeholder 14"/>
          <p:cNvSpPr>
            <a:spLocks noGrp="1"/>
          </p:cNvSpPr>
          <p:nvPr>
            <p:ph type="sldNum" sz="quarter" idx="10"/>
          </p:nvPr>
        </p:nvSpPr>
        <p:spPr>
          <a:prstGeom prst="rect">
            <a:avLst/>
          </a:prstGeom>
        </p:spPr>
        <p:txBody>
          <a:bodyPr/>
          <a:lstStyle/>
          <a:p>
            <a:fld id="{86CB4B4D-7CA3-9044-876B-883B54F8677D}" type="slidenum">
              <a:rPr lang="uk-UA" smtClean="0"/>
              <a:pPr/>
              <a:t>13</a:t>
            </a:fld>
            <a:endParaRPr lang="uk-UA"/>
          </a:p>
        </p:txBody>
      </p:sp>
      <p:sp>
        <p:nvSpPr>
          <p:cNvPr id="17" name="Content Placeholder 16"/>
          <p:cNvSpPr>
            <a:spLocks noGrp="1"/>
          </p:cNvSpPr>
          <p:nvPr>
            <p:ph sz="quarter" idx="11"/>
          </p:nvPr>
        </p:nvSpPr>
        <p:spPr/>
        <p:txBody>
          <a:bodyPr/>
          <a:lstStyle/>
          <a:p>
            <a:r>
              <a:rPr lang="en-US" dirty="0"/>
              <a:t>The KCSP program is a vetted tier of service providers who have deep experience helping enterprises successfully adopt Kubernetes. KCSP partners offer Kubernetes support, consulting, professional services and training for organizations embarking on their Kubernetes journey</a:t>
            </a:r>
            <a:r>
              <a:rPr lang="en-US" dirty="0" smtClean="0"/>
              <a:t>.</a:t>
            </a:r>
          </a:p>
          <a:p>
            <a:pPr lvl="1"/>
            <a:r>
              <a:rPr lang="en-US" dirty="0" smtClean="0"/>
              <a:t>KCSP is managed by the Cloud Native Computing Foundation</a:t>
            </a:r>
          </a:p>
          <a:p>
            <a:pPr lvl="1"/>
            <a:r>
              <a:rPr lang="en-US" dirty="0" smtClean="0"/>
              <a:t>IBM </a:t>
            </a:r>
            <a:r>
              <a:rPr lang="en-US" dirty="0"/>
              <a:t>is a KCSP </a:t>
            </a:r>
            <a:r>
              <a:rPr lang="en-US" dirty="0" smtClean="0"/>
              <a:t>Partner</a:t>
            </a:r>
          </a:p>
          <a:p>
            <a:endParaRPr lang="en-US" dirty="0" smtClean="0"/>
          </a:p>
        </p:txBody>
      </p:sp>
      <p:pic>
        <p:nvPicPr>
          <p:cNvPr id="18" name="Picture 17"/>
          <p:cNvPicPr>
            <a:picLocks noChangeAspect="1"/>
          </p:cNvPicPr>
          <p:nvPr/>
        </p:nvPicPr>
        <p:blipFill>
          <a:blip r:embed="rId2"/>
          <a:stretch>
            <a:fillRect/>
          </a:stretch>
        </p:blipFill>
        <p:spPr>
          <a:xfrm>
            <a:off x="7001034" y="5059479"/>
            <a:ext cx="6588799" cy="2480310"/>
          </a:xfrm>
          <a:prstGeom prst="rect">
            <a:avLst/>
          </a:prstGeom>
        </p:spPr>
      </p:pic>
      <p:pic>
        <p:nvPicPr>
          <p:cNvPr id="6" name="Picture 5"/>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893598" y="6033830"/>
            <a:ext cx="3792884" cy="531609"/>
          </a:xfrm>
          <a:prstGeom prst="rect">
            <a:avLst/>
          </a:prstGeom>
        </p:spPr>
      </p:pic>
    </p:spTree>
    <p:extLst>
      <p:ext uri="{BB962C8B-B14F-4D97-AF65-F5344CB8AC3E}">
        <p14:creationId xmlns:p14="http://schemas.microsoft.com/office/powerpoint/2010/main" val="1225504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3" name="Group 1012"/>
          <p:cNvGrpSpPr/>
          <p:nvPr/>
        </p:nvGrpSpPr>
        <p:grpSpPr>
          <a:xfrm>
            <a:off x="9179051" y="5278501"/>
            <a:ext cx="5210543" cy="2551650"/>
            <a:chOff x="7647217" y="4398750"/>
            <a:chExt cx="4340988" cy="2126375"/>
          </a:xfrm>
        </p:grpSpPr>
        <p:sp>
          <p:nvSpPr>
            <p:cNvPr id="161" name="Rectangle 160"/>
            <p:cNvSpPr/>
            <p:nvPr/>
          </p:nvSpPr>
          <p:spPr bwMode="auto">
            <a:xfrm>
              <a:off x="7647217" y="4398750"/>
              <a:ext cx="4340988" cy="2126375"/>
            </a:xfrm>
            <a:prstGeom prst="rect">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defTabSz="737358" fontAlgn="base">
                <a:spcBef>
                  <a:spcPct val="0"/>
                </a:spcBef>
                <a:spcAft>
                  <a:spcPct val="0"/>
                </a:spcAft>
              </a:pPr>
              <a:r>
                <a:rPr lang="en-US" sz="1400" dirty="0">
                  <a:latin typeface="Arial" panose="020B0604020202020204" pitchFamily="34" charset="0"/>
                </a:rPr>
                <a:t>Worker node</a:t>
              </a:r>
            </a:p>
          </p:txBody>
        </p:sp>
        <p:sp>
          <p:nvSpPr>
            <p:cNvPr id="162" name="Rounded Rectangle 161"/>
            <p:cNvSpPr/>
            <p:nvPr/>
          </p:nvSpPr>
          <p:spPr bwMode="auto">
            <a:xfrm>
              <a:off x="10154381" y="4468014"/>
              <a:ext cx="761040" cy="242421"/>
            </a:xfrm>
            <a:prstGeom prst="roundRect">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r>
                <a:rPr lang="en-US" sz="1300" dirty="0" err="1">
                  <a:latin typeface="Arial" panose="020B0604020202020204" pitchFamily="34" charset="0"/>
                </a:rPr>
                <a:t>kube</a:t>
              </a:r>
              <a:r>
                <a:rPr lang="en-US" sz="1300" dirty="0">
                  <a:latin typeface="Arial" panose="020B0604020202020204" pitchFamily="34" charset="0"/>
                </a:rPr>
                <a:t>-proxy</a:t>
              </a:r>
            </a:p>
          </p:txBody>
        </p:sp>
        <p:sp>
          <p:nvSpPr>
            <p:cNvPr id="163" name="Rectangle 162"/>
            <p:cNvSpPr/>
            <p:nvPr/>
          </p:nvSpPr>
          <p:spPr bwMode="auto">
            <a:xfrm>
              <a:off x="7856382" y="5080773"/>
              <a:ext cx="3987017" cy="1291974"/>
            </a:xfrm>
            <a:prstGeom prst="rect">
              <a:avLst/>
            </a:prstGeom>
            <a:solidFill>
              <a:schemeClr val="accent1">
                <a:lumMod val="60000"/>
                <a:lumOff val="4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algn="r" defTabSz="737358" fontAlgn="base">
                <a:spcBef>
                  <a:spcPct val="0"/>
                </a:spcBef>
                <a:spcAft>
                  <a:spcPct val="0"/>
                </a:spcAft>
              </a:pPr>
              <a:r>
                <a:rPr lang="en-US" sz="1400" dirty="0" err="1">
                  <a:latin typeface="Arial" panose="020B0604020202020204" pitchFamily="34" charset="0"/>
                </a:rPr>
                <a:t>docker</a:t>
              </a:r>
              <a:endParaRPr lang="en-US" sz="1400" dirty="0">
                <a:latin typeface="Arial" panose="020B0604020202020204" pitchFamily="34" charset="0"/>
              </a:endParaRPr>
            </a:p>
          </p:txBody>
        </p:sp>
        <p:sp>
          <p:nvSpPr>
            <p:cNvPr id="164" name="Rectangle 163"/>
            <p:cNvSpPr/>
            <p:nvPr/>
          </p:nvSpPr>
          <p:spPr bwMode="auto">
            <a:xfrm>
              <a:off x="8046243" y="4720608"/>
              <a:ext cx="868841" cy="228568"/>
            </a:xfrm>
            <a:prstGeom prst="rect">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r>
                <a:rPr lang="en-US" sz="1400">
                  <a:latin typeface="Arial" panose="020B0604020202020204" pitchFamily="34" charset="0"/>
                </a:rPr>
                <a:t>kubelet</a:t>
              </a:r>
              <a:endParaRPr lang="en-US" sz="1400" dirty="0">
                <a:latin typeface="Arial" panose="020B0604020202020204" pitchFamily="34" charset="0"/>
              </a:endParaRPr>
            </a:p>
          </p:txBody>
        </p:sp>
        <p:grpSp>
          <p:nvGrpSpPr>
            <p:cNvPr id="165" name="Group 164"/>
            <p:cNvGrpSpPr/>
            <p:nvPr/>
          </p:nvGrpSpPr>
          <p:grpSpPr>
            <a:xfrm>
              <a:off x="8079126" y="5372388"/>
              <a:ext cx="3508605" cy="880601"/>
              <a:chOff x="8079126" y="3119228"/>
              <a:chExt cx="3508605" cy="880601"/>
            </a:xfrm>
          </p:grpSpPr>
          <p:grpSp>
            <p:nvGrpSpPr>
              <p:cNvPr id="172" name="Group 171"/>
              <p:cNvGrpSpPr/>
              <p:nvPr/>
            </p:nvGrpSpPr>
            <p:grpSpPr>
              <a:xfrm>
                <a:off x="9270663" y="3119231"/>
                <a:ext cx="1008032" cy="707737"/>
                <a:chOff x="9270663" y="3119231"/>
                <a:chExt cx="1008032" cy="707737"/>
              </a:xfrm>
            </p:grpSpPr>
            <p:sp>
              <p:nvSpPr>
                <p:cNvPr id="188" name="Rounded Rectangle 187"/>
                <p:cNvSpPr/>
                <p:nvPr/>
              </p:nvSpPr>
              <p:spPr bwMode="auto">
                <a:xfrm>
                  <a:off x="9270663" y="3119231"/>
                  <a:ext cx="1008032" cy="707737"/>
                </a:xfrm>
                <a:prstGeom prst="roundRect">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defTabSz="737358" fontAlgn="base">
                    <a:spcBef>
                      <a:spcPct val="0"/>
                    </a:spcBef>
                    <a:spcAft>
                      <a:spcPct val="0"/>
                    </a:spcAft>
                  </a:pPr>
                  <a:r>
                    <a:rPr lang="en-US" sz="1300" dirty="0">
                      <a:latin typeface="Arial" panose="020B0604020202020204" pitchFamily="34" charset="0"/>
                    </a:rPr>
                    <a:t>pod</a:t>
                  </a:r>
                </a:p>
              </p:txBody>
            </p:sp>
            <p:sp>
              <p:nvSpPr>
                <p:cNvPr id="189" name="Rectangle 188"/>
                <p:cNvSpPr/>
                <p:nvPr/>
              </p:nvSpPr>
              <p:spPr bwMode="auto">
                <a:xfrm>
                  <a:off x="9350714" y="3431078"/>
                  <a:ext cx="868845" cy="228567"/>
                </a:xfrm>
                <a:prstGeom prst="rect">
                  <a:avLst/>
                </a:prstGeom>
                <a:solidFill>
                  <a:schemeClr val="bg2">
                    <a:lumMod val="40000"/>
                    <a:lumOff val="6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r>
                    <a:rPr lang="en-US" sz="1400" dirty="0">
                      <a:latin typeface="Arial" panose="020B0604020202020204" pitchFamily="34" charset="0"/>
                    </a:rPr>
                    <a:t>container</a:t>
                  </a:r>
                </a:p>
              </p:txBody>
            </p:sp>
          </p:grpSp>
          <p:grpSp>
            <p:nvGrpSpPr>
              <p:cNvPr id="173" name="Group 172"/>
              <p:cNvGrpSpPr/>
              <p:nvPr/>
            </p:nvGrpSpPr>
            <p:grpSpPr>
              <a:xfrm>
                <a:off x="9354330" y="3201844"/>
                <a:ext cx="1008032" cy="707737"/>
                <a:chOff x="9270663" y="3119231"/>
                <a:chExt cx="1008032" cy="707737"/>
              </a:xfrm>
            </p:grpSpPr>
            <p:sp>
              <p:nvSpPr>
                <p:cNvPr id="186" name="Rounded Rectangle 185"/>
                <p:cNvSpPr/>
                <p:nvPr/>
              </p:nvSpPr>
              <p:spPr bwMode="auto">
                <a:xfrm>
                  <a:off x="9270663" y="3119231"/>
                  <a:ext cx="1008032" cy="707737"/>
                </a:xfrm>
                <a:prstGeom prst="roundRect">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defTabSz="737358" fontAlgn="base">
                    <a:spcBef>
                      <a:spcPct val="0"/>
                    </a:spcBef>
                    <a:spcAft>
                      <a:spcPct val="0"/>
                    </a:spcAft>
                  </a:pPr>
                  <a:r>
                    <a:rPr lang="en-US" sz="1300" dirty="0">
                      <a:latin typeface="Arial" panose="020B0604020202020204" pitchFamily="34" charset="0"/>
                    </a:rPr>
                    <a:t>pod</a:t>
                  </a:r>
                </a:p>
              </p:txBody>
            </p:sp>
            <p:sp>
              <p:nvSpPr>
                <p:cNvPr id="187" name="Rectangle 186"/>
                <p:cNvSpPr/>
                <p:nvPr/>
              </p:nvSpPr>
              <p:spPr bwMode="auto">
                <a:xfrm>
                  <a:off x="9350714" y="3431078"/>
                  <a:ext cx="868845" cy="228567"/>
                </a:xfrm>
                <a:prstGeom prst="rect">
                  <a:avLst/>
                </a:prstGeom>
                <a:solidFill>
                  <a:schemeClr val="bg2">
                    <a:lumMod val="40000"/>
                    <a:lumOff val="6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r>
                    <a:rPr lang="en-US" sz="1400" dirty="0">
                      <a:latin typeface="Arial" panose="020B0604020202020204" pitchFamily="34" charset="0"/>
                    </a:rPr>
                    <a:t>container</a:t>
                  </a:r>
                </a:p>
              </p:txBody>
            </p:sp>
          </p:grpSp>
          <p:grpSp>
            <p:nvGrpSpPr>
              <p:cNvPr id="174" name="Group 173"/>
              <p:cNvGrpSpPr/>
              <p:nvPr/>
            </p:nvGrpSpPr>
            <p:grpSpPr>
              <a:xfrm>
                <a:off x="9429950" y="3292092"/>
                <a:ext cx="1008032" cy="707737"/>
                <a:chOff x="9270663" y="3119231"/>
                <a:chExt cx="1008032" cy="707737"/>
              </a:xfrm>
            </p:grpSpPr>
            <p:sp>
              <p:nvSpPr>
                <p:cNvPr id="184" name="Rounded Rectangle 183"/>
                <p:cNvSpPr/>
                <p:nvPr/>
              </p:nvSpPr>
              <p:spPr bwMode="auto">
                <a:xfrm>
                  <a:off x="9270663" y="3119231"/>
                  <a:ext cx="1008032" cy="707737"/>
                </a:xfrm>
                <a:prstGeom prst="roundRect">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defTabSz="737358" fontAlgn="base">
                    <a:spcBef>
                      <a:spcPct val="0"/>
                    </a:spcBef>
                    <a:spcAft>
                      <a:spcPct val="0"/>
                    </a:spcAft>
                  </a:pPr>
                  <a:r>
                    <a:rPr lang="en-US" sz="1300" dirty="0">
                      <a:latin typeface="Arial" panose="020B0604020202020204" pitchFamily="34" charset="0"/>
                    </a:rPr>
                    <a:t>pod</a:t>
                  </a:r>
                </a:p>
              </p:txBody>
            </p:sp>
            <p:sp>
              <p:nvSpPr>
                <p:cNvPr id="185" name="Rectangle 184"/>
                <p:cNvSpPr/>
                <p:nvPr/>
              </p:nvSpPr>
              <p:spPr bwMode="auto">
                <a:xfrm>
                  <a:off x="9350714" y="3431078"/>
                  <a:ext cx="868845" cy="228567"/>
                </a:xfrm>
                <a:prstGeom prst="rect">
                  <a:avLst/>
                </a:prstGeom>
                <a:solidFill>
                  <a:schemeClr val="bg2">
                    <a:lumMod val="40000"/>
                    <a:lumOff val="6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r>
                    <a:rPr lang="en-US" sz="1400" dirty="0">
                      <a:latin typeface="Arial" panose="020B0604020202020204" pitchFamily="34" charset="0"/>
                    </a:rPr>
                    <a:t>container</a:t>
                  </a:r>
                </a:p>
              </p:txBody>
            </p:sp>
          </p:grpSp>
          <p:grpSp>
            <p:nvGrpSpPr>
              <p:cNvPr id="175" name="Group 174"/>
              <p:cNvGrpSpPr/>
              <p:nvPr/>
            </p:nvGrpSpPr>
            <p:grpSpPr>
              <a:xfrm>
                <a:off x="8079126" y="3119231"/>
                <a:ext cx="1008032" cy="707737"/>
                <a:chOff x="9270663" y="3119231"/>
                <a:chExt cx="1008032" cy="707737"/>
              </a:xfrm>
            </p:grpSpPr>
            <p:sp>
              <p:nvSpPr>
                <p:cNvPr id="182" name="Rounded Rectangle 181"/>
                <p:cNvSpPr/>
                <p:nvPr/>
              </p:nvSpPr>
              <p:spPr bwMode="auto">
                <a:xfrm>
                  <a:off x="9270663" y="3119231"/>
                  <a:ext cx="1008032" cy="707737"/>
                </a:xfrm>
                <a:prstGeom prst="roundRect">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defTabSz="737358" fontAlgn="base">
                    <a:spcBef>
                      <a:spcPct val="0"/>
                    </a:spcBef>
                    <a:spcAft>
                      <a:spcPct val="0"/>
                    </a:spcAft>
                  </a:pPr>
                  <a:r>
                    <a:rPr lang="en-US" sz="1300" dirty="0">
                      <a:latin typeface="Arial" panose="020B0604020202020204" pitchFamily="34" charset="0"/>
                    </a:rPr>
                    <a:t>pod</a:t>
                  </a:r>
                </a:p>
              </p:txBody>
            </p:sp>
            <p:sp>
              <p:nvSpPr>
                <p:cNvPr id="183" name="Rectangle 182"/>
                <p:cNvSpPr/>
                <p:nvPr/>
              </p:nvSpPr>
              <p:spPr bwMode="auto">
                <a:xfrm>
                  <a:off x="9350714" y="3431078"/>
                  <a:ext cx="868845" cy="228567"/>
                </a:xfrm>
                <a:prstGeom prst="rect">
                  <a:avLst/>
                </a:prstGeom>
                <a:solidFill>
                  <a:schemeClr val="bg2">
                    <a:lumMod val="40000"/>
                    <a:lumOff val="6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737358"/>
                  <a:r>
                    <a:rPr lang="en-US" sz="1400" dirty="0" err="1"/>
                    <a:t>cAdvisor</a:t>
                  </a:r>
                  <a:endParaRPr lang="en-US" sz="1400" dirty="0">
                    <a:latin typeface="Arial" panose="020B0604020202020204" pitchFamily="34" charset="0"/>
                  </a:endParaRPr>
                </a:p>
              </p:txBody>
            </p:sp>
          </p:grpSp>
          <p:grpSp>
            <p:nvGrpSpPr>
              <p:cNvPr id="176" name="Group 175"/>
              <p:cNvGrpSpPr/>
              <p:nvPr/>
            </p:nvGrpSpPr>
            <p:grpSpPr>
              <a:xfrm>
                <a:off x="10496032" y="3119228"/>
                <a:ext cx="1008032" cy="707737"/>
                <a:chOff x="9270663" y="3119231"/>
                <a:chExt cx="1008032" cy="707737"/>
              </a:xfrm>
            </p:grpSpPr>
            <p:sp>
              <p:nvSpPr>
                <p:cNvPr id="180" name="Rounded Rectangle 179"/>
                <p:cNvSpPr/>
                <p:nvPr/>
              </p:nvSpPr>
              <p:spPr bwMode="auto">
                <a:xfrm>
                  <a:off x="9270663" y="3119231"/>
                  <a:ext cx="1008032" cy="707737"/>
                </a:xfrm>
                <a:prstGeom prst="roundRect">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defTabSz="737358" fontAlgn="base">
                    <a:spcBef>
                      <a:spcPct val="0"/>
                    </a:spcBef>
                    <a:spcAft>
                      <a:spcPct val="0"/>
                    </a:spcAft>
                  </a:pPr>
                  <a:r>
                    <a:rPr lang="en-US" sz="1300" dirty="0">
                      <a:latin typeface="Arial" panose="020B0604020202020204" pitchFamily="34" charset="0"/>
                    </a:rPr>
                    <a:t>pod</a:t>
                  </a:r>
                </a:p>
              </p:txBody>
            </p:sp>
            <p:sp>
              <p:nvSpPr>
                <p:cNvPr id="181" name="Rectangle 180"/>
                <p:cNvSpPr/>
                <p:nvPr/>
              </p:nvSpPr>
              <p:spPr bwMode="auto">
                <a:xfrm>
                  <a:off x="9350714" y="3431078"/>
                  <a:ext cx="868845" cy="228567"/>
                </a:xfrm>
                <a:prstGeom prst="rect">
                  <a:avLst/>
                </a:prstGeom>
                <a:solidFill>
                  <a:schemeClr val="bg2">
                    <a:lumMod val="40000"/>
                    <a:lumOff val="6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r>
                    <a:rPr lang="en-US" sz="1400" dirty="0">
                      <a:latin typeface="Arial" panose="020B0604020202020204" pitchFamily="34" charset="0"/>
                    </a:rPr>
                    <a:t>container</a:t>
                  </a:r>
                </a:p>
              </p:txBody>
            </p:sp>
          </p:grpSp>
          <p:grpSp>
            <p:nvGrpSpPr>
              <p:cNvPr id="177" name="Group 176"/>
              <p:cNvGrpSpPr/>
              <p:nvPr/>
            </p:nvGrpSpPr>
            <p:grpSpPr>
              <a:xfrm>
                <a:off x="10579699" y="3201841"/>
                <a:ext cx="1008032" cy="707737"/>
                <a:chOff x="9270663" y="3119231"/>
                <a:chExt cx="1008032" cy="707737"/>
              </a:xfrm>
            </p:grpSpPr>
            <p:sp>
              <p:nvSpPr>
                <p:cNvPr id="178" name="Rounded Rectangle 177"/>
                <p:cNvSpPr/>
                <p:nvPr/>
              </p:nvSpPr>
              <p:spPr bwMode="auto">
                <a:xfrm>
                  <a:off x="9270663" y="3119231"/>
                  <a:ext cx="1008032" cy="707737"/>
                </a:xfrm>
                <a:prstGeom prst="roundRect">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defTabSz="737358" fontAlgn="base">
                    <a:spcBef>
                      <a:spcPct val="0"/>
                    </a:spcBef>
                    <a:spcAft>
                      <a:spcPct val="0"/>
                    </a:spcAft>
                  </a:pPr>
                  <a:r>
                    <a:rPr lang="en-US" sz="1300" dirty="0">
                      <a:latin typeface="Arial" panose="020B0604020202020204" pitchFamily="34" charset="0"/>
                    </a:rPr>
                    <a:t>pod</a:t>
                  </a:r>
                </a:p>
              </p:txBody>
            </p:sp>
            <p:sp>
              <p:nvSpPr>
                <p:cNvPr id="179" name="Rectangle 178"/>
                <p:cNvSpPr/>
                <p:nvPr/>
              </p:nvSpPr>
              <p:spPr bwMode="auto">
                <a:xfrm>
                  <a:off x="9350714" y="3431078"/>
                  <a:ext cx="868845" cy="228567"/>
                </a:xfrm>
                <a:prstGeom prst="rect">
                  <a:avLst/>
                </a:prstGeom>
                <a:solidFill>
                  <a:schemeClr val="bg2">
                    <a:lumMod val="40000"/>
                    <a:lumOff val="6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r>
                    <a:rPr lang="en-US" sz="1400" dirty="0">
                      <a:latin typeface="Arial" panose="020B0604020202020204" pitchFamily="34" charset="0"/>
                    </a:rPr>
                    <a:t>container</a:t>
                  </a:r>
                </a:p>
              </p:txBody>
            </p:sp>
          </p:grpSp>
        </p:grpSp>
        <p:cxnSp>
          <p:nvCxnSpPr>
            <p:cNvPr id="166" name="Curved Connector 165"/>
            <p:cNvCxnSpPr>
              <a:stCxn id="164" idx="3"/>
              <a:endCxn id="182" idx="0"/>
            </p:cNvCxnSpPr>
            <p:nvPr/>
          </p:nvCxnSpPr>
          <p:spPr bwMode="auto">
            <a:xfrm flipH="1">
              <a:off x="8583142" y="4834892"/>
              <a:ext cx="331942" cy="537499"/>
            </a:xfrm>
            <a:prstGeom prst="curvedConnector4">
              <a:avLst>
                <a:gd name="adj1" fmla="val -68867"/>
                <a:gd name="adj2" fmla="val 60631"/>
              </a:avLst>
            </a:prstGeom>
            <a:solidFill>
              <a:srgbClr val="FDFDFD"/>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67" name="Curved Connector 166"/>
            <p:cNvCxnSpPr>
              <a:stCxn id="164" idx="3"/>
              <a:endCxn id="188" idx="0"/>
            </p:cNvCxnSpPr>
            <p:nvPr/>
          </p:nvCxnSpPr>
          <p:spPr bwMode="auto">
            <a:xfrm>
              <a:off x="8915084" y="4834892"/>
              <a:ext cx="859595" cy="537499"/>
            </a:xfrm>
            <a:prstGeom prst="curvedConnector2">
              <a:avLst/>
            </a:prstGeom>
            <a:solidFill>
              <a:srgbClr val="FDFDFD"/>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68" name="Curved Connector 167"/>
            <p:cNvCxnSpPr>
              <a:stCxn id="164" idx="3"/>
              <a:endCxn id="180" idx="0"/>
            </p:cNvCxnSpPr>
            <p:nvPr/>
          </p:nvCxnSpPr>
          <p:spPr bwMode="auto">
            <a:xfrm>
              <a:off x="8915084" y="4834892"/>
              <a:ext cx="2084964" cy="537496"/>
            </a:xfrm>
            <a:prstGeom prst="curvedConnector2">
              <a:avLst/>
            </a:prstGeom>
            <a:solidFill>
              <a:srgbClr val="FDFDFD"/>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69" name="Straight Arrow Connector 168"/>
            <p:cNvCxnSpPr>
              <a:stCxn id="162" idx="2"/>
              <a:endCxn id="188" idx="0"/>
            </p:cNvCxnSpPr>
            <p:nvPr/>
          </p:nvCxnSpPr>
          <p:spPr bwMode="auto">
            <a:xfrm flipH="1">
              <a:off x="9774679" y="4710435"/>
              <a:ext cx="760222" cy="661956"/>
            </a:xfrm>
            <a:prstGeom prst="straightConnector1">
              <a:avLst/>
            </a:prstGeom>
            <a:solidFill>
              <a:srgbClr val="FDFDFD"/>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70" name="Straight Arrow Connector 169"/>
            <p:cNvCxnSpPr>
              <a:stCxn id="162" idx="2"/>
              <a:endCxn id="180" idx="0"/>
            </p:cNvCxnSpPr>
            <p:nvPr/>
          </p:nvCxnSpPr>
          <p:spPr bwMode="auto">
            <a:xfrm>
              <a:off x="10534901" y="4710435"/>
              <a:ext cx="465147" cy="661953"/>
            </a:xfrm>
            <a:prstGeom prst="straightConnector1">
              <a:avLst/>
            </a:prstGeom>
            <a:solidFill>
              <a:srgbClr val="FDFDFD"/>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71" name="Curved Connector 170"/>
            <p:cNvCxnSpPr>
              <a:stCxn id="164" idx="2"/>
              <a:endCxn id="183" idx="0"/>
            </p:cNvCxnSpPr>
            <p:nvPr/>
          </p:nvCxnSpPr>
          <p:spPr bwMode="auto">
            <a:xfrm rot="16200000" flipH="1">
              <a:off x="8169601" y="5260239"/>
              <a:ext cx="735062" cy="112936"/>
            </a:xfrm>
            <a:prstGeom prst="curvedConnector3">
              <a:avLst>
                <a:gd name="adj1" fmla="val 50000"/>
              </a:avLst>
            </a:prstGeom>
            <a:solidFill>
              <a:srgbClr val="FDFDFD"/>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95" name="Straight Arrow Connector 194"/>
            <p:cNvCxnSpPr>
              <a:stCxn id="162" idx="2"/>
              <a:endCxn id="182" idx="0"/>
            </p:cNvCxnSpPr>
            <p:nvPr/>
          </p:nvCxnSpPr>
          <p:spPr bwMode="auto">
            <a:xfrm flipH="1">
              <a:off x="8583142" y="4710435"/>
              <a:ext cx="1951759" cy="661956"/>
            </a:xfrm>
            <a:prstGeom prst="straightConnector1">
              <a:avLst/>
            </a:prstGeom>
            <a:solidFill>
              <a:srgbClr val="FDFDFD"/>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grpSp>
      <p:sp>
        <p:nvSpPr>
          <p:cNvPr id="15" name="Rectangle 14"/>
          <p:cNvSpPr/>
          <p:nvPr/>
        </p:nvSpPr>
        <p:spPr bwMode="auto">
          <a:xfrm>
            <a:off x="5073194" y="2258872"/>
            <a:ext cx="9467039" cy="5710045"/>
          </a:xfrm>
          <a:prstGeom prst="rect">
            <a:avLst/>
          </a:prstGeom>
          <a:noFill/>
          <a:ln w="12700" cap="flat" cmpd="sng" algn="ctr">
            <a:solidFill>
              <a:schemeClr val="tx1"/>
            </a:solidFill>
            <a:prstDash val="solid"/>
            <a:round/>
            <a:headEnd type="none" w="med" len="med"/>
            <a:tailEnd type="none" w="med" len="med"/>
          </a:ln>
          <a:effectLst/>
          <a:extLst/>
        </p:spPr>
        <p:txBody>
          <a:bodyPr vert="horz" wrap="none" lIns="109746" tIns="54873" rIns="109746" bIns="54873" numCol="1" rtlCol="0" anchor="t" anchorCtr="0" compatLnSpc="1">
            <a:prstTxWarp prst="textNoShape">
              <a:avLst/>
            </a:prstTxWarp>
          </a:bodyPr>
          <a:lstStyle/>
          <a:p>
            <a:pPr defTabSz="737358" fontAlgn="base">
              <a:spcBef>
                <a:spcPct val="0"/>
              </a:spcBef>
              <a:spcAft>
                <a:spcPct val="0"/>
              </a:spcAft>
            </a:pPr>
            <a:r>
              <a:rPr lang="en-US" sz="1900" b="1" dirty="0">
                <a:latin typeface="Arial" panose="020B0604020202020204" pitchFamily="34" charset="0"/>
              </a:rPr>
              <a:t>Kubernetes </a:t>
            </a:r>
            <a:br>
              <a:rPr lang="en-US" sz="1900" b="1" dirty="0">
                <a:latin typeface="Arial" panose="020B0604020202020204" pitchFamily="34" charset="0"/>
              </a:rPr>
            </a:br>
            <a:r>
              <a:rPr lang="en-US" sz="1900" b="1" dirty="0">
                <a:latin typeface="Arial" panose="020B0604020202020204" pitchFamily="34" charset="0"/>
              </a:rPr>
              <a:t>cluster</a:t>
            </a:r>
          </a:p>
        </p:txBody>
      </p:sp>
      <p:cxnSp>
        <p:nvCxnSpPr>
          <p:cNvPr id="18" name="Straight Arrow Connector 17"/>
          <p:cNvCxnSpPr>
            <a:stCxn id="162" idx="0"/>
            <a:endCxn id="22" idx="2"/>
          </p:cNvCxnSpPr>
          <p:nvPr/>
        </p:nvCxnSpPr>
        <p:spPr bwMode="auto">
          <a:xfrm flipH="1" flipV="1">
            <a:off x="12387361" y="2400166"/>
            <a:ext cx="257813" cy="2961451"/>
          </a:xfrm>
          <a:prstGeom prst="straightConnector1">
            <a:avLst/>
          </a:prstGeom>
          <a:solidFill>
            <a:srgbClr val="FDFDFD"/>
          </a:solidFill>
          <a:ln w="12700" cap="flat" cmpd="sng" algn="ctr">
            <a:solidFill>
              <a:schemeClr val="tx1"/>
            </a:solidFill>
            <a:prstDash val="solid"/>
            <a:round/>
            <a:headEnd type="arrow"/>
            <a:tailEnd type="arrow"/>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11" name="Title 10"/>
          <p:cNvSpPr>
            <a:spLocks noGrp="1"/>
          </p:cNvSpPr>
          <p:nvPr>
            <p:ph type="title"/>
          </p:nvPr>
        </p:nvSpPr>
        <p:spPr/>
        <p:txBody>
          <a:bodyPr/>
          <a:lstStyle/>
          <a:p>
            <a:r>
              <a:rPr lang="en-US" sz="4400" dirty="0"/>
              <a:t>Kubernetes </a:t>
            </a:r>
            <a:r>
              <a:rPr lang="en-US" sz="4400" dirty="0" smtClean="0"/>
              <a:t>Cluster Architecture</a:t>
            </a:r>
            <a:endParaRPr lang="en-US" sz="4400" dirty="0"/>
          </a:p>
        </p:txBody>
      </p:sp>
      <p:sp>
        <p:nvSpPr>
          <p:cNvPr id="2" name="Slide Number Placeholder 1"/>
          <p:cNvSpPr>
            <a:spLocks noGrp="1"/>
          </p:cNvSpPr>
          <p:nvPr>
            <p:ph type="sldNum" sz="quarter" idx="10"/>
          </p:nvPr>
        </p:nvSpPr>
        <p:spPr/>
        <p:txBody>
          <a:bodyPr/>
          <a:lstStyle/>
          <a:p>
            <a:fld id="{E7803ADA-2D06-4A19-9D78-9198AF6FF26F}" type="slidenum">
              <a:rPr lang="en-US" smtClean="0"/>
              <a:pPr/>
              <a:t>14</a:t>
            </a:fld>
            <a:endParaRPr lang="en-US" dirty="0"/>
          </a:p>
        </p:txBody>
      </p:sp>
      <p:sp>
        <p:nvSpPr>
          <p:cNvPr id="12" name="Content Placeholder 11"/>
          <p:cNvSpPr>
            <a:spLocks noGrp="1"/>
          </p:cNvSpPr>
          <p:nvPr>
            <p:ph sz="quarter" idx="11"/>
          </p:nvPr>
        </p:nvSpPr>
        <p:spPr>
          <a:xfrm>
            <a:off x="468946" y="1252635"/>
            <a:ext cx="4604248" cy="6477228"/>
          </a:xfrm>
        </p:spPr>
        <p:txBody>
          <a:bodyPr/>
          <a:lstStyle/>
          <a:p>
            <a:r>
              <a:rPr lang="en-US" sz="2400" b="1" dirty="0" smtClean="0"/>
              <a:t>Master node</a:t>
            </a:r>
          </a:p>
          <a:p>
            <a:pPr lvl="1"/>
            <a:r>
              <a:rPr lang="en-US" sz="1800" dirty="0" smtClean="0"/>
              <a:t>Node that manages the cluster</a:t>
            </a:r>
          </a:p>
          <a:p>
            <a:pPr lvl="1"/>
            <a:r>
              <a:rPr lang="en-US" sz="1800" dirty="0" smtClean="0"/>
              <a:t>Scheduling, replication &amp; control</a:t>
            </a:r>
          </a:p>
          <a:p>
            <a:pPr lvl="1"/>
            <a:r>
              <a:rPr lang="en-US" sz="1800" dirty="0" smtClean="0"/>
              <a:t>Multiple nodes for HA</a:t>
            </a:r>
            <a:endParaRPr lang="en-US" sz="2400" dirty="0" smtClean="0"/>
          </a:p>
          <a:p>
            <a:endParaRPr lang="en-US" sz="2400" dirty="0" smtClean="0"/>
          </a:p>
          <a:p>
            <a:r>
              <a:rPr lang="en-US" sz="2400" b="1" dirty="0" smtClean="0"/>
              <a:t>Worker nodes</a:t>
            </a:r>
          </a:p>
          <a:p>
            <a:pPr lvl="1"/>
            <a:r>
              <a:rPr lang="en-US" sz="2000" dirty="0"/>
              <a:t>Node where pods are run</a:t>
            </a:r>
          </a:p>
          <a:p>
            <a:pPr lvl="1"/>
            <a:r>
              <a:rPr lang="en-US" sz="2000" dirty="0"/>
              <a:t>Docker e</a:t>
            </a:r>
            <a:r>
              <a:rPr lang="en-US" sz="2000" dirty="0" smtClean="0"/>
              <a:t>ngine</a:t>
            </a:r>
            <a:endParaRPr lang="en-US" sz="2000" dirty="0"/>
          </a:p>
          <a:p>
            <a:pPr lvl="1"/>
            <a:r>
              <a:rPr lang="en-US" sz="2000" dirty="0" err="1" smtClean="0"/>
              <a:t>kubelet</a:t>
            </a:r>
            <a:r>
              <a:rPr lang="en-US" sz="2000" dirty="0" smtClean="0"/>
              <a:t> agent accepts &amp; executes commands from the master to manage pods</a:t>
            </a:r>
            <a:endParaRPr lang="en-US" sz="2000" dirty="0"/>
          </a:p>
          <a:p>
            <a:pPr lvl="1"/>
            <a:r>
              <a:rPr lang="en-US" sz="2000" dirty="0" err="1">
                <a:sym typeface="Helvetica Light"/>
              </a:rPr>
              <a:t>cAdvisor</a:t>
            </a:r>
            <a:r>
              <a:rPr lang="en-US" sz="2000" dirty="0">
                <a:sym typeface="Helvetica Light"/>
              </a:rPr>
              <a:t> </a:t>
            </a:r>
            <a:r>
              <a:rPr lang="mr-IN" sz="2000" dirty="0">
                <a:sym typeface="Helvetica Light"/>
              </a:rPr>
              <a:t>–</a:t>
            </a:r>
            <a:r>
              <a:rPr lang="en-US" sz="2000" dirty="0">
                <a:sym typeface="Helvetica Light"/>
              </a:rPr>
              <a:t> Container Advisor provides </a:t>
            </a:r>
            <a:r>
              <a:rPr lang="en-US" sz="2000" dirty="0" smtClean="0">
                <a:sym typeface="Helvetica Light"/>
              </a:rPr>
              <a:t>resource usage </a:t>
            </a:r>
            <a:r>
              <a:rPr lang="en-US" sz="2000" dirty="0">
                <a:sym typeface="Helvetica Light"/>
              </a:rPr>
              <a:t>and performance statistics</a:t>
            </a:r>
          </a:p>
          <a:p>
            <a:pPr lvl="1"/>
            <a:r>
              <a:rPr lang="en-US" sz="2000" dirty="0" err="1"/>
              <a:t>kube</a:t>
            </a:r>
            <a:r>
              <a:rPr lang="en-US" sz="2000" dirty="0"/>
              <a:t>-proxy – </a:t>
            </a:r>
            <a:r>
              <a:rPr lang="en-US" sz="2000" dirty="0" smtClean="0"/>
              <a:t>routes inbound </a:t>
            </a:r>
            <a:r>
              <a:rPr lang="en-US" sz="2000" dirty="0"/>
              <a:t>or ingress traffic</a:t>
            </a:r>
          </a:p>
        </p:txBody>
      </p:sp>
      <p:pic>
        <p:nvPicPr>
          <p:cNvPr id="983" name="image54.png"/>
          <p:cNvPicPr>
            <a:picLocks noChangeAspect="1"/>
          </p:cNvPicPr>
          <p:nvPr/>
        </p:nvPicPr>
        <p:blipFill>
          <a:blip r:embed="rId2">
            <a:extLst/>
          </a:blip>
          <a:stretch>
            <a:fillRect/>
          </a:stretch>
        </p:blipFill>
        <p:spPr>
          <a:xfrm>
            <a:off x="1828800" y="9966961"/>
            <a:ext cx="4304202" cy="4304202"/>
          </a:xfrm>
          <a:prstGeom prst="rect">
            <a:avLst/>
          </a:prstGeom>
          <a:ln w="12700">
            <a:miter lim="400000"/>
          </a:ln>
        </p:spPr>
      </p:pic>
      <p:pic>
        <p:nvPicPr>
          <p:cNvPr id="984" name="image54.png"/>
          <p:cNvPicPr>
            <a:picLocks noChangeAspect="1"/>
          </p:cNvPicPr>
          <p:nvPr/>
        </p:nvPicPr>
        <p:blipFill>
          <a:blip r:embed="rId2">
            <a:extLst/>
          </a:blip>
          <a:stretch>
            <a:fillRect/>
          </a:stretch>
        </p:blipFill>
        <p:spPr>
          <a:xfrm>
            <a:off x="2011680" y="10149841"/>
            <a:ext cx="4304202" cy="4304202"/>
          </a:xfrm>
          <a:prstGeom prst="rect">
            <a:avLst/>
          </a:prstGeom>
          <a:ln w="12700">
            <a:miter lim="400000"/>
          </a:ln>
        </p:spPr>
      </p:pic>
      <p:grpSp>
        <p:nvGrpSpPr>
          <p:cNvPr id="16" name="Group 15"/>
          <p:cNvGrpSpPr/>
          <p:nvPr/>
        </p:nvGrpSpPr>
        <p:grpSpPr>
          <a:xfrm>
            <a:off x="5235420" y="3850534"/>
            <a:ext cx="3696433" cy="2701259"/>
            <a:chOff x="6242858" y="2410691"/>
            <a:chExt cx="2651760" cy="2701636"/>
          </a:xfrm>
        </p:grpSpPr>
        <p:sp>
          <p:nvSpPr>
            <p:cNvPr id="72" name="Rectangle 71"/>
            <p:cNvSpPr/>
            <p:nvPr/>
          </p:nvSpPr>
          <p:spPr bwMode="auto">
            <a:xfrm>
              <a:off x="6242858" y="2410691"/>
              <a:ext cx="2651760" cy="2552007"/>
            </a:xfrm>
            <a:prstGeom prst="rect">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defTabSz="737358" fontAlgn="base">
                <a:spcBef>
                  <a:spcPct val="0"/>
                </a:spcBef>
                <a:spcAft>
                  <a:spcPct val="0"/>
                </a:spcAft>
              </a:pPr>
              <a:r>
                <a:rPr lang="en-US" sz="1400" dirty="0">
                  <a:latin typeface="Arial" panose="020B0604020202020204" pitchFamily="34" charset="0"/>
                </a:rPr>
                <a:t>Master node</a:t>
              </a:r>
            </a:p>
          </p:txBody>
        </p:sp>
        <p:sp>
          <p:nvSpPr>
            <p:cNvPr id="73" name="Rectangle 72"/>
            <p:cNvSpPr/>
            <p:nvPr/>
          </p:nvSpPr>
          <p:spPr bwMode="auto">
            <a:xfrm>
              <a:off x="6375862" y="3035330"/>
              <a:ext cx="2272145" cy="1054529"/>
            </a:xfrm>
            <a:prstGeom prst="rect">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defTabSz="737358" fontAlgn="base">
                <a:spcBef>
                  <a:spcPct val="0"/>
                </a:spcBef>
                <a:spcAft>
                  <a:spcPct val="0"/>
                </a:spcAft>
              </a:pPr>
              <a:r>
                <a:rPr lang="en-US" sz="1400" dirty="0">
                  <a:latin typeface="Arial" panose="020B0604020202020204" pitchFamily="34" charset="0"/>
                </a:rPr>
                <a:t>APIs</a:t>
              </a:r>
            </a:p>
          </p:txBody>
        </p:sp>
        <p:sp>
          <p:nvSpPr>
            <p:cNvPr id="74" name="Rounded Rectangle 73"/>
            <p:cNvSpPr/>
            <p:nvPr/>
          </p:nvSpPr>
          <p:spPr bwMode="auto">
            <a:xfrm>
              <a:off x="6600305" y="3404660"/>
              <a:ext cx="814648" cy="427504"/>
            </a:xfrm>
            <a:prstGeom prst="roundRect">
              <a:avLst/>
            </a:prstGeom>
            <a:solidFill>
              <a:schemeClr val="accent3">
                <a:lumMod val="40000"/>
                <a:lumOff val="6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r>
                <a:rPr lang="en-US" sz="1400">
                  <a:latin typeface="Arial" panose="020B0604020202020204" pitchFamily="34" charset="0"/>
                </a:rPr>
                <a:t>scheduling</a:t>
              </a:r>
              <a:endParaRPr lang="en-US" sz="1400" dirty="0">
                <a:latin typeface="Arial" panose="020B0604020202020204" pitchFamily="34" charset="0"/>
              </a:endParaRPr>
            </a:p>
            <a:p>
              <a:pPr algn="ctr" defTabSz="737358" fontAlgn="base">
                <a:spcBef>
                  <a:spcPct val="0"/>
                </a:spcBef>
                <a:spcAft>
                  <a:spcPct val="0"/>
                </a:spcAft>
              </a:pPr>
              <a:r>
                <a:rPr lang="en-US" sz="1400" dirty="0"/>
                <a:t>actuator</a:t>
              </a:r>
              <a:endParaRPr lang="en-US" sz="1400" dirty="0">
                <a:latin typeface="Arial" panose="020B0604020202020204" pitchFamily="34" charset="0"/>
              </a:endParaRPr>
            </a:p>
          </p:txBody>
        </p:sp>
        <p:sp>
          <p:nvSpPr>
            <p:cNvPr id="75" name="Rounded Rectangle 74"/>
            <p:cNvSpPr/>
            <p:nvPr/>
          </p:nvSpPr>
          <p:spPr bwMode="auto">
            <a:xfrm>
              <a:off x="7567353" y="3404660"/>
              <a:ext cx="814648" cy="427504"/>
            </a:xfrm>
            <a:prstGeom prst="roundRect">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r>
                <a:rPr lang="en-US" sz="1400" dirty="0"/>
                <a:t>REST</a:t>
              </a:r>
              <a:endParaRPr lang="en-US" sz="1400" dirty="0">
                <a:latin typeface="Arial" panose="020B0604020202020204" pitchFamily="34" charset="0"/>
              </a:endParaRPr>
            </a:p>
          </p:txBody>
        </p:sp>
        <p:sp>
          <p:nvSpPr>
            <p:cNvPr id="76" name="Rounded Rectangle 75"/>
            <p:cNvSpPr/>
            <p:nvPr/>
          </p:nvSpPr>
          <p:spPr bwMode="auto">
            <a:xfrm>
              <a:off x="7567353" y="2821578"/>
              <a:ext cx="814648" cy="427504"/>
            </a:xfrm>
            <a:prstGeom prst="roundRect">
              <a:avLst/>
            </a:prstGeom>
            <a:solidFill>
              <a:schemeClr val="accent3">
                <a:lumMod val="40000"/>
                <a:lumOff val="6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r>
                <a:rPr lang="en-US" sz="1300" dirty="0"/>
                <a:t>authentication</a:t>
              </a:r>
              <a:br>
                <a:rPr lang="en-US" sz="1300" dirty="0"/>
              </a:br>
              <a:r>
                <a:rPr lang="en-US" sz="1300" dirty="0"/>
                <a:t>authorization</a:t>
              </a:r>
            </a:p>
          </p:txBody>
        </p:sp>
        <p:sp>
          <p:nvSpPr>
            <p:cNvPr id="77" name="Rounded Rectangle 76"/>
            <p:cNvSpPr/>
            <p:nvPr/>
          </p:nvSpPr>
          <p:spPr bwMode="auto">
            <a:xfrm>
              <a:off x="6600305" y="4133804"/>
              <a:ext cx="814648" cy="427504"/>
            </a:xfrm>
            <a:prstGeom prst="roundRect">
              <a:avLst/>
            </a:prstGeom>
            <a:solidFill>
              <a:schemeClr val="accent3">
                <a:lumMod val="40000"/>
                <a:lumOff val="6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r>
                <a:rPr lang="en-US" sz="1400" dirty="0">
                  <a:latin typeface="Arial" panose="020B0604020202020204" pitchFamily="34" charset="0"/>
                </a:rPr>
                <a:t>controller</a:t>
              </a:r>
              <a:br>
                <a:rPr lang="en-US" sz="1400" dirty="0">
                  <a:latin typeface="Arial" panose="020B0604020202020204" pitchFamily="34" charset="0"/>
                </a:rPr>
              </a:br>
              <a:r>
                <a:rPr lang="en-US" sz="1400" dirty="0">
                  <a:latin typeface="Arial" panose="020B0604020202020204" pitchFamily="34" charset="0"/>
                </a:rPr>
                <a:t>manager</a:t>
              </a:r>
            </a:p>
          </p:txBody>
        </p:sp>
        <p:sp>
          <p:nvSpPr>
            <p:cNvPr id="78" name="Rectangle 77"/>
            <p:cNvSpPr/>
            <p:nvPr/>
          </p:nvSpPr>
          <p:spPr bwMode="auto">
            <a:xfrm>
              <a:off x="7567353" y="4347556"/>
              <a:ext cx="1080654" cy="764771"/>
            </a:xfrm>
            <a:prstGeom prst="rect">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r>
                <a:rPr lang="en-US" sz="1300" dirty="0">
                  <a:latin typeface="Arial" panose="020B0604020202020204" pitchFamily="34" charset="0"/>
                </a:rPr>
                <a:t>Distributed</a:t>
              </a:r>
              <a:br>
                <a:rPr lang="en-US" sz="1300" dirty="0">
                  <a:latin typeface="Arial" panose="020B0604020202020204" pitchFamily="34" charset="0"/>
                </a:rPr>
              </a:br>
              <a:r>
                <a:rPr lang="en-US" sz="1300" dirty="0">
                  <a:latin typeface="Arial" panose="020B0604020202020204" pitchFamily="34" charset="0"/>
                </a:rPr>
                <a:t>watchable</a:t>
              </a:r>
              <a:br>
                <a:rPr lang="en-US" sz="1300" dirty="0">
                  <a:latin typeface="Arial" panose="020B0604020202020204" pitchFamily="34" charset="0"/>
                </a:rPr>
              </a:br>
              <a:r>
                <a:rPr lang="en-US" sz="1300" dirty="0">
                  <a:latin typeface="Arial" panose="020B0604020202020204" pitchFamily="34" charset="0"/>
                </a:rPr>
                <a:t>storage</a:t>
              </a:r>
              <a:br>
                <a:rPr lang="en-US" sz="1300" dirty="0">
                  <a:latin typeface="Arial" panose="020B0604020202020204" pitchFamily="34" charset="0"/>
                </a:rPr>
              </a:br>
              <a:r>
                <a:rPr lang="en-US" sz="1300" dirty="0">
                  <a:latin typeface="Arial" panose="020B0604020202020204" pitchFamily="34" charset="0"/>
                </a:rPr>
                <a:t>(</a:t>
              </a:r>
              <a:r>
                <a:rPr lang="en-US" sz="1300" dirty="0" err="1">
                  <a:latin typeface="Arial" panose="020B0604020202020204" pitchFamily="34" charset="0"/>
                </a:rPr>
                <a:t>etcd</a:t>
              </a:r>
              <a:r>
                <a:rPr lang="en-US" sz="1300" dirty="0">
                  <a:latin typeface="Arial" panose="020B0604020202020204" pitchFamily="34" charset="0"/>
                </a:rPr>
                <a:t>)</a:t>
              </a:r>
            </a:p>
          </p:txBody>
        </p:sp>
        <p:cxnSp>
          <p:nvCxnSpPr>
            <p:cNvPr id="79" name="Straight Arrow Connector 78"/>
            <p:cNvCxnSpPr/>
            <p:nvPr/>
          </p:nvCxnSpPr>
          <p:spPr bwMode="auto">
            <a:xfrm>
              <a:off x="7974677" y="3249082"/>
              <a:ext cx="0" cy="155578"/>
            </a:xfrm>
            <a:prstGeom prst="straightConnector1">
              <a:avLst/>
            </a:prstGeom>
            <a:solidFill>
              <a:srgbClr val="FDFDFD"/>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80" name="Straight Arrow Connector 79"/>
            <p:cNvCxnSpPr/>
            <p:nvPr/>
          </p:nvCxnSpPr>
          <p:spPr bwMode="auto">
            <a:xfrm>
              <a:off x="7414953" y="3618412"/>
              <a:ext cx="152400" cy="0"/>
            </a:xfrm>
            <a:prstGeom prst="straightConnector1">
              <a:avLst/>
            </a:prstGeom>
            <a:solidFill>
              <a:srgbClr val="FDFDFD"/>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81" name="Straight Arrow Connector 80"/>
            <p:cNvCxnSpPr/>
            <p:nvPr/>
          </p:nvCxnSpPr>
          <p:spPr bwMode="auto">
            <a:xfrm flipH="1" flipV="1">
              <a:off x="7974677" y="3832164"/>
              <a:ext cx="133003" cy="515392"/>
            </a:xfrm>
            <a:prstGeom prst="straightConnector1">
              <a:avLst/>
            </a:prstGeom>
            <a:solidFill>
              <a:srgbClr val="FDFDFD"/>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82" name="Straight Arrow Connector 81"/>
            <p:cNvCxnSpPr/>
            <p:nvPr/>
          </p:nvCxnSpPr>
          <p:spPr bwMode="auto">
            <a:xfrm flipV="1">
              <a:off x="7007629" y="3832164"/>
              <a:ext cx="706582" cy="301640"/>
            </a:xfrm>
            <a:prstGeom prst="straightConnector1">
              <a:avLst/>
            </a:prstGeom>
            <a:solidFill>
              <a:srgbClr val="FDFDFD"/>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grpSp>
      <p:sp>
        <p:nvSpPr>
          <p:cNvPr id="22" name="Rounded Rectangle 21"/>
          <p:cNvSpPr/>
          <p:nvPr/>
        </p:nvSpPr>
        <p:spPr bwMode="auto">
          <a:xfrm>
            <a:off x="11683658" y="2084330"/>
            <a:ext cx="1407406" cy="315836"/>
          </a:xfrm>
          <a:prstGeom prst="roundRect">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109746" tIns="54873" rIns="109746" bIns="54873" numCol="1" rtlCol="0" anchor="ctr" anchorCtr="0" compatLnSpc="1">
            <a:prstTxWarp prst="textNoShape">
              <a:avLst/>
            </a:prstTxWarp>
          </a:bodyPr>
          <a:lstStyle/>
          <a:p>
            <a:pPr algn="ctr" defTabSz="737358" fontAlgn="base">
              <a:spcBef>
                <a:spcPct val="0"/>
              </a:spcBef>
              <a:spcAft>
                <a:spcPct val="0"/>
              </a:spcAft>
            </a:pPr>
            <a:r>
              <a:rPr lang="en-US" sz="1400" dirty="0">
                <a:latin typeface="Arial" panose="020B0604020202020204" pitchFamily="34" charset="0"/>
              </a:rPr>
              <a:t>firewall</a:t>
            </a:r>
          </a:p>
        </p:txBody>
      </p:sp>
      <p:sp>
        <p:nvSpPr>
          <p:cNvPr id="24" name="Rounded Rectangle 23"/>
          <p:cNvSpPr/>
          <p:nvPr/>
        </p:nvSpPr>
        <p:spPr bwMode="auto">
          <a:xfrm>
            <a:off x="7050806" y="1868228"/>
            <a:ext cx="1197381" cy="216101"/>
          </a:xfrm>
          <a:prstGeom prst="roundRect">
            <a:avLst/>
          </a:prstGeom>
          <a:solidFill>
            <a:schemeClr val="accent1">
              <a:lumMod val="60000"/>
              <a:lumOff val="4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109746" tIns="54873" rIns="109746" bIns="54873" numCol="1" rtlCol="0" anchor="ctr" anchorCtr="0" compatLnSpc="1">
            <a:prstTxWarp prst="textNoShape">
              <a:avLst/>
            </a:prstTxWarp>
          </a:bodyPr>
          <a:lstStyle/>
          <a:p>
            <a:pPr algn="ctr" defTabSz="737358" fontAlgn="base">
              <a:spcBef>
                <a:spcPct val="0"/>
              </a:spcBef>
              <a:spcAft>
                <a:spcPct val="0"/>
              </a:spcAft>
            </a:pPr>
            <a:r>
              <a:rPr lang="en-US" sz="1400" dirty="0" err="1">
                <a:latin typeface="Arial" panose="020B0604020202020204" pitchFamily="34" charset="0"/>
              </a:rPr>
              <a:t>kubect</a:t>
            </a:r>
            <a:r>
              <a:rPr lang="en-US" sz="1400" dirty="0" err="1"/>
              <a:t>l</a:t>
            </a:r>
            <a:endParaRPr lang="en-US" sz="1400" dirty="0">
              <a:latin typeface="Arial" panose="020B0604020202020204" pitchFamily="34" charset="0"/>
            </a:endParaRPr>
          </a:p>
        </p:txBody>
      </p:sp>
      <p:cxnSp>
        <p:nvCxnSpPr>
          <p:cNvPr id="25" name="Straight Arrow Connector 24"/>
          <p:cNvCxnSpPr/>
          <p:nvPr/>
        </p:nvCxnSpPr>
        <p:spPr bwMode="auto">
          <a:xfrm>
            <a:off x="7649496" y="2084330"/>
            <a:ext cx="0" cy="2177034"/>
          </a:xfrm>
          <a:prstGeom prst="straightConnector1">
            <a:avLst/>
          </a:prstGeom>
          <a:solidFill>
            <a:srgbClr val="FDFDFD"/>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26" name="Cloud 25"/>
          <p:cNvSpPr/>
          <p:nvPr/>
        </p:nvSpPr>
        <p:spPr bwMode="auto">
          <a:xfrm>
            <a:off x="11222086" y="843848"/>
            <a:ext cx="2330549" cy="903071"/>
          </a:xfrm>
          <a:prstGeom prst="cloud">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109746" tIns="54873" rIns="109746" bIns="54873" numCol="1" rtlCol="0" anchor="ctr" anchorCtr="0" compatLnSpc="1">
            <a:prstTxWarp prst="textNoShape">
              <a:avLst/>
            </a:prstTxWarp>
          </a:bodyPr>
          <a:lstStyle/>
          <a:p>
            <a:pPr algn="ctr" defTabSz="737358" fontAlgn="base">
              <a:spcBef>
                <a:spcPct val="0"/>
              </a:spcBef>
              <a:spcAft>
                <a:spcPct val="0"/>
              </a:spcAft>
            </a:pPr>
            <a:r>
              <a:rPr lang="en-US" sz="1400" dirty="0"/>
              <a:t>internet</a:t>
            </a:r>
            <a:endParaRPr lang="en-US" sz="1400" dirty="0">
              <a:latin typeface="Arial" panose="020B0604020202020204" pitchFamily="34" charset="0"/>
            </a:endParaRPr>
          </a:p>
        </p:txBody>
      </p:sp>
      <p:cxnSp>
        <p:nvCxnSpPr>
          <p:cNvPr id="27" name="Straight Arrow Connector 26"/>
          <p:cNvCxnSpPr>
            <a:stCxn id="26" idx="1"/>
            <a:endCxn id="22" idx="0"/>
          </p:cNvCxnSpPr>
          <p:nvPr/>
        </p:nvCxnSpPr>
        <p:spPr bwMode="auto">
          <a:xfrm>
            <a:off x="12387361" y="1745958"/>
            <a:ext cx="1" cy="338372"/>
          </a:xfrm>
          <a:prstGeom prst="straightConnector1">
            <a:avLst/>
          </a:prstGeom>
          <a:solidFill>
            <a:srgbClr val="FDFDFD"/>
          </a:solidFill>
          <a:ln w="12700" cap="flat" cmpd="sng" algn="ctr">
            <a:solidFill>
              <a:schemeClr val="tx1"/>
            </a:solidFill>
            <a:prstDash val="solid"/>
            <a:round/>
            <a:headEnd type="arrow"/>
            <a:tailEnd type="arrow"/>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pic>
        <p:nvPicPr>
          <p:cNvPr id="83" name="image20.png"/>
          <p:cNvPicPr>
            <a:picLocks noChangeAspect="1"/>
          </p:cNvPicPr>
          <p:nvPr/>
        </p:nvPicPr>
        <p:blipFill>
          <a:blip r:embed="rId2">
            <a:extLst/>
          </a:blip>
          <a:stretch>
            <a:fillRect/>
          </a:stretch>
        </p:blipFill>
        <p:spPr>
          <a:xfrm>
            <a:off x="9891926" y="716772"/>
            <a:ext cx="821056" cy="820842"/>
          </a:xfrm>
          <a:prstGeom prst="rect">
            <a:avLst/>
          </a:prstGeom>
          <a:ln w="12700">
            <a:miter lim="400000"/>
          </a:ln>
        </p:spPr>
      </p:pic>
      <p:grpSp>
        <p:nvGrpSpPr>
          <p:cNvPr id="1015" name="Group 1014"/>
          <p:cNvGrpSpPr/>
          <p:nvPr/>
        </p:nvGrpSpPr>
        <p:grpSpPr>
          <a:xfrm>
            <a:off x="9179051" y="2574709"/>
            <a:ext cx="5210543" cy="2551650"/>
            <a:chOff x="7647217" y="2145590"/>
            <a:chExt cx="4340988" cy="2126375"/>
          </a:xfrm>
        </p:grpSpPr>
        <p:sp>
          <p:nvSpPr>
            <p:cNvPr id="28" name="Rectangle 27"/>
            <p:cNvSpPr/>
            <p:nvPr/>
          </p:nvSpPr>
          <p:spPr bwMode="auto">
            <a:xfrm>
              <a:off x="7647217" y="2145590"/>
              <a:ext cx="4340988" cy="2126375"/>
            </a:xfrm>
            <a:prstGeom prst="rect">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defTabSz="737358" fontAlgn="base">
                <a:spcBef>
                  <a:spcPct val="0"/>
                </a:spcBef>
                <a:spcAft>
                  <a:spcPct val="0"/>
                </a:spcAft>
              </a:pPr>
              <a:r>
                <a:rPr lang="en-US" sz="1400" dirty="0">
                  <a:latin typeface="Arial" panose="020B0604020202020204" pitchFamily="34" charset="0"/>
                </a:rPr>
                <a:t>Worker node</a:t>
              </a:r>
            </a:p>
          </p:txBody>
        </p:sp>
        <p:sp>
          <p:nvSpPr>
            <p:cNvPr id="29" name="Rounded Rectangle 28"/>
            <p:cNvSpPr/>
            <p:nvPr/>
          </p:nvSpPr>
          <p:spPr bwMode="auto">
            <a:xfrm>
              <a:off x="10154381" y="2214854"/>
              <a:ext cx="761040" cy="242421"/>
            </a:xfrm>
            <a:prstGeom prst="roundRect">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r>
                <a:rPr lang="en-US" sz="1300" dirty="0" err="1">
                  <a:latin typeface="Arial" panose="020B0604020202020204" pitchFamily="34" charset="0"/>
                </a:rPr>
                <a:t>kube</a:t>
              </a:r>
              <a:r>
                <a:rPr lang="en-US" sz="1300" dirty="0">
                  <a:latin typeface="Arial" panose="020B0604020202020204" pitchFamily="34" charset="0"/>
                </a:rPr>
                <a:t>-proxy</a:t>
              </a:r>
            </a:p>
          </p:txBody>
        </p:sp>
        <p:sp>
          <p:nvSpPr>
            <p:cNvPr id="30" name="Rectangle 29"/>
            <p:cNvSpPr/>
            <p:nvPr/>
          </p:nvSpPr>
          <p:spPr bwMode="auto">
            <a:xfrm>
              <a:off x="7856382" y="2827613"/>
              <a:ext cx="3987017" cy="1291974"/>
            </a:xfrm>
            <a:prstGeom prst="rect">
              <a:avLst/>
            </a:prstGeom>
            <a:solidFill>
              <a:schemeClr val="accent1">
                <a:lumMod val="60000"/>
                <a:lumOff val="4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algn="r" defTabSz="737358" fontAlgn="base">
                <a:spcBef>
                  <a:spcPct val="0"/>
                </a:spcBef>
                <a:spcAft>
                  <a:spcPct val="0"/>
                </a:spcAft>
              </a:pPr>
              <a:r>
                <a:rPr lang="en-US" sz="1400" dirty="0" err="1">
                  <a:latin typeface="Arial" panose="020B0604020202020204" pitchFamily="34" charset="0"/>
                </a:rPr>
                <a:t>docker</a:t>
              </a:r>
              <a:endParaRPr lang="en-US" sz="1400" dirty="0">
                <a:latin typeface="Arial" panose="020B0604020202020204" pitchFamily="34" charset="0"/>
              </a:endParaRPr>
            </a:p>
          </p:txBody>
        </p:sp>
        <p:sp>
          <p:nvSpPr>
            <p:cNvPr id="31" name="Rectangle 30"/>
            <p:cNvSpPr/>
            <p:nvPr/>
          </p:nvSpPr>
          <p:spPr bwMode="auto">
            <a:xfrm>
              <a:off x="8046243" y="2467448"/>
              <a:ext cx="868841" cy="228568"/>
            </a:xfrm>
            <a:prstGeom prst="rect">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r>
                <a:rPr lang="en-US" sz="1400">
                  <a:latin typeface="Arial" panose="020B0604020202020204" pitchFamily="34" charset="0"/>
                </a:rPr>
                <a:t>kubelet</a:t>
              </a:r>
              <a:endParaRPr lang="en-US" sz="1400" dirty="0">
                <a:latin typeface="Arial" panose="020B0604020202020204" pitchFamily="34" charset="0"/>
              </a:endParaRPr>
            </a:p>
          </p:txBody>
        </p:sp>
        <p:grpSp>
          <p:nvGrpSpPr>
            <p:cNvPr id="979" name="Group 978"/>
            <p:cNvGrpSpPr/>
            <p:nvPr/>
          </p:nvGrpSpPr>
          <p:grpSpPr>
            <a:xfrm>
              <a:off x="8079126" y="3119228"/>
              <a:ext cx="3508605" cy="880601"/>
              <a:chOff x="8079126" y="3119228"/>
              <a:chExt cx="3508605" cy="880601"/>
            </a:xfrm>
          </p:grpSpPr>
          <p:grpSp>
            <p:nvGrpSpPr>
              <p:cNvPr id="973" name="Group 972"/>
              <p:cNvGrpSpPr/>
              <p:nvPr/>
            </p:nvGrpSpPr>
            <p:grpSpPr>
              <a:xfrm>
                <a:off x="9270663" y="3119231"/>
                <a:ext cx="1008032" cy="707737"/>
                <a:chOff x="9270663" y="3119231"/>
                <a:chExt cx="1008032" cy="707737"/>
              </a:xfrm>
            </p:grpSpPr>
            <p:sp>
              <p:nvSpPr>
                <p:cNvPr id="40" name="Rounded Rectangle 39"/>
                <p:cNvSpPr/>
                <p:nvPr/>
              </p:nvSpPr>
              <p:spPr bwMode="auto">
                <a:xfrm>
                  <a:off x="9270663" y="3119231"/>
                  <a:ext cx="1008032" cy="707737"/>
                </a:xfrm>
                <a:prstGeom prst="roundRect">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defTabSz="737358" fontAlgn="base">
                    <a:spcBef>
                      <a:spcPct val="0"/>
                    </a:spcBef>
                    <a:spcAft>
                      <a:spcPct val="0"/>
                    </a:spcAft>
                  </a:pPr>
                  <a:r>
                    <a:rPr lang="en-US" sz="1300" dirty="0">
                      <a:latin typeface="Arial" panose="020B0604020202020204" pitchFamily="34" charset="0"/>
                    </a:rPr>
                    <a:t>pod</a:t>
                  </a:r>
                </a:p>
              </p:txBody>
            </p:sp>
            <p:sp>
              <p:nvSpPr>
                <p:cNvPr id="45" name="Rectangle 44"/>
                <p:cNvSpPr/>
                <p:nvPr/>
              </p:nvSpPr>
              <p:spPr bwMode="auto">
                <a:xfrm>
                  <a:off x="9350714" y="3431078"/>
                  <a:ext cx="868845" cy="228567"/>
                </a:xfrm>
                <a:prstGeom prst="rect">
                  <a:avLst/>
                </a:prstGeom>
                <a:solidFill>
                  <a:schemeClr val="bg2">
                    <a:lumMod val="40000"/>
                    <a:lumOff val="6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r>
                    <a:rPr lang="en-US" sz="1400" dirty="0">
                      <a:latin typeface="Arial" panose="020B0604020202020204" pitchFamily="34" charset="0"/>
                    </a:rPr>
                    <a:t>container</a:t>
                  </a:r>
                </a:p>
              </p:txBody>
            </p:sp>
          </p:grpSp>
          <p:grpSp>
            <p:nvGrpSpPr>
              <p:cNvPr id="86" name="Group 85"/>
              <p:cNvGrpSpPr/>
              <p:nvPr/>
            </p:nvGrpSpPr>
            <p:grpSpPr>
              <a:xfrm>
                <a:off x="9354330" y="3201844"/>
                <a:ext cx="1008032" cy="707737"/>
                <a:chOff x="9270663" y="3119231"/>
                <a:chExt cx="1008032" cy="707737"/>
              </a:xfrm>
            </p:grpSpPr>
            <p:sp>
              <p:nvSpPr>
                <p:cNvPr id="87" name="Rounded Rectangle 86"/>
                <p:cNvSpPr/>
                <p:nvPr/>
              </p:nvSpPr>
              <p:spPr bwMode="auto">
                <a:xfrm>
                  <a:off x="9270663" y="3119231"/>
                  <a:ext cx="1008032" cy="707737"/>
                </a:xfrm>
                <a:prstGeom prst="roundRect">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defTabSz="737358" fontAlgn="base">
                    <a:spcBef>
                      <a:spcPct val="0"/>
                    </a:spcBef>
                    <a:spcAft>
                      <a:spcPct val="0"/>
                    </a:spcAft>
                  </a:pPr>
                  <a:r>
                    <a:rPr lang="en-US" sz="1300" dirty="0">
                      <a:latin typeface="Arial" panose="020B0604020202020204" pitchFamily="34" charset="0"/>
                    </a:rPr>
                    <a:t>pod</a:t>
                  </a:r>
                </a:p>
              </p:txBody>
            </p:sp>
            <p:sp>
              <p:nvSpPr>
                <p:cNvPr id="88" name="Rectangle 87"/>
                <p:cNvSpPr/>
                <p:nvPr/>
              </p:nvSpPr>
              <p:spPr bwMode="auto">
                <a:xfrm>
                  <a:off x="9350714" y="3431078"/>
                  <a:ext cx="868845" cy="228567"/>
                </a:xfrm>
                <a:prstGeom prst="rect">
                  <a:avLst/>
                </a:prstGeom>
                <a:solidFill>
                  <a:schemeClr val="bg2">
                    <a:lumMod val="40000"/>
                    <a:lumOff val="6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r>
                    <a:rPr lang="en-US" sz="1400" dirty="0">
                      <a:latin typeface="Arial" panose="020B0604020202020204" pitchFamily="34" charset="0"/>
                    </a:rPr>
                    <a:t>container</a:t>
                  </a:r>
                </a:p>
              </p:txBody>
            </p:sp>
          </p:grpSp>
          <p:grpSp>
            <p:nvGrpSpPr>
              <p:cNvPr id="89" name="Group 88"/>
              <p:cNvGrpSpPr/>
              <p:nvPr/>
            </p:nvGrpSpPr>
            <p:grpSpPr>
              <a:xfrm>
                <a:off x="9429950" y="3292092"/>
                <a:ext cx="1008032" cy="707737"/>
                <a:chOff x="9270663" y="3119231"/>
                <a:chExt cx="1008032" cy="707737"/>
              </a:xfrm>
            </p:grpSpPr>
            <p:sp>
              <p:nvSpPr>
                <p:cNvPr id="90" name="Rounded Rectangle 89"/>
                <p:cNvSpPr/>
                <p:nvPr/>
              </p:nvSpPr>
              <p:spPr bwMode="auto">
                <a:xfrm>
                  <a:off x="9270663" y="3119231"/>
                  <a:ext cx="1008032" cy="707737"/>
                </a:xfrm>
                <a:prstGeom prst="roundRect">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defTabSz="737358" fontAlgn="base">
                    <a:spcBef>
                      <a:spcPct val="0"/>
                    </a:spcBef>
                    <a:spcAft>
                      <a:spcPct val="0"/>
                    </a:spcAft>
                  </a:pPr>
                  <a:r>
                    <a:rPr lang="en-US" sz="1300" dirty="0">
                      <a:latin typeface="Arial" panose="020B0604020202020204" pitchFamily="34" charset="0"/>
                    </a:rPr>
                    <a:t>pod</a:t>
                  </a:r>
                </a:p>
              </p:txBody>
            </p:sp>
            <p:sp>
              <p:nvSpPr>
                <p:cNvPr id="91" name="Rectangle 90"/>
                <p:cNvSpPr/>
                <p:nvPr/>
              </p:nvSpPr>
              <p:spPr bwMode="auto">
                <a:xfrm>
                  <a:off x="9350714" y="3431078"/>
                  <a:ext cx="868845" cy="228567"/>
                </a:xfrm>
                <a:prstGeom prst="rect">
                  <a:avLst/>
                </a:prstGeom>
                <a:solidFill>
                  <a:schemeClr val="bg2">
                    <a:lumMod val="40000"/>
                    <a:lumOff val="6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r>
                    <a:rPr lang="en-US" sz="1400" dirty="0">
                      <a:latin typeface="Arial" panose="020B0604020202020204" pitchFamily="34" charset="0"/>
                    </a:rPr>
                    <a:t>container</a:t>
                  </a:r>
                </a:p>
              </p:txBody>
            </p:sp>
          </p:grpSp>
          <p:grpSp>
            <p:nvGrpSpPr>
              <p:cNvPr id="96" name="Group 95"/>
              <p:cNvGrpSpPr/>
              <p:nvPr/>
            </p:nvGrpSpPr>
            <p:grpSpPr>
              <a:xfrm>
                <a:off x="8079126" y="3119231"/>
                <a:ext cx="1008032" cy="707737"/>
                <a:chOff x="9270663" y="3119231"/>
                <a:chExt cx="1008032" cy="707737"/>
              </a:xfrm>
            </p:grpSpPr>
            <p:sp>
              <p:nvSpPr>
                <p:cNvPr id="97" name="Rounded Rectangle 96"/>
                <p:cNvSpPr/>
                <p:nvPr/>
              </p:nvSpPr>
              <p:spPr bwMode="auto">
                <a:xfrm>
                  <a:off x="9270663" y="3119231"/>
                  <a:ext cx="1008032" cy="707737"/>
                </a:xfrm>
                <a:prstGeom prst="roundRect">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defTabSz="737358" fontAlgn="base">
                    <a:spcBef>
                      <a:spcPct val="0"/>
                    </a:spcBef>
                    <a:spcAft>
                      <a:spcPct val="0"/>
                    </a:spcAft>
                  </a:pPr>
                  <a:r>
                    <a:rPr lang="en-US" sz="1300" dirty="0">
                      <a:latin typeface="Arial" panose="020B0604020202020204" pitchFamily="34" charset="0"/>
                    </a:rPr>
                    <a:t>pod</a:t>
                  </a:r>
                </a:p>
              </p:txBody>
            </p:sp>
            <p:sp>
              <p:nvSpPr>
                <p:cNvPr id="98" name="Rectangle 97"/>
                <p:cNvSpPr/>
                <p:nvPr/>
              </p:nvSpPr>
              <p:spPr bwMode="auto">
                <a:xfrm>
                  <a:off x="9350714" y="3431078"/>
                  <a:ext cx="868845" cy="228567"/>
                </a:xfrm>
                <a:prstGeom prst="rect">
                  <a:avLst/>
                </a:prstGeom>
                <a:solidFill>
                  <a:schemeClr val="bg2">
                    <a:lumMod val="40000"/>
                    <a:lumOff val="6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737358"/>
                  <a:r>
                    <a:rPr lang="en-US" sz="1400" dirty="0" err="1"/>
                    <a:t>cAdvisor</a:t>
                  </a:r>
                  <a:endParaRPr lang="en-US" sz="1400" dirty="0">
                    <a:latin typeface="Arial" panose="020B0604020202020204" pitchFamily="34" charset="0"/>
                  </a:endParaRPr>
                </a:p>
              </p:txBody>
            </p:sp>
          </p:grpSp>
          <p:grpSp>
            <p:nvGrpSpPr>
              <p:cNvPr id="107" name="Group 106"/>
              <p:cNvGrpSpPr/>
              <p:nvPr/>
            </p:nvGrpSpPr>
            <p:grpSpPr>
              <a:xfrm>
                <a:off x="10496032" y="3119228"/>
                <a:ext cx="1008032" cy="707737"/>
                <a:chOff x="9270663" y="3119231"/>
                <a:chExt cx="1008032" cy="707737"/>
              </a:xfrm>
            </p:grpSpPr>
            <p:sp>
              <p:nvSpPr>
                <p:cNvPr id="108" name="Rounded Rectangle 107"/>
                <p:cNvSpPr/>
                <p:nvPr/>
              </p:nvSpPr>
              <p:spPr bwMode="auto">
                <a:xfrm>
                  <a:off x="9270663" y="3119231"/>
                  <a:ext cx="1008032" cy="707737"/>
                </a:xfrm>
                <a:prstGeom prst="roundRect">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defTabSz="737358" fontAlgn="base">
                    <a:spcBef>
                      <a:spcPct val="0"/>
                    </a:spcBef>
                    <a:spcAft>
                      <a:spcPct val="0"/>
                    </a:spcAft>
                  </a:pPr>
                  <a:r>
                    <a:rPr lang="en-US" sz="1300" dirty="0">
                      <a:latin typeface="Arial" panose="020B0604020202020204" pitchFamily="34" charset="0"/>
                    </a:rPr>
                    <a:t>pod</a:t>
                  </a:r>
                </a:p>
              </p:txBody>
            </p:sp>
            <p:sp>
              <p:nvSpPr>
                <p:cNvPr id="109" name="Rectangle 108"/>
                <p:cNvSpPr/>
                <p:nvPr/>
              </p:nvSpPr>
              <p:spPr bwMode="auto">
                <a:xfrm>
                  <a:off x="9350714" y="3431078"/>
                  <a:ext cx="868845" cy="228567"/>
                </a:xfrm>
                <a:prstGeom prst="rect">
                  <a:avLst/>
                </a:prstGeom>
                <a:solidFill>
                  <a:schemeClr val="bg2">
                    <a:lumMod val="40000"/>
                    <a:lumOff val="6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r>
                    <a:rPr lang="en-US" sz="1400" dirty="0">
                      <a:latin typeface="Arial" panose="020B0604020202020204" pitchFamily="34" charset="0"/>
                    </a:rPr>
                    <a:t>container</a:t>
                  </a:r>
                </a:p>
              </p:txBody>
            </p:sp>
          </p:grpSp>
          <p:grpSp>
            <p:nvGrpSpPr>
              <p:cNvPr id="110" name="Group 109"/>
              <p:cNvGrpSpPr/>
              <p:nvPr/>
            </p:nvGrpSpPr>
            <p:grpSpPr>
              <a:xfrm>
                <a:off x="10579699" y="3201841"/>
                <a:ext cx="1008032" cy="707737"/>
                <a:chOff x="9270663" y="3119231"/>
                <a:chExt cx="1008032" cy="707737"/>
              </a:xfrm>
            </p:grpSpPr>
            <p:sp>
              <p:nvSpPr>
                <p:cNvPr id="111" name="Rounded Rectangle 110"/>
                <p:cNvSpPr/>
                <p:nvPr/>
              </p:nvSpPr>
              <p:spPr bwMode="auto">
                <a:xfrm>
                  <a:off x="9270663" y="3119231"/>
                  <a:ext cx="1008032" cy="707737"/>
                </a:xfrm>
                <a:prstGeom prst="roundRect">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defTabSz="737358" fontAlgn="base">
                    <a:spcBef>
                      <a:spcPct val="0"/>
                    </a:spcBef>
                    <a:spcAft>
                      <a:spcPct val="0"/>
                    </a:spcAft>
                  </a:pPr>
                  <a:r>
                    <a:rPr lang="en-US" sz="1300" dirty="0">
                      <a:latin typeface="Arial" panose="020B0604020202020204" pitchFamily="34" charset="0"/>
                    </a:rPr>
                    <a:t>pod</a:t>
                  </a:r>
                </a:p>
              </p:txBody>
            </p:sp>
            <p:sp>
              <p:nvSpPr>
                <p:cNvPr id="112" name="Rectangle 111"/>
                <p:cNvSpPr/>
                <p:nvPr/>
              </p:nvSpPr>
              <p:spPr bwMode="auto">
                <a:xfrm>
                  <a:off x="9350714" y="3431078"/>
                  <a:ext cx="868845" cy="228567"/>
                </a:xfrm>
                <a:prstGeom prst="rect">
                  <a:avLst/>
                </a:prstGeom>
                <a:solidFill>
                  <a:schemeClr val="bg2">
                    <a:lumMod val="40000"/>
                    <a:lumOff val="6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r>
                    <a:rPr lang="en-US" sz="1400" dirty="0">
                      <a:latin typeface="Arial" panose="020B0604020202020204" pitchFamily="34" charset="0"/>
                    </a:rPr>
                    <a:t>container</a:t>
                  </a:r>
                </a:p>
              </p:txBody>
            </p:sp>
          </p:grpSp>
        </p:grpSp>
        <p:cxnSp>
          <p:nvCxnSpPr>
            <p:cNvPr id="33" name="Curved Connector 32"/>
            <p:cNvCxnSpPr>
              <a:stCxn id="31" idx="3"/>
              <a:endCxn id="97" idx="0"/>
            </p:cNvCxnSpPr>
            <p:nvPr/>
          </p:nvCxnSpPr>
          <p:spPr bwMode="auto">
            <a:xfrm flipH="1">
              <a:off x="8583142" y="2581732"/>
              <a:ext cx="331942" cy="537499"/>
            </a:xfrm>
            <a:prstGeom prst="curvedConnector4">
              <a:avLst>
                <a:gd name="adj1" fmla="val -68867"/>
                <a:gd name="adj2" fmla="val 60631"/>
              </a:avLst>
            </a:prstGeom>
            <a:solidFill>
              <a:srgbClr val="FDFDFD"/>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34" name="Curved Connector 33"/>
            <p:cNvCxnSpPr>
              <a:stCxn id="31" idx="3"/>
              <a:endCxn id="40" idx="0"/>
            </p:cNvCxnSpPr>
            <p:nvPr/>
          </p:nvCxnSpPr>
          <p:spPr bwMode="auto">
            <a:xfrm>
              <a:off x="8915084" y="2581732"/>
              <a:ext cx="859595" cy="537499"/>
            </a:xfrm>
            <a:prstGeom prst="curvedConnector2">
              <a:avLst/>
            </a:prstGeom>
            <a:solidFill>
              <a:srgbClr val="FDFDFD"/>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35" name="Curved Connector 34"/>
            <p:cNvCxnSpPr>
              <a:stCxn id="31" idx="3"/>
              <a:endCxn id="108" idx="0"/>
            </p:cNvCxnSpPr>
            <p:nvPr/>
          </p:nvCxnSpPr>
          <p:spPr bwMode="auto">
            <a:xfrm>
              <a:off x="8915084" y="2581732"/>
              <a:ext cx="2084964" cy="537496"/>
            </a:xfrm>
            <a:prstGeom prst="curvedConnector2">
              <a:avLst/>
            </a:prstGeom>
            <a:solidFill>
              <a:srgbClr val="FDFDFD"/>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37" name="Straight Arrow Connector 36"/>
            <p:cNvCxnSpPr>
              <a:stCxn id="29" idx="2"/>
              <a:endCxn id="40" idx="0"/>
            </p:cNvCxnSpPr>
            <p:nvPr/>
          </p:nvCxnSpPr>
          <p:spPr bwMode="auto">
            <a:xfrm flipH="1">
              <a:off x="9774679" y="2457275"/>
              <a:ext cx="760222" cy="661956"/>
            </a:xfrm>
            <a:prstGeom prst="straightConnector1">
              <a:avLst/>
            </a:prstGeom>
            <a:solidFill>
              <a:srgbClr val="FDFDFD"/>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38" name="Straight Arrow Connector 37"/>
            <p:cNvCxnSpPr>
              <a:stCxn id="29" idx="2"/>
              <a:endCxn id="108" idx="0"/>
            </p:cNvCxnSpPr>
            <p:nvPr/>
          </p:nvCxnSpPr>
          <p:spPr bwMode="auto">
            <a:xfrm>
              <a:off x="10534901" y="2457275"/>
              <a:ext cx="465147" cy="661953"/>
            </a:xfrm>
            <a:prstGeom prst="straightConnector1">
              <a:avLst/>
            </a:prstGeom>
            <a:solidFill>
              <a:srgbClr val="FDFDFD"/>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36" name="Curved Connector 35"/>
            <p:cNvCxnSpPr>
              <a:stCxn id="31" idx="2"/>
              <a:endCxn id="98" idx="0"/>
            </p:cNvCxnSpPr>
            <p:nvPr/>
          </p:nvCxnSpPr>
          <p:spPr bwMode="auto">
            <a:xfrm rot="16200000" flipH="1">
              <a:off x="8169601" y="3007079"/>
              <a:ext cx="735062" cy="112936"/>
            </a:xfrm>
            <a:prstGeom prst="curvedConnector3">
              <a:avLst>
                <a:gd name="adj1" fmla="val 50000"/>
              </a:avLst>
            </a:prstGeom>
            <a:solidFill>
              <a:srgbClr val="FDFDFD"/>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99" name="Straight Arrow Connector 198"/>
            <p:cNvCxnSpPr>
              <a:stCxn id="29" idx="2"/>
              <a:endCxn id="97" idx="0"/>
            </p:cNvCxnSpPr>
            <p:nvPr/>
          </p:nvCxnSpPr>
          <p:spPr bwMode="auto">
            <a:xfrm flipH="1">
              <a:off x="8583142" y="2457275"/>
              <a:ext cx="1951759" cy="661956"/>
            </a:xfrm>
            <a:prstGeom prst="straightConnector1">
              <a:avLst/>
            </a:prstGeom>
            <a:solidFill>
              <a:srgbClr val="FDFDFD"/>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grpSp>
      <p:cxnSp>
        <p:nvCxnSpPr>
          <p:cNvPr id="20" name="Curved Connector 19"/>
          <p:cNvCxnSpPr>
            <a:stCxn id="75" idx="3"/>
            <a:endCxn id="31" idx="1"/>
          </p:cNvCxnSpPr>
          <p:nvPr/>
        </p:nvCxnSpPr>
        <p:spPr bwMode="auto">
          <a:xfrm flipV="1">
            <a:off x="8217288" y="3098078"/>
            <a:ext cx="1440720" cy="1960008"/>
          </a:xfrm>
          <a:prstGeom prst="curvedConnector3">
            <a:avLst>
              <a:gd name="adj1" fmla="val 50000"/>
            </a:avLst>
          </a:prstGeom>
          <a:solidFill>
            <a:srgbClr val="FDFDFD"/>
          </a:solidFill>
          <a:ln w="12700" cap="flat" cmpd="sng" algn="ctr">
            <a:solidFill>
              <a:schemeClr val="tx1"/>
            </a:solidFill>
            <a:prstDash val="solid"/>
            <a:round/>
            <a:headEnd type="arrow"/>
            <a:tailEnd type="arrow"/>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1" name="Curved Connector 20"/>
          <p:cNvCxnSpPr>
            <a:stCxn id="75" idx="3"/>
            <a:endCxn id="164" idx="1"/>
          </p:cNvCxnSpPr>
          <p:nvPr/>
        </p:nvCxnSpPr>
        <p:spPr bwMode="auto">
          <a:xfrm>
            <a:off x="8217288" y="5058086"/>
            <a:ext cx="1440720" cy="743784"/>
          </a:xfrm>
          <a:prstGeom prst="curvedConnector3">
            <a:avLst>
              <a:gd name="adj1" fmla="val 50000"/>
            </a:avLst>
          </a:prstGeom>
          <a:solidFill>
            <a:srgbClr val="FDFDFD"/>
          </a:solidFill>
          <a:ln w="12700" cap="flat" cmpd="sng" algn="ctr">
            <a:solidFill>
              <a:schemeClr val="tx1"/>
            </a:solidFill>
            <a:prstDash val="solid"/>
            <a:round/>
            <a:headEnd type="arrow"/>
            <a:tailEnd type="arrow"/>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3" name="Straight Arrow Connector 22"/>
          <p:cNvCxnSpPr>
            <a:stCxn id="22" idx="2"/>
          </p:cNvCxnSpPr>
          <p:nvPr/>
        </p:nvCxnSpPr>
        <p:spPr bwMode="auto">
          <a:xfrm>
            <a:off x="12387362" y="2400166"/>
            <a:ext cx="257812" cy="257660"/>
          </a:xfrm>
          <a:prstGeom prst="straightConnector1">
            <a:avLst/>
          </a:prstGeom>
          <a:solidFill>
            <a:srgbClr val="FDFDFD"/>
          </a:solidFill>
          <a:ln w="12700" cap="flat" cmpd="sng" algn="ctr">
            <a:solidFill>
              <a:schemeClr val="tx1"/>
            </a:solidFill>
            <a:prstDash val="solid"/>
            <a:round/>
            <a:headEnd type="arrow"/>
            <a:tailEnd type="arrow"/>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spTree>
    <p:extLst>
      <p:ext uri="{BB962C8B-B14F-4D97-AF65-F5344CB8AC3E}">
        <p14:creationId xmlns:p14="http://schemas.microsoft.com/office/powerpoint/2010/main" val="1825866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Master Node Components</a:t>
            </a:r>
            <a:endParaRPr lang="en-US" sz="4400" dirty="0"/>
          </a:p>
        </p:txBody>
      </p:sp>
      <p:sp>
        <p:nvSpPr>
          <p:cNvPr id="4" name="Slide Number Placeholder 3"/>
          <p:cNvSpPr>
            <a:spLocks noGrp="1"/>
          </p:cNvSpPr>
          <p:nvPr>
            <p:ph type="sldNum" sz="quarter" idx="10"/>
          </p:nvPr>
        </p:nvSpPr>
        <p:spPr/>
        <p:txBody>
          <a:bodyPr/>
          <a:lstStyle/>
          <a:p>
            <a:fld id="{11A68DD8-55F1-4DDB-A894-47428CF80362}" type="slidenum">
              <a:rPr lang="en-US" smtClean="0"/>
              <a:pPr/>
              <a:t>15</a:t>
            </a:fld>
            <a:endParaRPr lang="en-US" dirty="0"/>
          </a:p>
        </p:txBody>
      </p:sp>
      <p:sp>
        <p:nvSpPr>
          <p:cNvPr id="3" name="Content Placeholder 2"/>
          <p:cNvSpPr>
            <a:spLocks noGrp="1"/>
          </p:cNvSpPr>
          <p:nvPr>
            <p:ph sz="quarter" idx="11"/>
          </p:nvPr>
        </p:nvSpPr>
        <p:spPr/>
        <p:txBody>
          <a:bodyPr/>
          <a:lstStyle/>
          <a:p>
            <a:r>
              <a:rPr lang="en-US" sz="2000" b="1" dirty="0" err="1" smtClean="0">
                <a:sym typeface="Helvetica Light"/>
              </a:rPr>
              <a:t>Etcd</a:t>
            </a:r>
            <a:endParaRPr lang="en-US" sz="2000" b="1" dirty="0" smtClean="0">
              <a:sym typeface="Helvetica Light"/>
            </a:endParaRPr>
          </a:p>
          <a:p>
            <a:pPr lvl="1"/>
            <a:r>
              <a:rPr lang="en-US" sz="2000" dirty="0" smtClean="0">
                <a:sym typeface="Helvetica Light"/>
              </a:rPr>
              <a:t>A highly-available key value store</a:t>
            </a:r>
          </a:p>
          <a:p>
            <a:pPr lvl="1"/>
            <a:r>
              <a:rPr lang="en-US" sz="2000" dirty="0" smtClean="0"/>
              <a:t>All cluster data is stored here</a:t>
            </a:r>
            <a:endParaRPr lang="en-US" sz="2000" dirty="0" smtClean="0">
              <a:sym typeface="Helvetica Light"/>
            </a:endParaRPr>
          </a:p>
          <a:p>
            <a:r>
              <a:rPr lang="en-US" sz="2000" b="1" dirty="0" smtClean="0">
                <a:sym typeface="Helvetica Light"/>
              </a:rPr>
              <a:t>API Server</a:t>
            </a:r>
          </a:p>
          <a:p>
            <a:pPr lvl="1"/>
            <a:r>
              <a:rPr lang="en-US" sz="2000" dirty="0" smtClean="0">
                <a:sym typeface="Helvetica Light"/>
              </a:rPr>
              <a:t>Exposes API for managing Kubernetes</a:t>
            </a:r>
          </a:p>
          <a:p>
            <a:pPr lvl="1"/>
            <a:r>
              <a:rPr lang="en-US" sz="2000" dirty="0" smtClean="0">
                <a:sym typeface="Helvetica Light"/>
              </a:rPr>
              <a:t>Used by </a:t>
            </a:r>
            <a:r>
              <a:rPr lang="en-US" sz="2000" dirty="0" err="1" smtClean="0">
                <a:sym typeface="Helvetica Light"/>
              </a:rPr>
              <a:t>kubectrl</a:t>
            </a:r>
            <a:r>
              <a:rPr lang="en-US" sz="2000" dirty="0" smtClean="0">
                <a:sym typeface="Helvetica Light"/>
              </a:rPr>
              <a:t> CLI</a:t>
            </a:r>
          </a:p>
          <a:p>
            <a:r>
              <a:rPr lang="en-US" sz="2000" b="1" dirty="0" smtClean="0"/>
              <a:t>Controller manager</a:t>
            </a:r>
          </a:p>
          <a:p>
            <a:pPr lvl="1"/>
            <a:r>
              <a:rPr lang="en-US" sz="2000" dirty="0" smtClean="0"/>
              <a:t>Daemon that runs controllers, which are the background threads that handle routine tasks in the cluster</a:t>
            </a:r>
          </a:p>
          <a:p>
            <a:pPr lvl="1"/>
            <a:r>
              <a:rPr lang="en-US" sz="2000" dirty="0" smtClean="0"/>
              <a:t>Node Controller </a:t>
            </a:r>
            <a:r>
              <a:rPr lang="mr-IN" sz="2000" dirty="0" smtClean="0"/>
              <a:t>–</a:t>
            </a:r>
            <a:r>
              <a:rPr lang="en-US" sz="2000" dirty="0" smtClean="0"/>
              <a:t> Responsible for noticing and responding when nodes go down</a:t>
            </a:r>
          </a:p>
          <a:p>
            <a:pPr lvl="1"/>
            <a:r>
              <a:rPr lang="en-US" sz="2000" dirty="0" smtClean="0"/>
              <a:t>Replication Controller </a:t>
            </a:r>
            <a:r>
              <a:rPr lang="mr-IN" sz="2000" dirty="0" smtClean="0"/>
              <a:t>–</a:t>
            </a:r>
            <a:r>
              <a:rPr lang="en-US" sz="2000" dirty="0" smtClean="0"/>
              <a:t> Replaced by </a:t>
            </a:r>
            <a:r>
              <a:rPr lang="en-US" sz="2000" dirty="0" err="1" smtClean="0"/>
              <a:t>ReplicaSet</a:t>
            </a:r>
            <a:endParaRPr lang="en-US" sz="2000" dirty="0" smtClean="0"/>
          </a:p>
          <a:p>
            <a:pPr lvl="1"/>
            <a:r>
              <a:rPr lang="en-US" sz="2000" dirty="0" smtClean="0"/>
              <a:t>Endpoints Controller </a:t>
            </a:r>
            <a:r>
              <a:rPr lang="mr-IN" sz="2000" dirty="0" smtClean="0"/>
              <a:t>–</a:t>
            </a:r>
            <a:r>
              <a:rPr lang="en-US" sz="2000" dirty="0" smtClean="0"/>
              <a:t> Populates the Endpoints object (that is, joins services and pods)</a:t>
            </a:r>
          </a:p>
          <a:p>
            <a:pPr lvl="1"/>
            <a:r>
              <a:rPr lang="en-US" sz="2000" dirty="0" smtClean="0"/>
              <a:t>Service Account &amp; Token Controllers </a:t>
            </a:r>
            <a:r>
              <a:rPr lang="mr-IN" sz="2000" dirty="0" smtClean="0"/>
              <a:t>–</a:t>
            </a:r>
            <a:r>
              <a:rPr lang="en-US" sz="2000" dirty="0" smtClean="0"/>
              <a:t> Create default accounts and API access tokens for new namespaces</a:t>
            </a:r>
          </a:p>
          <a:p>
            <a:r>
              <a:rPr lang="en-US" sz="2000" b="1" dirty="0" smtClean="0">
                <a:sym typeface="Helvetica Light"/>
              </a:rPr>
              <a:t>Scheduler</a:t>
            </a:r>
          </a:p>
          <a:p>
            <a:pPr lvl="1"/>
            <a:r>
              <a:rPr lang="en-US" sz="2000" dirty="0" smtClean="0">
                <a:sym typeface="Helvetica Light"/>
              </a:rPr>
              <a:t>Selects the worker node each pods runs in</a:t>
            </a:r>
          </a:p>
          <a:p>
            <a:endParaRPr lang="en-US" sz="2000" dirty="0"/>
          </a:p>
        </p:txBody>
      </p:sp>
      <p:pic>
        <p:nvPicPr>
          <p:cNvPr id="22" name="image49.png" descr="ttps://avatars3.githubusercontent.com/u/13629408?v=3&amp;s=400"/>
          <p:cNvPicPr>
            <a:picLocks noChangeAspect="1"/>
          </p:cNvPicPr>
          <p:nvPr/>
        </p:nvPicPr>
        <p:blipFill>
          <a:blip r:embed="rId2">
            <a:extLst/>
          </a:blip>
          <a:stretch>
            <a:fillRect/>
          </a:stretch>
        </p:blipFill>
        <p:spPr>
          <a:xfrm>
            <a:off x="11989670" y="1233372"/>
            <a:ext cx="1543452" cy="1543050"/>
          </a:xfrm>
          <a:prstGeom prst="rect">
            <a:avLst/>
          </a:prstGeom>
          <a:ln w="12700">
            <a:miter lim="400000"/>
          </a:ln>
        </p:spPr>
      </p:pic>
    </p:spTree>
    <p:extLst>
      <p:ext uri="{BB962C8B-B14F-4D97-AF65-F5344CB8AC3E}">
        <p14:creationId xmlns:p14="http://schemas.microsoft.com/office/powerpoint/2010/main" val="18469493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4400" dirty="0" smtClean="0"/>
              <a:t>Kubernetes Architecture: How apps are accessed</a:t>
            </a:r>
            <a:endParaRPr lang="en-US" sz="4400" dirty="0"/>
          </a:p>
        </p:txBody>
      </p:sp>
      <p:sp>
        <p:nvSpPr>
          <p:cNvPr id="4" name="Slide Number Placeholder 3"/>
          <p:cNvSpPr>
            <a:spLocks noGrp="1"/>
          </p:cNvSpPr>
          <p:nvPr>
            <p:ph type="sldNum" sz="quarter" idx="10"/>
          </p:nvPr>
        </p:nvSpPr>
        <p:spPr/>
        <p:txBody>
          <a:bodyPr/>
          <a:lstStyle/>
          <a:p>
            <a:fld id="{11A68DD8-55F1-4DDB-A894-47428CF80362}" type="slidenum">
              <a:rPr lang="en-US" smtClean="0"/>
              <a:pPr/>
              <a:t>16</a:t>
            </a:fld>
            <a:endParaRPr lang="en-US" dirty="0"/>
          </a:p>
        </p:txBody>
      </p:sp>
      <p:sp>
        <p:nvSpPr>
          <p:cNvPr id="55" name="Content Placeholder 54"/>
          <p:cNvSpPr>
            <a:spLocks noGrp="1"/>
          </p:cNvSpPr>
          <p:nvPr>
            <p:ph sz="quarter" idx="11"/>
          </p:nvPr>
        </p:nvSpPr>
        <p:spPr>
          <a:xfrm>
            <a:off x="468946" y="1211691"/>
            <a:ext cx="5432720" cy="6096082"/>
          </a:xfrm>
        </p:spPr>
        <p:txBody>
          <a:bodyPr/>
          <a:lstStyle/>
          <a:p>
            <a:r>
              <a:rPr lang="en-US" sz="1800" b="1" dirty="0"/>
              <a:t>Pod</a:t>
            </a:r>
          </a:p>
          <a:p>
            <a:pPr lvl="1"/>
            <a:r>
              <a:rPr lang="en-US" sz="1800" dirty="0">
                <a:sym typeface="Helvetica Light"/>
              </a:rPr>
              <a:t>Smallest deployment unit </a:t>
            </a:r>
            <a:r>
              <a:rPr lang="en-US" sz="1800" dirty="0" smtClean="0">
                <a:sym typeface="Helvetica Light"/>
              </a:rPr>
              <a:t>– runs containers</a:t>
            </a:r>
            <a:endParaRPr lang="en-US" sz="1800" dirty="0">
              <a:sym typeface="Helvetica Light"/>
            </a:endParaRPr>
          </a:p>
          <a:p>
            <a:pPr lvl="1"/>
            <a:r>
              <a:rPr lang="en-US" sz="1800" dirty="0" smtClean="0"/>
              <a:t>Each </a:t>
            </a:r>
            <a:r>
              <a:rPr lang="en-US" sz="1800" dirty="0"/>
              <a:t>pod has its own IP</a:t>
            </a:r>
          </a:p>
          <a:p>
            <a:pPr lvl="1"/>
            <a:r>
              <a:rPr lang="en-US" sz="1800" dirty="0"/>
              <a:t>S</a:t>
            </a:r>
            <a:r>
              <a:rPr lang="en-US" sz="1800" dirty="0" smtClean="0"/>
              <a:t>hares </a:t>
            </a:r>
            <a:r>
              <a:rPr lang="en-US" sz="1800" dirty="0"/>
              <a:t>a PID namespace, network, and hostname</a:t>
            </a:r>
          </a:p>
          <a:p>
            <a:r>
              <a:rPr lang="en-US" sz="1800" b="1" dirty="0"/>
              <a:t>Service</a:t>
            </a:r>
          </a:p>
          <a:p>
            <a:pPr lvl="1"/>
            <a:r>
              <a:rPr lang="en-US" sz="1800" dirty="0"/>
              <a:t>Collection of pods exposed as an </a:t>
            </a:r>
            <a:r>
              <a:rPr lang="en-US" sz="1800" dirty="0" smtClean="0"/>
              <a:t>endpoint</a:t>
            </a:r>
          </a:p>
          <a:p>
            <a:pPr lvl="2"/>
            <a:r>
              <a:rPr lang="en-US" sz="1480" dirty="0" smtClean="0"/>
              <a:t>state </a:t>
            </a:r>
            <a:r>
              <a:rPr lang="en-US" sz="1480" dirty="0"/>
              <a:t>and networking info propagated to all worker nodes</a:t>
            </a:r>
          </a:p>
          <a:p>
            <a:pPr lvl="1"/>
            <a:r>
              <a:rPr lang="en-US" sz="1800" dirty="0" smtClean="0"/>
              <a:t>Types of service exposure</a:t>
            </a:r>
            <a:endParaRPr lang="en-US" sz="1800" dirty="0"/>
          </a:p>
          <a:p>
            <a:pPr lvl="2"/>
            <a:r>
              <a:rPr lang="en-US" sz="1800" dirty="0" err="1"/>
              <a:t>ClusterIP</a:t>
            </a:r>
            <a:r>
              <a:rPr lang="en-US" sz="1800" dirty="0"/>
              <a:t> </a:t>
            </a:r>
            <a:r>
              <a:rPr lang="mr-IN" sz="1800" dirty="0"/>
              <a:t>–</a:t>
            </a:r>
            <a:r>
              <a:rPr lang="en-US" sz="1800" dirty="0"/>
              <a:t> Exposes </a:t>
            </a:r>
            <a:r>
              <a:rPr lang="en-US" sz="1800" dirty="0" smtClean="0"/>
              <a:t>cluster-internal </a:t>
            </a:r>
            <a:r>
              <a:rPr lang="en-US" sz="1800" dirty="0"/>
              <a:t>IP</a:t>
            </a:r>
          </a:p>
          <a:p>
            <a:pPr lvl="2"/>
            <a:r>
              <a:rPr lang="en-US" sz="1800" dirty="0" err="1"/>
              <a:t>NodePort</a:t>
            </a:r>
            <a:r>
              <a:rPr lang="en-US" sz="1800" dirty="0"/>
              <a:t> </a:t>
            </a:r>
            <a:r>
              <a:rPr lang="mr-IN" sz="1800" dirty="0"/>
              <a:t>–</a:t>
            </a:r>
            <a:r>
              <a:rPr lang="en-US" sz="1800" dirty="0"/>
              <a:t> Exposes the service on each Node’s IP at a static port</a:t>
            </a:r>
          </a:p>
          <a:p>
            <a:pPr lvl="2"/>
            <a:r>
              <a:rPr lang="en-US" sz="1800" dirty="0" err="1"/>
              <a:t>LoadBalancer</a:t>
            </a:r>
            <a:r>
              <a:rPr lang="en-US" sz="1800" dirty="0"/>
              <a:t> </a:t>
            </a:r>
            <a:r>
              <a:rPr lang="mr-IN" sz="1800" dirty="0"/>
              <a:t>–</a:t>
            </a:r>
            <a:r>
              <a:rPr lang="en-US" sz="1800" dirty="0"/>
              <a:t> Exposes </a:t>
            </a:r>
            <a:r>
              <a:rPr lang="en-US" sz="1800" dirty="0" smtClean="0"/>
              <a:t>externally </a:t>
            </a:r>
            <a:r>
              <a:rPr lang="en-US" sz="1800" dirty="0"/>
              <a:t>using a cloud provider’s load balancer</a:t>
            </a:r>
          </a:p>
          <a:p>
            <a:pPr lvl="2"/>
            <a:r>
              <a:rPr lang="en-US" sz="1800" dirty="0" err="1"/>
              <a:t>ExternalName</a:t>
            </a:r>
            <a:r>
              <a:rPr lang="en-US" sz="1800" dirty="0"/>
              <a:t> </a:t>
            </a:r>
            <a:r>
              <a:rPr lang="mr-IN" sz="1800" dirty="0"/>
              <a:t>–</a:t>
            </a:r>
            <a:r>
              <a:rPr lang="en-US" sz="1800" dirty="0"/>
              <a:t> Maps </a:t>
            </a:r>
            <a:r>
              <a:rPr lang="en-US" sz="1800" dirty="0" smtClean="0"/>
              <a:t>to </a:t>
            </a:r>
            <a:r>
              <a:rPr lang="en-US" sz="1800" dirty="0"/>
              <a:t>an external name (such as foo.bar.example.com)</a:t>
            </a:r>
          </a:p>
        </p:txBody>
      </p:sp>
      <p:sp>
        <p:nvSpPr>
          <p:cNvPr id="86" name="Rounded Rectangle 85"/>
          <p:cNvSpPr/>
          <p:nvPr/>
        </p:nvSpPr>
        <p:spPr bwMode="auto">
          <a:xfrm>
            <a:off x="7360773" y="1213107"/>
            <a:ext cx="6817619" cy="6441644"/>
          </a:xfrm>
          <a:prstGeom prst="roundRect">
            <a:avLst>
              <a:gd name="adj" fmla="val 6284"/>
            </a:avLst>
          </a:prstGeom>
          <a:solidFill>
            <a:srgbClr val="FFFFFF">
              <a:lumMod val="95000"/>
              <a:alpha val="60000"/>
            </a:srgbClr>
          </a:solidFill>
          <a:ln w="12700" cap="flat" cmpd="sng" algn="ctr">
            <a:solidFill>
              <a:srgbClr val="6D6E70"/>
            </a:solidFill>
            <a:prstDash val="solid"/>
            <a:round/>
            <a:headEnd type="none" w="med" len="med"/>
            <a:tailEnd type="none" w="med" len="med"/>
          </a:ln>
          <a:effectLst/>
          <a:extLst/>
        </p:spPr>
        <p:txBody>
          <a:bodyPr vert="horz" wrap="none" lIns="82310" tIns="41155" rIns="82310" bIns="41155" numCol="1" rtlCol="0" anchor="b" anchorCtr="0" compatLnSpc="1">
            <a:prstTxWarp prst="textNoShape">
              <a:avLst/>
            </a:prstTxWarp>
          </a:bodyPr>
          <a:lstStyle/>
          <a:p>
            <a:pPr defTabSz="553019">
              <a:defRPr/>
            </a:pPr>
            <a:r>
              <a:rPr lang="en-US" sz="2400" kern="0" dirty="0">
                <a:solidFill>
                  <a:srgbClr val="191919"/>
                </a:solidFill>
                <a:latin typeface="HelvNeue Light for IBM"/>
                <a:cs typeface="Arial" charset="0"/>
              </a:rPr>
              <a:t>Kubernetes</a:t>
            </a:r>
            <a:br>
              <a:rPr lang="en-US" sz="2400" kern="0" dirty="0">
                <a:solidFill>
                  <a:srgbClr val="191919"/>
                </a:solidFill>
                <a:latin typeface="HelvNeue Light for IBM"/>
                <a:cs typeface="Arial" charset="0"/>
              </a:rPr>
            </a:br>
            <a:r>
              <a:rPr lang="en-US" sz="2400" kern="0" dirty="0">
                <a:solidFill>
                  <a:srgbClr val="191919"/>
                </a:solidFill>
                <a:latin typeface="HelvNeue Light for IBM"/>
                <a:cs typeface="Arial" charset="0"/>
              </a:rPr>
              <a:t>components</a:t>
            </a:r>
            <a:endParaRPr lang="en-US" sz="2400" kern="0" dirty="0">
              <a:solidFill>
                <a:srgbClr val="6D6E70"/>
              </a:solidFill>
              <a:latin typeface="HelvNeue Light for IBM"/>
              <a:cs typeface="Arial" charset="0"/>
            </a:endParaRPr>
          </a:p>
        </p:txBody>
      </p:sp>
      <p:sp>
        <p:nvSpPr>
          <p:cNvPr id="87" name="Rounded Rectangle 86"/>
          <p:cNvSpPr/>
          <p:nvPr/>
        </p:nvSpPr>
        <p:spPr bwMode="auto">
          <a:xfrm>
            <a:off x="10769832" y="3489733"/>
            <a:ext cx="3318529" cy="1897770"/>
          </a:xfrm>
          <a:prstGeom prst="roundRect">
            <a:avLst/>
          </a:prstGeom>
          <a:solidFill>
            <a:srgbClr val="6D6E70"/>
          </a:solidFill>
          <a:ln w="12700" cap="flat" cmpd="sng" algn="ctr">
            <a:solidFill>
              <a:srgbClr val="6D6E70"/>
            </a:solidFill>
            <a:prstDash val="solid"/>
            <a:round/>
            <a:headEnd type="none" w="med" len="med"/>
            <a:tailEnd type="none" w="med" len="med"/>
          </a:ln>
          <a:effectLst/>
          <a:extLst/>
        </p:spPr>
        <p:txBody>
          <a:bodyPr vert="horz" wrap="none" lIns="82310" tIns="41155" rIns="82310" bIns="41155" numCol="1" rtlCol="0" anchor="b" anchorCtr="0" compatLnSpc="1">
            <a:prstTxWarp prst="textNoShape">
              <a:avLst/>
            </a:prstTxWarp>
          </a:bodyPr>
          <a:lstStyle/>
          <a:p>
            <a:pPr algn="r" defTabSz="553019">
              <a:defRPr/>
            </a:pPr>
            <a:r>
              <a:rPr lang="en-US" sz="1900" kern="0" dirty="0">
                <a:solidFill>
                  <a:srgbClr val="FFFFFF"/>
                </a:solidFill>
                <a:cs typeface="Arial" charset="0"/>
              </a:rPr>
              <a:t>Worker Node 2</a:t>
            </a:r>
          </a:p>
        </p:txBody>
      </p:sp>
      <p:sp>
        <p:nvSpPr>
          <p:cNvPr id="88" name="Rounded Rectangle 87"/>
          <p:cNvSpPr/>
          <p:nvPr/>
        </p:nvSpPr>
        <p:spPr bwMode="auto">
          <a:xfrm>
            <a:off x="10931148" y="3660010"/>
            <a:ext cx="1414221" cy="1163624"/>
          </a:xfrm>
          <a:prstGeom prst="roundRect">
            <a:avLst/>
          </a:prstGeom>
          <a:solidFill>
            <a:srgbClr val="FFFFFF">
              <a:lumMod val="85000"/>
            </a:srgbClr>
          </a:solidFill>
          <a:ln w="12700" cap="flat" cmpd="sng" algn="ctr">
            <a:solidFill>
              <a:srgbClr val="6D6E70"/>
            </a:solidFill>
            <a:prstDash val="solid"/>
            <a:round/>
            <a:headEnd type="none" w="med" len="med"/>
            <a:tailEnd type="none" w="med" len="med"/>
          </a:ln>
          <a:effectLst/>
          <a:extLst/>
        </p:spPr>
        <p:txBody>
          <a:bodyPr vert="horz" wrap="none" lIns="82310" tIns="41155" rIns="82310" bIns="41155" numCol="1" rtlCol="0" anchor="b" anchorCtr="0" compatLnSpc="1">
            <a:prstTxWarp prst="textNoShape">
              <a:avLst/>
            </a:prstTxWarp>
          </a:bodyPr>
          <a:lstStyle/>
          <a:p>
            <a:pPr algn="r" defTabSz="553019">
              <a:defRPr/>
            </a:pPr>
            <a:r>
              <a:rPr lang="en-US" sz="1900" kern="0" dirty="0">
                <a:solidFill>
                  <a:srgbClr val="6D6E70"/>
                </a:solidFill>
                <a:cs typeface="Arial" charset="0"/>
              </a:rPr>
              <a:t>Pod</a:t>
            </a:r>
          </a:p>
        </p:txBody>
      </p:sp>
      <p:sp>
        <p:nvSpPr>
          <p:cNvPr id="89" name="Rounded Rectangle 88"/>
          <p:cNvSpPr/>
          <p:nvPr/>
        </p:nvSpPr>
        <p:spPr bwMode="auto">
          <a:xfrm>
            <a:off x="11109423" y="3840457"/>
            <a:ext cx="1074610" cy="430686"/>
          </a:xfrm>
          <a:prstGeom prst="roundRect">
            <a:avLst/>
          </a:prstGeom>
          <a:solidFill>
            <a:srgbClr val="AAD4EA"/>
          </a:solidFill>
          <a:ln w="12700" cap="flat" cmpd="sng" algn="ctr">
            <a:solidFill>
              <a:srgbClr val="6D6E70"/>
            </a:solidFill>
            <a:prstDash val="solid"/>
            <a:round/>
            <a:headEnd type="none" w="med" len="med"/>
            <a:tailEnd type="none" w="med" len="med"/>
          </a:ln>
          <a:effectLst/>
          <a:extLst/>
        </p:spPr>
        <p:txBody>
          <a:bodyPr vert="horz" wrap="none" lIns="82310" tIns="41155" rIns="82310" bIns="41155" numCol="1" rtlCol="0" anchor="ctr" anchorCtr="0" compatLnSpc="1">
            <a:prstTxWarp prst="textNoShape">
              <a:avLst/>
            </a:prstTxWarp>
          </a:bodyPr>
          <a:lstStyle/>
          <a:p>
            <a:pPr algn="ctr" defTabSz="553019">
              <a:defRPr/>
            </a:pPr>
            <a:r>
              <a:rPr lang="en-US" sz="1900" kern="0" dirty="0">
                <a:solidFill>
                  <a:srgbClr val="191919"/>
                </a:solidFill>
                <a:latin typeface="HelvNeue Light for IBM"/>
                <a:cs typeface="Arial" charset="0"/>
              </a:rPr>
              <a:t>App B</a:t>
            </a:r>
            <a:endParaRPr lang="en-US" sz="1900" kern="0" dirty="0">
              <a:solidFill>
                <a:srgbClr val="6D6E70"/>
              </a:solidFill>
              <a:latin typeface="HelvNeue Light for IBM"/>
              <a:cs typeface="Arial" charset="0"/>
            </a:endParaRPr>
          </a:p>
        </p:txBody>
      </p:sp>
      <p:sp>
        <p:nvSpPr>
          <p:cNvPr id="90" name="Rounded Rectangle 89"/>
          <p:cNvSpPr/>
          <p:nvPr/>
        </p:nvSpPr>
        <p:spPr bwMode="auto">
          <a:xfrm>
            <a:off x="12484087" y="3668139"/>
            <a:ext cx="1414221" cy="1158548"/>
          </a:xfrm>
          <a:prstGeom prst="roundRect">
            <a:avLst/>
          </a:prstGeom>
          <a:solidFill>
            <a:srgbClr val="FFFFFF">
              <a:lumMod val="85000"/>
            </a:srgbClr>
          </a:solidFill>
          <a:ln w="12700" cap="flat" cmpd="sng" algn="ctr">
            <a:solidFill>
              <a:srgbClr val="6D6E70"/>
            </a:solidFill>
            <a:prstDash val="solid"/>
            <a:round/>
            <a:headEnd type="none" w="med" len="med"/>
            <a:tailEnd type="none" w="med" len="med"/>
          </a:ln>
          <a:effectLst/>
          <a:extLst/>
        </p:spPr>
        <p:txBody>
          <a:bodyPr vert="horz" wrap="none" lIns="82310" tIns="41155" rIns="82310" bIns="41155" numCol="1" rtlCol="0" anchor="b" anchorCtr="0" compatLnSpc="1">
            <a:prstTxWarp prst="textNoShape">
              <a:avLst/>
            </a:prstTxWarp>
          </a:bodyPr>
          <a:lstStyle/>
          <a:p>
            <a:pPr algn="r" defTabSz="553019">
              <a:defRPr/>
            </a:pPr>
            <a:r>
              <a:rPr lang="en-US" sz="1900" kern="0" dirty="0">
                <a:solidFill>
                  <a:srgbClr val="6D6E70"/>
                </a:solidFill>
                <a:cs typeface="Arial" charset="0"/>
              </a:rPr>
              <a:t>Pod</a:t>
            </a:r>
          </a:p>
        </p:txBody>
      </p:sp>
      <p:sp>
        <p:nvSpPr>
          <p:cNvPr id="91" name="Rounded Rectangle 90"/>
          <p:cNvSpPr/>
          <p:nvPr/>
        </p:nvSpPr>
        <p:spPr bwMode="auto">
          <a:xfrm>
            <a:off x="12662362" y="3848587"/>
            <a:ext cx="1074610" cy="430686"/>
          </a:xfrm>
          <a:prstGeom prst="roundRect">
            <a:avLst/>
          </a:prstGeom>
          <a:solidFill>
            <a:srgbClr val="00B0DA">
              <a:lumMod val="40000"/>
              <a:lumOff val="60000"/>
            </a:srgbClr>
          </a:solidFill>
          <a:ln w="12700" cap="flat" cmpd="sng" algn="ctr">
            <a:solidFill>
              <a:srgbClr val="6D6E70"/>
            </a:solidFill>
            <a:prstDash val="solid"/>
            <a:round/>
            <a:headEnd type="none" w="med" len="med"/>
            <a:tailEnd type="none" w="med" len="med"/>
          </a:ln>
          <a:effectLst/>
          <a:extLst/>
        </p:spPr>
        <p:txBody>
          <a:bodyPr vert="horz" wrap="none" lIns="82310" tIns="41155" rIns="82310" bIns="41155" numCol="1" rtlCol="0" anchor="ctr" anchorCtr="0" compatLnSpc="1">
            <a:prstTxWarp prst="textNoShape">
              <a:avLst/>
            </a:prstTxWarp>
          </a:bodyPr>
          <a:lstStyle/>
          <a:p>
            <a:pPr algn="ctr" defTabSz="553019">
              <a:defRPr/>
            </a:pPr>
            <a:r>
              <a:rPr lang="en-US" sz="1900" kern="0" dirty="0">
                <a:solidFill>
                  <a:srgbClr val="191919"/>
                </a:solidFill>
                <a:latin typeface="HelvNeue Light for IBM"/>
                <a:cs typeface="Arial" charset="0"/>
              </a:rPr>
              <a:t>App A</a:t>
            </a:r>
            <a:endParaRPr lang="en-US" sz="1900" kern="0" dirty="0">
              <a:solidFill>
                <a:srgbClr val="6D6E70"/>
              </a:solidFill>
              <a:latin typeface="HelvNeue Light for IBM"/>
              <a:cs typeface="Arial" charset="0"/>
            </a:endParaRPr>
          </a:p>
        </p:txBody>
      </p:sp>
      <p:sp>
        <p:nvSpPr>
          <p:cNvPr id="92" name="Rounded Rectangle 91"/>
          <p:cNvSpPr/>
          <p:nvPr/>
        </p:nvSpPr>
        <p:spPr bwMode="auto">
          <a:xfrm>
            <a:off x="7748410" y="2907080"/>
            <a:ext cx="1091552" cy="992372"/>
          </a:xfrm>
          <a:prstGeom prst="roundRect">
            <a:avLst/>
          </a:prstGeom>
          <a:solidFill>
            <a:srgbClr val="00B0DA">
              <a:lumMod val="40000"/>
              <a:lumOff val="60000"/>
            </a:srgbClr>
          </a:solidFill>
          <a:ln w="12700" cap="flat" cmpd="sng" algn="ctr">
            <a:solidFill>
              <a:srgbClr val="6D6E70"/>
            </a:solidFill>
            <a:prstDash val="solid"/>
            <a:round/>
            <a:headEnd type="none" w="med" len="med"/>
            <a:tailEnd type="none" w="med" len="med"/>
          </a:ln>
          <a:effectLst/>
          <a:extLst/>
        </p:spPr>
        <p:txBody>
          <a:bodyPr vert="horz" wrap="square" lIns="82310" tIns="41155" rIns="82310" bIns="41155" numCol="1" rtlCol="0" anchor="ctr" anchorCtr="0" compatLnSpc="1">
            <a:prstTxWarp prst="textNoShape">
              <a:avLst/>
            </a:prstTxWarp>
          </a:bodyPr>
          <a:lstStyle/>
          <a:p>
            <a:pPr algn="ctr" defTabSz="553019">
              <a:defRPr/>
            </a:pPr>
            <a:r>
              <a:rPr lang="en-US" sz="1900" kern="0" dirty="0">
                <a:solidFill>
                  <a:srgbClr val="191919"/>
                </a:solidFill>
                <a:latin typeface="HelvNeue Light for IBM"/>
                <a:cs typeface="Arial" charset="0"/>
              </a:rPr>
              <a:t>App A Service</a:t>
            </a:r>
            <a:endParaRPr lang="en-US" sz="1900" kern="0" dirty="0">
              <a:solidFill>
                <a:srgbClr val="6D6E70"/>
              </a:solidFill>
              <a:latin typeface="HelvNeue Light for IBM"/>
              <a:cs typeface="Arial" charset="0"/>
            </a:endParaRPr>
          </a:p>
        </p:txBody>
      </p:sp>
      <p:sp>
        <p:nvSpPr>
          <p:cNvPr id="94" name="Rounded Rectangle 93"/>
          <p:cNvSpPr/>
          <p:nvPr/>
        </p:nvSpPr>
        <p:spPr bwMode="auto">
          <a:xfrm>
            <a:off x="7464553" y="1383821"/>
            <a:ext cx="1659264" cy="1307920"/>
          </a:xfrm>
          <a:prstGeom prst="roundRect">
            <a:avLst/>
          </a:prstGeom>
          <a:solidFill>
            <a:srgbClr val="6D6E70"/>
          </a:solidFill>
          <a:ln w="12700" cap="flat" cmpd="sng" algn="ctr">
            <a:solidFill>
              <a:srgbClr val="6D6E70"/>
            </a:solidFill>
            <a:prstDash val="solid"/>
            <a:round/>
            <a:headEnd type="none" w="med" len="med"/>
            <a:tailEnd type="none" w="med" len="med"/>
          </a:ln>
          <a:effectLst/>
          <a:extLst/>
        </p:spPr>
        <p:txBody>
          <a:bodyPr vert="horz" wrap="none" lIns="82310" tIns="41155" rIns="82310" bIns="41155" numCol="1" rtlCol="0" anchor="ctr" anchorCtr="0" compatLnSpc="1">
            <a:prstTxWarp prst="textNoShape">
              <a:avLst/>
            </a:prstTxWarp>
          </a:bodyPr>
          <a:lstStyle/>
          <a:p>
            <a:pPr algn="ctr" defTabSz="553019">
              <a:defRPr/>
            </a:pPr>
            <a:r>
              <a:rPr lang="en-US" sz="2200" kern="0" dirty="0">
                <a:solidFill>
                  <a:srgbClr val="FFFFFF"/>
                </a:solidFill>
                <a:cs typeface="Arial" charset="0"/>
              </a:rPr>
              <a:t>Master Node</a:t>
            </a:r>
          </a:p>
        </p:txBody>
      </p:sp>
      <p:sp>
        <p:nvSpPr>
          <p:cNvPr id="96" name="Rounded Rectangle 95"/>
          <p:cNvSpPr/>
          <p:nvPr/>
        </p:nvSpPr>
        <p:spPr bwMode="auto">
          <a:xfrm>
            <a:off x="7754614" y="5004930"/>
            <a:ext cx="1091552" cy="992372"/>
          </a:xfrm>
          <a:prstGeom prst="roundRect">
            <a:avLst/>
          </a:prstGeom>
          <a:solidFill>
            <a:srgbClr val="AAD4EA"/>
          </a:solidFill>
          <a:ln w="12700" cap="flat" cmpd="sng" algn="ctr">
            <a:solidFill>
              <a:srgbClr val="6D6E70"/>
            </a:solidFill>
            <a:prstDash val="solid"/>
            <a:round/>
            <a:headEnd type="none" w="med" len="med"/>
            <a:tailEnd type="none" w="med" len="med"/>
          </a:ln>
          <a:effectLst/>
          <a:extLst/>
        </p:spPr>
        <p:txBody>
          <a:bodyPr vert="horz" wrap="square" lIns="82310" tIns="41155" rIns="82310" bIns="41155" numCol="1" rtlCol="0" anchor="ctr" anchorCtr="0" compatLnSpc="1">
            <a:prstTxWarp prst="textNoShape">
              <a:avLst/>
            </a:prstTxWarp>
          </a:bodyPr>
          <a:lstStyle/>
          <a:p>
            <a:pPr algn="ctr" defTabSz="553019">
              <a:defRPr/>
            </a:pPr>
            <a:r>
              <a:rPr lang="en-US" sz="1900" kern="0" dirty="0">
                <a:solidFill>
                  <a:srgbClr val="191919"/>
                </a:solidFill>
                <a:latin typeface="HelvNeue Light for IBM"/>
                <a:cs typeface="Arial" charset="0"/>
              </a:rPr>
              <a:t>App B Service</a:t>
            </a:r>
            <a:endParaRPr lang="en-US" sz="1900" kern="0" dirty="0">
              <a:solidFill>
                <a:srgbClr val="6D6E70"/>
              </a:solidFill>
              <a:latin typeface="HelvNeue Light for IBM"/>
              <a:cs typeface="Arial" charset="0"/>
            </a:endParaRPr>
          </a:p>
        </p:txBody>
      </p:sp>
      <p:sp>
        <p:nvSpPr>
          <p:cNvPr id="102" name="Rounded Rectangle 101"/>
          <p:cNvSpPr/>
          <p:nvPr/>
        </p:nvSpPr>
        <p:spPr bwMode="auto">
          <a:xfrm>
            <a:off x="5901666" y="2907080"/>
            <a:ext cx="1091552" cy="992372"/>
          </a:xfrm>
          <a:prstGeom prst="roundRect">
            <a:avLst/>
          </a:prstGeom>
          <a:solidFill>
            <a:srgbClr val="00B0DA">
              <a:lumMod val="40000"/>
              <a:lumOff val="60000"/>
            </a:srgbClr>
          </a:solidFill>
          <a:ln w="12700" cap="flat" cmpd="sng" algn="ctr">
            <a:solidFill>
              <a:srgbClr val="6D6E70"/>
            </a:solidFill>
            <a:prstDash val="solid"/>
            <a:round/>
            <a:headEnd type="none" w="med" len="med"/>
            <a:tailEnd type="none" w="med" len="med"/>
          </a:ln>
          <a:effectLst/>
          <a:extLst/>
        </p:spPr>
        <p:txBody>
          <a:bodyPr vert="horz" wrap="square" lIns="82310" tIns="41155" rIns="82310" bIns="41155" numCol="1" rtlCol="0" anchor="ctr" anchorCtr="0" compatLnSpc="1">
            <a:prstTxWarp prst="textNoShape">
              <a:avLst/>
            </a:prstTxWarp>
          </a:bodyPr>
          <a:lstStyle/>
          <a:p>
            <a:pPr algn="ctr" defTabSz="553019">
              <a:defRPr/>
            </a:pPr>
            <a:r>
              <a:rPr lang="en-US" sz="1900" kern="0" dirty="0">
                <a:solidFill>
                  <a:srgbClr val="191919"/>
                </a:solidFill>
                <a:latin typeface="HelvNeue Light for IBM"/>
                <a:cs typeface="Arial" charset="0"/>
              </a:rPr>
              <a:t>App A Client</a:t>
            </a:r>
            <a:endParaRPr lang="en-US" sz="1900" kern="0" dirty="0">
              <a:solidFill>
                <a:srgbClr val="6D6E70"/>
              </a:solidFill>
              <a:latin typeface="HelvNeue Light for IBM"/>
              <a:cs typeface="Arial" charset="0"/>
            </a:endParaRPr>
          </a:p>
        </p:txBody>
      </p:sp>
      <p:sp>
        <p:nvSpPr>
          <p:cNvPr id="103" name="Rounded Rectangle 102"/>
          <p:cNvSpPr/>
          <p:nvPr/>
        </p:nvSpPr>
        <p:spPr bwMode="auto">
          <a:xfrm>
            <a:off x="5907870" y="5004930"/>
            <a:ext cx="1091552" cy="992372"/>
          </a:xfrm>
          <a:prstGeom prst="roundRect">
            <a:avLst/>
          </a:prstGeom>
          <a:solidFill>
            <a:srgbClr val="AAD4EA"/>
          </a:solidFill>
          <a:ln w="12700" cap="flat" cmpd="sng" algn="ctr">
            <a:solidFill>
              <a:srgbClr val="6D6E70"/>
            </a:solidFill>
            <a:prstDash val="solid"/>
            <a:round/>
            <a:headEnd type="none" w="med" len="med"/>
            <a:tailEnd type="none" w="med" len="med"/>
          </a:ln>
          <a:effectLst/>
          <a:extLst/>
        </p:spPr>
        <p:txBody>
          <a:bodyPr vert="horz" wrap="square" lIns="82310" tIns="41155" rIns="82310" bIns="41155" numCol="1" rtlCol="0" anchor="ctr" anchorCtr="0" compatLnSpc="1">
            <a:prstTxWarp prst="textNoShape">
              <a:avLst/>
            </a:prstTxWarp>
          </a:bodyPr>
          <a:lstStyle/>
          <a:p>
            <a:pPr algn="ctr" defTabSz="553019">
              <a:defRPr/>
            </a:pPr>
            <a:r>
              <a:rPr lang="en-US" sz="1900" kern="0" dirty="0">
                <a:solidFill>
                  <a:srgbClr val="191919"/>
                </a:solidFill>
                <a:latin typeface="HelvNeue Light for IBM"/>
                <a:cs typeface="Arial" charset="0"/>
              </a:rPr>
              <a:t>App B Client</a:t>
            </a:r>
            <a:endParaRPr lang="en-US" sz="1900" kern="0" dirty="0">
              <a:solidFill>
                <a:srgbClr val="6D6E70"/>
              </a:solidFill>
              <a:latin typeface="HelvNeue Light for IBM"/>
              <a:cs typeface="Arial" charset="0"/>
            </a:endParaRPr>
          </a:p>
        </p:txBody>
      </p:sp>
      <p:sp>
        <p:nvSpPr>
          <p:cNvPr id="104" name="Rounded Rectangle 103"/>
          <p:cNvSpPr/>
          <p:nvPr/>
        </p:nvSpPr>
        <p:spPr bwMode="auto">
          <a:xfrm>
            <a:off x="10769832" y="1389245"/>
            <a:ext cx="3318529" cy="1897770"/>
          </a:xfrm>
          <a:prstGeom prst="roundRect">
            <a:avLst/>
          </a:prstGeom>
          <a:solidFill>
            <a:srgbClr val="6D6E70"/>
          </a:solidFill>
          <a:ln w="12700" cap="flat" cmpd="sng" algn="ctr">
            <a:solidFill>
              <a:srgbClr val="6D6E70"/>
            </a:solidFill>
            <a:prstDash val="solid"/>
            <a:round/>
            <a:headEnd type="none" w="med" len="med"/>
            <a:tailEnd type="none" w="med" len="med"/>
          </a:ln>
          <a:effectLst/>
          <a:extLst/>
        </p:spPr>
        <p:txBody>
          <a:bodyPr vert="horz" wrap="none" lIns="82310" tIns="41155" rIns="82310" bIns="41155" numCol="1" rtlCol="0" anchor="b" anchorCtr="0" compatLnSpc="1">
            <a:prstTxWarp prst="textNoShape">
              <a:avLst/>
            </a:prstTxWarp>
          </a:bodyPr>
          <a:lstStyle/>
          <a:p>
            <a:pPr algn="r" defTabSz="553019">
              <a:defRPr/>
            </a:pPr>
            <a:r>
              <a:rPr lang="en-US" sz="1900" kern="0" dirty="0">
                <a:solidFill>
                  <a:srgbClr val="FFFFFF"/>
                </a:solidFill>
                <a:cs typeface="Arial" charset="0"/>
              </a:rPr>
              <a:t>Worker Node 1</a:t>
            </a:r>
          </a:p>
        </p:txBody>
      </p:sp>
      <p:sp>
        <p:nvSpPr>
          <p:cNvPr id="105" name="Rounded Rectangle 104"/>
          <p:cNvSpPr/>
          <p:nvPr/>
        </p:nvSpPr>
        <p:spPr bwMode="auto">
          <a:xfrm>
            <a:off x="10931148" y="1559524"/>
            <a:ext cx="1414221" cy="1163624"/>
          </a:xfrm>
          <a:prstGeom prst="roundRect">
            <a:avLst/>
          </a:prstGeom>
          <a:solidFill>
            <a:srgbClr val="FFFFFF">
              <a:lumMod val="85000"/>
            </a:srgbClr>
          </a:solidFill>
          <a:ln w="12700" cap="flat" cmpd="sng" algn="ctr">
            <a:solidFill>
              <a:srgbClr val="6D6E70"/>
            </a:solidFill>
            <a:prstDash val="solid"/>
            <a:round/>
            <a:headEnd type="none" w="med" len="med"/>
            <a:tailEnd type="none" w="med" len="med"/>
          </a:ln>
          <a:effectLst/>
          <a:extLst/>
        </p:spPr>
        <p:txBody>
          <a:bodyPr vert="horz" wrap="none" lIns="82310" tIns="41155" rIns="82310" bIns="41155" numCol="1" rtlCol="0" anchor="b" anchorCtr="0" compatLnSpc="1">
            <a:prstTxWarp prst="textNoShape">
              <a:avLst/>
            </a:prstTxWarp>
          </a:bodyPr>
          <a:lstStyle/>
          <a:p>
            <a:pPr algn="r" defTabSz="553019">
              <a:defRPr/>
            </a:pPr>
            <a:r>
              <a:rPr lang="en-US" sz="1900" kern="0" dirty="0">
                <a:solidFill>
                  <a:srgbClr val="6D6E70"/>
                </a:solidFill>
                <a:cs typeface="Arial" charset="0"/>
              </a:rPr>
              <a:t>Pod</a:t>
            </a:r>
          </a:p>
        </p:txBody>
      </p:sp>
      <p:sp>
        <p:nvSpPr>
          <p:cNvPr id="106" name="Rounded Rectangle 105"/>
          <p:cNvSpPr/>
          <p:nvPr/>
        </p:nvSpPr>
        <p:spPr bwMode="auto">
          <a:xfrm>
            <a:off x="11109423" y="1739972"/>
            <a:ext cx="1074610" cy="430686"/>
          </a:xfrm>
          <a:prstGeom prst="roundRect">
            <a:avLst/>
          </a:prstGeom>
          <a:solidFill>
            <a:srgbClr val="00B0DA">
              <a:lumMod val="40000"/>
              <a:lumOff val="60000"/>
            </a:srgbClr>
          </a:solidFill>
          <a:ln w="12700" cap="flat" cmpd="sng" algn="ctr">
            <a:solidFill>
              <a:srgbClr val="6D6E70"/>
            </a:solidFill>
            <a:prstDash val="solid"/>
            <a:round/>
            <a:headEnd type="none" w="med" len="med"/>
            <a:tailEnd type="none" w="med" len="med"/>
          </a:ln>
          <a:effectLst/>
          <a:extLst/>
        </p:spPr>
        <p:txBody>
          <a:bodyPr vert="horz" wrap="none" lIns="82310" tIns="41155" rIns="82310" bIns="41155" numCol="1" rtlCol="0" anchor="ctr" anchorCtr="0" compatLnSpc="1">
            <a:prstTxWarp prst="textNoShape">
              <a:avLst/>
            </a:prstTxWarp>
          </a:bodyPr>
          <a:lstStyle/>
          <a:p>
            <a:pPr algn="ctr" defTabSz="553019">
              <a:defRPr/>
            </a:pPr>
            <a:r>
              <a:rPr lang="en-US" sz="1900" kern="0" dirty="0">
                <a:solidFill>
                  <a:srgbClr val="191919"/>
                </a:solidFill>
                <a:latin typeface="HelvNeue Light for IBM"/>
                <a:cs typeface="Arial" charset="0"/>
              </a:rPr>
              <a:t>App A</a:t>
            </a:r>
            <a:endParaRPr lang="en-US" sz="1900" kern="0" dirty="0">
              <a:solidFill>
                <a:srgbClr val="6D6E70"/>
              </a:solidFill>
              <a:latin typeface="HelvNeue Light for IBM"/>
              <a:cs typeface="Arial" charset="0"/>
            </a:endParaRPr>
          </a:p>
        </p:txBody>
      </p:sp>
      <p:sp>
        <p:nvSpPr>
          <p:cNvPr id="107" name="Rounded Rectangle 106"/>
          <p:cNvSpPr/>
          <p:nvPr/>
        </p:nvSpPr>
        <p:spPr bwMode="auto">
          <a:xfrm>
            <a:off x="12484087" y="1567654"/>
            <a:ext cx="1414221" cy="1158548"/>
          </a:xfrm>
          <a:prstGeom prst="roundRect">
            <a:avLst/>
          </a:prstGeom>
          <a:solidFill>
            <a:srgbClr val="FFFFFF">
              <a:lumMod val="85000"/>
            </a:srgbClr>
          </a:solidFill>
          <a:ln w="12700" cap="flat" cmpd="sng" algn="ctr">
            <a:solidFill>
              <a:srgbClr val="6D6E70"/>
            </a:solidFill>
            <a:prstDash val="solid"/>
            <a:round/>
            <a:headEnd type="none" w="med" len="med"/>
            <a:tailEnd type="none" w="med" len="med"/>
          </a:ln>
          <a:effectLst/>
          <a:extLst/>
        </p:spPr>
        <p:txBody>
          <a:bodyPr vert="horz" wrap="none" lIns="82310" tIns="41155" rIns="82310" bIns="41155" numCol="1" rtlCol="0" anchor="b" anchorCtr="0" compatLnSpc="1">
            <a:prstTxWarp prst="textNoShape">
              <a:avLst/>
            </a:prstTxWarp>
          </a:bodyPr>
          <a:lstStyle/>
          <a:p>
            <a:pPr algn="r" defTabSz="553019">
              <a:defRPr/>
            </a:pPr>
            <a:r>
              <a:rPr lang="en-US" sz="1900" kern="0" dirty="0">
                <a:solidFill>
                  <a:srgbClr val="6D6E70"/>
                </a:solidFill>
                <a:cs typeface="Arial" charset="0"/>
              </a:rPr>
              <a:t>Pod</a:t>
            </a:r>
          </a:p>
        </p:txBody>
      </p:sp>
      <p:sp>
        <p:nvSpPr>
          <p:cNvPr id="108" name="Rounded Rectangle 107"/>
          <p:cNvSpPr/>
          <p:nvPr/>
        </p:nvSpPr>
        <p:spPr bwMode="auto">
          <a:xfrm>
            <a:off x="12662362" y="1748101"/>
            <a:ext cx="1074610" cy="430686"/>
          </a:xfrm>
          <a:prstGeom prst="roundRect">
            <a:avLst/>
          </a:prstGeom>
          <a:solidFill>
            <a:srgbClr val="AAD4EA"/>
          </a:solidFill>
          <a:ln w="12700" cap="flat" cmpd="sng" algn="ctr">
            <a:solidFill>
              <a:srgbClr val="6D6E70"/>
            </a:solidFill>
            <a:prstDash val="solid"/>
            <a:round/>
            <a:headEnd type="none" w="med" len="med"/>
            <a:tailEnd type="none" w="med" len="med"/>
          </a:ln>
          <a:effectLst/>
          <a:extLst/>
        </p:spPr>
        <p:txBody>
          <a:bodyPr vert="horz" wrap="none" lIns="82310" tIns="41155" rIns="82310" bIns="41155" numCol="1" rtlCol="0" anchor="ctr" anchorCtr="0" compatLnSpc="1">
            <a:prstTxWarp prst="textNoShape">
              <a:avLst/>
            </a:prstTxWarp>
          </a:bodyPr>
          <a:lstStyle/>
          <a:p>
            <a:pPr algn="ctr" defTabSz="553019">
              <a:defRPr/>
            </a:pPr>
            <a:r>
              <a:rPr lang="en-US" sz="1900" kern="0" dirty="0">
                <a:solidFill>
                  <a:srgbClr val="191919"/>
                </a:solidFill>
                <a:latin typeface="HelvNeue Light for IBM"/>
                <a:cs typeface="Arial" charset="0"/>
              </a:rPr>
              <a:t>App B</a:t>
            </a:r>
            <a:endParaRPr lang="en-US" sz="1900" kern="0" dirty="0">
              <a:solidFill>
                <a:srgbClr val="6D6E70"/>
              </a:solidFill>
              <a:latin typeface="HelvNeue Light for IBM"/>
              <a:cs typeface="Arial" charset="0"/>
            </a:endParaRPr>
          </a:p>
        </p:txBody>
      </p:sp>
      <p:sp>
        <p:nvSpPr>
          <p:cNvPr id="109" name="Rounded Rectangle 108"/>
          <p:cNvSpPr/>
          <p:nvPr/>
        </p:nvSpPr>
        <p:spPr bwMode="auto">
          <a:xfrm>
            <a:off x="10769832" y="5590219"/>
            <a:ext cx="3318529" cy="1897770"/>
          </a:xfrm>
          <a:prstGeom prst="roundRect">
            <a:avLst/>
          </a:prstGeom>
          <a:solidFill>
            <a:srgbClr val="6D6E70"/>
          </a:solidFill>
          <a:ln w="12700" cap="flat" cmpd="sng" algn="ctr">
            <a:solidFill>
              <a:srgbClr val="6D6E70"/>
            </a:solidFill>
            <a:prstDash val="solid"/>
            <a:round/>
            <a:headEnd type="none" w="med" len="med"/>
            <a:tailEnd type="none" w="med" len="med"/>
          </a:ln>
          <a:effectLst/>
          <a:extLst/>
        </p:spPr>
        <p:txBody>
          <a:bodyPr vert="horz" wrap="none" lIns="82310" tIns="41155" rIns="82310" bIns="41155" numCol="1" rtlCol="0" anchor="b" anchorCtr="0" compatLnSpc="1">
            <a:prstTxWarp prst="textNoShape">
              <a:avLst/>
            </a:prstTxWarp>
          </a:bodyPr>
          <a:lstStyle/>
          <a:p>
            <a:pPr algn="r" defTabSz="553019">
              <a:defRPr/>
            </a:pPr>
            <a:r>
              <a:rPr lang="en-US" sz="1900" kern="0" dirty="0">
                <a:solidFill>
                  <a:srgbClr val="FFFFFF"/>
                </a:solidFill>
                <a:cs typeface="Arial" charset="0"/>
              </a:rPr>
              <a:t>Worker Node 3</a:t>
            </a:r>
          </a:p>
        </p:txBody>
      </p:sp>
      <p:sp>
        <p:nvSpPr>
          <p:cNvPr id="110" name="Rounded Rectangle 109"/>
          <p:cNvSpPr/>
          <p:nvPr/>
        </p:nvSpPr>
        <p:spPr bwMode="auto">
          <a:xfrm>
            <a:off x="10931148" y="5760495"/>
            <a:ext cx="1414221" cy="1163624"/>
          </a:xfrm>
          <a:prstGeom prst="roundRect">
            <a:avLst/>
          </a:prstGeom>
          <a:solidFill>
            <a:srgbClr val="FFFFFF">
              <a:lumMod val="85000"/>
            </a:srgbClr>
          </a:solidFill>
          <a:ln w="12700" cap="flat" cmpd="sng" algn="ctr">
            <a:solidFill>
              <a:srgbClr val="6D6E70"/>
            </a:solidFill>
            <a:prstDash val="solid"/>
            <a:round/>
            <a:headEnd type="none" w="med" len="med"/>
            <a:tailEnd type="none" w="med" len="med"/>
          </a:ln>
          <a:effectLst/>
          <a:extLst/>
        </p:spPr>
        <p:txBody>
          <a:bodyPr vert="horz" wrap="none" lIns="82310" tIns="41155" rIns="82310" bIns="41155" numCol="1" rtlCol="0" anchor="b" anchorCtr="0" compatLnSpc="1">
            <a:prstTxWarp prst="textNoShape">
              <a:avLst/>
            </a:prstTxWarp>
          </a:bodyPr>
          <a:lstStyle/>
          <a:p>
            <a:pPr algn="r" defTabSz="553019">
              <a:defRPr/>
            </a:pPr>
            <a:r>
              <a:rPr lang="en-US" sz="1900" kern="0" dirty="0">
                <a:solidFill>
                  <a:srgbClr val="6D6E70"/>
                </a:solidFill>
                <a:cs typeface="Arial" charset="0"/>
              </a:rPr>
              <a:t>Pod</a:t>
            </a:r>
          </a:p>
        </p:txBody>
      </p:sp>
      <p:sp>
        <p:nvSpPr>
          <p:cNvPr id="111" name="Rounded Rectangle 110"/>
          <p:cNvSpPr/>
          <p:nvPr/>
        </p:nvSpPr>
        <p:spPr bwMode="auto">
          <a:xfrm>
            <a:off x="11109423" y="5940943"/>
            <a:ext cx="1074610" cy="430686"/>
          </a:xfrm>
          <a:prstGeom prst="roundRect">
            <a:avLst/>
          </a:prstGeom>
          <a:solidFill>
            <a:srgbClr val="00B0DA">
              <a:lumMod val="40000"/>
              <a:lumOff val="60000"/>
            </a:srgbClr>
          </a:solidFill>
          <a:ln w="12700" cap="flat" cmpd="sng" algn="ctr">
            <a:solidFill>
              <a:srgbClr val="6D6E70"/>
            </a:solidFill>
            <a:prstDash val="solid"/>
            <a:round/>
            <a:headEnd type="none" w="med" len="med"/>
            <a:tailEnd type="none" w="med" len="med"/>
          </a:ln>
          <a:effectLst/>
          <a:extLst/>
        </p:spPr>
        <p:txBody>
          <a:bodyPr vert="horz" wrap="none" lIns="82310" tIns="41155" rIns="82310" bIns="41155" numCol="1" rtlCol="0" anchor="ctr" anchorCtr="0" compatLnSpc="1">
            <a:prstTxWarp prst="textNoShape">
              <a:avLst/>
            </a:prstTxWarp>
          </a:bodyPr>
          <a:lstStyle/>
          <a:p>
            <a:pPr algn="ctr" defTabSz="553019">
              <a:defRPr/>
            </a:pPr>
            <a:r>
              <a:rPr lang="en-US" sz="1900" kern="0" dirty="0">
                <a:solidFill>
                  <a:srgbClr val="191919"/>
                </a:solidFill>
                <a:latin typeface="HelvNeue Light for IBM"/>
                <a:cs typeface="Arial" charset="0"/>
              </a:rPr>
              <a:t>App A</a:t>
            </a:r>
            <a:endParaRPr lang="en-US" sz="1900" kern="0" dirty="0">
              <a:solidFill>
                <a:srgbClr val="6D6E70"/>
              </a:solidFill>
              <a:latin typeface="HelvNeue Light for IBM"/>
              <a:cs typeface="Arial" charset="0"/>
            </a:endParaRPr>
          </a:p>
        </p:txBody>
      </p:sp>
      <p:sp>
        <p:nvSpPr>
          <p:cNvPr id="112" name="Rounded Rectangle 111"/>
          <p:cNvSpPr/>
          <p:nvPr/>
        </p:nvSpPr>
        <p:spPr bwMode="auto">
          <a:xfrm>
            <a:off x="12484087" y="5768626"/>
            <a:ext cx="1414221" cy="1158548"/>
          </a:xfrm>
          <a:prstGeom prst="roundRect">
            <a:avLst/>
          </a:prstGeom>
          <a:solidFill>
            <a:srgbClr val="FFFFFF">
              <a:lumMod val="85000"/>
            </a:srgbClr>
          </a:solidFill>
          <a:ln w="12700" cap="flat" cmpd="sng" algn="ctr">
            <a:solidFill>
              <a:srgbClr val="6D6E70"/>
            </a:solidFill>
            <a:prstDash val="solid"/>
            <a:round/>
            <a:headEnd type="none" w="med" len="med"/>
            <a:tailEnd type="none" w="med" len="med"/>
          </a:ln>
          <a:effectLst/>
          <a:extLst/>
        </p:spPr>
        <p:txBody>
          <a:bodyPr vert="horz" wrap="none" lIns="82310" tIns="41155" rIns="82310" bIns="41155" numCol="1" rtlCol="0" anchor="b" anchorCtr="0" compatLnSpc="1">
            <a:prstTxWarp prst="textNoShape">
              <a:avLst/>
            </a:prstTxWarp>
          </a:bodyPr>
          <a:lstStyle/>
          <a:p>
            <a:pPr algn="r" defTabSz="553019">
              <a:defRPr/>
            </a:pPr>
            <a:r>
              <a:rPr lang="en-US" sz="1900" kern="0" dirty="0">
                <a:solidFill>
                  <a:srgbClr val="6D6E70"/>
                </a:solidFill>
                <a:cs typeface="Arial" charset="0"/>
              </a:rPr>
              <a:t>Pod</a:t>
            </a:r>
          </a:p>
        </p:txBody>
      </p:sp>
      <p:sp>
        <p:nvSpPr>
          <p:cNvPr id="113" name="Rounded Rectangle 112"/>
          <p:cNvSpPr/>
          <p:nvPr/>
        </p:nvSpPr>
        <p:spPr bwMode="auto">
          <a:xfrm>
            <a:off x="12662362" y="5949074"/>
            <a:ext cx="1074610" cy="430686"/>
          </a:xfrm>
          <a:prstGeom prst="roundRect">
            <a:avLst/>
          </a:prstGeom>
          <a:solidFill>
            <a:srgbClr val="AAD4EA"/>
          </a:solidFill>
          <a:ln w="12700" cap="flat" cmpd="sng" algn="ctr">
            <a:solidFill>
              <a:srgbClr val="6D6E70"/>
            </a:solidFill>
            <a:prstDash val="solid"/>
            <a:round/>
            <a:headEnd type="none" w="med" len="med"/>
            <a:tailEnd type="none" w="med" len="med"/>
          </a:ln>
          <a:effectLst/>
          <a:extLst/>
        </p:spPr>
        <p:txBody>
          <a:bodyPr vert="horz" wrap="none" lIns="82310" tIns="41155" rIns="82310" bIns="41155" numCol="1" rtlCol="0" anchor="ctr" anchorCtr="0" compatLnSpc="1">
            <a:prstTxWarp prst="textNoShape">
              <a:avLst/>
            </a:prstTxWarp>
          </a:bodyPr>
          <a:lstStyle/>
          <a:p>
            <a:pPr algn="ctr" defTabSz="553019">
              <a:defRPr/>
            </a:pPr>
            <a:r>
              <a:rPr lang="en-US" sz="1900" kern="0" dirty="0">
                <a:solidFill>
                  <a:srgbClr val="191919"/>
                </a:solidFill>
                <a:latin typeface="HelvNeue Light for IBM"/>
                <a:cs typeface="Arial" charset="0"/>
              </a:rPr>
              <a:t>App B</a:t>
            </a:r>
            <a:endParaRPr lang="en-US" sz="1900" kern="0" dirty="0">
              <a:solidFill>
                <a:srgbClr val="6D6E70"/>
              </a:solidFill>
              <a:latin typeface="HelvNeue Light for IBM"/>
              <a:cs typeface="Arial" charset="0"/>
            </a:endParaRPr>
          </a:p>
        </p:txBody>
      </p:sp>
      <p:cxnSp>
        <p:nvCxnSpPr>
          <p:cNvPr id="114" name="Straight Connector 113"/>
          <p:cNvCxnSpPr>
            <a:stCxn id="92" idx="3"/>
            <a:endCxn id="105" idx="1"/>
          </p:cNvCxnSpPr>
          <p:nvPr/>
        </p:nvCxnSpPr>
        <p:spPr bwMode="auto">
          <a:xfrm flipV="1">
            <a:off x="8839962" y="2141336"/>
            <a:ext cx="2091185" cy="1261930"/>
          </a:xfrm>
          <a:prstGeom prst="line">
            <a:avLst/>
          </a:prstGeom>
          <a:solidFill>
            <a:srgbClr val="FDFDFD"/>
          </a:solidFill>
          <a:ln w="25400" cap="flat" cmpd="sng" algn="ctr">
            <a:solidFill>
              <a:srgbClr val="00B0DA">
                <a:lumMod val="40000"/>
                <a:lumOff val="60000"/>
              </a:srgbClr>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15" name="Straight Connector 114"/>
          <p:cNvCxnSpPr>
            <a:stCxn id="92" idx="3"/>
            <a:endCxn id="90" idx="1"/>
          </p:cNvCxnSpPr>
          <p:nvPr/>
        </p:nvCxnSpPr>
        <p:spPr bwMode="auto">
          <a:xfrm>
            <a:off x="8839963" y="3403266"/>
            <a:ext cx="3644124" cy="844147"/>
          </a:xfrm>
          <a:prstGeom prst="line">
            <a:avLst/>
          </a:prstGeom>
          <a:solidFill>
            <a:srgbClr val="FDFDFD"/>
          </a:solidFill>
          <a:ln w="25400" cap="flat" cmpd="sng" algn="ctr">
            <a:solidFill>
              <a:srgbClr val="00B0DA">
                <a:lumMod val="40000"/>
                <a:lumOff val="60000"/>
              </a:srgbClr>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16" name="Straight Connector 115"/>
          <p:cNvCxnSpPr>
            <a:stCxn id="92" idx="3"/>
            <a:endCxn id="110" idx="1"/>
          </p:cNvCxnSpPr>
          <p:nvPr/>
        </p:nvCxnSpPr>
        <p:spPr bwMode="auto">
          <a:xfrm>
            <a:off x="8839962" y="3403267"/>
            <a:ext cx="2091185" cy="2939041"/>
          </a:xfrm>
          <a:prstGeom prst="line">
            <a:avLst/>
          </a:prstGeom>
          <a:solidFill>
            <a:srgbClr val="FDFDFD"/>
          </a:solidFill>
          <a:ln w="25400" cap="flat" cmpd="sng" algn="ctr">
            <a:solidFill>
              <a:srgbClr val="00B0DA">
                <a:lumMod val="40000"/>
                <a:lumOff val="60000"/>
              </a:srgbClr>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17" name="Straight Connector 116"/>
          <p:cNvCxnSpPr>
            <a:stCxn id="96" idx="3"/>
            <a:endCxn id="107" idx="1"/>
          </p:cNvCxnSpPr>
          <p:nvPr/>
        </p:nvCxnSpPr>
        <p:spPr bwMode="auto">
          <a:xfrm flipV="1">
            <a:off x="8846166" y="2146929"/>
            <a:ext cx="3637921" cy="3354187"/>
          </a:xfrm>
          <a:prstGeom prst="line">
            <a:avLst/>
          </a:prstGeom>
          <a:solidFill>
            <a:srgbClr val="FDFDFD"/>
          </a:solidFill>
          <a:ln w="2540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18" name="Straight Connector 117"/>
          <p:cNvCxnSpPr>
            <a:stCxn id="96" idx="3"/>
            <a:endCxn id="88" idx="1"/>
          </p:cNvCxnSpPr>
          <p:nvPr/>
        </p:nvCxnSpPr>
        <p:spPr bwMode="auto">
          <a:xfrm flipV="1">
            <a:off x="8846166" y="4241823"/>
            <a:ext cx="2084981" cy="1259293"/>
          </a:xfrm>
          <a:prstGeom prst="line">
            <a:avLst/>
          </a:prstGeom>
          <a:solidFill>
            <a:srgbClr val="FDFDFD"/>
          </a:solidFill>
          <a:ln w="2540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19" name="Straight Connector 118"/>
          <p:cNvCxnSpPr>
            <a:endCxn id="112" idx="1"/>
          </p:cNvCxnSpPr>
          <p:nvPr/>
        </p:nvCxnSpPr>
        <p:spPr bwMode="auto">
          <a:xfrm>
            <a:off x="8846166" y="5501116"/>
            <a:ext cx="3637921" cy="846785"/>
          </a:xfrm>
          <a:prstGeom prst="line">
            <a:avLst/>
          </a:prstGeom>
          <a:solidFill>
            <a:srgbClr val="FDFDFD"/>
          </a:solidFill>
          <a:ln w="2540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20" name="Straight Connector 119"/>
          <p:cNvCxnSpPr>
            <a:stCxn id="92" idx="1"/>
            <a:endCxn id="102" idx="3"/>
          </p:cNvCxnSpPr>
          <p:nvPr/>
        </p:nvCxnSpPr>
        <p:spPr bwMode="auto">
          <a:xfrm flipH="1">
            <a:off x="6993219" y="3403266"/>
            <a:ext cx="755192" cy="0"/>
          </a:xfrm>
          <a:prstGeom prst="line">
            <a:avLst/>
          </a:prstGeom>
          <a:solidFill>
            <a:srgbClr val="FDFDFD"/>
          </a:solidFill>
          <a:ln w="25400" cap="flat" cmpd="sng" algn="ctr">
            <a:solidFill>
              <a:srgbClr val="00B0DA">
                <a:lumMod val="40000"/>
                <a:lumOff val="60000"/>
              </a:srgbClr>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21" name="Straight Connector 120"/>
          <p:cNvCxnSpPr>
            <a:stCxn id="96" idx="1"/>
            <a:endCxn id="103" idx="3"/>
          </p:cNvCxnSpPr>
          <p:nvPr/>
        </p:nvCxnSpPr>
        <p:spPr bwMode="auto">
          <a:xfrm flipH="1">
            <a:off x="6999422" y="5501116"/>
            <a:ext cx="755191" cy="0"/>
          </a:xfrm>
          <a:prstGeom prst="line">
            <a:avLst/>
          </a:prstGeom>
          <a:solidFill>
            <a:srgbClr val="FDFDFD"/>
          </a:solidFill>
          <a:ln w="2540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spTree>
    <p:extLst>
      <p:ext uri="{BB962C8B-B14F-4D97-AF65-F5344CB8AC3E}">
        <p14:creationId xmlns:p14="http://schemas.microsoft.com/office/powerpoint/2010/main" val="3154393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Deployments &amp; </a:t>
            </a:r>
            <a:r>
              <a:rPr lang="en-US" sz="4400" dirty="0" err="1" smtClean="0"/>
              <a:t>ReplicaSets</a:t>
            </a:r>
            <a:endParaRPr lang="en-US" sz="4400" dirty="0"/>
          </a:p>
        </p:txBody>
      </p:sp>
      <p:sp>
        <p:nvSpPr>
          <p:cNvPr id="4" name="Slide Number Placeholder 3"/>
          <p:cNvSpPr>
            <a:spLocks noGrp="1"/>
          </p:cNvSpPr>
          <p:nvPr>
            <p:ph type="sldNum" sz="quarter" idx="10"/>
          </p:nvPr>
        </p:nvSpPr>
        <p:spPr/>
        <p:txBody>
          <a:bodyPr/>
          <a:lstStyle/>
          <a:p>
            <a:fld id="{11A68DD8-55F1-4DDB-A894-47428CF80362}" type="slidenum">
              <a:rPr lang="en-US" smtClean="0"/>
              <a:pPr/>
              <a:t>17</a:t>
            </a:fld>
            <a:endParaRPr lang="en-US" dirty="0"/>
          </a:p>
        </p:txBody>
      </p:sp>
      <p:sp>
        <p:nvSpPr>
          <p:cNvPr id="3" name="Content Placeholder 2"/>
          <p:cNvSpPr>
            <a:spLocks noGrp="1"/>
          </p:cNvSpPr>
          <p:nvPr>
            <p:ph sz="quarter" idx="11"/>
          </p:nvPr>
        </p:nvSpPr>
        <p:spPr>
          <a:xfrm>
            <a:off x="468946" y="1211691"/>
            <a:ext cx="10830078" cy="4389760"/>
          </a:xfrm>
        </p:spPr>
        <p:txBody>
          <a:bodyPr/>
          <a:lstStyle/>
          <a:p>
            <a:r>
              <a:rPr lang="en-US" sz="1800" b="1" dirty="0" smtClean="0"/>
              <a:t>Deployment</a:t>
            </a:r>
          </a:p>
          <a:p>
            <a:pPr lvl="1"/>
            <a:r>
              <a:rPr lang="en-US" sz="1800" dirty="0" smtClean="0"/>
              <a:t>A set of pods to be deployed together, such as an application</a:t>
            </a:r>
          </a:p>
          <a:p>
            <a:pPr lvl="1"/>
            <a:r>
              <a:rPr lang="en-US" sz="1800" dirty="0" smtClean="0"/>
              <a:t>Declarative: </a:t>
            </a:r>
            <a:r>
              <a:rPr lang="en-US" sz="1800" dirty="0"/>
              <a:t>Revising a Deployment creates a </a:t>
            </a:r>
            <a:r>
              <a:rPr lang="en-US" sz="1800" dirty="0" err="1"/>
              <a:t>ReplicaSet</a:t>
            </a:r>
            <a:r>
              <a:rPr lang="en-US" sz="1800" dirty="0"/>
              <a:t> </a:t>
            </a:r>
            <a:r>
              <a:rPr lang="en-US" sz="1800" dirty="0" smtClean="0"/>
              <a:t>describing the desired state</a:t>
            </a:r>
          </a:p>
          <a:p>
            <a:pPr lvl="1"/>
            <a:r>
              <a:rPr lang="en-US" sz="1800" dirty="0" smtClean="0"/>
              <a:t>Rollout: Deployment controller changes the actual state to the desired state at a controlled rate</a:t>
            </a:r>
          </a:p>
          <a:p>
            <a:pPr lvl="1"/>
            <a:r>
              <a:rPr lang="en-US" sz="1800" dirty="0" smtClean="0"/>
              <a:t>Rollback: Each Deployment revision can be rolled back</a:t>
            </a:r>
          </a:p>
          <a:p>
            <a:pPr lvl="1"/>
            <a:r>
              <a:rPr lang="en-US" sz="1800" dirty="0" smtClean="0"/>
              <a:t>Scale and </a:t>
            </a:r>
            <a:r>
              <a:rPr lang="en-US" sz="1800" dirty="0" err="1" smtClean="0"/>
              <a:t>autoscale</a:t>
            </a:r>
            <a:r>
              <a:rPr lang="en-US" sz="1800" dirty="0" smtClean="0"/>
              <a:t>: A Deployment can be scaled</a:t>
            </a:r>
          </a:p>
          <a:p>
            <a:r>
              <a:rPr lang="en-US" sz="1800" b="1" dirty="0" err="1" smtClean="0"/>
              <a:t>ReplicaSet</a:t>
            </a:r>
            <a:endParaRPr lang="en-US" sz="1800" b="1" dirty="0" smtClean="0"/>
          </a:p>
          <a:p>
            <a:pPr lvl="1"/>
            <a:r>
              <a:rPr lang="en-US" sz="1800" dirty="0" smtClean="0"/>
              <a:t>The next-generation </a:t>
            </a:r>
            <a:r>
              <a:rPr lang="en-US" sz="1800" dirty="0" err="1" smtClean="0"/>
              <a:t>ReplicationController</a:t>
            </a:r>
            <a:endParaRPr lang="en-US" sz="1800" dirty="0" smtClean="0"/>
          </a:p>
          <a:p>
            <a:pPr lvl="1"/>
            <a:r>
              <a:rPr lang="en-US" sz="1800" dirty="0" smtClean="0"/>
              <a:t>A set of pod templates that describe a set of pod replicas</a:t>
            </a:r>
          </a:p>
          <a:p>
            <a:pPr lvl="1"/>
            <a:r>
              <a:rPr lang="en-US" sz="1800" dirty="0" smtClean="0"/>
              <a:t>Uses a template that describes specifically what each pod should contain</a:t>
            </a:r>
          </a:p>
          <a:p>
            <a:pPr lvl="1"/>
            <a:r>
              <a:rPr lang="en-US" sz="1800" dirty="0" smtClean="0"/>
              <a:t>Ensures that a specified number of pod replicas are running at any given time</a:t>
            </a:r>
          </a:p>
          <a:p>
            <a:endParaRPr lang="en-US" sz="1800" dirty="0"/>
          </a:p>
        </p:txBody>
      </p:sp>
      <p:pic>
        <p:nvPicPr>
          <p:cNvPr id="10" name="image49.png" descr="ttps://avatars3.githubusercontent.com/u/13629408?v=3&amp;s=400"/>
          <p:cNvPicPr>
            <a:picLocks noChangeAspect="1"/>
          </p:cNvPicPr>
          <p:nvPr/>
        </p:nvPicPr>
        <p:blipFill>
          <a:blip r:embed="rId3">
            <a:extLst/>
          </a:blip>
          <a:stretch>
            <a:fillRect/>
          </a:stretch>
        </p:blipFill>
        <p:spPr>
          <a:xfrm>
            <a:off x="11952191" y="276699"/>
            <a:ext cx="1543452" cy="1543050"/>
          </a:xfrm>
          <a:prstGeom prst="rect">
            <a:avLst/>
          </a:prstGeom>
          <a:ln w="12700">
            <a:miter lim="400000"/>
          </a:ln>
        </p:spPr>
      </p:pic>
      <p:grpSp>
        <p:nvGrpSpPr>
          <p:cNvPr id="6" name="Group 5"/>
          <p:cNvGrpSpPr/>
          <p:nvPr/>
        </p:nvGrpSpPr>
        <p:grpSpPr>
          <a:xfrm>
            <a:off x="1831833" y="5716229"/>
            <a:ext cx="7942677" cy="2060228"/>
            <a:chOff x="1536486" y="4719112"/>
            <a:chExt cx="6617174" cy="1716857"/>
          </a:xfrm>
        </p:grpSpPr>
        <p:sp>
          <p:nvSpPr>
            <p:cNvPr id="17" name="Rectangle 16"/>
            <p:cNvSpPr/>
            <p:nvPr/>
          </p:nvSpPr>
          <p:spPr bwMode="auto">
            <a:xfrm>
              <a:off x="1536486" y="4719112"/>
              <a:ext cx="6617174" cy="1716857"/>
            </a:xfrm>
            <a:prstGeom prst="rect">
              <a:avLst/>
            </a:prstGeom>
            <a:solidFill>
              <a:schemeClr val="accent1">
                <a:lumMod val="60000"/>
                <a:lumOff val="4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algn="ctr" defTabSz="737358" fontAlgn="base">
                <a:spcBef>
                  <a:spcPct val="0"/>
                </a:spcBef>
                <a:spcAft>
                  <a:spcPct val="0"/>
                </a:spcAft>
              </a:pPr>
              <a:r>
                <a:rPr lang="en-US" sz="1400">
                  <a:latin typeface="Arial" panose="020B0604020202020204" pitchFamily="34" charset="0"/>
                </a:rPr>
                <a:t>Deployment </a:t>
              </a:r>
              <a:endParaRPr lang="en-US" sz="1400" dirty="0">
                <a:latin typeface="Arial" panose="020B0604020202020204" pitchFamily="34" charset="0"/>
              </a:endParaRPr>
            </a:p>
          </p:txBody>
        </p:sp>
        <p:grpSp>
          <p:nvGrpSpPr>
            <p:cNvPr id="18" name="Group 17"/>
            <p:cNvGrpSpPr/>
            <p:nvPr/>
          </p:nvGrpSpPr>
          <p:grpSpPr>
            <a:xfrm>
              <a:off x="1694007" y="5001892"/>
              <a:ext cx="2443832" cy="1291974"/>
              <a:chOff x="1084407" y="2375922"/>
              <a:chExt cx="2443832" cy="1291974"/>
            </a:xfrm>
          </p:grpSpPr>
          <p:sp>
            <p:nvSpPr>
              <p:cNvPr id="30" name="Rectangle 5"/>
              <p:cNvSpPr/>
              <p:nvPr/>
            </p:nvSpPr>
            <p:spPr bwMode="auto">
              <a:xfrm>
                <a:off x="1084407" y="2375922"/>
                <a:ext cx="2443832" cy="1291974"/>
              </a:xfrm>
              <a:prstGeom prst="roundRect">
                <a:avLst/>
              </a:prstGeom>
              <a:solidFill>
                <a:srgbClr val="92D050"/>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ctr" defTabSz="737358" fontAlgn="base">
                  <a:spcBef>
                    <a:spcPct val="0"/>
                  </a:spcBef>
                  <a:spcAft>
                    <a:spcPct val="0"/>
                  </a:spcAft>
                </a:pPr>
                <a:r>
                  <a:rPr lang="en-US" sz="1400" dirty="0" err="1">
                    <a:latin typeface="Arial" panose="020B0604020202020204" pitchFamily="34" charset="0"/>
                  </a:rPr>
                  <a:t>ReplicaSet</a:t>
                </a:r>
                <a:r>
                  <a:rPr lang="en-US" sz="1400" dirty="0">
                    <a:latin typeface="Arial" panose="020B0604020202020204" pitchFamily="34" charset="0"/>
                  </a:rPr>
                  <a:t> 1</a:t>
                </a:r>
              </a:p>
            </p:txBody>
          </p:sp>
          <p:grpSp>
            <p:nvGrpSpPr>
              <p:cNvPr id="31" name="Group 30"/>
              <p:cNvGrpSpPr/>
              <p:nvPr/>
            </p:nvGrpSpPr>
            <p:grpSpPr>
              <a:xfrm>
                <a:off x="1781033" y="2740320"/>
                <a:ext cx="1008032" cy="707737"/>
                <a:chOff x="9809806" y="3119231"/>
                <a:chExt cx="1008032" cy="707737"/>
              </a:xfrm>
            </p:grpSpPr>
            <p:sp>
              <p:nvSpPr>
                <p:cNvPr id="32" name="Rounded Rectangle 31"/>
                <p:cNvSpPr/>
                <p:nvPr/>
              </p:nvSpPr>
              <p:spPr bwMode="auto">
                <a:xfrm>
                  <a:off x="9809806" y="3119231"/>
                  <a:ext cx="1008032" cy="707737"/>
                </a:xfrm>
                <a:prstGeom prst="roundRect">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defTabSz="737358" fontAlgn="base">
                    <a:spcBef>
                      <a:spcPct val="0"/>
                    </a:spcBef>
                    <a:spcAft>
                      <a:spcPct val="0"/>
                    </a:spcAft>
                  </a:pPr>
                  <a:r>
                    <a:rPr lang="en-US" sz="1300" dirty="0">
                      <a:latin typeface="Arial" panose="020B0604020202020204" pitchFamily="34" charset="0"/>
                    </a:rPr>
                    <a:t>pod</a:t>
                  </a:r>
                </a:p>
              </p:txBody>
            </p:sp>
            <p:sp>
              <p:nvSpPr>
                <p:cNvPr id="33" name="Rectangle 20"/>
                <p:cNvSpPr/>
                <p:nvPr/>
              </p:nvSpPr>
              <p:spPr bwMode="auto">
                <a:xfrm>
                  <a:off x="9889857" y="3431078"/>
                  <a:ext cx="868845" cy="228567"/>
                </a:xfrm>
                <a:prstGeom prst="roundRect">
                  <a:avLst/>
                </a:prstGeom>
                <a:solidFill>
                  <a:schemeClr val="bg2">
                    <a:lumMod val="40000"/>
                    <a:lumOff val="6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r>
                    <a:rPr lang="en-US" sz="1400" dirty="0" err="1">
                      <a:latin typeface="Arial" panose="020B0604020202020204" pitchFamily="34" charset="0"/>
                    </a:rPr>
                    <a:t>svcA</a:t>
                  </a:r>
                  <a:endParaRPr lang="en-US" sz="1400" dirty="0">
                    <a:latin typeface="Arial" panose="020B0604020202020204" pitchFamily="34" charset="0"/>
                  </a:endParaRPr>
                </a:p>
              </p:txBody>
            </p:sp>
          </p:grpSp>
        </p:grpSp>
        <p:grpSp>
          <p:nvGrpSpPr>
            <p:cNvPr id="19" name="Group 18"/>
            <p:cNvGrpSpPr/>
            <p:nvPr/>
          </p:nvGrpSpPr>
          <p:grpSpPr>
            <a:xfrm>
              <a:off x="5553704" y="5001892"/>
              <a:ext cx="2443832" cy="1291974"/>
              <a:chOff x="4467025" y="2375922"/>
              <a:chExt cx="2443832" cy="1291974"/>
            </a:xfrm>
          </p:grpSpPr>
          <p:sp>
            <p:nvSpPr>
              <p:cNvPr id="23" name="Rectangle 27"/>
              <p:cNvSpPr/>
              <p:nvPr/>
            </p:nvSpPr>
            <p:spPr bwMode="auto">
              <a:xfrm>
                <a:off x="4467025" y="2375922"/>
                <a:ext cx="2443832" cy="1291974"/>
              </a:xfrm>
              <a:prstGeom prst="roundRect">
                <a:avLst/>
              </a:prstGeom>
              <a:solidFill>
                <a:srgbClr val="92D050"/>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ctr" defTabSz="737358" fontAlgn="base">
                  <a:spcBef>
                    <a:spcPct val="0"/>
                  </a:spcBef>
                  <a:spcAft>
                    <a:spcPct val="0"/>
                  </a:spcAft>
                </a:pPr>
                <a:r>
                  <a:rPr lang="en-US" sz="1400" dirty="0" err="1">
                    <a:latin typeface="Arial" panose="020B0604020202020204" pitchFamily="34" charset="0"/>
                  </a:rPr>
                  <a:t>ReplicaSet</a:t>
                </a:r>
                <a:r>
                  <a:rPr lang="en-US" sz="1400" dirty="0">
                    <a:latin typeface="Arial" panose="020B0604020202020204" pitchFamily="34" charset="0"/>
                  </a:rPr>
                  <a:t> 2</a:t>
                </a:r>
              </a:p>
            </p:txBody>
          </p:sp>
          <p:grpSp>
            <p:nvGrpSpPr>
              <p:cNvPr id="24" name="Group 23"/>
              <p:cNvGrpSpPr/>
              <p:nvPr/>
            </p:nvGrpSpPr>
            <p:grpSpPr>
              <a:xfrm>
                <a:off x="5745129" y="2740320"/>
                <a:ext cx="1008032" cy="707737"/>
                <a:chOff x="9270663" y="3119231"/>
                <a:chExt cx="1008032" cy="707737"/>
              </a:xfrm>
            </p:grpSpPr>
            <p:sp>
              <p:nvSpPr>
                <p:cNvPr id="28" name="Rounded Rectangle 27"/>
                <p:cNvSpPr/>
                <p:nvPr/>
              </p:nvSpPr>
              <p:spPr bwMode="auto">
                <a:xfrm>
                  <a:off x="9270663" y="3119231"/>
                  <a:ext cx="1008032" cy="707737"/>
                </a:xfrm>
                <a:prstGeom prst="roundRect">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defTabSz="737358" fontAlgn="base">
                    <a:spcBef>
                      <a:spcPct val="0"/>
                    </a:spcBef>
                    <a:spcAft>
                      <a:spcPct val="0"/>
                    </a:spcAft>
                  </a:pPr>
                  <a:r>
                    <a:rPr lang="en-US" sz="1300" dirty="0">
                      <a:latin typeface="Arial" panose="020B0604020202020204" pitchFamily="34" charset="0"/>
                    </a:rPr>
                    <a:t>pod</a:t>
                  </a:r>
                </a:p>
              </p:txBody>
            </p:sp>
            <p:sp>
              <p:nvSpPr>
                <p:cNvPr id="29" name="Rectangle 30"/>
                <p:cNvSpPr/>
                <p:nvPr/>
              </p:nvSpPr>
              <p:spPr bwMode="auto">
                <a:xfrm>
                  <a:off x="9350714" y="3431078"/>
                  <a:ext cx="868845" cy="228567"/>
                </a:xfrm>
                <a:prstGeom prst="roundRect">
                  <a:avLst/>
                </a:prstGeom>
                <a:solidFill>
                  <a:schemeClr val="bg2">
                    <a:lumMod val="40000"/>
                    <a:lumOff val="6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r>
                    <a:rPr lang="en-US" sz="1400" dirty="0" err="1">
                      <a:latin typeface="Arial" panose="020B0604020202020204" pitchFamily="34" charset="0"/>
                    </a:rPr>
                    <a:t>svcB</a:t>
                  </a:r>
                  <a:endParaRPr lang="en-US" sz="1400" dirty="0">
                    <a:latin typeface="Arial" panose="020B0604020202020204" pitchFamily="34" charset="0"/>
                  </a:endParaRPr>
                </a:p>
              </p:txBody>
            </p:sp>
          </p:grpSp>
          <p:grpSp>
            <p:nvGrpSpPr>
              <p:cNvPr id="25" name="Group 24"/>
              <p:cNvGrpSpPr/>
              <p:nvPr/>
            </p:nvGrpSpPr>
            <p:grpSpPr>
              <a:xfrm>
                <a:off x="4624508" y="2740320"/>
                <a:ext cx="1008032" cy="707737"/>
                <a:chOff x="9270663" y="3119231"/>
                <a:chExt cx="1008032" cy="707737"/>
              </a:xfrm>
            </p:grpSpPr>
            <p:sp>
              <p:nvSpPr>
                <p:cNvPr id="26" name="Rounded Rectangle 25"/>
                <p:cNvSpPr/>
                <p:nvPr/>
              </p:nvSpPr>
              <p:spPr bwMode="auto">
                <a:xfrm>
                  <a:off x="9270663" y="3119231"/>
                  <a:ext cx="1008032" cy="707737"/>
                </a:xfrm>
                <a:prstGeom prst="roundRect">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defTabSz="737358" fontAlgn="base">
                    <a:spcBef>
                      <a:spcPct val="0"/>
                    </a:spcBef>
                    <a:spcAft>
                      <a:spcPct val="0"/>
                    </a:spcAft>
                  </a:pPr>
                  <a:r>
                    <a:rPr lang="en-US" sz="1300" dirty="0">
                      <a:latin typeface="Arial" panose="020B0604020202020204" pitchFamily="34" charset="0"/>
                    </a:rPr>
                    <a:t>pod</a:t>
                  </a:r>
                </a:p>
              </p:txBody>
            </p:sp>
            <p:sp>
              <p:nvSpPr>
                <p:cNvPr id="27" name="Rectangle 33"/>
                <p:cNvSpPr/>
                <p:nvPr/>
              </p:nvSpPr>
              <p:spPr bwMode="auto">
                <a:xfrm>
                  <a:off x="9350714" y="3431078"/>
                  <a:ext cx="868845" cy="228567"/>
                </a:xfrm>
                <a:prstGeom prst="roundRect">
                  <a:avLst/>
                </a:prstGeom>
                <a:solidFill>
                  <a:schemeClr val="bg2">
                    <a:lumMod val="40000"/>
                    <a:lumOff val="6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r>
                    <a:rPr lang="en-US" sz="1400" dirty="0" err="1">
                      <a:latin typeface="Arial" panose="020B0604020202020204" pitchFamily="34" charset="0"/>
                    </a:rPr>
                    <a:t>svcA</a:t>
                  </a:r>
                  <a:endParaRPr lang="en-US" sz="1400" dirty="0">
                    <a:latin typeface="Arial" panose="020B0604020202020204" pitchFamily="34" charset="0"/>
                  </a:endParaRPr>
                </a:p>
              </p:txBody>
            </p:sp>
          </p:grpSp>
        </p:grpSp>
        <p:sp>
          <p:nvSpPr>
            <p:cNvPr id="20" name="Right Arrow 19"/>
            <p:cNvSpPr/>
            <p:nvPr/>
          </p:nvSpPr>
          <p:spPr bwMode="auto">
            <a:xfrm>
              <a:off x="4295322" y="5228409"/>
              <a:ext cx="1145793" cy="838938"/>
            </a:xfrm>
            <a:prstGeom prst="rightArrow">
              <a:avLst>
                <a:gd name="adj1" fmla="val 55589"/>
                <a:gd name="adj2" fmla="val 50000"/>
              </a:avLst>
            </a:prstGeom>
            <a:solidFill>
              <a:srgbClr val="FF0000"/>
            </a:solid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defTabSz="737358" fontAlgn="base">
                <a:spcBef>
                  <a:spcPct val="0"/>
                </a:spcBef>
                <a:spcAft>
                  <a:spcPct val="0"/>
                </a:spcAft>
              </a:pPr>
              <a:r>
                <a:rPr lang="en-US" sz="1400" b="1" dirty="0"/>
                <a:t>rolling update</a:t>
              </a:r>
            </a:p>
          </p:txBody>
        </p:sp>
      </p:grpSp>
      <p:grpSp>
        <p:nvGrpSpPr>
          <p:cNvPr id="34" name="Group 33"/>
          <p:cNvGrpSpPr/>
          <p:nvPr/>
        </p:nvGrpSpPr>
        <p:grpSpPr>
          <a:xfrm>
            <a:off x="11299024" y="3325872"/>
            <a:ext cx="2559542" cy="4180380"/>
            <a:chOff x="9036666" y="1437832"/>
            <a:chExt cx="2132396" cy="3483650"/>
          </a:xfrm>
        </p:grpSpPr>
        <p:sp>
          <p:nvSpPr>
            <p:cNvPr id="35" name="Rectangle 34"/>
            <p:cNvSpPr/>
            <p:nvPr/>
          </p:nvSpPr>
          <p:spPr bwMode="auto">
            <a:xfrm>
              <a:off x="9036666" y="1437832"/>
              <a:ext cx="2130503" cy="695676"/>
            </a:xfrm>
            <a:prstGeom prst="rect">
              <a:avLst/>
            </a:prstGeom>
            <a:solidFill>
              <a:schemeClr val="accent1">
                <a:lumMod val="60000"/>
                <a:lumOff val="4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r>
                <a:rPr lang="en-US" sz="1400" dirty="0">
                  <a:latin typeface="Arial" panose="020B0604020202020204" pitchFamily="34" charset="0"/>
                </a:rPr>
                <a:t>Deployment </a:t>
              </a:r>
            </a:p>
          </p:txBody>
        </p:sp>
        <p:sp>
          <p:nvSpPr>
            <p:cNvPr id="36" name="Rectangle 5"/>
            <p:cNvSpPr/>
            <p:nvPr/>
          </p:nvSpPr>
          <p:spPr bwMode="auto">
            <a:xfrm>
              <a:off x="9036666" y="2831819"/>
              <a:ext cx="2132396" cy="695676"/>
            </a:xfrm>
            <a:prstGeom prst="roundRect">
              <a:avLst/>
            </a:prstGeom>
            <a:solidFill>
              <a:srgbClr val="92D050"/>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r>
                <a:rPr lang="en-US" sz="1400" dirty="0" err="1">
                  <a:latin typeface="Arial" panose="020B0604020202020204" pitchFamily="34" charset="0"/>
                </a:rPr>
                <a:t>ReplicaSet</a:t>
              </a:r>
              <a:r>
                <a:rPr lang="en-US" sz="1400" dirty="0">
                  <a:latin typeface="Arial" panose="020B0604020202020204" pitchFamily="34" charset="0"/>
                </a:rPr>
                <a:t> 1</a:t>
              </a:r>
            </a:p>
          </p:txBody>
        </p:sp>
        <p:sp>
          <p:nvSpPr>
            <p:cNvPr id="37" name="Rectangle 5"/>
            <p:cNvSpPr/>
            <p:nvPr/>
          </p:nvSpPr>
          <p:spPr bwMode="auto">
            <a:xfrm>
              <a:off x="9036666" y="4225806"/>
              <a:ext cx="2132396" cy="695676"/>
            </a:xfrm>
            <a:prstGeom prst="roundRect">
              <a:avLst/>
            </a:prstGeom>
            <a:solidFill>
              <a:srgbClr val="92D050"/>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r>
                <a:rPr lang="en-US" sz="1400" dirty="0" err="1">
                  <a:latin typeface="Arial" panose="020B0604020202020204" pitchFamily="34" charset="0"/>
                </a:rPr>
                <a:t>ReplicaSet</a:t>
              </a:r>
              <a:r>
                <a:rPr lang="en-US" sz="1400" dirty="0">
                  <a:latin typeface="Arial" panose="020B0604020202020204" pitchFamily="34" charset="0"/>
                </a:rPr>
                <a:t> 2</a:t>
              </a:r>
            </a:p>
          </p:txBody>
        </p:sp>
        <p:sp>
          <p:nvSpPr>
            <p:cNvPr id="38" name="Arc 37"/>
            <p:cNvSpPr/>
            <p:nvPr/>
          </p:nvSpPr>
          <p:spPr bwMode="auto">
            <a:xfrm>
              <a:off x="10110651" y="3467262"/>
              <a:ext cx="737860" cy="819150"/>
            </a:xfrm>
            <a:prstGeom prst="arc">
              <a:avLst>
                <a:gd name="adj1" fmla="val 17950175"/>
                <a:gd name="adj2" fmla="val 3653187"/>
              </a:avLst>
            </a:prstGeom>
            <a:noFill/>
            <a:ln w="15875" cap="flat" cmpd="sng" algn="ctr">
              <a:solidFill>
                <a:schemeClr val="tx1"/>
              </a:solidFill>
              <a:prstDash val="solid"/>
              <a:round/>
              <a:headEnd type="none" w="med" len="med"/>
              <a:tailEnd type="arrow" w="med" len="med"/>
            </a:ln>
            <a:effectLst/>
            <a:extLst/>
          </p:spPr>
          <p:txBody>
            <a:bodyPr vert="horz" wrap="none" lIns="91440" tIns="45720" rIns="91440" bIns="45720" numCol="1" rtlCol="0" anchor="ctr" anchorCtr="0" compatLnSpc="1">
              <a:prstTxWarp prst="textNoShape">
                <a:avLst/>
              </a:prstTxWarp>
            </a:bodyPr>
            <a:lstStyle/>
            <a:p>
              <a:pPr algn="r" defTabSz="737358" fontAlgn="base">
                <a:spcBef>
                  <a:spcPct val="0"/>
                </a:spcBef>
                <a:spcAft>
                  <a:spcPct val="0"/>
                </a:spcAft>
              </a:pPr>
              <a:r>
                <a:rPr lang="en-US" sz="1400" dirty="0">
                  <a:latin typeface="Arial" panose="020B0604020202020204" pitchFamily="34" charset="0"/>
                </a:rPr>
                <a:t>rollout</a:t>
              </a:r>
            </a:p>
          </p:txBody>
        </p:sp>
        <p:sp>
          <p:nvSpPr>
            <p:cNvPr id="39" name="Arc 38"/>
            <p:cNvSpPr/>
            <p:nvPr/>
          </p:nvSpPr>
          <p:spPr bwMode="auto">
            <a:xfrm>
              <a:off x="9364057" y="3467263"/>
              <a:ext cx="737860" cy="819149"/>
            </a:xfrm>
            <a:prstGeom prst="arc">
              <a:avLst>
                <a:gd name="adj1" fmla="val 7165740"/>
                <a:gd name="adj2" fmla="val 14560680"/>
              </a:avLst>
            </a:prstGeom>
            <a:noFill/>
            <a:ln w="15875" cap="flat" cmpd="sng" algn="ctr">
              <a:solidFill>
                <a:schemeClr val="tx1"/>
              </a:solidFill>
              <a:prstDash val="solid"/>
              <a:round/>
              <a:headEnd type="none" w="med" len="med"/>
              <a:tailEnd type="arrow" w="med" len="med"/>
            </a:ln>
            <a:effectLst/>
            <a:extLst/>
          </p:spPr>
          <p:txBody>
            <a:bodyPr vert="horz" wrap="none" lIns="91440" tIns="45720" rIns="91440" bIns="45720" numCol="1" rtlCol="0" anchor="ctr" anchorCtr="0" compatLnSpc="1">
              <a:prstTxWarp prst="textNoShape">
                <a:avLst/>
              </a:prstTxWarp>
            </a:bodyPr>
            <a:lstStyle/>
            <a:p>
              <a:pPr defTabSz="737358" fontAlgn="base">
                <a:spcBef>
                  <a:spcPct val="0"/>
                </a:spcBef>
                <a:spcAft>
                  <a:spcPct val="0"/>
                </a:spcAft>
              </a:pPr>
              <a:r>
                <a:rPr lang="en-US" sz="1400" dirty="0">
                  <a:latin typeface="Arial" panose="020B0604020202020204" pitchFamily="34" charset="0"/>
                </a:rPr>
                <a:t>rollback</a:t>
              </a:r>
            </a:p>
          </p:txBody>
        </p:sp>
        <p:cxnSp>
          <p:nvCxnSpPr>
            <p:cNvPr id="40" name="Straight Arrow Connector 39"/>
            <p:cNvCxnSpPr/>
            <p:nvPr/>
          </p:nvCxnSpPr>
          <p:spPr bwMode="auto">
            <a:xfrm>
              <a:off x="10101918" y="2133508"/>
              <a:ext cx="946" cy="698311"/>
            </a:xfrm>
            <a:prstGeom prst="straightConnector1">
              <a:avLst/>
            </a:prstGeom>
            <a:solidFill>
              <a:srgbClr val="FDFDFD"/>
            </a:solidFill>
            <a:ln w="158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41" name="TextBox 40"/>
            <p:cNvSpPr txBox="1"/>
            <p:nvPr/>
          </p:nvSpPr>
          <p:spPr>
            <a:xfrm>
              <a:off x="10140004" y="2344164"/>
              <a:ext cx="937846" cy="256481"/>
            </a:xfrm>
            <a:prstGeom prst="rect">
              <a:avLst/>
            </a:prstGeom>
            <a:noFill/>
          </p:spPr>
          <p:txBody>
            <a:bodyPr wrap="square" rtlCol="0">
              <a:spAutoFit/>
            </a:bodyPr>
            <a:lstStyle/>
            <a:p>
              <a:r>
                <a:rPr lang="en-US" sz="1400" dirty="0"/>
                <a:t>create</a:t>
              </a:r>
            </a:p>
          </p:txBody>
        </p:sp>
      </p:grpSp>
    </p:spTree>
    <p:extLst>
      <p:ext uri="{BB962C8B-B14F-4D97-AF65-F5344CB8AC3E}">
        <p14:creationId xmlns:p14="http://schemas.microsoft.com/office/powerpoint/2010/main" val="32270536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Kubernetes </a:t>
            </a:r>
            <a:r>
              <a:rPr lang="en-US" sz="4400" dirty="0" err="1" smtClean="0"/>
              <a:t>Autoscaling</a:t>
            </a:r>
            <a:endParaRPr lang="en-US" sz="4400" dirty="0"/>
          </a:p>
        </p:txBody>
      </p:sp>
      <p:sp>
        <p:nvSpPr>
          <p:cNvPr id="4" name="Slide Number Placeholder 3"/>
          <p:cNvSpPr>
            <a:spLocks noGrp="1"/>
          </p:cNvSpPr>
          <p:nvPr>
            <p:ph type="sldNum" sz="quarter" idx="10"/>
          </p:nvPr>
        </p:nvSpPr>
        <p:spPr/>
        <p:txBody>
          <a:bodyPr/>
          <a:lstStyle/>
          <a:p>
            <a:pPr>
              <a:defRPr/>
            </a:pPr>
            <a:fld id="{11A68DD8-55F1-4DDB-A894-47428CF80362}" type="slidenum">
              <a:rPr lang="en-US" smtClean="0"/>
              <a:pPr>
                <a:defRPr/>
              </a:pPr>
              <a:t>18</a:t>
            </a:fld>
            <a:endParaRPr lang="en-US" dirty="0"/>
          </a:p>
        </p:txBody>
      </p:sp>
      <p:sp>
        <p:nvSpPr>
          <p:cNvPr id="3" name="Content Placeholder 2"/>
          <p:cNvSpPr>
            <a:spLocks noGrp="1"/>
          </p:cNvSpPr>
          <p:nvPr>
            <p:ph sz="quarter" idx="11"/>
          </p:nvPr>
        </p:nvSpPr>
        <p:spPr>
          <a:xfrm>
            <a:off x="468946" y="1334523"/>
            <a:ext cx="13064176" cy="6096082"/>
          </a:xfrm>
        </p:spPr>
        <p:txBody>
          <a:bodyPr/>
          <a:lstStyle/>
          <a:p>
            <a:r>
              <a:rPr lang="en-US" sz="2000" b="1" dirty="0" smtClean="0"/>
              <a:t>Horizontal </a:t>
            </a:r>
            <a:r>
              <a:rPr lang="en-US" sz="2000" b="1" dirty="0"/>
              <a:t>Pod </a:t>
            </a:r>
            <a:r>
              <a:rPr lang="en-US" sz="2000" b="1" dirty="0" err="1" smtClean="0"/>
              <a:t>Autoscaling</a:t>
            </a:r>
            <a:r>
              <a:rPr lang="en-US" sz="2000" b="1" dirty="0" smtClean="0"/>
              <a:t> (HPA)</a:t>
            </a:r>
          </a:p>
          <a:p>
            <a:pPr lvl="1"/>
            <a:r>
              <a:rPr lang="en-US" sz="2000" dirty="0" smtClean="0"/>
              <a:t>Automatically </a:t>
            </a:r>
            <a:r>
              <a:rPr lang="en-US" sz="2000" dirty="0"/>
              <a:t>scales the number of pods in a </a:t>
            </a:r>
            <a:r>
              <a:rPr lang="en-US" sz="2000" dirty="0" smtClean="0"/>
              <a:t>replication controller, deployment, </a:t>
            </a:r>
            <a:r>
              <a:rPr lang="en-US" sz="2000" dirty="0"/>
              <a:t>or replica </a:t>
            </a:r>
            <a:r>
              <a:rPr lang="en-US" sz="2000" dirty="0" smtClean="0"/>
              <a:t>set</a:t>
            </a:r>
          </a:p>
          <a:p>
            <a:pPr lvl="1"/>
            <a:r>
              <a:rPr lang="en-US" sz="2000" dirty="0" smtClean="0"/>
              <a:t>Matches the </a:t>
            </a:r>
            <a:r>
              <a:rPr lang="en-US" sz="2000" dirty="0"/>
              <a:t>observed average CPU utilization to the specified </a:t>
            </a:r>
            <a:r>
              <a:rPr lang="en-US" sz="2000" dirty="0" smtClean="0"/>
              <a:t>target</a:t>
            </a:r>
            <a:endParaRPr lang="en-US" sz="2000" dirty="0"/>
          </a:p>
          <a:p>
            <a:pPr lvl="1"/>
            <a:r>
              <a:rPr lang="en-US" sz="2000" dirty="0" smtClean="0"/>
              <a:t>Fetches metrics </a:t>
            </a:r>
            <a:r>
              <a:rPr lang="en-US" sz="2000" dirty="0"/>
              <a:t>in two different ways: direct </a:t>
            </a:r>
            <a:r>
              <a:rPr lang="en-US" sz="2000" dirty="0" err="1"/>
              <a:t>Heapster</a:t>
            </a:r>
            <a:r>
              <a:rPr lang="en-US" sz="2000" dirty="0"/>
              <a:t> </a:t>
            </a:r>
            <a:r>
              <a:rPr lang="en-US" sz="2000" dirty="0" smtClean="0"/>
              <a:t>access </a:t>
            </a:r>
            <a:r>
              <a:rPr lang="en-US" sz="2000" dirty="0"/>
              <a:t>and REST client access</a:t>
            </a:r>
          </a:p>
          <a:p>
            <a:pPr lvl="1"/>
            <a:r>
              <a:rPr lang="en-US" sz="2000" dirty="0" smtClean="0"/>
              <a:t>Kubernetes </a:t>
            </a:r>
            <a:r>
              <a:rPr lang="en-US" sz="2000" dirty="0" err="1"/>
              <a:t>Heapster</a:t>
            </a:r>
            <a:r>
              <a:rPr lang="en-US" sz="2000" dirty="0"/>
              <a:t> enables </a:t>
            </a:r>
            <a:r>
              <a:rPr lang="en-US" sz="2000" dirty="0" smtClean="0"/>
              <a:t>container cluster monitoring and performance analysis</a:t>
            </a:r>
          </a:p>
          <a:p>
            <a:pPr lvl="1"/>
            <a:r>
              <a:rPr lang="en-US" sz="2000" dirty="0" smtClean="0"/>
              <a:t>Default </a:t>
            </a:r>
            <a:r>
              <a:rPr lang="en-US" sz="2000" dirty="0" err="1" smtClean="0"/>
              <a:t>config</a:t>
            </a:r>
            <a:r>
              <a:rPr lang="en-US" sz="2000" dirty="0" smtClean="0"/>
              <a:t>: query every 30 sec, maintain 10% tolerance, wait 3 min after scale-up, wait 5 min after scale-down</a:t>
            </a:r>
          </a:p>
          <a:p>
            <a:endParaRPr lang="en-US" sz="2000" dirty="0" smtClean="0"/>
          </a:p>
          <a:p>
            <a:pPr marL="0" indent="0">
              <a:buNone/>
            </a:pPr>
            <a:r>
              <a:rPr lang="en-US" sz="2000" dirty="0" smtClean="0">
                <a:latin typeface="Courier" charset="0"/>
                <a:ea typeface="Courier" charset="0"/>
                <a:cs typeface="Courier" charset="0"/>
              </a:rPr>
              <a:t>$ </a:t>
            </a:r>
            <a:r>
              <a:rPr lang="en-US" sz="2000" dirty="0" err="1">
                <a:latin typeface="Courier" charset="0"/>
                <a:ea typeface="Courier" charset="0"/>
                <a:cs typeface="Courier" charset="0"/>
              </a:rPr>
              <a:t>kubectl</a:t>
            </a:r>
            <a:r>
              <a:rPr lang="en-US" sz="2000" dirty="0">
                <a:latin typeface="Courier" charset="0"/>
                <a:ea typeface="Courier" charset="0"/>
                <a:cs typeface="Courier" charset="0"/>
              </a:rPr>
              <a:t> </a:t>
            </a:r>
            <a:r>
              <a:rPr lang="en-US" sz="2000" dirty="0" err="1">
                <a:latin typeface="Courier" charset="0"/>
                <a:ea typeface="Courier" charset="0"/>
                <a:cs typeface="Courier" charset="0"/>
              </a:rPr>
              <a:t>autoscale</a:t>
            </a:r>
            <a:r>
              <a:rPr lang="en-US" sz="2000" dirty="0">
                <a:latin typeface="Courier" charset="0"/>
                <a:ea typeface="Courier" charset="0"/>
                <a:cs typeface="Courier" charset="0"/>
              </a:rPr>
              <a:t> deployment </a:t>
            </a:r>
            <a:r>
              <a:rPr lang="en-US" sz="2000" i="1" dirty="0" smtClean="0">
                <a:latin typeface="Courier" charset="0"/>
                <a:ea typeface="Courier" charset="0"/>
                <a:cs typeface="Courier" charset="0"/>
              </a:rPr>
              <a:t>&lt;deployment-name&gt;</a:t>
            </a:r>
            <a:r>
              <a:rPr lang="en-US" sz="2000" dirty="0" smtClean="0">
                <a:latin typeface="Courier" charset="0"/>
                <a:ea typeface="Courier" charset="0"/>
                <a:cs typeface="Courier" charset="0"/>
              </a:rPr>
              <a:t> </a:t>
            </a:r>
            <a:r>
              <a:rPr lang="en-US" sz="2000" dirty="0">
                <a:latin typeface="Courier" charset="0"/>
                <a:ea typeface="Courier" charset="0"/>
                <a:cs typeface="Courier" charset="0"/>
              </a:rPr>
              <a:t>--</a:t>
            </a:r>
            <a:r>
              <a:rPr lang="en-US" sz="2000" dirty="0" err="1" smtClean="0">
                <a:latin typeface="Courier" charset="0"/>
                <a:ea typeface="Courier" charset="0"/>
                <a:cs typeface="Courier" charset="0"/>
              </a:rPr>
              <a:t>cpu</a:t>
            </a:r>
            <a:r>
              <a:rPr lang="en-US" sz="2000" dirty="0" smtClean="0">
                <a:latin typeface="Courier" charset="0"/>
                <a:ea typeface="Courier" charset="0"/>
                <a:cs typeface="Courier" charset="0"/>
              </a:rPr>
              <a:t>-percent=50</a:t>
            </a:r>
            <a:br>
              <a:rPr lang="en-US" sz="2000" dirty="0" smtClean="0">
                <a:latin typeface="Courier" charset="0"/>
                <a:ea typeface="Courier" charset="0"/>
                <a:cs typeface="Courier" charset="0"/>
              </a:rPr>
            </a:br>
            <a:r>
              <a:rPr lang="en-US" sz="2000" dirty="0" smtClean="0">
                <a:latin typeface="Courier" charset="0"/>
                <a:ea typeface="Courier" charset="0"/>
                <a:cs typeface="Courier" charset="0"/>
              </a:rPr>
              <a:t>  --</a:t>
            </a:r>
            <a:r>
              <a:rPr lang="en-US" sz="2000" dirty="0">
                <a:latin typeface="Courier" charset="0"/>
                <a:ea typeface="Courier" charset="0"/>
                <a:cs typeface="Courier" charset="0"/>
              </a:rPr>
              <a:t>min=1 --</a:t>
            </a:r>
            <a:r>
              <a:rPr lang="en-US" sz="2000" dirty="0" smtClean="0">
                <a:latin typeface="Courier" charset="0"/>
                <a:ea typeface="Courier" charset="0"/>
                <a:cs typeface="Courier" charset="0"/>
              </a:rPr>
              <a:t>max=10 deployment ”</a:t>
            </a:r>
            <a:r>
              <a:rPr lang="en-US" sz="2000" i="1" dirty="0" smtClean="0">
                <a:latin typeface="Courier" charset="0"/>
                <a:ea typeface="Courier" charset="0"/>
                <a:cs typeface="Courier" charset="0"/>
              </a:rPr>
              <a:t>&lt;</a:t>
            </a:r>
            <a:r>
              <a:rPr lang="en-US" sz="2000" i="1" dirty="0" err="1" smtClean="0">
                <a:latin typeface="Courier" charset="0"/>
                <a:ea typeface="Courier" charset="0"/>
                <a:cs typeface="Courier" charset="0"/>
              </a:rPr>
              <a:t>hpa</a:t>
            </a:r>
            <a:r>
              <a:rPr lang="en-US" sz="2000" i="1" dirty="0" smtClean="0">
                <a:latin typeface="Courier" charset="0"/>
                <a:ea typeface="Courier" charset="0"/>
                <a:cs typeface="Courier" charset="0"/>
              </a:rPr>
              <a:t>-name&gt;</a:t>
            </a:r>
            <a:r>
              <a:rPr lang="en-US" sz="2000" dirty="0" smtClean="0">
                <a:latin typeface="Courier" charset="0"/>
                <a:ea typeface="Courier" charset="0"/>
                <a:cs typeface="Courier" charset="0"/>
              </a:rPr>
              <a:t>" </a:t>
            </a:r>
            <a:r>
              <a:rPr lang="en-US" sz="2000" dirty="0" err="1">
                <a:latin typeface="Courier" charset="0"/>
                <a:ea typeface="Courier" charset="0"/>
                <a:cs typeface="Courier" charset="0"/>
              </a:rPr>
              <a:t>autoscaled</a:t>
            </a:r>
            <a:endParaRPr lang="en-US" sz="2000" dirty="0">
              <a:latin typeface="Courier" charset="0"/>
              <a:ea typeface="Courier" charset="0"/>
              <a:cs typeface="Courier" charset="0"/>
            </a:endParaRPr>
          </a:p>
          <a:p>
            <a:endParaRPr lang="en-US" sz="2000" dirty="0" smtClean="0"/>
          </a:p>
          <a:p>
            <a:r>
              <a:rPr lang="en-US" sz="2000" b="1" dirty="0"/>
              <a:t>Creates a </a:t>
            </a:r>
            <a:r>
              <a:rPr lang="en-US" sz="2000" b="1" dirty="0" smtClean="0"/>
              <a:t>horizontal pod </a:t>
            </a:r>
            <a:r>
              <a:rPr lang="en-US" sz="2000" b="1" dirty="0" err="1" smtClean="0"/>
              <a:t>autoscaler</a:t>
            </a:r>
            <a:endParaRPr lang="en-US" sz="2000" b="1" dirty="0" smtClean="0"/>
          </a:p>
          <a:p>
            <a:pPr lvl="1"/>
            <a:r>
              <a:rPr lang="en-US" sz="2000" dirty="0" smtClean="0"/>
              <a:t>An HPA instance</a:t>
            </a:r>
          </a:p>
          <a:p>
            <a:pPr lvl="1"/>
            <a:r>
              <a:rPr lang="en-US" sz="2000" dirty="0" smtClean="0"/>
              <a:t>Maintains between </a:t>
            </a:r>
            <a:r>
              <a:rPr lang="en-US" sz="2000" dirty="0"/>
              <a:t>1 and 10 replicas of the </a:t>
            </a:r>
            <a:r>
              <a:rPr lang="en-US" sz="2000" dirty="0" smtClean="0"/>
              <a:t>pods controlled </a:t>
            </a:r>
            <a:r>
              <a:rPr lang="en-US" sz="2000" dirty="0"/>
              <a:t>by the </a:t>
            </a:r>
            <a:r>
              <a:rPr lang="en-US" sz="2000" dirty="0" smtClean="0"/>
              <a:t>deployment</a:t>
            </a:r>
          </a:p>
          <a:p>
            <a:pPr lvl="1"/>
            <a:r>
              <a:rPr lang="en-US" sz="2000" dirty="0" smtClean="0"/>
              <a:t>Maintains an </a:t>
            </a:r>
            <a:r>
              <a:rPr lang="en-US" sz="2000" dirty="0"/>
              <a:t>average CPU utilization across all </a:t>
            </a:r>
            <a:r>
              <a:rPr lang="en-US" sz="2000" dirty="0" smtClean="0"/>
              <a:t>pods of </a:t>
            </a:r>
            <a:r>
              <a:rPr lang="en-US" sz="2000" dirty="0"/>
              <a:t>50</a:t>
            </a:r>
            <a:r>
              <a:rPr lang="en-US" sz="2000" dirty="0" smtClean="0"/>
              <a:t>%</a:t>
            </a:r>
            <a:endParaRPr lang="en-US" sz="2000" dirty="0"/>
          </a:p>
          <a:p>
            <a:endParaRPr lang="en-US" dirty="0"/>
          </a:p>
        </p:txBody>
      </p:sp>
      <p:pic>
        <p:nvPicPr>
          <p:cNvPr id="6" name="image49.png" descr="ttps://avatars3.githubusercontent.com/u/13629408?v=3&amp;s=400"/>
          <p:cNvPicPr>
            <a:picLocks noChangeAspect="1"/>
          </p:cNvPicPr>
          <p:nvPr/>
        </p:nvPicPr>
        <p:blipFill>
          <a:blip r:embed="rId3">
            <a:extLst/>
          </a:blip>
          <a:stretch>
            <a:fillRect/>
          </a:stretch>
        </p:blipFill>
        <p:spPr>
          <a:xfrm>
            <a:off x="11586264" y="173894"/>
            <a:ext cx="1543452" cy="1543050"/>
          </a:xfrm>
          <a:prstGeom prst="rect">
            <a:avLst/>
          </a:prstGeom>
          <a:ln w="12700">
            <a:miter lim="400000"/>
          </a:ln>
        </p:spPr>
      </p:pic>
    </p:spTree>
    <p:extLst>
      <p:ext uri="{BB962C8B-B14F-4D97-AF65-F5344CB8AC3E}">
        <p14:creationId xmlns:p14="http://schemas.microsoft.com/office/powerpoint/2010/main" val="20218438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Naming</a:t>
            </a:r>
            <a:endParaRPr lang="en-US" sz="4400" dirty="0"/>
          </a:p>
        </p:txBody>
      </p:sp>
      <p:sp>
        <p:nvSpPr>
          <p:cNvPr id="4" name="Slide Number Placeholder 3"/>
          <p:cNvSpPr>
            <a:spLocks noGrp="1"/>
          </p:cNvSpPr>
          <p:nvPr>
            <p:ph type="sldNum" sz="quarter" idx="10"/>
          </p:nvPr>
        </p:nvSpPr>
        <p:spPr/>
        <p:txBody>
          <a:bodyPr/>
          <a:lstStyle/>
          <a:p>
            <a:pPr>
              <a:defRPr/>
            </a:pPr>
            <a:fld id="{11A68DD8-55F1-4DDB-A894-47428CF80362}" type="slidenum">
              <a:rPr lang="en-US" smtClean="0"/>
              <a:pPr>
                <a:defRPr/>
              </a:pPr>
              <a:t>19</a:t>
            </a:fld>
            <a:endParaRPr lang="en-US" dirty="0"/>
          </a:p>
        </p:txBody>
      </p:sp>
      <p:sp>
        <p:nvSpPr>
          <p:cNvPr id="3" name="Content Placeholder 2"/>
          <p:cNvSpPr>
            <a:spLocks noGrp="1"/>
          </p:cNvSpPr>
          <p:nvPr>
            <p:ph sz="quarter" idx="11"/>
          </p:nvPr>
        </p:nvSpPr>
        <p:spPr>
          <a:xfrm>
            <a:off x="468946" y="1198043"/>
            <a:ext cx="13064176" cy="6531820"/>
          </a:xfrm>
        </p:spPr>
        <p:txBody>
          <a:bodyPr>
            <a:noAutofit/>
          </a:bodyPr>
          <a:lstStyle/>
          <a:p>
            <a:r>
              <a:rPr lang="en-US" sz="1800" b="1" dirty="0" smtClean="0"/>
              <a:t>Name</a:t>
            </a:r>
          </a:p>
          <a:p>
            <a:pPr lvl="1"/>
            <a:r>
              <a:rPr lang="en-US" sz="1800" dirty="0" smtClean="0"/>
              <a:t>Each resource object by type has a unique name</a:t>
            </a:r>
          </a:p>
          <a:p>
            <a:r>
              <a:rPr lang="en-US" sz="1800" b="1" dirty="0" smtClean="0"/>
              <a:t>Namespace</a:t>
            </a:r>
          </a:p>
          <a:p>
            <a:pPr lvl="1"/>
            <a:r>
              <a:rPr lang="en-US" sz="1800" dirty="0" smtClean="0"/>
              <a:t>Resource isolation: Each namespace is a virtual cluster within the physical cluster</a:t>
            </a:r>
          </a:p>
          <a:p>
            <a:pPr lvl="2"/>
            <a:r>
              <a:rPr lang="en-US" sz="1800" dirty="0"/>
              <a:t>Resource objects are scoped within namespaces</a:t>
            </a:r>
          </a:p>
          <a:p>
            <a:pPr lvl="2"/>
            <a:r>
              <a:rPr lang="en-US" sz="1800" dirty="0"/>
              <a:t>Low-level resources are not in namespaces: nodes, persistent volumes, and namespaces themselves</a:t>
            </a:r>
          </a:p>
          <a:p>
            <a:pPr lvl="2"/>
            <a:r>
              <a:rPr lang="en-US" sz="1800" dirty="0" smtClean="0"/>
              <a:t>Names </a:t>
            </a:r>
            <a:r>
              <a:rPr lang="en-US" sz="1800" dirty="0"/>
              <a:t>of resources need to be unique within a namespace, but not across </a:t>
            </a:r>
            <a:r>
              <a:rPr lang="en-US" sz="1800" dirty="0" smtClean="0"/>
              <a:t>namespaces</a:t>
            </a:r>
          </a:p>
          <a:p>
            <a:pPr lvl="1"/>
            <a:r>
              <a:rPr lang="en-US" sz="1800" dirty="0" smtClean="0"/>
              <a:t>Resource quotas: Namespaces can </a:t>
            </a:r>
            <a:r>
              <a:rPr lang="en-US" sz="1800" dirty="0"/>
              <a:t>divide cluster </a:t>
            </a:r>
            <a:r>
              <a:rPr lang="en-US" sz="1800" dirty="0" smtClean="0"/>
              <a:t>resources</a:t>
            </a:r>
          </a:p>
          <a:p>
            <a:pPr lvl="1"/>
            <a:r>
              <a:rPr lang="en-US" sz="1800" dirty="0" smtClean="0"/>
              <a:t>Initial namespaces</a:t>
            </a:r>
          </a:p>
          <a:p>
            <a:pPr lvl="2"/>
            <a:r>
              <a:rPr lang="en-US" sz="1800" dirty="0" smtClean="0">
                <a:latin typeface="Courier" charset="0"/>
                <a:ea typeface="Courier" charset="0"/>
                <a:cs typeface="Courier" charset="0"/>
              </a:rPr>
              <a:t>default</a:t>
            </a:r>
            <a:r>
              <a:rPr lang="en-US" sz="1800" dirty="0" smtClean="0"/>
              <a:t> </a:t>
            </a:r>
            <a:r>
              <a:rPr lang="mr-IN" sz="1800" dirty="0" smtClean="0"/>
              <a:t>–</a:t>
            </a:r>
            <a:r>
              <a:rPr lang="en-US" sz="1800" dirty="0" smtClean="0"/>
              <a:t> The </a:t>
            </a:r>
            <a:r>
              <a:rPr lang="en-US" sz="1800" dirty="0"/>
              <a:t>default namespace for objects with no other namespace    </a:t>
            </a:r>
            <a:endParaRPr lang="en-US" sz="1800" dirty="0" smtClean="0"/>
          </a:p>
          <a:p>
            <a:pPr lvl="2"/>
            <a:r>
              <a:rPr lang="en-US" sz="1800" dirty="0" err="1">
                <a:latin typeface="Courier" charset="0"/>
                <a:ea typeface="Courier" charset="0"/>
                <a:cs typeface="Courier" charset="0"/>
              </a:rPr>
              <a:t>kube</a:t>
            </a:r>
            <a:r>
              <a:rPr lang="en-US" sz="1800" dirty="0">
                <a:latin typeface="Courier" charset="0"/>
                <a:ea typeface="Courier" charset="0"/>
                <a:cs typeface="Courier" charset="0"/>
              </a:rPr>
              <a:t>-system</a:t>
            </a:r>
            <a:r>
              <a:rPr lang="en-US" sz="1800" dirty="0" smtClean="0"/>
              <a:t> </a:t>
            </a:r>
            <a:r>
              <a:rPr lang="mr-IN" sz="1800" dirty="0" smtClean="0"/>
              <a:t>–</a:t>
            </a:r>
            <a:r>
              <a:rPr lang="en-US" sz="1800" dirty="0" smtClean="0"/>
              <a:t> The </a:t>
            </a:r>
            <a:r>
              <a:rPr lang="en-US" sz="1800" dirty="0"/>
              <a:t>namespace for objects created by the Kubernetes system</a:t>
            </a:r>
          </a:p>
          <a:p>
            <a:r>
              <a:rPr lang="en-US" sz="1800" b="1" dirty="0" smtClean="0"/>
              <a:t>Resource Quota</a:t>
            </a:r>
          </a:p>
          <a:p>
            <a:pPr lvl="1"/>
            <a:r>
              <a:rPr lang="en-US" sz="1800" dirty="0" smtClean="0"/>
              <a:t>Limits resource consumption per namespace</a:t>
            </a:r>
          </a:p>
          <a:p>
            <a:pPr lvl="1"/>
            <a:r>
              <a:rPr lang="en-US" sz="1800" dirty="0" smtClean="0"/>
              <a:t>Limit can be number of resource objects </a:t>
            </a:r>
            <a:r>
              <a:rPr lang="en-US" sz="1800" dirty="0"/>
              <a:t>by type (pods, services, etc.)</a:t>
            </a:r>
            <a:endParaRPr lang="en-US" sz="1800" dirty="0" smtClean="0"/>
          </a:p>
          <a:p>
            <a:pPr lvl="1"/>
            <a:r>
              <a:rPr lang="en-US" sz="1800" dirty="0" smtClean="0"/>
              <a:t>Limit can be total amount of compute resources (CPU, memory, etc.)</a:t>
            </a:r>
          </a:p>
          <a:p>
            <a:pPr lvl="1"/>
            <a:r>
              <a:rPr lang="en-US" sz="1800" dirty="0"/>
              <a:t>Overcommit is allowed; </a:t>
            </a:r>
            <a:r>
              <a:rPr lang="en-US" sz="1800" dirty="0" smtClean="0"/>
              <a:t>contention </a:t>
            </a:r>
            <a:r>
              <a:rPr lang="en-US" sz="1800" dirty="0"/>
              <a:t>is handled on a </a:t>
            </a:r>
            <a:r>
              <a:rPr lang="en-US" sz="1800" dirty="0" smtClean="0"/>
              <a:t>first-come, first-served </a:t>
            </a:r>
            <a:r>
              <a:rPr lang="en-US" sz="1800" dirty="0"/>
              <a:t>basis</a:t>
            </a:r>
            <a:endParaRPr lang="en-US" sz="1800" dirty="0" smtClean="0"/>
          </a:p>
          <a:p>
            <a:endParaRPr lang="en-US" dirty="0"/>
          </a:p>
        </p:txBody>
      </p:sp>
      <p:pic>
        <p:nvPicPr>
          <p:cNvPr id="6" name="image49.png" descr="ttps://avatars3.githubusercontent.com/u/13629408?v=3&amp;s=400"/>
          <p:cNvPicPr>
            <a:picLocks noChangeAspect="1"/>
          </p:cNvPicPr>
          <p:nvPr/>
        </p:nvPicPr>
        <p:blipFill>
          <a:blip r:embed="rId2">
            <a:extLst/>
          </a:blip>
          <a:stretch>
            <a:fillRect/>
          </a:stretch>
        </p:blipFill>
        <p:spPr>
          <a:xfrm>
            <a:off x="11989670" y="250714"/>
            <a:ext cx="1543452" cy="1543050"/>
          </a:xfrm>
          <a:prstGeom prst="rect">
            <a:avLst/>
          </a:prstGeom>
          <a:ln w="12700">
            <a:miter lim="400000"/>
          </a:ln>
        </p:spPr>
      </p:pic>
    </p:spTree>
    <p:extLst>
      <p:ext uri="{BB962C8B-B14F-4D97-AF65-F5344CB8AC3E}">
        <p14:creationId xmlns:p14="http://schemas.microsoft.com/office/powerpoint/2010/main" val="5448191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7" name="pasted-image.pdf"/>
          <p:cNvPicPr>
            <a:picLocks noChangeAspect="1"/>
          </p:cNvPicPr>
          <p:nvPr/>
        </p:nvPicPr>
        <p:blipFill>
          <a:blip r:embed="rId2">
            <a:extLst/>
          </a:blip>
          <a:stretch>
            <a:fillRect/>
          </a:stretch>
        </p:blipFill>
        <p:spPr>
          <a:xfrm>
            <a:off x="6931325" y="3197338"/>
            <a:ext cx="949418" cy="1069721"/>
          </a:xfrm>
          <a:prstGeom prst="rect">
            <a:avLst/>
          </a:prstGeom>
          <a:ln w="12700">
            <a:miter lim="400000"/>
          </a:ln>
        </p:spPr>
      </p:pic>
      <p:sp>
        <p:nvSpPr>
          <p:cNvPr id="658" name="Shape 658"/>
          <p:cNvSpPr/>
          <p:nvPr/>
        </p:nvSpPr>
        <p:spPr>
          <a:xfrm>
            <a:off x="1214394" y="5020129"/>
            <a:ext cx="11077518" cy="584773"/>
          </a:xfrm>
          <a:prstGeom prst="rect">
            <a:avLst/>
          </a:prstGeom>
          <a:ln w="12700">
            <a:miter lim="400000"/>
          </a:ln>
          <a:extLst>
            <a:ext uri="{C572A759-6A51-4108-AA02-DFA0A04FC94B}">
              <ma14:wrappingTextBoxFlag xmlns:ma14="http://schemas.microsoft.com/office/mac/drawingml/2011/main" xmlns="" val="1"/>
            </a:ext>
          </a:extLst>
        </p:spPr>
        <p:txBody>
          <a:bodyPr wrap="none" lIns="30479" tIns="30479" rIns="30479" bIns="30479" anchor="ctr">
            <a:spAutoFit/>
          </a:bodyPr>
          <a:lstStyle>
            <a:lvl1pPr>
              <a:defRPr sz="6200"/>
            </a:lvl1pPr>
          </a:lstStyle>
          <a:p>
            <a:r>
              <a:rPr sz="3400" dirty="0"/>
              <a:t>Everyone’s container journey starts with one container….</a:t>
            </a:r>
          </a:p>
        </p:txBody>
      </p:sp>
      <p:sp>
        <p:nvSpPr>
          <p:cNvPr id="3" name="Slide Number Placeholder 2"/>
          <p:cNvSpPr>
            <a:spLocks noGrp="1"/>
          </p:cNvSpPr>
          <p:nvPr>
            <p:ph type="sldNum" sz="quarter" idx="10"/>
          </p:nvPr>
        </p:nvSpPr>
        <p:spPr/>
        <p:txBody>
          <a:bodyPr/>
          <a:lstStyle/>
          <a:p>
            <a:pPr>
              <a:defRPr/>
            </a:pPr>
            <a:fld id="{A6CADBCB-90C9-40AA-B762-FAACEAF55A59}" type="slidenum">
              <a:rPr lang="en-US" smtClean="0"/>
              <a:pPr>
                <a:defRPr/>
              </a:pPr>
              <a:t>2</a:t>
            </a:fld>
            <a:endParaRPr lang="en-US" dirty="0"/>
          </a:p>
        </p:txBody>
      </p:sp>
    </p:spTree>
    <p:extLst>
      <p:ext uri="{BB962C8B-B14F-4D97-AF65-F5344CB8AC3E}">
        <p14:creationId xmlns:p14="http://schemas.microsoft.com/office/powerpoint/2010/main" val="1940409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Configuring Resources and Containers</a:t>
            </a:r>
            <a:endParaRPr lang="en-US" sz="4400" dirty="0"/>
          </a:p>
        </p:txBody>
      </p:sp>
      <p:sp>
        <p:nvSpPr>
          <p:cNvPr id="4" name="Slide Number Placeholder 3"/>
          <p:cNvSpPr>
            <a:spLocks noGrp="1"/>
          </p:cNvSpPr>
          <p:nvPr>
            <p:ph type="sldNum" sz="quarter" idx="10"/>
          </p:nvPr>
        </p:nvSpPr>
        <p:spPr/>
        <p:txBody>
          <a:bodyPr/>
          <a:lstStyle/>
          <a:p>
            <a:fld id="{11A68DD8-55F1-4DDB-A894-47428CF80362}" type="slidenum">
              <a:rPr lang="en-US" smtClean="0"/>
              <a:pPr/>
              <a:t>20</a:t>
            </a:fld>
            <a:endParaRPr lang="en-US" dirty="0"/>
          </a:p>
        </p:txBody>
      </p:sp>
      <p:sp>
        <p:nvSpPr>
          <p:cNvPr id="3" name="Content Placeholder 2"/>
          <p:cNvSpPr>
            <a:spLocks noGrp="1"/>
          </p:cNvSpPr>
          <p:nvPr>
            <p:ph sz="quarter" idx="11"/>
          </p:nvPr>
        </p:nvSpPr>
        <p:spPr/>
        <p:txBody>
          <a:bodyPr/>
          <a:lstStyle/>
          <a:p>
            <a:r>
              <a:rPr lang="en-US" sz="2000" b="1" dirty="0" smtClean="0">
                <a:sym typeface="Helvetica Light"/>
              </a:rPr>
              <a:t>Label</a:t>
            </a:r>
          </a:p>
          <a:p>
            <a:pPr lvl="1"/>
            <a:r>
              <a:rPr lang="en-US" sz="2000" dirty="0" smtClean="0">
                <a:sym typeface="Helvetica Light"/>
              </a:rPr>
              <a:t>Metadata assigned to Kubernetes resources </a:t>
            </a:r>
            <a:r>
              <a:rPr lang="en-US" sz="2000" dirty="0"/>
              <a:t>(pods, services, etc.)</a:t>
            </a:r>
          </a:p>
          <a:p>
            <a:pPr lvl="1"/>
            <a:r>
              <a:rPr lang="en-US" sz="2000" dirty="0" smtClean="0">
                <a:sym typeface="Helvetica Light"/>
              </a:rPr>
              <a:t>Key-value pairs for identification</a:t>
            </a:r>
          </a:p>
          <a:p>
            <a:pPr lvl="1"/>
            <a:r>
              <a:rPr lang="en-US" sz="2000" dirty="0" smtClean="0">
                <a:sym typeface="Helvetica Light"/>
              </a:rPr>
              <a:t>Critical to Kubernetes as it relies on querying the cluster for resources that have certain labels</a:t>
            </a:r>
          </a:p>
          <a:p>
            <a:r>
              <a:rPr lang="en-US" sz="2000" b="1" dirty="0" smtClean="0"/>
              <a:t>Selector</a:t>
            </a:r>
          </a:p>
          <a:p>
            <a:pPr lvl="1"/>
            <a:r>
              <a:rPr lang="en-US" sz="2000" dirty="0"/>
              <a:t>An expression that matches labels to identify related resources</a:t>
            </a:r>
          </a:p>
          <a:p>
            <a:endParaRPr lang="en-US" sz="2000" dirty="0" smtClean="0">
              <a:sym typeface="Helvetica Light"/>
            </a:endParaRPr>
          </a:p>
          <a:p>
            <a:r>
              <a:rPr lang="en-US" sz="2000" b="1" dirty="0" err="1"/>
              <a:t>ConfigMap</a:t>
            </a:r>
            <a:endParaRPr lang="en-US" sz="2000" b="1" dirty="0"/>
          </a:p>
          <a:p>
            <a:pPr lvl="1"/>
            <a:r>
              <a:rPr lang="en-US" sz="2000" dirty="0"/>
              <a:t>Configuration values to be used by containers in a pod</a:t>
            </a:r>
          </a:p>
          <a:p>
            <a:pPr lvl="1"/>
            <a:r>
              <a:rPr lang="en-US" sz="2000" dirty="0"/>
              <a:t>Stores configuration outside of the container image, making containers more reusable</a:t>
            </a:r>
          </a:p>
          <a:p>
            <a:endParaRPr lang="en-US" sz="2000" dirty="0">
              <a:sym typeface="Helvetica Light"/>
            </a:endParaRPr>
          </a:p>
          <a:p>
            <a:r>
              <a:rPr lang="en-US" sz="2000" b="1" dirty="0" smtClean="0">
                <a:sym typeface="Helvetica Light"/>
              </a:rPr>
              <a:t>Secret</a:t>
            </a:r>
          </a:p>
          <a:p>
            <a:pPr lvl="1"/>
            <a:r>
              <a:rPr lang="en-US" sz="2000" dirty="0" smtClean="0">
                <a:sym typeface="Helvetica Light"/>
              </a:rPr>
              <a:t>Sensitive info that containers need to read or consume</a:t>
            </a:r>
          </a:p>
          <a:p>
            <a:pPr lvl="1"/>
            <a:r>
              <a:rPr lang="en-US" sz="2000" dirty="0" smtClean="0">
                <a:sym typeface="Helvetica Light"/>
              </a:rPr>
              <a:t>Encrypted in special volumes mounted automatically </a:t>
            </a:r>
          </a:p>
          <a:p>
            <a:endParaRPr lang="en-US" sz="2000" dirty="0" smtClean="0"/>
          </a:p>
        </p:txBody>
      </p:sp>
      <p:pic>
        <p:nvPicPr>
          <p:cNvPr id="14" name="image49.png" descr="ttps://avatars3.githubusercontent.com/u/13629408?v=3&amp;s=400"/>
          <p:cNvPicPr>
            <a:picLocks noChangeAspect="1"/>
          </p:cNvPicPr>
          <p:nvPr/>
        </p:nvPicPr>
        <p:blipFill>
          <a:blip r:embed="rId2">
            <a:extLst/>
          </a:blip>
          <a:stretch>
            <a:fillRect/>
          </a:stretch>
        </p:blipFill>
        <p:spPr>
          <a:xfrm>
            <a:off x="11640855" y="1014989"/>
            <a:ext cx="1543452" cy="1543050"/>
          </a:xfrm>
          <a:prstGeom prst="rect">
            <a:avLst/>
          </a:prstGeom>
          <a:ln w="12700">
            <a:miter lim="400000"/>
          </a:ln>
        </p:spPr>
      </p:pic>
    </p:spTree>
    <p:extLst>
      <p:ext uri="{BB962C8B-B14F-4D97-AF65-F5344CB8AC3E}">
        <p14:creationId xmlns:p14="http://schemas.microsoft.com/office/powerpoint/2010/main" val="1767232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 name="Title 770"/>
          <p:cNvSpPr>
            <a:spLocks noGrp="1"/>
          </p:cNvSpPr>
          <p:nvPr>
            <p:ph type="title"/>
          </p:nvPr>
        </p:nvSpPr>
        <p:spPr/>
        <p:txBody>
          <a:bodyPr/>
          <a:lstStyle/>
          <a:p>
            <a:r>
              <a:rPr lang="en-US" sz="4400" dirty="0"/>
              <a:t>Kubernetes </a:t>
            </a:r>
            <a:r>
              <a:rPr lang="en-US" sz="4400" dirty="0" smtClean="0"/>
              <a:t>Management Architecture</a:t>
            </a:r>
            <a:endParaRPr lang="en-US" sz="4400" dirty="0"/>
          </a:p>
        </p:txBody>
      </p:sp>
      <p:sp>
        <p:nvSpPr>
          <p:cNvPr id="3" name="Slide Number Placeholder 2"/>
          <p:cNvSpPr>
            <a:spLocks noGrp="1"/>
          </p:cNvSpPr>
          <p:nvPr>
            <p:ph type="sldNum" sz="quarter" idx="10"/>
          </p:nvPr>
        </p:nvSpPr>
        <p:spPr/>
        <p:txBody>
          <a:bodyPr/>
          <a:lstStyle/>
          <a:p>
            <a:pPr>
              <a:defRPr/>
            </a:pPr>
            <a:fld id="{9FD8E78C-0F93-4A43-ACD8-0787B77EB95B}" type="slidenum">
              <a:rPr lang="en-US" smtClean="0"/>
              <a:pPr>
                <a:defRPr/>
              </a:pPr>
              <a:t>21</a:t>
            </a:fld>
            <a:endParaRPr lang="en-US" dirty="0"/>
          </a:p>
        </p:txBody>
      </p:sp>
      <p:sp>
        <p:nvSpPr>
          <p:cNvPr id="10" name="Rectangle 9"/>
          <p:cNvSpPr/>
          <p:nvPr/>
        </p:nvSpPr>
        <p:spPr>
          <a:xfrm>
            <a:off x="4065800" y="1971854"/>
            <a:ext cx="2181260" cy="439185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746" tIns="54873" rIns="109746" bIns="54873" rtlCol="0" anchor="ctr"/>
          <a:lstStyle/>
          <a:p>
            <a:pPr algn="ctr" hangingPunct="1"/>
            <a:r>
              <a:rPr lang="en-US" dirty="0" smtClean="0">
                <a:solidFill>
                  <a:srgbClr val="FFFFFF"/>
                </a:solidFill>
              </a:rPr>
              <a:t>Master Node</a:t>
            </a:r>
            <a:endParaRPr lang="en-US" dirty="0">
              <a:solidFill>
                <a:srgbClr val="FFFFFF"/>
              </a:solidFill>
            </a:endParaRPr>
          </a:p>
        </p:txBody>
      </p:sp>
      <p:cxnSp>
        <p:nvCxnSpPr>
          <p:cNvPr id="11" name="Straight Arrow Connector 10"/>
          <p:cNvCxnSpPr>
            <a:stCxn id="6" idx="6"/>
            <a:endCxn id="10" idx="1"/>
          </p:cNvCxnSpPr>
          <p:nvPr/>
        </p:nvCxnSpPr>
        <p:spPr>
          <a:xfrm flipV="1">
            <a:off x="3400788" y="4167783"/>
            <a:ext cx="665012" cy="1"/>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1884548" y="3443103"/>
            <a:ext cx="1516240" cy="1449361"/>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746" tIns="54873" rIns="109746" bIns="54873" rtlCol="0" anchor="ctr"/>
          <a:lstStyle/>
          <a:p>
            <a:pPr algn="ctr" hangingPunct="1"/>
            <a:r>
              <a:rPr lang="en-US">
                <a:solidFill>
                  <a:schemeClr val="tx1"/>
                </a:solidFill>
              </a:rPr>
              <a:t>API</a:t>
            </a:r>
          </a:p>
        </p:txBody>
      </p:sp>
      <p:sp>
        <p:nvSpPr>
          <p:cNvPr id="7" name="Oval 6"/>
          <p:cNvSpPr/>
          <p:nvPr/>
        </p:nvSpPr>
        <p:spPr>
          <a:xfrm>
            <a:off x="261907" y="2014087"/>
            <a:ext cx="1516240" cy="1449361"/>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746" tIns="54873" rIns="109746" bIns="54873" rtlCol="0" anchor="ctr"/>
          <a:lstStyle/>
          <a:p>
            <a:pPr algn="ctr" hangingPunct="1"/>
            <a:r>
              <a:rPr lang="en-US" dirty="0">
                <a:solidFill>
                  <a:schemeClr val="tx1"/>
                </a:solidFill>
              </a:rPr>
              <a:t>UI</a:t>
            </a:r>
          </a:p>
        </p:txBody>
      </p:sp>
      <p:sp>
        <p:nvSpPr>
          <p:cNvPr id="9" name="Oval 8"/>
          <p:cNvSpPr/>
          <p:nvPr/>
        </p:nvSpPr>
        <p:spPr>
          <a:xfrm>
            <a:off x="300058" y="4872120"/>
            <a:ext cx="1516240" cy="1449361"/>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746" tIns="54873" rIns="109746" bIns="54873" rtlCol="0" anchor="ctr"/>
          <a:lstStyle/>
          <a:p>
            <a:pPr algn="ctr" hangingPunct="1"/>
            <a:r>
              <a:rPr lang="en-US" dirty="0">
                <a:solidFill>
                  <a:schemeClr val="tx1"/>
                </a:solidFill>
              </a:rPr>
              <a:t>CLI</a:t>
            </a:r>
          </a:p>
        </p:txBody>
      </p:sp>
      <p:cxnSp>
        <p:nvCxnSpPr>
          <p:cNvPr id="12" name="Straight Arrow Connector 11"/>
          <p:cNvCxnSpPr>
            <a:stCxn id="7" idx="5"/>
            <a:endCxn id="6" idx="1"/>
          </p:cNvCxnSpPr>
          <p:nvPr/>
        </p:nvCxnSpPr>
        <p:spPr>
          <a:xfrm>
            <a:off x="1556099" y="3251194"/>
            <a:ext cx="550498" cy="404162"/>
          </a:xfrm>
          <a:prstGeom prst="straightConnector1">
            <a:avLst/>
          </a:prstGeom>
          <a:ln w="63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7"/>
            <a:endCxn id="6" idx="3"/>
          </p:cNvCxnSpPr>
          <p:nvPr/>
        </p:nvCxnSpPr>
        <p:spPr>
          <a:xfrm flipV="1">
            <a:off x="1594250" y="4680210"/>
            <a:ext cx="512347" cy="404162"/>
          </a:xfrm>
          <a:prstGeom prst="straightConnector1">
            <a:avLst/>
          </a:prstGeom>
          <a:ln w="63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8237296" y="2004667"/>
            <a:ext cx="2181260" cy="902526"/>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746" tIns="54873" rIns="109746" bIns="54873" rtlCol="0" anchor="ctr"/>
          <a:lstStyle/>
          <a:p>
            <a:pPr algn="ctr" hangingPunct="1"/>
            <a:r>
              <a:rPr lang="en-US" sz="2200">
                <a:solidFill>
                  <a:srgbClr val="FFFFFF"/>
                </a:solidFill>
              </a:rPr>
              <a:t>Worker Node 1</a:t>
            </a:r>
            <a:endParaRPr lang="en-US" sz="2200" dirty="0">
              <a:solidFill>
                <a:srgbClr val="FFFFFF"/>
              </a:solidFill>
            </a:endParaRPr>
          </a:p>
        </p:txBody>
      </p:sp>
      <p:sp>
        <p:nvSpPr>
          <p:cNvPr id="15" name="Rectangle 14"/>
          <p:cNvSpPr/>
          <p:nvPr/>
        </p:nvSpPr>
        <p:spPr>
          <a:xfrm>
            <a:off x="8237296" y="3140320"/>
            <a:ext cx="2181260" cy="789048"/>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746" tIns="54873" rIns="109746" bIns="54873" rtlCol="0" anchor="ctr"/>
          <a:lstStyle/>
          <a:p>
            <a:pPr algn="ctr" hangingPunct="1"/>
            <a:r>
              <a:rPr lang="en-US" sz="2200" dirty="0">
                <a:solidFill>
                  <a:srgbClr val="FFFFFF"/>
                </a:solidFill>
              </a:rPr>
              <a:t>Worker Node 2</a:t>
            </a:r>
          </a:p>
        </p:txBody>
      </p:sp>
      <p:sp>
        <p:nvSpPr>
          <p:cNvPr id="16" name="Rectangle 15"/>
          <p:cNvSpPr/>
          <p:nvPr/>
        </p:nvSpPr>
        <p:spPr>
          <a:xfrm>
            <a:off x="8237296" y="4219027"/>
            <a:ext cx="2181260" cy="86067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746" tIns="54873" rIns="109746" bIns="54873" rtlCol="0" anchor="ctr"/>
          <a:lstStyle/>
          <a:p>
            <a:pPr algn="ctr" hangingPunct="1"/>
            <a:r>
              <a:rPr lang="en-US" sz="2200" dirty="0">
                <a:solidFill>
                  <a:srgbClr val="FFFFFF"/>
                </a:solidFill>
              </a:rPr>
              <a:t>Worker Node 3</a:t>
            </a:r>
          </a:p>
        </p:txBody>
      </p:sp>
      <p:sp>
        <p:nvSpPr>
          <p:cNvPr id="17" name="Rectangle 16"/>
          <p:cNvSpPr/>
          <p:nvPr/>
        </p:nvSpPr>
        <p:spPr>
          <a:xfrm>
            <a:off x="8237296" y="5333203"/>
            <a:ext cx="2181260" cy="852108"/>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746" tIns="54873" rIns="109746" bIns="54873" rtlCol="0" anchor="ctr"/>
          <a:lstStyle/>
          <a:p>
            <a:pPr algn="ctr" hangingPunct="1"/>
            <a:r>
              <a:rPr lang="en-US" sz="2200" dirty="0">
                <a:solidFill>
                  <a:srgbClr val="FFFFFF"/>
                </a:solidFill>
              </a:rPr>
              <a:t>Worker Node n</a:t>
            </a:r>
          </a:p>
        </p:txBody>
      </p:sp>
      <p:sp>
        <p:nvSpPr>
          <p:cNvPr id="18" name="Rectangle 17"/>
          <p:cNvSpPr/>
          <p:nvPr/>
        </p:nvSpPr>
        <p:spPr>
          <a:xfrm>
            <a:off x="11598242" y="2004667"/>
            <a:ext cx="2181260" cy="4391856"/>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746" tIns="54873" rIns="109746" bIns="54873" rtlCol="0" anchor="ctr"/>
          <a:lstStyle/>
          <a:p>
            <a:pPr algn="ctr" hangingPunct="1"/>
            <a:endParaRPr lang="en-US" dirty="0">
              <a:solidFill>
                <a:schemeClr val="tx1"/>
              </a:solidFill>
            </a:endParaRPr>
          </a:p>
        </p:txBody>
      </p:sp>
      <p:cxnSp>
        <p:nvCxnSpPr>
          <p:cNvPr id="19" name="Straight Arrow Connector 18"/>
          <p:cNvCxnSpPr>
            <a:endCxn id="30" idx="1"/>
          </p:cNvCxnSpPr>
          <p:nvPr/>
        </p:nvCxnSpPr>
        <p:spPr>
          <a:xfrm>
            <a:off x="6247062" y="2455930"/>
            <a:ext cx="1990235"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5" idx="1"/>
          </p:cNvCxnSpPr>
          <p:nvPr/>
        </p:nvCxnSpPr>
        <p:spPr>
          <a:xfrm flipV="1">
            <a:off x="6278092" y="3534844"/>
            <a:ext cx="1959204" cy="2916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6" idx="1"/>
          </p:cNvCxnSpPr>
          <p:nvPr/>
        </p:nvCxnSpPr>
        <p:spPr>
          <a:xfrm>
            <a:off x="6269226" y="4645486"/>
            <a:ext cx="1968070" cy="387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7" idx="1"/>
          </p:cNvCxnSpPr>
          <p:nvPr/>
        </p:nvCxnSpPr>
        <p:spPr>
          <a:xfrm>
            <a:off x="6260361" y="5740263"/>
            <a:ext cx="1976935" cy="1899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1942911" y="5914550"/>
            <a:ext cx="1729048" cy="510927"/>
          </a:xfrm>
          <a:prstGeom prst="rect">
            <a:avLst/>
          </a:prstGeom>
          <a:noFill/>
          <a:ln>
            <a:noFill/>
          </a:ln>
        </p:spPr>
        <p:txBody>
          <a:bodyPr wrap="square" lIns="109746" tIns="54873" rIns="109746" bIns="54873" rtlCol="0">
            <a:spAutoFit/>
          </a:bodyPr>
          <a:lstStyle/>
          <a:p>
            <a:pPr hangingPunct="1"/>
            <a:r>
              <a:rPr lang="en-US" sz="2600">
                <a:solidFill>
                  <a:srgbClr val="FFFFFF"/>
                </a:solidFill>
              </a:rPr>
              <a:t>Registry</a:t>
            </a:r>
            <a:endParaRPr lang="en-US" sz="2600" dirty="0">
              <a:solidFill>
                <a:srgbClr val="FFFFFF"/>
              </a:solidFill>
            </a:endParaRPr>
          </a:p>
        </p:txBody>
      </p:sp>
      <p:sp>
        <p:nvSpPr>
          <p:cNvPr id="24" name="Cube 23"/>
          <p:cNvSpPr/>
          <p:nvPr/>
        </p:nvSpPr>
        <p:spPr>
          <a:xfrm>
            <a:off x="12258822" y="2455931"/>
            <a:ext cx="860092" cy="684389"/>
          </a:xfrm>
          <a:prstGeom prst="cub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746" tIns="54873" rIns="109746" bIns="54873" rtlCol="0" anchor="ctr"/>
          <a:lstStyle/>
          <a:p>
            <a:pPr algn="ctr" hangingPunct="1"/>
            <a:endParaRPr lang="en-US">
              <a:solidFill>
                <a:schemeClr val="tx1"/>
              </a:solidFill>
            </a:endParaRPr>
          </a:p>
        </p:txBody>
      </p:sp>
      <p:sp>
        <p:nvSpPr>
          <p:cNvPr id="25" name="Cube 24"/>
          <p:cNvSpPr/>
          <p:nvPr/>
        </p:nvSpPr>
        <p:spPr>
          <a:xfrm>
            <a:off x="12263254" y="3649880"/>
            <a:ext cx="860092" cy="684389"/>
          </a:xfrm>
          <a:prstGeom prst="cub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746" tIns="54873" rIns="109746" bIns="54873" rtlCol="0" anchor="ctr"/>
          <a:lstStyle/>
          <a:p>
            <a:pPr algn="ctr" hangingPunct="1"/>
            <a:endParaRPr lang="en-US">
              <a:solidFill>
                <a:schemeClr val="tx1"/>
              </a:solidFill>
            </a:endParaRPr>
          </a:p>
        </p:txBody>
      </p:sp>
      <p:sp>
        <p:nvSpPr>
          <p:cNvPr id="26" name="Cube 25"/>
          <p:cNvSpPr/>
          <p:nvPr/>
        </p:nvSpPr>
        <p:spPr>
          <a:xfrm>
            <a:off x="12258822" y="4785534"/>
            <a:ext cx="860092" cy="684389"/>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746" tIns="54873" rIns="109746" bIns="54873" rtlCol="0" anchor="ctr"/>
          <a:lstStyle/>
          <a:p>
            <a:pPr algn="ctr" hangingPunct="1"/>
            <a:endParaRPr lang="en-US">
              <a:solidFill>
                <a:schemeClr val="tx1"/>
              </a:solidFill>
            </a:endParaRPr>
          </a:p>
        </p:txBody>
      </p:sp>
      <p:cxnSp>
        <p:nvCxnSpPr>
          <p:cNvPr id="27" name="Straight Connector 26"/>
          <p:cNvCxnSpPr>
            <a:stCxn id="30" idx="3"/>
          </p:cNvCxnSpPr>
          <p:nvPr/>
        </p:nvCxnSpPr>
        <p:spPr>
          <a:xfrm>
            <a:off x="10418554" y="2455929"/>
            <a:ext cx="1179686" cy="174466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5" idx="3"/>
            <a:endCxn id="18" idx="1"/>
          </p:cNvCxnSpPr>
          <p:nvPr/>
        </p:nvCxnSpPr>
        <p:spPr>
          <a:xfrm>
            <a:off x="10418555" y="3534844"/>
            <a:ext cx="1179686" cy="66575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6" idx="3"/>
            <a:endCxn id="18" idx="1"/>
          </p:cNvCxnSpPr>
          <p:nvPr/>
        </p:nvCxnSpPr>
        <p:spPr>
          <a:xfrm flipV="1">
            <a:off x="10418555" y="4200595"/>
            <a:ext cx="1179686" cy="44876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0418554" y="4200596"/>
            <a:ext cx="1179686" cy="155866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959396" y="6368638"/>
            <a:ext cx="4308929" cy="1341924"/>
          </a:xfrm>
          <a:prstGeom prst="rect">
            <a:avLst/>
          </a:prstGeom>
          <a:noFill/>
          <a:ln>
            <a:noFill/>
          </a:ln>
        </p:spPr>
        <p:txBody>
          <a:bodyPr wrap="square" lIns="109746" tIns="54873" rIns="109746" bIns="54873" rtlCol="0">
            <a:spAutoFit/>
          </a:bodyPr>
          <a:lstStyle/>
          <a:p>
            <a:pPr marL="457173" indent="-457173">
              <a:buFont typeface="Arial" charset="0"/>
              <a:buChar char="•"/>
            </a:pPr>
            <a:r>
              <a:rPr lang="en-US" sz="2000" dirty="0" err="1"/>
              <a:t>Etcd</a:t>
            </a:r>
            <a:endParaRPr lang="en-US" sz="2000" dirty="0"/>
          </a:p>
          <a:p>
            <a:pPr marL="457173" indent="-457173">
              <a:buFont typeface="Arial" charset="0"/>
              <a:buChar char="•"/>
            </a:pPr>
            <a:r>
              <a:rPr lang="en-US" sz="2000" dirty="0"/>
              <a:t>API Server</a:t>
            </a:r>
          </a:p>
          <a:p>
            <a:pPr marL="457173" indent="-457173">
              <a:buFont typeface="Arial" charset="0"/>
              <a:buChar char="•"/>
            </a:pPr>
            <a:r>
              <a:rPr lang="en-US" sz="2000" dirty="0"/>
              <a:t>Controller Manager Server</a:t>
            </a:r>
          </a:p>
          <a:p>
            <a:pPr marL="457173" indent="-457173">
              <a:buFont typeface="Arial" charset="0"/>
              <a:buChar char="•"/>
            </a:pPr>
            <a:r>
              <a:rPr lang="en-US" sz="2000" dirty="0"/>
              <a:t>Scheduler</a:t>
            </a:r>
          </a:p>
        </p:txBody>
      </p:sp>
      <p:pic>
        <p:nvPicPr>
          <p:cNvPr id="32" name="image49.png" descr="ttps://avatars3.githubusercontent.com/u/13629408?v=3&amp;s=400"/>
          <p:cNvPicPr>
            <a:picLocks noChangeAspect="1"/>
          </p:cNvPicPr>
          <p:nvPr/>
        </p:nvPicPr>
        <p:blipFill>
          <a:blip r:embed="rId2">
            <a:extLst/>
          </a:blip>
          <a:stretch>
            <a:fillRect/>
          </a:stretch>
        </p:blipFill>
        <p:spPr>
          <a:xfrm>
            <a:off x="11989670" y="250714"/>
            <a:ext cx="1543452" cy="1543050"/>
          </a:xfrm>
          <a:prstGeom prst="rect">
            <a:avLst/>
          </a:prstGeom>
          <a:ln w="12700">
            <a:miter lim="400000"/>
          </a:ln>
        </p:spPr>
      </p:pic>
    </p:spTree>
    <p:extLst>
      <p:ext uri="{BB962C8B-B14F-4D97-AF65-F5344CB8AC3E}">
        <p14:creationId xmlns:p14="http://schemas.microsoft.com/office/powerpoint/2010/main" val="2674014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err="1"/>
              <a:t>Kubectl</a:t>
            </a:r>
            <a:r>
              <a:rPr lang="en-US" sz="4400" dirty="0"/>
              <a:t> Commands</a:t>
            </a:r>
          </a:p>
        </p:txBody>
      </p:sp>
      <p:sp>
        <p:nvSpPr>
          <p:cNvPr id="6" name="Slide Number Placeholder 5"/>
          <p:cNvSpPr>
            <a:spLocks noGrp="1"/>
          </p:cNvSpPr>
          <p:nvPr>
            <p:ph type="sldNum" sz="quarter" idx="10"/>
          </p:nvPr>
        </p:nvSpPr>
        <p:spPr/>
        <p:txBody>
          <a:bodyPr/>
          <a:lstStyle/>
          <a:p>
            <a:pPr>
              <a:defRPr/>
            </a:pPr>
            <a:fld id="{F6195F61-18A5-496F-99BC-14D9FC7ECCF8}" type="slidenum">
              <a:rPr lang="en-US" smtClean="0"/>
              <a:pPr>
                <a:defRPr/>
              </a:pPr>
              <a:t>22</a:t>
            </a:fld>
            <a:endParaRPr lang="en-US" dirty="0"/>
          </a:p>
        </p:txBody>
      </p:sp>
      <p:sp>
        <p:nvSpPr>
          <p:cNvPr id="3" name="Content Placeholder 2"/>
          <p:cNvSpPr>
            <a:spLocks noGrp="1"/>
          </p:cNvSpPr>
          <p:nvPr>
            <p:ph sz="quarter" idx="11"/>
          </p:nvPr>
        </p:nvSpPr>
        <p:spPr>
          <a:xfrm>
            <a:off x="468946" y="1798555"/>
            <a:ext cx="6996379" cy="6096082"/>
          </a:xfrm>
        </p:spPr>
        <p:txBody>
          <a:bodyPr/>
          <a:lstStyle/>
          <a:p>
            <a:pPr>
              <a:spcBef>
                <a:spcPts val="0"/>
              </a:spcBef>
            </a:pPr>
            <a:r>
              <a:rPr lang="en-US" sz="2400" dirty="0"/>
              <a:t>Get the state of your cluster</a:t>
            </a:r>
          </a:p>
          <a:p>
            <a:pPr marL="449631">
              <a:spcBef>
                <a:spcPts val="0"/>
              </a:spcBef>
            </a:pPr>
            <a:r>
              <a:rPr lang="en-US" sz="2400" dirty="0">
                <a:latin typeface="Courier" charset="0"/>
                <a:ea typeface="Courier" charset="0"/>
                <a:cs typeface="Courier" charset="0"/>
              </a:rPr>
              <a:t>$ </a:t>
            </a:r>
            <a:r>
              <a:rPr lang="en-US" sz="2400" dirty="0" err="1">
                <a:latin typeface="Courier" charset="0"/>
                <a:ea typeface="Courier" charset="0"/>
                <a:cs typeface="Courier" charset="0"/>
              </a:rPr>
              <a:t>kubectl</a:t>
            </a:r>
            <a:r>
              <a:rPr lang="en-US" sz="2400" dirty="0">
                <a:latin typeface="Courier" charset="0"/>
                <a:ea typeface="Courier" charset="0"/>
                <a:cs typeface="Courier" charset="0"/>
              </a:rPr>
              <a:t> cluster-info </a:t>
            </a:r>
          </a:p>
          <a:p>
            <a:pPr marL="998198" lvl="2" indent="0">
              <a:spcBef>
                <a:spcPts val="0"/>
              </a:spcBef>
              <a:buNone/>
            </a:pPr>
            <a:endParaRPr lang="en-US" sz="2400" dirty="0"/>
          </a:p>
          <a:p>
            <a:pPr>
              <a:spcBef>
                <a:spcPts val="0"/>
              </a:spcBef>
            </a:pPr>
            <a:r>
              <a:rPr lang="en-US" sz="2400" dirty="0"/>
              <a:t>Get all the nodes of your cluster</a:t>
            </a:r>
          </a:p>
          <a:p>
            <a:pPr marL="449631">
              <a:spcBef>
                <a:spcPts val="0"/>
              </a:spcBef>
            </a:pPr>
            <a:r>
              <a:rPr lang="en-US" sz="2400" dirty="0">
                <a:latin typeface="Courier" charset="0"/>
                <a:ea typeface="Courier" charset="0"/>
                <a:cs typeface="Courier" charset="0"/>
              </a:rPr>
              <a:t>$ </a:t>
            </a:r>
            <a:r>
              <a:rPr lang="en-US" sz="2400" dirty="0" err="1">
                <a:latin typeface="Courier" charset="0"/>
                <a:ea typeface="Courier" charset="0"/>
                <a:cs typeface="Courier" charset="0"/>
              </a:rPr>
              <a:t>kubectl</a:t>
            </a:r>
            <a:r>
              <a:rPr lang="en-US" sz="2400" dirty="0">
                <a:latin typeface="Courier" charset="0"/>
                <a:ea typeface="Courier" charset="0"/>
                <a:cs typeface="Courier" charset="0"/>
              </a:rPr>
              <a:t> get nodes -o wide</a:t>
            </a:r>
          </a:p>
          <a:p>
            <a:pPr marL="998198" lvl="2" indent="0">
              <a:spcBef>
                <a:spcPts val="0"/>
              </a:spcBef>
              <a:buNone/>
            </a:pPr>
            <a:endParaRPr lang="en-US" sz="2400" dirty="0"/>
          </a:p>
          <a:p>
            <a:pPr>
              <a:spcBef>
                <a:spcPts val="0"/>
              </a:spcBef>
            </a:pPr>
            <a:r>
              <a:rPr lang="en-US" sz="2400" dirty="0"/>
              <a:t>Get info about the pods of your cluster</a:t>
            </a:r>
          </a:p>
          <a:p>
            <a:pPr marL="449631">
              <a:spcBef>
                <a:spcPts val="0"/>
              </a:spcBef>
            </a:pPr>
            <a:r>
              <a:rPr lang="en-US" sz="2400" dirty="0">
                <a:latin typeface="Courier" charset="0"/>
                <a:ea typeface="Courier" charset="0"/>
                <a:cs typeface="Courier" charset="0"/>
              </a:rPr>
              <a:t>$ </a:t>
            </a:r>
            <a:r>
              <a:rPr lang="en-US" sz="2400" dirty="0" err="1">
                <a:latin typeface="Courier" charset="0"/>
                <a:ea typeface="Courier" charset="0"/>
                <a:cs typeface="Courier" charset="0"/>
              </a:rPr>
              <a:t>kubectl</a:t>
            </a:r>
            <a:r>
              <a:rPr lang="en-US" sz="2400" dirty="0">
                <a:latin typeface="Courier" charset="0"/>
                <a:ea typeface="Courier" charset="0"/>
                <a:cs typeface="Courier" charset="0"/>
              </a:rPr>
              <a:t> get pods -o wide</a:t>
            </a:r>
          </a:p>
          <a:p>
            <a:pPr marL="998198" lvl="2" indent="0">
              <a:spcBef>
                <a:spcPts val="0"/>
              </a:spcBef>
              <a:buNone/>
            </a:pPr>
            <a:endParaRPr lang="en-US" sz="2400" dirty="0"/>
          </a:p>
          <a:p>
            <a:pPr>
              <a:spcBef>
                <a:spcPts val="0"/>
              </a:spcBef>
            </a:pPr>
            <a:r>
              <a:rPr lang="en-US" sz="2400" dirty="0"/>
              <a:t>Get info about the replication controllers of your cluster</a:t>
            </a:r>
          </a:p>
          <a:p>
            <a:pPr marL="449631">
              <a:spcBef>
                <a:spcPts val="0"/>
              </a:spcBef>
            </a:pPr>
            <a:r>
              <a:rPr lang="en-US" sz="2400" dirty="0">
                <a:latin typeface="Courier" charset="0"/>
                <a:ea typeface="Courier" charset="0"/>
                <a:cs typeface="Courier" charset="0"/>
              </a:rPr>
              <a:t>$ </a:t>
            </a:r>
            <a:r>
              <a:rPr lang="en-US" sz="2400" dirty="0" err="1">
                <a:latin typeface="Courier" charset="0"/>
                <a:ea typeface="Courier" charset="0"/>
                <a:cs typeface="Courier" charset="0"/>
              </a:rPr>
              <a:t>kubectl</a:t>
            </a:r>
            <a:r>
              <a:rPr lang="en-US" sz="2400" dirty="0">
                <a:latin typeface="Courier" charset="0"/>
                <a:ea typeface="Courier" charset="0"/>
                <a:cs typeface="Courier" charset="0"/>
              </a:rPr>
              <a:t> get </a:t>
            </a:r>
            <a:r>
              <a:rPr lang="en-US" sz="2400" dirty="0" err="1">
                <a:latin typeface="Courier" charset="0"/>
                <a:ea typeface="Courier" charset="0"/>
                <a:cs typeface="Courier" charset="0"/>
              </a:rPr>
              <a:t>rc</a:t>
            </a:r>
            <a:r>
              <a:rPr lang="en-US" sz="2400" dirty="0">
                <a:latin typeface="Courier" charset="0"/>
                <a:ea typeface="Courier" charset="0"/>
                <a:cs typeface="Courier" charset="0"/>
              </a:rPr>
              <a:t> -o wide</a:t>
            </a:r>
          </a:p>
          <a:p>
            <a:pPr marL="998198" lvl="2" indent="0">
              <a:spcBef>
                <a:spcPts val="0"/>
              </a:spcBef>
              <a:buNone/>
            </a:pPr>
            <a:endParaRPr lang="en-US" sz="2400" dirty="0"/>
          </a:p>
          <a:p>
            <a:pPr>
              <a:spcBef>
                <a:spcPts val="0"/>
              </a:spcBef>
            </a:pPr>
            <a:r>
              <a:rPr lang="en-US" sz="2400" dirty="0"/>
              <a:t>Get info about the services of your cluster</a:t>
            </a:r>
          </a:p>
          <a:p>
            <a:pPr marL="449631">
              <a:spcBef>
                <a:spcPts val="0"/>
              </a:spcBef>
            </a:pPr>
            <a:r>
              <a:rPr lang="en-US" sz="2400" dirty="0">
                <a:latin typeface="Courier" charset="0"/>
                <a:ea typeface="Courier" charset="0"/>
                <a:cs typeface="Courier" charset="0"/>
              </a:rPr>
              <a:t>$ </a:t>
            </a:r>
            <a:r>
              <a:rPr lang="en-US" sz="2400" dirty="0" err="1">
                <a:latin typeface="Courier" charset="0"/>
                <a:ea typeface="Courier" charset="0"/>
                <a:cs typeface="Courier" charset="0"/>
              </a:rPr>
              <a:t>kubectl</a:t>
            </a:r>
            <a:r>
              <a:rPr lang="en-US" sz="2400" dirty="0">
                <a:latin typeface="Courier" charset="0"/>
                <a:ea typeface="Courier" charset="0"/>
                <a:cs typeface="Courier" charset="0"/>
              </a:rPr>
              <a:t> get services</a:t>
            </a:r>
          </a:p>
          <a:p>
            <a:endParaRPr lang="en-US" dirty="0"/>
          </a:p>
        </p:txBody>
      </p:sp>
      <p:sp>
        <p:nvSpPr>
          <p:cNvPr id="4" name="Content Placeholder 3"/>
          <p:cNvSpPr>
            <a:spLocks noGrp="1"/>
          </p:cNvSpPr>
          <p:nvPr>
            <p:ph sz="half" idx="4294967295"/>
          </p:nvPr>
        </p:nvSpPr>
        <p:spPr>
          <a:xfrm>
            <a:off x="7818438" y="1759786"/>
            <a:ext cx="6811962" cy="6440487"/>
          </a:xfrm>
        </p:spPr>
        <p:txBody>
          <a:bodyPr/>
          <a:lstStyle/>
          <a:p>
            <a:pPr>
              <a:spcBef>
                <a:spcPts val="0"/>
              </a:spcBef>
            </a:pPr>
            <a:r>
              <a:rPr lang="en-US" sz="2400" dirty="0"/>
              <a:t>Get full </a:t>
            </a:r>
            <a:r>
              <a:rPr lang="en-US" sz="2400" dirty="0" err="1"/>
              <a:t>config</a:t>
            </a:r>
            <a:r>
              <a:rPr lang="en-US" sz="2400" dirty="0"/>
              <a:t> info about a Service </a:t>
            </a:r>
          </a:p>
          <a:p>
            <a:pPr marL="449631">
              <a:spcBef>
                <a:spcPts val="0"/>
              </a:spcBef>
            </a:pPr>
            <a:r>
              <a:rPr lang="en-US" sz="2400" dirty="0">
                <a:latin typeface="Courier" charset="0"/>
                <a:ea typeface="Courier" charset="0"/>
                <a:cs typeface="Courier" charset="0"/>
              </a:rPr>
              <a:t>$ </a:t>
            </a:r>
            <a:r>
              <a:rPr lang="en-US" sz="2400" dirty="0" err="1">
                <a:latin typeface="Courier" charset="0"/>
                <a:ea typeface="Courier" charset="0"/>
                <a:cs typeface="Courier" charset="0"/>
              </a:rPr>
              <a:t>kubectl</a:t>
            </a:r>
            <a:r>
              <a:rPr lang="en-US" sz="2400" dirty="0">
                <a:latin typeface="Courier" charset="0"/>
                <a:ea typeface="Courier" charset="0"/>
                <a:cs typeface="Courier" charset="0"/>
              </a:rPr>
              <a:t> get service </a:t>
            </a:r>
            <a:r>
              <a:rPr lang="en-US" sz="2400" dirty="0" smtClean="0">
                <a:latin typeface="Courier" charset="0"/>
                <a:ea typeface="Courier" charset="0"/>
                <a:cs typeface="Courier" charset="0"/>
              </a:rPr>
              <a:t>NAME_OF_SERVICE </a:t>
            </a:r>
            <a:r>
              <a:rPr lang="en-US" sz="2400" dirty="0">
                <a:latin typeface="Courier" charset="0"/>
                <a:ea typeface="Courier" charset="0"/>
                <a:cs typeface="Courier" charset="0"/>
              </a:rPr>
              <a:t>-o </a:t>
            </a:r>
            <a:r>
              <a:rPr lang="en-US" sz="2400" dirty="0" err="1">
                <a:latin typeface="Courier" charset="0"/>
                <a:ea typeface="Courier" charset="0"/>
                <a:cs typeface="Courier" charset="0"/>
              </a:rPr>
              <a:t>json</a:t>
            </a:r>
            <a:endParaRPr lang="en-US" sz="2400" dirty="0">
              <a:latin typeface="Courier" charset="0"/>
              <a:ea typeface="Courier" charset="0"/>
              <a:cs typeface="Courier" charset="0"/>
            </a:endParaRPr>
          </a:p>
          <a:p>
            <a:pPr marL="998198" lvl="2" indent="0">
              <a:spcBef>
                <a:spcPts val="0"/>
              </a:spcBef>
              <a:buNone/>
            </a:pPr>
            <a:endParaRPr lang="en-US" sz="2400" dirty="0"/>
          </a:p>
          <a:p>
            <a:pPr>
              <a:spcBef>
                <a:spcPts val="0"/>
              </a:spcBef>
            </a:pPr>
            <a:r>
              <a:rPr lang="en-US" sz="2400" dirty="0"/>
              <a:t>Get the IP of a Pod</a:t>
            </a:r>
          </a:p>
          <a:p>
            <a:pPr marL="449631">
              <a:spcBef>
                <a:spcPts val="0"/>
              </a:spcBef>
            </a:pPr>
            <a:r>
              <a:rPr lang="en-US" sz="2400" dirty="0">
                <a:latin typeface="Courier" charset="0"/>
                <a:ea typeface="Courier" charset="0"/>
                <a:cs typeface="Courier" charset="0"/>
              </a:rPr>
              <a:t>$ </a:t>
            </a:r>
            <a:r>
              <a:rPr lang="en-US" sz="2400" dirty="0" err="1">
                <a:latin typeface="Courier" charset="0"/>
                <a:ea typeface="Courier" charset="0"/>
                <a:cs typeface="Courier" charset="0"/>
              </a:rPr>
              <a:t>kubectl</a:t>
            </a:r>
            <a:r>
              <a:rPr lang="en-US" sz="2400" dirty="0">
                <a:latin typeface="Courier" charset="0"/>
                <a:ea typeface="Courier" charset="0"/>
                <a:cs typeface="Courier" charset="0"/>
              </a:rPr>
              <a:t> get pod </a:t>
            </a:r>
            <a:r>
              <a:rPr lang="en-US" sz="2400" dirty="0" smtClean="0">
                <a:latin typeface="Courier" charset="0"/>
                <a:ea typeface="Courier" charset="0"/>
                <a:cs typeface="Courier" charset="0"/>
              </a:rPr>
              <a:t>NAME_OF_POD </a:t>
            </a:r>
            <a:r>
              <a:rPr lang="en-US" sz="2400" dirty="0">
                <a:latin typeface="Courier" charset="0"/>
                <a:ea typeface="Courier" charset="0"/>
                <a:cs typeface="Courier" charset="0"/>
              </a:rPr>
              <a:t>-template={{.</a:t>
            </a:r>
            <a:r>
              <a:rPr lang="en-US" sz="2400" dirty="0" err="1">
                <a:latin typeface="Courier" charset="0"/>
                <a:ea typeface="Courier" charset="0"/>
                <a:cs typeface="Courier" charset="0"/>
              </a:rPr>
              <a:t>status.podIP</a:t>
            </a:r>
            <a:r>
              <a:rPr lang="en-US" sz="2400" dirty="0">
                <a:latin typeface="Courier" charset="0"/>
                <a:ea typeface="Courier" charset="0"/>
                <a:cs typeface="Courier" charset="0"/>
              </a:rPr>
              <a:t>}}</a:t>
            </a:r>
          </a:p>
          <a:p>
            <a:pPr marL="998198" lvl="2" indent="0">
              <a:spcBef>
                <a:spcPts val="0"/>
              </a:spcBef>
              <a:buNone/>
            </a:pPr>
            <a:endParaRPr lang="en-US" sz="2400" dirty="0"/>
          </a:p>
          <a:p>
            <a:pPr>
              <a:spcBef>
                <a:spcPts val="0"/>
              </a:spcBef>
            </a:pPr>
            <a:r>
              <a:rPr lang="en-US" sz="2400" dirty="0"/>
              <a:t>Delete a Pod</a:t>
            </a:r>
          </a:p>
          <a:p>
            <a:pPr marL="449631">
              <a:spcBef>
                <a:spcPts val="0"/>
              </a:spcBef>
            </a:pPr>
            <a:r>
              <a:rPr lang="en-US" sz="2400" dirty="0">
                <a:latin typeface="Courier" charset="0"/>
                <a:ea typeface="Courier" charset="0"/>
                <a:cs typeface="Courier" charset="0"/>
              </a:rPr>
              <a:t>$ </a:t>
            </a:r>
            <a:r>
              <a:rPr lang="en-US" sz="2400" dirty="0" err="1">
                <a:latin typeface="Courier" charset="0"/>
                <a:ea typeface="Courier" charset="0"/>
                <a:cs typeface="Courier" charset="0"/>
              </a:rPr>
              <a:t>kubectl</a:t>
            </a:r>
            <a:r>
              <a:rPr lang="en-US" sz="2400" dirty="0">
                <a:latin typeface="Courier" charset="0"/>
                <a:ea typeface="Courier" charset="0"/>
                <a:cs typeface="Courier" charset="0"/>
              </a:rPr>
              <a:t> delete pod NAME</a:t>
            </a:r>
          </a:p>
          <a:p>
            <a:pPr marL="998198" lvl="2" indent="0">
              <a:spcBef>
                <a:spcPts val="0"/>
              </a:spcBef>
              <a:buNone/>
            </a:pPr>
            <a:endParaRPr lang="en-US" sz="2400" dirty="0"/>
          </a:p>
          <a:p>
            <a:pPr>
              <a:spcBef>
                <a:spcPts val="0"/>
              </a:spcBef>
            </a:pPr>
            <a:r>
              <a:rPr lang="en-US" sz="2400" dirty="0"/>
              <a:t>Delete a Service</a:t>
            </a:r>
          </a:p>
          <a:p>
            <a:pPr marL="449631">
              <a:spcBef>
                <a:spcPts val="0"/>
              </a:spcBef>
            </a:pPr>
            <a:r>
              <a:rPr lang="en-US" sz="2400" dirty="0">
                <a:latin typeface="Courier" charset="0"/>
                <a:ea typeface="Courier" charset="0"/>
                <a:cs typeface="Courier" charset="0"/>
              </a:rPr>
              <a:t>$ </a:t>
            </a:r>
            <a:r>
              <a:rPr lang="en-US" sz="2400" dirty="0" err="1">
                <a:latin typeface="Courier" charset="0"/>
                <a:ea typeface="Courier" charset="0"/>
                <a:cs typeface="Courier" charset="0"/>
              </a:rPr>
              <a:t>kubectl</a:t>
            </a:r>
            <a:r>
              <a:rPr lang="en-US" sz="2400" dirty="0">
                <a:latin typeface="Courier" charset="0"/>
                <a:ea typeface="Courier" charset="0"/>
                <a:cs typeface="Courier" charset="0"/>
              </a:rPr>
              <a:t> delete service </a:t>
            </a:r>
            <a:r>
              <a:rPr lang="en-US" sz="2400" dirty="0" smtClean="0">
                <a:latin typeface="Courier" charset="0"/>
                <a:ea typeface="Courier" charset="0"/>
                <a:cs typeface="Courier" charset="0"/>
              </a:rPr>
              <a:t>NAME_OF_SERVICE</a:t>
            </a:r>
            <a:r>
              <a:rPr lang="en-US" sz="2400" dirty="0"/>
              <a:t> </a:t>
            </a:r>
          </a:p>
          <a:p>
            <a:endParaRPr lang="en-US" dirty="0"/>
          </a:p>
        </p:txBody>
      </p:sp>
      <p:pic>
        <p:nvPicPr>
          <p:cNvPr id="7" name="image49.png" descr="ttps://avatars3.githubusercontent.com/u/13629408?v=3&amp;s=400"/>
          <p:cNvPicPr>
            <a:picLocks noChangeAspect="1"/>
          </p:cNvPicPr>
          <p:nvPr/>
        </p:nvPicPr>
        <p:blipFill>
          <a:blip r:embed="rId2">
            <a:extLst/>
          </a:blip>
          <a:stretch>
            <a:fillRect/>
          </a:stretch>
        </p:blipFill>
        <p:spPr>
          <a:xfrm>
            <a:off x="11989670" y="250714"/>
            <a:ext cx="1543452" cy="1543050"/>
          </a:xfrm>
          <a:prstGeom prst="rect">
            <a:avLst/>
          </a:prstGeom>
          <a:ln w="12700">
            <a:miter lim="400000"/>
          </a:ln>
        </p:spPr>
      </p:pic>
    </p:spTree>
    <p:extLst>
      <p:ext uri="{BB962C8B-B14F-4D97-AF65-F5344CB8AC3E}">
        <p14:creationId xmlns:p14="http://schemas.microsoft.com/office/powerpoint/2010/main" val="38802607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4400" dirty="0" smtClean="0"/>
              <a:t>Resources</a:t>
            </a:r>
            <a:endParaRPr lang="en-US" sz="4400" dirty="0"/>
          </a:p>
        </p:txBody>
      </p:sp>
      <p:sp>
        <p:nvSpPr>
          <p:cNvPr id="4" name="Slide Number Placeholder 3"/>
          <p:cNvSpPr>
            <a:spLocks noGrp="1"/>
          </p:cNvSpPr>
          <p:nvPr>
            <p:ph type="sldNum" sz="quarter" idx="10"/>
          </p:nvPr>
        </p:nvSpPr>
        <p:spPr/>
        <p:txBody>
          <a:bodyPr/>
          <a:lstStyle/>
          <a:p>
            <a:fld id="{11A68DD8-55F1-4DDB-A894-47428CF80362}" type="slidenum">
              <a:rPr lang="en-US" smtClean="0"/>
              <a:pPr/>
              <a:t>23</a:t>
            </a:fld>
            <a:endParaRPr lang="en-US" dirty="0"/>
          </a:p>
        </p:txBody>
      </p:sp>
      <p:sp>
        <p:nvSpPr>
          <p:cNvPr id="11" name="Content Placeholder 10"/>
          <p:cNvSpPr>
            <a:spLocks noGrp="1"/>
          </p:cNvSpPr>
          <p:nvPr>
            <p:ph sz="quarter" idx="11"/>
          </p:nvPr>
        </p:nvSpPr>
        <p:spPr>
          <a:xfrm>
            <a:off x="468946" y="1443707"/>
            <a:ext cx="13064176" cy="5189105"/>
          </a:xfrm>
        </p:spPr>
        <p:txBody>
          <a:bodyPr/>
          <a:lstStyle/>
          <a:p>
            <a:r>
              <a:rPr lang="en-US" sz="2800" dirty="0" smtClean="0"/>
              <a:t>Kubernetes tutorial</a:t>
            </a:r>
          </a:p>
          <a:p>
            <a:pPr lvl="1"/>
            <a:r>
              <a:rPr lang="en-US" sz="2800" dirty="0" smtClean="0">
                <a:hlinkClick r:id="rId2"/>
              </a:rPr>
              <a:t>https://kubernetes.io/docs/tutorials/kubernetes-basics/</a:t>
            </a:r>
            <a:endParaRPr lang="en-US" sz="2800" dirty="0" smtClean="0"/>
          </a:p>
          <a:p>
            <a:r>
              <a:rPr lang="en-US" sz="2800" dirty="0" smtClean="0"/>
              <a:t>Introduction </a:t>
            </a:r>
            <a:r>
              <a:rPr lang="en-US" sz="2800" dirty="0"/>
              <a:t>to container </a:t>
            </a:r>
            <a:r>
              <a:rPr lang="en-US" sz="2800" dirty="0" smtClean="0"/>
              <a:t>orchestration</a:t>
            </a:r>
          </a:p>
          <a:p>
            <a:pPr lvl="1"/>
            <a:r>
              <a:rPr lang="en-US" sz="2800" dirty="0">
                <a:hlinkClick r:id="rId3"/>
              </a:rPr>
              <a:t>https://www.exoscale.ch/syslog/2016/07/26/container-orch</a:t>
            </a:r>
            <a:r>
              <a:rPr lang="en-US" sz="2800" dirty="0" smtClean="0">
                <a:hlinkClick r:id="rId3"/>
              </a:rPr>
              <a:t>/</a:t>
            </a:r>
            <a:endParaRPr lang="en-US" sz="2800" dirty="0" smtClean="0"/>
          </a:p>
          <a:p>
            <a:r>
              <a:rPr lang="en-US" sz="2800" dirty="0"/>
              <a:t> TNS Research: The Present State of Container </a:t>
            </a:r>
            <a:r>
              <a:rPr lang="en-US" sz="2800" dirty="0" smtClean="0"/>
              <a:t>Orchestration</a:t>
            </a:r>
          </a:p>
          <a:p>
            <a:pPr lvl="1"/>
            <a:r>
              <a:rPr lang="en-US" sz="2800" dirty="0">
                <a:hlinkClick r:id="rId4"/>
              </a:rPr>
              <a:t>https://thenewstack.io/tns-research-present-state-container-orchestration</a:t>
            </a:r>
            <a:r>
              <a:rPr lang="en-US" sz="2800" dirty="0" smtClean="0">
                <a:hlinkClick r:id="rId4"/>
              </a:rPr>
              <a:t>/</a:t>
            </a:r>
            <a:endParaRPr lang="en-US" sz="2800" dirty="0"/>
          </a:p>
          <a:p>
            <a:r>
              <a:rPr lang="en-US" sz="2800" dirty="0" smtClean="0"/>
              <a:t>Large-scale cluster management at Google with Borg</a:t>
            </a:r>
          </a:p>
          <a:p>
            <a:pPr lvl="1"/>
            <a:r>
              <a:rPr lang="en-US" sz="2800" dirty="0" smtClean="0">
                <a:hlinkClick r:id="rId5"/>
              </a:rPr>
              <a:t>https://research.google.com/pubs/pub43438.html</a:t>
            </a:r>
            <a:endParaRPr lang="en-US" sz="2800" dirty="0" smtClean="0"/>
          </a:p>
          <a:p>
            <a:endParaRPr lang="en-US" dirty="0"/>
          </a:p>
        </p:txBody>
      </p:sp>
    </p:spTree>
    <p:extLst>
      <p:ext uri="{BB962C8B-B14F-4D97-AF65-F5344CB8AC3E}">
        <p14:creationId xmlns:p14="http://schemas.microsoft.com/office/powerpoint/2010/main" val="1153188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0" name="pasted-image.pdf"/>
          <p:cNvPicPr>
            <a:picLocks noChangeAspect="1"/>
          </p:cNvPicPr>
          <p:nvPr/>
        </p:nvPicPr>
        <p:blipFill>
          <a:blip r:embed="rId3">
            <a:extLst/>
          </a:blip>
          <a:stretch>
            <a:fillRect/>
          </a:stretch>
        </p:blipFill>
        <p:spPr>
          <a:xfrm>
            <a:off x="7496913" y="2434092"/>
            <a:ext cx="949418" cy="1069721"/>
          </a:xfrm>
          <a:prstGeom prst="rect">
            <a:avLst/>
          </a:prstGeom>
          <a:ln w="12700">
            <a:miter lim="400000"/>
          </a:ln>
        </p:spPr>
      </p:pic>
      <p:sp>
        <p:nvSpPr>
          <p:cNvPr id="661" name="Shape 661"/>
          <p:cNvSpPr/>
          <p:nvPr/>
        </p:nvSpPr>
        <p:spPr>
          <a:xfrm>
            <a:off x="2975894" y="4945271"/>
            <a:ext cx="7406513" cy="584773"/>
          </a:xfrm>
          <a:prstGeom prst="rect">
            <a:avLst/>
          </a:prstGeom>
          <a:ln w="12700">
            <a:miter lim="400000"/>
          </a:ln>
          <a:extLst>
            <a:ext uri="{C572A759-6A51-4108-AA02-DFA0A04FC94B}">
              <ma14:wrappingTextBoxFlag xmlns:ma14="http://schemas.microsoft.com/office/mac/drawingml/2011/main" xmlns="" val="1"/>
            </a:ext>
          </a:extLst>
        </p:spPr>
        <p:txBody>
          <a:bodyPr wrap="none" lIns="30479" tIns="30479" rIns="30479" bIns="30479" anchor="ctr">
            <a:spAutoFit/>
          </a:bodyPr>
          <a:lstStyle>
            <a:lvl1pPr>
              <a:defRPr sz="6200"/>
            </a:lvl1pPr>
          </a:lstStyle>
          <a:p>
            <a:r>
              <a:rPr sz="3400" dirty="0"/>
              <a:t>At first the growth is easy to handle….</a:t>
            </a:r>
          </a:p>
        </p:txBody>
      </p:sp>
      <p:pic>
        <p:nvPicPr>
          <p:cNvPr id="662" name="pasted-image.pdf"/>
          <p:cNvPicPr>
            <a:picLocks noChangeAspect="1"/>
          </p:cNvPicPr>
          <p:nvPr/>
        </p:nvPicPr>
        <p:blipFill>
          <a:blip r:embed="rId3">
            <a:extLst/>
          </a:blip>
          <a:stretch>
            <a:fillRect/>
          </a:stretch>
        </p:blipFill>
        <p:spPr>
          <a:xfrm>
            <a:off x="6932667" y="3189019"/>
            <a:ext cx="949418" cy="1069721"/>
          </a:xfrm>
          <a:prstGeom prst="rect">
            <a:avLst/>
          </a:prstGeom>
          <a:ln w="12700">
            <a:miter lim="400000"/>
          </a:ln>
        </p:spPr>
      </p:pic>
      <p:pic>
        <p:nvPicPr>
          <p:cNvPr id="663" name="pasted-image.pdf"/>
          <p:cNvPicPr>
            <a:picLocks noChangeAspect="1"/>
          </p:cNvPicPr>
          <p:nvPr/>
        </p:nvPicPr>
        <p:blipFill>
          <a:blip r:embed="rId3">
            <a:extLst/>
          </a:blip>
          <a:stretch>
            <a:fillRect/>
          </a:stretch>
        </p:blipFill>
        <p:spPr>
          <a:xfrm>
            <a:off x="9778580" y="3621527"/>
            <a:ext cx="949418" cy="1069721"/>
          </a:xfrm>
          <a:prstGeom prst="rect">
            <a:avLst/>
          </a:prstGeom>
          <a:ln w="12700">
            <a:miter lim="400000"/>
          </a:ln>
        </p:spPr>
      </p:pic>
      <p:pic>
        <p:nvPicPr>
          <p:cNvPr id="664" name="pasted-image.pdf"/>
          <p:cNvPicPr>
            <a:picLocks noChangeAspect="1"/>
          </p:cNvPicPr>
          <p:nvPr/>
        </p:nvPicPr>
        <p:blipFill>
          <a:blip r:embed="rId3">
            <a:extLst/>
          </a:blip>
          <a:stretch>
            <a:fillRect/>
          </a:stretch>
        </p:blipFill>
        <p:spPr>
          <a:xfrm>
            <a:off x="3923093" y="1751443"/>
            <a:ext cx="949418" cy="1069721"/>
          </a:xfrm>
          <a:prstGeom prst="rect">
            <a:avLst/>
          </a:prstGeom>
          <a:ln w="12700">
            <a:miter lim="400000"/>
          </a:ln>
        </p:spPr>
      </p:pic>
      <p:pic>
        <p:nvPicPr>
          <p:cNvPr id="665" name="pasted-image.pdf"/>
          <p:cNvPicPr>
            <a:picLocks noChangeAspect="1"/>
          </p:cNvPicPr>
          <p:nvPr/>
        </p:nvPicPr>
        <p:blipFill>
          <a:blip r:embed="rId3">
            <a:extLst/>
          </a:blip>
          <a:stretch>
            <a:fillRect/>
          </a:stretch>
        </p:blipFill>
        <p:spPr>
          <a:xfrm>
            <a:off x="2125881" y="5958199"/>
            <a:ext cx="949418" cy="1069721"/>
          </a:xfrm>
          <a:prstGeom prst="rect">
            <a:avLst/>
          </a:prstGeom>
          <a:ln w="12700">
            <a:miter lim="400000"/>
          </a:ln>
        </p:spPr>
      </p:pic>
      <p:sp>
        <p:nvSpPr>
          <p:cNvPr id="3" name="Slide Number Placeholder 2"/>
          <p:cNvSpPr>
            <a:spLocks noGrp="1"/>
          </p:cNvSpPr>
          <p:nvPr>
            <p:ph type="sldNum" sz="quarter" idx="10"/>
          </p:nvPr>
        </p:nvSpPr>
        <p:spPr/>
        <p:txBody>
          <a:bodyPr/>
          <a:lstStyle/>
          <a:p>
            <a:pPr>
              <a:defRPr/>
            </a:pPr>
            <a:fld id="{A6CADBCB-90C9-40AA-B762-FAACEAF55A59}" type="slidenum">
              <a:rPr lang="en-US" smtClean="0"/>
              <a:pPr>
                <a:defRPr/>
              </a:pPr>
              <a:t>3</a:t>
            </a:fld>
            <a:endParaRPr lang="en-US" dirty="0"/>
          </a:p>
        </p:txBody>
      </p:sp>
    </p:spTree>
    <p:extLst>
      <p:ext uri="{BB962C8B-B14F-4D97-AF65-F5344CB8AC3E}">
        <p14:creationId xmlns:p14="http://schemas.microsoft.com/office/powerpoint/2010/main" val="20173506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300"/>
                                  </p:stCondLst>
                                  <p:iterate>
                                    <p:tmAbs val="0"/>
                                  </p:iterate>
                                  <p:childTnLst>
                                    <p:set>
                                      <p:cBhvr>
                                        <p:cTn id="6" fill="hold"/>
                                        <p:tgtEl>
                                          <p:spTgt spid="660"/>
                                        </p:tgtEl>
                                        <p:attrNameLst>
                                          <p:attrName>style.visibility</p:attrName>
                                        </p:attrNameLst>
                                      </p:cBhvr>
                                      <p:to>
                                        <p:strVal val="visible"/>
                                      </p:to>
                                    </p:set>
                                    <p:anim calcmode="lin" valueType="num">
                                      <p:cBhvr>
                                        <p:cTn id="7" dur="250" fill="hold"/>
                                        <p:tgtEl>
                                          <p:spTgt spid="660"/>
                                        </p:tgtEl>
                                        <p:attrNameLst>
                                          <p:attrName>ppt_w</p:attrName>
                                        </p:attrNameLst>
                                      </p:cBhvr>
                                      <p:tavLst>
                                        <p:tav tm="0">
                                          <p:val>
                                            <p:fltVal val="0"/>
                                          </p:val>
                                        </p:tav>
                                        <p:tav tm="100000">
                                          <p:val>
                                            <p:strVal val="#ppt_w"/>
                                          </p:val>
                                        </p:tav>
                                      </p:tavLst>
                                    </p:anim>
                                    <p:anim calcmode="lin" valueType="num">
                                      <p:cBhvr>
                                        <p:cTn id="8" dur="250" fill="hold"/>
                                        <p:tgtEl>
                                          <p:spTgt spid="660"/>
                                        </p:tgtEl>
                                        <p:attrNameLst>
                                          <p:attrName>ppt_h</p:attrName>
                                        </p:attrNameLst>
                                      </p:cBhvr>
                                      <p:tavLst>
                                        <p:tav tm="0">
                                          <p:val>
                                            <p:fltVal val="0"/>
                                          </p:val>
                                        </p:tav>
                                        <p:tav tm="100000">
                                          <p:val>
                                            <p:strVal val="#ppt_h"/>
                                          </p:val>
                                        </p:tav>
                                      </p:tavLst>
                                    </p:anim>
                                  </p:childTnLst>
                                </p:cTn>
                              </p:par>
                            </p:childTnLst>
                          </p:cTn>
                        </p:par>
                        <p:par>
                          <p:cTn id="9" fill="hold">
                            <p:stCondLst>
                              <p:cond delay="550"/>
                            </p:stCondLst>
                            <p:childTnLst>
                              <p:par>
                                <p:cTn id="10" presetID="23" presetClass="entr" presetSubtype="16" fill="hold" grpId="0" nodeType="afterEffect">
                                  <p:stCondLst>
                                    <p:cond delay="300"/>
                                  </p:stCondLst>
                                  <p:iterate>
                                    <p:tmAbs val="0"/>
                                  </p:iterate>
                                  <p:childTnLst>
                                    <p:set>
                                      <p:cBhvr>
                                        <p:cTn id="11" fill="hold"/>
                                        <p:tgtEl>
                                          <p:spTgt spid="664"/>
                                        </p:tgtEl>
                                        <p:attrNameLst>
                                          <p:attrName>style.visibility</p:attrName>
                                        </p:attrNameLst>
                                      </p:cBhvr>
                                      <p:to>
                                        <p:strVal val="visible"/>
                                      </p:to>
                                    </p:set>
                                    <p:anim calcmode="lin" valueType="num">
                                      <p:cBhvr>
                                        <p:cTn id="12" dur="250" fill="hold"/>
                                        <p:tgtEl>
                                          <p:spTgt spid="664"/>
                                        </p:tgtEl>
                                        <p:attrNameLst>
                                          <p:attrName>ppt_w</p:attrName>
                                        </p:attrNameLst>
                                      </p:cBhvr>
                                      <p:tavLst>
                                        <p:tav tm="0">
                                          <p:val>
                                            <p:fltVal val="0"/>
                                          </p:val>
                                        </p:tav>
                                        <p:tav tm="100000">
                                          <p:val>
                                            <p:strVal val="#ppt_w"/>
                                          </p:val>
                                        </p:tav>
                                      </p:tavLst>
                                    </p:anim>
                                    <p:anim calcmode="lin" valueType="num">
                                      <p:cBhvr>
                                        <p:cTn id="13" dur="250" fill="hold"/>
                                        <p:tgtEl>
                                          <p:spTgt spid="664"/>
                                        </p:tgtEl>
                                        <p:attrNameLst>
                                          <p:attrName>ppt_h</p:attrName>
                                        </p:attrNameLst>
                                      </p:cBhvr>
                                      <p:tavLst>
                                        <p:tav tm="0">
                                          <p:val>
                                            <p:fltVal val="0"/>
                                          </p:val>
                                        </p:tav>
                                        <p:tav tm="100000">
                                          <p:val>
                                            <p:strVal val="#ppt_h"/>
                                          </p:val>
                                        </p:tav>
                                      </p:tavLst>
                                    </p:anim>
                                  </p:childTnLst>
                                </p:cTn>
                              </p:par>
                            </p:childTnLst>
                          </p:cTn>
                        </p:par>
                        <p:par>
                          <p:cTn id="14" fill="hold">
                            <p:stCondLst>
                              <p:cond delay="1100"/>
                            </p:stCondLst>
                            <p:childTnLst>
                              <p:par>
                                <p:cTn id="15" presetID="23" presetClass="entr" presetSubtype="16" fill="hold" grpId="0" nodeType="afterEffect">
                                  <p:stCondLst>
                                    <p:cond delay="0"/>
                                  </p:stCondLst>
                                  <p:iterate>
                                    <p:tmAbs val="0"/>
                                  </p:iterate>
                                  <p:childTnLst>
                                    <p:set>
                                      <p:cBhvr>
                                        <p:cTn id="16" fill="hold"/>
                                        <p:tgtEl>
                                          <p:spTgt spid="663"/>
                                        </p:tgtEl>
                                        <p:attrNameLst>
                                          <p:attrName>style.visibility</p:attrName>
                                        </p:attrNameLst>
                                      </p:cBhvr>
                                      <p:to>
                                        <p:strVal val="visible"/>
                                      </p:to>
                                    </p:set>
                                    <p:anim calcmode="lin" valueType="num">
                                      <p:cBhvr>
                                        <p:cTn id="17" dur="250" fill="hold"/>
                                        <p:tgtEl>
                                          <p:spTgt spid="663"/>
                                        </p:tgtEl>
                                        <p:attrNameLst>
                                          <p:attrName>ppt_w</p:attrName>
                                        </p:attrNameLst>
                                      </p:cBhvr>
                                      <p:tavLst>
                                        <p:tav tm="0">
                                          <p:val>
                                            <p:fltVal val="0"/>
                                          </p:val>
                                        </p:tav>
                                        <p:tav tm="100000">
                                          <p:val>
                                            <p:strVal val="#ppt_w"/>
                                          </p:val>
                                        </p:tav>
                                      </p:tavLst>
                                    </p:anim>
                                    <p:anim calcmode="lin" valueType="num">
                                      <p:cBhvr>
                                        <p:cTn id="18" dur="250" fill="hold"/>
                                        <p:tgtEl>
                                          <p:spTgt spid="663"/>
                                        </p:tgtEl>
                                        <p:attrNameLst>
                                          <p:attrName>ppt_h</p:attrName>
                                        </p:attrNameLst>
                                      </p:cBhvr>
                                      <p:tavLst>
                                        <p:tav tm="0">
                                          <p:val>
                                            <p:fltVal val="0"/>
                                          </p:val>
                                        </p:tav>
                                        <p:tav tm="100000">
                                          <p:val>
                                            <p:strVal val="#ppt_h"/>
                                          </p:val>
                                        </p:tav>
                                      </p:tavLst>
                                    </p:anim>
                                  </p:childTnLst>
                                </p:cTn>
                              </p:par>
                            </p:childTnLst>
                          </p:cTn>
                        </p:par>
                        <p:par>
                          <p:cTn id="19" fill="hold">
                            <p:stCondLst>
                              <p:cond delay="1350"/>
                            </p:stCondLst>
                            <p:childTnLst>
                              <p:par>
                                <p:cTn id="20" presetID="23" presetClass="entr" presetSubtype="16" fill="hold" grpId="0" nodeType="afterEffect">
                                  <p:stCondLst>
                                    <p:cond delay="300"/>
                                  </p:stCondLst>
                                  <p:iterate>
                                    <p:tmAbs val="0"/>
                                  </p:iterate>
                                  <p:childTnLst>
                                    <p:set>
                                      <p:cBhvr>
                                        <p:cTn id="21" fill="hold"/>
                                        <p:tgtEl>
                                          <p:spTgt spid="665"/>
                                        </p:tgtEl>
                                        <p:attrNameLst>
                                          <p:attrName>style.visibility</p:attrName>
                                        </p:attrNameLst>
                                      </p:cBhvr>
                                      <p:to>
                                        <p:strVal val="visible"/>
                                      </p:to>
                                    </p:set>
                                    <p:anim calcmode="lin" valueType="num">
                                      <p:cBhvr>
                                        <p:cTn id="22" dur="250" fill="hold"/>
                                        <p:tgtEl>
                                          <p:spTgt spid="665"/>
                                        </p:tgtEl>
                                        <p:attrNameLst>
                                          <p:attrName>ppt_w</p:attrName>
                                        </p:attrNameLst>
                                      </p:cBhvr>
                                      <p:tavLst>
                                        <p:tav tm="0">
                                          <p:val>
                                            <p:fltVal val="0"/>
                                          </p:val>
                                        </p:tav>
                                        <p:tav tm="100000">
                                          <p:val>
                                            <p:strVal val="#ppt_w"/>
                                          </p:val>
                                        </p:tav>
                                      </p:tavLst>
                                    </p:anim>
                                    <p:anim calcmode="lin" valueType="num">
                                      <p:cBhvr>
                                        <p:cTn id="23" dur="250" fill="hold"/>
                                        <p:tgtEl>
                                          <p:spTgt spid="66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0" grpId="0" animBg="1" advAuto="0"/>
      <p:bldP spid="663" grpId="0" animBg="1" advAuto="0"/>
      <p:bldP spid="664" grpId="0" animBg="1" advAuto="0"/>
      <p:bldP spid="665"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7" name="pasted-image.pdf"/>
          <p:cNvPicPr>
            <a:picLocks noChangeAspect="1"/>
          </p:cNvPicPr>
          <p:nvPr/>
        </p:nvPicPr>
        <p:blipFill>
          <a:blip r:embed="rId2">
            <a:extLst/>
          </a:blip>
          <a:stretch>
            <a:fillRect/>
          </a:stretch>
        </p:blipFill>
        <p:spPr>
          <a:xfrm>
            <a:off x="6937746" y="3404730"/>
            <a:ext cx="949418" cy="1069721"/>
          </a:xfrm>
          <a:prstGeom prst="rect">
            <a:avLst/>
          </a:prstGeom>
          <a:ln w="12700">
            <a:miter lim="400000"/>
          </a:ln>
        </p:spPr>
      </p:pic>
      <p:pic>
        <p:nvPicPr>
          <p:cNvPr id="668" name="pasted-image.pdf"/>
          <p:cNvPicPr>
            <a:picLocks noChangeAspect="1"/>
          </p:cNvPicPr>
          <p:nvPr/>
        </p:nvPicPr>
        <p:blipFill>
          <a:blip r:embed="rId2">
            <a:extLst/>
          </a:blip>
          <a:stretch>
            <a:fillRect/>
          </a:stretch>
        </p:blipFill>
        <p:spPr>
          <a:xfrm>
            <a:off x="6392243" y="2654177"/>
            <a:ext cx="949418" cy="1069721"/>
          </a:xfrm>
          <a:prstGeom prst="rect">
            <a:avLst/>
          </a:prstGeom>
          <a:ln w="12700">
            <a:miter lim="400000"/>
          </a:ln>
        </p:spPr>
      </p:pic>
      <p:pic>
        <p:nvPicPr>
          <p:cNvPr id="669" name="pasted-image.pdf"/>
          <p:cNvPicPr>
            <a:picLocks noChangeAspect="1"/>
          </p:cNvPicPr>
          <p:nvPr/>
        </p:nvPicPr>
        <p:blipFill>
          <a:blip r:embed="rId2">
            <a:extLst/>
          </a:blip>
          <a:stretch>
            <a:fillRect/>
          </a:stretch>
        </p:blipFill>
        <p:spPr>
          <a:xfrm>
            <a:off x="3448396" y="1230475"/>
            <a:ext cx="949418" cy="1069721"/>
          </a:xfrm>
          <a:prstGeom prst="rect">
            <a:avLst/>
          </a:prstGeom>
          <a:ln w="12700">
            <a:miter lim="400000"/>
          </a:ln>
        </p:spPr>
      </p:pic>
      <p:pic>
        <p:nvPicPr>
          <p:cNvPr id="670" name="pasted-image.pdf"/>
          <p:cNvPicPr>
            <a:picLocks noChangeAspect="1"/>
          </p:cNvPicPr>
          <p:nvPr/>
        </p:nvPicPr>
        <p:blipFill>
          <a:blip r:embed="rId2">
            <a:extLst/>
          </a:blip>
          <a:stretch>
            <a:fillRect/>
          </a:stretch>
        </p:blipFill>
        <p:spPr>
          <a:xfrm>
            <a:off x="4570938" y="634591"/>
            <a:ext cx="949418" cy="1069721"/>
          </a:xfrm>
          <a:prstGeom prst="rect">
            <a:avLst/>
          </a:prstGeom>
          <a:ln w="12700">
            <a:miter lim="400000"/>
          </a:ln>
        </p:spPr>
      </p:pic>
      <p:pic>
        <p:nvPicPr>
          <p:cNvPr id="671" name="pasted-image.pdf"/>
          <p:cNvPicPr>
            <a:picLocks noChangeAspect="1"/>
          </p:cNvPicPr>
          <p:nvPr/>
        </p:nvPicPr>
        <p:blipFill>
          <a:blip r:embed="rId2">
            <a:extLst/>
          </a:blip>
          <a:stretch>
            <a:fillRect/>
          </a:stretch>
        </p:blipFill>
        <p:spPr>
          <a:xfrm>
            <a:off x="5421406" y="1634873"/>
            <a:ext cx="949418" cy="1069721"/>
          </a:xfrm>
          <a:prstGeom prst="rect">
            <a:avLst/>
          </a:prstGeom>
          <a:ln w="12700">
            <a:miter lim="400000"/>
          </a:ln>
        </p:spPr>
      </p:pic>
      <p:pic>
        <p:nvPicPr>
          <p:cNvPr id="672" name="pasted-image.pdf"/>
          <p:cNvPicPr>
            <a:picLocks noChangeAspect="1"/>
          </p:cNvPicPr>
          <p:nvPr/>
        </p:nvPicPr>
        <p:blipFill>
          <a:blip r:embed="rId2">
            <a:extLst/>
          </a:blip>
          <a:stretch>
            <a:fillRect/>
          </a:stretch>
        </p:blipFill>
        <p:spPr>
          <a:xfrm>
            <a:off x="2640543" y="3888689"/>
            <a:ext cx="949418" cy="1069721"/>
          </a:xfrm>
          <a:prstGeom prst="rect">
            <a:avLst/>
          </a:prstGeom>
          <a:ln w="12700">
            <a:miter lim="400000"/>
          </a:ln>
        </p:spPr>
      </p:pic>
      <p:pic>
        <p:nvPicPr>
          <p:cNvPr id="673" name="pasted-image.pdf"/>
          <p:cNvPicPr>
            <a:picLocks noChangeAspect="1"/>
          </p:cNvPicPr>
          <p:nvPr/>
        </p:nvPicPr>
        <p:blipFill>
          <a:blip r:embed="rId2">
            <a:extLst/>
          </a:blip>
          <a:stretch>
            <a:fillRect/>
          </a:stretch>
        </p:blipFill>
        <p:spPr>
          <a:xfrm>
            <a:off x="3109223" y="3322512"/>
            <a:ext cx="949418" cy="1069721"/>
          </a:xfrm>
          <a:prstGeom prst="rect">
            <a:avLst/>
          </a:prstGeom>
          <a:ln w="12700">
            <a:miter lim="400000"/>
          </a:ln>
        </p:spPr>
      </p:pic>
      <p:pic>
        <p:nvPicPr>
          <p:cNvPr id="674" name="pasted-image.pdf"/>
          <p:cNvPicPr>
            <a:picLocks noChangeAspect="1"/>
          </p:cNvPicPr>
          <p:nvPr/>
        </p:nvPicPr>
        <p:blipFill>
          <a:blip r:embed="rId2">
            <a:extLst/>
          </a:blip>
          <a:stretch>
            <a:fillRect/>
          </a:stretch>
        </p:blipFill>
        <p:spPr>
          <a:xfrm>
            <a:off x="1476177" y="1634873"/>
            <a:ext cx="949418" cy="1069721"/>
          </a:xfrm>
          <a:prstGeom prst="rect">
            <a:avLst/>
          </a:prstGeom>
          <a:ln w="12700">
            <a:miter lim="400000"/>
          </a:ln>
        </p:spPr>
      </p:pic>
      <p:pic>
        <p:nvPicPr>
          <p:cNvPr id="675" name="pasted-image.pdf"/>
          <p:cNvPicPr>
            <a:picLocks noChangeAspect="1"/>
          </p:cNvPicPr>
          <p:nvPr/>
        </p:nvPicPr>
        <p:blipFill>
          <a:blip r:embed="rId2">
            <a:extLst/>
          </a:blip>
          <a:stretch>
            <a:fillRect/>
          </a:stretch>
        </p:blipFill>
        <p:spPr>
          <a:xfrm>
            <a:off x="538084" y="1634873"/>
            <a:ext cx="949418" cy="1069721"/>
          </a:xfrm>
          <a:prstGeom prst="rect">
            <a:avLst/>
          </a:prstGeom>
          <a:ln w="12700">
            <a:miter lim="400000"/>
          </a:ln>
        </p:spPr>
      </p:pic>
      <p:pic>
        <p:nvPicPr>
          <p:cNvPr id="676" name="pasted-image.pdf"/>
          <p:cNvPicPr>
            <a:picLocks noChangeAspect="1"/>
          </p:cNvPicPr>
          <p:nvPr/>
        </p:nvPicPr>
        <p:blipFill>
          <a:blip r:embed="rId2">
            <a:extLst/>
          </a:blip>
          <a:stretch>
            <a:fillRect/>
          </a:stretch>
        </p:blipFill>
        <p:spPr>
          <a:xfrm>
            <a:off x="708204" y="3793690"/>
            <a:ext cx="949418" cy="1069721"/>
          </a:xfrm>
          <a:prstGeom prst="rect">
            <a:avLst/>
          </a:prstGeom>
          <a:ln w="12700">
            <a:miter lim="400000"/>
          </a:ln>
        </p:spPr>
      </p:pic>
      <p:pic>
        <p:nvPicPr>
          <p:cNvPr id="677" name="pasted-image.pdf"/>
          <p:cNvPicPr>
            <a:picLocks noChangeAspect="1"/>
          </p:cNvPicPr>
          <p:nvPr/>
        </p:nvPicPr>
        <p:blipFill>
          <a:blip r:embed="rId2">
            <a:extLst/>
          </a:blip>
          <a:stretch>
            <a:fillRect/>
          </a:stretch>
        </p:blipFill>
        <p:spPr>
          <a:xfrm>
            <a:off x="907939" y="5979121"/>
            <a:ext cx="949418" cy="1069721"/>
          </a:xfrm>
          <a:prstGeom prst="rect">
            <a:avLst/>
          </a:prstGeom>
          <a:ln w="12700">
            <a:miter lim="400000"/>
          </a:ln>
        </p:spPr>
      </p:pic>
      <p:pic>
        <p:nvPicPr>
          <p:cNvPr id="678" name="pasted-image.pdf"/>
          <p:cNvPicPr>
            <a:picLocks noChangeAspect="1"/>
          </p:cNvPicPr>
          <p:nvPr/>
        </p:nvPicPr>
        <p:blipFill>
          <a:blip r:embed="rId2">
            <a:extLst/>
          </a:blip>
          <a:stretch>
            <a:fillRect/>
          </a:stretch>
        </p:blipFill>
        <p:spPr>
          <a:xfrm>
            <a:off x="1851410" y="5993702"/>
            <a:ext cx="949418" cy="1069721"/>
          </a:xfrm>
          <a:prstGeom prst="rect">
            <a:avLst/>
          </a:prstGeom>
          <a:ln w="12700">
            <a:miter lim="400000"/>
          </a:ln>
        </p:spPr>
      </p:pic>
      <p:pic>
        <p:nvPicPr>
          <p:cNvPr id="679" name="pasted-image.pdf"/>
          <p:cNvPicPr>
            <a:picLocks noChangeAspect="1"/>
          </p:cNvPicPr>
          <p:nvPr/>
        </p:nvPicPr>
        <p:blipFill>
          <a:blip r:embed="rId2">
            <a:extLst/>
          </a:blip>
          <a:stretch>
            <a:fillRect/>
          </a:stretch>
        </p:blipFill>
        <p:spPr>
          <a:xfrm>
            <a:off x="1376030" y="5268284"/>
            <a:ext cx="949418" cy="1069721"/>
          </a:xfrm>
          <a:prstGeom prst="rect">
            <a:avLst/>
          </a:prstGeom>
          <a:ln w="12700">
            <a:miter lim="400000"/>
          </a:ln>
        </p:spPr>
      </p:pic>
      <p:pic>
        <p:nvPicPr>
          <p:cNvPr id="680" name="pasted-image.pdf"/>
          <p:cNvPicPr>
            <a:picLocks noChangeAspect="1"/>
          </p:cNvPicPr>
          <p:nvPr/>
        </p:nvPicPr>
        <p:blipFill>
          <a:blip r:embed="rId2">
            <a:extLst/>
          </a:blip>
          <a:stretch>
            <a:fillRect/>
          </a:stretch>
        </p:blipFill>
        <p:spPr>
          <a:xfrm>
            <a:off x="4293760" y="6551108"/>
            <a:ext cx="949418" cy="1069721"/>
          </a:xfrm>
          <a:prstGeom prst="rect">
            <a:avLst/>
          </a:prstGeom>
          <a:ln w="12700">
            <a:miter lim="400000"/>
          </a:ln>
        </p:spPr>
      </p:pic>
      <p:pic>
        <p:nvPicPr>
          <p:cNvPr id="681" name="pasted-image.pdf"/>
          <p:cNvPicPr>
            <a:picLocks noChangeAspect="1"/>
          </p:cNvPicPr>
          <p:nvPr/>
        </p:nvPicPr>
        <p:blipFill>
          <a:blip r:embed="rId2">
            <a:extLst/>
          </a:blip>
          <a:stretch>
            <a:fillRect/>
          </a:stretch>
        </p:blipFill>
        <p:spPr>
          <a:xfrm>
            <a:off x="3818159" y="5785566"/>
            <a:ext cx="949418" cy="1069721"/>
          </a:xfrm>
          <a:prstGeom prst="rect">
            <a:avLst/>
          </a:prstGeom>
          <a:ln w="12700">
            <a:miter lim="400000"/>
          </a:ln>
        </p:spPr>
      </p:pic>
      <p:pic>
        <p:nvPicPr>
          <p:cNvPr id="682" name="pasted-image.pdf"/>
          <p:cNvPicPr>
            <a:picLocks noChangeAspect="1"/>
          </p:cNvPicPr>
          <p:nvPr/>
        </p:nvPicPr>
        <p:blipFill>
          <a:blip r:embed="rId2">
            <a:extLst/>
          </a:blip>
          <a:stretch>
            <a:fillRect/>
          </a:stretch>
        </p:blipFill>
        <p:spPr>
          <a:xfrm>
            <a:off x="6392242" y="6965166"/>
            <a:ext cx="949418" cy="1069721"/>
          </a:xfrm>
          <a:prstGeom prst="rect">
            <a:avLst/>
          </a:prstGeom>
          <a:ln w="12700">
            <a:miter lim="400000"/>
          </a:ln>
        </p:spPr>
      </p:pic>
      <p:pic>
        <p:nvPicPr>
          <p:cNvPr id="683" name="pasted-image.pdf"/>
          <p:cNvPicPr>
            <a:picLocks noChangeAspect="1"/>
          </p:cNvPicPr>
          <p:nvPr/>
        </p:nvPicPr>
        <p:blipFill>
          <a:blip r:embed="rId2">
            <a:extLst/>
          </a:blip>
          <a:stretch>
            <a:fillRect/>
          </a:stretch>
        </p:blipFill>
        <p:spPr>
          <a:xfrm>
            <a:off x="5959814" y="6254063"/>
            <a:ext cx="949418" cy="1069721"/>
          </a:xfrm>
          <a:prstGeom prst="rect">
            <a:avLst/>
          </a:prstGeom>
          <a:ln w="12700">
            <a:miter lim="400000"/>
          </a:ln>
        </p:spPr>
      </p:pic>
      <p:pic>
        <p:nvPicPr>
          <p:cNvPr id="684" name="pasted-image.pdf"/>
          <p:cNvPicPr>
            <a:picLocks noChangeAspect="1"/>
          </p:cNvPicPr>
          <p:nvPr/>
        </p:nvPicPr>
        <p:blipFill>
          <a:blip r:embed="rId2">
            <a:extLst/>
          </a:blip>
          <a:stretch>
            <a:fillRect/>
          </a:stretch>
        </p:blipFill>
        <p:spPr>
          <a:xfrm>
            <a:off x="5531311" y="5540863"/>
            <a:ext cx="949418" cy="1069721"/>
          </a:xfrm>
          <a:prstGeom prst="rect">
            <a:avLst/>
          </a:prstGeom>
          <a:ln w="12700">
            <a:miter lim="400000"/>
          </a:ln>
        </p:spPr>
      </p:pic>
      <p:pic>
        <p:nvPicPr>
          <p:cNvPr id="685" name="pasted-image.pdf"/>
          <p:cNvPicPr>
            <a:picLocks noChangeAspect="1"/>
          </p:cNvPicPr>
          <p:nvPr/>
        </p:nvPicPr>
        <p:blipFill>
          <a:blip r:embed="rId2">
            <a:extLst/>
          </a:blip>
          <a:stretch>
            <a:fillRect/>
          </a:stretch>
        </p:blipFill>
        <p:spPr>
          <a:xfrm>
            <a:off x="10204398" y="3128533"/>
            <a:ext cx="949418" cy="1069721"/>
          </a:xfrm>
          <a:prstGeom prst="rect">
            <a:avLst/>
          </a:prstGeom>
          <a:ln w="12700">
            <a:miter lim="400000"/>
          </a:ln>
        </p:spPr>
      </p:pic>
      <p:pic>
        <p:nvPicPr>
          <p:cNvPr id="686" name="pasted-image.pdf"/>
          <p:cNvPicPr>
            <a:picLocks noChangeAspect="1"/>
          </p:cNvPicPr>
          <p:nvPr/>
        </p:nvPicPr>
        <p:blipFill>
          <a:blip r:embed="rId2">
            <a:extLst/>
          </a:blip>
          <a:stretch>
            <a:fillRect/>
          </a:stretch>
        </p:blipFill>
        <p:spPr>
          <a:xfrm>
            <a:off x="11135082" y="3143116"/>
            <a:ext cx="949418" cy="1069721"/>
          </a:xfrm>
          <a:prstGeom prst="rect">
            <a:avLst/>
          </a:prstGeom>
          <a:ln w="12700">
            <a:miter lim="400000"/>
          </a:ln>
        </p:spPr>
      </p:pic>
      <p:pic>
        <p:nvPicPr>
          <p:cNvPr id="687" name="pasted-image.pdf"/>
          <p:cNvPicPr>
            <a:picLocks noChangeAspect="1"/>
          </p:cNvPicPr>
          <p:nvPr/>
        </p:nvPicPr>
        <p:blipFill>
          <a:blip r:embed="rId2">
            <a:extLst/>
          </a:blip>
          <a:stretch>
            <a:fillRect/>
          </a:stretch>
        </p:blipFill>
        <p:spPr>
          <a:xfrm>
            <a:off x="9781739" y="3834449"/>
            <a:ext cx="949418" cy="1069721"/>
          </a:xfrm>
          <a:prstGeom prst="rect">
            <a:avLst/>
          </a:prstGeom>
          <a:ln w="12700">
            <a:miter lim="400000"/>
          </a:ln>
        </p:spPr>
      </p:pic>
      <p:pic>
        <p:nvPicPr>
          <p:cNvPr id="688" name="pasted-image.pdf"/>
          <p:cNvPicPr>
            <a:picLocks noChangeAspect="1"/>
          </p:cNvPicPr>
          <p:nvPr/>
        </p:nvPicPr>
        <p:blipFill>
          <a:blip r:embed="rId2">
            <a:extLst/>
          </a:blip>
          <a:stretch>
            <a:fillRect/>
          </a:stretch>
        </p:blipFill>
        <p:spPr>
          <a:xfrm>
            <a:off x="7492872" y="570254"/>
            <a:ext cx="949418" cy="1069721"/>
          </a:xfrm>
          <a:prstGeom prst="rect">
            <a:avLst/>
          </a:prstGeom>
          <a:ln w="12700">
            <a:miter lim="400000"/>
          </a:ln>
        </p:spPr>
      </p:pic>
      <p:pic>
        <p:nvPicPr>
          <p:cNvPr id="689" name="pasted-image.pdf"/>
          <p:cNvPicPr>
            <a:picLocks noChangeAspect="1"/>
          </p:cNvPicPr>
          <p:nvPr/>
        </p:nvPicPr>
        <p:blipFill>
          <a:blip r:embed="rId2">
            <a:extLst/>
          </a:blip>
          <a:stretch>
            <a:fillRect/>
          </a:stretch>
        </p:blipFill>
        <p:spPr>
          <a:xfrm>
            <a:off x="10031428" y="1923796"/>
            <a:ext cx="949418" cy="1069721"/>
          </a:xfrm>
          <a:prstGeom prst="rect">
            <a:avLst/>
          </a:prstGeom>
          <a:ln w="12700">
            <a:miter lim="400000"/>
          </a:ln>
        </p:spPr>
      </p:pic>
      <p:pic>
        <p:nvPicPr>
          <p:cNvPr id="690" name="pasted-image.pdf"/>
          <p:cNvPicPr>
            <a:picLocks noChangeAspect="1"/>
          </p:cNvPicPr>
          <p:nvPr/>
        </p:nvPicPr>
        <p:blipFill>
          <a:blip r:embed="rId2">
            <a:extLst/>
          </a:blip>
          <a:stretch>
            <a:fillRect/>
          </a:stretch>
        </p:blipFill>
        <p:spPr>
          <a:xfrm>
            <a:off x="9564338" y="1132663"/>
            <a:ext cx="949418" cy="1069721"/>
          </a:xfrm>
          <a:prstGeom prst="rect">
            <a:avLst/>
          </a:prstGeom>
          <a:ln w="12700">
            <a:miter lim="400000"/>
          </a:ln>
        </p:spPr>
      </p:pic>
      <p:pic>
        <p:nvPicPr>
          <p:cNvPr id="691" name="pasted-image.pdf"/>
          <p:cNvPicPr>
            <a:picLocks noChangeAspect="1"/>
          </p:cNvPicPr>
          <p:nvPr/>
        </p:nvPicPr>
        <p:blipFill>
          <a:blip r:embed="rId2">
            <a:extLst/>
          </a:blip>
          <a:stretch>
            <a:fillRect/>
          </a:stretch>
        </p:blipFill>
        <p:spPr>
          <a:xfrm>
            <a:off x="10680464" y="564199"/>
            <a:ext cx="949418" cy="1069721"/>
          </a:xfrm>
          <a:prstGeom prst="rect">
            <a:avLst/>
          </a:prstGeom>
          <a:ln w="12700">
            <a:miter lim="400000"/>
          </a:ln>
        </p:spPr>
      </p:pic>
      <p:pic>
        <p:nvPicPr>
          <p:cNvPr id="692" name="pasted-image.pdf"/>
          <p:cNvPicPr>
            <a:picLocks noChangeAspect="1"/>
          </p:cNvPicPr>
          <p:nvPr/>
        </p:nvPicPr>
        <p:blipFill>
          <a:blip r:embed="rId2">
            <a:extLst/>
          </a:blip>
          <a:stretch>
            <a:fillRect/>
          </a:stretch>
        </p:blipFill>
        <p:spPr>
          <a:xfrm>
            <a:off x="11565891" y="6054895"/>
            <a:ext cx="949418" cy="1069721"/>
          </a:xfrm>
          <a:prstGeom prst="rect">
            <a:avLst/>
          </a:prstGeom>
          <a:ln w="12700">
            <a:miter lim="400000"/>
          </a:ln>
        </p:spPr>
      </p:pic>
      <p:pic>
        <p:nvPicPr>
          <p:cNvPr id="693" name="pasted-image.pdf"/>
          <p:cNvPicPr>
            <a:picLocks noChangeAspect="1"/>
          </p:cNvPicPr>
          <p:nvPr/>
        </p:nvPicPr>
        <p:blipFill>
          <a:blip r:embed="rId2">
            <a:extLst/>
          </a:blip>
          <a:stretch>
            <a:fillRect/>
          </a:stretch>
        </p:blipFill>
        <p:spPr>
          <a:xfrm>
            <a:off x="12017925" y="6840979"/>
            <a:ext cx="949418" cy="1069721"/>
          </a:xfrm>
          <a:prstGeom prst="rect">
            <a:avLst/>
          </a:prstGeom>
          <a:ln w="12700">
            <a:miter lim="400000"/>
          </a:ln>
        </p:spPr>
      </p:pic>
      <p:pic>
        <p:nvPicPr>
          <p:cNvPr id="694" name="pasted-image.pdf"/>
          <p:cNvPicPr>
            <a:picLocks noChangeAspect="1"/>
          </p:cNvPicPr>
          <p:nvPr/>
        </p:nvPicPr>
        <p:blipFill>
          <a:blip r:embed="rId2">
            <a:extLst/>
          </a:blip>
          <a:stretch>
            <a:fillRect/>
          </a:stretch>
        </p:blipFill>
        <p:spPr>
          <a:xfrm>
            <a:off x="12943866" y="6869822"/>
            <a:ext cx="949418" cy="1069721"/>
          </a:xfrm>
          <a:prstGeom prst="rect">
            <a:avLst/>
          </a:prstGeom>
          <a:ln w="12700">
            <a:miter lim="400000"/>
          </a:ln>
        </p:spPr>
      </p:pic>
      <p:pic>
        <p:nvPicPr>
          <p:cNvPr id="695" name="pasted-image.pdf"/>
          <p:cNvPicPr>
            <a:picLocks noChangeAspect="1"/>
          </p:cNvPicPr>
          <p:nvPr/>
        </p:nvPicPr>
        <p:blipFill>
          <a:blip r:embed="rId2">
            <a:extLst/>
          </a:blip>
          <a:stretch>
            <a:fillRect/>
          </a:stretch>
        </p:blipFill>
        <p:spPr>
          <a:xfrm>
            <a:off x="7545552" y="6399528"/>
            <a:ext cx="949418" cy="1069721"/>
          </a:xfrm>
          <a:prstGeom prst="rect">
            <a:avLst/>
          </a:prstGeom>
          <a:ln w="12700">
            <a:miter lim="400000"/>
          </a:ln>
        </p:spPr>
      </p:pic>
      <p:pic>
        <p:nvPicPr>
          <p:cNvPr id="696" name="pasted-image.pdf"/>
          <p:cNvPicPr>
            <a:picLocks noChangeAspect="1"/>
          </p:cNvPicPr>
          <p:nvPr/>
        </p:nvPicPr>
        <p:blipFill>
          <a:blip r:embed="rId2">
            <a:extLst/>
          </a:blip>
          <a:stretch>
            <a:fillRect/>
          </a:stretch>
        </p:blipFill>
        <p:spPr>
          <a:xfrm>
            <a:off x="8056791" y="5710261"/>
            <a:ext cx="949418" cy="1069721"/>
          </a:xfrm>
          <a:prstGeom prst="rect">
            <a:avLst/>
          </a:prstGeom>
          <a:ln w="12700">
            <a:miter lim="400000"/>
          </a:ln>
        </p:spPr>
      </p:pic>
      <p:pic>
        <p:nvPicPr>
          <p:cNvPr id="697" name="pasted-image.pdf"/>
          <p:cNvPicPr>
            <a:picLocks noChangeAspect="1"/>
          </p:cNvPicPr>
          <p:nvPr/>
        </p:nvPicPr>
        <p:blipFill>
          <a:blip r:embed="rId2">
            <a:extLst/>
          </a:blip>
          <a:stretch>
            <a:fillRect/>
          </a:stretch>
        </p:blipFill>
        <p:spPr>
          <a:xfrm>
            <a:off x="13186042" y="3532486"/>
            <a:ext cx="949418" cy="1069721"/>
          </a:xfrm>
          <a:prstGeom prst="rect">
            <a:avLst/>
          </a:prstGeom>
          <a:ln w="12700">
            <a:miter lim="400000"/>
          </a:ln>
        </p:spPr>
      </p:pic>
      <p:pic>
        <p:nvPicPr>
          <p:cNvPr id="698" name="pasted-image.pdf"/>
          <p:cNvPicPr>
            <a:picLocks noChangeAspect="1"/>
          </p:cNvPicPr>
          <p:nvPr/>
        </p:nvPicPr>
        <p:blipFill>
          <a:blip r:embed="rId2">
            <a:extLst/>
          </a:blip>
          <a:stretch>
            <a:fillRect/>
          </a:stretch>
        </p:blipFill>
        <p:spPr>
          <a:xfrm>
            <a:off x="12254878" y="3532486"/>
            <a:ext cx="949418" cy="1069721"/>
          </a:xfrm>
          <a:prstGeom prst="rect">
            <a:avLst/>
          </a:prstGeom>
          <a:ln w="12700">
            <a:miter lim="400000"/>
          </a:ln>
        </p:spPr>
      </p:pic>
      <p:pic>
        <p:nvPicPr>
          <p:cNvPr id="699" name="pasted-image.pdf"/>
          <p:cNvPicPr>
            <a:picLocks noChangeAspect="1"/>
          </p:cNvPicPr>
          <p:nvPr/>
        </p:nvPicPr>
        <p:blipFill>
          <a:blip r:embed="rId2">
            <a:extLst/>
          </a:blip>
          <a:stretch>
            <a:fillRect/>
          </a:stretch>
        </p:blipFill>
        <p:spPr>
          <a:xfrm>
            <a:off x="12259392" y="1132663"/>
            <a:ext cx="949418" cy="1069721"/>
          </a:xfrm>
          <a:prstGeom prst="rect">
            <a:avLst/>
          </a:prstGeom>
          <a:ln w="12700">
            <a:miter lim="400000"/>
          </a:ln>
        </p:spPr>
      </p:pic>
      <p:pic>
        <p:nvPicPr>
          <p:cNvPr id="700" name="pasted-image.pdf"/>
          <p:cNvPicPr>
            <a:picLocks noChangeAspect="1"/>
          </p:cNvPicPr>
          <p:nvPr/>
        </p:nvPicPr>
        <p:blipFill>
          <a:blip r:embed="rId2">
            <a:extLst/>
          </a:blip>
          <a:stretch>
            <a:fillRect/>
          </a:stretch>
        </p:blipFill>
        <p:spPr>
          <a:xfrm>
            <a:off x="13201475" y="1132663"/>
            <a:ext cx="949418" cy="1069721"/>
          </a:xfrm>
          <a:prstGeom prst="rect">
            <a:avLst/>
          </a:prstGeom>
          <a:ln w="12700">
            <a:miter lim="400000"/>
          </a:ln>
        </p:spPr>
      </p:pic>
      <p:pic>
        <p:nvPicPr>
          <p:cNvPr id="701" name="pasted-image.pdf"/>
          <p:cNvPicPr>
            <a:picLocks noChangeAspect="1"/>
          </p:cNvPicPr>
          <p:nvPr/>
        </p:nvPicPr>
        <p:blipFill>
          <a:blip r:embed="rId2">
            <a:extLst/>
          </a:blip>
          <a:stretch>
            <a:fillRect/>
          </a:stretch>
        </p:blipFill>
        <p:spPr>
          <a:xfrm>
            <a:off x="12730433" y="4019947"/>
            <a:ext cx="949418" cy="1069721"/>
          </a:xfrm>
          <a:prstGeom prst="rect">
            <a:avLst/>
          </a:prstGeom>
          <a:ln w="12700">
            <a:miter lim="400000"/>
          </a:ln>
        </p:spPr>
      </p:pic>
      <p:pic>
        <p:nvPicPr>
          <p:cNvPr id="702" name="pasted-image.pdf"/>
          <p:cNvPicPr>
            <a:picLocks noChangeAspect="1"/>
          </p:cNvPicPr>
          <p:nvPr/>
        </p:nvPicPr>
        <p:blipFill>
          <a:blip r:embed="rId2">
            <a:extLst/>
          </a:blip>
          <a:stretch>
            <a:fillRect/>
          </a:stretch>
        </p:blipFill>
        <p:spPr>
          <a:xfrm>
            <a:off x="13201475" y="4780832"/>
            <a:ext cx="949418" cy="1069721"/>
          </a:xfrm>
          <a:prstGeom prst="rect">
            <a:avLst/>
          </a:prstGeom>
          <a:ln w="12700">
            <a:miter lim="400000"/>
          </a:ln>
        </p:spPr>
      </p:pic>
      <p:pic>
        <p:nvPicPr>
          <p:cNvPr id="703" name="pasted-image.pdf"/>
          <p:cNvPicPr>
            <a:picLocks noChangeAspect="1"/>
          </p:cNvPicPr>
          <p:nvPr/>
        </p:nvPicPr>
        <p:blipFill>
          <a:blip r:embed="rId2">
            <a:extLst/>
          </a:blip>
          <a:stretch>
            <a:fillRect/>
          </a:stretch>
        </p:blipFill>
        <p:spPr>
          <a:xfrm>
            <a:off x="7492872" y="2654177"/>
            <a:ext cx="949418" cy="1069721"/>
          </a:xfrm>
          <a:prstGeom prst="rect">
            <a:avLst/>
          </a:prstGeom>
          <a:ln w="12700">
            <a:miter lim="400000"/>
          </a:ln>
        </p:spPr>
      </p:pic>
      <p:pic>
        <p:nvPicPr>
          <p:cNvPr id="704" name="pasted-image.pdf"/>
          <p:cNvPicPr>
            <a:picLocks noChangeAspect="1"/>
          </p:cNvPicPr>
          <p:nvPr/>
        </p:nvPicPr>
        <p:blipFill>
          <a:blip r:embed="rId2">
            <a:extLst/>
          </a:blip>
          <a:stretch>
            <a:fillRect/>
          </a:stretch>
        </p:blipFill>
        <p:spPr>
          <a:xfrm>
            <a:off x="10653541" y="3834449"/>
            <a:ext cx="949418" cy="1069721"/>
          </a:xfrm>
          <a:prstGeom prst="rect">
            <a:avLst/>
          </a:prstGeom>
          <a:ln w="12700">
            <a:miter lim="400000"/>
          </a:ln>
        </p:spPr>
      </p:pic>
      <p:pic>
        <p:nvPicPr>
          <p:cNvPr id="705" name="pasted-image.pdf"/>
          <p:cNvPicPr>
            <a:picLocks noChangeAspect="1"/>
          </p:cNvPicPr>
          <p:nvPr/>
        </p:nvPicPr>
        <p:blipFill>
          <a:blip r:embed="rId2">
            <a:extLst/>
          </a:blip>
          <a:stretch>
            <a:fillRect/>
          </a:stretch>
        </p:blipFill>
        <p:spPr>
          <a:xfrm>
            <a:off x="3929521" y="1965878"/>
            <a:ext cx="949418" cy="1069721"/>
          </a:xfrm>
          <a:prstGeom prst="rect">
            <a:avLst/>
          </a:prstGeom>
          <a:ln w="12700">
            <a:miter lim="400000"/>
          </a:ln>
        </p:spPr>
      </p:pic>
      <p:pic>
        <p:nvPicPr>
          <p:cNvPr id="706" name="pasted-image.pdf"/>
          <p:cNvPicPr>
            <a:picLocks noChangeAspect="1"/>
          </p:cNvPicPr>
          <p:nvPr/>
        </p:nvPicPr>
        <p:blipFill>
          <a:blip r:embed="rId2">
            <a:extLst/>
          </a:blip>
          <a:stretch>
            <a:fillRect/>
          </a:stretch>
        </p:blipFill>
        <p:spPr>
          <a:xfrm>
            <a:off x="1376030" y="6581667"/>
            <a:ext cx="949418" cy="1069721"/>
          </a:xfrm>
          <a:prstGeom prst="rect">
            <a:avLst/>
          </a:prstGeom>
          <a:ln w="12700">
            <a:miter lim="400000"/>
          </a:ln>
        </p:spPr>
      </p:pic>
      <p:sp>
        <p:nvSpPr>
          <p:cNvPr id="707" name="Shape 707"/>
          <p:cNvSpPr/>
          <p:nvPr/>
        </p:nvSpPr>
        <p:spPr>
          <a:xfrm>
            <a:off x="2516257" y="4991438"/>
            <a:ext cx="10213330" cy="492440"/>
          </a:xfrm>
          <a:prstGeom prst="rect">
            <a:avLst/>
          </a:prstGeom>
          <a:ln w="12700">
            <a:miter lim="400000"/>
          </a:ln>
          <a:extLst>
            <a:ext uri="{C572A759-6A51-4108-AA02-DFA0A04FC94B}">
              <ma14:wrappingTextBoxFlag xmlns:ma14="http://schemas.microsoft.com/office/mac/drawingml/2011/main" xmlns="" val="1"/>
            </a:ext>
          </a:extLst>
        </p:spPr>
        <p:txBody>
          <a:bodyPr wrap="square" lIns="30479" tIns="30479" rIns="30479" bIns="30479" anchor="ctr">
            <a:spAutoFit/>
          </a:bodyPr>
          <a:lstStyle>
            <a:lvl1pPr>
              <a:defRPr sz="6200"/>
            </a:lvl1pPr>
          </a:lstStyle>
          <a:p>
            <a:r>
              <a:rPr sz="2800" dirty="0"/>
              <a:t>But soon </a:t>
            </a:r>
            <a:r>
              <a:rPr lang="en-US" sz="2800" dirty="0" smtClean="0"/>
              <a:t>you have many applications, many instances…</a:t>
            </a:r>
            <a:endParaRPr sz="2800" dirty="0"/>
          </a:p>
        </p:txBody>
      </p:sp>
      <p:sp>
        <p:nvSpPr>
          <p:cNvPr id="3" name="Slide Number Placeholder 2"/>
          <p:cNvSpPr>
            <a:spLocks noGrp="1"/>
          </p:cNvSpPr>
          <p:nvPr>
            <p:ph type="sldNum" sz="quarter" idx="10"/>
          </p:nvPr>
        </p:nvSpPr>
        <p:spPr/>
        <p:txBody>
          <a:bodyPr/>
          <a:lstStyle/>
          <a:p>
            <a:pPr>
              <a:defRPr/>
            </a:pPr>
            <a:fld id="{A6CADBCB-90C9-40AA-B762-FAACEAF55A59}" type="slidenum">
              <a:rPr lang="en-US" smtClean="0"/>
              <a:pPr>
                <a:defRPr/>
              </a:pPr>
              <a:t>4</a:t>
            </a:fld>
            <a:endParaRPr lang="en-US" dirty="0"/>
          </a:p>
        </p:txBody>
      </p:sp>
    </p:spTree>
    <p:extLst>
      <p:ext uri="{BB962C8B-B14F-4D97-AF65-F5344CB8AC3E}">
        <p14:creationId xmlns:p14="http://schemas.microsoft.com/office/powerpoint/2010/main" val="6907264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10"/>
                                  </p:stCondLst>
                                  <p:iterate>
                                    <p:tmAbs val="0"/>
                                  </p:iterate>
                                  <p:childTnLst>
                                    <p:set>
                                      <p:cBhvr>
                                        <p:cTn id="6" fill="hold"/>
                                        <p:tgtEl>
                                          <p:spTgt spid="691"/>
                                        </p:tgtEl>
                                        <p:attrNameLst>
                                          <p:attrName>style.visibility</p:attrName>
                                        </p:attrNameLst>
                                      </p:cBhvr>
                                      <p:to>
                                        <p:strVal val="visible"/>
                                      </p:to>
                                    </p:set>
                                    <p:anim calcmode="lin" valueType="num">
                                      <p:cBhvr>
                                        <p:cTn id="7" dur="30" fill="hold"/>
                                        <p:tgtEl>
                                          <p:spTgt spid="691"/>
                                        </p:tgtEl>
                                        <p:attrNameLst>
                                          <p:attrName>ppt_w</p:attrName>
                                        </p:attrNameLst>
                                      </p:cBhvr>
                                      <p:tavLst>
                                        <p:tav tm="0">
                                          <p:val>
                                            <p:fltVal val="0"/>
                                          </p:val>
                                        </p:tav>
                                        <p:tav tm="100000">
                                          <p:val>
                                            <p:strVal val="#ppt_w"/>
                                          </p:val>
                                        </p:tav>
                                      </p:tavLst>
                                    </p:anim>
                                    <p:anim calcmode="lin" valueType="num">
                                      <p:cBhvr>
                                        <p:cTn id="8" dur="30" fill="hold"/>
                                        <p:tgtEl>
                                          <p:spTgt spid="691"/>
                                        </p:tgtEl>
                                        <p:attrNameLst>
                                          <p:attrName>ppt_h</p:attrName>
                                        </p:attrNameLst>
                                      </p:cBhvr>
                                      <p:tavLst>
                                        <p:tav tm="0">
                                          <p:val>
                                            <p:fltVal val="0"/>
                                          </p:val>
                                        </p:tav>
                                        <p:tav tm="100000">
                                          <p:val>
                                            <p:strVal val="#ppt_h"/>
                                          </p:val>
                                        </p:tav>
                                      </p:tavLst>
                                    </p:anim>
                                  </p:childTnLst>
                                </p:cTn>
                              </p:par>
                            </p:childTnLst>
                          </p:cTn>
                        </p:par>
                        <p:par>
                          <p:cTn id="9" fill="hold">
                            <p:stCondLst>
                              <p:cond delay="40"/>
                            </p:stCondLst>
                            <p:childTnLst>
                              <p:par>
                                <p:cTn id="10" presetID="23" presetClass="entr" presetSubtype="16" fill="hold" grpId="0" nodeType="afterEffect">
                                  <p:stCondLst>
                                    <p:cond delay="10"/>
                                  </p:stCondLst>
                                  <p:iterate>
                                    <p:tmAbs val="0"/>
                                  </p:iterate>
                                  <p:childTnLst>
                                    <p:set>
                                      <p:cBhvr>
                                        <p:cTn id="11" fill="hold"/>
                                        <p:tgtEl>
                                          <p:spTgt spid="670"/>
                                        </p:tgtEl>
                                        <p:attrNameLst>
                                          <p:attrName>style.visibility</p:attrName>
                                        </p:attrNameLst>
                                      </p:cBhvr>
                                      <p:to>
                                        <p:strVal val="visible"/>
                                      </p:to>
                                    </p:set>
                                    <p:anim calcmode="lin" valueType="num">
                                      <p:cBhvr>
                                        <p:cTn id="12" dur="30" fill="hold"/>
                                        <p:tgtEl>
                                          <p:spTgt spid="670"/>
                                        </p:tgtEl>
                                        <p:attrNameLst>
                                          <p:attrName>ppt_w</p:attrName>
                                        </p:attrNameLst>
                                      </p:cBhvr>
                                      <p:tavLst>
                                        <p:tav tm="0">
                                          <p:val>
                                            <p:fltVal val="0"/>
                                          </p:val>
                                        </p:tav>
                                        <p:tav tm="100000">
                                          <p:val>
                                            <p:strVal val="#ppt_w"/>
                                          </p:val>
                                        </p:tav>
                                      </p:tavLst>
                                    </p:anim>
                                    <p:anim calcmode="lin" valueType="num">
                                      <p:cBhvr>
                                        <p:cTn id="13" dur="30" fill="hold"/>
                                        <p:tgtEl>
                                          <p:spTgt spid="670"/>
                                        </p:tgtEl>
                                        <p:attrNameLst>
                                          <p:attrName>ppt_h</p:attrName>
                                        </p:attrNameLst>
                                      </p:cBhvr>
                                      <p:tavLst>
                                        <p:tav tm="0">
                                          <p:val>
                                            <p:fltVal val="0"/>
                                          </p:val>
                                        </p:tav>
                                        <p:tav tm="100000">
                                          <p:val>
                                            <p:strVal val="#ppt_h"/>
                                          </p:val>
                                        </p:tav>
                                      </p:tavLst>
                                    </p:anim>
                                  </p:childTnLst>
                                </p:cTn>
                              </p:par>
                            </p:childTnLst>
                          </p:cTn>
                        </p:par>
                        <p:par>
                          <p:cTn id="14" fill="hold">
                            <p:stCondLst>
                              <p:cond delay="80"/>
                            </p:stCondLst>
                            <p:childTnLst>
                              <p:par>
                                <p:cTn id="15" presetID="23" presetClass="entr" presetSubtype="16" fill="hold" grpId="0" nodeType="afterEffect">
                                  <p:stCondLst>
                                    <p:cond delay="10"/>
                                  </p:stCondLst>
                                  <p:iterate>
                                    <p:tmAbs val="0"/>
                                  </p:iterate>
                                  <p:childTnLst>
                                    <p:set>
                                      <p:cBhvr>
                                        <p:cTn id="16" fill="hold"/>
                                        <p:tgtEl>
                                          <p:spTgt spid="688"/>
                                        </p:tgtEl>
                                        <p:attrNameLst>
                                          <p:attrName>style.visibility</p:attrName>
                                        </p:attrNameLst>
                                      </p:cBhvr>
                                      <p:to>
                                        <p:strVal val="visible"/>
                                      </p:to>
                                    </p:set>
                                    <p:anim calcmode="lin" valueType="num">
                                      <p:cBhvr>
                                        <p:cTn id="17" dur="30" fill="hold"/>
                                        <p:tgtEl>
                                          <p:spTgt spid="688"/>
                                        </p:tgtEl>
                                        <p:attrNameLst>
                                          <p:attrName>ppt_w</p:attrName>
                                        </p:attrNameLst>
                                      </p:cBhvr>
                                      <p:tavLst>
                                        <p:tav tm="0">
                                          <p:val>
                                            <p:fltVal val="0"/>
                                          </p:val>
                                        </p:tav>
                                        <p:tav tm="100000">
                                          <p:val>
                                            <p:strVal val="#ppt_w"/>
                                          </p:val>
                                        </p:tav>
                                      </p:tavLst>
                                    </p:anim>
                                    <p:anim calcmode="lin" valueType="num">
                                      <p:cBhvr>
                                        <p:cTn id="18" dur="30" fill="hold"/>
                                        <p:tgtEl>
                                          <p:spTgt spid="688"/>
                                        </p:tgtEl>
                                        <p:attrNameLst>
                                          <p:attrName>ppt_h</p:attrName>
                                        </p:attrNameLst>
                                      </p:cBhvr>
                                      <p:tavLst>
                                        <p:tav tm="0">
                                          <p:val>
                                            <p:fltVal val="0"/>
                                          </p:val>
                                        </p:tav>
                                        <p:tav tm="100000">
                                          <p:val>
                                            <p:strVal val="#ppt_h"/>
                                          </p:val>
                                        </p:tav>
                                      </p:tavLst>
                                    </p:anim>
                                  </p:childTnLst>
                                </p:cTn>
                              </p:par>
                            </p:childTnLst>
                          </p:cTn>
                        </p:par>
                        <p:par>
                          <p:cTn id="19" fill="hold">
                            <p:stCondLst>
                              <p:cond delay="120"/>
                            </p:stCondLst>
                            <p:childTnLst>
                              <p:par>
                                <p:cTn id="20" presetID="23" presetClass="entr" presetSubtype="16" fill="hold" grpId="0" nodeType="afterEffect">
                                  <p:stCondLst>
                                    <p:cond delay="10"/>
                                  </p:stCondLst>
                                  <p:iterate>
                                    <p:tmAbs val="0"/>
                                  </p:iterate>
                                  <p:childTnLst>
                                    <p:set>
                                      <p:cBhvr>
                                        <p:cTn id="21" fill="hold"/>
                                        <p:tgtEl>
                                          <p:spTgt spid="690"/>
                                        </p:tgtEl>
                                        <p:attrNameLst>
                                          <p:attrName>style.visibility</p:attrName>
                                        </p:attrNameLst>
                                      </p:cBhvr>
                                      <p:to>
                                        <p:strVal val="visible"/>
                                      </p:to>
                                    </p:set>
                                    <p:anim calcmode="lin" valueType="num">
                                      <p:cBhvr>
                                        <p:cTn id="22" dur="30" fill="hold"/>
                                        <p:tgtEl>
                                          <p:spTgt spid="690"/>
                                        </p:tgtEl>
                                        <p:attrNameLst>
                                          <p:attrName>ppt_w</p:attrName>
                                        </p:attrNameLst>
                                      </p:cBhvr>
                                      <p:tavLst>
                                        <p:tav tm="0">
                                          <p:val>
                                            <p:fltVal val="0"/>
                                          </p:val>
                                        </p:tav>
                                        <p:tav tm="100000">
                                          <p:val>
                                            <p:strVal val="#ppt_w"/>
                                          </p:val>
                                        </p:tav>
                                      </p:tavLst>
                                    </p:anim>
                                    <p:anim calcmode="lin" valueType="num">
                                      <p:cBhvr>
                                        <p:cTn id="23" dur="30" fill="hold"/>
                                        <p:tgtEl>
                                          <p:spTgt spid="690"/>
                                        </p:tgtEl>
                                        <p:attrNameLst>
                                          <p:attrName>ppt_h</p:attrName>
                                        </p:attrNameLst>
                                      </p:cBhvr>
                                      <p:tavLst>
                                        <p:tav tm="0">
                                          <p:val>
                                            <p:fltVal val="0"/>
                                          </p:val>
                                        </p:tav>
                                        <p:tav tm="100000">
                                          <p:val>
                                            <p:strVal val="#ppt_h"/>
                                          </p:val>
                                        </p:tav>
                                      </p:tavLst>
                                    </p:anim>
                                  </p:childTnLst>
                                </p:cTn>
                              </p:par>
                            </p:childTnLst>
                          </p:cTn>
                        </p:par>
                        <p:par>
                          <p:cTn id="24" fill="hold">
                            <p:stCondLst>
                              <p:cond delay="160"/>
                            </p:stCondLst>
                            <p:childTnLst>
                              <p:par>
                                <p:cTn id="25" presetID="23" presetClass="entr" presetSubtype="16" fill="hold" grpId="0" nodeType="afterEffect">
                                  <p:stCondLst>
                                    <p:cond delay="10"/>
                                  </p:stCondLst>
                                  <p:iterate>
                                    <p:tmAbs val="0"/>
                                  </p:iterate>
                                  <p:childTnLst>
                                    <p:set>
                                      <p:cBhvr>
                                        <p:cTn id="26" fill="hold"/>
                                        <p:tgtEl>
                                          <p:spTgt spid="699"/>
                                        </p:tgtEl>
                                        <p:attrNameLst>
                                          <p:attrName>style.visibility</p:attrName>
                                        </p:attrNameLst>
                                      </p:cBhvr>
                                      <p:to>
                                        <p:strVal val="visible"/>
                                      </p:to>
                                    </p:set>
                                    <p:anim calcmode="lin" valueType="num">
                                      <p:cBhvr>
                                        <p:cTn id="27" dur="30" fill="hold"/>
                                        <p:tgtEl>
                                          <p:spTgt spid="699"/>
                                        </p:tgtEl>
                                        <p:attrNameLst>
                                          <p:attrName>ppt_w</p:attrName>
                                        </p:attrNameLst>
                                      </p:cBhvr>
                                      <p:tavLst>
                                        <p:tav tm="0">
                                          <p:val>
                                            <p:fltVal val="0"/>
                                          </p:val>
                                        </p:tav>
                                        <p:tav tm="100000">
                                          <p:val>
                                            <p:strVal val="#ppt_w"/>
                                          </p:val>
                                        </p:tav>
                                      </p:tavLst>
                                    </p:anim>
                                    <p:anim calcmode="lin" valueType="num">
                                      <p:cBhvr>
                                        <p:cTn id="28" dur="30" fill="hold"/>
                                        <p:tgtEl>
                                          <p:spTgt spid="699"/>
                                        </p:tgtEl>
                                        <p:attrNameLst>
                                          <p:attrName>ppt_h</p:attrName>
                                        </p:attrNameLst>
                                      </p:cBhvr>
                                      <p:tavLst>
                                        <p:tav tm="0">
                                          <p:val>
                                            <p:fltVal val="0"/>
                                          </p:val>
                                        </p:tav>
                                        <p:tav tm="100000">
                                          <p:val>
                                            <p:strVal val="#ppt_h"/>
                                          </p:val>
                                        </p:tav>
                                      </p:tavLst>
                                    </p:anim>
                                  </p:childTnLst>
                                </p:cTn>
                              </p:par>
                            </p:childTnLst>
                          </p:cTn>
                        </p:par>
                        <p:par>
                          <p:cTn id="29" fill="hold">
                            <p:stCondLst>
                              <p:cond delay="200"/>
                            </p:stCondLst>
                            <p:childTnLst>
                              <p:par>
                                <p:cTn id="30" presetID="23" presetClass="entr" presetSubtype="16" fill="hold" grpId="0" nodeType="afterEffect">
                                  <p:stCondLst>
                                    <p:cond delay="10"/>
                                  </p:stCondLst>
                                  <p:iterate>
                                    <p:tmAbs val="0"/>
                                  </p:iterate>
                                  <p:childTnLst>
                                    <p:set>
                                      <p:cBhvr>
                                        <p:cTn id="31" fill="hold"/>
                                        <p:tgtEl>
                                          <p:spTgt spid="700"/>
                                        </p:tgtEl>
                                        <p:attrNameLst>
                                          <p:attrName>style.visibility</p:attrName>
                                        </p:attrNameLst>
                                      </p:cBhvr>
                                      <p:to>
                                        <p:strVal val="visible"/>
                                      </p:to>
                                    </p:set>
                                    <p:anim calcmode="lin" valueType="num">
                                      <p:cBhvr>
                                        <p:cTn id="32" dur="30" fill="hold"/>
                                        <p:tgtEl>
                                          <p:spTgt spid="700"/>
                                        </p:tgtEl>
                                        <p:attrNameLst>
                                          <p:attrName>ppt_w</p:attrName>
                                        </p:attrNameLst>
                                      </p:cBhvr>
                                      <p:tavLst>
                                        <p:tav tm="0">
                                          <p:val>
                                            <p:fltVal val="0"/>
                                          </p:val>
                                        </p:tav>
                                        <p:tav tm="100000">
                                          <p:val>
                                            <p:strVal val="#ppt_w"/>
                                          </p:val>
                                        </p:tav>
                                      </p:tavLst>
                                    </p:anim>
                                    <p:anim calcmode="lin" valueType="num">
                                      <p:cBhvr>
                                        <p:cTn id="33" dur="30" fill="hold"/>
                                        <p:tgtEl>
                                          <p:spTgt spid="700"/>
                                        </p:tgtEl>
                                        <p:attrNameLst>
                                          <p:attrName>ppt_h</p:attrName>
                                        </p:attrNameLst>
                                      </p:cBhvr>
                                      <p:tavLst>
                                        <p:tav tm="0">
                                          <p:val>
                                            <p:fltVal val="0"/>
                                          </p:val>
                                        </p:tav>
                                        <p:tav tm="100000">
                                          <p:val>
                                            <p:strVal val="#ppt_h"/>
                                          </p:val>
                                        </p:tav>
                                      </p:tavLst>
                                    </p:anim>
                                  </p:childTnLst>
                                </p:cTn>
                              </p:par>
                            </p:childTnLst>
                          </p:cTn>
                        </p:par>
                        <p:par>
                          <p:cTn id="34" fill="hold">
                            <p:stCondLst>
                              <p:cond delay="240"/>
                            </p:stCondLst>
                            <p:childTnLst>
                              <p:par>
                                <p:cTn id="35" presetID="23" presetClass="entr" presetSubtype="16" fill="hold" grpId="0" nodeType="afterEffect">
                                  <p:stCondLst>
                                    <p:cond delay="10"/>
                                  </p:stCondLst>
                                  <p:iterate>
                                    <p:tmAbs val="0"/>
                                  </p:iterate>
                                  <p:childTnLst>
                                    <p:set>
                                      <p:cBhvr>
                                        <p:cTn id="36" fill="hold"/>
                                        <p:tgtEl>
                                          <p:spTgt spid="669"/>
                                        </p:tgtEl>
                                        <p:attrNameLst>
                                          <p:attrName>style.visibility</p:attrName>
                                        </p:attrNameLst>
                                      </p:cBhvr>
                                      <p:to>
                                        <p:strVal val="visible"/>
                                      </p:to>
                                    </p:set>
                                    <p:anim calcmode="lin" valueType="num">
                                      <p:cBhvr>
                                        <p:cTn id="37" dur="30" fill="hold"/>
                                        <p:tgtEl>
                                          <p:spTgt spid="669"/>
                                        </p:tgtEl>
                                        <p:attrNameLst>
                                          <p:attrName>ppt_w</p:attrName>
                                        </p:attrNameLst>
                                      </p:cBhvr>
                                      <p:tavLst>
                                        <p:tav tm="0">
                                          <p:val>
                                            <p:fltVal val="0"/>
                                          </p:val>
                                        </p:tav>
                                        <p:tav tm="100000">
                                          <p:val>
                                            <p:strVal val="#ppt_w"/>
                                          </p:val>
                                        </p:tav>
                                      </p:tavLst>
                                    </p:anim>
                                    <p:anim calcmode="lin" valueType="num">
                                      <p:cBhvr>
                                        <p:cTn id="38" dur="30" fill="hold"/>
                                        <p:tgtEl>
                                          <p:spTgt spid="669"/>
                                        </p:tgtEl>
                                        <p:attrNameLst>
                                          <p:attrName>ppt_h</p:attrName>
                                        </p:attrNameLst>
                                      </p:cBhvr>
                                      <p:tavLst>
                                        <p:tav tm="0">
                                          <p:val>
                                            <p:fltVal val="0"/>
                                          </p:val>
                                        </p:tav>
                                        <p:tav tm="100000">
                                          <p:val>
                                            <p:strVal val="#ppt_h"/>
                                          </p:val>
                                        </p:tav>
                                      </p:tavLst>
                                    </p:anim>
                                  </p:childTnLst>
                                </p:cTn>
                              </p:par>
                            </p:childTnLst>
                          </p:cTn>
                        </p:par>
                        <p:par>
                          <p:cTn id="39" fill="hold">
                            <p:stCondLst>
                              <p:cond delay="280"/>
                            </p:stCondLst>
                            <p:childTnLst>
                              <p:par>
                                <p:cTn id="40" presetID="23" presetClass="entr" presetSubtype="16" fill="hold" grpId="0" nodeType="afterEffect">
                                  <p:stCondLst>
                                    <p:cond delay="10"/>
                                  </p:stCondLst>
                                  <p:iterate>
                                    <p:tmAbs val="0"/>
                                  </p:iterate>
                                  <p:childTnLst>
                                    <p:set>
                                      <p:cBhvr>
                                        <p:cTn id="41" fill="hold"/>
                                        <p:tgtEl>
                                          <p:spTgt spid="675"/>
                                        </p:tgtEl>
                                        <p:attrNameLst>
                                          <p:attrName>style.visibility</p:attrName>
                                        </p:attrNameLst>
                                      </p:cBhvr>
                                      <p:to>
                                        <p:strVal val="visible"/>
                                      </p:to>
                                    </p:set>
                                    <p:anim calcmode="lin" valueType="num">
                                      <p:cBhvr>
                                        <p:cTn id="42" dur="30" fill="hold"/>
                                        <p:tgtEl>
                                          <p:spTgt spid="675"/>
                                        </p:tgtEl>
                                        <p:attrNameLst>
                                          <p:attrName>ppt_w</p:attrName>
                                        </p:attrNameLst>
                                      </p:cBhvr>
                                      <p:tavLst>
                                        <p:tav tm="0">
                                          <p:val>
                                            <p:fltVal val="0"/>
                                          </p:val>
                                        </p:tav>
                                        <p:tav tm="100000">
                                          <p:val>
                                            <p:strVal val="#ppt_w"/>
                                          </p:val>
                                        </p:tav>
                                      </p:tavLst>
                                    </p:anim>
                                    <p:anim calcmode="lin" valueType="num">
                                      <p:cBhvr>
                                        <p:cTn id="43" dur="30" fill="hold"/>
                                        <p:tgtEl>
                                          <p:spTgt spid="675"/>
                                        </p:tgtEl>
                                        <p:attrNameLst>
                                          <p:attrName>ppt_h</p:attrName>
                                        </p:attrNameLst>
                                      </p:cBhvr>
                                      <p:tavLst>
                                        <p:tav tm="0">
                                          <p:val>
                                            <p:fltVal val="0"/>
                                          </p:val>
                                        </p:tav>
                                        <p:tav tm="100000">
                                          <p:val>
                                            <p:strVal val="#ppt_h"/>
                                          </p:val>
                                        </p:tav>
                                      </p:tavLst>
                                    </p:anim>
                                  </p:childTnLst>
                                </p:cTn>
                              </p:par>
                            </p:childTnLst>
                          </p:cTn>
                        </p:par>
                        <p:par>
                          <p:cTn id="44" fill="hold">
                            <p:stCondLst>
                              <p:cond delay="320"/>
                            </p:stCondLst>
                            <p:childTnLst>
                              <p:par>
                                <p:cTn id="45" presetID="23" presetClass="entr" presetSubtype="16" fill="hold" grpId="0" nodeType="afterEffect">
                                  <p:stCondLst>
                                    <p:cond delay="10"/>
                                  </p:stCondLst>
                                  <p:iterate>
                                    <p:tmAbs val="0"/>
                                  </p:iterate>
                                  <p:childTnLst>
                                    <p:set>
                                      <p:cBhvr>
                                        <p:cTn id="46" fill="hold"/>
                                        <p:tgtEl>
                                          <p:spTgt spid="674"/>
                                        </p:tgtEl>
                                        <p:attrNameLst>
                                          <p:attrName>style.visibility</p:attrName>
                                        </p:attrNameLst>
                                      </p:cBhvr>
                                      <p:to>
                                        <p:strVal val="visible"/>
                                      </p:to>
                                    </p:set>
                                    <p:anim calcmode="lin" valueType="num">
                                      <p:cBhvr>
                                        <p:cTn id="47" dur="30" fill="hold"/>
                                        <p:tgtEl>
                                          <p:spTgt spid="674"/>
                                        </p:tgtEl>
                                        <p:attrNameLst>
                                          <p:attrName>ppt_w</p:attrName>
                                        </p:attrNameLst>
                                      </p:cBhvr>
                                      <p:tavLst>
                                        <p:tav tm="0">
                                          <p:val>
                                            <p:fltVal val="0"/>
                                          </p:val>
                                        </p:tav>
                                        <p:tav tm="100000">
                                          <p:val>
                                            <p:strVal val="#ppt_w"/>
                                          </p:val>
                                        </p:tav>
                                      </p:tavLst>
                                    </p:anim>
                                    <p:anim calcmode="lin" valueType="num">
                                      <p:cBhvr>
                                        <p:cTn id="48" dur="30" fill="hold"/>
                                        <p:tgtEl>
                                          <p:spTgt spid="674"/>
                                        </p:tgtEl>
                                        <p:attrNameLst>
                                          <p:attrName>ppt_h</p:attrName>
                                        </p:attrNameLst>
                                      </p:cBhvr>
                                      <p:tavLst>
                                        <p:tav tm="0">
                                          <p:val>
                                            <p:fltVal val="0"/>
                                          </p:val>
                                        </p:tav>
                                        <p:tav tm="100000">
                                          <p:val>
                                            <p:strVal val="#ppt_h"/>
                                          </p:val>
                                        </p:tav>
                                      </p:tavLst>
                                    </p:anim>
                                  </p:childTnLst>
                                </p:cTn>
                              </p:par>
                            </p:childTnLst>
                          </p:cTn>
                        </p:par>
                        <p:par>
                          <p:cTn id="49" fill="hold">
                            <p:stCondLst>
                              <p:cond delay="360"/>
                            </p:stCondLst>
                            <p:childTnLst>
                              <p:par>
                                <p:cTn id="50" presetID="23" presetClass="entr" presetSubtype="16" fill="hold" grpId="0" nodeType="afterEffect">
                                  <p:stCondLst>
                                    <p:cond delay="10"/>
                                  </p:stCondLst>
                                  <p:iterate>
                                    <p:tmAbs val="0"/>
                                  </p:iterate>
                                  <p:childTnLst>
                                    <p:set>
                                      <p:cBhvr>
                                        <p:cTn id="51" fill="hold"/>
                                        <p:tgtEl>
                                          <p:spTgt spid="671"/>
                                        </p:tgtEl>
                                        <p:attrNameLst>
                                          <p:attrName>style.visibility</p:attrName>
                                        </p:attrNameLst>
                                      </p:cBhvr>
                                      <p:to>
                                        <p:strVal val="visible"/>
                                      </p:to>
                                    </p:set>
                                    <p:anim calcmode="lin" valueType="num">
                                      <p:cBhvr>
                                        <p:cTn id="52" dur="30" fill="hold"/>
                                        <p:tgtEl>
                                          <p:spTgt spid="671"/>
                                        </p:tgtEl>
                                        <p:attrNameLst>
                                          <p:attrName>ppt_w</p:attrName>
                                        </p:attrNameLst>
                                      </p:cBhvr>
                                      <p:tavLst>
                                        <p:tav tm="0">
                                          <p:val>
                                            <p:fltVal val="0"/>
                                          </p:val>
                                        </p:tav>
                                        <p:tav tm="100000">
                                          <p:val>
                                            <p:strVal val="#ppt_w"/>
                                          </p:val>
                                        </p:tav>
                                      </p:tavLst>
                                    </p:anim>
                                    <p:anim calcmode="lin" valueType="num">
                                      <p:cBhvr>
                                        <p:cTn id="53" dur="30" fill="hold"/>
                                        <p:tgtEl>
                                          <p:spTgt spid="671"/>
                                        </p:tgtEl>
                                        <p:attrNameLst>
                                          <p:attrName>ppt_h</p:attrName>
                                        </p:attrNameLst>
                                      </p:cBhvr>
                                      <p:tavLst>
                                        <p:tav tm="0">
                                          <p:val>
                                            <p:fltVal val="0"/>
                                          </p:val>
                                        </p:tav>
                                        <p:tav tm="100000">
                                          <p:val>
                                            <p:strVal val="#ppt_h"/>
                                          </p:val>
                                        </p:tav>
                                      </p:tavLst>
                                    </p:anim>
                                  </p:childTnLst>
                                </p:cTn>
                              </p:par>
                            </p:childTnLst>
                          </p:cTn>
                        </p:par>
                        <p:par>
                          <p:cTn id="54" fill="hold">
                            <p:stCondLst>
                              <p:cond delay="400"/>
                            </p:stCondLst>
                            <p:childTnLst>
                              <p:par>
                                <p:cTn id="55" presetID="23" presetClass="entr" presetSubtype="16" fill="hold" grpId="0" nodeType="afterEffect">
                                  <p:stCondLst>
                                    <p:cond delay="10"/>
                                  </p:stCondLst>
                                  <p:iterate>
                                    <p:tmAbs val="0"/>
                                  </p:iterate>
                                  <p:childTnLst>
                                    <p:set>
                                      <p:cBhvr>
                                        <p:cTn id="56" fill="hold"/>
                                        <p:tgtEl>
                                          <p:spTgt spid="689"/>
                                        </p:tgtEl>
                                        <p:attrNameLst>
                                          <p:attrName>style.visibility</p:attrName>
                                        </p:attrNameLst>
                                      </p:cBhvr>
                                      <p:to>
                                        <p:strVal val="visible"/>
                                      </p:to>
                                    </p:set>
                                    <p:anim calcmode="lin" valueType="num">
                                      <p:cBhvr>
                                        <p:cTn id="57" dur="30" fill="hold"/>
                                        <p:tgtEl>
                                          <p:spTgt spid="689"/>
                                        </p:tgtEl>
                                        <p:attrNameLst>
                                          <p:attrName>ppt_w</p:attrName>
                                        </p:attrNameLst>
                                      </p:cBhvr>
                                      <p:tavLst>
                                        <p:tav tm="0">
                                          <p:val>
                                            <p:fltVal val="0"/>
                                          </p:val>
                                        </p:tav>
                                        <p:tav tm="100000">
                                          <p:val>
                                            <p:strVal val="#ppt_w"/>
                                          </p:val>
                                        </p:tav>
                                      </p:tavLst>
                                    </p:anim>
                                    <p:anim calcmode="lin" valueType="num">
                                      <p:cBhvr>
                                        <p:cTn id="58" dur="30" fill="hold"/>
                                        <p:tgtEl>
                                          <p:spTgt spid="689"/>
                                        </p:tgtEl>
                                        <p:attrNameLst>
                                          <p:attrName>ppt_h</p:attrName>
                                        </p:attrNameLst>
                                      </p:cBhvr>
                                      <p:tavLst>
                                        <p:tav tm="0">
                                          <p:val>
                                            <p:fltVal val="0"/>
                                          </p:val>
                                        </p:tav>
                                        <p:tav tm="100000">
                                          <p:val>
                                            <p:strVal val="#ppt_h"/>
                                          </p:val>
                                        </p:tav>
                                      </p:tavLst>
                                    </p:anim>
                                  </p:childTnLst>
                                </p:cTn>
                              </p:par>
                            </p:childTnLst>
                          </p:cTn>
                        </p:par>
                        <p:par>
                          <p:cTn id="59" fill="hold">
                            <p:stCondLst>
                              <p:cond delay="440"/>
                            </p:stCondLst>
                            <p:childTnLst>
                              <p:par>
                                <p:cTn id="60" presetID="23" presetClass="entr" presetSubtype="16" fill="hold" grpId="0" nodeType="afterEffect">
                                  <p:stCondLst>
                                    <p:cond delay="10"/>
                                  </p:stCondLst>
                                  <p:iterate>
                                    <p:tmAbs val="0"/>
                                  </p:iterate>
                                  <p:childTnLst>
                                    <p:set>
                                      <p:cBhvr>
                                        <p:cTn id="61" fill="hold"/>
                                        <p:tgtEl>
                                          <p:spTgt spid="668"/>
                                        </p:tgtEl>
                                        <p:attrNameLst>
                                          <p:attrName>style.visibility</p:attrName>
                                        </p:attrNameLst>
                                      </p:cBhvr>
                                      <p:to>
                                        <p:strVal val="visible"/>
                                      </p:to>
                                    </p:set>
                                    <p:anim calcmode="lin" valueType="num">
                                      <p:cBhvr>
                                        <p:cTn id="62" dur="30" fill="hold"/>
                                        <p:tgtEl>
                                          <p:spTgt spid="668"/>
                                        </p:tgtEl>
                                        <p:attrNameLst>
                                          <p:attrName>ppt_w</p:attrName>
                                        </p:attrNameLst>
                                      </p:cBhvr>
                                      <p:tavLst>
                                        <p:tav tm="0">
                                          <p:val>
                                            <p:fltVal val="0"/>
                                          </p:val>
                                        </p:tav>
                                        <p:tav tm="100000">
                                          <p:val>
                                            <p:strVal val="#ppt_w"/>
                                          </p:val>
                                        </p:tav>
                                      </p:tavLst>
                                    </p:anim>
                                    <p:anim calcmode="lin" valueType="num">
                                      <p:cBhvr>
                                        <p:cTn id="63" dur="30" fill="hold"/>
                                        <p:tgtEl>
                                          <p:spTgt spid="668"/>
                                        </p:tgtEl>
                                        <p:attrNameLst>
                                          <p:attrName>ppt_h</p:attrName>
                                        </p:attrNameLst>
                                      </p:cBhvr>
                                      <p:tavLst>
                                        <p:tav tm="0">
                                          <p:val>
                                            <p:fltVal val="0"/>
                                          </p:val>
                                        </p:tav>
                                        <p:tav tm="100000">
                                          <p:val>
                                            <p:strVal val="#ppt_h"/>
                                          </p:val>
                                        </p:tav>
                                      </p:tavLst>
                                    </p:anim>
                                  </p:childTnLst>
                                </p:cTn>
                              </p:par>
                            </p:childTnLst>
                          </p:cTn>
                        </p:par>
                        <p:par>
                          <p:cTn id="64" fill="hold">
                            <p:stCondLst>
                              <p:cond delay="480"/>
                            </p:stCondLst>
                            <p:childTnLst>
                              <p:par>
                                <p:cTn id="65" presetID="23" presetClass="entr" presetSubtype="16" fill="hold" grpId="0" nodeType="afterEffect">
                                  <p:stCondLst>
                                    <p:cond delay="10"/>
                                  </p:stCondLst>
                                  <p:iterate>
                                    <p:tmAbs val="0"/>
                                  </p:iterate>
                                  <p:childTnLst>
                                    <p:set>
                                      <p:cBhvr>
                                        <p:cTn id="66" fill="hold"/>
                                        <p:tgtEl>
                                          <p:spTgt spid="685"/>
                                        </p:tgtEl>
                                        <p:attrNameLst>
                                          <p:attrName>style.visibility</p:attrName>
                                        </p:attrNameLst>
                                      </p:cBhvr>
                                      <p:to>
                                        <p:strVal val="visible"/>
                                      </p:to>
                                    </p:set>
                                    <p:anim calcmode="lin" valueType="num">
                                      <p:cBhvr>
                                        <p:cTn id="67" dur="30" fill="hold"/>
                                        <p:tgtEl>
                                          <p:spTgt spid="685"/>
                                        </p:tgtEl>
                                        <p:attrNameLst>
                                          <p:attrName>ppt_w</p:attrName>
                                        </p:attrNameLst>
                                      </p:cBhvr>
                                      <p:tavLst>
                                        <p:tav tm="0">
                                          <p:val>
                                            <p:fltVal val="0"/>
                                          </p:val>
                                        </p:tav>
                                        <p:tav tm="100000">
                                          <p:val>
                                            <p:strVal val="#ppt_w"/>
                                          </p:val>
                                        </p:tav>
                                      </p:tavLst>
                                    </p:anim>
                                    <p:anim calcmode="lin" valueType="num">
                                      <p:cBhvr>
                                        <p:cTn id="68" dur="30" fill="hold"/>
                                        <p:tgtEl>
                                          <p:spTgt spid="685"/>
                                        </p:tgtEl>
                                        <p:attrNameLst>
                                          <p:attrName>ppt_h</p:attrName>
                                        </p:attrNameLst>
                                      </p:cBhvr>
                                      <p:tavLst>
                                        <p:tav tm="0">
                                          <p:val>
                                            <p:fltVal val="0"/>
                                          </p:val>
                                        </p:tav>
                                        <p:tav tm="100000">
                                          <p:val>
                                            <p:strVal val="#ppt_h"/>
                                          </p:val>
                                        </p:tav>
                                      </p:tavLst>
                                    </p:anim>
                                  </p:childTnLst>
                                </p:cTn>
                              </p:par>
                            </p:childTnLst>
                          </p:cTn>
                        </p:par>
                        <p:par>
                          <p:cTn id="69" fill="hold">
                            <p:stCondLst>
                              <p:cond delay="520"/>
                            </p:stCondLst>
                            <p:childTnLst>
                              <p:par>
                                <p:cTn id="70" presetID="23" presetClass="entr" presetSubtype="16" fill="hold" grpId="0" nodeType="afterEffect">
                                  <p:stCondLst>
                                    <p:cond delay="10"/>
                                  </p:stCondLst>
                                  <p:iterate>
                                    <p:tmAbs val="0"/>
                                  </p:iterate>
                                  <p:childTnLst>
                                    <p:set>
                                      <p:cBhvr>
                                        <p:cTn id="71" fill="hold"/>
                                        <p:tgtEl>
                                          <p:spTgt spid="686"/>
                                        </p:tgtEl>
                                        <p:attrNameLst>
                                          <p:attrName>style.visibility</p:attrName>
                                        </p:attrNameLst>
                                      </p:cBhvr>
                                      <p:to>
                                        <p:strVal val="visible"/>
                                      </p:to>
                                    </p:set>
                                    <p:anim calcmode="lin" valueType="num">
                                      <p:cBhvr>
                                        <p:cTn id="72" dur="30" fill="hold"/>
                                        <p:tgtEl>
                                          <p:spTgt spid="686"/>
                                        </p:tgtEl>
                                        <p:attrNameLst>
                                          <p:attrName>ppt_w</p:attrName>
                                        </p:attrNameLst>
                                      </p:cBhvr>
                                      <p:tavLst>
                                        <p:tav tm="0">
                                          <p:val>
                                            <p:fltVal val="0"/>
                                          </p:val>
                                        </p:tav>
                                        <p:tav tm="100000">
                                          <p:val>
                                            <p:strVal val="#ppt_w"/>
                                          </p:val>
                                        </p:tav>
                                      </p:tavLst>
                                    </p:anim>
                                    <p:anim calcmode="lin" valueType="num">
                                      <p:cBhvr>
                                        <p:cTn id="73" dur="30" fill="hold"/>
                                        <p:tgtEl>
                                          <p:spTgt spid="686"/>
                                        </p:tgtEl>
                                        <p:attrNameLst>
                                          <p:attrName>ppt_h</p:attrName>
                                        </p:attrNameLst>
                                      </p:cBhvr>
                                      <p:tavLst>
                                        <p:tav tm="0">
                                          <p:val>
                                            <p:fltVal val="0"/>
                                          </p:val>
                                        </p:tav>
                                        <p:tav tm="100000">
                                          <p:val>
                                            <p:strVal val="#ppt_h"/>
                                          </p:val>
                                        </p:tav>
                                      </p:tavLst>
                                    </p:anim>
                                  </p:childTnLst>
                                </p:cTn>
                              </p:par>
                            </p:childTnLst>
                          </p:cTn>
                        </p:par>
                        <p:par>
                          <p:cTn id="74" fill="hold">
                            <p:stCondLst>
                              <p:cond delay="560"/>
                            </p:stCondLst>
                            <p:childTnLst>
                              <p:par>
                                <p:cTn id="75" presetID="23" presetClass="entr" presetSubtype="16" fill="hold" grpId="0" nodeType="afterEffect">
                                  <p:stCondLst>
                                    <p:cond delay="10"/>
                                  </p:stCondLst>
                                  <p:iterate>
                                    <p:tmAbs val="0"/>
                                  </p:iterate>
                                  <p:childTnLst>
                                    <p:set>
                                      <p:cBhvr>
                                        <p:cTn id="76" fill="hold"/>
                                        <p:tgtEl>
                                          <p:spTgt spid="698"/>
                                        </p:tgtEl>
                                        <p:attrNameLst>
                                          <p:attrName>style.visibility</p:attrName>
                                        </p:attrNameLst>
                                      </p:cBhvr>
                                      <p:to>
                                        <p:strVal val="visible"/>
                                      </p:to>
                                    </p:set>
                                    <p:anim calcmode="lin" valueType="num">
                                      <p:cBhvr>
                                        <p:cTn id="77" dur="30" fill="hold"/>
                                        <p:tgtEl>
                                          <p:spTgt spid="698"/>
                                        </p:tgtEl>
                                        <p:attrNameLst>
                                          <p:attrName>ppt_w</p:attrName>
                                        </p:attrNameLst>
                                      </p:cBhvr>
                                      <p:tavLst>
                                        <p:tav tm="0">
                                          <p:val>
                                            <p:fltVal val="0"/>
                                          </p:val>
                                        </p:tav>
                                        <p:tav tm="100000">
                                          <p:val>
                                            <p:strVal val="#ppt_w"/>
                                          </p:val>
                                        </p:tav>
                                      </p:tavLst>
                                    </p:anim>
                                    <p:anim calcmode="lin" valueType="num">
                                      <p:cBhvr>
                                        <p:cTn id="78" dur="30" fill="hold"/>
                                        <p:tgtEl>
                                          <p:spTgt spid="698"/>
                                        </p:tgtEl>
                                        <p:attrNameLst>
                                          <p:attrName>ppt_h</p:attrName>
                                        </p:attrNameLst>
                                      </p:cBhvr>
                                      <p:tavLst>
                                        <p:tav tm="0">
                                          <p:val>
                                            <p:fltVal val="0"/>
                                          </p:val>
                                        </p:tav>
                                        <p:tav tm="100000">
                                          <p:val>
                                            <p:strVal val="#ppt_h"/>
                                          </p:val>
                                        </p:tav>
                                      </p:tavLst>
                                    </p:anim>
                                  </p:childTnLst>
                                </p:cTn>
                              </p:par>
                            </p:childTnLst>
                          </p:cTn>
                        </p:par>
                        <p:par>
                          <p:cTn id="79" fill="hold">
                            <p:stCondLst>
                              <p:cond delay="600"/>
                            </p:stCondLst>
                            <p:childTnLst>
                              <p:par>
                                <p:cTn id="80" presetID="23" presetClass="entr" presetSubtype="16" fill="hold" grpId="0" nodeType="afterEffect">
                                  <p:stCondLst>
                                    <p:cond delay="10"/>
                                  </p:stCondLst>
                                  <p:iterate>
                                    <p:tmAbs val="0"/>
                                  </p:iterate>
                                  <p:childTnLst>
                                    <p:set>
                                      <p:cBhvr>
                                        <p:cTn id="81" fill="hold"/>
                                        <p:tgtEl>
                                          <p:spTgt spid="697"/>
                                        </p:tgtEl>
                                        <p:attrNameLst>
                                          <p:attrName>style.visibility</p:attrName>
                                        </p:attrNameLst>
                                      </p:cBhvr>
                                      <p:to>
                                        <p:strVal val="visible"/>
                                      </p:to>
                                    </p:set>
                                    <p:anim calcmode="lin" valueType="num">
                                      <p:cBhvr>
                                        <p:cTn id="82" dur="30" fill="hold"/>
                                        <p:tgtEl>
                                          <p:spTgt spid="697"/>
                                        </p:tgtEl>
                                        <p:attrNameLst>
                                          <p:attrName>ppt_w</p:attrName>
                                        </p:attrNameLst>
                                      </p:cBhvr>
                                      <p:tavLst>
                                        <p:tav tm="0">
                                          <p:val>
                                            <p:fltVal val="0"/>
                                          </p:val>
                                        </p:tav>
                                        <p:tav tm="100000">
                                          <p:val>
                                            <p:strVal val="#ppt_w"/>
                                          </p:val>
                                        </p:tav>
                                      </p:tavLst>
                                    </p:anim>
                                    <p:anim calcmode="lin" valueType="num">
                                      <p:cBhvr>
                                        <p:cTn id="83" dur="30" fill="hold"/>
                                        <p:tgtEl>
                                          <p:spTgt spid="697"/>
                                        </p:tgtEl>
                                        <p:attrNameLst>
                                          <p:attrName>ppt_h</p:attrName>
                                        </p:attrNameLst>
                                      </p:cBhvr>
                                      <p:tavLst>
                                        <p:tav tm="0">
                                          <p:val>
                                            <p:fltVal val="0"/>
                                          </p:val>
                                        </p:tav>
                                        <p:tav tm="100000">
                                          <p:val>
                                            <p:strVal val="#ppt_h"/>
                                          </p:val>
                                        </p:tav>
                                      </p:tavLst>
                                    </p:anim>
                                  </p:childTnLst>
                                </p:cTn>
                              </p:par>
                            </p:childTnLst>
                          </p:cTn>
                        </p:par>
                        <p:par>
                          <p:cTn id="84" fill="hold">
                            <p:stCondLst>
                              <p:cond delay="640"/>
                            </p:stCondLst>
                            <p:childTnLst>
                              <p:par>
                                <p:cTn id="85" presetID="23" presetClass="entr" presetSubtype="16" fill="hold" grpId="0" nodeType="afterEffect">
                                  <p:stCondLst>
                                    <p:cond delay="10"/>
                                  </p:stCondLst>
                                  <p:iterate>
                                    <p:tmAbs val="0"/>
                                  </p:iterate>
                                  <p:childTnLst>
                                    <p:set>
                                      <p:cBhvr>
                                        <p:cTn id="86" fill="hold"/>
                                        <p:tgtEl>
                                          <p:spTgt spid="676"/>
                                        </p:tgtEl>
                                        <p:attrNameLst>
                                          <p:attrName>style.visibility</p:attrName>
                                        </p:attrNameLst>
                                      </p:cBhvr>
                                      <p:to>
                                        <p:strVal val="visible"/>
                                      </p:to>
                                    </p:set>
                                    <p:anim calcmode="lin" valueType="num">
                                      <p:cBhvr>
                                        <p:cTn id="87" dur="30" fill="hold"/>
                                        <p:tgtEl>
                                          <p:spTgt spid="676"/>
                                        </p:tgtEl>
                                        <p:attrNameLst>
                                          <p:attrName>ppt_w</p:attrName>
                                        </p:attrNameLst>
                                      </p:cBhvr>
                                      <p:tavLst>
                                        <p:tav tm="0">
                                          <p:val>
                                            <p:fltVal val="0"/>
                                          </p:val>
                                        </p:tav>
                                        <p:tav tm="100000">
                                          <p:val>
                                            <p:strVal val="#ppt_w"/>
                                          </p:val>
                                        </p:tav>
                                      </p:tavLst>
                                    </p:anim>
                                    <p:anim calcmode="lin" valueType="num">
                                      <p:cBhvr>
                                        <p:cTn id="88" dur="30" fill="hold"/>
                                        <p:tgtEl>
                                          <p:spTgt spid="676"/>
                                        </p:tgtEl>
                                        <p:attrNameLst>
                                          <p:attrName>ppt_h</p:attrName>
                                        </p:attrNameLst>
                                      </p:cBhvr>
                                      <p:tavLst>
                                        <p:tav tm="0">
                                          <p:val>
                                            <p:fltVal val="0"/>
                                          </p:val>
                                        </p:tav>
                                        <p:tav tm="100000">
                                          <p:val>
                                            <p:strVal val="#ppt_h"/>
                                          </p:val>
                                        </p:tav>
                                      </p:tavLst>
                                    </p:anim>
                                  </p:childTnLst>
                                </p:cTn>
                              </p:par>
                            </p:childTnLst>
                          </p:cTn>
                        </p:par>
                        <p:par>
                          <p:cTn id="89" fill="hold">
                            <p:stCondLst>
                              <p:cond delay="680"/>
                            </p:stCondLst>
                            <p:childTnLst>
                              <p:par>
                                <p:cTn id="90" presetID="23" presetClass="entr" presetSubtype="16" fill="hold" grpId="0" nodeType="afterEffect">
                                  <p:stCondLst>
                                    <p:cond delay="10"/>
                                  </p:stCondLst>
                                  <p:iterate>
                                    <p:tmAbs val="0"/>
                                  </p:iterate>
                                  <p:childTnLst>
                                    <p:set>
                                      <p:cBhvr>
                                        <p:cTn id="91" fill="hold"/>
                                        <p:tgtEl>
                                          <p:spTgt spid="704"/>
                                        </p:tgtEl>
                                        <p:attrNameLst>
                                          <p:attrName>style.visibility</p:attrName>
                                        </p:attrNameLst>
                                      </p:cBhvr>
                                      <p:to>
                                        <p:strVal val="visible"/>
                                      </p:to>
                                    </p:set>
                                    <p:anim calcmode="lin" valueType="num">
                                      <p:cBhvr>
                                        <p:cTn id="92" dur="30" fill="hold"/>
                                        <p:tgtEl>
                                          <p:spTgt spid="704"/>
                                        </p:tgtEl>
                                        <p:attrNameLst>
                                          <p:attrName>ppt_w</p:attrName>
                                        </p:attrNameLst>
                                      </p:cBhvr>
                                      <p:tavLst>
                                        <p:tav tm="0">
                                          <p:val>
                                            <p:fltVal val="0"/>
                                          </p:val>
                                        </p:tav>
                                        <p:tav tm="100000">
                                          <p:val>
                                            <p:strVal val="#ppt_w"/>
                                          </p:val>
                                        </p:tav>
                                      </p:tavLst>
                                    </p:anim>
                                    <p:anim calcmode="lin" valueType="num">
                                      <p:cBhvr>
                                        <p:cTn id="93" dur="30" fill="hold"/>
                                        <p:tgtEl>
                                          <p:spTgt spid="704"/>
                                        </p:tgtEl>
                                        <p:attrNameLst>
                                          <p:attrName>ppt_h</p:attrName>
                                        </p:attrNameLst>
                                      </p:cBhvr>
                                      <p:tavLst>
                                        <p:tav tm="0">
                                          <p:val>
                                            <p:fltVal val="0"/>
                                          </p:val>
                                        </p:tav>
                                        <p:tav tm="100000">
                                          <p:val>
                                            <p:strVal val="#ppt_h"/>
                                          </p:val>
                                        </p:tav>
                                      </p:tavLst>
                                    </p:anim>
                                  </p:childTnLst>
                                </p:cTn>
                              </p:par>
                            </p:childTnLst>
                          </p:cTn>
                        </p:par>
                        <p:par>
                          <p:cTn id="94" fill="hold">
                            <p:stCondLst>
                              <p:cond delay="720"/>
                            </p:stCondLst>
                            <p:childTnLst>
                              <p:par>
                                <p:cTn id="95" presetID="23" presetClass="entr" presetSubtype="16" fill="hold" grpId="0" nodeType="afterEffect">
                                  <p:stCondLst>
                                    <p:cond delay="10"/>
                                  </p:stCondLst>
                                  <p:iterate>
                                    <p:tmAbs val="0"/>
                                  </p:iterate>
                                  <p:childTnLst>
                                    <p:set>
                                      <p:cBhvr>
                                        <p:cTn id="96" fill="hold"/>
                                        <p:tgtEl>
                                          <p:spTgt spid="701"/>
                                        </p:tgtEl>
                                        <p:attrNameLst>
                                          <p:attrName>style.visibility</p:attrName>
                                        </p:attrNameLst>
                                      </p:cBhvr>
                                      <p:to>
                                        <p:strVal val="visible"/>
                                      </p:to>
                                    </p:set>
                                    <p:anim calcmode="lin" valueType="num">
                                      <p:cBhvr>
                                        <p:cTn id="97" dur="30" fill="hold"/>
                                        <p:tgtEl>
                                          <p:spTgt spid="701"/>
                                        </p:tgtEl>
                                        <p:attrNameLst>
                                          <p:attrName>ppt_w</p:attrName>
                                        </p:attrNameLst>
                                      </p:cBhvr>
                                      <p:tavLst>
                                        <p:tav tm="0">
                                          <p:val>
                                            <p:fltVal val="0"/>
                                          </p:val>
                                        </p:tav>
                                        <p:tav tm="100000">
                                          <p:val>
                                            <p:strVal val="#ppt_w"/>
                                          </p:val>
                                        </p:tav>
                                      </p:tavLst>
                                    </p:anim>
                                    <p:anim calcmode="lin" valueType="num">
                                      <p:cBhvr>
                                        <p:cTn id="98" dur="30" fill="hold"/>
                                        <p:tgtEl>
                                          <p:spTgt spid="701"/>
                                        </p:tgtEl>
                                        <p:attrNameLst>
                                          <p:attrName>ppt_h</p:attrName>
                                        </p:attrNameLst>
                                      </p:cBhvr>
                                      <p:tavLst>
                                        <p:tav tm="0">
                                          <p:val>
                                            <p:fltVal val="0"/>
                                          </p:val>
                                        </p:tav>
                                        <p:tav tm="100000">
                                          <p:val>
                                            <p:strVal val="#ppt_h"/>
                                          </p:val>
                                        </p:tav>
                                      </p:tavLst>
                                    </p:anim>
                                  </p:childTnLst>
                                </p:cTn>
                              </p:par>
                            </p:childTnLst>
                          </p:cTn>
                        </p:par>
                        <p:par>
                          <p:cTn id="99" fill="hold">
                            <p:stCondLst>
                              <p:cond delay="760"/>
                            </p:stCondLst>
                            <p:childTnLst>
                              <p:par>
                                <p:cTn id="100" presetID="23" presetClass="entr" presetSubtype="16" fill="hold" grpId="0" nodeType="afterEffect">
                                  <p:stCondLst>
                                    <p:cond delay="10"/>
                                  </p:stCondLst>
                                  <p:iterate>
                                    <p:tmAbs val="0"/>
                                  </p:iterate>
                                  <p:childTnLst>
                                    <p:set>
                                      <p:cBhvr>
                                        <p:cTn id="101" fill="hold"/>
                                        <p:tgtEl>
                                          <p:spTgt spid="702"/>
                                        </p:tgtEl>
                                        <p:attrNameLst>
                                          <p:attrName>style.visibility</p:attrName>
                                        </p:attrNameLst>
                                      </p:cBhvr>
                                      <p:to>
                                        <p:strVal val="visible"/>
                                      </p:to>
                                    </p:set>
                                    <p:anim calcmode="lin" valueType="num">
                                      <p:cBhvr>
                                        <p:cTn id="102" dur="30" fill="hold"/>
                                        <p:tgtEl>
                                          <p:spTgt spid="702"/>
                                        </p:tgtEl>
                                        <p:attrNameLst>
                                          <p:attrName>ppt_w</p:attrName>
                                        </p:attrNameLst>
                                      </p:cBhvr>
                                      <p:tavLst>
                                        <p:tav tm="0">
                                          <p:val>
                                            <p:fltVal val="0"/>
                                          </p:val>
                                        </p:tav>
                                        <p:tav tm="100000">
                                          <p:val>
                                            <p:strVal val="#ppt_w"/>
                                          </p:val>
                                        </p:tav>
                                      </p:tavLst>
                                    </p:anim>
                                    <p:anim calcmode="lin" valueType="num">
                                      <p:cBhvr>
                                        <p:cTn id="103" dur="30" fill="hold"/>
                                        <p:tgtEl>
                                          <p:spTgt spid="702"/>
                                        </p:tgtEl>
                                        <p:attrNameLst>
                                          <p:attrName>ppt_h</p:attrName>
                                        </p:attrNameLst>
                                      </p:cBhvr>
                                      <p:tavLst>
                                        <p:tav tm="0">
                                          <p:val>
                                            <p:fltVal val="0"/>
                                          </p:val>
                                        </p:tav>
                                        <p:tav tm="100000">
                                          <p:val>
                                            <p:strVal val="#ppt_h"/>
                                          </p:val>
                                        </p:tav>
                                      </p:tavLst>
                                    </p:anim>
                                  </p:childTnLst>
                                </p:cTn>
                              </p:par>
                            </p:childTnLst>
                          </p:cTn>
                        </p:par>
                        <p:par>
                          <p:cTn id="104" fill="hold">
                            <p:stCondLst>
                              <p:cond delay="800"/>
                            </p:stCondLst>
                            <p:childTnLst>
                              <p:par>
                                <p:cTn id="105" presetID="23" presetClass="entr" presetSubtype="16" fill="hold" grpId="0" nodeType="afterEffect">
                                  <p:stCondLst>
                                    <p:cond delay="10"/>
                                  </p:stCondLst>
                                  <p:iterate>
                                    <p:tmAbs val="0"/>
                                  </p:iterate>
                                  <p:childTnLst>
                                    <p:set>
                                      <p:cBhvr>
                                        <p:cTn id="106" fill="hold"/>
                                        <p:tgtEl>
                                          <p:spTgt spid="679"/>
                                        </p:tgtEl>
                                        <p:attrNameLst>
                                          <p:attrName>style.visibility</p:attrName>
                                        </p:attrNameLst>
                                      </p:cBhvr>
                                      <p:to>
                                        <p:strVal val="visible"/>
                                      </p:to>
                                    </p:set>
                                    <p:anim calcmode="lin" valueType="num">
                                      <p:cBhvr>
                                        <p:cTn id="107" dur="30" fill="hold"/>
                                        <p:tgtEl>
                                          <p:spTgt spid="679"/>
                                        </p:tgtEl>
                                        <p:attrNameLst>
                                          <p:attrName>ppt_w</p:attrName>
                                        </p:attrNameLst>
                                      </p:cBhvr>
                                      <p:tavLst>
                                        <p:tav tm="0">
                                          <p:val>
                                            <p:fltVal val="0"/>
                                          </p:val>
                                        </p:tav>
                                        <p:tav tm="100000">
                                          <p:val>
                                            <p:strVal val="#ppt_w"/>
                                          </p:val>
                                        </p:tav>
                                      </p:tavLst>
                                    </p:anim>
                                    <p:anim calcmode="lin" valueType="num">
                                      <p:cBhvr>
                                        <p:cTn id="108" dur="30" fill="hold"/>
                                        <p:tgtEl>
                                          <p:spTgt spid="679"/>
                                        </p:tgtEl>
                                        <p:attrNameLst>
                                          <p:attrName>ppt_h</p:attrName>
                                        </p:attrNameLst>
                                      </p:cBhvr>
                                      <p:tavLst>
                                        <p:tav tm="0">
                                          <p:val>
                                            <p:fltVal val="0"/>
                                          </p:val>
                                        </p:tav>
                                        <p:tav tm="100000">
                                          <p:val>
                                            <p:strVal val="#ppt_h"/>
                                          </p:val>
                                        </p:tav>
                                      </p:tavLst>
                                    </p:anim>
                                  </p:childTnLst>
                                </p:cTn>
                              </p:par>
                            </p:childTnLst>
                          </p:cTn>
                        </p:par>
                        <p:par>
                          <p:cTn id="109" fill="hold">
                            <p:stCondLst>
                              <p:cond delay="840"/>
                            </p:stCondLst>
                            <p:childTnLst>
                              <p:par>
                                <p:cTn id="110" presetID="23" presetClass="entr" presetSubtype="16" fill="hold" grpId="0" nodeType="afterEffect">
                                  <p:stCondLst>
                                    <p:cond delay="10"/>
                                  </p:stCondLst>
                                  <p:iterate>
                                    <p:tmAbs val="0"/>
                                  </p:iterate>
                                  <p:childTnLst>
                                    <p:set>
                                      <p:cBhvr>
                                        <p:cTn id="111" fill="hold"/>
                                        <p:tgtEl>
                                          <p:spTgt spid="684"/>
                                        </p:tgtEl>
                                        <p:attrNameLst>
                                          <p:attrName>style.visibility</p:attrName>
                                        </p:attrNameLst>
                                      </p:cBhvr>
                                      <p:to>
                                        <p:strVal val="visible"/>
                                      </p:to>
                                    </p:set>
                                    <p:anim calcmode="lin" valueType="num">
                                      <p:cBhvr>
                                        <p:cTn id="112" dur="30" fill="hold"/>
                                        <p:tgtEl>
                                          <p:spTgt spid="684"/>
                                        </p:tgtEl>
                                        <p:attrNameLst>
                                          <p:attrName>ppt_w</p:attrName>
                                        </p:attrNameLst>
                                      </p:cBhvr>
                                      <p:tavLst>
                                        <p:tav tm="0">
                                          <p:val>
                                            <p:fltVal val="0"/>
                                          </p:val>
                                        </p:tav>
                                        <p:tav tm="100000">
                                          <p:val>
                                            <p:strVal val="#ppt_w"/>
                                          </p:val>
                                        </p:tav>
                                      </p:tavLst>
                                    </p:anim>
                                    <p:anim calcmode="lin" valueType="num">
                                      <p:cBhvr>
                                        <p:cTn id="113" dur="30" fill="hold"/>
                                        <p:tgtEl>
                                          <p:spTgt spid="684"/>
                                        </p:tgtEl>
                                        <p:attrNameLst>
                                          <p:attrName>ppt_h</p:attrName>
                                        </p:attrNameLst>
                                      </p:cBhvr>
                                      <p:tavLst>
                                        <p:tav tm="0">
                                          <p:val>
                                            <p:fltVal val="0"/>
                                          </p:val>
                                        </p:tav>
                                        <p:tav tm="100000">
                                          <p:val>
                                            <p:strVal val="#ppt_h"/>
                                          </p:val>
                                        </p:tav>
                                      </p:tavLst>
                                    </p:anim>
                                  </p:childTnLst>
                                </p:cTn>
                              </p:par>
                            </p:childTnLst>
                          </p:cTn>
                        </p:par>
                        <p:par>
                          <p:cTn id="114" fill="hold">
                            <p:stCondLst>
                              <p:cond delay="880"/>
                            </p:stCondLst>
                            <p:childTnLst>
                              <p:par>
                                <p:cTn id="115" presetID="23" presetClass="entr" presetSubtype="16" fill="hold" grpId="0" nodeType="afterEffect">
                                  <p:stCondLst>
                                    <p:cond delay="10"/>
                                  </p:stCondLst>
                                  <p:iterate>
                                    <p:tmAbs val="0"/>
                                  </p:iterate>
                                  <p:childTnLst>
                                    <p:set>
                                      <p:cBhvr>
                                        <p:cTn id="116" fill="hold"/>
                                        <p:tgtEl>
                                          <p:spTgt spid="696"/>
                                        </p:tgtEl>
                                        <p:attrNameLst>
                                          <p:attrName>style.visibility</p:attrName>
                                        </p:attrNameLst>
                                      </p:cBhvr>
                                      <p:to>
                                        <p:strVal val="visible"/>
                                      </p:to>
                                    </p:set>
                                    <p:anim calcmode="lin" valueType="num">
                                      <p:cBhvr>
                                        <p:cTn id="117" dur="30" fill="hold"/>
                                        <p:tgtEl>
                                          <p:spTgt spid="696"/>
                                        </p:tgtEl>
                                        <p:attrNameLst>
                                          <p:attrName>ppt_w</p:attrName>
                                        </p:attrNameLst>
                                      </p:cBhvr>
                                      <p:tavLst>
                                        <p:tav tm="0">
                                          <p:val>
                                            <p:fltVal val="0"/>
                                          </p:val>
                                        </p:tav>
                                        <p:tav tm="100000">
                                          <p:val>
                                            <p:strVal val="#ppt_w"/>
                                          </p:val>
                                        </p:tav>
                                      </p:tavLst>
                                    </p:anim>
                                    <p:anim calcmode="lin" valueType="num">
                                      <p:cBhvr>
                                        <p:cTn id="118" dur="30" fill="hold"/>
                                        <p:tgtEl>
                                          <p:spTgt spid="696"/>
                                        </p:tgtEl>
                                        <p:attrNameLst>
                                          <p:attrName>ppt_h</p:attrName>
                                        </p:attrNameLst>
                                      </p:cBhvr>
                                      <p:tavLst>
                                        <p:tav tm="0">
                                          <p:val>
                                            <p:fltVal val="0"/>
                                          </p:val>
                                        </p:tav>
                                        <p:tav tm="100000">
                                          <p:val>
                                            <p:strVal val="#ppt_h"/>
                                          </p:val>
                                        </p:tav>
                                      </p:tavLst>
                                    </p:anim>
                                  </p:childTnLst>
                                </p:cTn>
                              </p:par>
                            </p:childTnLst>
                          </p:cTn>
                        </p:par>
                        <p:par>
                          <p:cTn id="119" fill="hold">
                            <p:stCondLst>
                              <p:cond delay="920"/>
                            </p:stCondLst>
                            <p:childTnLst>
                              <p:par>
                                <p:cTn id="120" presetID="23" presetClass="entr" presetSubtype="16" fill="hold" grpId="0" nodeType="afterEffect">
                                  <p:stCondLst>
                                    <p:cond delay="10"/>
                                  </p:stCondLst>
                                  <p:iterate>
                                    <p:tmAbs val="0"/>
                                  </p:iterate>
                                  <p:childTnLst>
                                    <p:set>
                                      <p:cBhvr>
                                        <p:cTn id="121" fill="hold"/>
                                        <p:tgtEl>
                                          <p:spTgt spid="692"/>
                                        </p:tgtEl>
                                        <p:attrNameLst>
                                          <p:attrName>style.visibility</p:attrName>
                                        </p:attrNameLst>
                                      </p:cBhvr>
                                      <p:to>
                                        <p:strVal val="visible"/>
                                      </p:to>
                                    </p:set>
                                    <p:anim calcmode="lin" valueType="num">
                                      <p:cBhvr>
                                        <p:cTn id="122" dur="30" fill="hold"/>
                                        <p:tgtEl>
                                          <p:spTgt spid="692"/>
                                        </p:tgtEl>
                                        <p:attrNameLst>
                                          <p:attrName>ppt_w</p:attrName>
                                        </p:attrNameLst>
                                      </p:cBhvr>
                                      <p:tavLst>
                                        <p:tav tm="0">
                                          <p:val>
                                            <p:fltVal val="0"/>
                                          </p:val>
                                        </p:tav>
                                        <p:tav tm="100000">
                                          <p:val>
                                            <p:strVal val="#ppt_w"/>
                                          </p:val>
                                        </p:tav>
                                      </p:tavLst>
                                    </p:anim>
                                    <p:anim calcmode="lin" valueType="num">
                                      <p:cBhvr>
                                        <p:cTn id="123" dur="30" fill="hold"/>
                                        <p:tgtEl>
                                          <p:spTgt spid="692"/>
                                        </p:tgtEl>
                                        <p:attrNameLst>
                                          <p:attrName>ppt_h</p:attrName>
                                        </p:attrNameLst>
                                      </p:cBhvr>
                                      <p:tavLst>
                                        <p:tav tm="0">
                                          <p:val>
                                            <p:fltVal val="0"/>
                                          </p:val>
                                        </p:tav>
                                        <p:tav tm="100000">
                                          <p:val>
                                            <p:strVal val="#ppt_h"/>
                                          </p:val>
                                        </p:tav>
                                      </p:tavLst>
                                    </p:anim>
                                  </p:childTnLst>
                                </p:cTn>
                              </p:par>
                            </p:childTnLst>
                          </p:cTn>
                        </p:par>
                        <p:par>
                          <p:cTn id="124" fill="hold">
                            <p:stCondLst>
                              <p:cond delay="960"/>
                            </p:stCondLst>
                            <p:childTnLst>
                              <p:par>
                                <p:cTn id="125" presetID="23" presetClass="entr" presetSubtype="16" fill="hold" grpId="0" nodeType="afterEffect">
                                  <p:stCondLst>
                                    <p:cond delay="10"/>
                                  </p:stCondLst>
                                  <p:iterate>
                                    <p:tmAbs val="0"/>
                                  </p:iterate>
                                  <p:childTnLst>
                                    <p:set>
                                      <p:cBhvr>
                                        <p:cTn id="126" fill="hold"/>
                                        <p:tgtEl>
                                          <p:spTgt spid="681"/>
                                        </p:tgtEl>
                                        <p:attrNameLst>
                                          <p:attrName>style.visibility</p:attrName>
                                        </p:attrNameLst>
                                      </p:cBhvr>
                                      <p:to>
                                        <p:strVal val="visible"/>
                                      </p:to>
                                    </p:set>
                                    <p:anim calcmode="lin" valueType="num">
                                      <p:cBhvr>
                                        <p:cTn id="127" dur="30" fill="hold"/>
                                        <p:tgtEl>
                                          <p:spTgt spid="681"/>
                                        </p:tgtEl>
                                        <p:attrNameLst>
                                          <p:attrName>ppt_w</p:attrName>
                                        </p:attrNameLst>
                                      </p:cBhvr>
                                      <p:tavLst>
                                        <p:tav tm="0">
                                          <p:val>
                                            <p:fltVal val="0"/>
                                          </p:val>
                                        </p:tav>
                                        <p:tav tm="100000">
                                          <p:val>
                                            <p:strVal val="#ppt_w"/>
                                          </p:val>
                                        </p:tav>
                                      </p:tavLst>
                                    </p:anim>
                                    <p:anim calcmode="lin" valueType="num">
                                      <p:cBhvr>
                                        <p:cTn id="128" dur="30" fill="hold"/>
                                        <p:tgtEl>
                                          <p:spTgt spid="681"/>
                                        </p:tgtEl>
                                        <p:attrNameLst>
                                          <p:attrName>ppt_h</p:attrName>
                                        </p:attrNameLst>
                                      </p:cBhvr>
                                      <p:tavLst>
                                        <p:tav tm="0">
                                          <p:val>
                                            <p:fltVal val="0"/>
                                          </p:val>
                                        </p:tav>
                                        <p:tav tm="100000">
                                          <p:val>
                                            <p:strVal val="#ppt_h"/>
                                          </p:val>
                                        </p:tav>
                                      </p:tavLst>
                                    </p:anim>
                                  </p:childTnLst>
                                </p:cTn>
                              </p:par>
                            </p:childTnLst>
                          </p:cTn>
                        </p:par>
                        <p:par>
                          <p:cTn id="129" fill="hold">
                            <p:stCondLst>
                              <p:cond delay="1000"/>
                            </p:stCondLst>
                            <p:childTnLst>
                              <p:par>
                                <p:cTn id="130" presetID="23" presetClass="entr" presetSubtype="16" fill="hold" grpId="0" nodeType="afterEffect">
                                  <p:stCondLst>
                                    <p:cond delay="10"/>
                                  </p:stCondLst>
                                  <p:iterate>
                                    <p:tmAbs val="0"/>
                                  </p:iterate>
                                  <p:childTnLst>
                                    <p:set>
                                      <p:cBhvr>
                                        <p:cTn id="131" fill="hold"/>
                                        <p:tgtEl>
                                          <p:spTgt spid="677"/>
                                        </p:tgtEl>
                                        <p:attrNameLst>
                                          <p:attrName>style.visibility</p:attrName>
                                        </p:attrNameLst>
                                      </p:cBhvr>
                                      <p:to>
                                        <p:strVal val="visible"/>
                                      </p:to>
                                    </p:set>
                                    <p:anim calcmode="lin" valueType="num">
                                      <p:cBhvr>
                                        <p:cTn id="132" dur="30" fill="hold"/>
                                        <p:tgtEl>
                                          <p:spTgt spid="677"/>
                                        </p:tgtEl>
                                        <p:attrNameLst>
                                          <p:attrName>ppt_w</p:attrName>
                                        </p:attrNameLst>
                                      </p:cBhvr>
                                      <p:tavLst>
                                        <p:tav tm="0">
                                          <p:val>
                                            <p:fltVal val="0"/>
                                          </p:val>
                                        </p:tav>
                                        <p:tav tm="100000">
                                          <p:val>
                                            <p:strVal val="#ppt_w"/>
                                          </p:val>
                                        </p:tav>
                                      </p:tavLst>
                                    </p:anim>
                                    <p:anim calcmode="lin" valueType="num">
                                      <p:cBhvr>
                                        <p:cTn id="133" dur="30" fill="hold"/>
                                        <p:tgtEl>
                                          <p:spTgt spid="677"/>
                                        </p:tgtEl>
                                        <p:attrNameLst>
                                          <p:attrName>ppt_h</p:attrName>
                                        </p:attrNameLst>
                                      </p:cBhvr>
                                      <p:tavLst>
                                        <p:tav tm="0">
                                          <p:val>
                                            <p:fltVal val="0"/>
                                          </p:val>
                                        </p:tav>
                                        <p:tav tm="100000">
                                          <p:val>
                                            <p:strVal val="#ppt_h"/>
                                          </p:val>
                                        </p:tav>
                                      </p:tavLst>
                                    </p:anim>
                                  </p:childTnLst>
                                </p:cTn>
                              </p:par>
                            </p:childTnLst>
                          </p:cTn>
                        </p:par>
                        <p:par>
                          <p:cTn id="134" fill="hold">
                            <p:stCondLst>
                              <p:cond delay="1040"/>
                            </p:stCondLst>
                            <p:childTnLst>
                              <p:par>
                                <p:cTn id="135" presetID="23" presetClass="entr" presetSubtype="16" fill="hold" grpId="0" nodeType="afterEffect">
                                  <p:stCondLst>
                                    <p:cond delay="10"/>
                                  </p:stCondLst>
                                  <p:iterate>
                                    <p:tmAbs val="0"/>
                                  </p:iterate>
                                  <p:childTnLst>
                                    <p:set>
                                      <p:cBhvr>
                                        <p:cTn id="136" fill="hold"/>
                                        <p:tgtEl>
                                          <p:spTgt spid="678"/>
                                        </p:tgtEl>
                                        <p:attrNameLst>
                                          <p:attrName>style.visibility</p:attrName>
                                        </p:attrNameLst>
                                      </p:cBhvr>
                                      <p:to>
                                        <p:strVal val="visible"/>
                                      </p:to>
                                    </p:set>
                                    <p:anim calcmode="lin" valueType="num">
                                      <p:cBhvr>
                                        <p:cTn id="137" dur="30" fill="hold"/>
                                        <p:tgtEl>
                                          <p:spTgt spid="678"/>
                                        </p:tgtEl>
                                        <p:attrNameLst>
                                          <p:attrName>ppt_w</p:attrName>
                                        </p:attrNameLst>
                                      </p:cBhvr>
                                      <p:tavLst>
                                        <p:tav tm="0">
                                          <p:val>
                                            <p:fltVal val="0"/>
                                          </p:val>
                                        </p:tav>
                                        <p:tav tm="100000">
                                          <p:val>
                                            <p:strVal val="#ppt_w"/>
                                          </p:val>
                                        </p:tav>
                                      </p:tavLst>
                                    </p:anim>
                                    <p:anim calcmode="lin" valueType="num">
                                      <p:cBhvr>
                                        <p:cTn id="138" dur="30" fill="hold"/>
                                        <p:tgtEl>
                                          <p:spTgt spid="678"/>
                                        </p:tgtEl>
                                        <p:attrNameLst>
                                          <p:attrName>ppt_h</p:attrName>
                                        </p:attrNameLst>
                                      </p:cBhvr>
                                      <p:tavLst>
                                        <p:tav tm="0">
                                          <p:val>
                                            <p:fltVal val="0"/>
                                          </p:val>
                                        </p:tav>
                                        <p:tav tm="100000">
                                          <p:val>
                                            <p:strVal val="#ppt_h"/>
                                          </p:val>
                                        </p:tav>
                                      </p:tavLst>
                                    </p:anim>
                                  </p:childTnLst>
                                </p:cTn>
                              </p:par>
                            </p:childTnLst>
                          </p:cTn>
                        </p:par>
                        <p:par>
                          <p:cTn id="139" fill="hold">
                            <p:stCondLst>
                              <p:cond delay="1080"/>
                            </p:stCondLst>
                            <p:childTnLst>
                              <p:par>
                                <p:cTn id="140" presetID="23" presetClass="entr" presetSubtype="16" fill="hold" grpId="0" nodeType="afterEffect">
                                  <p:stCondLst>
                                    <p:cond delay="10"/>
                                  </p:stCondLst>
                                  <p:iterate>
                                    <p:tmAbs val="0"/>
                                  </p:iterate>
                                  <p:childTnLst>
                                    <p:set>
                                      <p:cBhvr>
                                        <p:cTn id="141" fill="hold"/>
                                        <p:tgtEl>
                                          <p:spTgt spid="683"/>
                                        </p:tgtEl>
                                        <p:attrNameLst>
                                          <p:attrName>style.visibility</p:attrName>
                                        </p:attrNameLst>
                                      </p:cBhvr>
                                      <p:to>
                                        <p:strVal val="visible"/>
                                      </p:to>
                                    </p:set>
                                    <p:anim calcmode="lin" valueType="num">
                                      <p:cBhvr>
                                        <p:cTn id="142" dur="30" fill="hold"/>
                                        <p:tgtEl>
                                          <p:spTgt spid="683"/>
                                        </p:tgtEl>
                                        <p:attrNameLst>
                                          <p:attrName>ppt_w</p:attrName>
                                        </p:attrNameLst>
                                      </p:cBhvr>
                                      <p:tavLst>
                                        <p:tav tm="0">
                                          <p:val>
                                            <p:fltVal val="0"/>
                                          </p:val>
                                        </p:tav>
                                        <p:tav tm="100000">
                                          <p:val>
                                            <p:strVal val="#ppt_w"/>
                                          </p:val>
                                        </p:tav>
                                      </p:tavLst>
                                    </p:anim>
                                    <p:anim calcmode="lin" valueType="num">
                                      <p:cBhvr>
                                        <p:cTn id="143" dur="30" fill="hold"/>
                                        <p:tgtEl>
                                          <p:spTgt spid="683"/>
                                        </p:tgtEl>
                                        <p:attrNameLst>
                                          <p:attrName>ppt_h</p:attrName>
                                        </p:attrNameLst>
                                      </p:cBhvr>
                                      <p:tavLst>
                                        <p:tav tm="0">
                                          <p:val>
                                            <p:fltVal val="0"/>
                                          </p:val>
                                        </p:tav>
                                        <p:tav tm="100000">
                                          <p:val>
                                            <p:strVal val="#ppt_h"/>
                                          </p:val>
                                        </p:tav>
                                      </p:tavLst>
                                    </p:anim>
                                  </p:childTnLst>
                                </p:cTn>
                              </p:par>
                            </p:childTnLst>
                          </p:cTn>
                        </p:par>
                        <p:par>
                          <p:cTn id="144" fill="hold">
                            <p:stCondLst>
                              <p:cond delay="1120"/>
                            </p:stCondLst>
                            <p:childTnLst>
                              <p:par>
                                <p:cTn id="145" presetID="23" presetClass="entr" presetSubtype="16" fill="hold" grpId="0" nodeType="afterEffect">
                                  <p:stCondLst>
                                    <p:cond delay="10"/>
                                  </p:stCondLst>
                                  <p:iterate>
                                    <p:tmAbs val="0"/>
                                  </p:iterate>
                                  <p:childTnLst>
                                    <p:set>
                                      <p:cBhvr>
                                        <p:cTn id="146" fill="hold"/>
                                        <p:tgtEl>
                                          <p:spTgt spid="695"/>
                                        </p:tgtEl>
                                        <p:attrNameLst>
                                          <p:attrName>style.visibility</p:attrName>
                                        </p:attrNameLst>
                                      </p:cBhvr>
                                      <p:to>
                                        <p:strVal val="visible"/>
                                      </p:to>
                                    </p:set>
                                    <p:anim calcmode="lin" valueType="num">
                                      <p:cBhvr>
                                        <p:cTn id="147" dur="30" fill="hold"/>
                                        <p:tgtEl>
                                          <p:spTgt spid="695"/>
                                        </p:tgtEl>
                                        <p:attrNameLst>
                                          <p:attrName>ppt_w</p:attrName>
                                        </p:attrNameLst>
                                      </p:cBhvr>
                                      <p:tavLst>
                                        <p:tav tm="0">
                                          <p:val>
                                            <p:fltVal val="0"/>
                                          </p:val>
                                        </p:tav>
                                        <p:tav tm="100000">
                                          <p:val>
                                            <p:strVal val="#ppt_w"/>
                                          </p:val>
                                        </p:tav>
                                      </p:tavLst>
                                    </p:anim>
                                    <p:anim calcmode="lin" valueType="num">
                                      <p:cBhvr>
                                        <p:cTn id="148" dur="30" fill="hold"/>
                                        <p:tgtEl>
                                          <p:spTgt spid="695"/>
                                        </p:tgtEl>
                                        <p:attrNameLst>
                                          <p:attrName>ppt_h</p:attrName>
                                        </p:attrNameLst>
                                      </p:cBhvr>
                                      <p:tavLst>
                                        <p:tav tm="0">
                                          <p:val>
                                            <p:fltVal val="0"/>
                                          </p:val>
                                        </p:tav>
                                        <p:tav tm="100000">
                                          <p:val>
                                            <p:strVal val="#ppt_h"/>
                                          </p:val>
                                        </p:tav>
                                      </p:tavLst>
                                    </p:anim>
                                  </p:childTnLst>
                                </p:cTn>
                              </p:par>
                            </p:childTnLst>
                          </p:cTn>
                        </p:par>
                        <p:par>
                          <p:cTn id="149" fill="hold">
                            <p:stCondLst>
                              <p:cond delay="1160"/>
                            </p:stCondLst>
                            <p:childTnLst>
                              <p:par>
                                <p:cTn id="150" presetID="23" presetClass="entr" presetSubtype="16" fill="hold" grpId="0" nodeType="afterEffect">
                                  <p:stCondLst>
                                    <p:cond delay="10"/>
                                  </p:stCondLst>
                                  <p:iterate>
                                    <p:tmAbs val="0"/>
                                  </p:iterate>
                                  <p:childTnLst>
                                    <p:set>
                                      <p:cBhvr>
                                        <p:cTn id="151" fill="hold"/>
                                        <p:tgtEl>
                                          <p:spTgt spid="693"/>
                                        </p:tgtEl>
                                        <p:attrNameLst>
                                          <p:attrName>style.visibility</p:attrName>
                                        </p:attrNameLst>
                                      </p:cBhvr>
                                      <p:to>
                                        <p:strVal val="visible"/>
                                      </p:to>
                                    </p:set>
                                    <p:anim calcmode="lin" valueType="num">
                                      <p:cBhvr>
                                        <p:cTn id="152" dur="30" fill="hold"/>
                                        <p:tgtEl>
                                          <p:spTgt spid="693"/>
                                        </p:tgtEl>
                                        <p:attrNameLst>
                                          <p:attrName>ppt_w</p:attrName>
                                        </p:attrNameLst>
                                      </p:cBhvr>
                                      <p:tavLst>
                                        <p:tav tm="0">
                                          <p:val>
                                            <p:fltVal val="0"/>
                                          </p:val>
                                        </p:tav>
                                        <p:tav tm="100000">
                                          <p:val>
                                            <p:strVal val="#ppt_w"/>
                                          </p:val>
                                        </p:tav>
                                      </p:tavLst>
                                    </p:anim>
                                    <p:anim calcmode="lin" valueType="num">
                                      <p:cBhvr>
                                        <p:cTn id="153" dur="30" fill="hold"/>
                                        <p:tgtEl>
                                          <p:spTgt spid="693"/>
                                        </p:tgtEl>
                                        <p:attrNameLst>
                                          <p:attrName>ppt_h</p:attrName>
                                        </p:attrNameLst>
                                      </p:cBhvr>
                                      <p:tavLst>
                                        <p:tav tm="0">
                                          <p:val>
                                            <p:fltVal val="0"/>
                                          </p:val>
                                        </p:tav>
                                        <p:tav tm="100000">
                                          <p:val>
                                            <p:strVal val="#ppt_h"/>
                                          </p:val>
                                        </p:tav>
                                      </p:tavLst>
                                    </p:anim>
                                  </p:childTnLst>
                                </p:cTn>
                              </p:par>
                            </p:childTnLst>
                          </p:cTn>
                        </p:par>
                        <p:par>
                          <p:cTn id="154" fill="hold">
                            <p:stCondLst>
                              <p:cond delay="1200"/>
                            </p:stCondLst>
                            <p:childTnLst>
                              <p:par>
                                <p:cTn id="155" presetID="23" presetClass="entr" presetSubtype="16" fill="hold" grpId="0" nodeType="afterEffect">
                                  <p:stCondLst>
                                    <p:cond delay="10"/>
                                  </p:stCondLst>
                                  <p:iterate>
                                    <p:tmAbs val="0"/>
                                  </p:iterate>
                                  <p:childTnLst>
                                    <p:set>
                                      <p:cBhvr>
                                        <p:cTn id="156" fill="hold"/>
                                        <p:tgtEl>
                                          <p:spTgt spid="694"/>
                                        </p:tgtEl>
                                        <p:attrNameLst>
                                          <p:attrName>style.visibility</p:attrName>
                                        </p:attrNameLst>
                                      </p:cBhvr>
                                      <p:to>
                                        <p:strVal val="visible"/>
                                      </p:to>
                                    </p:set>
                                    <p:anim calcmode="lin" valueType="num">
                                      <p:cBhvr>
                                        <p:cTn id="157" dur="30" fill="hold"/>
                                        <p:tgtEl>
                                          <p:spTgt spid="694"/>
                                        </p:tgtEl>
                                        <p:attrNameLst>
                                          <p:attrName>ppt_w</p:attrName>
                                        </p:attrNameLst>
                                      </p:cBhvr>
                                      <p:tavLst>
                                        <p:tav tm="0">
                                          <p:val>
                                            <p:fltVal val="0"/>
                                          </p:val>
                                        </p:tav>
                                        <p:tav tm="100000">
                                          <p:val>
                                            <p:strVal val="#ppt_w"/>
                                          </p:val>
                                        </p:tav>
                                      </p:tavLst>
                                    </p:anim>
                                    <p:anim calcmode="lin" valueType="num">
                                      <p:cBhvr>
                                        <p:cTn id="158" dur="30" fill="hold"/>
                                        <p:tgtEl>
                                          <p:spTgt spid="694"/>
                                        </p:tgtEl>
                                        <p:attrNameLst>
                                          <p:attrName>ppt_h</p:attrName>
                                        </p:attrNameLst>
                                      </p:cBhvr>
                                      <p:tavLst>
                                        <p:tav tm="0">
                                          <p:val>
                                            <p:fltVal val="0"/>
                                          </p:val>
                                        </p:tav>
                                        <p:tav tm="100000">
                                          <p:val>
                                            <p:strVal val="#ppt_h"/>
                                          </p:val>
                                        </p:tav>
                                      </p:tavLst>
                                    </p:anim>
                                  </p:childTnLst>
                                </p:cTn>
                              </p:par>
                            </p:childTnLst>
                          </p:cTn>
                        </p:par>
                        <p:par>
                          <p:cTn id="159" fill="hold">
                            <p:stCondLst>
                              <p:cond delay="1240"/>
                            </p:stCondLst>
                            <p:childTnLst>
                              <p:par>
                                <p:cTn id="160" presetID="23" presetClass="entr" presetSubtype="16" fill="hold" grpId="0" nodeType="afterEffect">
                                  <p:stCondLst>
                                    <p:cond delay="10"/>
                                  </p:stCondLst>
                                  <p:iterate>
                                    <p:tmAbs val="0"/>
                                  </p:iterate>
                                  <p:childTnLst>
                                    <p:set>
                                      <p:cBhvr>
                                        <p:cTn id="161" fill="hold"/>
                                        <p:tgtEl>
                                          <p:spTgt spid="680"/>
                                        </p:tgtEl>
                                        <p:attrNameLst>
                                          <p:attrName>style.visibility</p:attrName>
                                        </p:attrNameLst>
                                      </p:cBhvr>
                                      <p:to>
                                        <p:strVal val="visible"/>
                                      </p:to>
                                    </p:set>
                                    <p:anim calcmode="lin" valueType="num">
                                      <p:cBhvr>
                                        <p:cTn id="162" dur="30" fill="hold"/>
                                        <p:tgtEl>
                                          <p:spTgt spid="680"/>
                                        </p:tgtEl>
                                        <p:attrNameLst>
                                          <p:attrName>ppt_w</p:attrName>
                                        </p:attrNameLst>
                                      </p:cBhvr>
                                      <p:tavLst>
                                        <p:tav tm="0">
                                          <p:val>
                                            <p:fltVal val="0"/>
                                          </p:val>
                                        </p:tav>
                                        <p:tav tm="100000">
                                          <p:val>
                                            <p:strVal val="#ppt_w"/>
                                          </p:val>
                                        </p:tav>
                                      </p:tavLst>
                                    </p:anim>
                                    <p:anim calcmode="lin" valueType="num">
                                      <p:cBhvr>
                                        <p:cTn id="163" dur="30" fill="hold"/>
                                        <p:tgtEl>
                                          <p:spTgt spid="680"/>
                                        </p:tgtEl>
                                        <p:attrNameLst>
                                          <p:attrName>ppt_h</p:attrName>
                                        </p:attrNameLst>
                                      </p:cBhvr>
                                      <p:tavLst>
                                        <p:tav tm="0">
                                          <p:val>
                                            <p:fltVal val="0"/>
                                          </p:val>
                                        </p:tav>
                                        <p:tav tm="100000">
                                          <p:val>
                                            <p:strVal val="#ppt_h"/>
                                          </p:val>
                                        </p:tav>
                                      </p:tavLst>
                                    </p:anim>
                                  </p:childTnLst>
                                </p:cTn>
                              </p:par>
                            </p:childTnLst>
                          </p:cTn>
                        </p:par>
                        <p:par>
                          <p:cTn id="164" fill="hold">
                            <p:stCondLst>
                              <p:cond delay="1280"/>
                            </p:stCondLst>
                            <p:childTnLst>
                              <p:par>
                                <p:cTn id="165" presetID="23" presetClass="entr" presetSubtype="16" fill="hold" grpId="0" nodeType="afterEffect">
                                  <p:stCondLst>
                                    <p:cond delay="10"/>
                                  </p:stCondLst>
                                  <p:iterate>
                                    <p:tmAbs val="0"/>
                                  </p:iterate>
                                  <p:childTnLst>
                                    <p:set>
                                      <p:cBhvr>
                                        <p:cTn id="166" fill="hold"/>
                                        <p:tgtEl>
                                          <p:spTgt spid="682"/>
                                        </p:tgtEl>
                                        <p:attrNameLst>
                                          <p:attrName>style.visibility</p:attrName>
                                        </p:attrNameLst>
                                      </p:cBhvr>
                                      <p:to>
                                        <p:strVal val="visible"/>
                                      </p:to>
                                    </p:set>
                                    <p:anim calcmode="lin" valueType="num">
                                      <p:cBhvr>
                                        <p:cTn id="167" dur="30" fill="hold"/>
                                        <p:tgtEl>
                                          <p:spTgt spid="682"/>
                                        </p:tgtEl>
                                        <p:attrNameLst>
                                          <p:attrName>ppt_w</p:attrName>
                                        </p:attrNameLst>
                                      </p:cBhvr>
                                      <p:tavLst>
                                        <p:tav tm="0">
                                          <p:val>
                                            <p:fltVal val="0"/>
                                          </p:val>
                                        </p:tav>
                                        <p:tav tm="100000">
                                          <p:val>
                                            <p:strVal val="#ppt_w"/>
                                          </p:val>
                                        </p:tav>
                                      </p:tavLst>
                                    </p:anim>
                                    <p:anim calcmode="lin" valueType="num">
                                      <p:cBhvr>
                                        <p:cTn id="168" dur="30" fill="hold"/>
                                        <p:tgtEl>
                                          <p:spTgt spid="682"/>
                                        </p:tgtEl>
                                        <p:attrNameLst>
                                          <p:attrName>ppt_h</p:attrName>
                                        </p:attrNameLst>
                                      </p:cBhvr>
                                      <p:tavLst>
                                        <p:tav tm="0">
                                          <p:val>
                                            <p:fltVal val="0"/>
                                          </p:val>
                                        </p:tav>
                                        <p:tav tm="100000">
                                          <p:val>
                                            <p:strVal val="#ppt_h"/>
                                          </p:val>
                                        </p:tav>
                                      </p:tavLst>
                                    </p:anim>
                                  </p:childTnLst>
                                </p:cTn>
                              </p:par>
                            </p:childTnLst>
                          </p:cTn>
                        </p:par>
                        <p:par>
                          <p:cTn id="169" fill="hold">
                            <p:stCondLst>
                              <p:cond delay="1320"/>
                            </p:stCondLst>
                            <p:childTnLst>
                              <p:par>
                                <p:cTn id="170" presetID="23" presetClass="entr" presetSubtype="16" fill="hold" grpId="0" nodeType="afterEffect">
                                  <p:stCondLst>
                                    <p:cond delay="10"/>
                                  </p:stCondLst>
                                  <p:iterate>
                                    <p:tmAbs val="0"/>
                                  </p:iterate>
                                  <p:childTnLst>
                                    <p:set>
                                      <p:cBhvr>
                                        <p:cTn id="171" fill="hold"/>
                                        <p:tgtEl>
                                          <p:spTgt spid="673"/>
                                        </p:tgtEl>
                                        <p:attrNameLst>
                                          <p:attrName>style.visibility</p:attrName>
                                        </p:attrNameLst>
                                      </p:cBhvr>
                                      <p:to>
                                        <p:strVal val="visible"/>
                                      </p:to>
                                    </p:set>
                                    <p:anim calcmode="lin" valueType="num">
                                      <p:cBhvr>
                                        <p:cTn id="172" dur="30" fill="hold"/>
                                        <p:tgtEl>
                                          <p:spTgt spid="673"/>
                                        </p:tgtEl>
                                        <p:attrNameLst>
                                          <p:attrName>ppt_w</p:attrName>
                                        </p:attrNameLst>
                                      </p:cBhvr>
                                      <p:tavLst>
                                        <p:tav tm="0">
                                          <p:val>
                                            <p:fltVal val="0"/>
                                          </p:val>
                                        </p:tav>
                                        <p:tav tm="100000">
                                          <p:val>
                                            <p:strVal val="#ppt_w"/>
                                          </p:val>
                                        </p:tav>
                                      </p:tavLst>
                                    </p:anim>
                                    <p:anim calcmode="lin" valueType="num">
                                      <p:cBhvr>
                                        <p:cTn id="173" dur="30" fill="hold"/>
                                        <p:tgtEl>
                                          <p:spTgt spid="673"/>
                                        </p:tgtEl>
                                        <p:attrNameLst>
                                          <p:attrName>ppt_h</p:attrName>
                                        </p:attrNameLst>
                                      </p:cBhvr>
                                      <p:tavLst>
                                        <p:tav tm="0">
                                          <p:val>
                                            <p:fltVal val="0"/>
                                          </p:val>
                                        </p:tav>
                                        <p:tav tm="100000">
                                          <p:val>
                                            <p:strVal val="#ppt_h"/>
                                          </p:val>
                                        </p:tav>
                                      </p:tavLst>
                                    </p:anim>
                                  </p:childTnLst>
                                </p:cTn>
                              </p:par>
                            </p:childTnLst>
                          </p:cTn>
                        </p:par>
                        <p:par>
                          <p:cTn id="174" fill="hold">
                            <p:stCondLst>
                              <p:cond delay="1360"/>
                            </p:stCondLst>
                            <p:childTnLst>
                              <p:par>
                                <p:cTn id="175" presetID="23" presetClass="entr" presetSubtype="16" fill="hold" grpId="0" nodeType="afterEffect">
                                  <p:stCondLst>
                                    <p:cond delay="10"/>
                                  </p:stCondLst>
                                  <p:iterate>
                                    <p:tmAbs val="0"/>
                                  </p:iterate>
                                  <p:childTnLst>
                                    <p:set>
                                      <p:cBhvr>
                                        <p:cTn id="176" fill="hold"/>
                                        <p:tgtEl>
                                          <p:spTgt spid="672"/>
                                        </p:tgtEl>
                                        <p:attrNameLst>
                                          <p:attrName>style.visibility</p:attrName>
                                        </p:attrNameLst>
                                      </p:cBhvr>
                                      <p:to>
                                        <p:strVal val="visible"/>
                                      </p:to>
                                    </p:set>
                                    <p:anim calcmode="lin" valueType="num">
                                      <p:cBhvr>
                                        <p:cTn id="177" dur="30" fill="hold"/>
                                        <p:tgtEl>
                                          <p:spTgt spid="672"/>
                                        </p:tgtEl>
                                        <p:attrNameLst>
                                          <p:attrName>ppt_w</p:attrName>
                                        </p:attrNameLst>
                                      </p:cBhvr>
                                      <p:tavLst>
                                        <p:tav tm="0">
                                          <p:val>
                                            <p:fltVal val="0"/>
                                          </p:val>
                                        </p:tav>
                                        <p:tav tm="100000">
                                          <p:val>
                                            <p:strVal val="#ppt_w"/>
                                          </p:val>
                                        </p:tav>
                                      </p:tavLst>
                                    </p:anim>
                                    <p:anim calcmode="lin" valueType="num">
                                      <p:cBhvr>
                                        <p:cTn id="178" dur="30" fill="hold"/>
                                        <p:tgtEl>
                                          <p:spTgt spid="67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8" grpId="0" animBg="1" advAuto="0"/>
      <p:bldP spid="669" grpId="0" animBg="1" advAuto="0"/>
      <p:bldP spid="670" grpId="0" animBg="1" advAuto="0"/>
      <p:bldP spid="671" grpId="0" animBg="1" advAuto="0"/>
      <p:bldP spid="672" grpId="0" animBg="1" advAuto="0"/>
      <p:bldP spid="673" grpId="0" animBg="1" advAuto="0"/>
      <p:bldP spid="674" grpId="0" animBg="1" advAuto="0"/>
      <p:bldP spid="675" grpId="0" animBg="1" advAuto="0"/>
      <p:bldP spid="676" grpId="0" animBg="1" advAuto="0"/>
      <p:bldP spid="677" grpId="0" animBg="1" advAuto="0"/>
      <p:bldP spid="678" grpId="0" animBg="1" advAuto="0"/>
      <p:bldP spid="679" grpId="0" animBg="1" advAuto="0"/>
      <p:bldP spid="680" grpId="0" animBg="1" advAuto="0"/>
      <p:bldP spid="681" grpId="0" animBg="1" advAuto="0"/>
      <p:bldP spid="682" grpId="0" animBg="1" advAuto="0"/>
      <p:bldP spid="683" grpId="0" animBg="1" advAuto="0"/>
      <p:bldP spid="684" grpId="0" animBg="1" advAuto="0"/>
      <p:bldP spid="685" grpId="0" animBg="1" advAuto="0"/>
      <p:bldP spid="686" grpId="0" animBg="1" advAuto="0"/>
      <p:bldP spid="688" grpId="0" animBg="1" advAuto="0"/>
      <p:bldP spid="689" grpId="0" animBg="1" advAuto="0"/>
      <p:bldP spid="690" grpId="0" animBg="1" advAuto="0"/>
      <p:bldP spid="691" grpId="0" animBg="1" advAuto="0"/>
      <p:bldP spid="692" grpId="0" animBg="1" advAuto="0"/>
      <p:bldP spid="693" grpId="0" animBg="1" advAuto="0"/>
      <p:bldP spid="694" grpId="0" animBg="1" advAuto="0"/>
      <p:bldP spid="695" grpId="0" animBg="1" advAuto="0"/>
      <p:bldP spid="696" grpId="0" animBg="1" advAuto="0"/>
      <p:bldP spid="697" grpId="0" animBg="1" advAuto="0"/>
      <p:bldP spid="698" grpId="0" animBg="1" advAuto="0"/>
      <p:bldP spid="699" grpId="0" animBg="1" advAuto="0"/>
      <p:bldP spid="700" grpId="0" animBg="1" advAuto="0"/>
      <p:bldP spid="701" grpId="0" animBg="1" advAuto="0"/>
      <p:bldP spid="702" grpId="0" animBg="1" advAuto="0"/>
      <p:bldP spid="704"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9" name="pasted-image.pdf"/>
          <p:cNvPicPr>
            <a:picLocks noChangeAspect="1"/>
          </p:cNvPicPr>
          <p:nvPr/>
        </p:nvPicPr>
        <p:blipFill>
          <a:blip r:embed="rId2">
            <a:extLst/>
          </a:blip>
          <a:stretch>
            <a:fillRect/>
          </a:stretch>
        </p:blipFill>
        <p:spPr>
          <a:xfrm>
            <a:off x="4035798" y="4643748"/>
            <a:ext cx="949418" cy="1069721"/>
          </a:xfrm>
          <a:prstGeom prst="rect">
            <a:avLst/>
          </a:prstGeom>
          <a:ln w="12700">
            <a:miter lim="400000"/>
          </a:ln>
        </p:spPr>
      </p:pic>
      <p:pic>
        <p:nvPicPr>
          <p:cNvPr id="710" name="pasted-image.pdf"/>
          <p:cNvPicPr>
            <a:picLocks noChangeAspect="1"/>
          </p:cNvPicPr>
          <p:nvPr/>
        </p:nvPicPr>
        <p:blipFill>
          <a:blip r:embed="rId2">
            <a:extLst/>
          </a:blip>
          <a:stretch>
            <a:fillRect/>
          </a:stretch>
        </p:blipFill>
        <p:spPr>
          <a:xfrm>
            <a:off x="13201024" y="6103186"/>
            <a:ext cx="949418" cy="1069721"/>
          </a:xfrm>
          <a:prstGeom prst="rect">
            <a:avLst/>
          </a:prstGeom>
          <a:ln w="12700">
            <a:miter lim="400000"/>
          </a:ln>
        </p:spPr>
      </p:pic>
      <p:pic>
        <p:nvPicPr>
          <p:cNvPr id="711" name="pasted-image.pdf"/>
          <p:cNvPicPr>
            <a:picLocks noChangeAspect="1"/>
          </p:cNvPicPr>
          <p:nvPr/>
        </p:nvPicPr>
        <p:blipFill>
          <a:blip r:embed="rId2">
            <a:extLst/>
          </a:blip>
          <a:stretch>
            <a:fillRect/>
          </a:stretch>
        </p:blipFill>
        <p:spPr>
          <a:xfrm>
            <a:off x="5881881" y="4643748"/>
            <a:ext cx="949418" cy="1069721"/>
          </a:xfrm>
          <a:prstGeom prst="rect">
            <a:avLst/>
          </a:prstGeom>
          <a:ln w="12700">
            <a:miter lim="400000"/>
          </a:ln>
        </p:spPr>
      </p:pic>
      <p:pic>
        <p:nvPicPr>
          <p:cNvPr id="712" name="pasted-image.pdf"/>
          <p:cNvPicPr>
            <a:picLocks noChangeAspect="1"/>
          </p:cNvPicPr>
          <p:nvPr/>
        </p:nvPicPr>
        <p:blipFill>
          <a:blip r:embed="rId2">
            <a:extLst/>
          </a:blip>
          <a:stretch>
            <a:fillRect/>
          </a:stretch>
        </p:blipFill>
        <p:spPr>
          <a:xfrm>
            <a:off x="4968052" y="4643748"/>
            <a:ext cx="949418" cy="1069721"/>
          </a:xfrm>
          <a:prstGeom prst="rect">
            <a:avLst/>
          </a:prstGeom>
          <a:ln w="12700">
            <a:miter lim="400000"/>
          </a:ln>
        </p:spPr>
      </p:pic>
      <p:pic>
        <p:nvPicPr>
          <p:cNvPr id="713" name="pasted-image.pdf"/>
          <p:cNvPicPr>
            <a:picLocks noChangeAspect="1"/>
          </p:cNvPicPr>
          <p:nvPr/>
        </p:nvPicPr>
        <p:blipFill>
          <a:blip r:embed="rId2">
            <a:extLst/>
          </a:blip>
          <a:stretch>
            <a:fillRect/>
          </a:stretch>
        </p:blipFill>
        <p:spPr>
          <a:xfrm>
            <a:off x="949234" y="3878447"/>
            <a:ext cx="949418" cy="1069721"/>
          </a:xfrm>
          <a:prstGeom prst="rect">
            <a:avLst/>
          </a:prstGeom>
          <a:ln w="12700">
            <a:miter lim="400000"/>
          </a:ln>
        </p:spPr>
      </p:pic>
      <p:pic>
        <p:nvPicPr>
          <p:cNvPr id="714" name="pasted-image.pdf"/>
          <p:cNvPicPr>
            <a:picLocks noChangeAspect="1"/>
          </p:cNvPicPr>
          <p:nvPr/>
        </p:nvPicPr>
        <p:blipFill>
          <a:blip r:embed="rId2">
            <a:extLst/>
          </a:blip>
          <a:stretch>
            <a:fillRect/>
          </a:stretch>
        </p:blipFill>
        <p:spPr>
          <a:xfrm>
            <a:off x="1879313" y="3878447"/>
            <a:ext cx="949418" cy="1069721"/>
          </a:xfrm>
          <a:prstGeom prst="rect">
            <a:avLst/>
          </a:prstGeom>
          <a:ln w="12700">
            <a:miter lim="400000"/>
          </a:ln>
        </p:spPr>
      </p:pic>
      <p:pic>
        <p:nvPicPr>
          <p:cNvPr id="715" name="pasted-image.pdf"/>
          <p:cNvPicPr>
            <a:picLocks noChangeAspect="1"/>
          </p:cNvPicPr>
          <p:nvPr/>
        </p:nvPicPr>
        <p:blipFill>
          <a:blip r:embed="rId2">
            <a:extLst/>
          </a:blip>
          <a:stretch>
            <a:fillRect/>
          </a:stretch>
        </p:blipFill>
        <p:spPr>
          <a:xfrm>
            <a:off x="1879313" y="5322804"/>
            <a:ext cx="949418" cy="1069721"/>
          </a:xfrm>
          <a:prstGeom prst="rect">
            <a:avLst/>
          </a:prstGeom>
          <a:ln w="12700">
            <a:miter lim="400000"/>
          </a:ln>
        </p:spPr>
      </p:pic>
      <p:pic>
        <p:nvPicPr>
          <p:cNvPr id="716" name="pasted-image.pdf"/>
          <p:cNvPicPr>
            <a:picLocks noChangeAspect="1"/>
          </p:cNvPicPr>
          <p:nvPr/>
        </p:nvPicPr>
        <p:blipFill>
          <a:blip r:embed="rId2">
            <a:extLst/>
          </a:blip>
          <a:stretch>
            <a:fillRect/>
          </a:stretch>
        </p:blipFill>
        <p:spPr>
          <a:xfrm>
            <a:off x="1412576" y="4643748"/>
            <a:ext cx="949418" cy="1069721"/>
          </a:xfrm>
          <a:prstGeom prst="rect">
            <a:avLst/>
          </a:prstGeom>
          <a:ln w="12700">
            <a:miter lim="400000"/>
          </a:ln>
        </p:spPr>
      </p:pic>
      <p:pic>
        <p:nvPicPr>
          <p:cNvPr id="717" name="pasted-image.pdf"/>
          <p:cNvPicPr>
            <a:picLocks noChangeAspect="1"/>
          </p:cNvPicPr>
          <p:nvPr/>
        </p:nvPicPr>
        <p:blipFill>
          <a:blip r:embed="rId2">
            <a:extLst/>
          </a:blip>
          <a:stretch>
            <a:fillRect/>
          </a:stretch>
        </p:blipFill>
        <p:spPr>
          <a:xfrm>
            <a:off x="2332628" y="4643748"/>
            <a:ext cx="949418" cy="1069721"/>
          </a:xfrm>
          <a:prstGeom prst="rect">
            <a:avLst/>
          </a:prstGeom>
          <a:ln w="12700">
            <a:miter lim="400000"/>
          </a:ln>
        </p:spPr>
      </p:pic>
      <p:pic>
        <p:nvPicPr>
          <p:cNvPr id="718" name="pasted-image.pdf"/>
          <p:cNvPicPr>
            <a:picLocks noChangeAspect="1"/>
          </p:cNvPicPr>
          <p:nvPr/>
        </p:nvPicPr>
        <p:blipFill>
          <a:blip r:embed="rId2">
            <a:extLst/>
          </a:blip>
          <a:stretch>
            <a:fillRect/>
          </a:stretch>
        </p:blipFill>
        <p:spPr>
          <a:xfrm>
            <a:off x="469504" y="4643748"/>
            <a:ext cx="949418" cy="1069721"/>
          </a:xfrm>
          <a:prstGeom prst="rect">
            <a:avLst/>
          </a:prstGeom>
          <a:ln w="12700">
            <a:miter lim="400000"/>
          </a:ln>
        </p:spPr>
      </p:pic>
      <p:pic>
        <p:nvPicPr>
          <p:cNvPr id="719" name="pasted-image.pdf"/>
          <p:cNvPicPr>
            <a:picLocks noChangeAspect="1"/>
          </p:cNvPicPr>
          <p:nvPr/>
        </p:nvPicPr>
        <p:blipFill>
          <a:blip r:embed="rId2">
            <a:extLst/>
          </a:blip>
          <a:stretch>
            <a:fillRect/>
          </a:stretch>
        </p:blipFill>
        <p:spPr>
          <a:xfrm>
            <a:off x="956853" y="5322804"/>
            <a:ext cx="949418" cy="1069721"/>
          </a:xfrm>
          <a:prstGeom prst="rect">
            <a:avLst/>
          </a:prstGeom>
          <a:ln w="12700">
            <a:miter lim="400000"/>
          </a:ln>
        </p:spPr>
      </p:pic>
      <p:pic>
        <p:nvPicPr>
          <p:cNvPr id="720" name="pasted-image.pdf"/>
          <p:cNvPicPr>
            <a:picLocks noChangeAspect="1"/>
          </p:cNvPicPr>
          <p:nvPr/>
        </p:nvPicPr>
        <p:blipFill>
          <a:blip r:embed="rId2">
            <a:extLst/>
          </a:blip>
          <a:stretch>
            <a:fillRect/>
          </a:stretch>
        </p:blipFill>
        <p:spPr>
          <a:xfrm>
            <a:off x="469504" y="6070058"/>
            <a:ext cx="949418" cy="1069721"/>
          </a:xfrm>
          <a:prstGeom prst="rect">
            <a:avLst/>
          </a:prstGeom>
          <a:ln w="12700">
            <a:miter lim="400000"/>
          </a:ln>
        </p:spPr>
      </p:pic>
      <p:pic>
        <p:nvPicPr>
          <p:cNvPr id="721" name="pasted-image.pdf"/>
          <p:cNvPicPr>
            <a:picLocks noChangeAspect="1"/>
          </p:cNvPicPr>
          <p:nvPr/>
        </p:nvPicPr>
        <p:blipFill>
          <a:blip r:embed="rId2">
            <a:extLst/>
          </a:blip>
          <a:stretch>
            <a:fillRect/>
          </a:stretch>
        </p:blipFill>
        <p:spPr>
          <a:xfrm>
            <a:off x="2356046" y="6070058"/>
            <a:ext cx="949418" cy="1069721"/>
          </a:xfrm>
          <a:prstGeom prst="rect">
            <a:avLst/>
          </a:prstGeom>
          <a:ln w="12700">
            <a:miter lim="400000"/>
          </a:ln>
        </p:spPr>
      </p:pic>
      <p:pic>
        <p:nvPicPr>
          <p:cNvPr id="722" name="pasted-image.pdf"/>
          <p:cNvPicPr>
            <a:picLocks noChangeAspect="1"/>
          </p:cNvPicPr>
          <p:nvPr/>
        </p:nvPicPr>
        <p:blipFill>
          <a:blip r:embed="rId2">
            <a:extLst/>
          </a:blip>
          <a:stretch>
            <a:fillRect/>
          </a:stretch>
        </p:blipFill>
        <p:spPr>
          <a:xfrm>
            <a:off x="1412576" y="6070058"/>
            <a:ext cx="949418" cy="1069721"/>
          </a:xfrm>
          <a:prstGeom prst="rect">
            <a:avLst/>
          </a:prstGeom>
          <a:ln w="12700">
            <a:miter lim="400000"/>
          </a:ln>
        </p:spPr>
      </p:pic>
      <p:pic>
        <p:nvPicPr>
          <p:cNvPr id="723" name="pasted-image.pdf"/>
          <p:cNvPicPr>
            <a:picLocks noChangeAspect="1"/>
          </p:cNvPicPr>
          <p:nvPr/>
        </p:nvPicPr>
        <p:blipFill>
          <a:blip r:embed="rId2">
            <a:extLst/>
          </a:blip>
          <a:stretch>
            <a:fillRect/>
          </a:stretch>
        </p:blipFill>
        <p:spPr>
          <a:xfrm>
            <a:off x="5048036" y="6070058"/>
            <a:ext cx="949418" cy="1069721"/>
          </a:xfrm>
          <a:prstGeom prst="rect">
            <a:avLst/>
          </a:prstGeom>
          <a:ln w="12700">
            <a:miter lim="400000"/>
          </a:ln>
        </p:spPr>
      </p:pic>
      <p:pic>
        <p:nvPicPr>
          <p:cNvPr id="724" name="pasted-image.pdf"/>
          <p:cNvPicPr>
            <a:picLocks noChangeAspect="1"/>
          </p:cNvPicPr>
          <p:nvPr/>
        </p:nvPicPr>
        <p:blipFill>
          <a:blip r:embed="rId2">
            <a:extLst/>
          </a:blip>
          <a:stretch>
            <a:fillRect/>
          </a:stretch>
        </p:blipFill>
        <p:spPr>
          <a:xfrm>
            <a:off x="4110390" y="6070058"/>
            <a:ext cx="949418" cy="1069721"/>
          </a:xfrm>
          <a:prstGeom prst="rect">
            <a:avLst/>
          </a:prstGeom>
          <a:ln w="12700">
            <a:miter lim="400000"/>
          </a:ln>
        </p:spPr>
      </p:pic>
      <p:pic>
        <p:nvPicPr>
          <p:cNvPr id="725" name="pasted-image.pdf"/>
          <p:cNvPicPr>
            <a:picLocks noChangeAspect="1"/>
          </p:cNvPicPr>
          <p:nvPr/>
        </p:nvPicPr>
        <p:blipFill>
          <a:blip r:embed="rId2">
            <a:extLst/>
          </a:blip>
          <a:stretch>
            <a:fillRect/>
          </a:stretch>
        </p:blipFill>
        <p:spPr>
          <a:xfrm>
            <a:off x="5989711" y="6070058"/>
            <a:ext cx="949418" cy="1069721"/>
          </a:xfrm>
          <a:prstGeom prst="rect">
            <a:avLst/>
          </a:prstGeom>
          <a:ln w="12700">
            <a:miter lim="400000"/>
          </a:ln>
        </p:spPr>
      </p:pic>
      <p:pic>
        <p:nvPicPr>
          <p:cNvPr id="726" name="pasted-image.pdf"/>
          <p:cNvPicPr>
            <a:picLocks noChangeAspect="1"/>
          </p:cNvPicPr>
          <p:nvPr/>
        </p:nvPicPr>
        <p:blipFill>
          <a:blip r:embed="rId2">
            <a:extLst/>
          </a:blip>
          <a:stretch>
            <a:fillRect/>
          </a:stretch>
        </p:blipFill>
        <p:spPr>
          <a:xfrm>
            <a:off x="5491201" y="5322804"/>
            <a:ext cx="949418" cy="1069721"/>
          </a:xfrm>
          <a:prstGeom prst="rect">
            <a:avLst/>
          </a:prstGeom>
          <a:ln w="12700">
            <a:miter lim="400000"/>
          </a:ln>
        </p:spPr>
      </p:pic>
      <p:pic>
        <p:nvPicPr>
          <p:cNvPr id="727" name="pasted-image.pdf"/>
          <p:cNvPicPr>
            <a:picLocks noChangeAspect="1"/>
          </p:cNvPicPr>
          <p:nvPr/>
        </p:nvPicPr>
        <p:blipFill>
          <a:blip r:embed="rId2">
            <a:extLst/>
          </a:blip>
          <a:stretch>
            <a:fillRect/>
          </a:stretch>
        </p:blipFill>
        <p:spPr>
          <a:xfrm>
            <a:off x="4561828" y="5322804"/>
            <a:ext cx="949418" cy="1069721"/>
          </a:xfrm>
          <a:prstGeom prst="rect">
            <a:avLst/>
          </a:prstGeom>
          <a:ln w="12700">
            <a:miter lim="400000"/>
          </a:ln>
        </p:spPr>
      </p:pic>
      <p:pic>
        <p:nvPicPr>
          <p:cNvPr id="728" name="pasted-image.pdf"/>
          <p:cNvPicPr>
            <a:picLocks noChangeAspect="1"/>
          </p:cNvPicPr>
          <p:nvPr/>
        </p:nvPicPr>
        <p:blipFill>
          <a:blip r:embed="rId2">
            <a:extLst/>
          </a:blip>
          <a:stretch>
            <a:fillRect/>
          </a:stretch>
        </p:blipFill>
        <p:spPr>
          <a:xfrm>
            <a:off x="8653010" y="6074182"/>
            <a:ext cx="949418" cy="1069721"/>
          </a:xfrm>
          <a:prstGeom prst="rect">
            <a:avLst/>
          </a:prstGeom>
          <a:ln w="12700">
            <a:miter lim="400000"/>
          </a:ln>
        </p:spPr>
      </p:pic>
      <p:pic>
        <p:nvPicPr>
          <p:cNvPr id="729" name="pasted-image.pdf"/>
          <p:cNvPicPr>
            <a:picLocks noChangeAspect="1"/>
          </p:cNvPicPr>
          <p:nvPr/>
        </p:nvPicPr>
        <p:blipFill>
          <a:blip r:embed="rId2">
            <a:extLst/>
          </a:blip>
          <a:stretch>
            <a:fillRect/>
          </a:stretch>
        </p:blipFill>
        <p:spPr>
          <a:xfrm>
            <a:off x="9583694" y="6088763"/>
            <a:ext cx="949418" cy="1069721"/>
          </a:xfrm>
          <a:prstGeom prst="rect">
            <a:avLst/>
          </a:prstGeom>
          <a:ln w="12700">
            <a:miter lim="400000"/>
          </a:ln>
        </p:spPr>
      </p:pic>
      <p:pic>
        <p:nvPicPr>
          <p:cNvPr id="730" name="pasted-image.pdf"/>
          <p:cNvPicPr>
            <a:picLocks noChangeAspect="1"/>
          </p:cNvPicPr>
          <p:nvPr/>
        </p:nvPicPr>
        <p:blipFill>
          <a:blip r:embed="rId2">
            <a:extLst/>
          </a:blip>
          <a:stretch>
            <a:fillRect/>
          </a:stretch>
        </p:blipFill>
        <p:spPr>
          <a:xfrm>
            <a:off x="9106713" y="5322804"/>
            <a:ext cx="949418" cy="1069721"/>
          </a:xfrm>
          <a:prstGeom prst="rect">
            <a:avLst/>
          </a:prstGeom>
          <a:ln w="12700">
            <a:miter lim="400000"/>
          </a:ln>
        </p:spPr>
      </p:pic>
      <p:pic>
        <p:nvPicPr>
          <p:cNvPr id="731" name="pasted-image.pdf"/>
          <p:cNvPicPr>
            <a:picLocks noChangeAspect="1"/>
          </p:cNvPicPr>
          <p:nvPr/>
        </p:nvPicPr>
        <p:blipFill>
          <a:blip r:embed="rId2">
            <a:extLst/>
          </a:blip>
          <a:stretch>
            <a:fillRect/>
          </a:stretch>
        </p:blipFill>
        <p:spPr>
          <a:xfrm>
            <a:off x="7689865" y="4643748"/>
            <a:ext cx="949418" cy="1069721"/>
          </a:xfrm>
          <a:prstGeom prst="rect">
            <a:avLst/>
          </a:prstGeom>
          <a:ln w="12700">
            <a:miter lim="400000"/>
          </a:ln>
        </p:spPr>
      </p:pic>
      <p:pic>
        <p:nvPicPr>
          <p:cNvPr id="732" name="pasted-image.pdf"/>
          <p:cNvPicPr>
            <a:picLocks noChangeAspect="1"/>
          </p:cNvPicPr>
          <p:nvPr/>
        </p:nvPicPr>
        <p:blipFill>
          <a:blip r:embed="rId2">
            <a:extLst/>
          </a:blip>
          <a:stretch>
            <a:fillRect/>
          </a:stretch>
        </p:blipFill>
        <p:spPr>
          <a:xfrm>
            <a:off x="8633891" y="4643748"/>
            <a:ext cx="949418" cy="1069721"/>
          </a:xfrm>
          <a:prstGeom prst="rect">
            <a:avLst/>
          </a:prstGeom>
          <a:ln w="12700">
            <a:miter lim="400000"/>
          </a:ln>
        </p:spPr>
      </p:pic>
      <p:pic>
        <p:nvPicPr>
          <p:cNvPr id="733" name="pasted-image.pdf"/>
          <p:cNvPicPr>
            <a:picLocks noChangeAspect="1"/>
          </p:cNvPicPr>
          <p:nvPr/>
        </p:nvPicPr>
        <p:blipFill>
          <a:blip r:embed="rId2">
            <a:extLst/>
          </a:blip>
          <a:stretch>
            <a:fillRect/>
          </a:stretch>
        </p:blipFill>
        <p:spPr>
          <a:xfrm>
            <a:off x="8166802" y="3901307"/>
            <a:ext cx="949418" cy="1069721"/>
          </a:xfrm>
          <a:prstGeom prst="rect">
            <a:avLst/>
          </a:prstGeom>
          <a:ln w="12700">
            <a:miter lim="400000"/>
          </a:ln>
        </p:spPr>
      </p:pic>
      <p:pic>
        <p:nvPicPr>
          <p:cNvPr id="734" name="pasted-image.pdf"/>
          <p:cNvPicPr>
            <a:picLocks noChangeAspect="1"/>
          </p:cNvPicPr>
          <p:nvPr/>
        </p:nvPicPr>
        <p:blipFill>
          <a:blip r:embed="rId2">
            <a:extLst/>
          </a:blip>
          <a:stretch>
            <a:fillRect/>
          </a:stretch>
        </p:blipFill>
        <p:spPr>
          <a:xfrm>
            <a:off x="9108601" y="3901307"/>
            <a:ext cx="949418" cy="1069721"/>
          </a:xfrm>
          <a:prstGeom prst="rect">
            <a:avLst/>
          </a:prstGeom>
          <a:ln w="12700">
            <a:miter lim="400000"/>
          </a:ln>
        </p:spPr>
      </p:pic>
      <p:pic>
        <p:nvPicPr>
          <p:cNvPr id="735" name="pasted-image.pdf"/>
          <p:cNvPicPr>
            <a:picLocks noChangeAspect="1"/>
          </p:cNvPicPr>
          <p:nvPr/>
        </p:nvPicPr>
        <p:blipFill>
          <a:blip r:embed="rId2">
            <a:extLst/>
          </a:blip>
          <a:stretch>
            <a:fillRect/>
          </a:stretch>
        </p:blipFill>
        <p:spPr>
          <a:xfrm>
            <a:off x="11327589" y="6070058"/>
            <a:ext cx="949418" cy="1069721"/>
          </a:xfrm>
          <a:prstGeom prst="rect">
            <a:avLst/>
          </a:prstGeom>
          <a:ln w="12700">
            <a:miter lim="400000"/>
          </a:ln>
        </p:spPr>
      </p:pic>
      <p:pic>
        <p:nvPicPr>
          <p:cNvPr id="736" name="pasted-image.pdf"/>
          <p:cNvPicPr>
            <a:picLocks noChangeAspect="1"/>
          </p:cNvPicPr>
          <p:nvPr/>
        </p:nvPicPr>
        <p:blipFill>
          <a:blip r:embed="rId2">
            <a:extLst/>
          </a:blip>
          <a:stretch>
            <a:fillRect/>
          </a:stretch>
        </p:blipFill>
        <p:spPr>
          <a:xfrm>
            <a:off x="12267461" y="6074341"/>
            <a:ext cx="949418" cy="1069721"/>
          </a:xfrm>
          <a:prstGeom prst="rect">
            <a:avLst/>
          </a:prstGeom>
          <a:ln w="12700">
            <a:miter lim="400000"/>
          </a:ln>
        </p:spPr>
      </p:pic>
      <p:pic>
        <p:nvPicPr>
          <p:cNvPr id="737" name="pasted-image.pdf"/>
          <p:cNvPicPr>
            <a:picLocks noChangeAspect="1"/>
          </p:cNvPicPr>
          <p:nvPr/>
        </p:nvPicPr>
        <p:blipFill>
          <a:blip r:embed="rId2">
            <a:extLst/>
          </a:blip>
          <a:stretch>
            <a:fillRect/>
          </a:stretch>
        </p:blipFill>
        <p:spPr>
          <a:xfrm>
            <a:off x="7718700" y="6070058"/>
            <a:ext cx="949418" cy="1069721"/>
          </a:xfrm>
          <a:prstGeom prst="rect">
            <a:avLst/>
          </a:prstGeom>
          <a:ln w="12700">
            <a:miter lim="400000"/>
          </a:ln>
        </p:spPr>
      </p:pic>
      <p:pic>
        <p:nvPicPr>
          <p:cNvPr id="738" name="pasted-image.pdf"/>
          <p:cNvPicPr>
            <a:picLocks noChangeAspect="1"/>
          </p:cNvPicPr>
          <p:nvPr/>
        </p:nvPicPr>
        <p:blipFill>
          <a:blip r:embed="rId2">
            <a:extLst/>
          </a:blip>
          <a:stretch>
            <a:fillRect/>
          </a:stretch>
        </p:blipFill>
        <p:spPr>
          <a:xfrm>
            <a:off x="8166802" y="5322804"/>
            <a:ext cx="949418" cy="1069721"/>
          </a:xfrm>
          <a:prstGeom prst="rect">
            <a:avLst/>
          </a:prstGeom>
          <a:ln w="12700">
            <a:miter lim="400000"/>
          </a:ln>
        </p:spPr>
      </p:pic>
      <p:pic>
        <p:nvPicPr>
          <p:cNvPr id="739" name="pasted-image.pdf"/>
          <p:cNvPicPr>
            <a:picLocks noChangeAspect="1"/>
          </p:cNvPicPr>
          <p:nvPr/>
        </p:nvPicPr>
        <p:blipFill>
          <a:blip r:embed="rId2">
            <a:extLst/>
          </a:blip>
          <a:stretch>
            <a:fillRect/>
          </a:stretch>
        </p:blipFill>
        <p:spPr>
          <a:xfrm>
            <a:off x="12251956" y="4643748"/>
            <a:ext cx="949418" cy="1069721"/>
          </a:xfrm>
          <a:prstGeom prst="rect">
            <a:avLst/>
          </a:prstGeom>
          <a:ln w="12700">
            <a:miter lim="400000"/>
          </a:ln>
        </p:spPr>
      </p:pic>
      <p:pic>
        <p:nvPicPr>
          <p:cNvPr id="740" name="pasted-image.pdf"/>
          <p:cNvPicPr>
            <a:picLocks noChangeAspect="1"/>
          </p:cNvPicPr>
          <p:nvPr/>
        </p:nvPicPr>
        <p:blipFill>
          <a:blip r:embed="rId2">
            <a:extLst/>
          </a:blip>
          <a:stretch>
            <a:fillRect/>
          </a:stretch>
        </p:blipFill>
        <p:spPr>
          <a:xfrm>
            <a:off x="11320789" y="4643748"/>
            <a:ext cx="949418" cy="1069721"/>
          </a:xfrm>
          <a:prstGeom prst="rect">
            <a:avLst/>
          </a:prstGeom>
          <a:ln w="12700">
            <a:miter lim="400000"/>
          </a:ln>
        </p:spPr>
      </p:pic>
      <p:pic>
        <p:nvPicPr>
          <p:cNvPr id="741" name="pasted-image.pdf"/>
          <p:cNvPicPr>
            <a:picLocks noChangeAspect="1"/>
          </p:cNvPicPr>
          <p:nvPr/>
        </p:nvPicPr>
        <p:blipFill>
          <a:blip r:embed="rId2">
            <a:extLst/>
          </a:blip>
          <a:stretch>
            <a:fillRect/>
          </a:stretch>
        </p:blipFill>
        <p:spPr>
          <a:xfrm>
            <a:off x="9572158" y="4643748"/>
            <a:ext cx="949418" cy="1069721"/>
          </a:xfrm>
          <a:prstGeom prst="rect">
            <a:avLst/>
          </a:prstGeom>
          <a:ln w="12700">
            <a:miter lim="400000"/>
          </a:ln>
        </p:spPr>
      </p:pic>
      <p:pic>
        <p:nvPicPr>
          <p:cNvPr id="742" name="pasted-image.pdf"/>
          <p:cNvPicPr>
            <a:picLocks noChangeAspect="1"/>
          </p:cNvPicPr>
          <p:nvPr/>
        </p:nvPicPr>
        <p:blipFill>
          <a:blip r:embed="rId2">
            <a:extLst/>
          </a:blip>
          <a:stretch>
            <a:fillRect/>
          </a:stretch>
        </p:blipFill>
        <p:spPr>
          <a:xfrm>
            <a:off x="13185783" y="4643748"/>
            <a:ext cx="949418" cy="1069721"/>
          </a:xfrm>
          <a:prstGeom prst="rect">
            <a:avLst/>
          </a:prstGeom>
          <a:ln w="12700">
            <a:miter lim="400000"/>
          </a:ln>
        </p:spPr>
      </p:pic>
      <p:pic>
        <p:nvPicPr>
          <p:cNvPr id="743" name="pasted-image.pdf"/>
          <p:cNvPicPr>
            <a:picLocks noChangeAspect="1"/>
          </p:cNvPicPr>
          <p:nvPr/>
        </p:nvPicPr>
        <p:blipFill>
          <a:blip r:embed="rId2">
            <a:extLst/>
          </a:blip>
          <a:stretch>
            <a:fillRect/>
          </a:stretch>
        </p:blipFill>
        <p:spPr>
          <a:xfrm>
            <a:off x="11796345" y="5322804"/>
            <a:ext cx="949418" cy="1069721"/>
          </a:xfrm>
          <a:prstGeom prst="rect">
            <a:avLst/>
          </a:prstGeom>
          <a:ln w="12700">
            <a:miter lim="400000"/>
          </a:ln>
        </p:spPr>
      </p:pic>
      <p:pic>
        <p:nvPicPr>
          <p:cNvPr id="744" name="pasted-image.pdf"/>
          <p:cNvPicPr>
            <a:picLocks noChangeAspect="1"/>
          </p:cNvPicPr>
          <p:nvPr/>
        </p:nvPicPr>
        <p:blipFill>
          <a:blip r:embed="rId2">
            <a:extLst/>
          </a:blip>
          <a:stretch>
            <a:fillRect/>
          </a:stretch>
        </p:blipFill>
        <p:spPr>
          <a:xfrm>
            <a:off x="12734551" y="5322804"/>
            <a:ext cx="949418" cy="1069721"/>
          </a:xfrm>
          <a:prstGeom prst="rect">
            <a:avLst/>
          </a:prstGeom>
          <a:ln w="12700">
            <a:miter lim="400000"/>
          </a:ln>
        </p:spPr>
      </p:pic>
      <p:sp>
        <p:nvSpPr>
          <p:cNvPr id="745" name="Shape 745"/>
          <p:cNvSpPr/>
          <p:nvPr/>
        </p:nvSpPr>
        <p:spPr>
          <a:xfrm>
            <a:off x="287402" y="3599632"/>
            <a:ext cx="3181504" cy="3725688"/>
          </a:xfrm>
          <a:prstGeom prst="rect">
            <a:avLst/>
          </a:prstGeom>
          <a:ln w="76200">
            <a:solidFill>
              <a:srgbClr val="0BCFD8"/>
            </a:solidFill>
            <a:miter lim="400000"/>
          </a:ln>
        </p:spPr>
        <p:txBody>
          <a:bodyPr lIns="42860" tIns="42860" rIns="42860" bIns="42860" anchor="ctr"/>
          <a:lstStyle/>
          <a:p>
            <a:pPr algn="ctr" defTabSz="492902">
              <a:defRPr sz="3200" b="0">
                <a:solidFill>
                  <a:srgbClr val="FFFFFF"/>
                </a:solidFill>
                <a:latin typeface="+mn-lt"/>
                <a:ea typeface="+mn-ea"/>
                <a:cs typeface="+mn-cs"/>
                <a:sym typeface="Helvetica Light"/>
              </a:defRPr>
            </a:pPr>
            <a:endParaRPr/>
          </a:p>
        </p:txBody>
      </p:sp>
      <p:sp>
        <p:nvSpPr>
          <p:cNvPr id="746" name="Shape 746"/>
          <p:cNvSpPr/>
          <p:nvPr/>
        </p:nvSpPr>
        <p:spPr>
          <a:xfrm>
            <a:off x="2334356" y="1120611"/>
            <a:ext cx="9961699" cy="615551"/>
          </a:xfrm>
          <a:prstGeom prst="rect">
            <a:avLst/>
          </a:prstGeom>
          <a:ln w="12700">
            <a:miter lim="400000"/>
          </a:ln>
          <a:extLst>
            <a:ext uri="{C572A759-6A51-4108-AA02-DFA0A04FC94B}">
              <ma14:wrappingTextBoxFlag xmlns:ma14="http://schemas.microsoft.com/office/mac/drawingml/2011/main" xmlns="" val="1"/>
            </a:ext>
          </a:extLst>
        </p:spPr>
        <p:txBody>
          <a:bodyPr wrap="none" lIns="30479" tIns="30479" rIns="30479" bIns="30479" anchor="ctr">
            <a:spAutoFit/>
          </a:bodyPr>
          <a:lstStyle>
            <a:lvl1pPr algn="ctr">
              <a:lnSpc>
                <a:spcPct val="100000"/>
              </a:lnSpc>
              <a:defRPr sz="8400"/>
            </a:lvl1pPr>
          </a:lstStyle>
          <a:p>
            <a:r>
              <a:rPr lang="en-US" sz="3600" dirty="0" smtClean="0"/>
              <a:t>And that is why we have Container orchestration</a:t>
            </a:r>
            <a:endParaRPr sz="3600" dirty="0"/>
          </a:p>
        </p:txBody>
      </p:sp>
      <p:sp>
        <p:nvSpPr>
          <p:cNvPr id="747" name="Shape 747"/>
          <p:cNvSpPr/>
          <p:nvPr/>
        </p:nvSpPr>
        <p:spPr>
          <a:xfrm>
            <a:off x="2138800" y="537929"/>
            <a:ext cx="10406331" cy="1780913"/>
          </a:xfrm>
          <a:prstGeom prst="rect">
            <a:avLst/>
          </a:prstGeom>
          <a:ln w="88900">
            <a:solidFill>
              <a:srgbClr val="00D6E0"/>
            </a:solidFill>
            <a:miter lim="400000"/>
          </a:ln>
        </p:spPr>
        <p:txBody>
          <a:bodyPr lIns="42860" tIns="42860" rIns="42860" bIns="42860" anchor="ctr"/>
          <a:lstStyle/>
          <a:p>
            <a:pPr algn="ctr" defTabSz="492902">
              <a:defRPr sz="3200" b="0">
                <a:solidFill>
                  <a:srgbClr val="FFFFFF"/>
                </a:solidFill>
                <a:latin typeface="+mn-lt"/>
                <a:ea typeface="+mn-ea"/>
                <a:cs typeface="+mn-cs"/>
                <a:sym typeface="Helvetica Light"/>
              </a:defRPr>
            </a:pPr>
            <a:endParaRPr/>
          </a:p>
        </p:txBody>
      </p:sp>
      <p:sp>
        <p:nvSpPr>
          <p:cNvPr id="748" name="Shape 748"/>
          <p:cNvSpPr/>
          <p:nvPr/>
        </p:nvSpPr>
        <p:spPr>
          <a:xfrm>
            <a:off x="998826" y="1451192"/>
            <a:ext cx="1142126" cy="213389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path>
            </a:pathLst>
          </a:custGeom>
          <a:ln w="88900">
            <a:solidFill>
              <a:srgbClr val="00D6E0"/>
            </a:solidFill>
            <a:miter lim="400000"/>
          </a:ln>
        </p:spPr>
        <p:txBody>
          <a:bodyPr lIns="42860" tIns="42860" rIns="42860" bIns="42860" anchor="ctr"/>
          <a:lstStyle/>
          <a:p>
            <a:pPr algn="ctr" defTabSz="492902">
              <a:defRPr sz="3200" b="0">
                <a:solidFill>
                  <a:srgbClr val="000000"/>
                </a:solidFill>
                <a:latin typeface="+mn-lt"/>
                <a:ea typeface="+mn-ea"/>
                <a:cs typeface="+mn-cs"/>
                <a:sym typeface="Helvetica Light"/>
              </a:defRPr>
            </a:pPr>
            <a:endParaRPr/>
          </a:p>
        </p:txBody>
      </p:sp>
      <p:sp>
        <p:nvSpPr>
          <p:cNvPr id="749" name="Shape 749"/>
          <p:cNvSpPr/>
          <p:nvPr/>
        </p:nvSpPr>
        <p:spPr>
          <a:xfrm flipH="1">
            <a:off x="12566877" y="1451192"/>
            <a:ext cx="1142126" cy="213389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path>
            </a:pathLst>
          </a:custGeom>
          <a:ln w="88900">
            <a:solidFill>
              <a:srgbClr val="00D6E0"/>
            </a:solidFill>
            <a:miter lim="400000"/>
          </a:ln>
        </p:spPr>
        <p:txBody>
          <a:bodyPr lIns="42860" tIns="42860" rIns="42860" bIns="42860" anchor="ctr"/>
          <a:lstStyle/>
          <a:p>
            <a:pPr algn="ctr" defTabSz="492902">
              <a:defRPr sz="3200" b="0">
                <a:solidFill>
                  <a:srgbClr val="000000"/>
                </a:solidFill>
                <a:latin typeface="+mn-lt"/>
                <a:ea typeface="+mn-ea"/>
                <a:cs typeface="+mn-cs"/>
                <a:sym typeface="Helvetica Light"/>
              </a:defRPr>
            </a:pPr>
            <a:endParaRPr/>
          </a:p>
        </p:txBody>
      </p:sp>
      <p:sp>
        <p:nvSpPr>
          <p:cNvPr id="750" name="Shape 750"/>
          <p:cNvSpPr/>
          <p:nvPr/>
        </p:nvSpPr>
        <p:spPr>
          <a:xfrm>
            <a:off x="5442761" y="2310844"/>
            <a:ext cx="0" cy="1274039"/>
          </a:xfrm>
          <a:prstGeom prst="line">
            <a:avLst/>
          </a:prstGeom>
          <a:ln w="88900">
            <a:solidFill>
              <a:srgbClr val="00D6E0"/>
            </a:solidFill>
            <a:miter lim="400000"/>
          </a:ln>
        </p:spPr>
        <p:txBody>
          <a:bodyPr lIns="42860" tIns="42860" rIns="42860" bIns="42860" anchor="ctr"/>
          <a:lstStyle/>
          <a:p>
            <a:pPr algn="ctr" defTabSz="492902">
              <a:defRPr sz="3200" b="0">
                <a:solidFill>
                  <a:srgbClr val="000000"/>
                </a:solidFill>
                <a:latin typeface="+mn-lt"/>
                <a:ea typeface="+mn-ea"/>
                <a:cs typeface="+mn-cs"/>
                <a:sym typeface="Helvetica Light"/>
              </a:defRPr>
            </a:pPr>
            <a:endParaRPr/>
          </a:p>
        </p:txBody>
      </p:sp>
      <p:sp>
        <p:nvSpPr>
          <p:cNvPr id="751" name="Shape 751"/>
          <p:cNvSpPr/>
          <p:nvPr/>
        </p:nvSpPr>
        <p:spPr>
          <a:xfrm>
            <a:off x="9108601" y="2310844"/>
            <a:ext cx="0" cy="1274039"/>
          </a:xfrm>
          <a:prstGeom prst="line">
            <a:avLst/>
          </a:prstGeom>
          <a:ln w="88900">
            <a:solidFill>
              <a:srgbClr val="00D6E0"/>
            </a:solidFill>
            <a:miter lim="400000"/>
          </a:ln>
        </p:spPr>
        <p:txBody>
          <a:bodyPr lIns="42860" tIns="42860" rIns="42860" bIns="42860" anchor="ctr"/>
          <a:lstStyle/>
          <a:p>
            <a:pPr algn="ctr" defTabSz="492902">
              <a:defRPr sz="3200" b="0">
                <a:solidFill>
                  <a:srgbClr val="000000"/>
                </a:solidFill>
                <a:latin typeface="+mn-lt"/>
                <a:ea typeface="+mn-ea"/>
                <a:cs typeface="+mn-cs"/>
                <a:sym typeface="Helvetica Light"/>
              </a:defRPr>
            </a:pPr>
            <a:endParaRPr/>
          </a:p>
        </p:txBody>
      </p:sp>
      <p:sp>
        <p:nvSpPr>
          <p:cNvPr id="752" name="Shape 752"/>
          <p:cNvSpPr/>
          <p:nvPr/>
        </p:nvSpPr>
        <p:spPr>
          <a:xfrm>
            <a:off x="11135913" y="3599632"/>
            <a:ext cx="3181504" cy="3725689"/>
          </a:xfrm>
          <a:prstGeom prst="rect">
            <a:avLst/>
          </a:prstGeom>
          <a:ln w="76200">
            <a:solidFill>
              <a:srgbClr val="0BCFD8"/>
            </a:solidFill>
            <a:miter lim="400000"/>
          </a:ln>
        </p:spPr>
        <p:txBody>
          <a:bodyPr lIns="42860" tIns="42860" rIns="42860" bIns="42860" anchor="ctr"/>
          <a:lstStyle/>
          <a:p>
            <a:pPr algn="ctr" defTabSz="492902">
              <a:defRPr sz="3200" b="0">
                <a:solidFill>
                  <a:srgbClr val="FFFFFF"/>
                </a:solidFill>
                <a:latin typeface="+mn-lt"/>
                <a:ea typeface="+mn-ea"/>
                <a:cs typeface="+mn-cs"/>
                <a:sym typeface="Helvetica Light"/>
              </a:defRPr>
            </a:pPr>
            <a:endParaRPr/>
          </a:p>
        </p:txBody>
      </p:sp>
      <p:sp>
        <p:nvSpPr>
          <p:cNvPr id="753" name="Shape 753"/>
          <p:cNvSpPr/>
          <p:nvPr/>
        </p:nvSpPr>
        <p:spPr>
          <a:xfrm>
            <a:off x="3912969" y="3599631"/>
            <a:ext cx="3181504" cy="3725689"/>
          </a:xfrm>
          <a:prstGeom prst="rect">
            <a:avLst/>
          </a:prstGeom>
          <a:ln w="76200">
            <a:solidFill>
              <a:srgbClr val="0BCFD8"/>
            </a:solidFill>
            <a:miter lim="400000"/>
          </a:ln>
        </p:spPr>
        <p:txBody>
          <a:bodyPr lIns="42860" tIns="42860" rIns="42860" bIns="42860" anchor="ctr"/>
          <a:lstStyle/>
          <a:p>
            <a:pPr algn="ctr" defTabSz="492902">
              <a:defRPr sz="3200" b="0">
                <a:solidFill>
                  <a:srgbClr val="FFFFFF"/>
                </a:solidFill>
                <a:latin typeface="+mn-lt"/>
                <a:ea typeface="+mn-ea"/>
                <a:cs typeface="+mn-cs"/>
                <a:sym typeface="Helvetica Light"/>
              </a:defRPr>
            </a:pPr>
            <a:endParaRPr/>
          </a:p>
        </p:txBody>
      </p:sp>
      <p:sp>
        <p:nvSpPr>
          <p:cNvPr id="754" name="Shape 754"/>
          <p:cNvSpPr/>
          <p:nvPr/>
        </p:nvSpPr>
        <p:spPr>
          <a:xfrm>
            <a:off x="7523167" y="3599632"/>
            <a:ext cx="3181504" cy="3725689"/>
          </a:xfrm>
          <a:prstGeom prst="rect">
            <a:avLst/>
          </a:prstGeom>
          <a:ln w="76200">
            <a:solidFill>
              <a:srgbClr val="0BCFD8"/>
            </a:solidFill>
            <a:miter lim="400000"/>
          </a:ln>
        </p:spPr>
        <p:txBody>
          <a:bodyPr lIns="42860" tIns="42860" rIns="42860" bIns="42860" anchor="ctr"/>
          <a:lstStyle/>
          <a:p>
            <a:pPr algn="ctr" defTabSz="492902">
              <a:defRPr sz="3200" b="0">
                <a:solidFill>
                  <a:srgbClr val="FFFFFF"/>
                </a:solidFill>
                <a:latin typeface="+mn-lt"/>
                <a:ea typeface="+mn-ea"/>
                <a:cs typeface="+mn-cs"/>
                <a:sym typeface="Helvetica Light"/>
              </a:defRPr>
            </a:pPr>
            <a:endParaRPr/>
          </a:p>
        </p:txBody>
      </p:sp>
      <p:sp>
        <p:nvSpPr>
          <p:cNvPr id="3" name="Slide Number Placeholder 2"/>
          <p:cNvSpPr>
            <a:spLocks noGrp="1"/>
          </p:cNvSpPr>
          <p:nvPr>
            <p:ph type="sldNum" sz="quarter" idx="10"/>
          </p:nvPr>
        </p:nvSpPr>
        <p:spPr/>
        <p:txBody>
          <a:bodyPr/>
          <a:lstStyle/>
          <a:p>
            <a:pPr>
              <a:defRPr/>
            </a:pPr>
            <a:fld id="{A6CADBCB-90C9-40AA-B762-FAACEAF55A59}" type="slidenum">
              <a:rPr lang="en-US" smtClean="0"/>
              <a:pPr>
                <a:defRPr/>
              </a:pPr>
              <a:t>5</a:t>
            </a:fld>
            <a:endParaRPr lang="en-US" dirty="0"/>
          </a:p>
        </p:txBody>
      </p:sp>
    </p:spTree>
    <p:extLst>
      <p:ext uri="{BB962C8B-B14F-4D97-AF65-F5344CB8AC3E}">
        <p14:creationId xmlns:p14="http://schemas.microsoft.com/office/powerpoint/2010/main" val="8311354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5" name="image40.png"/>
          <p:cNvPicPr>
            <a:picLocks noChangeAspect="1"/>
          </p:cNvPicPr>
          <p:nvPr/>
        </p:nvPicPr>
        <p:blipFill>
          <a:blip r:embed="rId2">
            <a:extLst/>
          </a:blip>
          <a:stretch>
            <a:fillRect/>
          </a:stretch>
        </p:blipFill>
        <p:spPr>
          <a:xfrm>
            <a:off x="5469691" y="1301301"/>
            <a:ext cx="8752533" cy="6526135"/>
          </a:xfrm>
          <a:prstGeom prst="rect">
            <a:avLst/>
          </a:prstGeom>
          <a:ln w="12700">
            <a:miter lim="400000"/>
          </a:ln>
        </p:spPr>
      </p:pic>
      <p:sp>
        <p:nvSpPr>
          <p:cNvPr id="9" name="Title 8"/>
          <p:cNvSpPr>
            <a:spLocks noGrp="1"/>
          </p:cNvSpPr>
          <p:nvPr>
            <p:ph type="title"/>
          </p:nvPr>
        </p:nvSpPr>
        <p:spPr/>
        <p:txBody>
          <a:bodyPr/>
          <a:lstStyle/>
          <a:p>
            <a:r>
              <a:rPr lang="en-US" dirty="0" smtClean="0"/>
              <a:t>Container Orchestration Responsibilities</a:t>
            </a:r>
            <a:endParaRPr lang="en-US" dirty="0"/>
          </a:p>
        </p:txBody>
      </p:sp>
      <p:sp>
        <p:nvSpPr>
          <p:cNvPr id="3" name="Slide Number Placeholder 2"/>
          <p:cNvSpPr>
            <a:spLocks noGrp="1"/>
          </p:cNvSpPr>
          <p:nvPr>
            <p:ph type="sldNum" sz="quarter" idx="10"/>
          </p:nvPr>
        </p:nvSpPr>
        <p:spPr/>
        <p:txBody>
          <a:bodyPr/>
          <a:lstStyle/>
          <a:p>
            <a:fld id="{9FD8E78C-0F93-4A43-ACD8-0787B77EB95B}" type="slidenum">
              <a:rPr lang="en-US" smtClean="0"/>
              <a:pPr/>
              <a:t>6</a:t>
            </a:fld>
            <a:endParaRPr lang="en-US" dirty="0"/>
          </a:p>
        </p:txBody>
      </p:sp>
      <p:sp>
        <p:nvSpPr>
          <p:cNvPr id="12" name="Content Placeholder 11"/>
          <p:cNvSpPr>
            <a:spLocks noGrp="1"/>
          </p:cNvSpPr>
          <p:nvPr>
            <p:ph sz="quarter" idx="11"/>
          </p:nvPr>
        </p:nvSpPr>
        <p:spPr>
          <a:xfrm>
            <a:off x="468946" y="1443707"/>
            <a:ext cx="4689908" cy="6096082"/>
          </a:xfrm>
        </p:spPr>
        <p:txBody>
          <a:bodyPr/>
          <a:lstStyle/>
          <a:p>
            <a:r>
              <a:rPr lang="en-US" sz="2400" b="1" dirty="0" smtClean="0"/>
              <a:t>Container orchestration</a:t>
            </a:r>
          </a:p>
          <a:p>
            <a:pPr lvl="1"/>
            <a:r>
              <a:rPr lang="en-US" sz="2400" dirty="0" smtClean="0"/>
              <a:t>Scheduling</a:t>
            </a:r>
          </a:p>
          <a:p>
            <a:pPr lvl="1"/>
            <a:r>
              <a:rPr lang="en-US" sz="2400" dirty="0" smtClean="0"/>
              <a:t>Cluster management</a:t>
            </a:r>
          </a:p>
          <a:p>
            <a:pPr lvl="1"/>
            <a:r>
              <a:rPr lang="en-US" sz="2400" dirty="0" smtClean="0"/>
              <a:t>Service discovery</a:t>
            </a:r>
          </a:p>
          <a:p>
            <a:endParaRPr lang="en-US" sz="2400" dirty="0" smtClean="0"/>
          </a:p>
          <a:p>
            <a:r>
              <a:rPr lang="en-US" sz="2400" b="1" dirty="0" smtClean="0"/>
              <a:t>Related functionality</a:t>
            </a:r>
          </a:p>
          <a:p>
            <a:pPr lvl="1"/>
            <a:r>
              <a:rPr lang="en-US" sz="2400" dirty="0" smtClean="0"/>
              <a:t>Provisioning</a:t>
            </a:r>
          </a:p>
          <a:p>
            <a:pPr lvl="1"/>
            <a:r>
              <a:rPr lang="en-US" sz="2400" dirty="0" smtClean="0"/>
              <a:t>Monitoring</a:t>
            </a:r>
          </a:p>
          <a:p>
            <a:pPr lvl="1"/>
            <a:r>
              <a:rPr lang="en-US" sz="2400" dirty="0" smtClean="0"/>
              <a:t>Configuration management</a:t>
            </a:r>
          </a:p>
          <a:p>
            <a:endParaRPr lang="en-US" dirty="0"/>
          </a:p>
        </p:txBody>
      </p:sp>
      <p:sp>
        <p:nvSpPr>
          <p:cNvPr id="956" name="Shape 956"/>
          <p:cNvSpPr/>
          <p:nvPr/>
        </p:nvSpPr>
        <p:spPr>
          <a:xfrm>
            <a:off x="5716490" y="2080260"/>
            <a:ext cx="8208878" cy="2286000"/>
          </a:xfrm>
          <a:prstGeom prst="rect">
            <a:avLst/>
          </a:prstGeom>
          <a:noFill/>
          <a:ln w="38100" cap="flat" cmpd="sng" algn="ctr">
            <a:solidFill>
              <a:srgbClr val="002060"/>
            </a:solidFill>
            <a:prstDash val="solid"/>
            <a:round/>
            <a:headEnd type="none" w="med" len="med"/>
            <a:tailEnd type="none" w="med" len="med"/>
          </a:ln>
          <a:effectLst/>
        </p:spPr>
        <p:txBody>
          <a:bodyPr rot="0" spcFirstLastPara="0" vertOverflow="overflow" horzOverflow="overflow" vert="horz" wrap="none" lIns="109746" tIns="54873" rIns="109746" bIns="54873" numCol="1" spcCol="0" rtlCol="0" fromWordArt="0" anchor="ctr" anchorCtr="0" forceAA="0" compatLnSpc="1">
            <a:prstTxWarp prst="textNoShape">
              <a:avLst/>
            </a:prstTxWarp>
            <a:noAutofit/>
          </a:bodyPr>
          <a:lstStyle/>
          <a:p>
            <a:pPr algn="ctr" defTabSz="737358"/>
            <a:endParaRPr sz="1400"/>
          </a:p>
        </p:txBody>
      </p:sp>
    </p:spTree>
    <p:extLst>
      <p:ext uri="{BB962C8B-B14F-4D97-AF65-F5344CB8AC3E}">
        <p14:creationId xmlns:p14="http://schemas.microsoft.com/office/powerpoint/2010/main" val="94232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Ecosystem Layers</a:t>
            </a:r>
          </a:p>
        </p:txBody>
      </p:sp>
      <p:sp>
        <p:nvSpPr>
          <p:cNvPr id="3" name="Slide Number Placeholder 2"/>
          <p:cNvSpPr>
            <a:spLocks noGrp="1"/>
          </p:cNvSpPr>
          <p:nvPr>
            <p:ph type="sldNum" sz="quarter" idx="10"/>
          </p:nvPr>
        </p:nvSpPr>
        <p:spPr/>
        <p:txBody>
          <a:bodyPr/>
          <a:lstStyle/>
          <a:p>
            <a:pPr>
              <a:defRPr/>
            </a:pPr>
            <a:fld id="{9FD8E78C-0F93-4A43-ACD8-0787B77EB95B}" type="slidenum">
              <a:rPr lang="en-US" smtClean="0"/>
              <a:pPr>
                <a:defRPr/>
              </a:pPr>
              <a:t>7</a:t>
            </a:fld>
            <a:endParaRPr lang="en-US" dirty="0"/>
          </a:p>
        </p:txBody>
      </p:sp>
      <p:sp>
        <p:nvSpPr>
          <p:cNvPr id="5" name="Rounded Rectangle 4"/>
          <p:cNvSpPr/>
          <p:nvPr/>
        </p:nvSpPr>
        <p:spPr bwMode="auto">
          <a:xfrm>
            <a:off x="2518822" y="1446072"/>
            <a:ext cx="4389073" cy="5850572"/>
          </a:xfrm>
          <a:prstGeom prst="roundRect">
            <a:avLst>
              <a:gd name="adj" fmla="val 1150"/>
            </a:avLst>
          </a:prstGeom>
          <a:solidFill>
            <a:schemeClr val="accent5">
              <a:lumMod val="75000"/>
            </a:scheme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1462955">
              <a:lnSpc>
                <a:spcPct val="90000"/>
              </a:lnSpc>
            </a:pPr>
            <a:endParaRPr lang="en-US" sz="3200">
              <a:solidFill>
                <a:srgbClr val="191919"/>
              </a:solidFill>
              <a:latin typeface="HelvNeue Light for IBM" pitchFamily="34" charset="0"/>
            </a:endParaRPr>
          </a:p>
        </p:txBody>
      </p:sp>
      <p:sp>
        <p:nvSpPr>
          <p:cNvPr id="6" name="Rectangle 5"/>
          <p:cNvSpPr/>
          <p:nvPr/>
        </p:nvSpPr>
        <p:spPr bwMode="auto">
          <a:xfrm>
            <a:off x="2183771" y="2676105"/>
            <a:ext cx="9940396" cy="696481"/>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endParaRPr lang="en-US"/>
          </a:p>
        </p:txBody>
      </p:sp>
      <p:grpSp>
        <p:nvGrpSpPr>
          <p:cNvPr id="42" name="Group 41"/>
          <p:cNvGrpSpPr/>
          <p:nvPr/>
        </p:nvGrpSpPr>
        <p:grpSpPr>
          <a:xfrm>
            <a:off x="1317197" y="6285532"/>
            <a:ext cx="5361131" cy="731321"/>
            <a:chOff x="1097378" y="5681503"/>
            <a:chExt cx="4466446" cy="609434"/>
          </a:xfrm>
        </p:grpSpPr>
        <p:sp>
          <p:nvSpPr>
            <p:cNvPr id="8" name="Rounded Rectangle 7"/>
            <p:cNvSpPr/>
            <p:nvPr/>
          </p:nvSpPr>
          <p:spPr bwMode="auto">
            <a:xfrm>
              <a:off x="2272877" y="5681503"/>
              <a:ext cx="3290947" cy="609434"/>
            </a:xfrm>
            <a:prstGeom prst="roundRect">
              <a:avLst>
                <a:gd name="adj" fmla="val 8241"/>
              </a:avLst>
            </a:prstGeom>
            <a:solidFill>
              <a:schemeClr val="bg1">
                <a:lumMod val="85000"/>
              </a:schemeClr>
            </a:solidFill>
            <a:ln w="9525" cap="flat" cmpd="sng" algn="ctr">
              <a:solidFill>
                <a:schemeClr val="accent5">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2955">
                <a:lnSpc>
                  <a:spcPct val="90000"/>
                </a:lnSpc>
              </a:pPr>
              <a:r>
                <a:rPr lang="en-US" sz="2200" b="1" dirty="0">
                  <a:latin typeface="HelvNeue Light for IBM" pitchFamily="34" charset="0"/>
                </a:rPr>
                <a:t>Physical Infrastructure</a:t>
              </a:r>
            </a:p>
          </p:txBody>
        </p:sp>
        <p:sp>
          <p:nvSpPr>
            <p:cNvPr id="9" name="TextBox 8"/>
            <p:cNvSpPr txBox="1"/>
            <p:nvPr/>
          </p:nvSpPr>
          <p:spPr>
            <a:xfrm>
              <a:off x="1097378" y="5795448"/>
              <a:ext cx="866999" cy="320601"/>
            </a:xfrm>
            <a:prstGeom prst="rect">
              <a:avLst/>
            </a:prstGeom>
            <a:noFill/>
          </p:spPr>
          <p:txBody>
            <a:bodyPr wrap="none" rtlCol="0">
              <a:spAutoFit/>
            </a:bodyPr>
            <a:lstStyle/>
            <a:p>
              <a:r>
                <a:rPr lang="en-US" sz="1900" b="1" dirty="0">
                  <a:solidFill>
                    <a:srgbClr val="0070C0"/>
                  </a:solidFill>
                </a:rPr>
                <a:t>Layer 1</a:t>
              </a:r>
            </a:p>
          </p:txBody>
        </p:sp>
      </p:grpSp>
      <p:grpSp>
        <p:nvGrpSpPr>
          <p:cNvPr id="41" name="Group 40"/>
          <p:cNvGrpSpPr/>
          <p:nvPr/>
        </p:nvGrpSpPr>
        <p:grpSpPr>
          <a:xfrm>
            <a:off x="1317197" y="5360291"/>
            <a:ext cx="5361131" cy="731321"/>
            <a:chOff x="1097378" y="4910469"/>
            <a:chExt cx="4466446" cy="609434"/>
          </a:xfrm>
        </p:grpSpPr>
        <p:sp>
          <p:nvSpPr>
            <p:cNvPr id="11" name="Rounded Rectangle 10"/>
            <p:cNvSpPr/>
            <p:nvPr/>
          </p:nvSpPr>
          <p:spPr bwMode="auto">
            <a:xfrm>
              <a:off x="2272877" y="4910469"/>
              <a:ext cx="3290947" cy="609434"/>
            </a:xfrm>
            <a:prstGeom prst="roundRect">
              <a:avLst>
                <a:gd name="adj" fmla="val 8241"/>
              </a:avLst>
            </a:prstGeom>
            <a:solidFill>
              <a:schemeClr val="bg1">
                <a:lumMod val="85000"/>
              </a:schemeClr>
            </a:solidFill>
            <a:ln w="9525" cap="flat" cmpd="sng" algn="ctr">
              <a:solidFill>
                <a:schemeClr val="accent5">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2955">
                <a:lnSpc>
                  <a:spcPct val="90000"/>
                </a:lnSpc>
              </a:pPr>
              <a:r>
                <a:rPr lang="en-US" sz="2200" b="1" dirty="0">
                  <a:latin typeface="HelvNeue Light for IBM" pitchFamily="34" charset="0"/>
                </a:rPr>
                <a:t>Virtual Infrastructure</a:t>
              </a:r>
            </a:p>
          </p:txBody>
        </p:sp>
        <p:sp>
          <p:nvSpPr>
            <p:cNvPr id="12" name="TextBox 11"/>
            <p:cNvSpPr txBox="1"/>
            <p:nvPr/>
          </p:nvSpPr>
          <p:spPr>
            <a:xfrm>
              <a:off x="1097378" y="5024414"/>
              <a:ext cx="866999" cy="320601"/>
            </a:xfrm>
            <a:prstGeom prst="rect">
              <a:avLst/>
            </a:prstGeom>
            <a:noFill/>
          </p:spPr>
          <p:txBody>
            <a:bodyPr wrap="none" rtlCol="0">
              <a:spAutoFit/>
            </a:bodyPr>
            <a:lstStyle/>
            <a:p>
              <a:r>
                <a:rPr lang="en-US" sz="1900" b="1" dirty="0">
                  <a:solidFill>
                    <a:srgbClr val="0070C0"/>
                  </a:solidFill>
                </a:rPr>
                <a:t>Layer 2</a:t>
              </a:r>
            </a:p>
          </p:txBody>
        </p:sp>
      </p:grpSp>
      <p:grpSp>
        <p:nvGrpSpPr>
          <p:cNvPr id="40" name="Group 39"/>
          <p:cNvGrpSpPr/>
          <p:nvPr/>
        </p:nvGrpSpPr>
        <p:grpSpPr>
          <a:xfrm>
            <a:off x="1317197" y="4435246"/>
            <a:ext cx="5361131" cy="731321"/>
            <a:chOff x="1097378" y="4139598"/>
            <a:chExt cx="4466446" cy="609434"/>
          </a:xfrm>
        </p:grpSpPr>
        <p:sp>
          <p:nvSpPr>
            <p:cNvPr id="14" name="Rounded Rectangle 13"/>
            <p:cNvSpPr/>
            <p:nvPr/>
          </p:nvSpPr>
          <p:spPr bwMode="auto">
            <a:xfrm>
              <a:off x="2272877" y="4139598"/>
              <a:ext cx="3290947" cy="609434"/>
            </a:xfrm>
            <a:prstGeom prst="roundRect">
              <a:avLst>
                <a:gd name="adj" fmla="val 8241"/>
              </a:avLst>
            </a:prstGeom>
            <a:solidFill>
              <a:schemeClr val="bg1">
                <a:lumMod val="85000"/>
              </a:schemeClr>
            </a:solidFill>
            <a:ln w="9525" cap="flat" cmpd="sng" algn="ctr">
              <a:solidFill>
                <a:schemeClr val="accent5">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2955">
                <a:lnSpc>
                  <a:spcPct val="90000"/>
                </a:lnSpc>
              </a:pPr>
              <a:r>
                <a:rPr lang="en-US" sz="2200" b="1" dirty="0">
                  <a:latin typeface="HelvNeue Light for IBM" pitchFamily="34" charset="0"/>
                </a:rPr>
                <a:t>Operating System</a:t>
              </a:r>
            </a:p>
          </p:txBody>
        </p:sp>
        <p:sp>
          <p:nvSpPr>
            <p:cNvPr id="15" name="TextBox 14"/>
            <p:cNvSpPr txBox="1"/>
            <p:nvPr/>
          </p:nvSpPr>
          <p:spPr>
            <a:xfrm>
              <a:off x="1097378" y="4253543"/>
              <a:ext cx="866999" cy="320601"/>
            </a:xfrm>
            <a:prstGeom prst="rect">
              <a:avLst/>
            </a:prstGeom>
            <a:noFill/>
          </p:spPr>
          <p:txBody>
            <a:bodyPr wrap="none" rtlCol="0">
              <a:spAutoFit/>
            </a:bodyPr>
            <a:lstStyle/>
            <a:p>
              <a:r>
                <a:rPr lang="en-US" sz="1900" b="1" dirty="0">
                  <a:solidFill>
                    <a:srgbClr val="0070C0"/>
                  </a:solidFill>
                </a:rPr>
                <a:t>Layer 3</a:t>
              </a:r>
            </a:p>
          </p:txBody>
        </p:sp>
      </p:grpSp>
      <p:grpSp>
        <p:nvGrpSpPr>
          <p:cNvPr id="39" name="Group 38"/>
          <p:cNvGrpSpPr/>
          <p:nvPr/>
        </p:nvGrpSpPr>
        <p:grpSpPr>
          <a:xfrm>
            <a:off x="1317197" y="3533723"/>
            <a:ext cx="5361131" cy="731321"/>
            <a:chOff x="1097378" y="3388329"/>
            <a:chExt cx="4466446" cy="609434"/>
          </a:xfrm>
        </p:grpSpPr>
        <p:sp>
          <p:nvSpPr>
            <p:cNvPr id="17" name="Rounded Rectangle 16"/>
            <p:cNvSpPr/>
            <p:nvPr/>
          </p:nvSpPr>
          <p:spPr bwMode="auto">
            <a:xfrm>
              <a:off x="2272877" y="3388329"/>
              <a:ext cx="3290947" cy="609434"/>
            </a:xfrm>
            <a:prstGeom prst="roundRect">
              <a:avLst>
                <a:gd name="adj" fmla="val 8241"/>
              </a:avLst>
            </a:prstGeom>
            <a:solidFill>
              <a:schemeClr val="bg1">
                <a:lumMod val="85000"/>
              </a:schemeClr>
            </a:solidFill>
            <a:ln w="9525" cap="flat" cmpd="sng" algn="ctr">
              <a:solidFill>
                <a:schemeClr val="accent5">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2955">
                <a:lnSpc>
                  <a:spcPct val="90000"/>
                </a:lnSpc>
              </a:pPr>
              <a:r>
                <a:rPr lang="en-US" sz="2200" b="1" dirty="0">
                  <a:latin typeface="HelvNeue Light for IBM" pitchFamily="34" charset="0"/>
                </a:rPr>
                <a:t>Container Engine</a:t>
              </a:r>
            </a:p>
          </p:txBody>
        </p:sp>
        <p:sp>
          <p:nvSpPr>
            <p:cNvPr id="18" name="TextBox 17"/>
            <p:cNvSpPr txBox="1"/>
            <p:nvPr/>
          </p:nvSpPr>
          <p:spPr>
            <a:xfrm>
              <a:off x="1097378" y="3502274"/>
              <a:ext cx="866999" cy="320601"/>
            </a:xfrm>
            <a:prstGeom prst="rect">
              <a:avLst/>
            </a:prstGeom>
            <a:noFill/>
          </p:spPr>
          <p:txBody>
            <a:bodyPr wrap="none" rtlCol="0">
              <a:spAutoFit/>
            </a:bodyPr>
            <a:lstStyle/>
            <a:p>
              <a:r>
                <a:rPr lang="en-US" sz="1900" b="1" dirty="0">
                  <a:solidFill>
                    <a:srgbClr val="0070C0"/>
                  </a:solidFill>
                </a:rPr>
                <a:t>Layer 4</a:t>
              </a:r>
            </a:p>
          </p:txBody>
        </p:sp>
      </p:grpSp>
      <p:grpSp>
        <p:nvGrpSpPr>
          <p:cNvPr id="38" name="Group 37"/>
          <p:cNvGrpSpPr/>
          <p:nvPr/>
        </p:nvGrpSpPr>
        <p:grpSpPr>
          <a:xfrm>
            <a:off x="1317197" y="2606917"/>
            <a:ext cx="5361131" cy="731321"/>
            <a:chOff x="1097378" y="2615991"/>
            <a:chExt cx="4466446" cy="609434"/>
          </a:xfrm>
        </p:grpSpPr>
        <p:sp>
          <p:nvSpPr>
            <p:cNvPr id="20" name="Rounded Rectangle 19"/>
            <p:cNvSpPr/>
            <p:nvPr/>
          </p:nvSpPr>
          <p:spPr bwMode="auto">
            <a:xfrm>
              <a:off x="2272877" y="2615991"/>
              <a:ext cx="3290947" cy="609434"/>
            </a:xfrm>
            <a:prstGeom prst="roundRect">
              <a:avLst>
                <a:gd name="adj" fmla="val 8241"/>
              </a:avLst>
            </a:prstGeom>
            <a:solidFill>
              <a:schemeClr val="bg1">
                <a:lumMod val="85000"/>
              </a:schemeClr>
            </a:solidFill>
            <a:ln w="9525" cap="flat" cmpd="sng" algn="ctr">
              <a:solidFill>
                <a:schemeClr val="accent5">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2955">
                <a:lnSpc>
                  <a:spcPct val="90000"/>
                </a:lnSpc>
              </a:pPr>
              <a:r>
                <a:rPr lang="en-US" sz="2200" b="1" dirty="0"/>
                <a:t>Orchestration/Scheduling</a:t>
              </a:r>
            </a:p>
            <a:p>
              <a:pPr algn="ctr" defTabSz="1462955">
                <a:lnSpc>
                  <a:spcPct val="90000"/>
                </a:lnSpc>
              </a:pPr>
              <a:r>
                <a:rPr lang="en-US" sz="2200" b="1" dirty="0"/>
                <a:t>Service Model</a:t>
              </a:r>
              <a:endParaRPr lang="en-US" sz="2200" b="1" dirty="0">
                <a:solidFill>
                  <a:srgbClr val="191919"/>
                </a:solidFill>
              </a:endParaRPr>
            </a:p>
          </p:txBody>
        </p:sp>
        <p:sp>
          <p:nvSpPr>
            <p:cNvPr id="21" name="TextBox 20"/>
            <p:cNvSpPr txBox="1"/>
            <p:nvPr/>
          </p:nvSpPr>
          <p:spPr>
            <a:xfrm>
              <a:off x="1097378" y="2729936"/>
              <a:ext cx="866999" cy="320601"/>
            </a:xfrm>
            <a:prstGeom prst="rect">
              <a:avLst/>
            </a:prstGeom>
            <a:noFill/>
          </p:spPr>
          <p:txBody>
            <a:bodyPr wrap="none" rtlCol="0">
              <a:spAutoFit/>
            </a:bodyPr>
            <a:lstStyle/>
            <a:p>
              <a:r>
                <a:rPr lang="en-US" sz="1900" b="1" dirty="0">
                  <a:solidFill>
                    <a:srgbClr val="0070C0"/>
                  </a:solidFill>
                </a:rPr>
                <a:t>Layer 5</a:t>
              </a:r>
            </a:p>
          </p:txBody>
        </p:sp>
      </p:grpSp>
      <p:grpSp>
        <p:nvGrpSpPr>
          <p:cNvPr id="37" name="Group 36"/>
          <p:cNvGrpSpPr/>
          <p:nvPr/>
        </p:nvGrpSpPr>
        <p:grpSpPr>
          <a:xfrm>
            <a:off x="1317197" y="1681870"/>
            <a:ext cx="5361131" cy="731321"/>
            <a:chOff x="1097378" y="1845118"/>
            <a:chExt cx="4466446" cy="609434"/>
          </a:xfrm>
        </p:grpSpPr>
        <p:sp>
          <p:nvSpPr>
            <p:cNvPr id="23" name="Rounded Rectangle 22"/>
            <p:cNvSpPr/>
            <p:nvPr/>
          </p:nvSpPr>
          <p:spPr bwMode="auto">
            <a:xfrm>
              <a:off x="2272877" y="1845118"/>
              <a:ext cx="3290947" cy="609434"/>
            </a:xfrm>
            <a:prstGeom prst="roundRect">
              <a:avLst>
                <a:gd name="adj" fmla="val 8241"/>
              </a:avLst>
            </a:prstGeom>
            <a:solidFill>
              <a:schemeClr val="bg1">
                <a:lumMod val="85000"/>
              </a:schemeClr>
            </a:solidFill>
            <a:ln w="9525" cap="flat" cmpd="sng" algn="ctr">
              <a:solidFill>
                <a:schemeClr val="accent5">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2955">
                <a:lnSpc>
                  <a:spcPct val="90000"/>
                </a:lnSpc>
              </a:pPr>
              <a:r>
                <a:rPr lang="en-US" sz="2200" b="1" dirty="0"/>
                <a:t>Development Workflow</a:t>
              </a:r>
            </a:p>
            <a:p>
              <a:pPr algn="ctr" defTabSz="1462955">
                <a:lnSpc>
                  <a:spcPct val="90000"/>
                </a:lnSpc>
              </a:pPr>
              <a:r>
                <a:rPr lang="en-US" sz="2200" b="1" dirty="0"/>
                <a:t>Opinionated Containers</a:t>
              </a:r>
            </a:p>
          </p:txBody>
        </p:sp>
        <p:sp>
          <p:nvSpPr>
            <p:cNvPr id="24" name="TextBox 23"/>
            <p:cNvSpPr txBox="1"/>
            <p:nvPr/>
          </p:nvSpPr>
          <p:spPr>
            <a:xfrm>
              <a:off x="1097378" y="1959063"/>
              <a:ext cx="866999" cy="320601"/>
            </a:xfrm>
            <a:prstGeom prst="rect">
              <a:avLst/>
            </a:prstGeom>
            <a:noFill/>
          </p:spPr>
          <p:txBody>
            <a:bodyPr wrap="none" rtlCol="0">
              <a:spAutoFit/>
            </a:bodyPr>
            <a:lstStyle/>
            <a:p>
              <a:r>
                <a:rPr lang="en-US" sz="1900" b="1" dirty="0">
                  <a:solidFill>
                    <a:srgbClr val="0070C0"/>
                  </a:solidFill>
                </a:rPr>
                <a:t>Layer 6</a:t>
              </a:r>
            </a:p>
          </p:txBody>
        </p:sp>
      </p:grpSp>
      <p:pic>
        <p:nvPicPr>
          <p:cNvPr id="26" name="Picture 25"/>
          <p:cNvPicPr>
            <a:picLocks noChangeAspect="1"/>
          </p:cNvPicPr>
          <p:nvPr/>
        </p:nvPicPr>
        <p:blipFill>
          <a:blip r:embed="rId2"/>
          <a:stretch>
            <a:fillRect/>
          </a:stretch>
        </p:blipFill>
        <p:spPr>
          <a:xfrm>
            <a:off x="7991775" y="6323332"/>
            <a:ext cx="3642361" cy="754183"/>
          </a:xfrm>
          <a:prstGeom prst="rect">
            <a:avLst/>
          </a:prstGeom>
        </p:spPr>
      </p:pic>
      <p:pic>
        <p:nvPicPr>
          <p:cNvPr id="27" name="Picture 26"/>
          <p:cNvPicPr>
            <a:picLocks noChangeAspect="1"/>
          </p:cNvPicPr>
          <p:nvPr/>
        </p:nvPicPr>
        <p:blipFill>
          <a:blip r:embed="rId3"/>
          <a:stretch>
            <a:fillRect/>
          </a:stretch>
        </p:blipFill>
        <p:spPr>
          <a:xfrm>
            <a:off x="8015860" y="5407185"/>
            <a:ext cx="3589020" cy="617059"/>
          </a:xfrm>
          <a:prstGeom prst="rect">
            <a:avLst/>
          </a:prstGeom>
        </p:spPr>
      </p:pic>
      <p:pic>
        <p:nvPicPr>
          <p:cNvPr id="28" name="Picture 27"/>
          <p:cNvPicPr>
            <a:picLocks noChangeAspect="1"/>
          </p:cNvPicPr>
          <p:nvPr/>
        </p:nvPicPr>
        <p:blipFill>
          <a:blip r:embed="rId4"/>
          <a:stretch>
            <a:fillRect/>
          </a:stretch>
        </p:blipFill>
        <p:spPr>
          <a:xfrm>
            <a:off x="7563958" y="4597377"/>
            <a:ext cx="4305300" cy="563734"/>
          </a:xfrm>
          <a:prstGeom prst="rect">
            <a:avLst/>
          </a:prstGeom>
        </p:spPr>
      </p:pic>
      <p:pic>
        <p:nvPicPr>
          <p:cNvPr id="29" name="Picture 28"/>
          <p:cNvPicPr>
            <a:picLocks noChangeAspect="1"/>
          </p:cNvPicPr>
          <p:nvPr/>
        </p:nvPicPr>
        <p:blipFill>
          <a:blip r:embed="rId5"/>
          <a:stretch>
            <a:fillRect/>
          </a:stretch>
        </p:blipFill>
        <p:spPr>
          <a:xfrm>
            <a:off x="7438228" y="3590569"/>
            <a:ext cx="4556760" cy="700858"/>
          </a:xfrm>
          <a:prstGeom prst="rect">
            <a:avLst/>
          </a:prstGeom>
        </p:spPr>
      </p:pic>
      <p:pic>
        <p:nvPicPr>
          <p:cNvPr id="30" name="Picture 29"/>
          <p:cNvPicPr>
            <a:picLocks noChangeAspect="1"/>
          </p:cNvPicPr>
          <p:nvPr/>
        </p:nvPicPr>
        <p:blipFill>
          <a:blip r:embed="rId6"/>
          <a:stretch>
            <a:fillRect/>
          </a:stretch>
        </p:blipFill>
        <p:spPr>
          <a:xfrm>
            <a:off x="6977216" y="2605794"/>
            <a:ext cx="1341120" cy="769420"/>
          </a:xfrm>
          <a:prstGeom prst="rect">
            <a:avLst/>
          </a:prstGeom>
        </p:spPr>
      </p:pic>
      <p:pic>
        <p:nvPicPr>
          <p:cNvPr id="32" name="Picture 31"/>
          <p:cNvPicPr>
            <a:picLocks noChangeAspect="1"/>
          </p:cNvPicPr>
          <p:nvPr/>
        </p:nvPicPr>
        <p:blipFill>
          <a:blip r:embed="rId7"/>
          <a:stretch>
            <a:fillRect/>
          </a:stretch>
        </p:blipFill>
        <p:spPr>
          <a:xfrm>
            <a:off x="9612894" y="2655625"/>
            <a:ext cx="1424940" cy="609442"/>
          </a:xfrm>
          <a:prstGeom prst="rect">
            <a:avLst/>
          </a:prstGeom>
        </p:spPr>
      </p:pic>
      <p:pic>
        <p:nvPicPr>
          <p:cNvPr id="34" name="Picture 33"/>
          <p:cNvPicPr>
            <a:picLocks noChangeAspect="1"/>
          </p:cNvPicPr>
          <p:nvPr/>
        </p:nvPicPr>
        <p:blipFill>
          <a:blip r:embed="rId8"/>
          <a:stretch>
            <a:fillRect/>
          </a:stretch>
        </p:blipFill>
        <p:spPr>
          <a:xfrm>
            <a:off x="7117235" y="1739008"/>
            <a:ext cx="1371600" cy="426608"/>
          </a:xfrm>
          <a:prstGeom prst="rect">
            <a:avLst/>
          </a:prstGeom>
        </p:spPr>
      </p:pic>
      <p:pic>
        <p:nvPicPr>
          <p:cNvPr id="35" name="Picture 34"/>
          <p:cNvPicPr>
            <a:picLocks noChangeAspect="1"/>
          </p:cNvPicPr>
          <p:nvPr/>
        </p:nvPicPr>
        <p:blipFill>
          <a:blip r:embed="rId9"/>
          <a:stretch>
            <a:fillRect/>
          </a:stretch>
        </p:blipFill>
        <p:spPr>
          <a:xfrm>
            <a:off x="8691893" y="1657196"/>
            <a:ext cx="853440" cy="792274"/>
          </a:xfrm>
          <a:prstGeom prst="rect">
            <a:avLst/>
          </a:prstGeom>
        </p:spPr>
      </p:pic>
      <p:pic>
        <p:nvPicPr>
          <p:cNvPr id="43" name="image48.tif"/>
          <p:cNvPicPr>
            <a:picLocks noChangeAspect="1"/>
          </p:cNvPicPr>
          <p:nvPr/>
        </p:nvPicPr>
        <p:blipFill>
          <a:blip r:embed="rId10">
            <a:extLst/>
          </a:blip>
          <a:stretch>
            <a:fillRect/>
          </a:stretch>
        </p:blipFill>
        <p:spPr>
          <a:xfrm>
            <a:off x="8468003" y="2492891"/>
            <a:ext cx="995224" cy="995224"/>
          </a:xfrm>
          <a:prstGeom prst="rect">
            <a:avLst/>
          </a:prstGeom>
          <a:ln w="12700">
            <a:miter lim="400000"/>
          </a:ln>
        </p:spPr>
      </p:pic>
      <p:pic>
        <p:nvPicPr>
          <p:cNvPr id="1026" name="Picture 2" descr="elated imag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187499" y="2605121"/>
            <a:ext cx="801223" cy="767465"/>
          </a:xfrm>
          <a:prstGeom prst="rect">
            <a:avLst/>
          </a:prstGeom>
          <a:noFill/>
          <a:extLst>
            <a:ext uri="{909E8E84-426E-40DD-AFC4-6F175D3DCCD1}">
              <a14:hiddenFill xmlns:a14="http://schemas.microsoft.com/office/drawing/2010/main">
                <a:solidFill>
                  <a:srgbClr val="FFFFFF"/>
                </a:solidFill>
              </a14:hiddenFill>
            </a:ext>
          </a:extLst>
        </p:spPr>
      </p:pic>
      <p:sp>
        <p:nvSpPr>
          <p:cNvPr id="36" name="Rounded Rectangle 35"/>
          <p:cNvSpPr/>
          <p:nvPr/>
        </p:nvSpPr>
        <p:spPr bwMode="auto">
          <a:xfrm>
            <a:off x="575772" y="2508236"/>
            <a:ext cx="13296740" cy="926921"/>
          </a:xfrm>
          <a:prstGeom prst="roundRect">
            <a:avLst/>
          </a:prstGeom>
          <a:noFill/>
          <a:ln w="19050" cap="flat" cmpd="sng" algn="ctr">
            <a:solidFill>
              <a:schemeClr val="tx1"/>
            </a:solidFill>
            <a:prstDash val="solid"/>
            <a:round/>
            <a:headEnd type="none" w="med" len="med"/>
            <a:tailEnd type="none" w="med" len="med"/>
          </a:ln>
          <a:effectLst/>
          <a:extLst/>
        </p:spPr>
        <p:txBody>
          <a:bodyPr vert="horz" wrap="none" lIns="109746" tIns="54873" rIns="109746" bIns="54873" numCol="1" rtlCol="0" anchor="ctr" anchorCtr="0" compatLnSpc="1">
            <a:prstTxWarp prst="textNoShape">
              <a:avLst/>
            </a:prstTxWarp>
          </a:bodyPr>
          <a:lstStyle/>
          <a:p>
            <a:pPr algn="ctr" defTabSz="737358" fontAlgn="base">
              <a:spcBef>
                <a:spcPct val="0"/>
              </a:spcBef>
              <a:spcAft>
                <a:spcPct val="0"/>
              </a:spcAft>
            </a:pPr>
            <a:endParaRPr lang="en-US" sz="1400">
              <a:latin typeface="Arial" panose="020B0604020202020204" pitchFamily="34" charset="0"/>
            </a:endParaRPr>
          </a:p>
        </p:txBody>
      </p:sp>
    </p:spTree>
    <p:extLst>
      <p:ext uri="{BB962C8B-B14F-4D97-AF65-F5344CB8AC3E}">
        <p14:creationId xmlns:p14="http://schemas.microsoft.com/office/powerpoint/2010/main" val="18370997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itle 63"/>
          <p:cNvSpPr>
            <a:spLocks noGrp="1"/>
          </p:cNvSpPr>
          <p:nvPr>
            <p:ph type="title"/>
          </p:nvPr>
        </p:nvSpPr>
        <p:spPr/>
        <p:txBody>
          <a:bodyPr/>
          <a:lstStyle/>
          <a:p>
            <a:r>
              <a:rPr lang="en-US" dirty="0" smtClean="0"/>
              <a:t>What is container orchestration?</a:t>
            </a:r>
            <a:endParaRPr lang="en-US" dirty="0"/>
          </a:p>
        </p:txBody>
      </p:sp>
      <p:sp>
        <p:nvSpPr>
          <p:cNvPr id="4" name="Slide Number Placeholder 3"/>
          <p:cNvSpPr>
            <a:spLocks noGrp="1"/>
          </p:cNvSpPr>
          <p:nvPr>
            <p:ph type="sldNum" sz="quarter" idx="10"/>
          </p:nvPr>
        </p:nvSpPr>
        <p:spPr/>
        <p:txBody>
          <a:bodyPr/>
          <a:lstStyle/>
          <a:p>
            <a:fld id="{11A68DD8-55F1-4DDB-A894-47428CF80362}" type="slidenum">
              <a:rPr lang="en-US" smtClean="0"/>
              <a:pPr/>
              <a:t>8</a:t>
            </a:fld>
            <a:endParaRPr lang="en-US" dirty="0"/>
          </a:p>
        </p:txBody>
      </p:sp>
      <p:sp>
        <p:nvSpPr>
          <p:cNvPr id="65" name="Content Placeholder 64"/>
          <p:cNvSpPr>
            <a:spLocks noGrp="1"/>
          </p:cNvSpPr>
          <p:nvPr>
            <p:ph sz="quarter" idx="11"/>
          </p:nvPr>
        </p:nvSpPr>
        <p:spPr>
          <a:xfrm>
            <a:off x="468946" y="1443707"/>
            <a:ext cx="6191161" cy="6096082"/>
          </a:xfrm>
        </p:spPr>
        <p:txBody>
          <a:bodyPr/>
          <a:lstStyle/>
          <a:p>
            <a:r>
              <a:rPr lang="en-US" sz="2000" b="1" dirty="0" smtClean="0"/>
              <a:t>Container orchestration </a:t>
            </a:r>
          </a:p>
          <a:p>
            <a:pPr lvl="1"/>
            <a:r>
              <a:rPr lang="en-US" sz="2000" dirty="0" smtClean="0"/>
              <a:t>Manages the deployment, placement, and lifecycle of workload containers</a:t>
            </a:r>
          </a:p>
          <a:p>
            <a:r>
              <a:rPr lang="en-US" sz="2000" b="1" dirty="0" smtClean="0"/>
              <a:t>Cluster management</a:t>
            </a:r>
          </a:p>
          <a:p>
            <a:pPr lvl="1"/>
            <a:r>
              <a:rPr lang="en-US" sz="2000" dirty="0" smtClean="0"/>
              <a:t>Federates multiple hosts into one target</a:t>
            </a:r>
          </a:p>
          <a:p>
            <a:r>
              <a:rPr lang="en-US" sz="2000" b="1" dirty="0" smtClean="0"/>
              <a:t>Scheduling</a:t>
            </a:r>
          </a:p>
          <a:p>
            <a:pPr lvl="1"/>
            <a:r>
              <a:rPr lang="en-US" sz="2000" dirty="0" smtClean="0"/>
              <a:t>Distributes containers across nodes</a:t>
            </a:r>
          </a:p>
          <a:p>
            <a:r>
              <a:rPr lang="en-US" sz="2000" b="1" dirty="0" smtClean="0"/>
              <a:t>Service discovery</a:t>
            </a:r>
          </a:p>
          <a:p>
            <a:pPr lvl="1"/>
            <a:r>
              <a:rPr lang="en-US" sz="2000" dirty="0" smtClean="0"/>
              <a:t>Knows where the containers are located</a:t>
            </a:r>
          </a:p>
          <a:p>
            <a:pPr lvl="1"/>
            <a:r>
              <a:rPr lang="en-US" sz="2000" dirty="0" smtClean="0"/>
              <a:t>Distributes client requests across the containers</a:t>
            </a:r>
          </a:p>
          <a:p>
            <a:r>
              <a:rPr lang="en-US" sz="2000" b="1" dirty="0" smtClean="0"/>
              <a:t>Replication</a:t>
            </a:r>
          </a:p>
          <a:p>
            <a:pPr lvl="1"/>
            <a:r>
              <a:rPr lang="en-US" sz="2000" dirty="0" smtClean="0"/>
              <a:t>Ensures the right number of nodes and containers</a:t>
            </a:r>
          </a:p>
          <a:p>
            <a:r>
              <a:rPr lang="en-US" sz="2000" b="1" dirty="0"/>
              <a:t>Health management</a:t>
            </a:r>
          </a:p>
          <a:p>
            <a:pPr lvl="1"/>
            <a:r>
              <a:rPr lang="en-US" sz="2000" dirty="0" smtClean="0"/>
              <a:t>Replaces </a:t>
            </a:r>
            <a:r>
              <a:rPr lang="en-US" sz="2000" dirty="0"/>
              <a:t>unhealthy </a:t>
            </a:r>
            <a:r>
              <a:rPr lang="en-US" sz="2000" dirty="0" smtClean="0"/>
              <a:t>containers and nodes</a:t>
            </a:r>
            <a:endParaRPr lang="en-US" sz="2000" dirty="0"/>
          </a:p>
          <a:p>
            <a:endParaRPr lang="en-US" sz="2000" dirty="0"/>
          </a:p>
        </p:txBody>
      </p:sp>
      <p:sp>
        <p:nvSpPr>
          <p:cNvPr id="66" name="Content Placeholder 65"/>
          <p:cNvSpPr>
            <a:spLocks noGrp="1"/>
          </p:cNvSpPr>
          <p:nvPr>
            <p:ph sz="half" idx="4294967295"/>
          </p:nvPr>
        </p:nvSpPr>
        <p:spPr>
          <a:xfrm>
            <a:off x="7791406" y="1404939"/>
            <a:ext cx="5487841" cy="546692"/>
          </a:xfrm>
        </p:spPr>
        <p:txBody>
          <a:bodyPr/>
          <a:lstStyle/>
          <a:p>
            <a:pPr algn="ctr"/>
            <a:r>
              <a:rPr lang="en-US" dirty="0" smtClean="0"/>
              <a:t>Container Orchestrator</a:t>
            </a:r>
            <a:endParaRPr lang="en-US" dirty="0"/>
          </a:p>
        </p:txBody>
      </p:sp>
      <p:grpSp>
        <p:nvGrpSpPr>
          <p:cNvPr id="79" name="Group 78"/>
          <p:cNvGrpSpPr/>
          <p:nvPr/>
        </p:nvGrpSpPr>
        <p:grpSpPr>
          <a:xfrm>
            <a:off x="7405828" y="2076751"/>
            <a:ext cx="6879418" cy="5097178"/>
            <a:chOff x="5930744" y="1722474"/>
            <a:chExt cx="5731355" cy="4247648"/>
          </a:xfrm>
        </p:grpSpPr>
        <p:sp>
          <p:nvSpPr>
            <p:cNvPr id="9" name="Rectangle 8"/>
            <p:cNvSpPr/>
            <p:nvPr/>
          </p:nvSpPr>
          <p:spPr bwMode="auto">
            <a:xfrm>
              <a:off x="7685289" y="1722474"/>
              <a:ext cx="1499017" cy="1700376"/>
            </a:xfrm>
            <a:prstGeom prst="rect">
              <a:avLst/>
            </a:prstGeom>
            <a:solidFill>
              <a:schemeClr val="bg2">
                <a:lumMod val="60000"/>
                <a:lumOff val="40000"/>
              </a:schemeClr>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ctr" defTabSz="737358" fontAlgn="base">
                <a:spcBef>
                  <a:spcPct val="0"/>
                </a:spcBef>
                <a:spcAft>
                  <a:spcPct val="0"/>
                </a:spcAft>
              </a:pPr>
              <a:r>
                <a:rPr lang="en-US" sz="2400" dirty="0">
                  <a:latin typeface="Arial" panose="020B0604020202020204" pitchFamily="34" charset="0"/>
                </a:rPr>
                <a:t>Manager</a:t>
              </a:r>
            </a:p>
          </p:txBody>
        </p:sp>
        <p:sp>
          <p:nvSpPr>
            <p:cNvPr id="10" name="Rectangle 9"/>
            <p:cNvSpPr/>
            <p:nvPr/>
          </p:nvSpPr>
          <p:spPr bwMode="auto">
            <a:xfrm>
              <a:off x="7860801" y="2174834"/>
              <a:ext cx="1139252" cy="509666"/>
            </a:xfrm>
            <a:prstGeom prst="rect">
              <a:avLst/>
            </a:prstGeom>
            <a:solidFill>
              <a:schemeClr val="bg2">
                <a:lumMod val="40000"/>
                <a:lumOff val="60000"/>
              </a:schemeClr>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r>
                <a:rPr lang="en-US" sz="1900" dirty="0">
                  <a:latin typeface="Arial" panose="020B0604020202020204" pitchFamily="34" charset="0"/>
                </a:rPr>
                <a:t>Scheduler</a:t>
              </a:r>
            </a:p>
          </p:txBody>
        </p:sp>
        <p:sp>
          <p:nvSpPr>
            <p:cNvPr id="11" name="Rectangle 10"/>
            <p:cNvSpPr/>
            <p:nvPr/>
          </p:nvSpPr>
          <p:spPr bwMode="auto">
            <a:xfrm>
              <a:off x="7860801" y="2795389"/>
              <a:ext cx="1139252" cy="509666"/>
            </a:xfrm>
            <a:prstGeom prst="rect">
              <a:avLst/>
            </a:prstGeom>
            <a:solidFill>
              <a:schemeClr val="bg2">
                <a:lumMod val="40000"/>
                <a:lumOff val="60000"/>
              </a:schemeClr>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r>
                <a:rPr lang="en-US" sz="1900" dirty="0">
                  <a:latin typeface="Arial" panose="020B0604020202020204" pitchFamily="34" charset="0"/>
                </a:rPr>
                <a:t>Replicator</a:t>
              </a:r>
            </a:p>
          </p:txBody>
        </p:sp>
        <p:sp>
          <p:nvSpPr>
            <p:cNvPr id="12" name="Rectangle 11"/>
            <p:cNvSpPr/>
            <p:nvPr/>
          </p:nvSpPr>
          <p:spPr bwMode="auto">
            <a:xfrm>
              <a:off x="5954547" y="4177884"/>
              <a:ext cx="1499017" cy="1792238"/>
            </a:xfrm>
            <a:prstGeom prst="rect">
              <a:avLst/>
            </a:prstGeom>
            <a:solidFill>
              <a:srgbClr val="D48BFD"/>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ctr" defTabSz="737358" fontAlgn="base">
                <a:spcBef>
                  <a:spcPct val="0"/>
                </a:spcBef>
                <a:spcAft>
                  <a:spcPct val="0"/>
                </a:spcAft>
              </a:pPr>
              <a:r>
                <a:rPr lang="en-US" sz="2400" dirty="0">
                  <a:latin typeface="Arial" panose="020B0604020202020204" pitchFamily="34" charset="0"/>
                </a:rPr>
                <a:t>Node</a:t>
              </a:r>
            </a:p>
          </p:txBody>
        </p:sp>
        <p:sp>
          <p:nvSpPr>
            <p:cNvPr id="13" name="Rectangle 12"/>
            <p:cNvSpPr/>
            <p:nvPr/>
          </p:nvSpPr>
          <p:spPr bwMode="auto">
            <a:xfrm>
              <a:off x="6133809" y="4610365"/>
              <a:ext cx="1139252" cy="509666"/>
            </a:xfrm>
            <a:prstGeom prst="rect">
              <a:avLst/>
            </a:prstGeom>
            <a:solidFill>
              <a:srgbClr val="E9BFFF"/>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r>
                <a:rPr lang="en-US" sz="1900" dirty="0">
                  <a:latin typeface="Arial" panose="020B0604020202020204" pitchFamily="34" charset="0"/>
                </a:rPr>
                <a:t>Daemon</a:t>
              </a:r>
            </a:p>
          </p:txBody>
        </p:sp>
        <p:grpSp>
          <p:nvGrpSpPr>
            <p:cNvPr id="20" name="Group 19"/>
            <p:cNvGrpSpPr/>
            <p:nvPr/>
          </p:nvGrpSpPr>
          <p:grpSpPr>
            <a:xfrm>
              <a:off x="6081346" y="5233370"/>
              <a:ext cx="1244178" cy="603751"/>
              <a:chOff x="5748109" y="3235641"/>
              <a:chExt cx="1244178" cy="603751"/>
            </a:xfrm>
            <a:solidFill>
              <a:srgbClr val="E9BFFF"/>
            </a:solidFill>
          </p:grpSpPr>
          <p:sp>
            <p:nvSpPr>
              <p:cNvPr id="19" name="Rectangle 18"/>
              <p:cNvSpPr/>
              <p:nvPr/>
            </p:nvSpPr>
            <p:spPr bwMode="auto">
              <a:xfrm>
                <a:off x="5853035" y="3329726"/>
                <a:ext cx="1139252" cy="509666"/>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endParaRPr lang="en-US" sz="1900" dirty="0">
                  <a:latin typeface="Arial" panose="020B0604020202020204" pitchFamily="34" charset="0"/>
                </a:endParaRPr>
              </a:p>
            </p:txBody>
          </p:sp>
          <p:sp>
            <p:nvSpPr>
              <p:cNvPr id="18" name="Rectangle 17"/>
              <p:cNvSpPr/>
              <p:nvPr/>
            </p:nvSpPr>
            <p:spPr bwMode="auto">
              <a:xfrm>
                <a:off x="5796822" y="3285608"/>
                <a:ext cx="1139252" cy="509666"/>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endParaRPr lang="en-US" sz="1900" dirty="0">
                  <a:latin typeface="Arial" panose="020B0604020202020204" pitchFamily="34" charset="0"/>
                </a:endParaRPr>
              </a:p>
            </p:txBody>
          </p:sp>
          <p:sp>
            <p:nvSpPr>
              <p:cNvPr id="14" name="Rectangle 13"/>
              <p:cNvSpPr/>
              <p:nvPr/>
            </p:nvSpPr>
            <p:spPr bwMode="auto">
              <a:xfrm>
                <a:off x="5748109" y="3235641"/>
                <a:ext cx="1139252" cy="509666"/>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r>
                  <a:rPr lang="en-US" sz="1900" dirty="0">
                    <a:latin typeface="Arial" panose="020B0604020202020204" pitchFamily="34" charset="0"/>
                  </a:rPr>
                  <a:t>Containers</a:t>
                </a:r>
              </a:p>
            </p:txBody>
          </p:sp>
        </p:grpSp>
        <p:sp>
          <p:nvSpPr>
            <p:cNvPr id="23" name="Rectangle 22"/>
            <p:cNvSpPr/>
            <p:nvPr/>
          </p:nvSpPr>
          <p:spPr bwMode="auto">
            <a:xfrm>
              <a:off x="7685289" y="4159602"/>
              <a:ext cx="1499017" cy="1792238"/>
            </a:xfrm>
            <a:prstGeom prst="rect">
              <a:avLst/>
            </a:prstGeom>
            <a:solidFill>
              <a:srgbClr val="D48BFD"/>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ctr" defTabSz="737358" fontAlgn="base">
                <a:spcBef>
                  <a:spcPct val="0"/>
                </a:spcBef>
                <a:spcAft>
                  <a:spcPct val="0"/>
                </a:spcAft>
              </a:pPr>
              <a:r>
                <a:rPr lang="en-US" sz="2400" dirty="0">
                  <a:latin typeface="Arial" panose="020B0604020202020204" pitchFamily="34" charset="0"/>
                </a:rPr>
                <a:t>Node</a:t>
              </a:r>
            </a:p>
          </p:txBody>
        </p:sp>
        <p:sp>
          <p:nvSpPr>
            <p:cNvPr id="24" name="Rectangle 23"/>
            <p:cNvSpPr/>
            <p:nvPr/>
          </p:nvSpPr>
          <p:spPr bwMode="auto">
            <a:xfrm>
              <a:off x="7864551" y="4592083"/>
              <a:ext cx="1139252" cy="509666"/>
            </a:xfrm>
            <a:prstGeom prst="rect">
              <a:avLst/>
            </a:prstGeom>
            <a:solidFill>
              <a:srgbClr val="E9BFFF"/>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r>
                <a:rPr lang="en-US" sz="1900" dirty="0">
                  <a:latin typeface="Arial" panose="020B0604020202020204" pitchFamily="34" charset="0"/>
                </a:rPr>
                <a:t>Daemon</a:t>
              </a:r>
            </a:p>
          </p:txBody>
        </p:sp>
        <p:grpSp>
          <p:nvGrpSpPr>
            <p:cNvPr id="25" name="Group 24"/>
            <p:cNvGrpSpPr/>
            <p:nvPr/>
          </p:nvGrpSpPr>
          <p:grpSpPr>
            <a:xfrm>
              <a:off x="7812088" y="5215088"/>
              <a:ext cx="1244178" cy="603751"/>
              <a:chOff x="5748109" y="3235641"/>
              <a:chExt cx="1244178" cy="603751"/>
            </a:xfrm>
            <a:solidFill>
              <a:srgbClr val="E9BFFF"/>
            </a:solidFill>
          </p:grpSpPr>
          <p:sp>
            <p:nvSpPr>
              <p:cNvPr id="26" name="Rectangle 25"/>
              <p:cNvSpPr/>
              <p:nvPr/>
            </p:nvSpPr>
            <p:spPr bwMode="auto">
              <a:xfrm>
                <a:off x="5853035" y="3329726"/>
                <a:ext cx="1139252" cy="509666"/>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endParaRPr lang="en-US" sz="1900" dirty="0">
                  <a:latin typeface="Arial" panose="020B0604020202020204" pitchFamily="34" charset="0"/>
                </a:endParaRPr>
              </a:p>
            </p:txBody>
          </p:sp>
          <p:sp>
            <p:nvSpPr>
              <p:cNvPr id="27" name="Rectangle 26"/>
              <p:cNvSpPr/>
              <p:nvPr/>
            </p:nvSpPr>
            <p:spPr bwMode="auto">
              <a:xfrm>
                <a:off x="5796822" y="3285608"/>
                <a:ext cx="1139252" cy="509666"/>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endParaRPr lang="en-US" sz="1900" dirty="0">
                  <a:latin typeface="Arial" panose="020B0604020202020204" pitchFamily="34" charset="0"/>
                </a:endParaRPr>
              </a:p>
            </p:txBody>
          </p:sp>
          <p:sp>
            <p:nvSpPr>
              <p:cNvPr id="28" name="Rectangle 27"/>
              <p:cNvSpPr/>
              <p:nvPr/>
            </p:nvSpPr>
            <p:spPr bwMode="auto">
              <a:xfrm>
                <a:off x="5748109" y="3235641"/>
                <a:ext cx="1139252" cy="509666"/>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r>
                  <a:rPr lang="en-US" sz="1900" dirty="0">
                    <a:latin typeface="Arial" panose="020B0604020202020204" pitchFamily="34" charset="0"/>
                  </a:rPr>
                  <a:t>Containers</a:t>
                </a:r>
              </a:p>
            </p:txBody>
          </p:sp>
        </p:grpSp>
        <p:sp>
          <p:nvSpPr>
            <p:cNvPr id="30" name="Rectangle 29"/>
            <p:cNvSpPr/>
            <p:nvPr/>
          </p:nvSpPr>
          <p:spPr bwMode="auto">
            <a:xfrm>
              <a:off x="9416031" y="4154484"/>
              <a:ext cx="1499017" cy="1792238"/>
            </a:xfrm>
            <a:prstGeom prst="rect">
              <a:avLst/>
            </a:prstGeom>
            <a:solidFill>
              <a:srgbClr val="D48BFD"/>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ctr" defTabSz="737358" fontAlgn="base">
                <a:spcBef>
                  <a:spcPct val="0"/>
                </a:spcBef>
                <a:spcAft>
                  <a:spcPct val="0"/>
                </a:spcAft>
              </a:pPr>
              <a:r>
                <a:rPr lang="en-US" sz="2400" dirty="0">
                  <a:latin typeface="Arial" panose="020B0604020202020204" pitchFamily="34" charset="0"/>
                </a:rPr>
                <a:t>Node</a:t>
              </a:r>
            </a:p>
          </p:txBody>
        </p:sp>
        <p:sp>
          <p:nvSpPr>
            <p:cNvPr id="31" name="Rectangle 30"/>
            <p:cNvSpPr/>
            <p:nvPr/>
          </p:nvSpPr>
          <p:spPr bwMode="auto">
            <a:xfrm>
              <a:off x="9595293" y="4586965"/>
              <a:ext cx="1139252" cy="509666"/>
            </a:xfrm>
            <a:prstGeom prst="rect">
              <a:avLst/>
            </a:prstGeom>
            <a:solidFill>
              <a:srgbClr val="E9BFFF"/>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r>
                <a:rPr lang="en-US" sz="1900" dirty="0">
                  <a:latin typeface="Arial" panose="020B0604020202020204" pitchFamily="34" charset="0"/>
                </a:rPr>
                <a:t>Daemon</a:t>
              </a:r>
            </a:p>
          </p:txBody>
        </p:sp>
        <p:grpSp>
          <p:nvGrpSpPr>
            <p:cNvPr id="32" name="Group 31"/>
            <p:cNvGrpSpPr/>
            <p:nvPr/>
          </p:nvGrpSpPr>
          <p:grpSpPr>
            <a:xfrm>
              <a:off x="9542830" y="5209970"/>
              <a:ext cx="1244178" cy="603751"/>
              <a:chOff x="5748109" y="3235641"/>
              <a:chExt cx="1244178" cy="603751"/>
            </a:xfrm>
            <a:solidFill>
              <a:srgbClr val="E9BFFF"/>
            </a:solidFill>
          </p:grpSpPr>
          <p:sp>
            <p:nvSpPr>
              <p:cNvPr id="33" name="Rectangle 32"/>
              <p:cNvSpPr/>
              <p:nvPr/>
            </p:nvSpPr>
            <p:spPr bwMode="auto">
              <a:xfrm>
                <a:off x="5853035" y="3329726"/>
                <a:ext cx="1139252" cy="509666"/>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endParaRPr lang="en-US" sz="1900" dirty="0">
                  <a:latin typeface="Arial" panose="020B0604020202020204" pitchFamily="34" charset="0"/>
                </a:endParaRPr>
              </a:p>
            </p:txBody>
          </p:sp>
          <p:sp>
            <p:nvSpPr>
              <p:cNvPr id="34" name="Rectangle 33"/>
              <p:cNvSpPr/>
              <p:nvPr/>
            </p:nvSpPr>
            <p:spPr bwMode="auto">
              <a:xfrm>
                <a:off x="5796822" y="3285608"/>
                <a:ext cx="1139252" cy="509666"/>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endParaRPr lang="en-US" sz="1900" dirty="0">
                  <a:latin typeface="Arial" panose="020B0604020202020204" pitchFamily="34" charset="0"/>
                </a:endParaRPr>
              </a:p>
            </p:txBody>
          </p:sp>
          <p:sp>
            <p:nvSpPr>
              <p:cNvPr id="35" name="Rectangle 34"/>
              <p:cNvSpPr/>
              <p:nvPr/>
            </p:nvSpPr>
            <p:spPr bwMode="auto">
              <a:xfrm>
                <a:off x="5748109" y="3235641"/>
                <a:ext cx="1139252" cy="509666"/>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r>
                  <a:rPr lang="en-US" sz="1900" dirty="0">
                    <a:latin typeface="Arial" panose="020B0604020202020204" pitchFamily="34" charset="0"/>
                  </a:rPr>
                  <a:t>Containers</a:t>
                </a:r>
              </a:p>
            </p:txBody>
          </p:sp>
        </p:grpSp>
        <p:sp>
          <p:nvSpPr>
            <p:cNvPr id="36" name="Rectangle 35"/>
            <p:cNvSpPr/>
            <p:nvPr/>
          </p:nvSpPr>
          <p:spPr bwMode="auto">
            <a:xfrm>
              <a:off x="10522847" y="2226669"/>
              <a:ext cx="1139252" cy="691986"/>
            </a:xfrm>
            <a:prstGeom prst="rect">
              <a:avLst/>
            </a:prstGeom>
            <a:solidFill>
              <a:schemeClr val="accent5">
                <a:lumMod val="60000"/>
                <a:lumOff val="40000"/>
              </a:schemeClr>
            </a:solid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defTabSz="737358" fontAlgn="base">
                <a:spcBef>
                  <a:spcPct val="0"/>
                </a:spcBef>
                <a:spcAft>
                  <a:spcPct val="0"/>
                </a:spcAft>
              </a:pPr>
              <a:r>
                <a:rPr lang="en-US" sz="1900">
                  <a:latin typeface="Arial" panose="020B0604020202020204" pitchFamily="34" charset="0"/>
                </a:rPr>
                <a:t>Discovery DB</a:t>
              </a:r>
              <a:endParaRPr lang="en-US" sz="1900" dirty="0">
                <a:latin typeface="Arial" panose="020B0604020202020204" pitchFamily="34" charset="0"/>
              </a:endParaRPr>
            </a:p>
          </p:txBody>
        </p:sp>
        <p:cxnSp>
          <p:nvCxnSpPr>
            <p:cNvPr id="43" name="Elbow Connector 42"/>
            <p:cNvCxnSpPr>
              <a:stCxn id="9" idx="2"/>
              <a:endCxn id="30" idx="0"/>
            </p:cNvCxnSpPr>
            <p:nvPr/>
          </p:nvCxnSpPr>
          <p:spPr bwMode="auto">
            <a:xfrm rot="16200000" flipH="1">
              <a:off x="8934352" y="2923296"/>
              <a:ext cx="731634" cy="1730742"/>
            </a:xfrm>
            <a:prstGeom prst="bentConnector3">
              <a:avLst>
                <a:gd name="adj1" fmla="val 51615"/>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45" name="Elbow Connector 44"/>
            <p:cNvCxnSpPr>
              <a:stCxn id="9" idx="2"/>
              <a:endCxn id="12" idx="0"/>
            </p:cNvCxnSpPr>
            <p:nvPr/>
          </p:nvCxnSpPr>
          <p:spPr bwMode="auto">
            <a:xfrm rot="5400000">
              <a:off x="7191910" y="2934996"/>
              <a:ext cx="755034" cy="1730742"/>
            </a:xfrm>
            <a:prstGeom prst="bentConnector3">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50" name="Straight Connector 49"/>
            <p:cNvCxnSpPr>
              <a:stCxn id="9" idx="2"/>
              <a:endCxn id="23" idx="0"/>
            </p:cNvCxnSpPr>
            <p:nvPr/>
          </p:nvCxnSpPr>
          <p:spPr bwMode="auto">
            <a:xfrm>
              <a:off x="8434798" y="3422850"/>
              <a:ext cx="0" cy="736752"/>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55" name="Elbow Connector 54"/>
            <p:cNvCxnSpPr>
              <a:stCxn id="30" idx="3"/>
              <a:endCxn id="36" idx="2"/>
            </p:cNvCxnSpPr>
            <p:nvPr/>
          </p:nvCxnSpPr>
          <p:spPr bwMode="auto">
            <a:xfrm flipV="1">
              <a:off x="10915048" y="2918655"/>
              <a:ext cx="177425" cy="2131948"/>
            </a:xfrm>
            <a:prstGeom prst="bentConnector2">
              <a:avLst/>
            </a:prstGeom>
            <a:solidFill>
              <a:srgbClr val="FDFDFD"/>
            </a:solidFill>
            <a:ln w="12700" cap="flat" cmpd="sng" algn="ctr">
              <a:solidFill>
                <a:schemeClr val="tx1"/>
              </a:solidFill>
              <a:prstDash val="solid"/>
              <a:round/>
              <a:headEnd type="none" w="lg" len="lg"/>
              <a:tailEnd type="arrow" w="lg" len="lg"/>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57" name="Straight Arrow Connector 56"/>
            <p:cNvCxnSpPr>
              <a:stCxn id="9" idx="3"/>
              <a:endCxn id="36" idx="1"/>
            </p:cNvCxnSpPr>
            <p:nvPr/>
          </p:nvCxnSpPr>
          <p:spPr bwMode="auto">
            <a:xfrm>
              <a:off x="9184306" y="2572662"/>
              <a:ext cx="1338541" cy="0"/>
            </a:xfrm>
            <a:prstGeom prst="straightConnector1">
              <a:avLst/>
            </a:prstGeom>
            <a:solidFill>
              <a:srgbClr val="FDFDFD"/>
            </a:solidFill>
            <a:ln w="12700" cap="flat" cmpd="sng" algn="ctr">
              <a:solidFill>
                <a:schemeClr val="tx1"/>
              </a:solidFill>
              <a:prstDash val="solid"/>
              <a:round/>
              <a:headEnd type="none" w="lg" len="lg"/>
              <a:tailEnd type="arrow" w="lg" len="lg"/>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67" name="Rectangle 66"/>
            <p:cNvSpPr/>
            <p:nvPr/>
          </p:nvSpPr>
          <p:spPr bwMode="auto">
            <a:xfrm>
              <a:off x="5930744" y="2226669"/>
              <a:ext cx="1139252" cy="691986"/>
            </a:xfrm>
            <a:prstGeom prst="rect">
              <a:avLst/>
            </a:prstGeom>
            <a:solidFill>
              <a:schemeClr val="tx2">
                <a:lumMod val="60000"/>
                <a:lumOff val="40000"/>
              </a:schemeClr>
            </a:solidFill>
            <a:ln w="12700" cap="flat" cmpd="sng" algn="ctr">
              <a:solidFill>
                <a:schemeClr val="tx1"/>
              </a:solidFill>
              <a:prstDash val="solid"/>
              <a:round/>
              <a:headEnd type="none" w="med" len="med"/>
              <a:tailEnd type="none" w="med" len="med"/>
            </a:ln>
            <a:effectLst/>
            <a:extLst/>
          </p:spPr>
          <p:txBody>
            <a:bodyPr vert="horz" wrap="square" lIns="0" tIns="45720" rIns="0" bIns="45720" numCol="1" rtlCol="0" anchor="ctr" anchorCtr="0" compatLnSpc="1">
              <a:prstTxWarp prst="textNoShape">
                <a:avLst/>
              </a:prstTxWarp>
            </a:bodyPr>
            <a:lstStyle/>
            <a:p>
              <a:pPr algn="ctr" defTabSz="737358" fontAlgn="base">
                <a:spcBef>
                  <a:spcPct val="0"/>
                </a:spcBef>
                <a:spcAft>
                  <a:spcPct val="0"/>
                </a:spcAft>
              </a:pPr>
              <a:r>
                <a:rPr lang="en-US" sz="1900">
                  <a:latin typeface="Arial" panose="020B0604020202020204" pitchFamily="34" charset="0"/>
                </a:rPr>
                <a:t>Image Repository</a:t>
              </a:r>
              <a:endParaRPr lang="en-US" sz="1900" dirty="0">
                <a:latin typeface="Arial" panose="020B0604020202020204" pitchFamily="34" charset="0"/>
              </a:endParaRPr>
            </a:p>
          </p:txBody>
        </p:sp>
        <p:cxnSp>
          <p:nvCxnSpPr>
            <p:cNvPr id="68" name="Straight Arrow Connector 67"/>
            <p:cNvCxnSpPr>
              <a:stCxn id="9" idx="1"/>
              <a:endCxn id="67" idx="3"/>
            </p:cNvCxnSpPr>
            <p:nvPr/>
          </p:nvCxnSpPr>
          <p:spPr bwMode="auto">
            <a:xfrm flipH="1">
              <a:off x="7069996" y="2572662"/>
              <a:ext cx="615293" cy="0"/>
            </a:xfrm>
            <a:prstGeom prst="straightConnector1">
              <a:avLst/>
            </a:prstGeom>
            <a:solidFill>
              <a:srgbClr val="FDFDFD"/>
            </a:solidFill>
            <a:ln w="12700" cap="flat" cmpd="sng" algn="ctr">
              <a:solidFill>
                <a:schemeClr val="tx1"/>
              </a:solidFill>
              <a:prstDash val="solid"/>
              <a:round/>
              <a:headEnd type="none" w="lg" len="lg"/>
              <a:tailEnd type="arrow" w="lg" len="lg"/>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grpSp>
    </p:spTree>
    <p:extLst>
      <p:ext uri="{BB962C8B-B14F-4D97-AF65-F5344CB8AC3E}">
        <p14:creationId xmlns:p14="http://schemas.microsoft.com/office/powerpoint/2010/main" val="37618174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 Orchestration in </a:t>
            </a:r>
            <a:r>
              <a:rPr lang="en-US" dirty="0" err="1" smtClean="0"/>
              <a:t>Bluemix</a:t>
            </a:r>
            <a:endParaRPr lang="en-US" dirty="0"/>
          </a:p>
        </p:txBody>
      </p:sp>
      <p:sp>
        <p:nvSpPr>
          <p:cNvPr id="10" name="Slide Number Placeholder 9"/>
          <p:cNvSpPr>
            <a:spLocks noGrp="1"/>
          </p:cNvSpPr>
          <p:nvPr>
            <p:ph type="sldNum" sz="quarter" idx="10"/>
          </p:nvPr>
        </p:nvSpPr>
        <p:spPr/>
        <p:txBody>
          <a:bodyPr/>
          <a:lstStyle/>
          <a:p>
            <a:pPr>
              <a:defRPr/>
            </a:pPr>
            <a:fld id="{11A68DD8-55F1-4DDB-A894-47428CF80362}" type="slidenum">
              <a:rPr lang="en-US" smtClean="0"/>
              <a:pPr>
                <a:defRPr/>
              </a:pPr>
              <a:t>9</a:t>
            </a:fld>
            <a:endParaRPr lang="en-US" dirty="0"/>
          </a:p>
        </p:txBody>
      </p:sp>
      <p:sp>
        <p:nvSpPr>
          <p:cNvPr id="8" name="Text Placeholder 7"/>
          <p:cNvSpPr>
            <a:spLocks noGrp="1"/>
          </p:cNvSpPr>
          <p:nvPr>
            <p:ph sz="quarter" idx="11"/>
          </p:nvPr>
        </p:nvSpPr>
        <p:spPr/>
        <p:txBody>
          <a:bodyPr/>
          <a:lstStyle/>
          <a:p>
            <a:r>
              <a:rPr lang="en-US" sz="2000" dirty="0" smtClean="0"/>
              <a:t>In June 2015 when IBM </a:t>
            </a:r>
            <a:r>
              <a:rPr lang="en-US" sz="2000" dirty="0" err="1" smtClean="0"/>
              <a:t>Bluemix</a:t>
            </a:r>
            <a:r>
              <a:rPr lang="en-US" sz="2000" dirty="0" smtClean="0"/>
              <a:t> Container Service launched, open source orchestration projects were not available for production</a:t>
            </a:r>
          </a:p>
          <a:p>
            <a:endParaRPr lang="en-US" sz="2000" dirty="0" smtClean="0"/>
          </a:p>
          <a:p>
            <a:pPr lvl="1"/>
            <a:r>
              <a:rPr lang="en-US" sz="2000" dirty="0" smtClean="0"/>
              <a:t>Kubernetes – July 21, 2015</a:t>
            </a:r>
          </a:p>
          <a:p>
            <a:pPr lvl="1"/>
            <a:r>
              <a:rPr lang="en-US" sz="2000" dirty="0" smtClean="0"/>
              <a:t>Docker Swarm – November 3, 2015</a:t>
            </a:r>
          </a:p>
          <a:p>
            <a:pPr lvl="1"/>
            <a:r>
              <a:rPr lang="en-US" sz="2000" dirty="0" smtClean="0"/>
              <a:t>Apache </a:t>
            </a:r>
            <a:r>
              <a:rPr lang="en-US" sz="2000" dirty="0" err="1" smtClean="0"/>
              <a:t>Mesos</a:t>
            </a:r>
            <a:r>
              <a:rPr lang="en-US" sz="2000" dirty="0" smtClean="0"/>
              <a:t> </a:t>
            </a:r>
            <a:r>
              <a:rPr lang="mr-IN" sz="2000" dirty="0" smtClean="0"/>
              <a:t>–</a:t>
            </a:r>
            <a:r>
              <a:rPr lang="en-US" sz="2000" dirty="0"/>
              <a:t> July 27, 2016</a:t>
            </a:r>
            <a:endParaRPr lang="en-US" sz="2000" dirty="0" smtClean="0"/>
          </a:p>
          <a:p>
            <a:endParaRPr lang="en-US" sz="2000" dirty="0" smtClean="0"/>
          </a:p>
          <a:p>
            <a:r>
              <a:rPr lang="en-US" sz="2000" dirty="0" smtClean="0"/>
              <a:t>IBM developed custom orchestration to ensure anti co-location of containers within a group and container placement to the least utilized hosts</a:t>
            </a:r>
          </a:p>
          <a:p>
            <a:endParaRPr lang="en-US" sz="2000" dirty="0" smtClean="0"/>
          </a:p>
          <a:p>
            <a:r>
              <a:rPr lang="en-US" sz="2000" dirty="0" smtClean="0"/>
              <a:t>IBM Research runs rigorous performance and scalability testing (</a:t>
            </a:r>
            <a:r>
              <a:rPr lang="en-US" sz="2000" dirty="0" smtClean="0">
                <a:hlinkClick r:id="rId3"/>
              </a:rPr>
              <a:t>https://github.com/Open-I-Beam/containers-os</a:t>
            </a:r>
            <a:r>
              <a:rPr lang="en-US" sz="2000" dirty="0" smtClean="0"/>
              <a:t>) on various open source projects; then work with those communities to make improvements</a:t>
            </a:r>
          </a:p>
          <a:p>
            <a:endParaRPr lang="en-US" sz="2000" dirty="0"/>
          </a:p>
        </p:txBody>
      </p:sp>
      <p:pic>
        <p:nvPicPr>
          <p:cNvPr id="11" name="image48.tif"/>
          <p:cNvPicPr>
            <a:picLocks noChangeAspect="1"/>
          </p:cNvPicPr>
          <p:nvPr/>
        </p:nvPicPr>
        <p:blipFill>
          <a:blip r:embed="rId4">
            <a:extLst/>
          </a:blip>
          <a:stretch>
            <a:fillRect/>
          </a:stretch>
        </p:blipFill>
        <p:spPr>
          <a:xfrm>
            <a:off x="8702001" y="2241894"/>
            <a:ext cx="1948997" cy="1948997"/>
          </a:xfrm>
          <a:prstGeom prst="rect">
            <a:avLst/>
          </a:prstGeom>
          <a:ln w="12700">
            <a:miter lim="400000"/>
          </a:ln>
        </p:spPr>
      </p:pic>
      <p:pic>
        <p:nvPicPr>
          <p:cNvPr id="12" name="image42.png"/>
          <p:cNvPicPr>
            <a:picLocks noChangeAspect="1"/>
          </p:cNvPicPr>
          <p:nvPr/>
        </p:nvPicPr>
        <p:blipFill>
          <a:blip r:embed="rId5">
            <a:extLst/>
          </a:blip>
          <a:stretch>
            <a:fillRect/>
          </a:stretch>
        </p:blipFill>
        <p:spPr>
          <a:xfrm>
            <a:off x="6087049" y="2349328"/>
            <a:ext cx="2023367" cy="1734131"/>
          </a:xfrm>
          <a:prstGeom prst="rect">
            <a:avLst/>
          </a:prstGeom>
          <a:ln w="12700">
            <a:miter lim="400000"/>
          </a:ln>
        </p:spPr>
      </p:pic>
      <p:pic>
        <p:nvPicPr>
          <p:cNvPr id="13" name="image43.png"/>
          <p:cNvPicPr>
            <a:picLocks noChangeAspect="1"/>
          </p:cNvPicPr>
          <p:nvPr/>
        </p:nvPicPr>
        <p:blipFill>
          <a:blip r:embed="rId6">
            <a:extLst/>
          </a:blip>
          <a:stretch>
            <a:fillRect/>
          </a:stretch>
        </p:blipFill>
        <p:spPr>
          <a:xfrm>
            <a:off x="11242584" y="2612892"/>
            <a:ext cx="2661536" cy="1207001"/>
          </a:xfrm>
          <a:prstGeom prst="rect">
            <a:avLst/>
          </a:prstGeom>
          <a:ln w="12700">
            <a:miter lim="400000"/>
          </a:ln>
        </p:spPr>
      </p:pic>
    </p:spTree>
    <p:extLst>
      <p:ext uri="{BB962C8B-B14F-4D97-AF65-F5344CB8AC3E}">
        <p14:creationId xmlns:p14="http://schemas.microsoft.com/office/powerpoint/2010/main" val="25261841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IBM Cloud private theme">
  <a:themeElements>
    <a:clrScheme name="Custom 15">
      <a:dk1>
        <a:srgbClr val="6D7777"/>
      </a:dk1>
      <a:lt1>
        <a:srgbClr val="FFFFFF"/>
      </a:lt1>
      <a:dk2>
        <a:srgbClr val="5596E6"/>
      </a:dk2>
      <a:lt2>
        <a:srgbClr val="959F9F"/>
      </a:lt2>
      <a:accent1>
        <a:srgbClr val="C8D2D2"/>
      </a:accent1>
      <a:accent2>
        <a:srgbClr val="DFE9E9"/>
      </a:accent2>
      <a:accent3>
        <a:srgbClr val="1D3649"/>
      </a:accent3>
      <a:accent4>
        <a:srgbClr val="325C80"/>
      </a:accent4>
      <a:accent5>
        <a:srgbClr val="5596E6"/>
      </a:accent5>
      <a:accent6>
        <a:srgbClr val="7CC7FF"/>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IBM Cloud private for BNSF 07262017 v3" id="{C5118238-B9FE-5741-8027-E8DDAE0EA528}" vid="{00093513-9853-F449-9A93-A72938BD1B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81927</TotalTime>
  <Words>1610</Words>
  <Application>Microsoft Office PowerPoint</Application>
  <PresentationFormat>Custom</PresentationFormat>
  <Paragraphs>367</Paragraphs>
  <Slides>23</Slides>
  <Notes>6</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IBM Cloud private theme</vt:lpstr>
      <vt:lpstr>Container Orchestration</vt:lpstr>
      <vt:lpstr>PowerPoint Presentation</vt:lpstr>
      <vt:lpstr>PowerPoint Presentation</vt:lpstr>
      <vt:lpstr>PowerPoint Presentation</vt:lpstr>
      <vt:lpstr>PowerPoint Presentation</vt:lpstr>
      <vt:lpstr>Container Orchestration Responsibilities</vt:lpstr>
      <vt:lpstr>Container Ecosystem Layers</vt:lpstr>
      <vt:lpstr>What is container orchestration?</vt:lpstr>
      <vt:lpstr>Container Orchestration in Bluemix</vt:lpstr>
      <vt:lpstr>Introduction to Kubernetes</vt:lpstr>
      <vt:lpstr>What is Kubernetes?</vt:lpstr>
      <vt:lpstr>Kubernetes Strengths</vt:lpstr>
      <vt:lpstr>Kubernetes Certified Service Providers (KCSP)</vt:lpstr>
      <vt:lpstr>Kubernetes Cluster Architecture</vt:lpstr>
      <vt:lpstr>Master Node Components</vt:lpstr>
      <vt:lpstr>Kubernetes Architecture: How apps are accessed</vt:lpstr>
      <vt:lpstr>Deployments &amp; ReplicaSets</vt:lpstr>
      <vt:lpstr>Kubernetes Autoscaling</vt:lpstr>
      <vt:lpstr>Naming</vt:lpstr>
      <vt:lpstr>Configuring Resources and Containers</vt:lpstr>
      <vt:lpstr>Kubernetes Management Architecture</vt:lpstr>
      <vt:lpstr>Kubectl Commands</vt:lpstr>
      <vt:lpstr>Resources</vt:lpstr>
    </vt:vector>
  </TitlesOfParts>
  <Company>GPJ</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 Napolitano</dc:creator>
  <cp:lastModifiedBy>ADMINIBM</cp:lastModifiedBy>
  <cp:revision>737</cp:revision>
  <dcterms:created xsi:type="dcterms:W3CDTF">2015-04-16T15:33:21Z</dcterms:created>
  <dcterms:modified xsi:type="dcterms:W3CDTF">2018-04-26T20:38:15Z</dcterms:modified>
</cp:coreProperties>
</file>