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327" r:id="rId1"/>
  </p:sldMasterIdLst>
  <p:notesMasterIdLst>
    <p:notesMasterId r:id="rId19"/>
  </p:notesMasterIdLst>
  <p:handoutMasterIdLst>
    <p:handoutMasterId r:id="rId20"/>
  </p:handoutMasterIdLst>
  <p:sldIdLst>
    <p:sldId id="335" r:id="rId2"/>
    <p:sldId id="336" r:id="rId3"/>
    <p:sldId id="340" r:id="rId4"/>
    <p:sldId id="342" r:id="rId5"/>
    <p:sldId id="352" r:id="rId6"/>
    <p:sldId id="338" r:id="rId7"/>
    <p:sldId id="339" r:id="rId8"/>
    <p:sldId id="343" r:id="rId9"/>
    <p:sldId id="347" r:id="rId10"/>
    <p:sldId id="348" r:id="rId11"/>
    <p:sldId id="349" r:id="rId12"/>
    <p:sldId id="350" r:id="rId13"/>
    <p:sldId id="344" r:id="rId14"/>
    <p:sldId id="341" r:id="rId15"/>
    <p:sldId id="353" r:id="rId16"/>
    <p:sldId id="354" r:id="rId17"/>
    <p:sldId id="345" r:id="rId18"/>
  </p:sldIdLst>
  <p:sldSz cx="12188825" cy="6858000"/>
  <p:notesSz cx="7315200" cy="9601200"/>
  <p:custDataLst>
    <p:tags r:id="rId21"/>
  </p:custDataLst>
  <p:defaultTextStyle>
    <a:defPPr>
      <a:defRPr lang="de-DE"/>
    </a:defPPr>
    <a:lvl1pPr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Introduction" id="{901F7C91-54D1-F141-88D6-64CF96C4982C}">
          <p14:sldIdLst>
            <p14:sldId id="335"/>
            <p14:sldId id="336"/>
          </p14:sldIdLst>
        </p14:section>
        <p14:section name="Cloud Foundry Overview" id="{E41DC6E7-686F-DD47-B85E-906C82A299C5}">
          <p14:sldIdLst>
            <p14:sldId id="340"/>
            <p14:sldId id="342"/>
          </p14:sldIdLst>
        </p14:section>
        <p14:section name="Buildpack" id="{E72884AD-D7B2-9A4D-ABB6-8E05E8CC629C}">
          <p14:sldIdLst>
            <p14:sldId id="352"/>
            <p14:sldId id="338"/>
            <p14:sldId id="339"/>
          </p14:sldIdLst>
        </p14:section>
        <p14:section name="Diego components" id="{15BB4CDB-F08C-2A4F-A11B-45780D150919}">
          <p14:sldIdLst>
            <p14:sldId id="343"/>
            <p14:sldId id="347"/>
            <p14:sldId id="348"/>
            <p14:sldId id="349"/>
            <p14:sldId id="350"/>
          </p14:sldIdLst>
        </p14:section>
        <p14:section name="Diego architecture" id="{1D9D8DBE-0243-5748-A407-DCEAF287E9BF}">
          <p14:sldIdLst>
            <p14:sldId id="344"/>
          </p14:sldIdLst>
        </p14:section>
        <p14:section name="Application Staging" id="{3C9A41EA-89C1-1442-9BE0-F5F652B0683C}">
          <p14:sldIdLst>
            <p14:sldId id="341"/>
          </p14:sldIdLst>
        </p14:section>
        <p14:section name="Installation" id="{1BFC54A1-A3B7-403E-BE77-E71E0B0D7B30}">
          <p14:sldIdLst>
            <p14:sldId id="353"/>
            <p14:sldId id="354"/>
          </p14:sldIdLst>
        </p14:section>
        <p14:section name="Conclusion" id="{7D1E4B4E-B9E1-CE48-8B5C-167CFDFF1037}">
          <p14:sldIdLst>
            <p14:sldId id="345"/>
          </p14:sldIdLst>
        </p14:section>
      </p14:sectionLst>
    </p:ext>
    <p:ext uri="{EFAFB233-063F-42B5-8137-9DF3F51BA10A}">
      <p15:sldGuideLst xmlns:p15="http://schemas.microsoft.com/office/powerpoint/2012/main" xmlns="">
        <p15:guide id="1" orient="horz" pos="4265">
          <p15:clr>
            <a:srgbClr val="A4A3A4"/>
          </p15:clr>
        </p15:guide>
        <p15:guide id="2" pos="206">
          <p15:clr>
            <a:srgbClr val="A4A3A4"/>
          </p15:clr>
        </p15:guide>
        <p15:guide id="3" pos="275">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ABF"/>
    <a:srgbClr val="00649D"/>
    <a:srgbClr val="F7F7FF"/>
    <a:srgbClr val="EFEFFF"/>
    <a:srgbClr val="FFFFB3"/>
    <a:srgbClr val="FAFAFA"/>
    <a:srgbClr val="F0F0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73" autoAdjust="0"/>
    <p:restoredTop sz="91345" autoAdjust="0"/>
  </p:normalViewPr>
  <p:slideViewPr>
    <p:cSldViewPr snapToGrid="0">
      <p:cViewPr>
        <p:scale>
          <a:sx n="59" d="100"/>
          <a:sy n="59" d="100"/>
        </p:scale>
        <p:origin x="-168" y="-24"/>
      </p:cViewPr>
      <p:guideLst>
        <p:guide orient="horz" pos="4265"/>
        <p:guide pos="206"/>
        <p:guide pos="27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1740"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3170238"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t" anchorCtr="0" compatLnSpc="1">
            <a:prstTxWarp prst="textNoShape">
              <a:avLst/>
            </a:prstTxWarp>
          </a:bodyPr>
          <a:lstStyle>
            <a:lvl1pPr algn="l" defTabSz="922338" eaLnBrk="1" hangingPunct="1">
              <a:buFontTx/>
              <a:buNone/>
              <a:defRPr sz="1786"/>
            </a:lvl1pPr>
          </a:lstStyle>
          <a:p>
            <a:pPr>
              <a:defRPr/>
            </a:pPr>
            <a:endParaRPr lang="en-US"/>
          </a:p>
        </p:txBody>
      </p:sp>
      <p:sp>
        <p:nvSpPr>
          <p:cNvPr id="109571" name="Rectangle 3"/>
          <p:cNvSpPr>
            <a:spLocks noGrp="1" noChangeArrowheads="1"/>
          </p:cNvSpPr>
          <p:nvPr>
            <p:ph type="dt" sz="quarter" idx="1"/>
          </p:nvPr>
        </p:nvSpPr>
        <p:spPr bwMode="auto">
          <a:xfrm>
            <a:off x="4144963" y="0"/>
            <a:ext cx="3167062"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t" anchorCtr="0" compatLnSpc="1">
            <a:prstTxWarp prst="textNoShape">
              <a:avLst/>
            </a:prstTxWarp>
          </a:bodyPr>
          <a:lstStyle>
            <a:lvl1pPr algn="r" defTabSz="922338" eaLnBrk="1" hangingPunct="1">
              <a:buFontTx/>
              <a:buNone/>
              <a:defRPr sz="1786"/>
            </a:lvl1pPr>
          </a:lstStyle>
          <a:p>
            <a:pPr>
              <a:defRPr/>
            </a:pPr>
            <a:fld id="{FB9A41D6-B4F7-4E1F-98A6-B52CB0459AC1}" type="datetime4">
              <a:rPr lang="en-US"/>
              <a:pPr>
                <a:defRPr/>
              </a:pPr>
              <a:t>April 26, 2018</a:t>
            </a:fld>
            <a:endParaRPr lang="en-US"/>
          </a:p>
        </p:txBody>
      </p:sp>
      <p:sp>
        <p:nvSpPr>
          <p:cNvPr id="109572" name="Rectangle 4"/>
          <p:cNvSpPr>
            <a:spLocks noGrp="1" noChangeArrowheads="1"/>
          </p:cNvSpPr>
          <p:nvPr>
            <p:ph type="ftr" sz="quarter" idx="2"/>
          </p:nvPr>
        </p:nvSpPr>
        <p:spPr bwMode="auto">
          <a:xfrm>
            <a:off x="0" y="9120188"/>
            <a:ext cx="3170238"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b" anchorCtr="0" compatLnSpc="1">
            <a:prstTxWarp prst="textNoShape">
              <a:avLst/>
            </a:prstTxWarp>
          </a:bodyPr>
          <a:lstStyle>
            <a:lvl1pPr algn="l" defTabSz="922338" eaLnBrk="1" hangingPunct="1">
              <a:buFontTx/>
              <a:buNone/>
              <a:defRPr sz="1786"/>
            </a:lvl1pPr>
          </a:lstStyle>
          <a:p>
            <a:pPr>
              <a:defRPr/>
            </a:pPr>
            <a:r>
              <a:rPr lang="en-US"/>
              <a:t>© Copyright IBM Corporation 2012</a:t>
            </a:r>
          </a:p>
        </p:txBody>
      </p:sp>
      <p:sp>
        <p:nvSpPr>
          <p:cNvPr id="109573" name="Rectangle 5"/>
          <p:cNvSpPr>
            <a:spLocks noGrp="1" noChangeArrowheads="1"/>
          </p:cNvSpPr>
          <p:nvPr>
            <p:ph type="sldNum" sz="quarter" idx="3"/>
          </p:nvPr>
        </p:nvSpPr>
        <p:spPr bwMode="auto">
          <a:xfrm>
            <a:off x="4144963" y="9120188"/>
            <a:ext cx="3167062"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b" anchorCtr="0" compatLnSpc="1">
            <a:prstTxWarp prst="textNoShape">
              <a:avLst/>
            </a:prstTxWarp>
          </a:bodyPr>
          <a:lstStyle>
            <a:lvl1pPr algn="r" defTabSz="922338" eaLnBrk="1" hangingPunct="1">
              <a:defRPr sz="1786"/>
            </a:lvl1pPr>
          </a:lstStyle>
          <a:p>
            <a:pPr>
              <a:defRPr/>
            </a:pPr>
            <a:fld id="{E050F059-04F2-47CB-87A1-BD280F7C8754}" type="slidenum">
              <a:rPr lang="en-US"/>
              <a:pPr>
                <a:defRPr/>
              </a:pPr>
              <a:t>‹#›</a:t>
            </a:fld>
            <a:endParaRPr lang="en-US"/>
          </a:p>
        </p:txBody>
      </p:sp>
    </p:spTree>
    <p:extLst>
      <p:ext uri="{BB962C8B-B14F-4D97-AF65-F5344CB8AC3E}">
        <p14:creationId xmlns:p14="http://schemas.microsoft.com/office/powerpoint/2010/main" val="4273602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gray">
          <a:xfrm>
            <a:off x="741363" y="0"/>
            <a:ext cx="4752975"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2841" rIns="0" bIns="0" numCol="1" anchor="t" anchorCtr="0" compatLnSpc="1">
            <a:prstTxWarp prst="textNoShape">
              <a:avLst/>
            </a:prstTxWarp>
          </a:bodyPr>
          <a:lstStyle>
            <a:lvl1pPr algn="l" defTabSz="922338" eaLnBrk="1" hangingPunct="1">
              <a:buFontTx/>
              <a:buNone/>
              <a:defRPr sz="900"/>
            </a:lvl1pPr>
          </a:lstStyle>
          <a:p>
            <a:pPr>
              <a:defRPr/>
            </a:pPr>
            <a:endParaRPr lang="en-US"/>
          </a:p>
        </p:txBody>
      </p:sp>
      <p:sp>
        <p:nvSpPr>
          <p:cNvPr id="18435" name="Rectangle 4"/>
          <p:cNvSpPr>
            <a:spLocks noGrp="1" noRot="1" noChangeAspect="1" noChangeArrowheads="1" noTextEdit="1"/>
          </p:cNvSpPr>
          <p:nvPr>
            <p:ph type="sldImg" idx="2"/>
          </p:nvPr>
        </p:nvSpPr>
        <p:spPr bwMode="gray">
          <a:xfrm>
            <a:off x="-188913" y="274638"/>
            <a:ext cx="7697788" cy="43322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21" name="Rectangle 5"/>
          <p:cNvSpPr>
            <a:spLocks noGrp="1" noChangeArrowheads="1"/>
          </p:cNvSpPr>
          <p:nvPr>
            <p:ph type="body" sz="quarter" idx="3"/>
          </p:nvPr>
        </p:nvSpPr>
        <p:spPr bwMode="gray">
          <a:xfrm>
            <a:off x="731838" y="4630738"/>
            <a:ext cx="5851525" cy="454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023" rIns="92043" bIns="460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6"/>
          <p:cNvSpPr>
            <a:spLocks noGrp="1" noChangeArrowheads="1"/>
          </p:cNvSpPr>
          <p:nvPr>
            <p:ph type="ftr" sz="quarter" idx="4"/>
          </p:nvPr>
        </p:nvSpPr>
        <p:spPr bwMode="gray">
          <a:xfrm>
            <a:off x="727075" y="9331325"/>
            <a:ext cx="5270500" cy="1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defTabSz="922338" eaLnBrk="1" hangingPunct="1">
              <a:buFontTx/>
              <a:buNone/>
              <a:defRPr sz="900"/>
            </a:lvl1pPr>
          </a:lstStyle>
          <a:p>
            <a:pPr>
              <a:defRPr/>
            </a:pPr>
            <a:r>
              <a:rPr lang="en-US" dirty="0"/>
              <a:t>© Copyright IBM Corporation 2016</a:t>
            </a:r>
          </a:p>
        </p:txBody>
      </p:sp>
      <p:sp>
        <p:nvSpPr>
          <p:cNvPr id="111623" name="Rectangle 7"/>
          <p:cNvSpPr>
            <a:spLocks noGrp="1" noChangeArrowheads="1"/>
          </p:cNvSpPr>
          <p:nvPr>
            <p:ph type="sldNum" sz="quarter" idx="5"/>
          </p:nvPr>
        </p:nvSpPr>
        <p:spPr bwMode="gray">
          <a:xfrm>
            <a:off x="6116638" y="9323388"/>
            <a:ext cx="700087" cy="13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lvl1pPr algn="r" defTabSz="922338" eaLnBrk="1" hangingPunct="1">
              <a:defRPr sz="1000"/>
            </a:lvl1pPr>
          </a:lstStyle>
          <a:p>
            <a:pPr>
              <a:defRPr/>
            </a:pPr>
            <a:fld id="{45275DD5-0764-482C-9A5A-1DB6DE378BB8}" type="slidenum">
              <a:rPr lang="en-US"/>
              <a:pPr>
                <a:defRPr/>
              </a:pPr>
              <a:t>‹#›</a:t>
            </a:fld>
            <a:endParaRPr lang="en-US"/>
          </a:p>
        </p:txBody>
      </p:sp>
      <p:sp>
        <p:nvSpPr>
          <p:cNvPr id="5127" name="Line 10"/>
          <p:cNvSpPr>
            <a:spLocks noChangeShapeType="1"/>
          </p:cNvSpPr>
          <p:nvPr/>
        </p:nvSpPr>
        <p:spPr bwMode="gray">
          <a:xfrm>
            <a:off x="725488" y="9264650"/>
            <a:ext cx="61007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defRPr/>
            </a:pPr>
            <a:endParaRPr lang="en-GB" sz="1786"/>
          </a:p>
        </p:txBody>
      </p:sp>
      <p:sp>
        <p:nvSpPr>
          <p:cNvPr id="111627" name="Rectangle 11"/>
          <p:cNvSpPr>
            <a:spLocks noGrp="1" noChangeArrowheads="1"/>
          </p:cNvSpPr>
          <p:nvPr>
            <p:ph type="dt" idx="1"/>
          </p:nvPr>
        </p:nvSpPr>
        <p:spPr bwMode="gray">
          <a:xfrm>
            <a:off x="5537200" y="0"/>
            <a:ext cx="1279525" cy="20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4400" rIns="0" bIns="0" numCol="1" anchor="t" anchorCtr="0" compatLnSpc="1">
            <a:prstTxWarp prst="textNoShape">
              <a:avLst/>
            </a:prstTxWarp>
          </a:bodyPr>
          <a:lstStyle>
            <a:lvl1pPr algn="r" eaLnBrk="1" hangingPunct="1">
              <a:buFontTx/>
              <a:buNone/>
              <a:defRPr sz="900"/>
            </a:lvl1pPr>
          </a:lstStyle>
          <a:p>
            <a:pPr>
              <a:defRPr/>
            </a:pPr>
            <a:fld id="{EA8B60DD-9923-4BD1-9FF3-C1FEABD2F26C}" type="datetime4">
              <a:rPr lang="en-US"/>
              <a:pPr>
                <a:defRPr/>
              </a:pPr>
              <a:t>April 26, 2018</a:t>
            </a:fld>
            <a:endParaRPr lang="en-US"/>
          </a:p>
        </p:txBody>
      </p:sp>
    </p:spTree>
    <p:extLst>
      <p:ext uri="{BB962C8B-B14F-4D97-AF65-F5344CB8AC3E}">
        <p14:creationId xmlns:p14="http://schemas.microsoft.com/office/powerpoint/2010/main" val="260451486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1pPr>
    <a:lvl2pPr marL="2714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2pPr>
    <a:lvl3pPr marL="5381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3pPr>
    <a:lvl4pPr marL="8048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4pPr>
    <a:lvl5pPr marL="10715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5pPr>
    <a:lvl6pPr marL="3401351" algn="l" defTabSz="1360539" rtl="0" eaLnBrk="1" latinLnBrk="0" hangingPunct="1">
      <a:defRPr sz="1786" kern="1200">
        <a:solidFill>
          <a:schemeClr val="tx1"/>
        </a:solidFill>
        <a:latin typeface="+mn-lt"/>
        <a:ea typeface="+mn-ea"/>
        <a:cs typeface="+mn-cs"/>
      </a:defRPr>
    </a:lvl6pPr>
    <a:lvl7pPr marL="4081621" algn="l" defTabSz="1360539" rtl="0" eaLnBrk="1" latinLnBrk="0" hangingPunct="1">
      <a:defRPr sz="1786" kern="1200">
        <a:solidFill>
          <a:schemeClr val="tx1"/>
        </a:solidFill>
        <a:latin typeface="+mn-lt"/>
        <a:ea typeface="+mn-ea"/>
        <a:cs typeface="+mn-cs"/>
      </a:defRPr>
    </a:lvl7pPr>
    <a:lvl8pPr marL="4761890" algn="l" defTabSz="1360539" rtl="0" eaLnBrk="1" latinLnBrk="0" hangingPunct="1">
      <a:defRPr sz="1786" kern="1200">
        <a:solidFill>
          <a:schemeClr val="tx1"/>
        </a:solidFill>
        <a:latin typeface="+mn-lt"/>
        <a:ea typeface="+mn-ea"/>
        <a:cs typeface="+mn-cs"/>
      </a:defRPr>
    </a:lvl8pPr>
    <a:lvl9pPr marL="5442161" algn="l" defTabSz="1360539" rtl="0" eaLnBrk="1" latinLnBrk="0" hangingPunct="1">
      <a:defRPr sz="178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CF uses containers</a:t>
            </a:r>
            <a:r>
              <a:rPr lang="en-US" baseline="0" dirty="0"/>
              <a:t> to separate Build from Run. This is accomplished in two stages, shown in this slide and the next one.</a:t>
            </a:r>
            <a:endParaRPr lang="en-US" dirty="0"/>
          </a:p>
          <a:p>
            <a:endParaRPr lang="en-US" dirty="0"/>
          </a:p>
          <a:p>
            <a:r>
              <a:rPr lang="en-US" dirty="0"/>
              <a:t>A CF</a:t>
            </a:r>
            <a:r>
              <a:rPr lang="en-US" baseline="0" dirty="0"/>
              <a:t> buildpack builds a Droplet, which is essentially the container image that contains the app, its configuration, and its runtime--but without the OS (which the runtime will require to run).</a:t>
            </a:r>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a:t>© Copyright IBM Corporation 2016</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6</a:t>
            </a:fld>
            <a:endParaRPr lang="en-US"/>
          </a:p>
        </p:txBody>
      </p:sp>
    </p:spTree>
    <p:extLst>
      <p:ext uri="{BB962C8B-B14F-4D97-AF65-F5344CB8AC3E}">
        <p14:creationId xmlns:p14="http://schemas.microsoft.com/office/powerpoint/2010/main" val="842300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kern="1200" dirty="0">
                <a:solidFill>
                  <a:schemeClr val="tx1"/>
                </a:solidFill>
                <a:effectLst/>
                <a:latin typeface="Arial" charset="0"/>
                <a:ea typeface="+mn-ea"/>
                <a:cs typeface="Arial" charset="0"/>
              </a:rPr>
              <a:t>The CF DEA then combines the Droplet image with an OS image to produce a Warden container, which is a fully executable runtime. The</a:t>
            </a:r>
            <a:r>
              <a:rPr lang="en-US" sz="1400" kern="1200" baseline="0" dirty="0">
                <a:solidFill>
                  <a:schemeClr val="tx1"/>
                </a:solidFill>
                <a:effectLst/>
                <a:latin typeface="Arial" charset="0"/>
                <a:ea typeface="+mn-ea"/>
                <a:cs typeface="Arial" charset="0"/>
              </a:rPr>
              <a:t> container is immutable, so it’s stateless (or won’t maintain state).</a:t>
            </a:r>
          </a:p>
          <a:p>
            <a:endParaRPr lang="en-US" sz="1400" kern="1200" baseline="0" dirty="0">
              <a:solidFill>
                <a:schemeClr val="tx1"/>
              </a:solidFill>
              <a:effectLst/>
              <a:latin typeface="Arial" charset="0"/>
              <a:ea typeface="+mn-ea"/>
              <a:cs typeface="Arial" charset="0"/>
            </a:endParaRPr>
          </a:p>
          <a:p>
            <a:r>
              <a:rPr lang="en-US" dirty="0"/>
              <a:t>This is the patterns Containerization and Container per Service.</a:t>
            </a:r>
          </a:p>
          <a:p>
            <a:endParaRPr lang="en-US" dirty="0"/>
          </a:p>
          <a:p>
            <a:r>
              <a:rPr lang="en-US" sz="1400" kern="1200" baseline="0" dirty="0">
                <a:solidFill>
                  <a:schemeClr val="tx1"/>
                </a:solidFill>
                <a:effectLst/>
                <a:latin typeface="Arial" charset="0"/>
                <a:ea typeface="+mn-ea"/>
                <a:cs typeface="Arial" charset="0"/>
              </a:rPr>
              <a:t>Once the image is built and released, it cannot be changed. (New pushes of the same app build new images that replace the old one(s).) Thus new instances (containers) can be created (such as for elasticity) that are exactly like the old ones that have already been deployed. This is much better than recompiling the code and reinstalling the runtime each time, which might not result in a new instance that is exactly like the old instance. Thus Build and Release is only done once, then Run is done whenever needed.</a:t>
            </a:r>
          </a:p>
          <a:p>
            <a:endParaRPr lang="en-US" sz="1400" kern="1200" baseline="0" dirty="0">
              <a:solidFill>
                <a:schemeClr val="tx1"/>
              </a:solidFill>
              <a:effectLst/>
              <a:latin typeface="Arial" charset="0"/>
              <a:ea typeface="+mn-ea"/>
              <a:cs typeface="Arial" charset="0"/>
            </a:endParaRPr>
          </a:p>
          <a:p>
            <a:endParaRPr lang="en-US" dirty="0"/>
          </a:p>
        </p:txBody>
      </p:sp>
      <p:sp>
        <p:nvSpPr>
          <p:cNvPr id="4" name="Footer Placeholder 3"/>
          <p:cNvSpPr>
            <a:spLocks noGrp="1"/>
          </p:cNvSpPr>
          <p:nvPr>
            <p:ph type="ftr" sz="quarter" idx="10"/>
          </p:nvPr>
        </p:nvSpPr>
        <p:spPr/>
        <p:txBody>
          <a:bodyPr/>
          <a:lstStyle/>
          <a:p>
            <a:pPr>
              <a:defRPr/>
            </a:pPr>
            <a:r>
              <a:rPr lang="en-US"/>
              <a:t>© Copyright IBM Corporation 2016</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7</a:t>
            </a:fld>
            <a:endParaRPr lang="en-US"/>
          </a:p>
        </p:txBody>
      </p:sp>
    </p:spTree>
    <p:extLst>
      <p:ext uri="{BB962C8B-B14F-4D97-AF65-F5344CB8AC3E}">
        <p14:creationId xmlns:p14="http://schemas.microsoft.com/office/powerpoint/2010/main" val="520423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 Copyright IBM Corporation 2016</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14</a:t>
            </a:fld>
            <a:endParaRPr lang="en-US"/>
          </a:p>
        </p:txBody>
      </p:sp>
    </p:spTree>
    <p:extLst>
      <p:ext uri="{BB962C8B-B14F-4D97-AF65-F5344CB8AC3E}">
        <p14:creationId xmlns:p14="http://schemas.microsoft.com/office/powerpoint/2010/main" val="16627224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21504" tIns="60753" rIns="121504" bIns="60753" rtlCol="0" anchor="ctr"/>
          <a:lstStyle/>
          <a:p>
            <a:pPr algn="ctr" defTabSz="607128"/>
            <a:endParaRPr lang="en-US" sz="2399" b="0" i="0" dirty="0">
              <a:solidFill>
                <a:srgbClr val="FFFFFF"/>
              </a:solidFill>
              <a:latin typeface="IBM Plex Sans Regular" charset="0"/>
            </a:endParaRPr>
          </a:p>
        </p:txBody>
      </p:sp>
      <p:sp>
        <p:nvSpPr>
          <p:cNvPr id="6" name="Slide Number Placeholder 5"/>
          <p:cNvSpPr>
            <a:spLocks noGrp="1"/>
          </p:cNvSpPr>
          <p:nvPr>
            <p:ph type="sldNum" sz="quarter" idx="12"/>
          </p:nvPr>
        </p:nvSpPr>
        <p:spPr/>
        <p:txBody>
          <a:bodyPr/>
          <a:lstStyle/>
          <a:p>
            <a:pPr>
              <a:defRPr/>
            </a:pPr>
            <a:fld id="{49E8191D-B835-45D5-91BE-8CAFF430D317}" type="slidenum">
              <a:rPr lang="en-US" smtClean="0"/>
              <a:pPr>
                <a:defRPr/>
              </a:pPr>
              <a:t>‹#›</a:t>
            </a:fld>
            <a:endParaRPr lang="en-US" dirty="0"/>
          </a:p>
        </p:txBody>
      </p:sp>
      <p:sp>
        <p:nvSpPr>
          <p:cNvPr id="2" name="Title 1"/>
          <p:cNvSpPr>
            <a:spLocks noGrp="1"/>
          </p:cNvSpPr>
          <p:nvPr>
            <p:ph type="ctrTitle"/>
          </p:nvPr>
        </p:nvSpPr>
        <p:spPr>
          <a:xfrm>
            <a:off x="338771" y="2868320"/>
            <a:ext cx="7911450" cy="1235229"/>
          </a:xfrm>
        </p:spPr>
        <p:txBody>
          <a:bodyPr anchor="b" anchorCtr="0">
            <a:noAutofit/>
          </a:bodyPr>
          <a:lstStyle>
            <a:lvl1pPr algn="l">
              <a:lnSpc>
                <a:spcPct val="85000"/>
              </a:lnSpc>
              <a:defRPr sz="4532">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38580" y="4126482"/>
            <a:ext cx="7922736" cy="864178"/>
          </a:xfrm>
        </p:spPr>
        <p:txBody>
          <a:bodyPr tIns="0"/>
          <a:lstStyle>
            <a:lvl1pPr marL="0" indent="0" algn="l">
              <a:buNone/>
              <a:defRPr>
                <a:solidFill>
                  <a:schemeClr val="accent6"/>
                </a:solidFill>
              </a:defRPr>
            </a:lvl1pPr>
            <a:lvl2pPr marL="607128" indent="0" algn="ctr">
              <a:buNone/>
              <a:defRPr>
                <a:solidFill>
                  <a:schemeClr val="tx1">
                    <a:tint val="75000"/>
                  </a:schemeClr>
                </a:solidFill>
              </a:defRPr>
            </a:lvl2pPr>
            <a:lvl3pPr marL="1214540" indent="0" algn="ctr">
              <a:buNone/>
              <a:defRPr>
                <a:solidFill>
                  <a:schemeClr val="tx1">
                    <a:tint val="75000"/>
                  </a:schemeClr>
                </a:solidFill>
              </a:defRPr>
            </a:lvl3pPr>
            <a:lvl4pPr marL="1821761" indent="0" algn="ctr">
              <a:buNone/>
              <a:defRPr>
                <a:solidFill>
                  <a:schemeClr val="tx1">
                    <a:tint val="75000"/>
                  </a:schemeClr>
                </a:solidFill>
              </a:defRPr>
            </a:lvl4pPr>
            <a:lvl5pPr marL="2429078" indent="0" algn="ctr">
              <a:buNone/>
              <a:defRPr>
                <a:solidFill>
                  <a:schemeClr val="tx1">
                    <a:tint val="75000"/>
                  </a:schemeClr>
                </a:solidFill>
              </a:defRPr>
            </a:lvl5pPr>
            <a:lvl6pPr marL="3036205" indent="0" algn="ctr">
              <a:buNone/>
              <a:defRPr>
                <a:solidFill>
                  <a:schemeClr val="tx1">
                    <a:tint val="75000"/>
                  </a:schemeClr>
                </a:solidFill>
              </a:defRPr>
            </a:lvl6pPr>
            <a:lvl7pPr marL="3643368" indent="0" algn="ctr">
              <a:buNone/>
              <a:defRPr>
                <a:solidFill>
                  <a:schemeClr val="tx1">
                    <a:tint val="75000"/>
                  </a:schemeClr>
                </a:solidFill>
              </a:defRPr>
            </a:lvl7pPr>
            <a:lvl8pPr marL="4250700" indent="0" algn="ctr">
              <a:buNone/>
              <a:defRPr>
                <a:solidFill>
                  <a:schemeClr val="tx1">
                    <a:tint val="75000"/>
                  </a:schemeClr>
                </a:solidFill>
              </a:defRPr>
            </a:lvl8pPr>
            <a:lvl9pPr marL="4857949"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descr="title slide-graphic image.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204067" y="0"/>
            <a:ext cx="3996044" cy="6858000"/>
          </a:xfrm>
          <a:prstGeom prst="rect">
            <a:avLst/>
          </a:prstGeom>
        </p:spPr>
      </p:pic>
      <p:pic>
        <p:nvPicPr>
          <p:cNvPr id="9" name="Picture 8" descr="ibm logo-white-rotated.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1251661" y="618208"/>
            <a:ext cx="327726" cy="834738"/>
          </a:xfrm>
          <a:prstGeom prst="rect">
            <a:avLst/>
          </a:prstGeom>
        </p:spPr>
      </p:pic>
      <p:sp>
        <p:nvSpPr>
          <p:cNvPr id="13" name="TextBox 12"/>
          <p:cNvSpPr txBox="1"/>
          <p:nvPr/>
        </p:nvSpPr>
        <p:spPr>
          <a:xfrm>
            <a:off x="390685" y="6492789"/>
            <a:ext cx="3912826" cy="205121"/>
          </a:xfrm>
          <a:prstGeom prst="rect">
            <a:avLst/>
          </a:prstGeom>
          <a:noFill/>
        </p:spPr>
        <p:txBody>
          <a:bodyPr wrap="square" lIns="0" tIns="0" rIns="0" bIns="0" rtlCol="0">
            <a:spAutoFit/>
          </a:bodyPr>
          <a:lstStyle/>
          <a:p>
            <a:pPr defTabSz="607128"/>
            <a:r>
              <a:rPr lang="en-US" sz="1333" b="0" i="0" dirty="0" smtClean="0">
                <a:solidFill>
                  <a:srgbClr val="325C80">
                    <a:lumMod val="60000"/>
                    <a:lumOff val="40000"/>
                  </a:srgbClr>
                </a:solidFill>
                <a:latin typeface="IBM Plex Sans Regular" charset="0"/>
              </a:rPr>
              <a:t>IBM Internal Only – Do not share with customers</a:t>
            </a:r>
            <a:endParaRPr lang="en-US" sz="1333" b="0" i="0" dirty="0">
              <a:solidFill>
                <a:srgbClr val="325C80">
                  <a:lumMod val="60000"/>
                  <a:lumOff val="40000"/>
                </a:srgbClr>
              </a:solidFill>
              <a:latin typeface="IBM Plex Sans Regular" charset="0"/>
            </a:endParaRPr>
          </a:p>
        </p:txBody>
      </p:sp>
    </p:spTree>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5" name="Content Placeholder 4"/>
          <p:cNvSpPr>
            <a:spLocks noGrp="1"/>
          </p:cNvSpPr>
          <p:nvPr>
            <p:ph sz="quarter" idx="11"/>
          </p:nvPr>
        </p:nvSpPr>
        <p:spPr>
          <a:xfrm>
            <a:off x="390687" y="1203089"/>
            <a:ext cx="10883978" cy="5080068"/>
          </a:xfrm>
        </p:spPr>
        <p:txBody>
          <a:bodyPr/>
          <a:lstStyle>
            <a:lvl2pPr marL="529216" indent="-210839">
              <a:buClr>
                <a:schemeClr val="tx1"/>
              </a:buClr>
              <a:buSzPct val="90000"/>
              <a:buFont typeface=".AppleSystemUIFont" charset="-120"/>
              <a:buChar char="–"/>
              <a:defRPr/>
            </a:lvl2pPr>
            <a:lvl3pPr marL="788534" indent="-229885">
              <a:buFont typeface="LucidaGrande" charset="0"/>
              <a:buChar char="-"/>
              <a:defRPr/>
            </a:lvl3pPr>
          </a:lstStyle>
          <a:p>
            <a:pPr lvl="0"/>
            <a:r>
              <a:rPr lang="en-US" smtClean="0"/>
              <a:t>Click to edit Master text styles</a:t>
            </a:r>
          </a:p>
          <a:p>
            <a:pPr lvl="1"/>
            <a:r>
              <a:rPr lang="en-US" smtClean="0"/>
              <a:t>Second level</a:t>
            </a:r>
          </a:p>
          <a:p>
            <a:pPr lvl="2"/>
            <a:r>
              <a:rPr lang="en-US" smtClean="0"/>
              <a:t>Third level</a:t>
            </a:r>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Notic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10" name="Text Placeholder 9"/>
          <p:cNvSpPr>
            <a:spLocks noGrp="1"/>
          </p:cNvSpPr>
          <p:nvPr>
            <p:ph type="body" sz="quarter" idx="12" hasCustomPrompt="1"/>
          </p:nvPr>
        </p:nvSpPr>
        <p:spPr>
          <a:xfrm>
            <a:off x="387514" y="1189303"/>
            <a:ext cx="10892704" cy="5107781"/>
          </a:xfrm>
        </p:spPr>
        <p:txBody>
          <a:bodyPr anchor="ctr" anchorCtr="0"/>
          <a:lstStyle>
            <a:lvl1pPr algn="ctr">
              <a:defRPr baseline="0"/>
            </a:lvl1pPr>
          </a:lstStyle>
          <a:p>
            <a:pPr lvl="0"/>
            <a:r>
              <a:rPr lang="en-US" dirty="0" smtClean="0"/>
              <a:t>This presentation is intended for an IBM internal audience only. </a:t>
            </a:r>
            <a:endParaRPr lang="en-US" dirty="0"/>
          </a:p>
        </p:txBody>
      </p:sp>
    </p:spTree>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228531" indent="-228531">
              <a:buFont typeface="Arial" panose="020B0604020202020204" pitchFamily="34" charset="0"/>
              <a:buChar char="•"/>
              <a:defRPr/>
            </a:lvl1pPr>
            <a:lvl2pPr marL="457063" indent="-228531">
              <a:buFont typeface="Wingdings" panose="05000000000000000000" pitchFamily="2" charset="2"/>
              <a:buChar char="§"/>
              <a:defRPr/>
            </a:lvl2pPr>
            <a:lvl3pPr marL="685594" indent="-228531">
              <a:buFont typeface="Arial" panose="020B0604020202020204" pitchFamily="34" charset="0"/>
              <a:buChar char="−"/>
              <a:defRPr/>
            </a:lvl3pPr>
            <a:lvl4pPr marL="679780" indent="0">
              <a:buNone/>
              <a:defRPr/>
            </a:lvl4pPr>
          </a:lstStyle>
          <a:p>
            <a:pPr lvl="0"/>
            <a:r>
              <a:rPr lang="en-US" smtClean="0"/>
              <a:t>Click to edit Master text styles</a:t>
            </a:r>
          </a:p>
          <a:p>
            <a:pPr lvl="1"/>
            <a:r>
              <a:rPr lang="en-US" smtClean="0"/>
              <a:t>Second level</a:t>
            </a:r>
          </a:p>
          <a:p>
            <a:pPr lvl="2"/>
            <a:r>
              <a:rPr lang="en-US" smtClean="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17720" y="1481328"/>
            <a:ext cx="6620256" cy="2167128"/>
          </a:xfrm>
        </p:spPr>
        <p:txBody>
          <a:bodyPr anchor="b"/>
          <a:lstStyle>
            <a:lvl1pPr>
              <a:defRPr sz="2799"/>
            </a:lvl1pPr>
          </a:lstStyle>
          <a:p>
            <a:r>
              <a:rPr lang="en-US" smtClean="0"/>
              <a:t>Click to edit Master title style</a:t>
            </a:r>
            <a:endParaRPr lang="en-US" dirty="0"/>
          </a:p>
        </p:txBody>
      </p:sp>
      <p:sp>
        <p:nvSpPr>
          <p:cNvPr id="3" name="Text Placeholder 2"/>
          <p:cNvSpPr>
            <a:spLocks noGrp="1"/>
          </p:cNvSpPr>
          <p:nvPr>
            <p:ph type="body" idx="1"/>
          </p:nvPr>
        </p:nvSpPr>
        <p:spPr>
          <a:xfrm>
            <a:off x="4617720" y="3688171"/>
            <a:ext cx="6655870" cy="1499245"/>
          </a:xfrm>
        </p:spPr>
        <p:txBody>
          <a:bodyPr/>
          <a:lstStyle>
            <a:lvl1pPr marL="0" indent="0">
              <a:buNone/>
              <a:defRPr sz="1999"/>
            </a:lvl1pPr>
            <a:lvl2pPr marL="668180" indent="0">
              <a:buNone/>
              <a:defRPr sz="2923"/>
            </a:lvl2pPr>
            <a:lvl3pPr marL="1336360" indent="0">
              <a:buNone/>
              <a:defRPr sz="2630"/>
            </a:lvl3pPr>
            <a:lvl4pPr marL="2004540" indent="0">
              <a:buNone/>
              <a:defRPr sz="2338"/>
            </a:lvl4pPr>
            <a:lvl5pPr marL="2672721" indent="0">
              <a:buNone/>
              <a:defRPr sz="2338"/>
            </a:lvl5pPr>
            <a:lvl6pPr marL="3340900" indent="0">
              <a:buNone/>
              <a:defRPr sz="2338"/>
            </a:lvl6pPr>
            <a:lvl7pPr marL="4009081" indent="0">
              <a:buNone/>
              <a:defRPr sz="2338"/>
            </a:lvl7pPr>
            <a:lvl8pPr marL="4677261" indent="0">
              <a:buNone/>
              <a:defRPr sz="2338"/>
            </a:lvl8pPr>
            <a:lvl9pPr marL="5345441" indent="0">
              <a:buNone/>
              <a:defRPr sz="2338"/>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pPr>
              <a:defRPr/>
            </a:pPr>
            <a:fld id="{2DAFEF3C-BFF5-4598-9D1B-1BD302EA2799}" type="slidenum">
              <a:rPr lang="en-US" smtClean="0"/>
              <a:pPr>
                <a:defRPr/>
              </a:pPr>
              <a:t>‹#›</a:t>
            </a:fld>
            <a:endParaRPr lang="en-US" dirty="0"/>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032" y="1239313"/>
            <a:ext cx="11795760" cy="2515126"/>
          </a:xfrm>
        </p:spPr>
        <p:txBody>
          <a:bodyPr/>
          <a:lstStyle>
            <a:lvl4pPr marL="679780" indent="0">
              <a:buNone/>
              <a:defRPr/>
            </a:lvl4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256032" y="3906843"/>
            <a:ext cx="11795760" cy="2679699"/>
          </a:xfrm>
        </p:spPr>
        <p:txBody>
          <a:bodyPr/>
          <a:lstStyle>
            <a:lvl4pPr marL="679780" indent="0">
              <a:buNone/>
              <a:defRPr/>
            </a:lvl4pPr>
          </a:lstStyle>
          <a:p>
            <a:pPr lvl="0"/>
            <a:r>
              <a:rPr lang="en-US" smtClean="0"/>
              <a:t>Click to edit Master text styles</a:t>
            </a:r>
          </a:p>
          <a:p>
            <a:pPr lvl="1"/>
            <a:r>
              <a:rPr lang="en-US" smtClean="0"/>
              <a:t>Second level</a:t>
            </a:r>
          </a:p>
          <a:p>
            <a:pPr lvl="2"/>
            <a:r>
              <a:rPr lang="en-US" smtClean="0"/>
              <a:t>Third level</a:t>
            </a:r>
          </a:p>
        </p:txBody>
      </p:sp>
      <p:sp>
        <p:nvSpPr>
          <p:cNvPr id="7" name="Title 1"/>
          <p:cNvSpPr>
            <a:spLocks noGrp="1"/>
          </p:cNvSpPr>
          <p:nvPr>
            <p:ph type="title"/>
          </p:nvPr>
        </p:nvSpPr>
        <p:spPr>
          <a:xfrm>
            <a:off x="256032" y="548640"/>
            <a:ext cx="11795760" cy="457200"/>
          </a:xfrm>
        </p:spPr>
        <p:txBody>
          <a:bodyPr/>
          <a:lstStyle/>
          <a:p>
            <a:r>
              <a:rPr lang="en-US" smtClean="0"/>
              <a:t>Click to edit Master title style</a:t>
            </a:r>
            <a:endParaRPr lang="en-US" dirty="0"/>
          </a:p>
        </p:txBody>
      </p:sp>
      <p:sp>
        <p:nvSpPr>
          <p:cNvPr id="5" name="Rectangle 10"/>
          <p:cNvSpPr>
            <a:spLocks noGrp="1" noChangeArrowheads="1"/>
          </p:cNvSpPr>
          <p:nvPr>
            <p:ph type="sldNum" sz="quarter" idx="10"/>
          </p:nvPr>
        </p:nvSpPr>
        <p:spPr>
          <a:ln/>
        </p:spPr>
        <p:txBody>
          <a:bodyPr/>
          <a:lstStyle>
            <a:lvl1pPr>
              <a:defRPr/>
            </a:lvl1pPr>
          </a:lstStyle>
          <a:p>
            <a:pPr>
              <a:defRPr/>
            </a:pPr>
            <a:fld id="{2FEFAB30-862A-4B6A-9A26-7B9166A3E494}" type="slidenum">
              <a:rPr lang="en-US" smtClean="0"/>
              <a:pPr>
                <a:defRPr/>
              </a:pPr>
              <a:t>‹#›</a:t>
            </a:fld>
            <a:endParaRPr lang="en-US" dirty="0"/>
          </a:p>
        </p:txBody>
      </p:sp>
    </p:spTree>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6032" y="1170432"/>
            <a:ext cx="5674712" cy="5368037"/>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4055" y="1170432"/>
            <a:ext cx="5674712" cy="5368037"/>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F6195F61-18A5-496F-99BC-14D9FC7ECCF8}" type="slidenum">
              <a:rPr lang="en-US" smtClean="0"/>
              <a:pPr>
                <a:defRPr/>
              </a:pPr>
              <a:t>‹#›</a:t>
            </a:fld>
            <a:endParaRPr lang="en-US" dirty="0"/>
          </a:p>
        </p:txBody>
      </p:sp>
      <p:sp>
        <p:nvSpPr>
          <p:cNvPr id="6" name="Rectangle 11"/>
          <p:cNvSpPr>
            <a:spLocks noGrp="1" noChangeArrowheads="1"/>
          </p:cNvSpPr>
          <p:nvPr>
            <p:ph type="ftr" sz="quarter" idx="11"/>
          </p:nvPr>
        </p:nvSpPr>
        <p:spPr>
          <a:xfrm>
            <a:off x="10110651" y="6681674"/>
            <a:ext cx="1919466" cy="176326"/>
          </a:xfrm>
          <a:prstGeom prst="rect">
            <a:avLst/>
          </a:prstGeom>
          <a:ln/>
        </p:spPr>
        <p:txBody>
          <a:bodyPr/>
          <a:lstStyle>
            <a:lvl1pPr>
              <a:defRPr/>
            </a:lvl1pPr>
          </a:lstStyle>
          <a:p>
            <a:pPr>
              <a:defRPr/>
            </a:pPr>
            <a:endParaRPr lang="en-US" dirty="0"/>
          </a:p>
        </p:txBody>
      </p:sp>
    </p:spTree>
    <p:extLst>
      <p:ext uri="{BB962C8B-B14F-4D97-AF65-F5344CB8AC3E}">
        <p14:creationId xmlns:p14="http://schemas.microsoft.com/office/powerpoint/2010/main" val="1782895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0687" y="60121"/>
            <a:ext cx="10883978" cy="879207"/>
          </a:xfrm>
          <a:prstGeom prst="rect">
            <a:avLst/>
          </a:prstGeom>
        </p:spPr>
        <p:txBody>
          <a:bodyPr vert="horz" lIns="0" tIns="45576" rIns="91152" bIns="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90877" y="1202336"/>
            <a:ext cx="11188701" cy="5142022"/>
          </a:xfrm>
          <a:prstGeom prst="rect">
            <a:avLst/>
          </a:prstGeom>
        </p:spPr>
        <p:txBody>
          <a:bodyPr vert="horz" lIns="0" tIns="45576" rIns="91152" bIns="45576"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11380248" y="6441553"/>
            <a:ext cx="533706" cy="365125"/>
          </a:xfrm>
          <a:prstGeom prst="rect">
            <a:avLst/>
          </a:prstGeom>
        </p:spPr>
        <p:txBody>
          <a:bodyPr vert="horz" lIns="91152" tIns="45576" rIns="91152" bIns="45576" rtlCol="0" anchor="ctr"/>
          <a:lstStyle>
            <a:lvl1pPr algn="r">
              <a:defRPr sz="1200" b="0" i="0">
                <a:solidFill>
                  <a:schemeClr val="tx1"/>
                </a:solidFill>
                <a:latin typeface="IBM Plex Sans Regular" charset="0"/>
              </a:defRPr>
            </a:lvl1pPr>
          </a:lstStyle>
          <a:p>
            <a:pPr>
              <a:defRPr/>
            </a:pPr>
            <a:fld id="{49E8191D-B835-45D5-91BE-8CAFF430D317}" type="slidenum">
              <a:rPr lang="en-US" smtClean="0"/>
              <a:pPr>
                <a:defRPr/>
              </a:pPr>
              <a:t>‹#›</a:t>
            </a:fld>
            <a:endParaRPr lang="en-US" dirty="0"/>
          </a:p>
        </p:txBody>
      </p:sp>
      <p:sp>
        <p:nvSpPr>
          <p:cNvPr id="4" name="TextBox 3"/>
          <p:cNvSpPr txBox="1"/>
          <p:nvPr/>
        </p:nvSpPr>
        <p:spPr>
          <a:xfrm>
            <a:off x="390684" y="6504078"/>
            <a:ext cx="3859366" cy="205121"/>
          </a:xfrm>
          <a:prstGeom prst="rect">
            <a:avLst/>
          </a:prstGeom>
          <a:noFill/>
        </p:spPr>
        <p:txBody>
          <a:bodyPr wrap="square" lIns="0" tIns="0" rIns="0" bIns="0" rtlCol="0">
            <a:spAutoFit/>
          </a:bodyPr>
          <a:lstStyle/>
          <a:p>
            <a:pPr defTabSz="607128"/>
            <a:r>
              <a:rPr lang="en-US" sz="1333" b="0" i="0" dirty="0" smtClean="0">
                <a:solidFill>
                  <a:srgbClr val="325C80"/>
                </a:solidFill>
                <a:latin typeface="IBM Plex Sans Regular" charset="0"/>
              </a:rPr>
              <a:t>IBM Internal Only</a:t>
            </a:r>
            <a:r>
              <a:rPr lang="en-US" sz="1333" b="0" i="0" baseline="0" dirty="0" smtClean="0">
                <a:solidFill>
                  <a:srgbClr val="325C80"/>
                </a:solidFill>
                <a:latin typeface="IBM Plex Sans Regular" charset="0"/>
              </a:rPr>
              <a:t> – Do not share </a:t>
            </a:r>
            <a:r>
              <a:rPr lang="en-US" sz="1333" b="0" i="0" baseline="0" smtClean="0">
                <a:solidFill>
                  <a:srgbClr val="325C80"/>
                </a:solidFill>
                <a:latin typeface="IBM Plex Sans Regular" charset="0"/>
              </a:rPr>
              <a:t>with customers</a:t>
            </a:r>
            <a:endParaRPr lang="en-US" sz="1333" b="0" i="0" dirty="0">
              <a:solidFill>
                <a:srgbClr val="325C80"/>
              </a:solidFill>
              <a:latin typeface="IBM Plex Sans Regular" charset="0"/>
            </a:endParaRPr>
          </a:p>
        </p:txBody>
      </p:sp>
      <p:pic>
        <p:nvPicPr>
          <p:cNvPr id="9" name="Picture 8" descr="Content Slide, graphic far right corner.png"/>
          <p:cNvPicPr>
            <a:picLocks noChangeAspect="1"/>
          </p:cNvPicPr>
          <p:nvPr/>
        </p:nvPicPr>
        <p:blipFill>
          <a:blip r:embed="rId10" cstate="print">
            <a:alphaModFix amt="43000"/>
            <a:extLst>
              <a:ext uri="{28A0092B-C50C-407E-A947-70E740481C1C}">
                <a14:useLocalDpi xmlns:a14="http://schemas.microsoft.com/office/drawing/2010/main"/>
              </a:ext>
            </a:extLst>
          </a:blip>
          <a:stretch>
            <a:fillRect/>
          </a:stretch>
        </p:blipFill>
        <p:spPr>
          <a:xfrm>
            <a:off x="11318854" y="19"/>
            <a:ext cx="881261" cy="1749778"/>
          </a:xfrm>
          <a:prstGeom prst="rect">
            <a:avLst/>
          </a:prstGeom>
        </p:spPr>
      </p:pic>
    </p:spTree>
    <p:extLst>
      <p:ext uri="{BB962C8B-B14F-4D97-AF65-F5344CB8AC3E}">
        <p14:creationId xmlns:p14="http://schemas.microsoft.com/office/powerpoint/2010/main" val="309064853"/>
      </p:ext>
    </p:extLst>
  </p:cSld>
  <p:clrMap bg1="lt1" tx1="dk1" bg2="lt2" tx2="dk2" accent1="accent1" accent2="accent2" accent3="accent3" accent4="accent4" accent5="accent5" accent6="accent6" hlink="hlink" folHlink="folHlink"/>
  <p:sldLayoutIdLst>
    <p:sldLayoutId id="2147484328" r:id="rId1"/>
    <p:sldLayoutId id="2147484329" r:id="rId2"/>
    <p:sldLayoutId id="2147484330" r:id="rId3"/>
    <p:sldLayoutId id="2147484331" r:id="rId4"/>
    <p:sldLayoutId id="2147484332" r:id="rId5"/>
    <p:sldLayoutId id="2147484333" r:id="rId6"/>
    <p:sldLayoutId id="2147484334" r:id="rId7"/>
    <p:sldLayoutId id="2147484335" r:id="rId8"/>
  </p:sldLayoutIdLst>
  <p:timing>
    <p:tnLst>
      <p:par>
        <p:cTn id="1" dur="indefinite" restart="never" nodeType="tmRoot"/>
      </p:par>
    </p:tnLst>
  </p:timing>
  <p:hf hdr="0" ftr="0" dt="0"/>
  <p:txStyles>
    <p:titleStyle>
      <a:lvl1pPr algn="l" defTabSz="607128" rtl="0" eaLnBrk="1" latinLnBrk="0" hangingPunct="1">
        <a:lnSpc>
          <a:spcPct val="85000"/>
        </a:lnSpc>
        <a:spcBef>
          <a:spcPct val="0"/>
        </a:spcBef>
        <a:buNone/>
        <a:defRPr sz="3732" b="0" i="0" kern="1200">
          <a:solidFill>
            <a:schemeClr val="accent4"/>
          </a:solidFill>
          <a:latin typeface="IBM Plex Sans Regular" charset="0"/>
          <a:ea typeface="+mj-ea"/>
          <a:cs typeface="+mj-cs"/>
        </a:defRPr>
      </a:lvl1pPr>
    </p:titleStyle>
    <p:bodyStyle>
      <a:lvl1pPr marL="0" indent="0" algn="l" defTabSz="607128" rtl="0" eaLnBrk="1" latinLnBrk="0" hangingPunct="1">
        <a:spcBef>
          <a:spcPts val="800"/>
        </a:spcBef>
        <a:buClr>
          <a:schemeClr val="tx1"/>
        </a:buClr>
        <a:buFontTx/>
        <a:buNone/>
        <a:defRPr sz="2666" b="0" i="0" kern="1200">
          <a:solidFill>
            <a:srgbClr val="595959"/>
          </a:solidFill>
          <a:latin typeface="IBM Plex Sans Regular" charset="0"/>
          <a:ea typeface="+mn-ea"/>
          <a:cs typeface="+mn-cs"/>
        </a:defRPr>
      </a:lvl1pPr>
      <a:lvl2pPr marL="529216" indent="-210839" algn="l" defTabSz="607128" rtl="0" eaLnBrk="1" latinLnBrk="0" hangingPunct="1">
        <a:spcBef>
          <a:spcPts val="800"/>
        </a:spcBef>
        <a:buClr>
          <a:schemeClr val="accent5"/>
        </a:buClr>
        <a:buFont typeface="Arial"/>
        <a:buChar char="•"/>
        <a:defRPr sz="2399" b="0" i="0" kern="1200">
          <a:solidFill>
            <a:srgbClr val="595959"/>
          </a:solidFill>
          <a:latin typeface="IBM Plex Sans Regular" charset="0"/>
          <a:ea typeface="+mn-ea"/>
          <a:cs typeface="+mn-cs"/>
        </a:defRPr>
      </a:lvl2pPr>
      <a:lvl3pPr marL="788534" indent="-229885" algn="l" defTabSz="607128" rtl="0" eaLnBrk="1" latinLnBrk="0" hangingPunct="1">
        <a:spcBef>
          <a:spcPts val="800"/>
        </a:spcBef>
        <a:buClr>
          <a:schemeClr val="tx1"/>
        </a:buClr>
        <a:buFont typeface="Lucida Grande"/>
        <a:buChar char="–"/>
        <a:defRPr sz="2133" b="0" i="0" kern="1200">
          <a:solidFill>
            <a:srgbClr val="595959"/>
          </a:solidFill>
          <a:latin typeface="IBM Plex Sans Regular" charset="0"/>
          <a:ea typeface="+mn-ea"/>
          <a:cs typeface="+mn-cs"/>
        </a:defRPr>
      </a:lvl3pPr>
      <a:lvl4pPr marL="1187128" indent="-398499" algn="l" defTabSz="607128" rtl="0" eaLnBrk="1" latinLnBrk="0" hangingPunct="1">
        <a:spcBef>
          <a:spcPts val="800"/>
        </a:spcBef>
        <a:buClr>
          <a:schemeClr val="tx1"/>
        </a:buClr>
        <a:buFont typeface="Lucida Grande"/>
        <a:buChar char="–"/>
        <a:defRPr sz="1866" b="0" i="0" kern="1200">
          <a:solidFill>
            <a:srgbClr val="595959"/>
          </a:solidFill>
          <a:latin typeface="IBM Plex Sans Regular" charset="0"/>
          <a:ea typeface="+mn-ea"/>
          <a:cs typeface="+mn-cs"/>
        </a:defRPr>
      </a:lvl4pPr>
      <a:lvl5pPr marL="1427400" indent="-240370" algn="l" defTabSz="607128" rtl="0" eaLnBrk="1" latinLnBrk="0" hangingPunct="1">
        <a:spcBef>
          <a:spcPts val="800"/>
        </a:spcBef>
        <a:buClr>
          <a:schemeClr val="tx1"/>
        </a:buClr>
        <a:buFont typeface="Lucida Grande"/>
        <a:buChar char="–"/>
        <a:defRPr sz="1866" b="0" i="0" kern="1200">
          <a:solidFill>
            <a:srgbClr val="595959"/>
          </a:solidFill>
          <a:latin typeface="IBM Plex Sans Regular" charset="0"/>
          <a:ea typeface="+mn-ea"/>
          <a:cs typeface="+mn-cs"/>
        </a:defRPr>
      </a:lvl5pPr>
      <a:lvl6pPr marL="3339769" indent="-303563" algn="l" defTabSz="607128" rtl="0" eaLnBrk="1" latinLnBrk="0" hangingPunct="1">
        <a:spcBef>
          <a:spcPct val="20000"/>
        </a:spcBef>
        <a:buFont typeface="Arial"/>
        <a:buChar char="•"/>
        <a:defRPr sz="2666" kern="1200">
          <a:solidFill>
            <a:schemeClr val="tx1"/>
          </a:solidFill>
          <a:latin typeface="+mn-lt"/>
          <a:ea typeface="+mn-ea"/>
          <a:cs typeface="+mn-cs"/>
        </a:defRPr>
      </a:lvl6pPr>
      <a:lvl7pPr marL="3947086" indent="-303563" algn="l" defTabSz="607128" rtl="0" eaLnBrk="1" latinLnBrk="0" hangingPunct="1">
        <a:spcBef>
          <a:spcPct val="20000"/>
        </a:spcBef>
        <a:buFont typeface="Arial"/>
        <a:buChar char="•"/>
        <a:defRPr sz="2666" kern="1200">
          <a:solidFill>
            <a:schemeClr val="tx1"/>
          </a:solidFill>
          <a:latin typeface="+mn-lt"/>
          <a:ea typeface="+mn-ea"/>
          <a:cs typeface="+mn-cs"/>
        </a:defRPr>
      </a:lvl7pPr>
      <a:lvl8pPr marL="4554309" indent="-303563" algn="l" defTabSz="607128" rtl="0" eaLnBrk="1" latinLnBrk="0" hangingPunct="1">
        <a:spcBef>
          <a:spcPct val="20000"/>
        </a:spcBef>
        <a:buFont typeface="Arial"/>
        <a:buChar char="•"/>
        <a:defRPr sz="2666" kern="1200">
          <a:solidFill>
            <a:schemeClr val="tx1"/>
          </a:solidFill>
          <a:latin typeface="+mn-lt"/>
          <a:ea typeface="+mn-ea"/>
          <a:cs typeface="+mn-cs"/>
        </a:defRPr>
      </a:lvl8pPr>
      <a:lvl9pPr marL="5161565" indent="-303563" algn="l" defTabSz="607128" rtl="0" eaLnBrk="1" latinLnBrk="0" hangingPunct="1">
        <a:spcBef>
          <a:spcPct val="20000"/>
        </a:spcBef>
        <a:buFont typeface="Arial"/>
        <a:buChar char="•"/>
        <a:defRPr sz="2666" kern="1200">
          <a:solidFill>
            <a:schemeClr val="tx1"/>
          </a:solidFill>
          <a:latin typeface="+mn-lt"/>
          <a:ea typeface="+mn-ea"/>
          <a:cs typeface="+mn-cs"/>
        </a:defRPr>
      </a:lvl9pPr>
    </p:bodyStyle>
    <p:otherStyle>
      <a:defPPr>
        <a:defRPr lang="en-US"/>
      </a:defPPr>
      <a:lvl1pPr marL="0" algn="l" defTabSz="607128" rtl="0" eaLnBrk="1" latinLnBrk="0" hangingPunct="1">
        <a:defRPr sz="2399" kern="1200">
          <a:solidFill>
            <a:schemeClr val="tx1"/>
          </a:solidFill>
          <a:latin typeface="+mn-lt"/>
          <a:ea typeface="+mn-ea"/>
          <a:cs typeface="+mn-cs"/>
        </a:defRPr>
      </a:lvl1pPr>
      <a:lvl2pPr marL="607128" algn="l" defTabSz="607128" rtl="0" eaLnBrk="1" latinLnBrk="0" hangingPunct="1">
        <a:defRPr sz="2399" kern="1200">
          <a:solidFill>
            <a:schemeClr val="tx1"/>
          </a:solidFill>
          <a:latin typeface="+mn-lt"/>
          <a:ea typeface="+mn-ea"/>
          <a:cs typeface="+mn-cs"/>
        </a:defRPr>
      </a:lvl2pPr>
      <a:lvl3pPr marL="1214540" algn="l" defTabSz="607128" rtl="0" eaLnBrk="1" latinLnBrk="0" hangingPunct="1">
        <a:defRPr sz="2399" kern="1200">
          <a:solidFill>
            <a:schemeClr val="tx1"/>
          </a:solidFill>
          <a:latin typeface="+mn-lt"/>
          <a:ea typeface="+mn-ea"/>
          <a:cs typeface="+mn-cs"/>
        </a:defRPr>
      </a:lvl3pPr>
      <a:lvl4pPr marL="1821761" algn="l" defTabSz="607128" rtl="0" eaLnBrk="1" latinLnBrk="0" hangingPunct="1">
        <a:defRPr sz="2399" kern="1200">
          <a:solidFill>
            <a:schemeClr val="tx1"/>
          </a:solidFill>
          <a:latin typeface="+mn-lt"/>
          <a:ea typeface="+mn-ea"/>
          <a:cs typeface="+mn-cs"/>
        </a:defRPr>
      </a:lvl4pPr>
      <a:lvl5pPr marL="2429078" algn="l" defTabSz="607128" rtl="0" eaLnBrk="1" latinLnBrk="0" hangingPunct="1">
        <a:defRPr sz="2399" kern="1200">
          <a:solidFill>
            <a:schemeClr val="tx1"/>
          </a:solidFill>
          <a:latin typeface="+mn-lt"/>
          <a:ea typeface="+mn-ea"/>
          <a:cs typeface="+mn-cs"/>
        </a:defRPr>
      </a:lvl5pPr>
      <a:lvl6pPr marL="3036205" algn="l" defTabSz="607128" rtl="0" eaLnBrk="1" latinLnBrk="0" hangingPunct="1">
        <a:defRPr sz="2399" kern="1200">
          <a:solidFill>
            <a:schemeClr val="tx1"/>
          </a:solidFill>
          <a:latin typeface="+mn-lt"/>
          <a:ea typeface="+mn-ea"/>
          <a:cs typeface="+mn-cs"/>
        </a:defRPr>
      </a:lvl6pPr>
      <a:lvl7pPr marL="3643368" algn="l" defTabSz="607128" rtl="0" eaLnBrk="1" latinLnBrk="0" hangingPunct="1">
        <a:defRPr sz="2399" kern="1200">
          <a:solidFill>
            <a:schemeClr val="tx1"/>
          </a:solidFill>
          <a:latin typeface="+mn-lt"/>
          <a:ea typeface="+mn-ea"/>
          <a:cs typeface="+mn-cs"/>
        </a:defRPr>
      </a:lvl7pPr>
      <a:lvl8pPr marL="4250700" algn="l" defTabSz="607128" rtl="0" eaLnBrk="1" latinLnBrk="0" hangingPunct="1">
        <a:defRPr sz="2399" kern="1200">
          <a:solidFill>
            <a:schemeClr val="tx1"/>
          </a:solidFill>
          <a:latin typeface="+mn-lt"/>
          <a:ea typeface="+mn-ea"/>
          <a:cs typeface="+mn-cs"/>
        </a:defRPr>
      </a:lvl8pPr>
      <a:lvl9pPr marL="4857949" algn="l" defTabSz="607128" rtl="0" eaLnBrk="1" latinLnBrk="0" hangingPunct="1">
        <a:defRPr sz="2399"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Introduction to Cloud Foundry</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12158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Cloud Foundry Components: Cell and Garden</a:t>
            </a:r>
            <a:endParaRPr lang="en-US" dirty="0"/>
          </a:p>
        </p:txBody>
      </p:sp>
      <p:sp>
        <p:nvSpPr>
          <p:cNvPr id="5" name="Slide Number Placeholder 4"/>
          <p:cNvSpPr>
            <a:spLocks noGrp="1"/>
          </p:cNvSpPr>
          <p:nvPr>
            <p:ph type="sldNum" sz="quarter" idx="10"/>
          </p:nvPr>
        </p:nvSpPr>
        <p:spPr/>
        <p:txBody>
          <a:bodyPr/>
          <a:lstStyle/>
          <a:p>
            <a:fld id="{F6195F61-18A5-496F-99BC-14D9FC7ECCF8}" type="slidenum">
              <a:rPr lang="en-US" smtClean="0"/>
              <a:pPr/>
              <a:t>10</a:t>
            </a:fld>
            <a:endParaRPr lang="en-US" dirty="0"/>
          </a:p>
        </p:txBody>
      </p:sp>
      <p:sp>
        <p:nvSpPr>
          <p:cNvPr id="3" name="Content Placeholder 2"/>
          <p:cNvSpPr>
            <a:spLocks noGrp="1"/>
          </p:cNvSpPr>
          <p:nvPr>
            <p:ph sz="quarter" idx="11"/>
          </p:nvPr>
        </p:nvSpPr>
        <p:spPr>
          <a:xfrm>
            <a:off x="390687" y="1203089"/>
            <a:ext cx="3490059" cy="5080068"/>
          </a:xfrm>
        </p:spPr>
        <p:txBody>
          <a:bodyPr>
            <a:normAutofit fontScale="70000" lnSpcReduction="20000"/>
          </a:bodyPr>
          <a:lstStyle/>
          <a:p>
            <a:r>
              <a:rPr lang="en-US" dirty="0" smtClean="0"/>
              <a:t>Diego Cell</a:t>
            </a:r>
          </a:p>
          <a:p>
            <a:pPr lvl="1"/>
            <a:r>
              <a:rPr lang="en-US" dirty="0" smtClean="0"/>
              <a:t>Each Cell runs as a VM</a:t>
            </a:r>
          </a:p>
          <a:p>
            <a:pPr lvl="1"/>
            <a:r>
              <a:rPr lang="en-US" dirty="0" smtClean="0"/>
              <a:t>Garden containers run in Cells</a:t>
            </a:r>
          </a:p>
          <a:p>
            <a:pPr lvl="1"/>
            <a:r>
              <a:rPr lang="en-US" dirty="0" smtClean="0"/>
              <a:t>Manage application lifecycle</a:t>
            </a:r>
          </a:p>
          <a:p>
            <a:pPr lvl="2"/>
            <a:r>
              <a:rPr lang="en-US" dirty="0" smtClean="0"/>
              <a:t>Stage &amp; run</a:t>
            </a:r>
          </a:p>
          <a:p>
            <a:pPr lvl="1"/>
            <a:r>
              <a:rPr lang="en-US" dirty="0" smtClean="0"/>
              <a:t>Droplets are built in Cells</a:t>
            </a:r>
          </a:p>
          <a:p>
            <a:pPr lvl="2"/>
            <a:r>
              <a:rPr lang="en-US" dirty="0" smtClean="0"/>
              <a:t>Built by </a:t>
            </a:r>
            <a:r>
              <a:rPr lang="en-US" dirty="0" err="1" smtClean="0"/>
              <a:t>buildpacks</a:t>
            </a:r>
            <a:endParaRPr lang="en-US" dirty="0" smtClean="0"/>
          </a:p>
          <a:p>
            <a:endParaRPr lang="en-US" dirty="0" smtClean="0"/>
          </a:p>
          <a:p>
            <a:r>
              <a:rPr lang="en-US" dirty="0" smtClean="0"/>
              <a:t>Garden</a:t>
            </a:r>
          </a:p>
          <a:p>
            <a:pPr lvl="1"/>
            <a:r>
              <a:rPr lang="en-US" dirty="0" smtClean="0"/>
              <a:t>Each Garden instance is a Linux container</a:t>
            </a:r>
          </a:p>
          <a:p>
            <a:pPr lvl="1"/>
            <a:r>
              <a:rPr lang="en-US" dirty="0" smtClean="0"/>
              <a:t>Each application instance runs in a Garden container</a:t>
            </a:r>
          </a:p>
          <a:p>
            <a:pPr lvl="1"/>
            <a:r>
              <a:rPr lang="en-US" dirty="0" smtClean="0"/>
              <a:t>Provides a simple API for managing isolated environments</a:t>
            </a:r>
            <a:endParaRPr lang="en-US" dirty="0"/>
          </a:p>
        </p:txBody>
      </p:sp>
      <p:sp>
        <p:nvSpPr>
          <p:cNvPr id="13" name="Right Arrow 12"/>
          <p:cNvSpPr/>
          <p:nvPr/>
        </p:nvSpPr>
        <p:spPr bwMode="auto">
          <a:xfrm>
            <a:off x="3376400" y="3593707"/>
            <a:ext cx="504346" cy="521486"/>
          </a:xfrm>
          <a:prstGeom prst="rightArrow">
            <a:avLst/>
          </a:prstGeom>
          <a:solidFill>
            <a:srgbClr val="FF000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pic>
        <p:nvPicPr>
          <p:cNvPr id="11" name="Picture 4" descr="https://docs.pivotal.io/pivotalcf/1-7/concepts/images/cf_architecture_blo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0746" y="1170433"/>
            <a:ext cx="8086376" cy="5368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999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Foundry Components: Cloud Controller</a:t>
            </a:r>
          </a:p>
        </p:txBody>
      </p:sp>
      <p:sp>
        <p:nvSpPr>
          <p:cNvPr id="5" name="Slide Number Placeholder 4"/>
          <p:cNvSpPr>
            <a:spLocks noGrp="1"/>
          </p:cNvSpPr>
          <p:nvPr>
            <p:ph type="sldNum" sz="quarter" idx="10"/>
          </p:nvPr>
        </p:nvSpPr>
        <p:spPr/>
        <p:txBody>
          <a:bodyPr/>
          <a:lstStyle/>
          <a:p>
            <a:fld id="{F6195F61-18A5-496F-99BC-14D9FC7ECCF8}" type="slidenum">
              <a:rPr lang="en-US" smtClean="0"/>
              <a:pPr/>
              <a:t>11</a:t>
            </a:fld>
            <a:endParaRPr lang="en-US" dirty="0"/>
          </a:p>
        </p:txBody>
      </p:sp>
      <p:sp>
        <p:nvSpPr>
          <p:cNvPr id="3" name="Content Placeholder 2"/>
          <p:cNvSpPr>
            <a:spLocks noGrp="1"/>
          </p:cNvSpPr>
          <p:nvPr>
            <p:ph sz="quarter" idx="11"/>
          </p:nvPr>
        </p:nvSpPr>
        <p:spPr>
          <a:xfrm>
            <a:off x="390687" y="1203089"/>
            <a:ext cx="3490059" cy="5080068"/>
          </a:xfrm>
        </p:spPr>
        <p:txBody>
          <a:bodyPr/>
          <a:lstStyle/>
          <a:p>
            <a:pPr marL="0" indent="0">
              <a:buNone/>
            </a:pPr>
            <a:r>
              <a:rPr lang="en-US" sz="1800" dirty="0"/>
              <a:t>Cloud Controller</a:t>
            </a:r>
          </a:p>
          <a:p>
            <a:pPr lvl="1"/>
            <a:r>
              <a:rPr lang="en-US" sz="1533" dirty="0"/>
              <a:t>Interface for clients to talk to Cloud Foundry</a:t>
            </a:r>
          </a:p>
          <a:p>
            <a:pPr lvl="2"/>
            <a:r>
              <a:rPr lang="en-US" sz="1534" dirty="0"/>
              <a:t>CF CLI</a:t>
            </a:r>
          </a:p>
          <a:p>
            <a:pPr lvl="2"/>
            <a:r>
              <a:rPr lang="en-US" sz="1534" dirty="0"/>
              <a:t>Eclipse</a:t>
            </a:r>
          </a:p>
          <a:p>
            <a:pPr lvl="2"/>
            <a:r>
              <a:rPr lang="en-US" sz="1534" dirty="0" err="1"/>
              <a:t>Bluemix</a:t>
            </a:r>
            <a:r>
              <a:rPr lang="en-US" sz="1534" dirty="0"/>
              <a:t> Dashboard</a:t>
            </a:r>
          </a:p>
          <a:p>
            <a:pPr lvl="1"/>
            <a:r>
              <a:rPr lang="en-US" sz="1533" dirty="0"/>
              <a:t>RESTful interface to Cloud Foundry domain objects</a:t>
            </a:r>
          </a:p>
          <a:p>
            <a:pPr lvl="2"/>
            <a:r>
              <a:rPr lang="en-US" sz="1534" dirty="0"/>
              <a:t>Applications</a:t>
            </a:r>
          </a:p>
          <a:p>
            <a:pPr lvl="2"/>
            <a:r>
              <a:rPr lang="en-US" sz="1534" dirty="0"/>
              <a:t>Services</a:t>
            </a:r>
          </a:p>
          <a:p>
            <a:pPr lvl="2"/>
            <a:r>
              <a:rPr lang="en-US" sz="1534" dirty="0"/>
              <a:t>Organizations</a:t>
            </a:r>
          </a:p>
          <a:p>
            <a:pPr lvl="2"/>
            <a:r>
              <a:rPr lang="en-US" sz="1534" dirty="0"/>
              <a:t>Spaces</a:t>
            </a:r>
          </a:p>
          <a:p>
            <a:pPr lvl="2"/>
            <a:r>
              <a:rPr lang="en-US" sz="1534" dirty="0"/>
              <a:t>Service instances</a:t>
            </a:r>
          </a:p>
          <a:p>
            <a:pPr lvl="2"/>
            <a:r>
              <a:rPr lang="en-US" sz="1534" dirty="0"/>
              <a:t>User roles</a:t>
            </a:r>
          </a:p>
          <a:p>
            <a:pPr lvl="2"/>
            <a:r>
              <a:rPr lang="en-US" sz="1534" dirty="0"/>
              <a:t>Etc.</a:t>
            </a:r>
          </a:p>
          <a:p>
            <a:endParaRPr lang="en-US" sz="1800" dirty="0"/>
          </a:p>
        </p:txBody>
      </p:sp>
      <p:sp>
        <p:nvSpPr>
          <p:cNvPr id="13" name="Right Arrow 12"/>
          <p:cNvSpPr/>
          <p:nvPr/>
        </p:nvSpPr>
        <p:spPr bwMode="auto">
          <a:xfrm>
            <a:off x="3376400" y="2653514"/>
            <a:ext cx="504346" cy="521486"/>
          </a:xfrm>
          <a:prstGeom prst="rightArrow">
            <a:avLst/>
          </a:prstGeom>
          <a:solidFill>
            <a:srgbClr val="FF000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pic>
        <p:nvPicPr>
          <p:cNvPr id="9" name="Picture 4" descr="https://docs.pivotal.io/pivotalcf/1-7/concepts/images/cf_architecture_blo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0746" y="1170433"/>
            <a:ext cx="8086376" cy="5368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708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Cloud Foundry Components: Diego Brain</a:t>
            </a:r>
            <a:endParaRPr lang="en-US" dirty="0"/>
          </a:p>
        </p:txBody>
      </p:sp>
      <p:sp>
        <p:nvSpPr>
          <p:cNvPr id="5" name="Slide Number Placeholder 4"/>
          <p:cNvSpPr>
            <a:spLocks noGrp="1"/>
          </p:cNvSpPr>
          <p:nvPr>
            <p:ph type="sldNum" sz="quarter" idx="10"/>
          </p:nvPr>
        </p:nvSpPr>
        <p:spPr/>
        <p:txBody>
          <a:bodyPr/>
          <a:lstStyle/>
          <a:p>
            <a:fld id="{F6195F61-18A5-496F-99BC-14D9FC7ECCF8}" type="slidenum">
              <a:rPr lang="en-US" smtClean="0"/>
              <a:pPr/>
              <a:t>12</a:t>
            </a:fld>
            <a:endParaRPr lang="en-US" dirty="0"/>
          </a:p>
        </p:txBody>
      </p:sp>
      <p:sp>
        <p:nvSpPr>
          <p:cNvPr id="3" name="Content Placeholder 2"/>
          <p:cNvSpPr>
            <a:spLocks noGrp="1"/>
          </p:cNvSpPr>
          <p:nvPr>
            <p:ph sz="quarter" idx="11"/>
          </p:nvPr>
        </p:nvSpPr>
        <p:spPr>
          <a:xfrm>
            <a:off x="390687" y="1203089"/>
            <a:ext cx="3490059" cy="5080068"/>
          </a:xfrm>
        </p:spPr>
        <p:txBody>
          <a:bodyPr>
            <a:normAutofit fontScale="85000" lnSpcReduction="10000"/>
          </a:bodyPr>
          <a:lstStyle/>
          <a:p>
            <a:r>
              <a:rPr lang="en-US" dirty="0" smtClean="0"/>
              <a:t>Auctioneer: Placement</a:t>
            </a:r>
          </a:p>
          <a:p>
            <a:pPr lvl="1"/>
            <a:r>
              <a:rPr lang="en-US" dirty="0" smtClean="0"/>
              <a:t>Assigns Tasks and LRPs to Cells</a:t>
            </a:r>
          </a:p>
          <a:p>
            <a:r>
              <a:rPr lang="en-US" dirty="0" err="1" smtClean="0"/>
              <a:t>Converger</a:t>
            </a:r>
            <a:r>
              <a:rPr lang="en-US" dirty="0" smtClean="0"/>
              <a:t>: Health management</a:t>
            </a:r>
          </a:p>
          <a:p>
            <a:pPr lvl="1"/>
            <a:r>
              <a:rPr lang="en-US" dirty="0" smtClean="0"/>
              <a:t>Monitors application health</a:t>
            </a:r>
          </a:p>
          <a:p>
            <a:pPr lvl="2"/>
            <a:r>
              <a:rPr lang="en-US" dirty="0" smtClean="0"/>
              <a:t>Actual vs. expected</a:t>
            </a:r>
          </a:p>
          <a:p>
            <a:pPr lvl="2"/>
            <a:r>
              <a:rPr lang="en-US" dirty="0" smtClean="0"/>
              <a:t>Cells provide the current state</a:t>
            </a:r>
          </a:p>
          <a:p>
            <a:pPr lvl="2"/>
            <a:r>
              <a:rPr lang="en-US" dirty="0" smtClean="0"/>
              <a:t>Database provides the expected state</a:t>
            </a:r>
          </a:p>
          <a:p>
            <a:r>
              <a:rPr lang="en-US" dirty="0" smtClean="0"/>
              <a:t>If the </a:t>
            </a:r>
            <a:r>
              <a:rPr lang="en-US" dirty="0" err="1" smtClean="0"/>
              <a:t>Converger</a:t>
            </a:r>
            <a:r>
              <a:rPr lang="en-US" dirty="0" smtClean="0"/>
              <a:t> sees an incorrect current state, it notifies the Auctioneer</a:t>
            </a:r>
          </a:p>
          <a:p>
            <a:endParaRPr lang="en-US" dirty="0"/>
          </a:p>
        </p:txBody>
      </p:sp>
      <p:sp>
        <p:nvSpPr>
          <p:cNvPr id="8" name="Right Arrow 7"/>
          <p:cNvSpPr/>
          <p:nvPr/>
        </p:nvSpPr>
        <p:spPr bwMode="auto">
          <a:xfrm>
            <a:off x="3376400" y="2653514"/>
            <a:ext cx="504346" cy="521486"/>
          </a:xfrm>
          <a:prstGeom prst="rightArrow">
            <a:avLst/>
          </a:prstGeom>
          <a:solidFill>
            <a:srgbClr val="FF000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pic>
        <p:nvPicPr>
          <p:cNvPr id="9" name="Picture 4" descr="https://docs.pivotal.io/pivotalcf/1-7/concepts/images/cf_architecture_blo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0746" y="1170433"/>
            <a:ext cx="8086376" cy="5368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276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Diego architecture</a:t>
            </a:r>
          </a:p>
        </p:txBody>
      </p:sp>
      <p:sp>
        <p:nvSpPr>
          <p:cNvPr id="3" name="Slide Number Placeholder 2"/>
          <p:cNvSpPr>
            <a:spLocks noGrp="1"/>
          </p:cNvSpPr>
          <p:nvPr>
            <p:ph type="sldNum" sz="quarter" idx="10"/>
          </p:nvPr>
        </p:nvSpPr>
        <p:spPr/>
        <p:txBody>
          <a:bodyPr/>
          <a:lstStyle/>
          <a:p>
            <a:pPr defTabSz="607128"/>
            <a:fld id="{E9549862-13E2-C34D-815E-8545BD36FC59}" type="slidenum">
              <a:rPr lang="en-US" smtClean="0">
                <a:solidFill>
                  <a:srgbClr val="6D7777"/>
                </a:solidFill>
              </a:rPr>
              <a:pPr defTabSz="607128"/>
              <a:t>13</a:t>
            </a:fld>
            <a:endParaRPr lang="en-US" dirty="0">
              <a:solidFill>
                <a:srgbClr val="6D7777"/>
              </a:solidFill>
            </a:endParaRPr>
          </a:p>
        </p:txBody>
      </p:sp>
      <p:sp>
        <p:nvSpPr>
          <p:cNvPr id="4" name="Content Placeholder 3"/>
          <p:cNvSpPr>
            <a:spLocks noGrp="1"/>
          </p:cNvSpPr>
          <p:nvPr>
            <p:ph sz="quarter" idx="11"/>
          </p:nvPr>
        </p:nvSpPr>
        <p:spPr>
          <a:xfrm>
            <a:off x="390687" y="1203089"/>
            <a:ext cx="4741161" cy="5238464"/>
          </a:xfrm>
        </p:spPr>
        <p:txBody>
          <a:bodyPr/>
          <a:lstStyle/>
          <a:p>
            <a:r>
              <a:rPr lang="en-US" sz="2000" dirty="0"/>
              <a:t>How Diego handles application requests</a:t>
            </a:r>
          </a:p>
          <a:p>
            <a:pPr marL="457200" indent="-457200">
              <a:buFont typeface="+mj-lt"/>
              <a:buAutoNum type="arabicPeriod"/>
            </a:pPr>
            <a:r>
              <a:rPr lang="en-US" sz="2000" dirty="0"/>
              <a:t>Requests to stage and run applications</a:t>
            </a:r>
          </a:p>
          <a:p>
            <a:pPr marL="457200" indent="-457200">
              <a:buFont typeface="+mj-lt"/>
              <a:buAutoNum type="arabicPeriod"/>
            </a:pPr>
            <a:r>
              <a:rPr lang="en-US" sz="2000" dirty="0"/>
              <a:t>Schedule Tasks and LRPs</a:t>
            </a:r>
          </a:p>
          <a:p>
            <a:pPr marL="457200" indent="-457200">
              <a:buFont typeface="+mj-lt"/>
              <a:buAutoNum type="arabicPeriod"/>
            </a:pPr>
            <a:r>
              <a:rPr lang="en-US" sz="2000" dirty="0"/>
              <a:t>Submit Tasks and LRPs to Auctioneer</a:t>
            </a:r>
          </a:p>
          <a:p>
            <a:pPr marL="457200" indent="-457200">
              <a:buFont typeface="+mj-lt"/>
              <a:buAutoNum type="arabicPeriod"/>
            </a:pPr>
            <a:r>
              <a:rPr lang="en-US" sz="2000" dirty="0"/>
              <a:t>Distribute Tasks and LRPs to Cells</a:t>
            </a:r>
          </a:p>
          <a:p>
            <a:pPr marL="457200" indent="-457200">
              <a:buFont typeface="+mj-lt"/>
              <a:buAutoNum type="arabicPeriod"/>
            </a:pPr>
            <a:r>
              <a:rPr lang="en-US" sz="2000" dirty="0"/>
              <a:t>Run Task or LRP in Garden container</a:t>
            </a:r>
          </a:p>
          <a:p>
            <a:pPr marL="457200" indent="-457200">
              <a:buFont typeface="+mj-lt"/>
              <a:buAutoNum type="arabicPeriod"/>
            </a:pPr>
            <a:r>
              <a:rPr lang="en-US" sz="2000" dirty="0" err="1"/>
              <a:t>Converger</a:t>
            </a:r>
            <a:r>
              <a:rPr lang="en-US" sz="2000" dirty="0"/>
              <a:t> corrects LRP discrepancies</a:t>
            </a:r>
          </a:p>
          <a:p>
            <a:pPr marL="457200" indent="-457200">
              <a:buFont typeface="+mj-lt"/>
              <a:buAutoNum type="arabicPeriod"/>
            </a:pPr>
            <a:r>
              <a:rPr lang="en-US" sz="2000" dirty="0" err="1"/>
              <a:t>Metron</a:t>
            </a:r>
            <a:r>
              <a:rPr lang="en-US" sz="2000" dirty="0"/>
              <a:t> Agent forwards logs and metrics</a:t>
            </a:r>
          </a:p>
          <a:p>
            <a:pPr marL="457200" indent="-457200">
              <a:buFont typeface="+mj-lt"/>
              <a:buAutoNum type="arabicPeriod"/>
            </a:pPr>
            <a:endParaRPr lang="en-US" dirty="0"/>
          </a:p>
          <a:p>
            <a:endParaRPr lang="en-US" dirty="0"/>
          </a:p>
        </p:txBody>
      </p:sp>
      <p:pic>
        <p:nvPicPr>
          <p:cNvPr id="5" name="Picture 2" descr="https://docs.cloudfoundry.org/concepts/images/diego/diego-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1848" y="939328"/>
            <a:ext cx="6248400" cy="551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251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Staging</a:t>
            </a:r>
          </a:p>
        </p:txBody>
      </p:sp>
      <p:sp>
        <p:nvSpPr>
          <p:cNvPr id="3" name="Slide Number Placeholder 2"/>
          <p:cNvSpPr>
            <a:spLocks noGrp="1"/>
          </p:cNvSpPr>
          <p:nvPr>
            <p:ph type="sldNum" sz="quarter" idx="10"/>
          </p:nvPr>
        </p:nvSpPr>
        <p:spPr/>
        <p:txBody>
          <a:bodyPr/>
          <a:lstStyle/>
          <a:p>
            <a:pPr defTabSz="607128"/>
            <a:fld id="{E9549862-13E2-C34D-815E-8545BD36FC59}" type="slidenum">
              <a:rPr lang="en-US" smtClean="0">
                <a:solidFill>
                  <a:srgbClr val="6D7777"/>
                </a:solidFill>
              </a:rPr>
              <a:pPr defTabSz="607128"/>
              <a:t>14</a:t>
            </a:fld>
            <a:endParaRPr lang="en-US" dirty="0">
              <a:solidFill>
                <a:srgbClr val="6D7777"/>
              </a:solidFill>
            </a:endParaRPr>
          </a:p>
        </p:txBody>
      </p:sp>
      <p:pic>
        <p:nvPicPr>
          <p:cNvPr id="69" name="Picture 6" descr="https://docs.run.pivotal.io/concepts/images/app_push_flow_diagram_die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2560" y="934722"/>
            <a:ext cx="9646846" cy="5553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64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77003" y="893"/>
            <a:ext cx="8371062" cy="523092"/>
          </a:xfrm>
          <a:prstGeom prst="rect">
            <a:avLst/>
          </a:prstGeom>
          <a:noFill/>
        </p:spPr>
        <p:txBody>
          <a:bodyPr wrap="square" rtlCol="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609429"/>
            <a:r>
              <a:rPr lang="en-US" sz="2799" b="1" dirty="0">
                <a:solidFill>
                  <a:schemeClr val="bg1"/>
                </a:solidFill>
                <a:latin typeface="+mn-lt"/>
                <a:ea typeface="+mn-ea"/>
                <a:cs typeface="+mn-cs"/>
              </a:rPr>
              <a:t> Evolution of the Cloud Foundry Runtime</a:t>
            </a:r>
          </a:p>
        </p:txBody>
      </p:sp>
      <p:sp>
        <p:nvSpPr>
          <p:cNvPr id="4" name="Title 3"/>
          <p:cNvSpPr>
            <a:spLocks noGrp="1"/>
          </p:cNvSpPr>
          <p:nvPr>
            <p:ph type="title"/>
          </p:nvPr>
        </p:nvSpPr>
        <p:spPr/>
        <p:txBody>
          <a:bodyPr/>
          <a:lstStyle/>
          <a:p>
            <a:r>
              <a:rPr lang="en-US" dirty="0"/>
              <a:t>IBM Cloud </a:t>
            </a:r>
            <a:r>
              <a:rPr lang="en-US" dirty="0" smtClean="0"/>
              <a:t>Private with </a:t>
            </a:r>
            <a:r>
              <a:rPr lang="en-US" dirty="0"/>
              <a:t>Cloud Foundry</a:t>
            </a:r>
          </a:p>
        </p:txBody>
      </p:sp>
      <p:sp>
        <p:nvSpPr>
          <p:cNvPr id="5" name="Content Placeholder 4"/>
          <p:cNvSpPr>
            <a:spLocks noGrp="1"/>
          </p:cNvSpPr>
          <p:nvPr>
            <p:ph sz="quarter" idx="11"/>
          </p:nvPr>
        </p:nvSpPr>
        <p:spPr/>
        <p:txBody>
          <a:bodyPr/>
          <a:lstStyle/>
          <a:p>
            <a:pPr marL="380893" indent="-380893">
              <a:buFont typeface="Arial" charset="0"/>
              <a:buChar char="•"/>
            </a:pPr>
            <a:r>
              <a:rPr lang="en-US" sz="2400" dirty="0" smtClean="0"/>
              <a:t>BOSH installs </a:t>
            </a:r>
            <a:r>
              <a:rPr lang="en-US" sz="2400" dirty="0" err="1" smtClean="0"/>
              <a:t>CloudFoundry</a:t>
            </a:r>
            <a:r>
              <a:rPr lang="en-US" sz="2400" dirty="0" smtClean="0"/>
              <a:t> on </a:t>
            </a:r>
            <a:r>
              <a:rPr lang="en-US" sz="2400" dirty="0"/>
              <a:t>an IaaS platform (</a:t>
            </a:r>
            <a:r>
              <a:rPr lang="en-US" sz="2400" dirty="0" smtClean="0"/>
              <a:t>i.e. </a:t>
            </a:r>
            <a:r>
              <a:rPr lang="en-US" sz="2400" dirty="0" err="1"/>
              <a:t>vCloud</a:t>
            </a:r>
            <a:r>
              <a:rPr lang="en-US" sz="2400" dirty="0"/>
              <a:t>)</a:t>
            </a:r>
          </a:p>
          <a:p>
            <a:pPr marL="380893" indent="-380893">
              <a:buFont typeface="Arial" charset="0"/>
              <a:buChar char="•"/>
            </a:pPr>
            <a:r>
              <a:rPr lang="en-US" sz="2400" dirty="0"/>
              <a:t>BOSH uses CPI (Cloud Platform Interface) to interact with the IaaS provider</a:t>
            </a:r>
          </a:p>
          <a:p>
            <a:endParaRPr lang="en-US" sz="2400" dirty="0"/>
          </a:p>
        </p:txBody>
      </p:sp>
      <p:sp>
        <p:nvSpPr>
          <p:cNvPr id="8" name="Rectangle: Rounded Corners 7"/>
          <p:cNvSpPr/>
          <p:nvPr/>
        </p:nvSpPr>
        <p:spPr>
          <a:xfrm>
            <a:off x="1644505" y="2363142"/>
            <a:ext cx="2556163" cy="155863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b="1" dirty="0"/>
              <a:t>Release</a:t>
            </a:r>
          </a:p>
          <a:p>
            <a:pPr marL="285750" indent="-285750">
              <a:buFontTx/>
              <a:buChar char="-"/>
            </a:pPr>
            <a:r>
              <a:rPr lang="en-US" dirty="0"/>
              <a:t>Name</a:t>
            </a:r>
          </a:p>
          <a:p>
            <a:pPr marL="285750" indent="-285750">
              <a:buFontTx/>
              <a:buChar char="-"/>
            </a:pPr>
            <a:r>
              <a:rPr lang="en-US" dirty="0"/>
              <a:t>Software packages</a:t>
            </a:r>
          </a:p>
          <a:p>
            <a:pPr marL="285750" indent="-285750">
              <a:buFontTx/>
              <a:buChar char="-"/>
            </a:pPr>
            <a:r>
              <a:rPr lang="en-US" dirty="0"/>
              <a:t>Config templates</a:t>
            </a:r>
          </a:p>
          <a:p>
            <a:pPr marL="285750" indent="-285750">
              <a:buFontTx/>
              <a:buChar char="-"/>
            </a:pPr>
            <a:r>
              <a:rPr lang="en-US" dirty="0"/>
              <a:t>Scripts</a:t>
            </a:r>
          </a:p>
        </p:txBody>
      </p:sp>
      <p:sp>
        <p:nvSpPr>
          <p:cNvPr id="9" name="Rectangle: Rounded Corners 8"/>
          <p:cNvSpPr/>
          <p:nvPr/>
        </p:nvSpPr>
        <p:spPr>
          <a:xfrm>
            <a:off x="7366431" y="2363142"/>
            <a:ext cx="2556163" cy="155863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b="1" dirty="0" err="1"/>
              <a:t>Stemcell</a:t>
            </a:r>
            <a:r>
              <a:rPr lang="en-US" dirty="0"/>
              <a:t> (VM image)</a:t>
            </a:r>
          </a:p>
          <a:p>
            <a:pPr marL="285750" indent="-285750">
              <a:buFontTx/>
              <a:buChar char="-"/>
            </a:pPr>
            <a:r>
              <a:rPr lang="en-US" dirty="0"/>
              <a:t>Base OS</a:t>
            </a:r>
          </a:p>
          <a:p>
            <a:pPr marL="285750" indent="-285750">
              <a:buFontTx/>
              <a:buChar char="-"/>
            </a:pPr>
            <a:r>
              <a:rPr lang="en-US" dirty="0"/>
              <a:t>BOSH agent</a:t>
            </a:r>
          </a:p>
        </p:txBody>
      </p:sp>
      <p:sp>
        <p:nvSpPr>
          <p:cNvPr id="10" name="Rectangle: Rounded Corners 9"/>
          <p:cNvSpPr/>
          <p:nvPr/>
        </p:nvSpPr>
        <p:spPr>
          <a:xfrm>
            <a:off x="4505468" y="2363143"/>
            <a:ext cx="2556163" cy="155863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b="1" dirty="0"/>
              <a:t>Deployment manifest</a:t>
            </a:r>
          </a:p>
          <a:p>
            <a:pPr marL="285750" indent="-285750">
              <a:buFontTx/>
              <a:buChar char="-"/>
            </a:pPr>
            <a:r>
              <a:rPr lang="en-US" dirty="0"/>
              <a:t>Release name / version</a:t>
            </a:r>
          </a:p>
          <a:p>
            <a:pPr marL="285750" indent="-285750">
              <a:buFontTx/>
              <a:buChar char="-"/>
            </a:pPr>
            <a:r>
              <a:rPr lang="en-US" dirty="0"/>
              <a:t># of VMs</a:t>
            </a:r>
          </a:p>
          <a:p>
            <a:pPr marL="285750" indent="-285750">
              <a:buFontTx/>
              <a:buChar char="-"/>
            </a:pPr>
            <a:r>
              <a:rPr lang="en-US" dirty="0"/>
              <a:t>Job </a:t>
            </a:r>
            <a:r>
              <a:rPr lang="en-US" dirty="0" err="1"/>
              <a:t>params</a:t>
            </a:r>
            <a:endParaRPr lang="en-US" dirty="0"/>
          </a:p>
          <a:p>
            <a:pPr marL="285750" indent="-285750">
              <a:buFontTx/>
              <a:buChar char="-"/>
            </a:pPr>
            <a:r>
              <a:rPr lang="en-US" dirty="0" err="1"/>
              <a:t>Stemcells</a:t>
            </a:r>
            <a:r>
              <a:rPr lang="en-US" dirty="0"/>
              <a:t> to use</a:t>
            </a:r>
          </a:p>
        </p:txBody>
      </p:sp>
      <p:cxnSp>
        <p:nvCxnSpPr>
          <p:cNvPr id="12" name="Straight Arrow Connector 11"/>
          <p:cNvCxnSpPr>
            <a:stCxn id="9" idx="1"/>
            <a:endCxn id="10" idx="3"/>
          </p:cNvCxnSpPr>
          <p:nvPr/>
        </p:nvCxnSpPr>
        <p:spPr>
          <a:xfrm flipH="1">
            <a:off x="7061631" y="3142461"/>
            <a:ext cx="304800" cy="1"/>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3"/>
            <a:endCxn id="10" idx="1"/>
          </p:cNvCxnSpPr>
          <p:nvPr/>
        </p:nvCxnSpPr>
        <p:spPr>
          <a:xfrm>
            <a:off x="4200668" y="3142461"/>
            <a:ext cx="304800" cy="1"/>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4505468" y="4185540"/>
            <a:ext cx="2556163" cy="607524"/>
          </a:xfrm>
          <a:prstGeom prst="rect">
            <a:avLst/>
          </a:prstGeom>
          <a:solidFill>
            <a:schemeClr val="tx1">
              <a:lumMod val="20000"/>
              <a:lumOff val="80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rgbClr val="C00000"/>
                </a:solidFill>
              </a:rPr>
              <a:t>BOSH</a:t>
            </a:r>
          </a:p>
        </p:txBody>
      </p:sp>
      <p:cxnSp>
        <p:nvCxnSpPr>
          <p:cNvPr id="17" name="Straight Arrow Connector 16"/>
          <p:cNvCxnSpPr>
            <a:stCxn id="8" idx="2"/>
            <a:endCxn id="15" idx="1"/>
          </p:cNvCxnSpPr>
          <p:nvPr/>
        </p:nvCxnSpPr>
        <p:spPr>
          <a:xfrm>
            <a:off x="2922587" y="3921779"/>
            <a:ext cx="1582881" cy="567523"/>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0" idx="2"/>
            <a:endCxn id="15" idx="0"/>
          </p:cNvCxnSpPr>
          <p:nvPr/>
        </p:nvCxnSpPr>
        <p:spPr>
          <a:xfrm>
            <a:off x="5783550" y="3921780"/>
            <a:ext cx="0" cy="26376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9" idx="2"/>
            <a:endCxn id="15" idx="3"/>
          </p:cNvCxnSpPr>
          <p:nvPr/>
        </p:nvCxnSpPr>
        <p:spPr>
          <a:xfrm flipH="1">
            <a:off x="7061631" y="3921779"/>
            <a:ext cx="1582882" cy="567523"/>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1644505" y="5357315"/>
            <a:ext cx="8278089" cy="11037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schemeClr>
                </a:solidFill>
              </a:rPr>
              <a:t>	IaaS platform</a:t>
            </a:r>
          </a:p>
        </p:txBody>
      </p:sp>
      <p:sp>
        <p:nvSpPr>
          <p:cNvPr id="23" name="Rectangle 22"/>
          <p:cNvSpPr/>
          <p:nvPr/>
        </p:nvSpPr>
        <p:spPr>
          <a:xfrm>
            <a:off x="4813883" y="5134227"/>
            <a:ext cx="1939332" cy="446175"/>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CPI</a:t>
            </a:r>
          </a:p>
        </p:txBody>
      </p:sp>
      <p:cxnSp>
        <p:nvCxnSpPr>
          <p:cNvPr id="25" name="Straight Arrow Connector 24"/>
          <p:cNvCxnSpPr>
            <a:stCxn id="15" idx="2"/>
            <a:endCxn id="23" idx="0"/>
          </p:cNvCxnSpPr>
          <p:nvPr/>
        </p:nvCxnSpPr>
        <p:spPr>
          <a:xfrm flipH="1">
            <a:off x="5783549" y="4793064"/>
            <a:ext cx="1" cy="341163"/>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Rectangle: Rounded Corners 25"/>
          <p:cNvSpPr/>
          <p:nvPr/>
        </p:nvSpPr>
        <p:spPr>
          <a:xfrm>
            <a:off x="6753215" y="5742405"/>
            <a:ext cx="832662" cy="358319"/>
          </a:xfrm>
          <a:prstGeom prst="roundRect">
            <a:avLst>
              <a:gd name="adj" fmla="val 6248"/>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VM</a:t>
            </a:r>
          </a:p>
        </p:txBody>
      </p:sp>
      <p:sp>
        <p:nvSpPr>
          <p:cNvPr id="27" name="Rectangle: Rounded Corners 26"/>
          <p:cNvSpPr/>
          <p:nvPr/>
        </p:nvSpPr>
        <p:spPr>
          <a:xfrm>
            <a:off x="7709882" y="5742405"/>
            <a:ext cx="832662" cy="358319"/>
          </a:xfrm>
          <a:prstGeom prst="roundRect">
            <a:avLst>
              <a:gd name="adj" fmla="val 6248"/>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VM</a:t>
            </a:r>
          </a:p>
        </p:txBody>
      </p:sp>
      <p:sp>
        <p:nvSpPr>
          <p:cNvPr id="28" name="Rectangle: Rounded Corners 27"/>
          <p:cNvSpPr/>
          <p:nvPr/>
        </p:nvSpPr>
        <p:spPr>
          <a:xfrm>
            <a:off x="8666549" y="5742405"/>
            <a:ext cx="832662" cy="358319"/>
          </a:xfrm>
          <a:prstGeom prst="roundRect">
            <a:avLst>
              <a:gd name="adj" fmla="val 6248"/>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VM</a:t>
            </a:r>
          </a:p>
        </p:txBody>
      </p:sp>
      <p:sp>
        <p:nvSpPr>
          <p:cNvPr id="29" name="Rectangle: Rounded Corners 28"/>
          <p:cNvSpPr/>
          <p:nvPr/>
        </p:nvSpPr>
        <p:spPr>
          <a:xfrm>
            <a:off x="5796548" y="5730042"/>
            <a:ext cx="832662" cy="358319"/>
          </a:xfrm>
          <a:prstGeom prst="roundRect">
            <a:avLst>
              <a:gd name="adj" fmla="val 6248"/>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VM</a:t>
            </a:r>
          </a:p>
        </p:txBody>
      </p:sp>
      <p:sp>
        <p:nvSpPr>
          <p:cNvPr id="3" name="Slide Number Placeholder 2"/>
          <p:cNvSpPr>
            <a:spLocks noGrp="1"/>
          </p:cNvSpPr>
          <p:nvPr>
            <p:ph type="sldNum" sz="quarter" idx="10"/>
          </p:nvPr>
        </p:nvSpPr>
        <p:spPr/>
        <p:txBody>
          <a:bodyPr/>
          <a:lstStyle/>
          <a:p>
            <a:pPr>
              <a:defRPr/>
            </a:pPr>
            <a:fld id="{49E8191D-B835-45D5-91BE-8CAFF430D317}" type="slidenum">
              <a:rPr lang="en-US" smtClean="0"/>
              <a:pPr>
                <a:defRPr/>
              </a:pPr>
              <a:t>15</a:t>
            </a:fld>
            <a:endParaRPr lang="en-US" dirty="0"/>
          </a:p>
        </p:txBody>
      </p:sp>
    </p:spTree>
    <p:extLst>
      <p:ext uri="{BB962C8B-B14F-4D97-AF65-F5344CB8AC3E}">
        <p14:creationId xmlns:p14="http://schemas.microsoft.com/office/powerpoint/2010/main" val="579932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CPI (Cloud Platform Interface</a:t>
            </a:r>
            <a:r>
              <a:rPr lang="en-US" dirty="0" smtClean="0"/>
              <a:t>) API</a:t>
            </a:r>
            <a:endParaRPr lang="en-US" dirty="0"/>
          </a:p>
        </p:txBody>
      </p:sp>
      <p:sp>
        <p:nvSpPr>
          <p:cNvPr id="3" name="Slide Number Placeholder 2"/>
          <p:cNvSpPr>
            <a:spLocks noGrp="1"/>
          </p:cNvSpPr>
          <p:nvPr>
            <p:ph type="sldNum" sz="quarter" idx="10"/>
          </p:nvPr>
        </p:nvSpPr>
        <p:spPr/>
        <p:txBody>
          <a:bodyPr/>
          <a:lstStyle/>
          <a:p>
            <a:pPr defTabSz="607128"/>
            <a:fld id="{E9549862-13E2-C34D-815E-8545BD36FC59}" type="slidenum">
              <a:rPr lang="en-US" smtClean="0">
                <a:solidFill>
                  <a:srgbClr val="6D7777"/>
                </a:solidFill>
              </a:rPr>
              <a:pPr defTabSz="607128"/>
              <a:t>16</a:t>
            </a:fld>
            <a:endParaRPr lang="en-US" dirty="0">
              <a:solidFill>
                <a:srgbClr val="6D7777"/>
              </a:solidFill>
            </a:endParaRPr>
          </a:p>
        </p:txBody>
      </p:sp>
      <p:pic>
        <p:nvPicPr>
          <p:cNvPr id="5" name="Content Placeholder 4"/>
          <p:cNvPicPr>
            <a:picLocks noGrp="1" noChangeAspect="1"/>
          </p:cNvPicPr>
          <p:nvPr>
            <p:ph sz="quarter" idx="11"/>
          </p:nvPr>
        </p:nvPicPr>
        <p:blipFill>
          <a:blip r:embed="rId2"/>
          <a:stretch>
            <a:fillRect/>
          </a:stretch>
        </p:blipFill>
        <p:spPr>
          <a:xfrm>
            <a:off x="4572001" y="1282761"/>
            <a:ext cx="2081104" cy="4636844"/>
          </a:xfrm>
          <a:prstGeom prst="rect">
            <a:avLst/>
          </a:prstGeom>
        </p:spPr>
      </p:pic>
      <p:pic>
        <p:nvPicPr>
          <p:cNvPr id="7" name="Picture 6" descr="Ideas Creativa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7978" y="2629633"/>
            <a:ext cx="1466850" cy="1943100"/>
          </a:xfrm>
          <a:prstGeom prst="rect">
            <a:avLst/>
          </a:prstGeom>
        </p:spPr>
      </p:pic>
      <p:pic>
        <p:nvPicPr>
          <p:cNvPr id="9" name="Picture 8" descr="Clipart - &lt;strong&gt;Cloud&lt;/strong&g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0601" y="2690217"/>
            <a:ext cx="3129952" cy="1821932"/>
          </a:xfrm>
          <a:prstGeom prst="rect">
            <a:avLst/>
          </a:prstGeom>
        </p:spPr>
      </p:pic>
      <p:sp>
        <p:nvSpPr>
          <p:cNvPr id="10" name="TextBox 9"/>
          <p:cNvSpPr txBox="1"/>
          <p:nvPr/>
        </p:nvSpPr>
        <p:spPr>
          <a:xfrm>
            <a:off x="1555351" y="4512149"/>
            <a:ext cx="1592103" cy="353943"/>
          </a:xfrm>
          <a:prstGeom prst="rect">
            <a:avLst/>
          </a:prstGeom>
          <a:noFill/>
        </p:spPr>
        <p:txBody>
          <a:bodyPr wrap="none" rtlCol="0">
            <a:spAutoFit/>
          </a:bodyPr>
          <a:lstStyle/>
          <a:p>
            <a:r>
              <a:rPr lang="en-US" dirty="0"/>
              <a:t>BOSH director</a:t>
            </a:r>
          </a:p>
        </p:txBody>
      </p:sp>
      <p:sp>
        <p:nvSpPr>
          <p:cNvPr id="11" name="TextBox 10"/>
          <p:cNvSpPr txBox="1"/>
          <p:nvPr/>
        </p:nvSpPr>
        <p:spPr>
          <a:xfrm>
            <a:off x="8925746" y="3601183"/>
            <a:ext cx="1484702" cy="353943"/>
          </a:xfrm>
          <a:prstGeom prst="rect">
            <a:avLst/>
          </a:prstGeom>
          <a:noFill/>
        </p:spPr>
        <p:txBody>
          <a:bodyPr wrap="none" rtlCol="0">
            <a:spAutoFit/>
          </a:bodyPr>
          <a:lstStyle/>
          <a:p>
            <a:r>
              <a:rPr lang="en-US" dirty="0"/>
              <a:t>IaaS platform</a:t>
            </a:r>
          </a:p>
        </p:txBody>
      </p:sp>
      <p:cxnSp>
        <p:nvCxnSpPr>
          <p:cNvPr id="13" name="Straight Arrow Connector 12"/>
          <p:cNvCxnSpPr>
            <a:stCxn id="7" idx="3"/>
            <a:endCxn id="5" idx="1"/>
          </p:cNvCxnSpPr>
          <p:nvPr/>
        </p:nvCxnSpPr>
        <p:spPr>
          <a:xfrm>
            <a:off x="3084828" y="3601183"/>
            <a:ext cx="1487173"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5" idx="3"/>
            <a:endCxn id="9" idx="1"/>
          </p:cNvCxnSpPr>
          <p:nvPr/>
        </p:nvCxnSpPr>
        <p:spPr>
          <a:xfrm>
            <a:off x="6653105" y="3601183"/>
            <a:ext cx="1507496"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6282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Summary</a:t>
            </a:r>
          </a:p>
        </p:txBody>
      </p:sp>
      <p:sp>
        <p:nvSpPr>
          <p:cNvPr id="3" name="Slide Number Placeholder 2"/>
          <p:cNvSpPr>
            <a:spLocks noGrp="1"/>
          </p:cNvSpPr>
          <p:nvPr>
            <p:ph type="sldNum" sz="quarter" idx="10"/>
          </p:nvPr>
        </p:nvSpPr>
        <p:spPr/>
        <p:txBody>
          <a:bodyPr/>
          <a:lstStyle/>
          <a:p>
            <a:pPr defTabSz="607128"/>
            <a:fld id="{E9549862-13E2-C34D-815E-8545BD36FC59}" type="slidenum">
              <a:rPr lang="en-US" smtClean="0">
                <a:solidFill>
                  <a:srgbClr val="6D7777"/>
                </a:solidFill>
              </a:rPr>
              <a:pPr defTabSz="607128"/>
              <a:t>17</a:t>
            </a:fld>
            <a:endParaRPr lang="en-US" dirty="0">
              <a:solidFill>
                <a:srgbClr val="6D7777"/>
              </a:solidFill>
            </a:endParaRPr>
          </a:p>
        </p:txBody>
      </p:sp>
      <p:sp>
        <p:nvSpPr>
          <p:cNvPr id="4" name="Content Placeholder 3"/>
          <p:cNvSpPr>
            <a:spLocks noGrp="1"/>
          </p:cNvSpPr>
          <p:nvPr>
            <p:ph sz="quarter" idx="11"/>
          </p:nvPr>
        </p:nvSpPr>
        <p:spPr/>
        <p:txBody>
          <a:bodyPr/>
          <a:lstStyle/>
          <a:p>
            <a:pPr marL="457200" indent="-457200">
              <a:buFont typeface="Arial" charset="0"/>
              <a:buChar char="•"/>
            </a:pPr>
            <a:r>
              <a:rPr lang="en-US" dirty="0"/>
              <a:t>Cloud Foundry Overview</a:t>
            </a:r>
          </a:p>
          <a:p>
            <a:pPr marL="457200" indent="-457200">
              <a:buFont typeface="Arial" charset="0"/>
              <a:buChar char="•"/>
            </a:pPr>
            <a:r>
              <a:rPr lang="en-US" dirty="0" err="1"/>
              <a:t>Buildpacks</a:t>
            </a:r>
            <a:endParaRPr lang="en-US" dirty="0"/>
          </a:p>
          <a:p>
            <a:pPr marL="457200" indent="-457200">
              <a:buFont typeface="Arial" charset="0"/>
              <a:buChar char="•"/>
            </a:pPr>
            <a:r>
              <a:rPr lang="en-US" dirty="0"/>
              <a:t>Diego Components</a:t>
            </a:r>
          </a:p>
          <a:p>
            <a:pPr marL="457200" indent="-457200">
              <a:buFont typeface="Arial" charset="0"/>
              <a:buChar char="•"/>
            </a:pPr>
            <a:r>
              <a:rPr lang="en-US" dirty="0"/>
              <a:t>Diego Architecture</a:t>
            </a:r>
          </a:p>
          <a:p>
            <a:pPr marL="457200" indent="-457200">
              <a:buFont typeface="Arial" charset="0"/>
              <a:buChar char="•"/>
            </a:pPr>
            <a:r>
              <a:rPr lang="en-US" dirty="0"/>
              <a:t>Application </a:t>
            </a:r>
            <a:r>
              <a:rPr lang="en-US" dirty="0" smtClean="0"/>
              <a:t>Staging</a:t>
            </a:r>
          </a:p>
          <a:p>
            <a:pPr marL="457200" indent="-457200">
              <a:buFont typeface="Arial" charset="0"/>
              <a:buChar char="•"/>
            </a:pPr>
            <a:r>
              <a:rPr lang="en-US" dirty="0" smtClean="0"/>
              <a:t>BOSH</a:t>
            </a:r>
          </a:p>
          <a:p>
            <a:pPr marL="457200" indent="-457200">
              <a:buFont typeface="Arial" charset="0"/>
              <a:buChar char="•"/>
            </a:pPr>
            <a:endParaRPr lang="en-US" dirty="0"/>
          </a:p>
        </p:txBody>
      </p:sp>
    </p:spTree>
    <p:extLst>
      <p:ext uri="{BB962C8B-B14F-4D97-AF65-F5344CB8AC3E}">
        <p14:creationId xmlns:p14="http://schemas.microsoft.com/office/powerpoint/2010/main" val="181521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Objections</a:t>
            </a:r>
          </a:p>
        </p:txBody>
      </p:sp>
      <p:sp>
        <p:nvSpPr>
          <p:cNvPr id="4" name="Content Placeholder 3"/>
          <p:cNvSpPr>
            <a:spLocks noGrp="1"/>
          </p:cNvSpPr>
          <p:nvPr>
            <p:ph idx="1"/>
          </p:nvPr>
        </p:nvSpPr>
        <p:spPr/>
        <p:txBody>
          <a:bodyPr/>
          <a:lstStyle/>
          <a:p>
            <a:pPr marL="457200" indent="-457200">
              <a:buFont typeface="Arial" charset="0"/>
              <a:buChar char="•"/>
            </a:pPr>
            <a:r>
              <a:rPr lang="en-US" dirty="0"/>
              <a:t>Cloud Foundry Overview</a:t>
            </a:r>
          </a:p>
          <a:p>
            <a:pPr marL="457200" indent="-457200">
              <a:buFont typeface="Arial" charset="0"/>
              <a:buChar char="•"/>
            </a:pPr>
            <a:r>
              <a:rPr lang="en-US" dirty="0" err="1"/>
              <a:t>Buildpacks</a:t>
            </a:r>
            <a:endParaRPr lang="en-US" dirty="0"/>
          </a:p>
          <a:p>
            <a:pPr marL="457200" indent="-457200">
              <a:buFont typeface="Arial" charset="0"/>
              <a:buChar char="•"/>
            </a:pPr>
            <a:r>
              <a:rPr lang="en-US" dirty="0"/>
              <a:t>Diego Components</a:t>
            </a:r>
          </a:p>
          <a:p>
            <a:pPr marL="457200" indent="-457200">
              <a:buFont typeface="Arial" charset="0"/>
              <a:buChar char="•"/>
            </a:pPr>
            <a:r>
              <a:rPr lang="en-US" dirty="0"/>
              <a:t>Diego Architecture</a:t>
            </a:r>
          </a:p>
          <a:p>
            <a:pPr marL="457200" indent="-457200">
              <a:buFont typeface="Arial" charset="0"/>
              <a:buChar char="•"/>
            </a:pPr>
            <a:r>
              <a:rPr lang="en-US" dirty="0"/>
              <a:t>Application </a:t>
            </a:r>
            <a:r>
              <a:rPr lang="en-US" dirty="0" smtClean="0"/>
              <a:t>Staging</a:t>
            </a:r>
          </a:p>
          <a:p>
            <a:pPr marL="457200" indent="-457200">
              <a:buFont typeface="Arial" charset="0"/>
              <a:buChar char="•"/>
            </a:pPr>
            <a:r>
              <a:rPr lang="en-US" dirty="0" smtClean="0"/>
              <a:t>BOSH</a:t>
            </a:r>
          </a:p>
          <a:p>
            <a:pPr marL="457200" indent="-457200">
              <a:buFont typeface="Arial" charset="0"/>
              <a:buChar char="•"/>
            </a:pPr>
            <a:endParaRPr lang="en-US" dirty="0"/>
          </a:p>
        </p:txBody>
      </p:sp>
      <p:sp>
        <p:nvSpPr>
          <p:cNvPr id="3" name="Slide Number Placeholder 2"/>
          <p:cNvSpPr>
            <a:spLocks noGrp="1"/>
          </p:cNvSpPr>
          <p:nvPr>
            <p:ph type="sldNum" sz="quarter" idx="10"/>
          </p:nvPr>
        </p:nvSpPr>
        <p:spPr/>
        <p:txBody>
          <a:bodyPr/>
          <a:lstStyle/>
          <a:p>
            <a:pPr defTabSz="607128"/>
            <a:fld id="{E9549862-13E2-C34D-815E-8545BD36FC59}" type="slidenum">
              <a:rPr lang="en-US" smtClean="0">
                <a:solidFill>
                  <a:srgbClr val="6D7777"/>
                </a:solidFill>
              </a:rPr>
              <a:pPr defTabSz="607128"/>
              <a:t>2</a:t>
            </a:fld>
            <a:endParaRPr lang="en-US" dirty="0">
              <a:solidFill>
                <a:srgbClr val="6D7777"/>
              </a:solidFill>
            </a:endParaRPr>
          </a:p>
        </p:txBody>
      </p:sp>
    </p:spTree>
    <p:extLst>
      <p:ext uri="{BB962C8B-B14F-4D97-AF65-F5344CB8AC3E}">
        <p14:creationId xmlns:p14="http://schemas.microsoft.com/office/powerpoint/2010/main" val="986060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Foundry </a:t>
            </a:r>
            <a:r>
              <a:rPr lang="mr-IN" dirty="0"/>
              <a:t>–</a:t>
            </a:r>
            <a:r>
              <a:rPr lang="en-US" dirty="0"/>
              <a:t> Why?</a:t>
            </a:r>
          </a:p>
        </p:txBody>
      </p:sp>
      <p:sp>
        <p:nvSpPr>
          <p:cNvPr id="3" name="Slide Number Placeholder 2"/>
          <p:cNvSpPr>
            <a:spLocks noGrp="1"/>
          </p:cNvSpPr>
          <p:nvPr>
            <p:ph type="sldNum" sz="quarter" idx="10"/>
          </p:nvPr>
        </p:nvSpPr>
        <p:spPr/>
        <p:txBody>
          <a:bodyPr/>
          <a:lstStyle/>
          <a:p>
            <a:pPr defTabSz="607128"/>
            <a:fld id="{E9549862-13E2-C34D-815E-8545BD36FC59}" type="slidenum">
              <a:rPr lang="en-US" smtClean="0">
                <a:solidFill>
                  <a:srgbClr val="6D7777"/>
                </a:solidFill>
              </a:rPr>
              <a:pPr defTabSz="607128"/>
              <a:t>3</a:t>
            </a:fld>
            <a:endParaRPr lang="en-US" dirty="0">
              <a:solidFill>
                <a:srgbClr val="6D7777"/>
              </a:solidFill>
            </a:endParaRPr>
          </a:p>
        </p:txBody>
      </p:sp>
      <p:graphicFrame>
        <p:nvGraphicFramePr>
          <p:cNvPr id="5" name="Content Placeholder 6"/>
          <p:cNvGraphicFramePr>
            <a:graphicFrameLocks noGrp="1"/>
          </p:cNvGraphicFramePr>
          <p:nvPr>
            <p:ph sz="quarter" idx="11"/>
            <p:extLst>
              <p:ext uri="{D42A27DB-BD31-4B8C-83A1-F6EECF244321}">
                <p14:modId xmlns:p14="http://schemas.microsoft.com/office/powerpoint/2010/main" val="1496198316"/>
              </p:ext>
            </p:extLst>
          </p:nvPr>
        </p:nvGraphicFramePr>
        <p:xfrm>
          <a:off x="390525" y="1201738"/>
          <a:ext cx="11188699" cy="5288152"/>
        </p:xfrm>
        <a:graphic>
          <a:graphicData uri="http://schemas.openxmlformats.org/drawingml/2006/table">
            <a:tbl>
              <a:tblPr bandRow="1">
                <a:tableStyleId>{5C22544A-7EE6-4342-B048-85BDC9FD1C3A}</a:tableStyleId>
              </a:tblPr>
              <a:tblGrid>
                <a:gridCol w="3359169">
                  <a:extLst>
                    <a:ext uri="{9D8B030D-6E8A-4147-A177-3AD203B41FA5}">
                      <a16:colId xmlns="" xmlns:a16="http://schemas.microsoft.com/office/drawing/2014/main" val="20000"/>
                    </a:ext>
                  </a:extLst>
                </a:gridCol>
                <a:gridCol w="7829530">
                  <a:extLst>
                    <a:ext uri="{9D8B030D-6E8A-4147-A177-3AD203B41FA5}">
                      <a16:colId xmlns="" xmlns:a16="http://schemas.microsoft.com/office/drawing/2014/main" val="20001"/>
                    </a:ext>
                  </a:extLst>
                </a:gridCol>
              </a:tblGrid>
              <a:tr h="370840">
                <a:tc>
                  <a:txBody>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2400" u="none" strike="noStrike" kern="0" cap="none" spc="0" normalizeH="0" baseline="0" noProof="0" dirty="0">
                          <a:ln>
                            <a:noFill/>
                          </a:ln>
                          <a:solidFill>
                            <a:schemeClr val="tx1"/>
                          </a:solidFill>
                          <a:effectLst/>
                          <a:uLnTx/>
                          <a:uFillTx/>
                          <a:sym typeface="Helvetica Light"/>
                        </a:rPr>
                        <a:t>Client Need</a:t>
                      </a:r>
                      <a:endParaRPr kumimoji="0" lang="en-US" sz="2400" b="0" i="0" u="none" strike="noStrike" kern="0" cap="none" spc="0" normalizeH="0" baseline="0" noProof="0" dirty="0">
                        <a:ln>
                          <a:noFill/>
                        </a:ln>
                        <a:solidFill>
                          <a:schemeClr val="tx1"/>
                        </a:solidFill>
                        <a:effectLst/>
                        <a:uLnTx/>
                        <a:uFillTx/>
                        <a:latin typeface="Helvetica Light"/>
                        <a:sym typeface="Helvetica Light"/>
                      </a:endParaRPr>
                    </a:p>
                  </a:txBody>
                  <a:tcPr marL="115606" marR="115606" marT="60944" marB="60944" anchor="ctr"/>
                </a:tc>
                <a:tc>
                  <a:txBody>
                    <a:bodyPr/>
                    <a:lstStyle/>
                    <a:p>
                      <a:pPr marL="458787" marR="0" lvl="0" indent="-342900" algn="l" defTabSz="825500" rtl="0" eaLnBrk="1" fontAlgn="auto" latinLnBrk="0" hangingPunct="0">
                        <a:lnSpc>
                          <a:spcPct val="100000"/>
                        </a:lnSpc>
                        <a:spcBef>
                          <a:spcPts val="0"/>
                        </a:spcBef>
                        <a:spcAft>
                          <a:spcPts val="0"/>
                        </a:spcAft>
                        <a:buClrTx/>
                        <a:buSzTx/>
                        <a:buFont typeface="Arial" charset="0"/>
                        <a:buChar char="•"/>
                        <a:tabLst/>
                        <a:defRPr/>
                      </a:pPr>
                      <a:r>
                        <a:rPr kumimoji="0" lang="en-US" sz="2100" u="none" strike="noStrike" kern="0" cap="none" spc="0" normalizeH="0" baseline="0" noProof="0" dirty="0">
                          <a:ln>
                            <a:noFill/>
                          </a:ln>
                          <a:solidFill>
                            <a:schemeClr val="tx1"/>
                          </a:solidFill>
                          <a:effectLst/>
                          <a:uLnTx/>
                          <a:uFillTx/>
                          <a:latin typeface="+mn-lt"/>
                          <a:ea typeface="+mn-ea"/>
                          <a:cs typeface="+mn-cs"/>
                          <a:sym typeface="Helvetica Light"/>
                        </a:rPr>
                        <a:t>An open source PaaS that lets an organization quickly create and deploy applications on the cloud</a:t>
                      </a:r>
                    </a:p>
                  </a:txBody>
                  <a:tcPr marL="115606" marR="115606" marT="60944" marB="60944"/>
                </a:tc>
                <a:extLst>
                  <a:ext uri="{0D108BD9-81ED-4DB2-BD59-A6C34878D82A}">
                    <a16:rowId xmlns="" xmlns:a16="http://schemas.microsoft.com/office/drawing/2014/main" val="10000"/>
                  </a:ext>
                </a:extLst>
              </a:tr>
              <a:tr h="370840">
                <a:tc>
                  <a:txBody>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2400" u="none" strike="noStrike" kern="0" cap="none" spc="0" normalizeH="0" baseline="0" noProof="0" dirty="0">
                          <a:ln>
                            <a:noFill/>
                          </a:ln>
                          <a:solidFill>
                            <a:schemeClr val="tx1"/>
                          </a:solidFill>
                          <a:effectLst/>
                          <a:uLnTx/>
                          <a:uFillTx/>
                          <a:sym typeface="Helvetica Light"/>
                        </a:rPr>
                        <a:t>Use Case</a:t>
                      </a:r>
                      <a:endParaRPr kumimoji="0" lang="en-US" sz="2400" b="0" i="0" u="none" strike="noStrike" kern="0" cap="none" spc="0" normalizeH="0" baseline="0" noProof="0" dirty="0">
                        <a:ln>
                          <a:noFill/>
                        </a:ln>
                        <a:solidFill>
                          <a:schemeClr val="tx1"/>
                        </a:solidFill>
                        <a:effectLst/>
                        <a:uLnTx/>
                        <a:uFillTx/>
                        <a:latin typeface="Helvetica Light"/>
                        <a:sym typeface="Helvetica Light"/>
                      </a:endParaRPr>
                    </a:p>
                  </a:txBody>
                  <a:tcPr marL="115606" marR="115606" marT="60944" marB="60944" anchor="ctr"/>
                </a:tc>
                <a:tc>
                  <a:txBody>
                    <a:bodyPr/>
                    <a:lstStyle/>
                    <a:p>
                      <a:pPr marL="458787" marR="0" lvl="0" indent="-342900" algn="l" defTabSz="825500" rtl="0" eaLnBrk="1" fontAlgn="auto" latinLnBrk="0" hangingPunct="0">
                        <a:lnSpc>
                          <a:spcPct val="100000"/>
                        </a:lnSpc>
                        <a:spcBef>
                          <a:spcPts val="0"/>
                        </a:spcBef>
                        <a:spcAft>
                          <a:spcPts val="0"/>
                        </a:spcAft>
                        <a:buClrTx/>
                        <a:buSzTx/>
                        <a:buFont typeface="Arial" charset="0"/>
                        <a:buChar char="•"/>
                        <a:tabLst/>
                        <a:defRPr/>
                      </a:pPr>
                      <a:r>
                        <a:rPr kumimoji="0" lang="en-US" sz="2100" u="none" strike="noStrike" kern="0" cap="none" spc="0" normalizeH="0" baseline="0" noProof="0" dirty="0">
                          <a:ln>
                            <a:noFill/>
                          </a:ln>
                          <a:solidFill>
                            <a:schemeClr val="tx1"/>
                          </a:solidFill>
                          <a:effectLst/>
                          <a:uLnTx/>
                          <a:uFillTx/>
                          <a:latin typeface="+mn-lt"/>
                          <a:ea typeface="+mn-ea"/>
                          <a:cs typeface="+mn-cs"/>
                          <a:sym typeface="Helvetica Light"/>
                        </a:rPr>
                        <a:t>New applications &amp; App modernization</a:t>
                      </a:r>
                    </a:p>
                    <a:p>
                      <a:pPr marL="458787" marR="0" lvl="0" indent="-342900" algn="l" defTabSz="825500" rtl="0" eaLnBrk="1" fontAlgn="auto" latinLnBrk="0" hangingPunct="0">
                        <a:lnSpc>
                          <a:spcPct val="100000"/>
                        </a:lnSpc>
                        <a:spcBef>
                          <a:spcPts val="0"/>
                        </a:spcBef>
                        <a:spcAft>
                          <a:spcPts val="0"/>
                        </a:spcAft>
                        <a:buClrTx/>
                        <a:buSzTx/>
                        <a:buFont typeface="Arial" charset="0"/>
                        <a:buChar char="•"/>
                        <a:tabLst/>
                        <a:defRPr/>
                      </a:pPr>
                      <a:r>
                        <a:rPr kumimoji="0" lang="en-US" sz="2100" u="none" strike="noStrike" kern="0" cap="none" spc="0" normalizeH="0" baseline="0" noProof="0" dirty="0">
                          <a:ln>
                            <a:noFill/>
                          </a:ln>
                          <a:solidFill>
                            <a:schemeClr val="tx1"/>
                          </a:solidFill>
                          <a:effectLst/>
                          <a:uLnTx/>
                          <a:uFillTx/>
                          <a:latin typeface="+mn-lt"/>
                          <a:ea typeface="+mn-ea"/>
                          <a:cs typeface="+mn-cs"/>
                          <a:sym typeface="Helvetica Light"/>
                        </a:rPr>
                        <a:t>Work load flexibility and scalable sizing</a:t>
                      </a:r>
                    </a:p>
                    <a:p>
                      <a:pPr marL="458787" marR="0" lvl="0" indent="-342900" algn="l" defTabSz="825500" rtl="0" eaLnBrk="1" fontAlgn="auto" latinLnBrk="0" hangingPunct="0">
                        <a:lnSpc>
                          <a:spcPct val="100000"/>
                        </a:lnSpc>
                        <a:spcBef>
                          <a:spcPts val="0"/>
                        </a:spcBef>
                        <a:spcAft>
                          <a:spcPts val="0"/>
                        </a:spcAft>
                        <a:buClrTx/>
                        <a:buSzTx/>
                        <a:buFont typeface="Arial" charset="0"/>
                        <a:buChar char="•"/>
                        <a:tabLst/>
                        <a:defRPr/>
                      </a:pPr>
                      <a:r>
                        <a:rPr kumimoji="0" lang="en-US" sz="2100" u="none" strike="noStrike" kern="0" cap="none" spc="0" normalizeH="0" baseline="0" noProof="0" dirty="0">
                          <a:ln>
                            <a:noFill/>
                          </a:ln>
                          <a:solidFill>
                            <a:schemeClr val="tx1"/>
                          </a:solidFill>
                          <a:effectLst/>
                          <a:uLnTx/>
                          <a:uFillTx/>
                          <a:latin typeface="+mn-lt"/>
                          <a:ea typeface="+mn-ea"/>
                          <a:cs typeface="+mn-cs"/>
                          <a:sym typeface="Helvetica Light"/>
                        </a:rPr>
                        <a:t>Development Hybrid - expanding into cloud while maintaining close ties to existing systems</a:t>
                      </a:r>
                    </a:p>
                  </a:txBody>
                  <a:tcPr marL="115606" marR="115606" marT="60944" marB="60944"/>
                </a:tc>
                <a:extLst>
                  <a:ext uri="{0D108BD9-81ED-4DB2-BD59-A6C34878D82A}">
                    <a16:rowId xmlns="" xmlns:a16="http://schemas.microsoft.com/office/drawing/2014/main" val="10001"/>
                  </a:ext>
                </a:extLst>
              </a:tr>
              <a:tr h="370840">
                <a:tc>
                  <a:txBody>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2400" u="none" strike="noStrike" kern="0" cap="none" spc="0" normalizeH="0" baseline="0" noProof="0" dirty="0">
                          <a:ln>
                            <a:noFill/>
                          </a:ln>
                          <a:solidFill>
                            <a:schemeClr val="tx1"/>
                          </a:solidFill>
                          <a:effectLst/>
                          <a:uLnTx/>
                          <a:uFillTx/>
                          <a:sym typeface="Helvetica Light"/>
                        </a:rPr>
                        <a:t>Why Cloud Foundry</a:t>
                      </a:r>
                      <a:endParaRPr kumimoji="0" lang="en-US" sz="2400" b="0" i="0" u="none" strike="noStrike" kern="0" cap="none" spc="0" normalizeH="0" baseline="0" noProof="0" dirty="0">
                        <a:ln>
                          <a:noFill/>
                        </a:ln>
                        <a:solidFill>
                          <a:schemeClr val="tx1"/>
                        </a:solidFill>
                        <a:effectLst/>
                        <a:uLnTx/>
                        <a:uFillTx/>
                        <a:latin typeface="Helvetica Light"/>
                        <a:sym typeface="Helvetica Light"/>
                      </a:endParaRPr>
                    </a:p>
                  </a:txBody>
                  <a:tcPr marL="115606" marR="115606" marT="60944" marB="60944" anchor="ctr"/>
                </a:tc>
                <a:tc>
                  <a:txBody>
                    <a:bodyPr/>
                    <a:lstStyle/>
                    <a:p>
                      <a:pPr marL="458787" marR="0" lvl="0" indent="-342900" algn="l" defTabSz="825500" rtl="0" eaLnBrk="1" fontAlgn="auto" latinLnBrk="0" hangingPunct="0">
                        <a:lnSpc>
                          <a:spcPct val="100000"/>
                        </a:lnSpc>
                        <a:spcBef>
                          <a:spcPts val="0"/>
                        </a:spcBef>
                        <a:spcAft>
                          <a:spcPts val="0"/>
                        </a:spcAft>
                        <a:buClrTx/>
                        <a:buSzTx/>
                        <a:buFont typeface="Arial" charset="0"/>
                        <a:buChar char="•"/>
                        <a:tabLst/>
                        <a:defRPr/>
                      </a:pPr>
                      <a:r>
                        <a:rPr kumimoji="0" lang="en-US" sz="2100" u="none" strike="noStrike" kern="0" cap="none" spc="0" normalizeH="0" baseline="0" noProof="0" dirty="0">
                          <a:ln>
                            <a:noFill/>
                          </a:ln>
                          <a:solidFill>
                            <a:schemeClr val="tx1"/>
                          </a:solidFill>
                          <a:effectLst/>
                          <a:uLnTx/>
                          <a:uFillTx/>
                          <a:latin typeface="+mn-lt"/>
                          <a:ea typeface="+mn-ea"/>
                          <a:cs typeface="+mn-cs"/>
                          <a:sym typeface="Helvetica Light"/>
                        </a:rPr>
                        <a:t>Fast application development and deployment</a:t>
                      </a:r>
                    </a:p>
                    <a:p>
                      <a:pPr marL="458787" marR="0" lvl="0" indent="-342900" algn="l" defTabSz="825500" rtl="0" eaLnBrk="1" fontAlgn="auto" latinLnBrk="0" hangingPunct="0">
                        <a:lnSpc>
                          <a:spcPct val="100000"/>
                        </a:lnSpc>
                        <a:spcBef>
                          <a:spcPts val="0"/>
                        </a:spcBef>
                        <a:spcAft>
                          <a:spcPts val="0"/>
                        </a:spcAft>
                        <a:buClrTx/>
                        <a:buSzTx/>
                        <a:buFont typeface="Arial" charset="0"/>
                        <a:buChar char="•"/>
                        <a:tabLst/>
                        <a:defRPr/>
                      </a:pPr>
                      <a:r>
                        <a:rPr kumimoji="0" lang="en-US" sz="2100" u="none" strike="noStrike" kern="0" cap="none" spc="0" normalizeH="0" baseline="0" noProof="0" dirty="0">
                          <a:ln>
                            <a:noFill/>
                          </a:ln>
                          <a:solidFill>
                            <a:schemeClr val="tx1"/>
                          </a:solidFill>
                          <a:effectLst/>
                          <a:uLnTx/>
                          <a:uFillTx/>
                          <a:latin typeface="+mn-lt"/>
                          <a:ea typeface="+mn-ea"/>
                          <a:cs typeface="+mn-cs"/>
                          <a:sym typeface="Helvetica Light"/>
                        </a:rPr>
                        <a:t>Highly scalable and available architecture</a:t>
                      </a:r>
                    </a:p>
                    <a:p>
                      <a:pPr marL="458787" marR="0" lvl="0" indent="-342900" algn="l" defTabSz="825500" rtl="0" eaLnBrk="1" fontAlgn="auto" latinLnBrk="0" hangingPunct="0">
                        <a:lnSpc>
                          <a:spcPct val="100000"/>
                        </a:lnSpc>
                        <a:spcBef>
                          <a:spcPts val="0"/>
                        </a:spcBef>
                        <a:spcAft>
                          <a:spcPts val="0"/>
                        </a:spcAft>
                        <a:buClrTx/>
                        <a:buSzTx/>
                        <a:buFont typeface="Arial" charset="0"/>
                        <a:buChar char="•"/>
                        <a:tabLst/>
                        <a:defRPr/>
                      </a:pPr>
                      <a:r>
                        <a:rPr kumimoji="0" lang="en-US" sz="2100" u="none" strike="noStrike" kern="0" cap="none" spc="0" normalizeH="0" baseline="0" noProof="0" dirty="0">
                          <a:ln>
                            <a:noFill/>
                          </a:ln>
                          <a:solidFill>
                            <a:schemeClr val="tx1"/>
                          </a:solidFill>
                          <a:effectLst/>
                          <a:uLnTx/>
                          <a:uFillTx/>
                          <a:latin typeface="+mn-lt"/>
                          <a:ea typeface="+mn-ea"/>
                          <a:cs typeface="+mn-cs"/>
                          <a:sym typeface="Helvetica Light"/>
                        </a:rPr>
                        <a:t>DevOps-friendly workflows - Reduced chance of human error</a:t>
                      </a:r>
                    </a:p>
                    <a:p>
                      <a:pPr marL="458787" marR="0" lvl="0" indent="-342900" algn="l" defTabSz="825500" rtl="0" eaLnBrk="1" fontAlgn="auto" latinLnBrk="0" hangingPunct="0">
                        <a:lnSpc>
                          <a:spcPct val="100000"/>
                        </a:lnSpc>
                        <a:spcBef>
                          <a:spcPts val="0"/>
                        </a:spcBef>
                        <a:spcAft>
                          <a:spcPts val="0"/>
                        </a:spcAft>
                        <a:buClrTx/>
                        <a:buSzTx/>
                        <a:buFont typeface="Arial" charset="0"/>
                        <a:buChar char="•"/>
                        <a:tabLst/>
                        <a:defRPr/>
                      </a:pPr>
                      <a:r>
                        <a:rPr kumimoji="0" lang="en-US" sz="2100" u="none" strike="noStrike" kern="0" cap="none" spc="0" normalizeH="0" baseline="0" noProof="0" dirty="0">
                          <a:ln>
                            <a:noFill/>
                          </a:ln>
                          <a:solidFill>
                            <a:schemeClr val="tx1"/>
                          </a:solidFill>
                          <a:effectLst/>
                          <a:uLnTx/>
                          <a:uFillTx/>
                          <a:latin typeface="+mn-lt"/>
                          <a:ea typeface="+mn-ea"/>
                          <a:cs typeface="+mn-cs"/>
                          <a:sym typeface="Helvetica Light"/>
                        </a:rPr>
                        <a:t>Multi-tenant compute efficiencies</a:t>
                      </a:r>
                    </a:p>
                  </a:txBody>
                  <a:tcPr marL="115606" marR="115606" marT="60944" marB="60944"/>
                </a:tc>
                <a:extLst>
                  <a:ext uri="{0D108BD9-81ED-4DB2-BD59-A6C34878D82A}">
                    <a16:rowId xmlns="" xmlns:a16="http://schemas.microsoft.com/office/drawing/2014/main" val="10002"/>
                  </a:ext>
                </a:extLst>
              </a:tr>
              <a:tr h="370840">
                <a:tc>
                  <a:txBody>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2400" u="none" strike="noStrike" kern="0" cap="none" spc="0" normalizeH="0" baseline="0" noProof="0" dirty="0">
                          <a:ln>
                            <a:noFill/>
                          </a:ln>
                          <a:solidFill>
                            <a:schemeClr val="tx1"/>
                          </a:solidFill>
                          <a:effectLst/>
                          <a:uLnTx/>
                          <a:uFillTx/>
                          <a:sym typeface="Helvetica Light"/>
                        </a:rPr>
                        <a:t>Differentiators</a:t>
                      </a:r>
                      <a:endParaRPr kumimoji="0" lang="en-US" sz="2400" b="0" i="0" u="none" strike="noStrike" kern="0" cap="none" spc="0" normalizeH="0" baseline="0" noProof="0" dirty="0">
                        <a:ln>
                          <a:noFill/>
                        </a:ln>
                        <a:solidFill>
                          <a:schemeClr val="tx1"/>
                        </a:solidFill>
                        <a:effectLst/>
                        <a:uLnTx/>
                        <a:uFillTx/>
                        <a:latin typeface="Helvetica Light"/>
                        <a:sym typeface="Helvetica Light"/>
                      </a:endParaRPr>
                    </a:p>
                  </a:txBody>
                  <a:tcPr marL="115606" marR="115606" marT="60944" marB="60944" anchor="ctr"/>
                </a:tc>
                <a:tc>
                  <a:txBody>
                    <a:bodyPr/>
                    <a:lstStyle/>
                    <a:p>
                      <a:pPr marL="458787" marR="0" lvl="0" indent="-342900" algn="l" defTabSz="825500" rtl="0" eaLnBrk="1" fontAlgn="auto" latinLnBrk="0" hangingPunct="0">
                        <a:lnSpc>
                          <a:spcPct val="100000"/>
                        </a:lnSpc>
                        <a:spcBef>
                          <a:spcPts val="0"/>
                        </a:spcBef>
                        <a:spcAft>
                          <a:spcPts val="0"/>
                        </a:spcAft>
                        <a:buClrTx/>
                        <a:buSzTx/>
                        <a:buFont typeface="Arial" charset="0"/>
                        <a:buChar char="•"/>
                        <a:tabLst/>
                        <a:defRPr/>
                      </a:pPr>
                      <a:r>
                        <a:rPr kumimoji="0" lang="en-US" sz="2100" u="none" strike="noStrike" kern="0" cap="none" spc="0" normalizeH="0" baseline="0" noProof="0" dirty="0">
                          <a:ln>
                            <a:noFill/>
                          </a:ln>
                          <a:solidFill>
                            <a:schemeClr val="tx1"/>
                          </a:solidFill>
                          <a:effectLst/>
                          <a:uLnTx/>
                          <a:uFillTx/>
                          <a:latin typeface="+mn-lt"/>
                          <a:ea typeface="+mn-ea"/>
                          <a:cs typeface="+mn-cs"/>
                          <a:sym typeface="Helvetica Light"/>
                        </a:rPr>
                        <a:t>Embracing 3rd-party services</a:t>
                      </a:r>
                    </a:p>
                    <a:p>
                      <a:pPr marL="458787" marR="0" lvl="0" indent="-342900" algn="l" defTabSz="825500" rtl="0" eaLnBrk="1" fontAlgn="auto" latinLnBrk="0" hangingPunct="0">
                        <a:lnSpc>
                          <a:spcPct val="100000"/>
                        </a:lnSpc>
                        <a:spcBef>
                          <a:spcPts val="0"/>
                        </a:spcBef>
                        <a:spcAft>
                          <a:spcPts val="0"/>
                        </a:spcAft>
                        <a:buClrTx/>
                        <a:buSzTx/>
                        <a:buFont typeface="Arial" charset="0"/>
                        <a:buChar char="•"/>
                        <a:tabLst/>
                        <a:defRPr/>
                      </a:pPr>
                      <a:r>
                        <a:rPr kumimoji="0" lang="en-US" sz="2100" u="none" strike="noStrike" kern="0" cap="none" spc="0" normalizeH="0" baseline="0" noProof="0" dirty="0">
                          <a:ln>
                            <a:noFill/>
                          </a:ln>
                          <a:solidFill>
                            <a:schemeClr val="tx1"/>
                          </a:solidFill>
                          <a:effectLst/>
                          <a:uLnTx/>
                          <a:uFillTx/>
                          <a:latin typeface="+mn-lt"/>
                          <a:ea typeface="+mn-ea"/>
                          <a:cs typeface="+mn-cs"/>
                          <a:sym typeface="Helvetica Light"/>
                        </a:rPr>
                        <a:t>API Ecosystem and Management</a:t>
                      </a:r>
                    </a:p>
                    <a:p>
                      <a:pPr marL="458787" marR="0" lvl="0" indent="-342900" algn="l" defTabSz="825500" rtl="0" eaLnBrk="1" fontAlgn="auto" latinLnBrk="0" hangingPunct="0">
                        <a:lnSpc>
                          <a:spcPct val="100000"/>
                        </a:lnSpc>
                        <a:spcBef>
                          <a:spcPts val="0"/>
                        </a:spcBef>
                        <a:spcAft>
                          <a:spcPts val="0"/>
                        </a:spcAft>
                        <a:buClrTx/>
                        <a:buSzTx/>
                        <a:buFont typeface="Arial" charset="0"/>
                        <a:buChar char="•"/>
                        <a:tabLst/>
                        <a:defRPr/>
                      </a:pPr>
                      <a:r>
                        <a:rPr kumimoji="0" lang="en-US" sz="2100" u="none" strike="noStrike" kern="0" cap="none" spc="0" normalizeH="0" baseline="0" noProof="0" dirty="0">
                          <a:ln>
                            <a:noFill/>
                          </a:ln>
                          <a:solidFill>
                            <a:schemeClr val="tx1"/>
                          </a:solidFill>
                          <a:effectLst/>
                          <a:uLnTx/>
                          <a:uFillTx/>
                          <a:latin typeface="+mn-lt"/>
                          <a:ea typeface="+mn-ea"/>
                          <a:cs typeface="+mn-cs"/>
                          <a:sym typeface="Helvetica Light"/>
                        </a:rPr>
                        <a:t>Services leveraging the depth of IBM software</a:t>
                      </a:r>
                    </a:p>
                    <a:p>
                      <a:pPr marL="458787" marR="0" lvl="0" indent="-342900" algn="l" defTabSz="825500" rtl="0" eaLnBrk="1" fontAlgn="auto" latinLnBrk="0" hangingPunct="0">
                        <a:lnSpc>
                          <a:spcPct val="100000"/>
                        </a:lnSpc>
                        <a:spcBef>
                          <a:spcPts val="0"/>
                        </a:spcBef>
                        <a:spcAft>
                          <a:spcPts val="0"/>
                        </a:spcAft>
                        <a:buClrTx/>
                        <a:buSzTx/>
                        <a:buFont typeface="Arial" charset="0"/>
                        <a:buChar char="•"/>
                        <a:tabLst/>
                        <a:defRPr/>
                      </a:pPr>
                      <a:r>
                        <a:rPr kumimoji="0" lang="en-US" sz="2100" u="none" strike="noStrike" kern="0" cap="none" spc="0" normalizeH="0" baseline="0" noProof="0" dirty="0">
                          <a:ln>
                            <a:noFill/>
                          </a:ln>
                          <a:solidFill>
                            <a:schemeClr val="tx1"/>
                          </a:solidFill>
                          <a:effectLst/>
                          <a:uLnTx/>
                          <a:uFillTx/>
                          <a:latin typeface="+mn-lt"/>
                          <a:ea typeface="+mn-ea"/>
                          <a:cs typeface="+mn-cs"/>
                          <a:sym typeface="Helvetica Light"/>
                        </a:rPr>
                        <a:t>Integrate with your on-premises applications</a:t>
                      </a:r>
                    </a:p>
                  </a:txBody>
                  <a:tcPr marL="115606" marR="115606" marT="60944" marB="60944"/>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419252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Foundry </a:t>
            </a:r>
            <a:r>
              <a:rPr lang="mr-IN" dirty="0"/>
              <a:t>–</a:t>
            </a:r>
            <a:r>
              <a:rPr lang="en-US" dirty="0"/>
              <a:t> Advantages</a:t>
            </a:r>
          </a:p>
        </p:txBody>
      </p:sp>
      <p:sp>
        <p:nvSpPr>
          <p:cNvPr id="3" name="Slide Number Placeholder 2"/>
          <p:cNvSpPr>
            <a:spLocks noGrp="1"/>
          </p:cNvSpPr>
          <p:nvPr>
            <p:ph type="sldNum" sz="quarter" idx="10"/>
          </p:nvPr>
        </p:nvSpPr>
        <p:spPr/>
        <p:txBody>
          <a:bodyPr/>
          <a:lstStyle/>
          <a:p>
            <a:pPr defTabSz="607128"/>
            <a:fld id="{E9549862-13E2-C34D-815E-8545BD36FC59}" type="slidenum">
              <a:rPr lang="en-US" smtClean="0">
                <a:solidFill>
                  <a:srgbClr val="6D7777"/>
                </a:solidFill>
              </a:rPr>
              <a:pPr defTabSz="607128"/>
              <a:t>4</a:t>
            </a:fld>
            <a:endParaRPr lang="en-US" dirty="0">
              <a:solidFill>
                <a:srgbClr val="6D7777"/>
              </a:solidFill>
            </a:endParaRPr>
          </a:p>
        </p:txBody>
      </p:sp>
      <p:graphicFrame>
        <p:nvGraphicFramePr>
          <p:cNvPr id="5" name="Content Placeholder 4"/>
          <p:cNvGraphicFramePr>
            <a:graphicFrameLocks noGrp="1"/>
          </p:cNvGraphicFramePr>
          <p:nvPr>
            <p:ph sz="quarter" idx="11"/>
            <p:extLst>
              <p:ext uri="{D42A27DB-BD31-4B8C-83A1-F6EECF244321}">
                <p14:modId xmlns:p14="http://schemas.microsoft.com/office/powerpoint/2010/main" val="1245672508"/>
              </p:ext>
            </p:extLst>
          </p:nvPr>
        </p:nvGraphicFramePr>
        <p:xfrm>
          <a:off x="390525" y="1201738"/>
          <a:ext cx="11188699" cy="3642328"/>
        </p:xfrm>
        <a:graphic>
          <a:graphicData uri="http://schemas.openxmlformats.org/drawingml/2006/table">
            <a:tbl>
              <a:tblPr bandRow="1">
                <a:tableStyleId>{5C22544A-7EE6-4342-B048-85BDC9FD1C3A}</a:tableStyleId>
              </a:tblPr>
              <a:tblGrid>
                <a:gridCol w="4310758">
                  <a:extLst>
                    <a:ext uri="{9D8B030D-6E8A-4147-A177-3AD203B41FA5}">
                      <a16:colId xmlns="" xmlns:a16="http://schemas.microsoft.com/office/drawing/2014/main" val="20000"/>
                    </a:ext>
                  </a:extLst>
                </a:gridCol>
                <a:gridCol w="6877941">
                  <a:extLst>
                    <a:ext uri="{9D8B030D-6E8A-4147-A177-3AD203B41FA5}">
                      <a16:colId xmlns="" xmlns:a16="http://schemas.microsoft.com/office/drawing/2014/main" val="20001"/>
                    </a:ext>
                  </a:extLst>
                </a:gridCol>
              </a:tblGrid>
              <a:tr h="370840">
                <a:tc>
                  <a:txBody>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2400" u="none" strike="noStrike" kern="0" cap="none" spc="0" normalizeH="0" baseline="0" noProof="0" dirty="0">
                          <a:ln>
                            <a:noFill/>
                          </a:ln>
                          <a:solidFill>
                            <a:schemeClr val="tx1"/>
                          </a:solidFill>
                          <a:effectLst/>
                          <a:uLnTx/>
                          <a:uFillTx/>
                          <a:sym typeface="Helvetica Light"/>
                        </a:rPr>
                        <a:t>Cloud Foundry Offers</a:t>
                      </a:r>
                    </a:p>
                  </a:txBody>
                  <a:tcPr marL="115606" marR="115606" marT="60944" marB="60944" anchor="ctr"/>
                </a:tc>
                <a:tc>
                  <a:txBody>
                    <a:bodyPr/>
                    <a:lstStyle/>
                    <a:p>
                      <a:pPr marL="458787" marR="0" lvl="0" indent="-342900" algn="l" defTabSz="825500" rtl="0" eaLnBrk="1" fontAlgn="auto" latinLnBrk="0" hangingPunct="0">
                        <a:lnSpc>
                          <a:spcPct val="100000"/>
                        </a:lnSpc>
                        <a:spcBef>
                          <a:spcPts val="0"/>
                        </a:spcBef>
                        <a:spcAft>
                          <a:spcPts val="0"/>
                        </a:spcAft>
                        <a:buClrTx/>
                        <a:buSzTx/>
                        <a:buFont typeface="Arial" charset="0"/>
                        <a:buChar char="•"/>
                        <a:tabLst/>
                        <a:defRPr/>
                      </a:pPr>
                      <a:r>
                        <a:rPr kumimoji="0" lang="en-US" sz="2100" u="none" strike="noStrike" kern="0" cap="none" spc="0" normalizeH="0" baseline="0" noProof="0" dirty="0">
                          <a:ln>
                            <a:noFill/>
                          </a:ln>
                          <a:solidFill>
                            <a:schemeClr val="tx1"/>
                          </a:solidFill>
                          <a:effectLst/>
                          <a:uLnTx/>
                          <a:uFillTx/>
                          <a:sym typeface="Helvetica Light"/>
                        </a:rPr>
                        <a:t>A suitable environment to run an application</a:t>
                      </a:r>
                    </a:p>
                    <a:p>
                      <a:pPr marL="458787" marR="0" lvl="0" indent="-342900" algn="l" defTabSz="825500" rtl="0" eaLnBrk="1" fontAlgn="auto" latinLnBrk="0" hangingPunct="0">
                        <a:lnSpc>
                          <a:spcPct val="100000"/>
                        </a:lnSpc>
                        <a:spcBef>
                          <a:spcPts val="0"/>
                        </a:spcBef>
                        <a:spcAft>
                          <a:spcPts val="0"/>
                        </a:spcAft>
                        <a:buClrTx/>
                        <a:buSzTx/>
                        <a:buFont typeface="Arial" charset="0"/>
                        <a:buChar char="•"/>
                        <a:tabLst/>
                        <a:defRPr/>
                      </a:pPr>
                      <a:r>
                        <a:rPr kumimoji="0" lang="en-US" sz="2100" u="none" strike="noStrike" kern="0" cap="none" spc="0" normalizeH="0" baseline="0" noProof="0" dirty="0">
                          <a:ln>
                            <a:noFill/>
                          </a:ln>
                          <a:solidFill>
                            <a:schemeClr val="tx1"/>
                          </a:solidFill>
                          <a:effectLst/>
                          <a:uLnTx/>
                          <a:uFillTx/>
                          <a:sym typeface="Helvetica Light"/>
                        </a:rPr>
                        <a:t>Integration with development tools</a:t>
                      </a:r>
                    </a:p>
                    <a:p>
                      <a:pPr marL="458787" marR="0" lvl="0" indent="-342900" algn="l" defTabSz="825500" rtl="0" eaLnBrk="1" fontAlgn="auto" latinLnBrk="0" hangingPunct="0">
                        <a:lnSpc>
                          <a:spcPct val="100000"/>
                        </a:lnSpc>
                        <a:spcBef>
                          <a:spcPts val="0"/>
                        </a:spcBef>
                        <a:spcAft>
                          <a:spcPts val="0"/>
                        </a:spcAft>
                        <a:buClrTx/>
                        <a:buSzTx/>
                        <a:buFont typeface="Arial" charset="0"/>
                        <a:buChar char="•"/>
                        <a:tabLst/>
                        <a:defRPr/>
                      </a:pPr>
                      <a:r>
                        <a:rPr kumimoji="0" lang="en-US" sz="2100" u="none" strike="noStrike" kern="0" cap="none" spc="0" normalizeH="0" baseline="0" noProof="0" dirty="0">
                          <a:ln>
                            <a:noFill/>
                          </a:ln>
                          <a:solidFill>
                            <a:schemeClr val="tx1"/>
                          </a:solidFill>
                          <a:effectLst/>
                          <a:uLnTx/>
                          <a:uFillTx/>
                          <a:sym typeface="Helvetica Light"/>
                        </a:rPr>
                        <a:t>Full application deployment</a:t>
                      </a:r>
                    </a:p>
                    <a:p>
                      <a:pPr marL="458787" marR="0" lvl="0" indent="-342900" algn="l" defTabSz="825500" rtl="0" eaLnBrk="1" fontAlgn="auto" latinLnBrk="0" hangingPunct="0">
                        <a:lnSpc>
                          <a:spcPct val="100000"/>
                        </a:lnSpc>
                        <a:spcBef>
                          <a:spcPts val="0"/>
                        </a:spcBef>
                        <a:spcAft>
                          <a:spcPts val="0"/>
                        </a:spcAft>
                        <a:buClrTx/>
                        <a:buSzTx/>
                        <a:buFont typeface="Arial" charset="0"/>
                        <a:buChar char="•"/>
                        <a:tabLst/>
                        <a:defRPr/>
                      </a:pPr>
                      <a:r>
                        <a:rPr kumimoji="0" lang="en-US" sz="2100" u="none" strike="noStrike" kern="0" cap="none" spc="0" normalizeH="0" baseline="0" noProof="0" dirty="0">
                          <a:ln>
                            <a:noFill/>
                          </a:ln>
                          <a:solidFill>
                            <a:schemeClr val="tx1"/>
                          </a:solidFill>
                          <a:effectLst/>
                          <a:uLnTx/>
                          <a:uFillTx/>
                          <a:sym typeface="Helvetica Light"/>
                        </a:rPr>
                        <a:t>Application lifecycle management</a:t>
                      </a:r>
                    </a:p>
                    <a:p>
                      <a:pPr marL="458787" marR="0" lvl="0" indent="-342900" algn="l" defTabSz="825500" rtl="0" eaLnBrk="1" fontAlgn="auto" latinLnBrk="0" hangingPunct="0">
                        <a:lnSpc>
                          <a:spcPct val="100000"/>
                        </a:lnSpc>
                        <a:spcBef>
                          <a:spcPts val="0"/>
                        </a:spcBef>
                        <a:spcAft>
                          <a:spcPts val="0"/>
                        </a:spcAft>
                        <a:buClrTx/>
                        <a:buSzTx/>
                        <a:buFont typeface="Arial" charset="0"/>
                        <a:buChar char="•"/>
                        <a:tabLst/>
                        <a:defRPr/>
                      </a:pPr>
                      <a:r>
                        <a:rPr kumimoji="0" lang="en-US" sz="2100" u="none" strike="noStrike" kern="0" cap="none" spc="0" normalizeH="0" baseline="0" noProof="0" dirty="0">
                          <a:ln>
                            <a:noFill/>
                          </a:ln>
                          <a:solidFill>
                            <a:schemeClr val="tx1"/>
                          </a:solidFill>
                          <a:effectLst/>
                          <a:uLnTx/>
                          <a:uFillTx/>
                          <a:sym typeface="Helvetica Light"/>
                        </a:rPr>
                        <a:t>Integration with various cloud providers</a:t>
                      </a:r>
                    </a:p>
                    <a:p>
                      <a:pPr marL="458787" marR="0" lvl="0" indent="-342900" algn="l" defTabSz="825500" rtl="0" eaLnBrk="1" fontAlgn="auto" latinLnBrk="0" hangingPunct="0">
                        <a:lnSpc>
                          <a:spcPct val="100000"/>
                        </a:lnSpc>
                        <a:spcBef>
                          <a:spcPts val="0"/>
                        </a:spcBef>
                        <a:spcAft>
                          <a:spcPts val="0"/>
                        </a:spcAft>
                        <a:buClrTx/>
                        <a:buSzTx/>
                        <a:buFont typeface="Arial" charset="0"/>
                        <a:buChar char="•"/>
                        <a:tabLst/>
                        <a:defRPr/>
                      </a:pPr>
                      <a:r>
                        <a:rPr kumimoji="0" lang="en-US" sz="2100" u="none" strike="noStrike" kern="0" cap="none" spc="0" normalizeH="0" baseline="0" noProof="0" dirty="0">
                          <a:ln>
                            <a:noFill/>
                          </a:ln>
                          <a:solidFill>
                            <a:schemeClr val="tx1"/>
                          </a:solidFill>
                          <a:effectLst/>
                          <a:uLnTx/>
                          <a:uFillTx/>
                          <a:sym typeface="Helvetica Light"/>
                        </a:rPr>
                        <a:t>Application execution</a:t>
                      </a:r>
                    </a:p>
                    <a:p>
                      <a:pPr marL="458787" marR="0" lvl="0" indent="-342900" algn="l" defTabSz="825500" rtl="0" eaLnBrk="1" fontAlgn="auto" latinLnBrk="0" hangingPunct="0">
                        <a:lnSpc>
                          <a:spcPct val="100000"/>
                        </a:lnSpc>
                        <a:spcBef>
                          <a:spcPts val="0"/>
                        </a:spcBef>
                        <a:spcAft>
                          <a:spcPts val="0"/>
                        </a:spcAft>
                        <a:buClrTx/>
                        <a:buSzTx/>
                        <a:buFont typeface="Arial" charset="0"/>
                        <a:buChar char="•"/>
                        <a:tabLst/>
                        <a:defRPr/>
                      </a:pPr>
                      <a:r>
                        <a:rPr kumimoji="0" lang="en-US" sz="2100" u="none" strike="noStrike" kern="0" cap="none" spc="0" normalizeH="0" baseline="0" noProof="0" dirty="0">
                          <a:ln>
                            <a:noFill/>
                          </a:ln>
                          <a:solidFill>
                            <a:schemeClr val="tx1"/>
                          </a:solidFill>
                          <a:effectLst/>
                          <a:uLnTx/>
                          <a:uFillTx/>
                          <a:sym typeface="Helvetica Light"/>
                        </a:rPr>
                        <a:t>Self-healing capacity</a:t>
                      </a:r>
                    </a:p>
                    <a:p>
                      <a:pPr marL="458787" marR="0" lvl="0" indent="-342900" algn="l" defTabSz="825500" rtl="0" eaLnBrk="1" fontAlgn="auto" latinLnBrk="0" hangingPunct="0">
                        <a:lnSpc>
                          <a:spcPct val="100000"/>
                        </a:lnSpc>
                        <a:spcBef>
                          <a:spcPts val="0"/>
                        </a:spcBef>
                        <a:spcAft>
                          <a:spcPts val="0"/>
                        </a:spcAft>
                        <a:buClrTx/>
                        <a:buSzTx/>
                        <a:buFont typeface="Arial" charset="0"/>
                        <a:buChar char="•"/>
                        <a:tabLst/>
                        <a:defRPr/>
                      </a:pPr>
                      <a:r>
                        <a:rPr kumimoji="0" lang="en-US" sz="2100" u="none" strike="noStrike" kern="0" cap="none" spc="0" normalizeH="0" baseline="0" noProof="0" dirty="0">
                          <a:ln>
                            <a:noFill/>
                          </a:ln>
                          <a:solidFill>
                            <a:schemeClr val="tx1"/>
                          </a:solidFill>
                          <a:effectLst/>
                          <a:uLnTx/>
                          <a:uFillTx/>
                          <a:sym typeface="Helvetica Light"/>
                        </a:rPr>
                        <a:t>Centralized management of applications</a:t>
                      </a:r>
                    </a:p>
                    <a:p>
                      <a:pPr marL="458787" marR="0" lvl="0" indent="-342900" algn="l" defTabSz="825500" rtl="0" eaLnBrk="1" fontAlgn="auto" latinLnBrk="0" hangingPunct="0">
                        <a:lnSpc>
                          <a:spcPct val="100000"/>
                        </a:lnSpc>
                        <a:spcBef>
                          <a:spcPts val="0"/>
                        </a:spcBef>
                        <a:spcAft>
                          <a:spcPts val="0"/>
                        </a:spcAft>
                        <a:buClrTx/>
                        <a:buSzTx/>
                        <a:buFont typeface="Arial" charset="0"/>
                        <a:buChar char="•"/>
                        <a:tabLst/>
                        <a:defRPr/>
                      </a:pPr>
                      <a:r>
                        <a:rPr kumimoji="0" lang="en-US" sz="2100" u="none" strike="noStrike" kern="0" cap="none" spc="0" normalizeH="0" baseline="0" noProof="0" dirty="0">
                          <a:ln>
                            <a:noFill/>
                          </a:ln>
                          <a:solidFill>
                            <a:schemeClr val="tx1"/>
                          </a:solidFill>
                          <a:effectLst/>
                          <a:uLnTx/>
                          <a:uFillTx/>
                          <a:sym typeface="Helvetica Light"/>
                        </a:rPr>
                        <a:t>Distributed environment</a:t>
                      </a:r>
                    </a:p>
                    <a:p>
                      <a:pPr marL="458787" marR="0" lvl="0" indent="-342900" algn="l" defTabSz="825500" rtl="0" eaLnBrk="1" fontAlgn="auto" latinLnBrk="0" hangingPunct="0">
                        <a:lnSpc>
                          <a:spcPct val="100000"/>
                        </a:lnSpc>
                        <a:spcBef>
                          <a:spcPts val="0"/>
                        </a:spcBef>
                        <a:spcAft>
                          <a:spcPts val="0"/>
                        </a:spcAft>
                        <a:buClrTx/>
                        <a:buSzTx/>
                        <a:buFont typeface="Arial" charset="0"/>
                        <a:buChar char="•"/>
                        <a:tabLst/>
                        <a:defRPr/>
                      </a:pPr>
                      <a:r>
                        <a:rPr kumimoji="0" lang="en-US" sz="2100" u="none" strike="noStrike" kern="0" cap="none" spc="0" normalizeH="0" baseline="0" noProof="0" dirty="0">
                          <a:ln>
                            <a:noFill/>
                          </a:ln>
                          <a:solidFill>
                            <a:schemeClr val="tx1"/>
                          </a:solidFill>
                          <a:effectLst/>
                          <a:uLnTx/>
                          <a:uFillTx/>
                          <a:sym typeface="Helvetica Light"/>
                        </a:rPr>
                        <a:t>Easy integration</a:t>
                      </a:r>
                    </a:p>
                    <a:p>
                      <a:pPr marL="458787" marR="0" lvl="0" indent="-342900" algn="l" defTabSz="825500" rtl="0" eaLnBrk="1" fontAlgn="auto" latinLnBrk="0" hangingPunct="0">
                        <a:lnSpc>
                          <a:spcPct val="100000"/>
                        </a:lnSpc>
                        <a:spcBef>
                          <a:spcPts val="0"/>
                        </a:spcBef>
                        <a:spcAft>
                          <a:spcPts val="0"/>
                        </a:spcAft>
                        <a:buClrTx/>
                        <a:buSzTx/>
                        <a:buFont typeface="Arial" charset="0"/>
                        <a:buChar char="•"/>
                        <a:tabLst/>
                        <a:defRPr/>
                      </a:pPr>
                      <a:r>
                        <a:rPr kumimoji="0" lang="en-US" sz="2100" u="none" strike="noStrike" kern="0" cap="none" spc="0" normalizeH="0" baseline="0" noProof="0" dirty="0">
                          <a:ln>
                            <a:noFill/>
                          </a:ln>
                          <a:solidFill>
                            <a:schemeClr val="tx1"/>
                          </a:solidFill>
                          <a:effectLst/>
                          <a:uLnTx/>
                          <a:uFillTx/>
                          <a:sym typeface="Helvetica Light"/>
                        </a:rPr>
                        <a:t>Easy maintenance (upgrades, etc.)</a:t>
                      </a:r>
                    </a:p>
                  </a:txBody>
                  <a:tcPr marL="115606" marR="115606" marT="60944" marB="60944"/>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199767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Foundry Buildpack</a:t>
            </a:r>
          </a:p>
        </p:txBody>
      </p:sp>
      <p:sp>
        <p:nvSpPr>
          <p:cNvPr id="4" name="Content Placeholder 3"/>
          <p:cNvSpPr>
            <a:spLocks noGrp="1"/>
          </p:cNvSpPr>
          <p:nvPr>
            <p:ph idx="1"/>
          </p:nvPr>
        </p:nvSpPr>
        <p:spPr/>
        <p:txBody>
          <a:bodyPr>
            <a:normAutofit lnSpcReduction="10000"/>
          </a:bodyPr>
          <a:lstStyle/>
          <a:p>
            <a:pPr marL="342900" indent="-342900">
              <a:buFont typeface="Arial" charset="0"/>
              <a:buChar char="•"/>
            </a:pPr>
            <a:r>
              <a:rPr lang="en-US" sz="2400" dirty="0"/>
              <a:t>Like Kubernetes, Cloud Foundry uses containers for the runtime executable</a:t>
            </a:r>
          </a:p>
          <a:p>
            <a:pPr marL="342900" indent="-342900">
              <a:buFont typeface="Arial" charset="0"/>
              <a:buChar char="•"/>
            </a:pPr>
            <a:r>
              <a:rPr lang="en-US" sz="2400" dirty="0"/>
              <a:t>Unlike Kubernetes, Cloud Foundry builds the images used to create the containers</a:t>
            </a:r>
          </a:p>
          <a:p>
            <a:pPr marL="872116" lvl="1" indent="-342900">
              <a:buFont typeface="Arial" charset="0"/>
              <a:buChar char="•"/>
            </a:pPr>
            <a:r>
              <a:rPr lang="en-US" sz="1800" dirty="0"/>
              <a:t>Kubernetes isn’t responsible for building the images and doesn’t care where they come from</a:t>
            </a:r>
          </a:p>
          <a:p>
            <a:pPr marL="872116" lvl="1" indent="-342900">
              <a:buFont typeface="Arial" charset="0"/>
              <a:buChar char="•"/>
            </a:pPr>
            <a:r>
              <a:rPr lang="en-US" sz="1800" dirty="0"/>
              <a:t>This makes CF what is called an "opinionated" platform, one that not only runs containers but builds the images as well</a:t>
            </a:r>
          </a:p>
          <a:p>
            <a:pPr marL="342900" indent="-342900">
              <a:buFont typeface="Arial" charset="0"/>
              <a:buChar char="•"/>
            </a:pPr>
            <a:r>
              <a:rPr lang="en-US" sz="2400" dirty="0"/>
              <a:t>Cloud Foundry uses </a:t>
            </a:r>
            <a:r>
              <a:rPr lang="en-US" sz="2400" dirty="0" err="1"/>
              <a:t>buildpacks</a:t>
            </a:r>
            <a:r>
              <a:rPr lang="en-US" sz="2400" dirty="0"/>
              <a:t> to create the images</a:t>
            </a:r>
          </a:p>
          <a:p>
            <a:pPr marL="342900" indent="-342900">
              <a:buFont typeface="Arial" charset="0"/>
              <a:buChar char="•"/>
            </a:pPr>
            <a:r>
              <a:rPr lang="en-US" sz="2400" dirty="0"/>
              <a:t>You provide CF your application code, everything else is provided by the platform. </a:t>
            </a:r>
          </a:p>
          <a:p>
            <a:pPr marL="872116" lvl="1" indent="-342900">
              <a:buFont typeface="Arial" charset="0"/>
              <a:buChar char="•"/>
            </a:pPr>
            <a:r>
              <a:rPr lang="en-US" sz="1800" dirty="0"/>
              <a:t>Cloud Foundry is smart enough to pick the buildpack that matches your code language. You have the ability to specify the buildpack to use</a:t>
            </a:r>
          </a:p>
          <a:p>
            <a:pPr marL="872116" lvl="1" indent="-342900">
              <a:buFont typeface="Arial" charset="0"/>
              <a:buChar char="•"/>
            </a:pPr>
            <a:r>
              <a:rPr lang="en-US" sz="1800" dirty="0"/>
              <a:t>The buildpack provides framework and runtime support for your app</a:t>
            </a:r>
          </a:p>
          <a:p>
            <a:pPr marL="872116" lvl="1" indent="-342900">
              <a:buFont typeface="Arial" charset="0"/>
              <a:buChar char="•"/>
            </a:pPr>
            <a:r>
              <a:rPr lang="en-US" sz="1800" dirty="0"/>
              <a:t>The buildpack will determine what dependencies to download and how to configure your app</a:t>
            </a:r>
          </a:p>
          <a:p>
            <a:pPr marL="872116" lvl="1" indent="-342900">
              <a:buFont typeface="Arial" charset="0"/>
              <a:buChar char="•"/>
            </a:pPr>
            <a:r>
              <a:rPr lang="en-US" sz="1800" dirty="0"/>
              <a:t>The buildpack is used to compile or prepare your app for launch</a:t>
            </a:r>
          </a:p>
          <a:p>
            <a:pPr marL="872116" lvl="1" indent="-342900">
              <a:buFont typeface="Arial" charset="0"/>
              <a:buChar char="•"/>
            </a:pPr>
            <a:endParaRPr lang="en-US" sz="1800" dirty="0"/>
          </a:p>
          <a:p>
            <a:pPr marL="872116" lvl="1" indent="-342900">
              <a:buFont typeface="Arial" charset="0"/>
              <a:buChar char="•"/>
            </a:pPr>
            <a:endParaRPr lang="en-US" sz="1733" dirty="0"/>
          </a:p>
          <a:p>
            <a:endParaRPr lang="en-US" dirty="0"/>
          </a:p>
        </p:txBody>
      </p:sp>
      <p:sp>
        <p:nvSpPr>
          <p:cNvPr id="3" name="Slide Number Placeholder 2"/>
          <p:cNvSpPr>
            <a:spLocks noGrp="1"/>
          </p:cNvSpPr>
          <p:nvPr>
            <p:ph type="sldNum" sz="quarter" idx="10"/>
          </p:nvPr>
        </p:nvSpPr>
        <p:spPr/>
        <p:txBody>
          <a:bodyPr/>
          <a:lstStyle/>
          <a:p>
            <a:pPr defTabSz="607128"/>
            <a:fld id="{E9549862-13E2-C34D-815E-8545BD36FC59}" type="slidenum">
              <a:rPr lang="en-US" smtClean="0">
                <a:solidFill>
                  <a:srgbClr val="6D7777"/>
                </a:solidFill>
              </a:rPr>
              <a:pPr defTabSz="607128"/>
              <a:t>5</a:t>
            </a:fld>
            <a:endParaRPr lang="en-US" dirty="0">
              <a:solidFill>
                <a:srgbClr val="6D7777"/>
              </a:solidFill>
            </a:endParaRPr>
          </a:p>
        </p:txBody>
      </p:sp>
    </p:spTree>
    <p:extLst>
      <p:ext uri="{BB962C8B-B14F-4D97-AF65-F5344CB8AC3E}">
        <p14:creationId xmlns:p14="http://schemas.microsoft.com/office/powerpoint/2010/main" val="1085493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Buildpack in summary</a:t>
            </a:r>
          </a:p>
        </p:txBody>
      </p:sp>
      <p:sp>
        <p:nvSpPr>
          <p:cNvPr id="3" name="Slide Number Placeholder 2"/>
          <p:cNvSpPr>
            <a:spLocks noGrp="1"/>
          </p:cNvSpPr>
          <p:nvPr>
            <p:ph type="sldNum" sz="quarter" idx="10"/>
          </p:nvPr>
        </p:nvSpPr>
        <p:spPr/>
        <p:txBody>
          <a:bodyPr/>
          <a:lstStyle/>
          <a:p>
            <a:pPr defTabSz="607128"/>
            <a:fld id="{E9549862-13E2-C34D-815E-8545BD36FC59}" type="slidenum">
              <a:rPr lang="en-US" smtClean="0">
                <a:solidFill>
                  <a:srgbClr val="6D7777"/>
                </a:solidFill>
              </a:rPr>
              <a:pPr defTabSz="607128"/>
              <a:t>6</a:t>
            </a:fld>
            <a:endParaRPr lang="en-US" dirty="0">
              <a:solidFill>
                <a:srgbClr val="6D7777"/>
              </a:solidFill>
            </a:endParaRPr>
          </a:p>
        </p:txBody>
      </p:sp>
      <p:sp>
        <p:nvSpPr>
          <p:cNvPr id="5" name="Teardrop 4"/>
          <p:cNvSpPr/>
          <p:nvPr/>
        </p:nvSpPr>
        <p:spPr>
          <a:xfrm>
            <a:off x="6070537" y="2348362"/>
            <a:ext cx="1177311" cy="859938"/>
          </a:xfrm>
          <a:prstGeom prst="teardrop">
            <a:avLst>
              <a:gd name="adj" fmla="val 130380"/>
            </a:avLst>
          </a:prstGeom>
          <a:gradFill>
            <a:gsLst>
              <a:gs pos="0">
                <a:srgbClr val="EBEA00"/>
              </a:gs>
              <a:gs pos="100000">
                <a:srgbClr val="D98A25"/>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Droplet</a:t>
            </a:r>
          </a:p>
        </p:txBody>
      </p:sp>
      <p:pic>
        <p:nvPicPr>
          <p:cNvPr id="6" name="Picture 5"/>
          <p:cNvPicPr>
            <a:picLocks noChangeAspect="1"/>
          </p:cNvPicPr>
          <p:nvPr/>
        </p:nvPicPr>
        <p:blipFill>
          <a:blip r:embed="rId3"/>
          <a:stretch>
            <a:fillRect/>
          </a:stretch>
        </p:blipFill>
        <p:spPr>
          <a:xfrm>
            <a:off x="4092565" y="2284597"/>
            <a:ext cx="966743" cy="968256"/>
          </a:xfrm>
          <a:prstGeom prst="rect">
            <a:avLst/>
          </a:prstGeom>
        </p:spPr>
      </p:pic>
      <p:sp>
        <p:nvSpPr>
          <p:cNvPr id="7" name="TextBox 6"/>
          <p:cNvSpPr txBox="1"/>
          <p:nvPr/>
        </p:nvSpPr>
        <p:spPr>
          <a:xfrm>
            <a:off x="4110350" y="3266084"/>
            <a:ext cx="1011427" cy="307777"/>
          </a:xfrm>
          <a:prstGeom prst="rect">
            <a:avLst/>
          </a:prstGeom>
          <a:noFill/>
        </p:spPr>
        <p:txBody>
          <a:bodyPr wrap="none" rtlCol="0">
            <a:spAutoFit/>
          </a:bodyPr>
          <a:lstStyle/>
          <a:p>
            <a:r>
              <a:rPr lang="en-US" sz="1400" dirty="0"/>
              <a:t>Buildpack</a:t>
            </a:r>
          </a:p>
        </p:txBody>
      </p:sp>
      <p:sp>
        <p:nvSpPr>
          <p:cNvPr id="8" name="Striped Right Arrow 7"/>
          <p:cNvSpPr/>
          <p:nvPr/>
        </p:nvSpPr>
        <p:spPr>
          <a:xfrm>
            <a:off x="5204088" y="2620125"/>
            <a:ext cx="621726" cy="265176"/>
          </a:xfrm>
          <a:prstGeom prst="stripedRightArrow">
            <a:avLst/>
          </a:prstGeom>
          <a:solidFill>
            <a:schemeClr val="bg2">
              <a:lumMod val="60000"/>
              <a:lumOff val="40000"/>
            </a:scheme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Left Brace 8"/>
          <p:cNvSpPr/>
          <p:nvPr/>
        </p:nvSpPr>
        <p:spPr>
          <a:xfrm>
            <a:off x="7768194" y="2182763"/>
            <a:ext cx="383618" cy="1237209"/>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 name="TextBox 9"/>
          <p:cNvSpPr txBox="1"/>
          <p:nvPr/>
        </p:nvSpPr>
        <p:spPr>
          <a:xfrm>
            <a:off x="8151812" y="1931344"/>
            <a:ext cx="2507738" cy="1569660"/>
          </a:xfrm>
          <a:prstGeom prst="rect">
            <a:avLst/>
          </a:prstGeom>
          <a:noFill/>
        </p:spPr>
        <p:txBody>
          <a:bodyPr wrap="none" rtlCol="0">
            <a:spAutoFit/>
          </a:bodyPr>
          <a:lstStyle/>
          <a:p>
            <a:pPr marL="223838" indent="-223838">
              <a:lnSpc>
                <a:spcPct val="200000"/>
              </a:lnSpc>
              <a:buAutoNum type="arabicPeriod"/>
            </a:pPr>
            <a:r>
              <a:rPr lang="en-US" sz="1600" dirty="0"/>
              <a:t>App and dependencies</a:t>
            </a:r>
          </a:p>
          <a:p>
            <a:pPr marL="223838" indent="-223838">
              <a:lnSpc>
                <a:spcPct val="200000"/>
              </a:lnSpc>
              <a:buAutoNum type="arabicPeriod"/>
            </a:pPr>
            <a:r>
              <a:rPr lang="en-US" sz="1600" dirty="0"/>
              <a:t>Runtime binaries</a:t>
            </a:r>
          </a:p>
          <a:p>
            <a:pPr marL="223838" indent="-223838">
              <a:lnSpc>
                <a:spcPct val="200000"/>
              </a:lnSpc>
              <a:buAutoNum type="arabicPeriod"/>
            </a:pPr>
            <a:r>
              <a:rPr lang="en-US" sz="1600" dirty="0"/>
              <a:t>Runtime configurations</a:t>
            </a:r>
          </a:p>
        </p:txBody>
      </p:sp>
      <p:sp>
        <p:nvSpPr>
          <p:cNvPr id="11" name="Folded Corner 10"/>
          <p:cNvSpPr/>
          <p:nvPr/>
        </p:nvSpPr>
        <p:spPr>
          <a:xfrm>
            <a:off x="2097727" y="3433344"/>
            <a:ext cx="978889" cy="595342"/>
          </a:xfrm>
          <a:prstGeom prst="foldedCorner">
            <a:avLst/>
          </a:prstGeom>
          <a:gradFill>
            <a:gsLst>
              <a:gs pos="0">
                <a:srgbClr val="A263D6"/>
              </a:gs>
              <a:gs pos="100000">
                <a:srgbClr val="5F024E"/>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Metadata</a:t>
            </a:r>
          </a:p>
        </p:txBody>
      </p:sp>
      <p:sp>
        <p:nvSpPr>
          <p:cNvPr id="12" name="Right Arrow 11"/>
          <p:cNvSpPr/>
          <p:nvPr/>
        </p:nvSpPr>
        <p:spPr>
          <a:xfrm rot="16200000">
            <a:off x="4225541" y="3972530"/>
            <a:ext cx="733369" cy="264596"/>
          </a:xfrm>
          <a:prstGeom prst="rightArrow">
            <a:avLst/>
          </a:prstGeom>
          <a:solidFill>
            <a:schemeClr val="bg2">
              <a:lumMod val="60000"/>
              <a:lumOff val="40000"/>
            </a:scheme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Heptagon 12"/>
          <p:cNvSpPr/>
          <p:nvPr/>
        </p:nvSpPr>
        <p:spPr>
          <a:xfrm>
            <a:off x="2097727" y="1528344"/>
            <a:ext cx="925975" cy="825228"/>
          </a:xfrm>
          <a:prstGeom prst="heptagon">
            <a:avLst/>
          </a:prstGeom>
          <a:gradFill>
            <a:gsLst>
              <a:gs pos="0">
                <a:srgbClr val="A263D6"/>
              </a:gs>
              <a:gs pos="100000">
                <a:srgbClr val="5F024E"/>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App</a:t>
            </a:r>
          </a:p>
        </p:txBody>
      </p:sp>
      <p:sp>
        <p:nvSpPr>
          <p:cNvPr id="14" name="Can 13"/>
          <p:cNvSpPr/>
          <p:nvPr/>
        </p:nvSpPr>
        <p:spPr>
          <a:xfrm>
            <a:off x="3697927" y="4652544"/>
            <a:ext cx="1828800" cy="1219200"/>
          </a:xfrm>
          <a:prstGeom prst="can">
            <a:avLst/>
          </a:prstGeom>
          <a:gradFill flip="none" rotWithShape="1">
            <a:gsLst>
              <a:gs pos="0">
                <a:schemeClr val="tx1">
                  <a:lumMod val="65000"/>
                  <a:lumOff val="35000"/>
                </a:schemeClr>
              </a:gs>
              <a:gs pos="100000">
                <a:schemeClr val="bg1">
                  <a:lumMod val="85000"/>
                </a:schemeClr>
              </a:gs>
            </a:gsLst>
            <a:lin ang="5400000" scaled="0"/>
            <a:tileRect/>
          </a:gra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Language Runtime Binaries Repository</a:t>
            </a:r>
          </a:p>
        </p:txBody>
      </p:sp>
      <p:sp>
        <p:nvSpPr>
          <p:cNvPr id="15" name="Right Arrow 14"/>
          <p:cNvSpPr/>
          <p:nvPr/>
        </p:nvSpPr>
        <p:spPr>
          <a:xfrm rot="1270986">
            <a:off x="3198801" y="2179875"/>
            <a:ext cx="733369" cy="264596"/>
          </a:xfrm>
          <a:prstGeom prst="rightArrow">
            <a:avLst/>
          </a:prstGeom>
          <a:solidFill>
            <a:schemeClr val="bg2">
              <a:lumMod val="60000"/>
              <a:lumOff val="40000"/>
            </a:scheme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ight Arrow 15"/>
          <p:cNvSpPr/>
          <p:nvPr/>
        </p:nvSpPr>
        <p:spPr>
          <a:xfrm rot="20193310">
            <a:off x="3199466" y="3143459"/>
            <a:ext cx="733369" cy="264596"/>
          </a:xfrm>
          <a:prstGeom prst="rightArrow">
            <a:avLst/>
          </a:prstGeom>
          <a:solidFill>
            <a:schemeClr val="bg2">
              <a:lumMod val="60000"/>
              <a:lumOff val="40000"/>
            </a:scheme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7116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Foundry runtime in summary</a:t>
            </a:r>
          </a:p>
        </p:txBody>
      </p:sp>
      <p:sp>
        <p:nvSpPr>
          <p:cNvPr id="3" name="Slide Number Placeholder 2"/>
          <p:cNvSpPr>
            <a:spLocks noGrp="1"/>
          </p:cNvSpPr>
          <p:nvPr>
            <p:ph type="sldNum" sz="quarter" idx="10"/>
          </p:nvPr>
        </p:nvSpPr>
        <p:spPr/>
        <p:txBody>
          <a:bodyPr/>
          <a:lstStyle/>
          <a:p>
            <a:pPr defTabSz="607128"/>
            <a:fld id="{E9549862-13E2-C34D-815E-8545BD36FC59}" type="slidenum">
              <a:rPr lang="en-US" smtClean="0">
                <a:solidFill>
                  <a:srgbClr val="6D7777"/>
                </a:solidFill>
              </a:rPr>
              <a:pPr defTabSz="607128"/>
              <a:t>7</a:t>
            </a:fld>
            <a:endParaRPr lang="en-US" dirty="0">
              <a:solidFill>
                <a:srgbClr val="6D7777"/>
              </a:solidFill>
            </a:endParaRPr>
          </a:p>
        </p:txBody>
      </p:sp>
      <p:sp>
        <p:nvSpPr>
          <p:cNvPr id="5" name="Folded Corner 4"/>
          <p:cNvSpPr/>
          <p:nvPr/>
        </p:nvSpPr>
        <p:spPr>
          <a:xfrm>
            <a:off x="2403597" y="3023174"/>
            <a:ext cx="978889" cy="595342"/>
          </a:xfrm>
          <a:prstGeom prst="foldedCorner">
            <a:avLst/>
          </a:prstGeom>
          <a:gradFill>
            <a:gsLst>
              <a:gs pos="0">
                <a:srgbClr val="A263D6"/>
              </a:gs>
              <a:gs pos="100000">
                <a:srgbClr val="5F024E"/>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Metadata</a:t>
            </a:r>
          </a:p>
        </p:txBody>
      </p:sp>
      <p:sp>
        <p:nvSpPr>
          <p:cNvPr id="6" name="TextBox 5"/>
          <p:cNvSpPr txBox="1"/>
          <p:nvPr/>
        </p:nvSpPr>
        <p:spPr>
          <a:xfrm>
            <a:off x="4271205" y="4126189"/>
            <a:ext cx="2646566" cy="307777"/>
          </a:xfrm>
          <a:prstGeom prst="rect">
            <a:avLst/>
          </a:prstGeom>
          <a:noFill/>
        </p:spPr>
        <p:txBody>
          <a:bodyPr wrap="square" rtlCol="0">
            <a:spAutoFit/>
          </a:bodyPr>
          <a:lstStyle/>
          <a:p>
            <a:pPr algn="ctr"/>
            <a:r>
              <a:rPr lang="en-US" sz="1400" dirty="0"/>
              <a:t>Diego Engine</a:t>
            </a:r>
          </a:p>
        </p:txBody>
      </p:sp>
      <p:sp>
        <p:nvSpPr>
          <p:cNvPr id="7" name="Right Arrow 6"/>
          <p:cNvSpPr/>
          <p:nvPr/>
        </p:nvSpPr>
        <p:spPr>
          <a:xfrm rot="2215174">
            <a:off x="3706811" y="2384651"/>
            <a:ext cx="733369" cy="264596"/>
          </a:xfrm>
          <a:prstGeom prst="rightArrow">
            <a:avLst/>
          </a:prstGeom>
          <a:solidFill>
            <a:schemeClr val="bg2">
              <a:lumMod val="60000"/>
              <a:lumOff val="40000"/>
            </a:scheme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Striped Right Arrow 7"/>
          <p:cNvSpPr/>
          <p:nvPr/>
        </p:nvSpPr>
        <p:spPr>
          <a:xfrm>
            <a:off x="6535373" y="3320845"/>
            <a:ext cx="621726" cy="265176"/>
          </a:xfrm>
          <a:prstGeom prst="stripedRightArrow">
            <a:avLst/>
          </a:prstGeom>
          <a:solidFill>
            <a:schemeClr val="bg2">
              <a:lumMod val="60000"/>
              <a:lumOff val="40000"/>
            </a:scheme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ight Arrow 8"/>
          <p:cNvSpPr/>
          <p:nvPr/>
        </p:nvSpPr>
        <p:spPr>
          <a:xfrm rot="19360690">
            <a:off x="3668485" y="4321418"/>
            <a:ext cx="733369" cy="264596"/>
          </a:xfrm>
          <a:prstGeom prst="rightArrow">
            <a:avLst/>
          </a:prstGeom>
          <a:solidFill>
            <a:schemeClr val="bg2">
              <a:lumMod val="60000"/>
              <a:lumOff val="40000"/>
            </a:scheme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Cube 9"/>
          <p:cNvSpPr/>
          <p:nvPr/>
        </p:nvSpPr>
        <p:spPr>
          <a:xfrm>
            <a:off x="2186510" y="4273615"/>
            <a:ext cx="1394398" cy="959195"/>
          </a:xfrm>
          <a:prstGeom prst="cube">
            <a:avLst/>
          </a:prstGeom>
          <a:solidFill>
            <a:schemeClr val="accent1">
              <a:lumMod val="40000"/>
              <a:lumOff val="60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Image</a:t>
            </a:r>
            <a:br>
              <a:rPr lang="en-US" sz="1400" b="1" dirty="0"/>
            </a:br>
            <a:r>
              <a:rPr lang="en-US" sz="1100" b="1" dirty="0"/>
              <a:t>(preinstalled)</a:t>
            </a:r>
          </a:p>
        </p:txBody>
      </p:sp>
      <p:sp>
        <p:nvSpPr>
          <p:cNvPr id="11" name="Right Arrow 10"/>
          <p:cNvSpPr/>
          <p:nvPr/>
        </p:nvSpPr>
        <p:spPr>
          <a:xfrm>
            <a:off x="3663355" y="3318956"/>
            <a:ext cx="733369" cy="264596"/>
          </a:xfrm>
          <a:prstGeom prst="rightArrow">
            <a:avLst/>
          </a:prstGeom>
          <a:solidFill>
            <a:schemeClr val="bg2">
              <a:lumMod val="60000"/>
              <a:lumOff val="40000"/>
            </a:scheme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p:nvPicPr>
        <p:blipFill>
          <a:blip r:embed="rId3"/>
          <a:stretch>
            <a:fillRect/>
          </a:stretch>
        </p:blipFill>
        <p:spPr>
          <a:xfrm>
            <a:off x="4743885" y="2787686"/>
            <a:ext cx="1556399" cy="1338503"/>
          </a:xfrm>
          <a:prstGeom prst="rect">
            <a:avLst/>
          </a:prstGeom>
        </p:spPr>
      </p:pic>
      <p:sp>
        <p:nvSpPr>
          <p:cNvPr id="13" name="Teardrop 12"/>
          <p:cNvSpPr/>
          <p:nvPr/>
        </p:nvSpPr>
        <p:spPr>
          <a:xfrm>
            <a:off x="2280125" y="1602950"/>
            <a:ext cx="1177311" cy="859938"/>
          </a:xfrm>
          <a:prstGeom prst="teardrop">
            <a:avLst>
              <a:gd name="adj" fmla="val 130380"/>
            </a:avLst>
          </a:prstGeom>
          <a:gradFill>
            <a:gsLst>
              <a:gs pos="0">
                <a:srgbClr val="EBEA00"/>
              </a:gs>
              <a:gs pos="100000">
                <a:srgbClr val="D98A25"/>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Droplet</a:t>
            </a:r>
          </a:p>
        </p:txBody>
      </p:sp>
      <p:sp>
        <p:nvSpPr>
          <p:cNvPr id="14" name="Rounded Rectangle 13"/>
          <p:cNvSpPr/>
          <p:nvPr/>
        </p:nvSpPr>
        <p:spPr>
          <a:xfrm>
            <a:off x="7317153" y="2694212"/>
            <a:ext cx="2567216" cy="1500252"/>
          </a:xfrm>
          <a:prstGeom prst="roundRect">
            <a:avLst/>
          </a:prstGeom>
          <a:noFill/>
          <a:ln w="762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 xmlns:a16="http://schemas.microsoft.com/office/drawing/2014/main" id="{140FCCE7-F194-479A-B96B-7122A42CD88D}"/>
              </a:ext>
            </a:extLst>
          </p:cNvPr>
          <p:cNvPicPr>
            <a:picLocks noChangeAspect="1"/>
          </p:cNvPicPr>
          <p:nvPr/>
        </p:nvPicPr>
        <p:blipFill>
          <a:blip r:embed="rId4"/>
          <a:stretch>
            <a:fillRect/>
          </a:stretch>
        </p:blipFill>
        <p:spPr>
          <a:xfrm>
            <a:off x="7639938" y="2835044"/>
            <a:ext cx="1921596" cy="1271133"/>
          </a:xfrm>
          <a:prstGeom prst="rect">
            <a:avLst/>
          </a:prstGeom>
        </p:spPr>
      </p:pic>
      <p:sp>
        <p:nvSpPr>
          <p:cNvPr id="16" name="TextBox 15">
            <a:extLst>
              <a:ext uri="{FF2B5EF4-FFF2-40B4-BE49-F238E27FC236}">
                <a16:creationId xmlns="" xmlns:a16="http://schemas.microsoft.com/office/drawing/2014/main" id="{0AD72292-4BFE-447C-A9DC-B8BF479A1F15}"/>
              </a:ext>
            </a:extLst>
          </p:cNvPr>
          <p:cNvSpPr txBox="1"/>
          <p:nvPr/>
        </p:nvSpPr>
        <p:spPr>
          <a:xfrm>
            <a:off x="8228012" y="3276600"/>
            <a:ext cx="1019831" cy="307777"/>
          </a:xfrm>
          <a:prstGeom prst="rect">
            <a:avLst/>
          </a:prstGeom>
          <a:noFill/>
        </p:spPr>
        <p:txBody>
          <a:bodyPr wrap="none" rtlCol="0">
            <a:spAutoFit/>
          </a:bodyPr>
          <a:lstStyle/>
          <a:p>
            <a:r>
              <a:rPr lang="en-US" sz="1400" b="1" dirty="0" smtClean="0">
                <a:solidFill>
                  <a:schemeClr val="bg1"/>
                </a:solidFill>
              </a:rPr>
              <a:t>Container</a:t>
            </a:r>
            <a:endParaRPr lang="en-US" sz="1400" b="1" dirty="0">
              <a:solidFill>
                <a:schemeClr val="bg1"/>
              </a:solidFill>
            </a:endParaRPr>
          </a:p>
        </p:txBody>
      </p:sp>
    </p:spTree>
    <p:extLst>
      <p:ext uri="{BB962C8B-B14F-4D97-AF65-F5344CB8AC3E}">
        <p14:creationId xmlns:p14="http://schemas.microsoft.com/office/powerpoint/2010/main" val="192542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Diego components</a:t>
            </a:r>
          </a:p>
        </p:txBody>
      </p:sp>
      <p:sp>
        <p:nvSpPr>
          <p:cNvPr id="3" name="Slide Number Placeholder 2"/>
          <p:cNvSpPr>
            <a:spLocks noGrp="1"/>
          </p:cNvSpPr>
          <p:nvPr>
            <p:ph type="sldNum" sz="quarter" idx="10"/>
          </p:nvPr>
        </p:nvSpPr>
        <p:spPr/>
        <p:txBody>
          <a:bodyPr/>
          <a:lstStyle/>
          <a:p>
            <a:pPr defTabSz="607128"/>
            <a:fld id="{E9549862-13E2-C34D-815E-8545BD36FC59}" type="slidenum">
              <a:rPr lang="en-US" smtClean="0">
                <a:solidFill>
                  <a:srgbClr val="6D7777"/>
                </a:solidFill>
              </a:rPr>
              <a:pPr defTabSz="607128"/>
              <a:t>8</a:t>
            </a:fld>
            <a:endParaRPr lang="en-US" dirty="0">
              <a:solidFill>
                <a:srgbClr val="6D7777"/>
              </a:solidFill>
            </a:endParaRPr>
          </a:p>
        </p:txBody>
      </p:sp>
      <p:sp>
        <p:nvSpPr>
          <p:cNvPr id="4" name="Content Placeholder 3"/>
          <p:cNvSpPr>
            <a:spLocks noGrp="1"/>
          </p:cNvSpPr>
          <p:nvPr>
            <p:ph sz="quarter" idx="11"/>
          </p:nvPr>
        </p:nvSpPr>
        <p:spPr>
          <a:xfrm>
            <a:off x="390687" y="1203089"/>
            <a:ext cx="3490059" cy="5080068"/>
          </a:xfrm>
        </p:spPr>
        <p:txBody>
          <a:bodyPr/>
          <a:lstStyle/>
          <a:p>
            <a:r>
              <a:rPr lang="en-US" sz="2400" dirty="0"/>
              <a:t>Cloud Foundry PaaS</a:t>
            </a:r>
          </a:p>
          <a:p>
            <a:pPr lvl="1"/>
            <a:r>
              <a:rPr lang="en-US" sz="2133" dirty="0"/>
              <a:t>Cloud Foundry services registry and runtime management layer</a:t>
            </a:r>
          </a:p>
          <a:p>
            <a:pPr lvl="1"/>
            <a:r>
              <a:rPr lang="en-US" sz="2133" dirty="0"/>
              <a:t>Components are dynamically discoverable and loosely coupled</a:t>
            </a:r>
          </a:p>
          <a:p>
            <a:pPr lvl="1"/>
            <a:r>
              <a:rPr lang="en-US" sz="2133" dirty="0"/>
              <a:t>Expose health through HTTP endpoints so agents can collect state and act on it</a:t>
            </a:r>
          </a:p>
          <a:p>
            <a:endParaRPr lang="en-US" dirty="0"/>
          </a:p>
        </p:txBody>
      </p:sp>
      <p:pic>
        <p:nvPicPr>
          <p:cNvPr id="6" name="Picture 4" descr="https://docs.pivotal.io/pivotalcf/1-7/concepts/images/cf_architecture_blo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0746" y="1170433"/>
            <a:ext cx="8086376" cy="5368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033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Foundry Components: Router</a:t>
            </a:r>
          </a:p>
        </p:txBody>
      </p:sp>
      <p:sp>
        <p:nvSpPr>
          <p:cNvPr id="5" name="Slide Number Placeholder 4"/>
          <p:cNvSpPr>
            <a:spLocks noGrp="1"/>
          </p:cNvSpPr>
          <p:nvPr>
            <p:ph type="sldNum" sz="quarter" idx="10"/>
          </p:nvPr>
        </p:nvSpPr>
        <p:spPr/>
        <p:txBody>
          <a:bodyPr/>
          <a:lstStyle/>
          <a:p>
            <a:pPr>
              <a:defRPr/>
            </a:pPr>
            <a:fld id="{F6195F61-18A5-496F-99BC-14D9FC7ECCF8}" type="slidenum">
              <a:rPr lang="en-US" smtClean="0"/>
              <a:pPr>
                <a:defRPr/>
              </a:pPr>
              <a:t>9</a:t>
            </a:fld>
            <a:endParaRPr lang="en-US" dirty="0"/>
          </a:p>
        </p:txBody>
      </p:sp>
      <p:sp>
        <p:nvSpPr>
          <p:cNvPr id="3" name="Content Placeholder 2"/>
          <p:cNvSpPr>
            <a:spLocks noGrp="1"/>
          </p:cNvSpPr>
          <p:nvPr>
            <p:ph sz="quarter" idx="11"/>
          </p:nvPr>
        </p:nvSpPr>
        <p:spPr>
          <a:xfrm>
            <a:off x="390687" y="1203089"/>
            <a:ext cx="3490059" cy="5080068"/>
          </a:xfrm>
        </p:spPr>
        <p:txBody>
          <a:bodyPr/>
          <a:lstStyle/>
          <a:p>
            <a:pPr marL="0" indent="0">
              <a:buNone/>
            </a:pPr>
            <a:r>
              <a:rPr lang="en-US" sz="2200" dirty="0"/>
              <a:t>Router</a:t>
            </a:r>
          </a:p>
          <a:p>
            <a:pPr lvl="1"/>
            <a:r>
              <a:rPr lang="en-US" sz="1933" dirty="0"/>
              <a:t>Shapes and routes all external system traffic (HTTP/API) and application traffic from the internet/intranet</a:t>
            </a:r>
          </a:p>
          <a:p>
            <a:pPr lvl="1"/>
            <a:r>
              <a:rPr lang="en-US" sz="1933" dirty="0"/>
              <a:t>Maintains a dynamic routing table for each load-balanced app instance with IP addresses and ports for access via the internet</a:t>
            </a:r>
          </a:p>
          <a:p>
            <a:pPr lvl="1"/>
            <a:r>
              <a:rPr lang="en-US" sz="1933" dirty="0"/>
              <a:t>Maps an app’s route to the </a:t>
            </a:r>
            <a:r>
              <a:rPr lang="en-US" sz="1933" dirty="0" err="1"/>
              <a:t>IP:port</a:t>
            </a:r>
            <a:r>
              <a:rPr lang="en-US" sz="1933" dirty="0"/>
              <a:t> of each of the app’s containers</a:t>
            </a:r>
          </a:p>
        </p:txBody>
      </p:sp>
      <p:sp>
        <p:nvSpPr>
          <p:cNvPr id="8" name="Right Arrow 7"/>
          <p:cNvSpPr/>
          <p:nvPr/>
        </p:nvSpPr>
        <p:spPr bwMode="auto">
          <a:xfrm>
            <a:off x="3376400" y="1351371"/>
            <a:ext cx="504346" cy="521486"/>
          </a:xfrm>
          <a:prstGeom prst="rightArrow">
            <a:avLst/>
          </a:prstGeom>
          <a:solidFill>
            <a:srgbClr val="FF000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pic>
        <p:nvPicPr>
          <p:cNvPr id="10" name="Picture 4" descr="https://docs.pivotal.io/pivotalcf/1-7/concepts/images/cf_architecture_blo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0746" y="1170433"/>
            <a:ext cx="8086376" cy="5368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419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LASSAUTHORFOOTERSHOWNUM" val="0"/>
  <p:tag name="MMPROD_NEXTUNIQUEID" val="10012"/>
  <p:tag name="CLASSAUTHORTEMPNAME" val="Class Author cross-brand"/>
  <p:tag name="CLASSAUTHORTEMPVER" val="11.0"/>
  <p:tag name="MMPROD_UIDATA" val="&lt;database version=&quot;8.0&quot;&gt;&lt;object type=&quot;1&quot; unique_id=&quot;10001&quot;&gt;&lt;object type=&quot;2&quot; unique_id=&quot;267135&quot;&gt;&lt;object type=&quot;3&quot; unique_id=&quot;547045&quot;&gt;&lt;property id=&quot;20148&quot; value=&quot;5&quot;/&gt;&lt;property id=&quot;20300&quot; value=&quot;Slide 1 - &amp;quot;Introduction to Cloud Foundry&amp;quot;&quot;/&gt;&lt;property id=&quot;20307&quot; value=&quot;335&quot;/&gt;&lt;/object&gt;&lt;object type=&quot;3&quot; unique_id=&quot;547046&quot;&gt;&lt;property id=&quot;20148&quot; value=&quot;5&quot;/&gt;&lt;property id=&quot;20300&quot; value=&quot;Slide 2&quot;/&gt;&lt;property id=&quot;20307&quot; value=&quot;337&quot;/&gt;&lt;/object&gt;&lt;object type=&quot;3&quot; unique_id=&quot;547047&quot;&gt;&lt;property id=&quot;20148&quot; value=&quot;5&quot;/&gt;&lt;property id=&quot;20300&quot; value=&quot;Slide 3 - &amp;quot;Unit Objections&amp;quot;&quot;/&gt;&lt;property id=&quot;20307&quot; value=&quot;336&quot;/&gt;&lt;/object&gt;&lt;object type=&quot;3&quot; unique_id=&quot;547048&quot;&gt;&lt;property id=&quot;20148&quot; value=&quot;5&quot;/&gt;&lt;property id=&quot;20300&quot; value=&quot;Slide 4 - &amp;quot;Cloud Foundry – Why?&amp;quot;&quot;/&gt;&lt;property id=&quot;20307&quot; value=&quot;340&quot;/&gt;&lt;/object&gt;&lt;object type=&quot;3&quot; unique_id=&quot;547049&quot;&gt;&lt;property id=&quot;20148&quot; value=&quot;5&quot;/&gt;&lt;property id=&quot;20300&quot; value=&quot;Slide 5 - &amp;quot;Cloud Foundry – Advantages&amp;quot;&quot;/&gt;&lt;property id=&quot;20307&quot; value=&quot;342&quot;/&gt;&lt;/object&gt;&lt;object type=&quot;3&quot; unique_id=&quot;547050&quot;&gt;&lt;property id=&quot;20148&quot; value=&quot;5&quot;/&gt;&lt;property id=&quot;20300&quot; value=&quot;Slide 6 - &amp;quot;Cloud Foundry Buildpack&amp;quot;&quot;/&gt;&lt;property id=&quot;20307&quot; value=&quot;352&quot;/&gt;&lt;/object&gt;&lt;object type=&quot;3&quot; unique_id=&quot;547051&quot;&gt;&lt;property id=&quot;20148&quot; value=&quot;5&quot;/&gt;&lt;property id=&quot;20300&quot; value=&quot;Slide 7 - &amp;quot;Buildpack in summary&amp;quot;&quot;/&gt;&lt;property id=&quot;20307&quot; value=&quot;338&quot;/&gt;&lt;/object&gt;&lt;object type=&quot;3&quot; unique_id=&quot;547052&quot;&gt;&lt;property id=&quot;20148&quot; value=&quot;5&quot;/&gt;&lt;property id=&quot;20300&quot; value=&quot;Slide 8 - &amp;quot;Cloud Foundry runtime in summary&amp;quot;&quot;/&gt;&lt;property id=&quot;20307&quot; value=&quot;339&quot;/&gt;&lt;/object&gt;&lt;object type=&quot;3&quot; unique_id=&quot;547053&quot;&gt;&lt;property id=&quot;20148&quot; value=&quot;5&quot;/&gt;&lt;property id=&quot;20300&quot; value=&quot;Slide 9 - &amp;quot;Diego components&amp;quot;&quot;/&gt;&lt;property id=&quot;20307&quot; value=&quot;343&quot;/&gt;&lt;/object&gt;&lt;object type=&quot;3&quot; unique_id=&quot;547054&quot;&gt;&lt;property id=&quot;20148&quot; value=&quot;5&quot;/&gt;&lt;property id=&quot;20300&quot; value=&quot;Slide 10 - &amp;quot;Cloud Foundry Components: Router&amp;quot;&quot;/&gt;&lt;property id=&quot;20307&quot; value=&quot;347&quot;/&gt;&lt;/object&gt;&lt;object type=&quot;3&quot; unique_id=&quot;547055&quot;&gt;&lt;property id=&quot;20148&quot; value=&quot;5&quot;/&gt;&lt;property id=&quot;20300&quot; value=&quot;Slide 11 - &amp;quot;Cloud Foundry Components: Cell and Garden&amp;quot;&quot;/&gt;&lt;property id=&quot;20307&quot; value=&quot;348&quot;/&gt;&lt;/object&gt;&lt;object type=&quot;3&quot; unique_id=&quot;547056&quot;&gt;&lt;property id=&quot;20148&quot; value=&quot;5&quot;/&gt;&lt;property id=&quot;20300&quot; value=&quot;Slide 12 - &amp;quot;Cloud Foundry Components: Cloud Controller&amp;quot;&quot;/&gt;&lt;property id=&quot;20307&quot; value=&quot;349&quot;/&gt;&lt;/object&gt;&lt;object type=&quot;3&quot; unique_id=&quot;547057&quot;&gt;&lt;property id=&quot;20148&quot; value=&quot;5&quot;/&gt;&lt;property id=&quot;20300&quot; value=&quot;Slide 13 - &amp;quot;Cloud Foundry Components: Diego Brain&amp;quot;&quot;/&gt;&lt;property id=&quot;20307&quot; value=&quot;350&quot;/&gt;&lt;/object&gt;&lt;object type=&quot;3&quot; unique_id=&quot;547058&quot;&gt;&lt;property id=&quot;20148&quot; value=&quot;5&quot;/&gt;&lt;property id=&quot;20300&quot; value=&quot;Slide 14 - &amp;quot;Diego architecture&amp;quot;&quot;/&gt;&lt;property id=&quot;20307&quot; value=&quot;344&quot;/&gt;&lt;/object&gt;&lt;object type=&quot;3&quot; unique_id=&quot;547059&quot;&gt;&lt;property id=&quot;20148&quot; value=&quot;5&quot;/&gt;&lt;property id=&quot;20300&quot; value=&quot;Slide 15 - &amp;quot;Application Staging&amp;quot;&quot;/&gt;&lt;property id=&quot;20307&quot; value=&quot;341&quot;/&gt;&lt;/object&gt;&lt;object type=&quot;3&quot; unique_id=&quot;547060&quot;&gt;&lt;property id=&quot;20148&quot; value=&quot;5&quot;/&gt;&lt;property id=&quot;20300&quot; value=&quot;Slide 18 - &amp;quot;Unit Summary&amp;quot;&quot;/&gt;&lt;property id=&quot;20307&quot; value=&quot;345&quot;/&gt;&lt;/object&gt;&lt;object type=&quot;3&quot; unique_id=&quot;547136&quot;&gt;&lt;property id=&quot;20148&quot; value=&quot;5&quot;/&gt;&lt;property id=&quot;20300&quot; value=&quot;Slide 16 - &amp;quot;IBM Cloud private with Cloud Foundry&amp;quot;&quot;/&gt;&lt;property id=&quot;20307&quot; value=&quot;353&quot;/&gt;&lt;/object&gt;&lt;object type=&quot;3&quot; unique_id=&quot;547251&quot;&gt;&lt;property id=&quot;20148&quot; value=&quot;5&quot;/&gt;&lt;property id=&quot;20300&quot; value=&quot;Slide 17 - &amp;quot;CPI (Cloud Platform Interface)&amp;quot;&quot;/&gt;&lt;property id=&quot;20307&quot; value=&quot;354&quot;/&gt;&lt;/object&gt;&lt;/object&gt;&lt;object type=&quot;8&quot; unique_id=&quot;267187&quot;&gt;&lt;/object&gt;&lt;/object&gt;&lt;/database&gt;"/>
  <p:tag name="SECTOMILLISECCONVERTED" val="1"/>
</p:tagLst>
</file>

<file path=ppt/theme/theme1.xml><?xml version="1.0" encoding="utf-8"?>
<a:theme xmlns:a="http://schemas.openxmlformats.org/drawingml/2006/main" name="1_IBM Cloud private theme">
  <a:themeElements>
    <a:clrScheme name="Custom 15">
      <a:dk1>
        <a:srgbClr val="6D7777"/>
      </a:dk1>
      <a:lt1>
        <a:srgbClr val="FFFFFF"/>
      </a:lt1>
      <a:dk2>
        <a:srgbClr val="5596E6"/>
      </a:dk2>
      <a:lt2>
        <a:srgbClr val="959F9F"/>
      </a:lt2>
      <a:accent1>
        <a:srgbClr val="C8D2D2"/>
      </a:accent1>
      <a:accent2>
        <a:srgbClr val="DFE9E9"/>
      </a:accent2>
      <a:accent3>
        <a:srgbClr val="1D3649"/>
      </a:accent3>
      <a:accent4>
        <a:srgbClr val="325C80"/>
      </a:accent4>
      <a:accent5>
        <a:srgbClr val="5596E6"/>
      </a:accent5>
      <a:accent6>
        <a:srgbClr val="7CC7FF"/>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IBM Cloud private for BNSF 07262017 v3" id="{C5118238-B9FE-5741-8027-E8DDAE0EA528}" vid="{00093513-9853-F449-9A93-A72938BD1BA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2883</TotalTime>
  <Words>967</Words>
  <Application>Microsoft Office PowerPoint</Application>
  <PresentationFormat>Custom</PresentationFormat>
  <Paragraphs>185</Paragraphs>
  <Slides>17</Slides>
  <Notes>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1_IBM Cloud private theme</vt:lpstr>
      <vt:lpstr>Introduction to Cloud Foundry</vt:lpstr>
      <vt:lpstr>Unit Objections</vt:lpstr>
      <vt:lpstr>Cloud Foundry – Why?</vt:lpstr>
      <vt:lpstr>Cloud Foundry – Advantages</vt:lpstr>
      <vt:lpstr>Cloud Foundry Buildpack</vt:lpstr>
      <vt:lpstr>Buildpack in summary</vt:lpstr>
      <vt:lpstr>Cloud Foundry runtime in summary</vt:lpstr>
      <vt:lpstr>Diego components</vt:lpstr>
      <vt:lpstr>Cloud Foundry Components: Router</vt:lpstr>
      <vt:lpstr>Cloud Foundry Components: Cell and Garden</vt:lpstr>
      <vt:lpstr>Cloud Foundry Components: Cloud Controller</vt:lpstr>
      <vt:lpstr>Cloud Foundry Components: Diego Brain</vt:lpstr>
      <vt:lpstr>Diego architecture</vt:lpstr>
      <vt:lpstr>Application Staging</vt:lpstr>
      <vt:lpstr>IBM Cloud Private with Cloud Foundry</vt:lpstr>
      <vt:lpstr>CPI (Cloud Platform Interface) API</vt:lpstr>
      <vt:lpstr>Unit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Foundry</dc:title>
  <dc:creator>Bobby Woolf</dc:creator>
  <cp:lastModifiedBy>ADMINIBM</cp:lastModifiedBy>
  <cp:revision>38</cp:revision>
  <dcterms:created xsi:type="dcterms:W3CDTF">2017-03-02T22:57:47Z</dcterms:created>
  <dcterms:modified xsi:type="dcterms:W3CDTF">2018-04-26T20:39:05Z</dcterms:modified>
</cp:coreProperties>
</file>