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5" r:id="rId2"/>
  </p:sldMasterIdLst>
  <p:notesMasterIdLst>
    <p:notesMasterId r:id="rId21"/>
  </p:notesMasterIdLst>
  <p:sldIdLst>
    <p:sldId id="256" r:id="rId3"/>
    <p:sldId id="273" r:id="rId4"/>
    <p:sldId id="257" r:id="rId5"/>
    <p:sldId id="262" r:id="rId6"/>
    <p:sldId id="265" r:id="rId7"/>
    <p:sldId id="258" r:id="rId8"/>
    <p:sldId id="259" r:id="rId9"/>
    <p:sldId id="267" r:id="rId10"/>
    <p:sldId id="268" r:id="rId11"/>
    <p:sldId id="272" r:id="rId12"/>
    <p:sldId id="263" r:id="rId13"/>
    <p:sldId id="264" r:id="rId14"/>
    <p:sldId id="269" r:id="rId15"/>
    <p:sldId id="274" r:id="rId16"/>
    <p:sldId id="270" r:id="rId17"/>
    <p:sldId id="260" r:id="rId18"/>
    <p:sldId id="261"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83"/>
    <p:restoredTop sz="94643"/>
  </p:normalViewPr>
  <p:slideViewPr>
    <p:cSldViewPr snapToGrid="0" snapToObjects="1">
      <p:cViewPr>
        <p:scale>
          <a:sx n="120" d="100"/>
          <a:sy n="120" d="100"/>
        </p:scale>
        <p:origin x="1838" y="1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81F7C-25F0-D84A-89DD-EBBA2427A4AC}" type="doc">
      <dgm:prSet loTypeId="urn:microsoft.com/office/officeart/2005/8/layout/cycle1" loCatId="" qsTypeId="urn:microsoft.com/office/officeart/2005/8/quickstyle/simple1" qsCatId="simple" csTypeId="urn:microsoft.com/office/officeart/2005/8/colors/colorful1" csCatId="colorful" phldr="1"/>
      <dgm:spPr/>
      <dgm:t>
        <a:bodyPr/>
        <a:lstStyle/>
        <a:p>
          <a:endParaRPr lang="en-US"/>
        </a:p>
      </dgm:t>
    </dgm:pt>
    <dgm:pt modelId="{8567D0B1-BA68-4741-8208-DCD52D19B9C8}">
      <dgm:prSet phldrT="[Text]"/>
      <dgm:spPr/>
      <dgm:t>
        <a:bodyPr/>
        <a:lstStyle/>
        <a:p>
          <a:r>
            <a:rPr lang="en-US" dirty="0"/>
            <a:t>More Quality workload with a great user experience</a:t>
          </a:r>
        </a:p>
      </dgm:t>
    </dgm:pt>
    <dgm:pt modelId="{415A44DE-F38E-B04C-AFAE-EED62AAA360D}" type="parTrans" cxnId="{DC5E474F-9F57-A34B-872F-20D86BDF96C2}">
      <dgm:prSet/>
      <dgm:spPr/>
      <dgm:t>
        <a:bodyPr/>
        <a:lstStyle/>
        <a:p>
          <a:endParaRPr lang="en-US">
            <a:solidFill>
              <a:schemeClr val="accent3"/>
            </a:solidFill>
          </a:endParaRPr>
        </a:p>
      </dgm:t>
    </dgm:pt>
    <dgm:pt modelId="{4B56E978-4EDB-0948-9DE0-50969F52D0B1}" type="sibTrans" cxnId="{DC5E474F-9F57-A34B-872F-20D86BDF96C2}">
      <dgm:prSet/>
      <dgm:spPr/>
      <dgm:t>
        <a:bodyPr/>
        <a:lstStyle/>
        <a:p>
          <a:endParaRPr lang="en-US">
            <a:solidFill>
              <a:schemeClr val="accent3"/>
            </a:solidFill>
          </a:endParaRPr>
        </a:p>
      </dgm:t>
    </dgm:pt>
    <dgm:pt modelId="{D1850C76-9B19-4244-B695-3F7B9D17A39E}">
      <dgm:prSet phldrT="[Text]"/>
      <dgm:spPr/>
      <dgm:t>
        <a:bodyPr/>
        <a:lstStyle/>
        <a:p>
          <a:r>
            <a:rPr lang="en-US"/>
            <a:t>More Users</a:t>
          </a:r>
          <a:endParaRPr lang="en-US" dirty="0"/>
        </a:p>
      </dgm:t>
    </dgm:pt>
    <dgm:pt modelId="{DE7ACAD8-002A-F441-A812-1AFAD9B260B1}" type="parTrans" cxnId="{9AF99194-5B36-E340-9A13-ACE2D85BED51}">
      <dgm:prSet/>
      <dgm:spPr/>
      <dgm:t>
        <a:bodyPr/>
        <a:lstStyle/>
        <a:p>
          <a:endParaRPr lang="en-US">
            <a:solidFill>
              <a:schemeClr val="accent3"/>
            </a:solidFill>
          </a:endParaRPr>
        </a:p>
      </dgm:t>
    </dgm:pt>
    <dgm:pt modelId="{4A589803-3402-EF44-9A80-9B66A941211B}" type="sibTrans" cxnId="{9AF99194-5B36-E340-9A13-ACE2D85BED51}">
      <dgm:prSet/>
      <dgm:spPr/>
      <dgm:t>
        <a:bodyPr/>
        <a:lstStyle/>
        <a:p>
          <a:endParaRPr lang="en-US">
            <a:solidFill>
              <a:schemeClr val="accent3"/>
            </a:solidFill>
          </a:endParaRPr>
        </a:p>
      </dgm:t>
    </dgm:pt>
    <dgm:pt modelId="{BF2D3B4D-9D40-EF4C-9C2C-B5B143DD3CB5}">
      <dgm:prSet phldrT="[Text]"/>
      <dgm:spPr/>
      <dgm:t>
        <a:bodyPr/>
        <a:lstStyle/>
        <a:p>
          <a:r>
            <a:rPr lang="en-US" dirty="0"/>
            <a:t>Incents more developers to build and deploy new and existing workloads on ICP</a:t>
          </a:r>
        </a:p>
      </dgm:t>
    </dgm:pt>
    <dgm:pt modelId="{FAA0A463-6A91-F74A-827E-52AE44F1FFA0}" type="parTrans" cxnId="{274C7F60-9835-6047-AE7C-7A83CC68D3C9}">
      <dgm:prSet/>
      <dgm:spPr/>
      <dgm:t>
        <a:bodyPr/>
        <a:lstStyle/>
        <a:p>
          <a:endParaRPr lang="en-US">
            <a:solidFill>
              <a:schemeClr val="accent3"/>
            </a:solidFill>
          </a:endParaRPr>
        </a:p>
      </dgm:t>
    </dgm:pt>
    <dgm:pt modelId="{B07B1737-7463-2F44-8471-6FF4FE35E903}" type="sibTrans" cxnId="{274C7F60-9835-6047-AE7C-7A83CC68D3C9}">
      <dgm:prSet/>
      <dgm:spPr/>
      <dgm:t>
        <a:bodyPr/>
        <a:lstStyle/>
        <a:p>
          <a:endParaRPr lang="en-US">
            <a:solidFill>
              <a:schemeClr val="accent3"/>
            </a:solidFill>
          </a:endParaRPr>
        </a:p>
      </dgm:t>
    </dgm:pt>
    <dgm:pt modelId="{B2119C7C-337A-5C43-AFF6-82EB876313D1}">
      <dgm:prSet phldrT="[Text]"/>
      <dgm:spPr/>
      <dgm:t>
        <a:bodyPr/>
        <a:lstStyle/>
        <a:p>
          <a:r>
            <a:rPr lang="en-US" dirty="0"/>
            <a:t>More VPCs Sold</a:t>
          </a:r>
        </a:p>
      </dgm:t>
    </dgm:pt>
    <dgm:pt modelId="{C5C7C8A8-6B96-AE42-B6F2-3C08F8D8607F}" type="parTrans" cxnId="{8CB51875-5B44-8249-8A30-ADE5BE634620}">
      <dgm:prSet/>
      <dgm:spPr/>
      <dgm:t>
        <a:bodyPr/>
        <a:lstStyle/>
        <a:p>
          <a:endParaRPr lang="en-US">
            <a:solidFill>
              <a:schemeClr val="accent3"/>
            </a:solidFill>
          </a:endParaRPr>
        </a:p>
      </dgm:t>
    </dgm:pt>
    <dgm:pt modelId="{4998F2C5-141C-4B43-9477-FC2592F6D76A}" type="sibTrans" cxnId="{8CB51875-5B44-8249-8A30-ADE5BE634620}">
      <dgm:prSet/>
      <dgm:spPr/>
      <dgm:t>
        <a:bodyPr/>
        <a:lstStyle/>
        <a:p>
          <a:endParaRPr lang="en-US">
            <a:solidFill>
              <a:schemeClr val="accent3"/>
            </a:solidFill>
          </a:endParaRPr>
        </a:p>
      </dgm:t>
    </dgm:pt>
    <dgm:pt modelId="{23AEFFE3-2FAA-1141-A33B-6031AA5D0108}">
      <dgm:prSet phldrT="[Text]"/>
      <dgm:spPr/>
      <dgm:t>
        <a:bodyPr/>
        <a:lstStyle/>
        <a:p>
          <a:r>
            <a:rPr lang="en-US"/>
            <a:t>Creates more demand for additional workloads</a:t>
          </a:r>
          <a:endParaRPr lang="en-US" dirty="0"/>
        </a:p>
      </dgm:t>
    </dgm:pt>
    <dgm:pt modelId="{56E1A26A-447A-C548-AFE9-375C8247D349}" type="sibTrans" cxnId="{73F64952-FF0D-D24F-B1EA-7FCDBF399B1A}">
      <dgm:prSet/>
      <dgm:spPr/>
      <dgm:t>
        <a:bodyPr/>
        <a:lstStyle/>
        <a:p>
          <a:endParaRPr lang="en-US">
            <a:solidFill>
              <a:schemeClr val="accent3"/>
            </a:solidFill>
          </a:endParaRPr>
        </a:p>
      </dgm:t>
    </dgm:pt>
    <dgm:pt modelId="{5D518812-1F29-484E-8629-F7B39CB15BD4}" type="parTrans" cxnId="{73F64952-FF0D-D24F-B1EA-7FCDBF399B1A}">
      <dgm:prSet/>
      <dgm:spPr/>
      <dgm:t>
        <a:bodyPr/>
        <a:lstStyle/>
        <a:p>
          <a:endParaRPr lang="en-US">
            <a:solidFill>
              <a:schemeClr val="accent3"/>
            </a:solidFill>
          </a:endParaRPr>
        </a:p>
      </dgm:t>
    </dgm:pt>
    <dgm:pt modelId="{7DE4ABF3-8F01-B442-8B08-5F3911EFFD61}" type="pres">
      <dgm:prSet presAssocID="{D7181F7C-25F0-D84A-89DD-EBBA2427A4AC}" presName="cycle" presStyleCnt="0">
        <dgm:presLayoutVars>
          <dgm:dir/>
          <dgm:resizeHandles val="exact"/>
        </dgm:presLayoutVars>
      </dgm:prSet>
      <dgm:spPr/>
      <dgm:t>
        <a:bodyPr/>
        <a:lstStyle/>
        <a:p>
          <a:endParaRPr lang="en-US"/>
        </a:p>
      </dgm:t>
    </dgm:pt>
    <dgm:pt modelId="{37229A0B-3DE3-BB41-BA69-9B643C55D8A3}" type="pres">
      <dgm:prSet presAssocID="{8567D0B1-BA68-4741-8208-DCD52D19B9C8}" presName="dummy" presStyleCnt="0"/>
      <dgm:spPr/>
    </dgm:pt>
    <dgm:pt modelId="{D0FC16CB-FDAE-364B-B26E-D18A79882DBF}" type="pres">
      <dgm:prSet presAssocID="{8567D0B1-BA68-4741-8208-DCD52D19B9C8}" presName="node" presStyleLbl="revTx" presStyleIdx="0" presStyleCnt="5">
        <dgm:presLayoutVars>
          <dgm:bulletEnabled val="1"/>
        </dgm:presLayoutVars>
      </dgm:prSet>
      <dgm:spPr/>
      <dgm:t>
        <a:bodyPr/>
        <a:lstStyle/>
        <a:p>
          <a:endParaRPr lang="en-US"/>
        </a:p>
      </dgm:t>
    </dgm:pt>
    <dgm:pt modelId="{8DB7E5E6-1274-DD41-BD45-3AFEBF9DB17C}" type="pres">
      <dgm:prSet presAssocID="{4B56E978-4EDB-0948-9DE0-50969F52D0B1}" presName="sibTrans" presStyleLbl="node1" presStyleIdx="0" presStyleCnt="5"/>
      <dgm:spPr/>
      <dgm:t>
        <a:bodyPr/>
        <a:lstStyle/>
        <a:p>
          <a:endParaRPr lang="en-US"/>
        </a:p>
      </dgm:t>
    </dgm:pt>
    <dgm:pt modelId="{AA095FDC-FCB9-3743-93B8-6C1F70D1C7EC}" type="pres">
      <dgm:prSet presAssocID="{D1850C76-9B19-4244-B695-3F7B9D17A39E}" presName="dummy" presStyleCnt="0"/>
      <dgm:spPr/>
    </dgm:pt>
    <dgm:pt modelId="{68D9A11D-C952-8F46-A6C7-E0845AC33F06}" type="pres">
      <dgm:prSet presAssocID="{D1850C76-9B19-4244-B695-3F7B9D17A39E}" presName="node" presStyleLbl="revTx" presStyleIdx="1" presStyleCnt="5">
        <dgm:presLayoutVars>
          <dgm:bulletEnabled val="1"/>
        </dgm:presLayoutVars>
      </dgm:prSet>
      <dgm:spPr/>
      <dgm:t>
        <a:bodyPr/>
        <a:lstStyle/>
        <a:p>
          <a:endParaRPr lang="en-US"/>
        </a:p>
      </dgm:t>
    </dgm:pt>
    <dgm:pt modelId="{5443C62F-38AD-1148-9432-F30051D2806C}" type="pres">
      <dgm:prSet presAssocID="{4A589803-3402-EF44-9A80-9B66A941211B}" presName="sibTrans" presStyleLbl="node1" presStyleIdx="1" presStyleCnt="5"/>
      <dgm:spPr/>
      <dgm:t>
        <a:bodyPr/>
        <a:lstStyle/>
        <a:p>
          <a:endParaRPr lang="en-US"/>
        </a:p>
      </dgm:t>
    </dgm:pt>
    <dgm:pt modelId="{36169475-EADC-C643-BE1B-F94802983E1B}" type="pres">
      <dgm:prSet presAssocID="{23AEFFE3-2FAA-1141-A33B-6031AA5D0108}" presName="dummy" presStyleCnt="0"/>
      <dgm:spPr/>
    </dgm:pt>
    <dgm:pt modelId="{7C36AEB6-E45C-AA45-AC34-2B78799A7318}" type="pres">
      <dgm:prSet presAssocID="{23AEFFE3-2FAA-1141-A33B-6031AA5D0108}" presName="node" presStyleLbl="revTx" presStyleIdx="2" presStyleCnt="5">
        <dgm:presLayoutVars>
          <dgm:bulletEnabled val="1"/>
        </dgm:presLayoutVars>
      </dgm:prSet>
      <dgm:spPr/>
      <dgm:t>
        <a:bodyPr/>
        <a:lstStyle/>
        <a:p>
          <a:endParaRPr lang="en-US"/>
        </a:p>
      </dgm:t>
    </dgm:pt>
    <dgm:pt modelId="{13DB3E1E-0D7E-0245-8E84-E8CC11521A37}" type="pres">
      <dgm:prSet presAssocID="{56E1A26A-447A-C548-AFE9-375C8247D349}" presName="sibTrans" presStyleLbl="node1" presStyleIdx="2" presStyleCnt="5"/>
      <dgm:spPr/>
      <dgm:t>
        <a:bodyPr/>
        <a:lstStyle/>
        <a:p>
          <a:endParaRPr lang="en-US"/>
        </a:p>
      </dgm:t>
    </dgm:pt>
    <dgm:pt modelId="{6DD7D2F6-B9BB-4F4A-B546-862D5D56082A}" type="pres">
      <dgm:prSet presAssocID="{BF2D3B4D-9D40-EF4C-9C2C-B5B143DD3CB5}" presName="dummy" presStyleCnt="0"/>
      <dgm:spPr/>
    </dgm:pt>
    <dgm:pt modelId="{C2296D3E-BE69-D244-BDF2-EDAFB4A6435E}" type="pres">
      <dgm:prSet presAssocID="{BF2D3B4D-9D40-EF4C-9C2C-B5B143DD3CB5}" presName="node" presStyleLbl="revTx" presStyleIdx="3" presStyleCnt="5">
        <dgm:presLayoutVars>
          <dgm:bulletEnabled val="1"/>
        </dgm:presLayoutVars>
      </dgm:prSet>
      <dgm:spPr/>
      <dgm:t>
        <a:bodyPr/>
        <a:lstStyle/>
        <a:p>
          <a:endParaRPr lang="en-US"/>
        </a:p>
      </dgm:t>
    </dgm:pt>
    <dgm:pt modelId="{BCACCDFD-4529-C942-84B7-08490B864398}" type="pres">
      <dgm:prSet presAssocID="{B07B1737-7463-2F44-8471-6FF4FE35E903}" presName="sibTrans" presStyleLbl="node1" presStyleIdx="3" presStyleCnt="5"/>
      <dgm:spPr/>
      <dgm:t>
        <a:bodyPr/>
        <a:lstStyle/>
        <a:p>
          <a:endParaRPr lang="en-US"/>
        </a:p>
      </dgm:t>
    </dgm:pt>
    <dgm:pt modelId="{8A69DF12-DA5F-B14A-BC81-8C36588C4958}" type="pres">
      <dgm:prSet presAssocID="{B2119C7C-337A-5C43-AFF6-82EB876313D1}" presName="dummy" presStyleCnt="0"/>
      <dgm:spPr/>
    </dgm:pt>
    <dgm:pt modelId="{34C39A33-5388-A44A-BBFE-A0590EB79B15}" type="pres">
      <dgm:prSet presAssocID="{B2119C7C-337A-5C43-AFF6-82EB876313D1}" presName="node" presStyleLbl="revTx" presStyleIdx="4" presStyleCnt="5">
        <dgm:presLayoutVars>
          <dgm:bulletEnabled val="1"/>
        </dgm:presLayoutVars>
      </dgm:prSet>
      <dgm:spPr/>
      <dgm:t>
        <a:bodyPr/>
        <a:lstStyle/>
        <a:p>
          <a:endParaRPr lang="en-US"/>
        </a:p>
      </dgm:t>
    </dgm:pt>
    <dgm:pt modelId="{0874B0CB-3397-F144-B4EC-84C9574C9562}" type="pres">
      <dgm:prSet presAssocID="{4998F2C5-141C-4B43-9477-FC2592F6D76A}" presName="sibTrans" presStyleLbl="node1" presStyleIdx="4" presStyleCnt="5"/>
      <dgm:spPr/>
      <dgm:t>
        <a:bodyPr/>
        <a:lstStyle/>
        <a:p>
          <a:endParaRPr lang="en-US"/>
        </a:p>
      </dgm:t>
    </dgm:pt>
  </dgm:ptLst>
  <dgm:cxnLst>
    <dgm:cxn modelId="{73F64952-FF0D-D24F-B1EA-7FCDBF399B1A}" srcId="{D7181F7C-25F0-D84A-89DD-EBBA2427A4AC}" destId="{23AEFFE3-2FAA-1141-A33B-6031AA5D0108}" srcOrd="2" destOrd="0" parTransId="{5D518812-1F29-484E-8629-F7B39CB15BD4}" sibTransId="{56E1A26A-447A-C548-AFE9-375C8247D349}"/>
    <dgm:cxn modelId="{49ECFC68-3BAD-3043-8255-B85766CBC4DC}" type="presOf" srcId="{D1850C76-9B19-4244-B695-3F7B9D17A39E}" destId="{68D9A11D-C952-8F46-A6C7-E0845AC33F06}" srcOrd="0" destOrd="0" presId="urn:microsoft.com/office/officeart/2005/8/layout/cycle1"/>
    <dgm:cxn modelId="{274C7F60-9835-6047-AE7C-7A83CC68D3C9}" srcId="{D7181F7C-25F0-D84A-89DD-EBBA2427A4AC}" destId="{BF2D3B4D-9D40-EF4C-9C2C-B5B143DD3CB5}" srcOrd="3" destOrd="0" parTransId="{FAA0A463-6A91-F74A-827E-52AE44F1FFA0}" sibTransId="{B07B1737-7463-2F44-8471-6FF4FE35E903}"/>
    <dgm:cxn modelId="{9AF99194-5B36-E340-9A13-ACE2D85BED51}" srcId="{D7181F7C-25F0-D84A-89DD-EBBA2427A4AC}" destId="{D1850C76-9B19-4244-B695-3F7B9D17A39E}" srcOrd="1" destOrd="0" parTransId="{DE7ACAD8-002A-F441-A812-1AFAD9B260B1}" sibTransId="{4A589803-3402-EF44-9A80-9B66A941211B}"/>
    <dgm:cxn modelId="{4F727957-8C7B-B741-B452-438DCC82B1E8}" type="presOf" srcId="{56E1A26A-447A-C548-AFE9-375C8247D349}" destId="{13DB3E1E-0D7E-0245-8E84-E8CC11521A37}" srcOrd="0" destOrd="0" presId="urn:microsoft.com/office/officeart/2005/8/layout/cycle1"/>
    <dgm:cxn modelId="{3A029902-E592-CC49-B361-22FE8835BE4D}" type="presOf" srcId="{8567D0B1-BA68-4741-8208-DCD52D19B9C8}" destId="{D0FC16CB-FDAE-364B-B26E-D18A79882DBF}" srcOrd="0" destOrd="0" presId="urn:microsoft.com/office/officeart/2005/8/layout/cycle1"/>
    <dgm:cxn modelId="{DC5E474F-9F57-A34B-872F-20D86BDF96C2}" srcId="{D7181F7C-25F0-D84A-89DD-EBBA2427A4AC}" destId="{8567D0B1-BA68-4741-8208-DCD52D19B9C8}" srcOrd="0" destOrd="0" parTransId="{415A44DE-F38E-B04C-AFAE-EED62AAA360D}" sibTransId="{4B56E978-4EDB-0948-9DE0-50969F52D0B1}"/>
    <dgm:cxn modelId="{8CB51875-5B44-8249-8A30-ADE5BE634620}" srcId="{D7181F7C-25F0-D84A-89DD-EBBA2427A4AC}" destId="{B2119C7C-337A-5C43-AFF6-82EB876313D1}" srcOrd="4" destOrd="0" parTransId="{C5C7C8A8-6B96-AE42-B6F2-3C08F8D8607F}" sibTransId="{4998F2C5-141C-4B43-9477-FC2592F6D76A}"/>
    <dgm:cxn modelId="{4081FEDE-FD8E-5E4C-BEA6-B37FCCB9B5C1}" type="presOf" srcId="{B07B1737-7463-2F44-8471-6FF4FE35E903}" destId="{BCACCDFD-4529-C942-84B7-08490B864398}" srcOrd="0" destOrd="0" presId="urn:microsoft.com/office/officeart/2005/8/layout/cycle1"/>
    <dgm:cxn modelId="{423F89BE-6406-834C-8758-980012E57778}" type="presOf" srcId="{D7181F7C-25F0-D84A-89DD-EBBA2427A4AC}" destId="{7DE4ABF3-8F01-B442-8B08-5F3911EFFD61}" srcOrd="0" destOrd="0" presId="urn:microsoft.com/office/officeart/2005/8/layout/cycle1"/>
    <dgm:cxn modelId="{DDFE183A-5319-2F48-9580-DDE488F01F14}" type="presOf" srcId="{23AEFFE3-2FAA-1141-A33B-6031AA5D0108}" destId="{7C36AEB6-E45C-AA45-AC34-2B78799A7318}" srcOrd="0" destOrd="0" presId="urn:microsoft.com/office/officeart/2005/8/layout/cycle1"/>
    <dgm:cxn modelId="{6D38F5E2-1057-7948-9DC8-520106E1C691}" type="presOf" srcId="{4A589803-3402-EF44-9A80-9B66A941211B}" destId="{5443C62F-38AD-1148-9432-F30051D2806C}" srcOrd="0" destOrd="0" presId="urn:microsoft.com/office/officeart/2005/8/layout/cycle1"/>
    <dgm:cxn modelId="{237DDBD2-5527-0B48-8589-9632D265A2F6}" type="presOf" srcId="{4B56E978-4EDB-0948-9DE0-50969F52D0B1}" destId="{8DB7E5E6-1274-DD41-BD45-3AFEBF9DB17C}" srcOrd="0" destOrd="0" presId="urn:microsoft.com/office/officeart/2005/8/layout/cycle1"/>
    <dgm:cxn modelId="{B8AF6EFD-7EDF-864C-A049-F4E377823AD9}" type="presOf" srcId="{4998F2C5-141C-4B43-9477-FC2592F6D76A}" destId="{0874B0CB-3397-F144-B4EC-84C9574C9562}" srcOrd="0" destOrd="0" presId="urn:microsoft.com/office/officeart/2005/8/layout/cycle1"/>
    <dgm:cxn modelId="{A941AA5C-4EC4-BB40-8117-E2DEFF0CC064}" type="presOf" srcId="{B2119C7C-337A-5C43-AFF6-82EB876313D1}" destId="{34C39A33-5388-A44A-BBFE-A0590EB79B15}" srcOrd="0" destOrd="0" presId="urn:microsoft.com/office/officeart/2005/8/layout/cycle1"/>
    <dgm:cxn modelId="{D61A153A-5D64-6340-9C5E-639D662811AB}" type="presOf" srcId="{BF2D3B4D-9D40-EF4C-9C2C-B5B143DD3CB5}" destId="{C2296D3E-BE69-D244-BDF2-EDAFB4A6435E}" srcOrd="0" destOrd="0" presId="urn:microsoft.com/office/officeart/2005/8/layout/cycle1"/>
    <dgm:cxn modelId="{4AD7BE98-FEF6-CC46-AACE-AEC2CD60F5E3}" type="presParOf" srcId="{7DE4ABF3-8F01-B442-8B08-5F3911EFFD61}" destId="{37229A0B-3DE3-BB41-BA69-9B643C55D8A3}" srcOrd="0" destOrd="0" presId="urn:microsoft.com/office/officeart/2005/8/layout/cycle1"/>
    <dgm:cxn modelId="{E96A1BF8-B2B4-ED4D-9F06-93A7C62C85B1}" type="presParOf" srcId="{7DE4ABF3-8F01-B442-8B08-5F3911EFFD61}" destId="{D0FC16CB-FDAE-364B-B26E-D18A79882DBF}" srcOrd="1" destOrd="0" presId="urn:microsoft.com/office/officeart/2005/8/layout/cycle1"/>
    <dgm:cxn modelId="{10607A0D-63D4-3340-A016-9E921986A518}" type="presParOf" srcId="{7DE4ABF3-8F01-B442-8B08-5F3911EFFD61}" destId="{8DB7E5E6-1274-DD41-BD45-3AFEBF9DB17C}" srcOrd="2" destOrd="0" presId="urn:microsoft.com/office/officeart/2005/8/layout/cycle1"/>
    <dgm:cxn modelId="{78DE5B60-60EB-5948-8405-A38E2CEE59A4}" type="presParOf" srcId="{7DE4ABF3-8F01-B442-8B08-5F3911EFFD61}" destId="{AA095FDC-FCB9-3743-93B8-6C1F70D1C7EC}" srcOrd="3" destOrd="0" presId="urn:microsoft.com/office/officeart/2005/8/layout/cycle1"/>
    <dgm:cxn modelId="{D4E433FB-E78A-1E42-8457-694CAEFEDF7E}" type="presParOf" srcId="{7DE4ABF3-8F01-B442-8B08-5F3911EFFD61}" destId="{68D9A11D-C952-8F46-A6C7-E0845AC33F06}" srcOrd="4" destOrd="0" presId="urn:microsoft.com/office/officeart/2005/8/layout/cycle1"/>
    <dgm:cxn modelId="{2F952871-E2D3-4942-858F-EB3C975154D9}" type="presParOf" srcId="{7DE4ABF3-8F01-B442-8B08-5F3911EFFD61}" destId="{5443C62F-38AD-1148-9432-F30051D2806C}" srcOrd="5" destOrd="0" presId="urn:microsoft.com/office/officeart/2005/8/layout/cycle1"/>
    <dgm:cxn modelId="{1F4CCFE8-CA07-3A4B-99F3-574B154ABE97}" type="presParOf" srcId="{7DE4ABF3-8F01-B442-8B08-5F3911EFFD61}" destId="{36169475-EADC-C643-BE1B-F94802983E1B}" srcOrd="6" destOrd="0" presId="urn:microsoft.com/office/officeart/2005/8/layout/cycle1"/>
    <dgm:cxn modelId="{1419A551-E959-4445-8548-2DA26F00AC2D}" type="presParOf" srcId="{7DE4ABF3-8F01-B442-8B08-5F3911EFFD61}" destId="{7C36AEB6-E45C-AA45-AC34-2B78799A7318}" srcOrd="7" destOrd="0" presId="urn:microsoft.com/office/officeart/2005/8/layout/cycle1"/>
    <dgm:cxn modelId="{37EFE95A-AFC8-E043-B069-9E740A0756EA}" type="presParOf" srcId="{7DE4ABF3-8F01-B442-8B08-5F3911EFFD61}" destId="{13DB3E1E-0D7E-0245-8E84-E8CC11521A37}" srcOrd="8" destOrd="0" presId="urn:microsoft.com/office/officeart/2005/8/layout/cycle1"/>
    <dgm:cxn modelId="{DB029E93-E482-1D42-B83D-EB4C7DF00B02}" type="presParOf" srcId="{7DE4ABF3-8F01-B442-8B08-5F3911EFFD61}" destId="{6DD7D2F6-B9BB-4F4A-B546-862D5D56082A}" srcOrd="9" destOrd="0" presId="urn:microsoft.com/office/officeart/2005/8/layout/cycle1"/>
    <dgm:cxn modelId="{720B08DA-C4CB-494E-9CCA-F99C08C868D0}" type="presParOf" srcId="{7DE4ABF3-8F01-B442-8B08-5F3911EFFD61}" destId="{C2296D3E-BE69-D244-BDF2-EDAFB4A6435E}" srcOrd="10" destOrd="0" presId="urn:microsoft.com/office/officeart/2005/8/layout/cycle1"/>
    <dgm:cxn modelId="{25338D13-4A89-2940-B470-3E5A13BF16CE}" type="presParOf" srcId="{7DE4ABF3-8F01-B442-8B08-5F3911EFFD61}" destId="{BCACCDFD-4529-C942-84B7-08490B864398}" srcOrd="11" destOrd="0" presId="urn:microsoft.com/office/officeart/2005/8/layout/cycle1"/>
    <dgm:cxn modelId="{21BA9335-CA11-5E45-AE25-FEEF16B53DAA}" type="presParOf" srcId="{7DE4ABF3-8F01-B442-8B08-5F3911EFFD61}" destId="{8A69DF12-DA5F-B14A-BC81-8C36588C4958}" srcOrd="12" destOrd="0" presId="urn:microsoft.com/office/officeart/2005/8/layout/cycle1"/>
    <dgm:cxn modelId="{054BD2E8-B85D-0B47-9FD6-4428D03FC6EB}" type="presParOf" srcId="{7DE4ABF3-8F01-B442-8B08-5F3911EFFD61}" destId="{34C39A33-5388-A44A-BBFE-A0590EB79B15}" srcOrd="13" destOrd="0" presId="urn:microsoft.com/office/officeart/2005/8/layout/cycle1"/>
    <dgm:cxn modelId="{B1F81098-6651-0A44-85BD-7364D8BF2453}" type="presParOf" srcId="{7DE4ABF3-8F01-B442-8B08-5F3911EFFD61}" destId="{0874B0CB-3397-F144-B4EC-84C9574C9562}"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C16CB-FDAE-364B-B26E-D18A79882DBF}">
      <dsp:nvSpPr>
        <dsp:cNvPr id="0" name=""/>
        <dsp:cNvSpPr/>
      </dsp:nvSpPr>
      <dsp:spPr>
        <a:xfrm>
          <a:off x="2457353" y="19733"/>
          <a:ext cx="687939" cy="68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a:t>More Quality workload with a great user experience</a:t>
          </a:r>
        </a:p>
      </dsp:txBody>
      <dsp:txXfrm>
        <a:off x="2457353" y="19733"/>
        <a:ext cx="687939" cy="687939"/>
      </dsp:txXfrm>
    </dsp:sp>
    <dsp:sp modelId="{8DB7E5E6-1274-DD41-BD45-3AFEBF9DB17C}">
      <dsp:nvSpPr>
        <dsp:cNvPr id="0" name=""/>
        <dsp:cNvSpPr/>
      </dsp:nvSpPr>
      <dsp:spPr>
        <a:xfrm>
          <a:off x="837815" y="-319"/>
          <a:ext cx="2580864" cy="2580864"/>
        </a:xfrm>
        <a:prstGeom prst="circularArrow">
          <a:avLst>
            <a:gd name="adj1" fmla="val 5198"/>
            <a:gd name="adj2" fmla="val 335741"/>
            <a:gd name="adj3" fmla="val 21293942"/>
            <a:gd name="adj4" fmla="val 19765626"/>
            <a:gd name="adj5" fmla="val 6064"/>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9A11D-C952-8F46-A6C7-E0845AC33F06}">
      <dsp:nvSpPr>
        <dsp:cNvPr id="0" name=""/>
        <dsp:cNvSpPr/>
      </dsp:nvSpPr>
      <dsp:spPr>
        <a:xfrm>
          <a:off x="2873337" y="1300000"/>
          <a:ext cx="687939" cy="68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a:t>More Users</a:t>
          </a:r>
          <a:endParaRPr lang="en-US" sz="700" kern="1200" dirty="0"/>
        </a:p>
      </dsp:txBody>
      <dsp:txXfrm>
        <a:off x="2873337" y="1300000"/>
        <a:ext cx="687939" cy="687939"/>
      </dsp:txXfrm>
    </dsp:sp>
    <dsp:sp modelId="{5443C62F-38AD-1148-9432-F30051D2806C}">
      <dsp:nvSpPr>
        <dsp:cNvPr id="0" name=""/>
        <dsp:cNvSpPr/>
      </dsp:nvSpPr>
      <dsp:spPr>
        <a:xfrm>
          <a:off x="837815" y="-319"/>
          <a:ext cx="2580864" cy="2580864"/>
        </a:xfrm>
        <a:prstGeom prst="circularArrow">
          <a:avLst>
            <a:gd name="adj1" fmla="val 5198"/>
            <a:gd name="adj2" fmla="val 335741"/>
            <a:gd name="adj3" fmla="val 4015424"/>
            <a:gd name="adj4" fmla="val 2252766"/>
            <a:gd name="adj5" fmla="val 6064"/>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6AEB6-E45C-AA45-AC34-2B78799A7318}">
      <dsp:nvSpPr>
        <dsp:cNvPr id="0" name=""/>
        <dsp:cNvSpPr/>
      </dsp:nvSpPr>
      <dsp:spPr>
        <a:xfrm>
          <a:off x="1784277" y="2091248"/>
          <a:ext cx="687939" cy="68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a:t>Creates more demand for additional workloads</a:t>
          </a:r>
          <a:endParaRPr lang="en-US" sz="700" kern="1200" dirty="0"/>
        </a:p>
      </dsp:txBody>
      <dsp:txXfrm>
        <a:off x="1784277" y="2091248"/>
        <a:ext cx="687939" cy="687939"/>
      </dsp:txXfrm>
    </dsp:sp>
    <dsp:sp modelId="{13DB3E1E-0D7E-0245-8E84-E8CC11521A37}">
      <dsp:nvSpPr>
        <dsp:cNvPr id="0" name=""/>
        <dsp:cNvSpPr/>
      </dsp:nvSpPr>
      <dsp:spPr>
        <a:xfrm>
          <a:off x="837815" y="-319"/>
          <a:ext cx="2580864" cy="2580864"/>
        </a:xfrm>
        <a:prstGeom prst="circularArrow">
          <a:avLst>
            <a:gd name="adj1" fmla="val 5198"/>
            <a:gd name="adj2" fmla="val 335741"/>
            <a:gd name="adj3" fmla="val 8211492"/>
            <a:gd name="adj4" fmla="val 6448835"/>
            <a:gd name="adj5" fmla="val 6064"/>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96D3E-BE69-D244-BDF2-EDAFB4A6435E}">
      <dsp:nvSpPr>
        <dsp:cNvPr id="0" name=""/>
        <dsp:cNvSpPr/>
      </dsp:nvSpPr>
      <dsp:spPr>
        <a:xfrm>
          <a:off x="695218" y="1300000"/>
          <a:ext cx="687939" cy="68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a:t>Incents more developers to build and deploy new and existing workloads on ICP</a:t>
          </a:r>
        </a:p>
      </dsp:txBody>
      <dsp:txXfrm>
        <a:off x="695218" y="1300000"/>
        <a:ext cx="687939" cy="687939"/>
      </dsp:txXfrm>
    </dsp:sp>
    <dsp:sp modelId="{BCACCDFD-4529-C942-84B7-08490B864398}">
      <dsp:nvSpPr>
        <dsp:cNvPr id="0" name=""/>
        <dsp:cNvSpPr/>
      </dsp:nvSpPr>
      <dsp:spPr>
        <a:xfrm>
          <a:off x="837815" y="-319"/>
          <a:ext cx="2580864" cy="2580864"/>
        </a:xfrm>
        <a:prstGeom prst="circularArrow">
          <a:avLst>
            <a:gd name="adj1" fmla="val 5198"/>
            <a:gd name="adj2" fmla="val 335741"/>
            <a:gd name="adj3" fmla="val 12298633"/>
            <a:gd name="adj4" fmla="val 10770317"/>
            <a:gd name="adj5" fmla="val 6064"/>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39A33-5388-A44A-BBFE-A0590EB79B15}">
      <dsp:nvSpPr>
        <dsp:cNvPr id="0" name=""/>
        <dsp:cNvSpPr/>
      </dsp:nvSpPr>
      <dsp:spPr>
        <a:xfrm>
          <a:off x="1111201" y="19733"/>
          <a:ext cx="687939" cy="68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a:t>More VPCs Sold</a:t>
          </a:r>
        </a:p>
      </dsp:txBody>
      <dsp:txXfrm>
        <a:off x="1111201" y="19733"/>
        <a:ext cx="687939" cy="687939"/>
      </dsp:txXfrm>
    </dsp:sp>
    <dsp:sp modelId="{0874B0CB-3397-F144-B4EC-84C9574C9562}">
      <dsp:nvSpPr>
        <dsp:cNvPr id="0" name=""/>
        <dsp:cNvSpPr/>
      </dsp:nvSpPr>
      <dsp:spPr>
        <a:xfrm>
          <a:off x="837815" y="-319"/>
          <a:ext cx="2580864" cy="2580864"/>
        </a:xfrm>
        <a:prstGeom prst="circularArrow">
          <a:avLst>
            <a:gd name="adj1" fmla="val 5198"/>
            <a:gd name="adj2" fmla="val 335741"/>
            <a:gd name="adj3" fmla="val 16866410"/>
            <a:gd name="adj4" fmla="val 15197849"/>
            <a:gd name="adj5" fmla="val 6064"/>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8997E-781A-CF4D-8667-50A241DF5C8C}" type="datetimeFigureOut">
              <a:rPr lang="en-US" smtClean="0"/>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4ADB6-D657-1F41-85BD-C3A8EFE5C5F4}" type="slidenum">
              <a:rPr lang="en-US" smtClean="0"/>
              <a:t>‹#›</a:t>
            </a:fld>
            <a:endParaRPr lang="en-US"/>
          </a:p>
        </p:txBody>
      </p:sp>
    </p:spTree>
    <p:extLst>
      <p:ext uri="{BB962C8B-B14F-4D97-AF65-F5344CB8AC3E}">
        <p14:creationId xmlns:p14="http://schemas.microsoft.com/office/powerpoint/2010/main" val="1664896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B0574B-3E33-A144-80E2-20939FAE8964}" type="slidenum">
              <a:rPr lang="en-US" smtClean="0"/>
              <a:t>8</a:t>
            </a:fld>
            <a:endParaRPr lang="en-US"/>
          </a:p>
        </p:txBody>
      </p:sp>
    </p:spTree>
    <p:extLst>
      <p:ext uri="{BB962C8B-B14F-4D97-AF65-F5344CB8AC3E}">
        <p14:creationId xmlns:p14="http://schemas.microsoft.com/office/powerpoint/2010/main" val="10446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559" y="805151"/>
            <a:ext cx="5321149" cy="1723549"/>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E03CE8B1-E8EF-5248-9FD6-113397DF2872}" type="datetimeFigureOut">
              <a:rPr lang="en-US" smtClean="0"/>
              <a:t>4/25/2018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ACDE1D11-99F0-5C44-9835-B8C10DFCBEE0}" type="slidenum">
              <a:rPr lang="en-US" smtClean="0"/>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0789" y="60121"/>
            <a:ext cx="10886813" cy="879207"/>
          </a:xfrm>
          <a:prstGeom prst="rect">
            <a:avLst/>
          </a:prstGeom>
        </p:spPr>
        <p:txBody>
          <a:bodyPr/>
          <a:lstStyle>
            <a:lvl1pPr>
              <a:defRPr>
                <a:solidFill>
                  <a:srgbClr val="325C80"/>
                </a:solidFill>
              </a:defRPr>
            </a:lvl1pPr>
          </a:lstStyle>
          <a:p>
            <a:r>
              <a:rPr lang="en-US"/>
              <a:t>Click to edit Master title style</a:t>
            </a:r>
            <a:endParaRPr lang="en-US" dirty="0"/>
          </a:p>
        </p:txBody>
      </p:sp>
      <p:sp>
        <p:nvSpPr>
          <p:cNvPr id="3" name="Content Placeholder 2"/>
          <p:cNvSpPr>
            <a:spLocks noGrp="1"/>
          </p:cNvSpPr>
          <p:nvPr>
            <p:ph idx="1"/>
          </p:nvPr>
        </p:nvSpPr>
        <p:spPr>
          <a:xfrm>
            <a:off x="390979" y="1202336"/>
            <a:ext cx="11191615" cy="5142022"/>
          </a:xfrm>
          <a:prstGeom prst="rect">
            <a:avLst/>
          </a:prstGeo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383213" y="6441553"/>
            <a:ext cx="533845" cy="365125"/>
          </a:xfrm>
          <a:prstGeom prst="rect">
            <a:avLst/>
          </a:prstGeom>
        </p:spPr>
        <p:txBody>
          <a:bodyPr/>
          <a:lstStyle/>
          <a:p>
            <a:fld id="{ACDE1D11-99F0-5C44-9835-B8C10DFCBEE0}"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3CE8B1-E8EF-5248-9FD6-113397DF2872}" type="datetimeFigureOut">
              <a:rPr lang="en-US" smtClean="0"/>
              <a:t>4/25/2018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CDE1D11-99F0-5C44-9835-B8C10DFCBEE0}" type="slidenum">
              <a:rPr lang="en-US" smtClean="0"/>
              <a:t>‹#›</a:t>
            </a:fld>
            <a:endParaRPr lang="en-US"/>
          </a:p>
        </p:txBody>
      </p:sp>
    </p:spTree>
    <p:extLst>
      <p:ext uri="{BB962C8B-B14F-4D97-AF65-F5344CB8AC3E}">
        <p14:creationId xmlns:p14="http://schemas.microsoft.com/office/powerpoint/2010/main" val="34500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536" tIns="60768" rIns="121536" bIns="60768" rtlCol="0" anchor="ctr"/>
          <a:lstStyle/>
          <a:p>
            <a:pPr algn="ctr" defTabSz="607274"/>
            <a:endParaRPr lang="en-US" sz="2400"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860" y="2868320"/>
            <a:ext cx="7913511" cy="1235229"/>
          </a:xfrm>
        </p:spPr>
        <p:txBody>
          <a:bodyPr anchor="b" anchorCtr="0">
            <a:noAutofit/>
          </a:bodyPr>
          <a:lstStyle>
            <a:lvl1pPr algn="l">
              <a:lnSpc>
                <a:spcPct val="85000"/>
              </a:lnSpc>
              <a:defRPr sz="4533">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38668" y="4126482"/>
            <a:ext cx="7924800" cy="864178"/>
          </a:xfrm>
        </p:spPr>
        <p:txBody>
          <a:bodyPr tIns="0"/>
          <a:lstStyle>
            <a:lvl1pPr marL="0" indent="0" algn="l">
              <a:buNone/>
              <a:defRPr>
                <a:solidFill>
                  <a:schemeClr val="accent6"/>
                </a:solidFill>
              </a:defRPr>
            </a:lvl1pPr>
            <a:lvl2pPr marL="607274" indent="0" algn="ctr">
              <a:buNone/>
              <a:defRPr>
                <a:solidFill>
                  <a:schemeClr val="tx1">
                    <a:tint val="75000"/>
                  </a:schemeClr>
                </a:solidFill>
              </a:defRPr>
            </a:lvl2pPr>
            <a:lvl3pPr marL="1214831" indent="0" algn="ctr">
              <a:buNone/>
              <a:defRPr>
                <a:solidFill>
                  <a:schemeClr val="tx1">
                    <a:tint val="75000"/>
                  </a:schemeClr>
                </a:solidFill>
              </a:defRPr>
            </a:lvl3pPr>
            <a:lvl4pPr marL="1822199" indent="0" algn="ctr">
              <a:buNone/>
              <a:defRPr>
                <a:solidFill>
                  <a:schemeClr val="tx1">
                    <a:tint val="75000"/>
                  </a:schemeClr>
                </a:solidFill>
              </a:defRPr>
            </a:lvl4pPr>
            <a:lvl5pPr marL="2429661" indent="0" algn="ctr">
              <a:buNone/>
              <a:defRPr>
                <a:solidFill>
                  <a:schemeClr val="tx1">
                    <a:tint val="75000"/>
                  </a:schemeClr>
                </a:solidFill>
              </a:defRPr>
            </a:lvl5pPr>
            <a:lvl6pPr marL="3036934" indent="0" algn="ctr">
              <a:buNone/>
              <a:defRPr>
                <a:solidFill>
                  <a:schemeClr val="tx1">
                    <a:tint val="75000"/>
                  </a:schemeClr>
                </a:solidFill>
              </a:defRPr>
            </a:lvl6pPr>
            <a:lvl7pPr marL="3644243" indent="0" algn="ctr">
              <a:buNone/>
              <a:defRPr>
                <a:solidFill>
                  <a:schemeClr val="tx1">
                    <a:tint val="75000"/>
                  </a:schemeClr>
                </a:solidFill>
              </a:defRPr>
            </a:lvl7pPr>
            <a:lvl8pPr marL="4251721" indent="0" algn="ctr">
              <a:buNone/>
              <a:defRPr>
                <a:solidFill>
                  <a:schemeClr val="tx1">
                    <a:tint val="75000"/>
                  </a:schemeClr>
                </a:solidFill>
              </a:defRPr>
            </a:lvl8pPr>
            <a:lvl9pPr marL="4859115" indent="0" algn="ctr">
              <a:buNone/>
              <a:defRPr>
                <a:solidFill>
                  <a:schemeClr val="tx1">
                    <a:tint val="75000"/>
                  </a:schemeClr>
                </a:solidFill>
              </a:defRPr>
            </a:lvl9pPr>
          </a:lstStyle>
          <a:p>
            <a:r>
              <a:rPr lang="en-US"/>
              <a:t>Click to edit Master subtitle style</a:t>
            </a:r>
            <a:endParaRPr lang="en-US" dirty="0"/>
          </a:p>
        </p:txBody>
      </p:sp>
      <p:pic>
        <p:nvPicPr>
          <p:cNvPr id="8" name="Picture 7" descr="title slide-graphic imag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54592" y="618208"/>
            <a:ext cx="327812" cy="834738"/>
          </a:xfrm>
          <a:prstGeom prst="rect">
            <a:avLst/>
          </a:prstGeom>
        </p:spPr>
      </p:pic>
      <p:sp>
        <p:nvSpPr>
          <p:cNvPr id="13" name="TextBox 12"/>
          <p:cNvSpPr txBox="1"/>
          <p:nvPr/>
        </p:nvSpPr>
        <p:spPr>
          <a:xfrm>
            <a:off x="390787" y="6492789"/>
            <a:ext cx="3352800" cy="205121"/>
          </a:xfrm>
          <a:prstGeom prst="rect">
            <a:avLst/>
          </a:prstGeom>
          <a:noFill/>
        </p:spPr>
        <p:txBody>
          <a:bodyPr wrap="square" lIns="0" tIns="0" rIns="0" bIns="0" rtlCol="0">
            <a:spAutoFit/>
          </a:bodyPr>
          <a:lstStyle/>
          <a:p>
            <a:pPr defTabSz="607274"/>
            <a:r>
              <a:rPr lang="en-US" sz="1333" dirty="0">
                <a:solidFill>
                  <a:srgbClr val="325C80">
                    <a:lumMod val="60000"/>
                    <a:lumOff val="40000"/>
                  </a:srgbClr>
                </a:solidFill>
              </a:rPr>
              <a:t>IBM Confidential</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559" y="805151"/>
            <a:ext cx="5321149" cy="1723549"/>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291C0EA3-DC22-204D-96F9-FD71307C5508}" type="datetimeFigureOut">
              <a:rPr lang="en-US" smtClean="0"/>
              <a:t>4/25/2018</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0EEE86FC-2FB5-5046-AEAE-43435FBBD983}" type="slidenum">
              <a:rPr lang="en-US" smtClean="0"/>
              <a:t>‹#›</a:t>
            </a:fld>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153570" y="6447692"/>
            <a:ext cx="356890" cy="28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marL="0" marR="0" lvl="0" indent="0" algn="l" defTabSz="761970" eaLnBrk="1" fontAlgn="auto" latinLnBrk="0" hangingPunct="1">
              <a:lnSpc>
                <a:spcPct val="100000"/>
              </a:lnSpc>
              <a:spcBef>
                <a:spcPts val="0"/>
              </a:spcBef>
              <a:spcAft>
                <a:spcPts val="0"/>
              </a:spcAft>
              <a:buClrTx/>
              <a:buSzTx/>
              <a:buFontTx/>
              <a:buNone/>
              <a:tabLst/>
              <a:defRPr/>
            </a:pPr>
            <a:fld id="{9B2B92AB-E3F2-434E-9552-AB1642384D3D}" type="slidenum">
              <a:rPr kumimoji="0" lang="en-US" sz="1167" b="0" i="0" u="none" strike="noStrike" kern="0" cap="none" spc="0" normalizeH="0" baseline="0" noProof="0" smtClean="0">
                <a:ln>
                  <a:noFill/>
                </a:ln>
                <a:solidFill>
                  <a:schemeClr val="tx1"/>
                </a:solidFill>
                <a:effectLst/>
                <a:uLnTx/>
                <a:uFillTx/>
                <a:latin typeface="Arial"/>
                <a:cs typeface="Arial"/>
              </a:rPr>
              <a:pPr marL="0" marR="0" lvl="0" indent="0" algn="l" defTabSz="761970" eaLnBrk="1" fontAlgn="auto" latinLnBrk="0" hangingPunct="1">
                <a:lnSpc>
                  <a:spcPct val="100000"/>
                </a:lnSpc>
                <a:spcBef>
                  <a:spcPts val="0"/>
                </a:spcBef>
                <a:spcAft>
                  <a:spcPts val="0"/>
                </a:spcAft>
                <a:buClrTx/>
                <a:buSzTx/>
                <a:buFontTx/>
                <a:buNone/>
                <a:tabLst/>
                <a:defRPr/>
              </a:pPr>
              <a:t>‹#›</a:t>
            </a:fld>
            <a:endParaRPr kumimoji="0" lang="en-US" sz="1167" b="0" i="0" u="none" strike="noStrike" kern="0" cap="none" spc="0" normalizeH="0" baseline="0" noProof="0" dirty="0">
              <a:ln>
                <a:noFill/>
              </a:ln>
              <a:solidFill>
                <a:schemeClr val="tx1"/>
              </a:solidFill>
              <a:effectLst/>
              <a:uLnTx/>
              <a:uFillTx/>
              <a:latin typeface="Arial"/>
              <a:cs typeface="Arial"/>
            </a:endParaRPr>
          </a:p>
        </p:txBody>
      </p:sp>
      <p:sp>
        <p:nvSpPr>
          <p:cNvPr id="5" name="Rectangle 23"/>
          <p:cNvSpPr/>
          <p:nvPr/>
        </p:nvSpPr>
        <p:spPr>
          <a:xfrm>
            <a:off x="-1" y="-7975"/>
            <a:ext cx="9315450" cy="664468"/>
          </a:xfrm>
          <a:custGeom>
            <a:avLst/>
            <a:gdLst>
              <a:gd name="connsiteX0" fmla="*/ 0 w 8020050"/>
              <a:gd name="connsiteY0" fmla="*/ 0 h 450037"/>
              <a:gd name="connsiteX1" fmla="*/ 8020050 w 8020050"/>
              <a:gd name="connsiteY1" fmla="*/ 0 h 450037"/>
              <a:gd name="connsiteX2" fmla="*/ 8020050 w 8020050"/>
              <a:gd name="connsiteY2" fmla="*/ 450037 h 450037"/>
              <a:gd name="connsiteX3" fmla="*/ 0 w 8020050"/>
              <a:gd name="connsiteY3" fmla="*/ 450037 h 450037"/>
              <a:gd name="connsiteX4" fmla="*/ 0 w 8020050"/>
              <a:gd name="connsiteY4" fmla="*/ 0 h 450037"/>
              <a:gd name="connsiteX0" fmla="*/ 0 w 8020050"/>
              <a:gd name="connsiteY0" fmla="*/ 0 h 450037"/>
              <a:gd name="connsiteX1" fmla="*/ 7600950 w 8020050"/>
              <a:gd name="connsiteY1" fmla="*/ 0 h 450037"/>
              <a:gd name="connsiteX2" fmla="*/ 8020050 w 8020050"/>
              <a:gd name="connsiteY2" fmla="*/ 450037 h 450037"/>
              <a:gd name="connsiteX3" fmla="*/ 0 w 8020050"/>
              <a:gd name="connsiteY3" fmla="*/ 450037 h 450037"/>
              <a:gd name="connsiteX4" fmla="*/ 0 w 8020050"/>
              <a:gd name="connsiteY4" fmla="*/ 0 h 45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0050" h="450037">
                <a:moveTo>
                  <a:pt x="0" y="0"/>
                </a:moveTo>
                <a:lnTo>
                  <a:pt x="7600950" y="0"/>
                </a:lnTo>
                <a:lnTo>
                  <a:pt x="8020050" y="450037"/>
                </a:lnTo>
                <a:lnTo>
                  <a:pt x="0" y="450037"/>
                </a:lnTo>
                <a:lnTo>
                  <a:pt x="0" y="0"/>
                </a:lnTo>
                <a:close/>
              </a:path>
            </a:pathLst>
          </a:custGeom>
          <a:solidFill>
            <a:srgbClr val="5AAAF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10749" hangingPunct="0"/>
            <a:endParaRPr lang="en-US" sz="2500" kern="0" dirty="0">
              <a:solidFill>
                <a:srgbClr val="FFFFFF"/>
              </a:solidFill>
              <a:sym typeface="Helvetica Light"/>
            </a:endParaRPr>
          </a:p>
        </p:txBody>
      </p:sp>
      <p:sp>
        <p:nvSpPr>
          <p:cNvPr id="6" name="TextBox 5"/>
          <p:cNvSpPr txBox="1"/>
          <p:nvPr/>
        </p:nvSpPr>
        <p:spPr>
          <a:xfrm>
            <a:off x="8639240" y="6523221"/>
            <a:ext cx="3352800" cy="205121"/>
          </a:xfrm>
          <a:prstGeom prst="rect">
            <a:avLst/>
          </a:prstGeom>
          <a:noFill/>
        </p:spPr>
        <p:txBody>
          <a:bodyPr wrap="square" lIns="0" tIns="0" rIns="0" bIns="0" rtlCol="0">
            <a:spAutoFit/>
          </a:bodyPr>
          <a:lstStyle/>
          <a:p>
            <a:pPr algn="r" defTabSz="607274"/>
            <a:r>
              <a:rPr lang="en-US" sz="1333" dirty="0">
                <a:solidFill>
                  <a:srgbClr val="325C80"/>
                </a:solidFill>
              </a:rPr>
              <a:t>IBM Confidential</a:t>
            </a:r>
          </a:p>
        </p:txBody>
      </p:sp>
    </p:spTree>
    <p:extLst>
      <p:ext uri="{BB962C8B-B14F-4D97-AF65-F5344CB8AC3E}">
        <p14:creationId xmlns:p14="http://schemas.microsoft.com/office/powerpoint/2010/main" val="1117524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9" y="60121"/>
            <a:ext cx="10886813" cy="879207"/>
          </a:xfrm>
          <a:prstGeom prst="rect">
            <a:avLst/>
          </a:prstGeom>
        </p:spPr>
        <p:txBody>
          <a:bodyPr vert="horz" lIns="0" tIns="45576" rIns="91152"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90979" y="1202336"/>
            <a:ext cx="11191615" cy="5142022"/>
          </a:xfrm>
          <a:prstGeom prst="rect">
            <a:avLst/>
          </a:prstGeom>
        </p:spPr>
        <p:txBody>
          <a:bodyPr vert="horz" lIns="0" tIns="45576" rIns="91152" bIns="45576"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383213" y="6441553"/>
            <a:ext cx="533845" cy="365125"/>
          </a:xfrm>
          <a:prstGeom prst="rect">
            <a:avLst/>
          </a:prstGeom>
        </p:spPr>
        <p:txBody>
          <a:bodyPr vert="horz" lIns="91152" tIns="45576" rIns="91152" bIns="45576" rtlCol="0" anchor="ctr"/>
          <a:lstStyle>
            <a:lvl1pPr algn="r">
              <a:defRPr sz="1200">
                <a:solidFill>
                  <a:schemeClr val="tx1"/>
                </a:solidFill>
              </a:defRPr>
            </a:lvl1pPr>
          </a:lstStyle>
          <a:p>
            <a:pPr defTabSz="607274"/>
            <a:fld id="{E9549862-13E2-C34D-815E-8545BD36FC59}" type="slidenum">
              <a:rPr lang="en-US" smtClean="0">
                <a:solidFill>
                  <a:srgbClr val="6D7777"/>
                </a:solidFill>
              </a:rPr>
              <a:pPr defTabSz="607274"/>
              <a:t>‹#›</a:t>
            </a:fld>
            <a:endParaRPr lang="en-US" dirty="0">
              <a:solidFill>
                <a:srgbClr val="6D7777"/>
              </a:solidFill>
            </a:endParaRPr>
          </a:p>
        </p:txBody>
      </p:sp>
      <p:sp>
        <p:nvSpPr>
          <p:cNvPr id="4" name="TextBox 3"/>
          <p:cNvSpPr txBox="1"/>
          <p:nvPr/>
        </p:nvSpPr>
        <p:spPr>
          <a:xfrm>
            <a:off x="390787" y="6504078"/>
            <a:ext cx="3352800" cy="205121"/>
          </a:xfrm>
          <a:prstGeom prst="rect">
            <a:avLst/>
          </a:prstGeom>
          <a:noFill/>
        </p:spPr>
        <p:txBody>
          <a:bodyPr wrap="square" lIns="0" tIns="0" rIns="0" bIns="0" rtlCol="0">
            <a:spAutoFit/>
          </a:bodyPr>
          <a:lstStyle/>
          <a:p>
            <a:pPr defTabSz="607274"/>
            <a:r>
              <a:rPr lang="en-US" sz="1333" dirty="0">
                <a:solidFill>
                  <a:srgbClr val="325C80"/>
                </a:solidFill>
              </a:rPr>
              <a:t>IBM Confidential</a:t>
            </a:r>
          </a:p>
        </p:txBody>
      </p:sp>
      <p:pic>
        <p:nvPicPr>
          <p:cNvPr id="9" name="Picture 8" descr="Content Slide, graphic far right corner.png"/>
          <p:cNvPicPr>
            <a:picLocks noChangeAspect="1"/>
          </p:cNvPicPr>
          <p:nvPr/>
        </p:nvPicPr>
        <p:blipFill>
          <a:blip r:embed="rId4" cstate="print">
            <a:alphaModFix amt="43000"/>
            <a:extLst>
              <a:ext uri="{28A0092B-C50C-407E-A947-70E740481C1C}">
                <a14:useLocalDpi xmlns:a14="http://schemas.microsoft.com/office/drawing/2010/main"/>
              </a:ext>
            </a:extLst>
          </a:blip>
          <a:stretch>
            <a:fillRect/>
          </a:stretch>
        </p:blipFill>
        <p:spPr>
          <a:xfrm>
            <a:off x="11321802" y="19"/>
            <a:ext cx="881491" cy="1749778"/>
          </a:xfrm>
          <a:prstGeom prst="rect">
            <a:avLst/>
          </a:prstGeom>
        </p:spPr>
      </p:pic>
    </p:spTree>
    <p:extLst>
      <p:ext uri="{BB962C8B-B14F-4D97-AF65-F5344CB8AC3E}">
        <p14:creationId xmlns:p14="http://schemas.microsoft.com/office/powerpoint/2010/main" val="222010455"/>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607274"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7274" rtl="0" eaLnBrk="1" latinLnBrk="0" hangingPunct="1">
        <a:spcBef>
          <a:spcPts val="800"/>
        </a:spcBef>
        <a:buClr>
          <a:schemeClr val="tx1"/>
        </a:buClr>
        <a:buFontTx/>
        <a:buNone/>
        <a:defRPr sz="2667" kern="1200">
          <a:solidFill>
            <a:srgbClr val="595959"/>
          </a:solidFill>
          <a:latin typeface="+mn-lt"/>
          <a:ea typeface="+mn-ea"/>
          <a:cs typeface="+mn-cs"/>
        </a:defRPr>
      </a:lvl1pPr>
      <a:lvl2pPr marL="529343" indent="-210890" algn="l" defTabSz="607274"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88723" indent="-229940" algn="l" defTabSz="607274"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87413" indent="-398595" algn="l" defTabSz="607274"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27743" indent="-240428" algn="l" defTabSz="607274"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40571" indent="-303636" algn="l" defTabSz="607274" rtl="0" eaLnBrk="1" latinLnBrk="0" hangingPunct="1">
        <a:spcBef>
          <a:spcPct val="20000"/>
        </a:spcBef>
        <a:buFont typeface="Arial"/>
        <a:buChar char="•"/>
        <a:defRPr sz="2667" kern="1200">
          <a:solidFill>
            <a:schemeClr val="tx1"/>
          </a:solidFill>
          <a:latin typeface="+mn-lt"/>
          <a:ea typeface="+mn-ea"/>
          <a:cs typeface="+mn-cs"/>
        </a:defRPr>
      </a:lvl6pPr>
      <a:lvl7pPr marL="3948034" indent="-303636" algn="l" defTabSz="607274" rtl="0" eaLnBrk="1" latinLnBrk="0" hangingPunct="1">
        <a:spcBef>
          <a:spcPct val="20000"/>
        </a:spcBef>
        <a:buFont typeface="Arial"/>
        <a:buChar char="•"/>
        <a:defRPr sz="2667" kern="1200">
          <a:solidFill>
            <a:schemeClr val="tx1"/>
          </a:solidFill>
          <a:latin typeface="+mn-lt"/>
          <a:ea typeface="+mn-ea"/>
          <a:cs typeface="+mn-cs"/>
        </a:defRPr>
      </a:lvl7pPr>
      <a:lvl8pPr marL="4555403" indent="-303636" algn="l" defTabSz="607274" rtl="0" eaLnBrk="1" latinLnBrk="0" hangingPunct="1">
        <a:spcBef>
          <a:spcPct val="20000"/>
        </a:spcBef>
        <a:buFont typeface="Arial"/>
        <a:buChar char="•"/>
        <a:defRPr sz="2667" kern="1200">
          <a:solidFill>
            <a:schemeClr val="tx1"/>
          </a:solidFill>
          <a:latin typeface="+mn-lt"/>
          <a:ea typeface="+mn-ea"/>
          <a:cs typeface="+mn-cs"/>
        </a:defRPr>
      </a:lvl8pPr>
      <a:lvl9pPr marL="5162804" indent="-303636" algn="l" defTabSz="607274"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7274" rtl="0" eaLnBrk="1" latinLnBrk="0" hangingPunct="1">
        <a:defRPr sz="2400" kern="1200">
          <a:solidFill>
            <a:schemeClr val="tx1"/>
          </a:solidFill>
          <a:latin typeface="+mn-lt"/>
          <a:ea typeface="+mn-ea"/>
          <a:cs typeface="+mn-cs"/>
        </a:defRPr>
      </a:lvl1pPr>
      <a:lvl2pPr marL="607274" algn="l" defTabSz="607274" rtl="0" eaLnBrk="1" latinLnBrk="0" hangingPunct="1">
        <a:defRPr sz="2400" kern="1200">
          <a:solidFill>
            <a:schemeClr val="tx1"/>
          </a:solidFill>
          <a:latin typeface="+mn-lt"/>
          <a:ea typeface="+mn-ea"/>
          <a:cs typeface="+mn-cs"/>
        </a:defRPr>
      </a:lvl2pPr>
      <a:lvl3pPr marL="1214831" algn="l" defTabSz="607274" rtl="0" eaLnBrk="1" latinLnBrk="0" hangingPunct="1">
        <a:defRPr sz="2400" kern="1200">
          <a:solidFill>
            <a:schemeClr val="tx1"/>
          </a:solidFill>
          <a:latin typeface="+mn-lt"/>
          <a:ea typeface="+mn-ea"/>
          <a:cs typeface="+mn-cs"/>
        </a:defRPr>
      </a:lvl3pPr>
      <a:lvl4pPr marL="1822199" algn="l" defTabSz="607274" rtl="0" eaLnBrk="1" latinLnBrk="0" hangingPunct="1">
        <a:defRPr sz="2400" kern="1200">
          <a:solidFill>
            <a:schemeClr val="tx1"/>
          </a:solidFill>
          <a:latin typeface="+mn-lt"/>
          <a:ea typeface="+mn-ea"/>
          <a:cs typeface="+mn-cs"/>
        </a:defRPr>
      </a:lvl4pPr>
      <a:lvl5pPr marL="2429661" algn="l" defTabSz="607274" rtl="0" eaLnBrk="1" latinLnBrk="0" hangingPunct="1">
        <a:defRPr sz="2400" kern="1200">
          <a:solidFill>
            <a:schemeClr val="tx1"/>
          </a:solidFill>
          <a:latin typeface="+mn-lt"/>
          <a:ea typeface="+mn-ea"/>
          <a:cs typeface="+mn-cs"/>
        </a:defRPr>
      </a:lvl5pPr>
      <a:lvl6pPr marL="3036934" algn="l" defTabSz="607274" rtl="0" eaLnBrk="1" latinLnBrk="0" hangingPunct="1">
        <a:defRPr sz="2400" kern="1200">
          <a:solidFill>
            <a:schemeClr val="tx1"/>
          </a:solidFill>
          <a:latin typeface="+mn-lt"/>
          <a:ea typeface="+mn-ea"/>
          <a:cs typeface="+mn-cs"/>
        </a:defRPr>
      </a:lvl6pPr>
      <a:lvl7pPr marL="3644243" algn="l" defTabSz="607274" rtl="0" eaLnBrk="1" latinLnBrk="0" hangingPunct="1">
        <a:defRPr sz="2400" kern="1200">
          <a:solidFill>
            <a:schemeClr val="tx1"/>
          </a:solidFill>
          <a:latin typeface="+mn-lt"/>
          <a:ea typeface="+mn-ea"/>
          <a:cs typeface="+mn-cs"/>
        </a:defRPr>
      </a:lvl7pPr>
      <a:lvl8pPr marL="4251721" algn="l" defTabSz="607274" rtl="0" eaLnBrk="1" latinLnBrk="0" hangingPunct="1">
        <a:defRPr sz="2400" kern="1200">
          <a:solidFill>
            <a:schemeClr val="tx1"/>
          </a:solidFill>
          <a:latin typeface="+mn-lt"/>
          <a:ea typeface="+mn-ea"/>
          <a:cs typeface="+mn-cs"/>
        </a:defRPr>
      </a:lvl8pPr>
      <a:lvl9pPr marL="4859115" algn="l" defTabSz="60727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Pricing, Packaging and Sizing for ICP</a:t>
            </a:r>
          </a:p>
        </p:txBody>
      </p:sp>
      <p:sp>
        <p:nvSpPr>
          <p:cNvPr id="3" name="Subtitle 2"/>
          <p:cNvSpPr>
            <a:spLocks noGrp="1"/>
          </p:cNvSpPr>
          <p:nvPr>
            <p:ph type="subTitle" idx="1"/>
          </p:nvPr>
        </p:nvSpPr>
        <p:spPr/>
        <p:txBody>
          <a:bodyPr/>
          <a:lstStyle/>
          <a:p>
            <a:r>
              <a:rPr lang="en-US" dirty="0"/>
              <a:t>Charles Quincy</a:t>
            </a:r>
          </a:p>
        </p:txBody>
      </p:sp>
    </p:spTree>
    <p:extLst>
      <p:ext uri="{BB962C8B-B14F-4D97-AF65-F5344CB8AC3E}">
        <p14:creationId xmlns:p14="http://schemas.microsoft.com/office/powerpoint/2010/main" val="168995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10</a:t>
            </a:fld>
            <a:endParaRPr lang="en-US" dirty="0"/>
          </a:p>
        </p:txBody>
      </p:sp>
      <p:sp>
        <p:nvSpPr>
          <p:cNvPr id="4" name="Title 1"/>
          <p:cNvSpPr>
            <a:spLocks noGrp="1"/>
          </p:cNvSpPr>
          <p:nvPr>
            <p:ph type="title"/>
          </p:nvPr>
        </p:nvSpPr>
        <p:spPr>
          <a:xfrm>
            <a:off x="336207" y="381406"/>
            <a:ext cx="10826598" cy="432634"/>
          </a:xfrm>
        </p:spPr>
        <p:txBody>
          <a:bodyPr/>
          <a:lstStyle/>
          <a:p>
            <a:r>
              <a:rPr lang="en-US" sz="2400" dirty="0"/>
              <a:t>BYOL: Bring your own license tracking and monitoring</a:t>
            </a:r>
          </a:p>
        </p:txBody>
      </p:sp>
      <p:grpSp>
        <p:nvGrpSpPr>
          <p:cNvPr id="5" name="Group 4"/>
          <p:cNvGrpSpPr/>
          <p:nvPr/>
        </p:nvGrpSpPr>
        <p:grpSpPr>
          <a:xfrm>
            <a:off x="500499" y="5683437"/>
            <a:ext cx="4275117" cy="515588"/>
            <a:chOff x="2386939" y="5220192"/>
            <a:chExt cx="4275117" cy="515588"/>
          </a:xfrm>
        </p:grpSpPr>
        <p:grpSp>
          <p:nvGrpSpPr>
            <p:cNvPr id="6" name="Group 5"/>
            <p:cNvGrpSpPr/>
            <p:nvPr/>
          </p:nvGrpSpPr>
          <p:grpSpPr>
            <a:xfrm>
              <a:off x="2386939" y="5498275"/>
              <a:ext cx="4275117" cy="237505"/>
              <a:chOff x="522514" y="4168239"/>
              <a:chExt cx="4726380" cy="261257"/>
            </a:xfrm>
          </p:grpSpPr>
          <p:cxnSp>
            <p:nvCxnSpPr>
              <p:cNvPr id="15" name="Straight Connector 14"/>
              <p:cNvCxnSpPr/>
              <p:nvPr/>
            </p:nvCxnSpPr>
            <p:spPr>
              <a:xfrm flipV="1">
                <a:off x="522514" y="4405745"/>
                <a:ext cx="4726380" cy="2375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5237019" y="4168239"/>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532411" y="4191990"/>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248984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8" name="Rectangle 7"/>
            <p:cNvSpPr/>
            <p:nvPr/>
          </p:nvSpPr>
          <p:spPr>
            <a:xfrm>
              <a:off x="300486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9" name="Rectangle 8"/>
            <p:cNvSpPr/>
            <p:nvPr/>
          </p:nvSpPr>
          <p:spPr>
            <a:xfrm>
              <a:off x="3519891"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0" name="Rectangle 9"/>
            <p:cNvSpPr/>
            <p:nvPr/>
          </p:nvSpPr>
          <p:spPr>
            <a:xfrm>
              <a:off x="4034915"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1" name="Rectangle 10"/>
            <p:cNvSpPr/>
            <p:nvPr/>
          </p:nvSpPr>
          <p:spPr>
            <a:xfrm>
              <a:off x="4549939"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2" name="Rectangle 11"/>
            <p:cNvSpPr/>
            <p:nvPr/>
          </p:nvSpPr>
          <p:spPr>
            <a:xfrm>
              <a:off x="506496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3" name="Rectangle 12"/>
            <p:cNvSpPr/>
            <p:nvPr/>
          </p:nvSpPr>
          <p:spPr>
            <a:xfrm>
              <a:off x="557998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4" name="Rectangle 13"/>
            <p:cNvSpPr/>
            <p:nvPr/>
          </p:nvSpPr>
          <p:spPr>
            <a:xfrm>
              <a:off x="6095012"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grpSp>
      <p:sp>
        <p:nvSpPr>
          <p:cNvPr id="18" name="TextBox 17"/>
          <p:cNvSpPr txBox="1"/>
          <p:nvPr/>
        </p:nvSpPr>
        <p:spPr>
          <a:xfrm>
            <a:off x="1633451" y="6166636"/>
            <a:ext cx="1962993" cy="369332"/>
          </a:xfrm>
          <a:prstGeom prst="rect">
            <a:avLst/>
          </a:prstGeom>
          <a:noFill/>
        </p:spPr>
        <p:txBody>
          <a:bodyPr wrap="square" rtlCol="0">
            <a:spAutoFit/>
          </a:bodyPr>
          <a:lstStyle/>
          <a:p>
            <a:pPr algn="ctr"/>
            <a:r>
              <a:rPr lang="en-US">
                <a:solidFill>
                  <a:schemeClr val="accent3"/>
                </a:solidFill>
              </a:rPr>
              <a:t>Socket 1</a:t>
            </a:r>
          </a:p>
        </p:txBody>
      </p:sp>
      <p:sp>
        <p:nvSpPr>
          <p:cNvPr id="19" name="Rounded Rectangle 18"/>
          <p:cNvSpPr/>
          <p:nvPr/>
        </p:nvSpPr>
        <p:spPr>
          <a:xfrm>
            <a:off x="509452" y="5204962"/>
            <a:ext cx="4255424" cy="381314"/>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a:t>
            </a:r>
          </a:p>
        </p:txBody>
      </p:sp>
      <p:sp>
        <p:nvSpPr>
          <p:cNvPr id="20" name="Rectangle 19"/>
          <p:cNvSpPr/>
          <p:nvPr/>
        </p:nvSpPr>
        <p:spPr>
          <a:xfrm>
            <a:off x="1633451" y="4136178"/>
            <a:ext cx="3032321"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accent3"/>
                </a:solidFill>
              </a:rPr>
              <a:t>Worker Node</a:t>
            </a:r>
          </a:p>
          <a:p>
            <a:pPr algn="ctr"/>
            <a:r>
              <a:rPr lang="en-US" sz="1100" dirty="0">
                <a:solidFill>
                  <a:schemeClr val="accent3"/>
                </a:solidFill>
              </a:rPr>
              <a:t> </a:t>
            </a:r>
            <a:r>
              <a:rPr lang="en-US" sz="1200" dirty="0">
                <a:solidFill>
                  <a:schemeClr val="accent3"/>
                </a:solidFill>
              </a:rPr>
              <a:t>(6 vCPUs made available)</a:t>
            </a:r>
          </a:p>
        </p:txBody>
      </p:sp>
      <p:grpSp>
        <p:nvGrpSpPr>
          <p:cNvPr id="21" name="Group 20"/>
          <p:cNvGrpSpPr/>
          <p:nvPr/>
        </p:nvGrpSpPr>
        <p:grpSpPr>
          <a:xfrm>
            <a:off x="1637152" y="3690142"/>
            <a:ext cx="2992580" cy="539868"/>
            <a:chOff x="2908086" y="3510529"/>
            <a:chExt cx="2992580" cy="539868"/>
          </a:xfrm>
        </p:grpSpPr>
        <p:sp>
          <p:nvSpPr>
            <p:cNvPr id="22" name="Can 21"/>
            <p:cNvSpPr/>
            <p:nvPr/>
          </p:nvSpPr>
          <p:spPr>
            <a:xfrm>
              <a:off x="3413975" y="35160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3" name="Can 22"/>
            <p:cNvSpPr/>
            <p:nvPr/>
          </p:nvSpPr>
          <p:spPr>
            <a:xfrm>
              <a:off x="2908086"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4" name="Can 23"/>
            <p:cNvSpPr/>
            <p:nvPr/>
          </p:nvSpPr>
          <p:spPr>
            <a:xfrm>
              <a:off x="4425753"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5" name="Can 24"/>
            <p:cNvSpPr/>
            <p:nvPr/>
          </p:nvSpPr>
          <p:spPr>
            <a:xfrm>
              <a:off x="3919864" y="35129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6" name="Can 25"/>
            <p:cNvSpPr/>
            <p:nvPr/>
          </p:nvSpPr>
          <p:spPr>
            <a:xfrm>
              <a:off x="5437529" y="351207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MQ</a:t>
              </a:r>
            </a:p>
          </p:txBody>
        </p:sp>
        <p:sp>
          <p:nvSpPr>
            <p:cNvPr id="27" name="Can 26"/>
            <p:cNvSpPr/>
            <p:nvPr/>
          </p:nvSpPr>
          <p:spPr>
            <a:xfrm>
              <a:off x="4931642" y="351052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MQ</a:t>
              </a:r>
            </a:p>
          </p:txBody>
        </p:sp>
      </p:grpSp>
      <p:sp>
        <p:nvSpPr>
          <p:cNvPr id="28" name="Rectangle 27"/>
          <p:cNvSpPr/>
          <p:nvPr/>
        </p:nvSpPr>
        <p:spPr>
          <a:xfrm>
            <a:off x="603402" y="4136178"/>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Master, Boot &amp; Proxy</a:t>
            </a:r>
          </a:p>
          <a:p>
            <a:pPr algn="ctr"/>
            <a:r>
              <a:rPr lang="en-US" sz="800" dirty="0">
                <a:solidFill>
                  <a:schemeClr val="accent3"/>
                </a:solidFill>
              </a:rPr>
              <a:t>(4 vCPUs made available)</a:t>
            </a:r>
          </a:p>
        </p:txBody>
      </p:sp>
      <p:sp>
        <p:nvSpPr>
          <p:cNvPr id="29" name="Left Brace 28"/>
          <p:cNvSpPr/>
          <p:nvPr/>
        </p:nvSpPr>
        <p:spPr>
          <a:xfrm rot="5400000">
            <a:off x="3990841" y="3055180"/>
            <a:ext cx="308758" cy="969024"/>
          </a:xfrm>
          <a:prstGeom prst="leftBrac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Left Brace 29"/>
          <p:cNvSpPr/>
          <p:nvPr/>
        </p:nvSpPr>
        <p:spPr>
          <a:xfrm rot="5400000">
            <a:off x="2478608" y="2538605"/>
            <a:ext cx="308758" cy="1999072"/>
          </a:xfrm>
          <a:prstGeom prst="leftBrac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336208" y="2161770"/>
            <a:ext cx="1448790" cy="646331"/>
          </a:xfrm>
          <a:prstGeom prst="rect">
            <a:avLst/>
          </a:prstGeom>
          <a:noFill/>
          <a:ln w="28575">
            <a:solidFill>
              <a:schemeClr val="accent3"/>
            </a:solidFill>
          </a:ln>
        </p:spPr>
        <p:txBody>
          <a:bodyPr wrap="square" rtlCol="0">
            <a:spAutoFit/>
          </a:bodyPr>
          <a:lstStyle/>
          <a:p>
            <a:pPr algn="ctr"/>
            <a:r>
              <a:rPr lang="en-US" sz="1200" dirty="0">
                <a:solidFill>
                  <a:schemeClr val="accent1"/>
                </a:solidFill>
              </a:rPr>
              <a:t>2 cores for the Masters, Boots, &amp; Proxies</a:t>
            </a:r>
          </a:p>
        </p:txBody>
      </p:sp>
      <p:cxnSp>
        <p:nvCxnSpPr>
          <p:cNvPr id="34" name="Straight Arrow Connector 33"/>
          <p:cNvCxnSpPr>
            <a:stCxn id="32" idx="2"/>
          </p:cNvCxnSpPr>
          <p:nvPr/>
        </p:nvCxnSpPr>
        <p:spPr>
          <a:xfrm>
            <a:off x="1060603" y="2808101"/>
            <a:ext cx="28912" cy="1328077"/>
          </a:xfrm>
          <a:prstGeom prst="straightConnector1">
            <a:avLst/>
          </a:prstGeom>
          <a:ln>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937413" y="1694587"/>
            <a:ext cx="1936182" cy="800219"/>
          </a:xfrm>
          <a:prstGeom prst="rect">
            <a:avLst/>
          </a:prstGeom>
          <a:noFill/>
          <a:ln w="28575">
            <a:solidFill>
              <a:schemeClr val="accent3"/>
            </a:solidFill>
          </a:ln>
        </p:spPr>
        <p:txBody>
          <a:bodyPr wrap="square" rtlCol="0">
            <a:spAutoFit/>
          </a:bodyPr>
          <a:lstStyle/>
          <a:p>
            <a:pPr algn="ctr"/>
            <a:r>
              <a:rPr lang="en-US" sz="1200" dirty="0">
                <a:solidFill>
                  <a:schemeClr val="accent1"/>
                </a:solidFill>
              </a:rPr>
              <a:t>Worker Node #1</a:t>
            </a:r>
          </a:p>
          <a:p>
            <a:pPr algn="ctr"/>
            <a:r>
              <a:rPr lang="en-US" sz="1100" dirty="0">
                <a:solidFill>
                  <a:schemeClr val="accent1"/>
                </a:solidFill>
              </a:rPr>
              <a:t>4 Liberty containers</a:t>
            </a:r>
          </a:p>
          <a:p>
            <a:pPr algn="ctr"/>
            <a:r>
              <a:rPr lang="en-US" sz="1000" dirty="0">
                <a:solidFill>
                  <a:schemeClr val="accent1"/>
                </a:solidFill>
              </a:rPr>
              <a:t>4 vCPUs made available</a:t>
            </a:r>
          </a:p>
          <a:p>
            <a:pPr algn="ctr"/>
            <a:r>
              <a:rPr lang="en-US" sz="1200" dirty="0">
                <a:solidFill>
                  <a:schemeClr val="accent1"/>
                </a:solidFill>
              </a:rPr>
              <a:t>4 CPUs = 4 VPCs</a:t>
            </a:r>
          </a:p>
        </p:txBody>
      </p:sp>
      <p:sp>
        <p:nvSpPr>
          <p:cNvPr id="38" name="TextBox 37"/>
          <p:cNvSpPr txBox="1"/>
          <p:nvPr/>
        </p:nvSpPr>
        <p:spPr>
          <a:xfrm>
            <a:off x="4026010" y="1467976"/>
            <a:ext cx="2538580" cy="1184940"/>
          </a:xfrm>
          <a:prstGeom prst="rect">
            <a:avLst/>
          </a:prstGeom>
          <a:noFill/>
          <a:ln w="28575">
            <a:solidFill>
              <a:schemeClr val="accent3"/>
            </a:solidFill>
          </a:ln>
        </p:spPr>
        <p:txBody>
          <a:bodyPr wrap="square" rtlCol="0">
            <a:spAutoFit/>
          </a:bodyPr>
          <a:lstStyle/>
          <a:p>
            <a:pPr algn="ctr"/>
            <a:r>
              <a:rPr lang="en-US" sz="1200" dirty="0">
                <a:solidFill>
                  <a:schemeClr val="accent3"/>
                </a:solidFill>
              </a:rPr>
              <a:t>Worker Node #1</a:t>
            </a:r>
          </a:p>
          <a:p>
            <a:pPr algn="ctr"/>
            <a:r>
              <a:rPr lang="en-US" sz="1100" dirty="0">
                <a:solidFill>
                  <a:schemeClr val="accent3"/>
                </a:solidFill>
              </a:rPr>
              <a:t>Customer brings 140 PVUs of MQ</a:t>
            </a:r>
          </a:p>
          <a:p>
            <a:pPr algn="ctr"/>
            <a:r>
              <a:rPr lang="en-US" sz="1200" dirty="0">
                <a:solidFill>
                  <a:schemeClr val="accent3"/>
                </a:solidFill>
              </a:rPr>
              <a:t>Cores available to ICP are rated 70 value units, so 2 VPCs are required to run MQ</a:t>
            </a:r>
          </a:p>
          <a:p>
            <a:pPr algn="ctr"/>
            <a:r>
              <a:rPr lang="en-US" sz="1200" dirty="0">
                <a:solidFill>
                  <a:schemeClr val="accent3"/>
                </a:solidFill>
              </a:rPr>
              <a:t>2 VPCs of ICP are used to run MQ</a:t>
            </a:r>
          </a:p>
        </p:txBody>
      </p:sp>
      <p:cxnSp>
        <p:nvCxnSpPr>
          <p:cNvPr id="40" name="Straight Arrow Connector 39"/>
          <p:cNvCxnSpPr>
            <a:stCxn id="38" idx="2"/>
          </p:cNvCxnSpPr>
          <p:nvPr/>
        </p:nvCxnSpPr>
        <p:spPr>
          <a:xfrm flipH="1">
            <a:off x="4123846" y="2652916"/>
            <a:ext cx="1171454" cy="730846"/>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994566" y="1467976"/>
            <a:ext cx="35626" cy="4883326"/>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213500" y="1931111"/>
            <a:ext cx="4368900" cy="2677656"/>
          </a:xfrm>
          <a:prstGeom prst="rect">
            <a:avLst/>
          </a:prstGeom>
          <a:noFill/>
        </p:spPr>
        <p:txBody>
          <a:bodyPr wrap="square" rtlCol="0">
            <a:spAutoFit/>
          </a:bodyPr>
          <a:lstStyle/>
          <a:p>
            <a:pPr marL="285750" indent="-285750">
              <a:buFont typeface="Arial" charset="0"/>
              <a:buChar char="•"/>
            </a:pPr>
            <a:r>
              <a:rPr lang="en-US" sz="1400" dirty="0">
                <a:solidFill>
                  <a:schemeClr val="accent3"/>
                </a:solidFill>
              </a:rPr>
              <a:t>ICP utilizes Product Insights for license management, which only tracks VPCs</a:t>
            </a:r>
          </a:p>
          <a:p>
            <a:pPr marL="285750" indent="-285750">
              <a:buFont typeface="Arial" charset="0"/>
              <a:buChar char="•"/>
            </a:pPr>
            <a:endParaRPr lang="en-US" sz="1400" dirty="0">
              <a:solidFill>
                <a:schemeClr val="accent3"/>
              </a:solidFill>
            </a:endParaRPr>
          </a:p>
          <a:p>
            <a:pPr marL="285750" indent="-285750">
              <a:buFont typeface="Arial" charset="0"/>
              <a:buChar char="•"/>
            </a:pPr>
            <a:r>
              <a:rPr lang="en-US" sz="1400" dirty="0">
                <a:solidFill>
                  <a:schemeClr val="accent3"/>
                </a:solidFill>
              </a:rPr>
              <a:t>If a customer wants to bring a PVU license over to ICP</a:t>
            </a:r>
          </a:p>
          <a:p>
            <a:pPr marL="466725" lvl="1" indent="-174625">
              <a:buFont typeface="Arial" charset="0"/>
              <a:buChar char="•"/>
            </a:pPr>
            <a:r>
              <a:rPr lang="en-US" sz="1400" dirty="0">
                <a:solidFill>
                  <a:schemeClr val="accent3"/>
                </a:solidFill>
              </a:rPr>
              <a:t>They must calculate how many VPCs are needed to run the PVU based workload</a:t>
            </a:r>
          </a:p>
          <a:p>
            <a:pPr marL="466725" lvl="1" indent="-174625">
              <a:buFont typeface="Arial" charset="0"/>
              <a:buChar char="•"/>
            </a:pPr>
            <a:r>
              <a:rPr lang="en-US" sz="1400" dirty="0">
                <a:solidFill>
                  <a:schemeClr val="accent3"/>
                </a:solidFill>
              </a:rPr>
              <a:t>Calculating VPCs requires taking the total PVUs and dividing by the Value Units. The result is the number of VPCs</a:t>
            </a:r>
          </a:p>
          <a:p>
            <a:pPr marL="466725" lvl="1" indent="-174625">
              <a:buFont typeface="Arial" charset="0"/>
              <a:buChar char="•"/>
            </a:pPr>
            <a:r>
              <a:rPr lang="en-US" sz="1400" dirty="0">
                <a:solidFill>
                  <a:schemeClr val="accent3"/>
                </a:solidFill>
              </a:rPr>
              <a:t>VPCs x Value Units = PVUs</a:t>
            </a:r>
          </a:p>
          <a:p>
            <a:pPr marL="466725" lvl="1" indent="-174625">
              <a:buFont typeface="Arial" charset="0"/>
              <a:buChar char="•"/>
            </a:pPr>
            <a:endParaRPr lang="en-US" sz="1400" dirty="0">
              <a:solidFill>
                <a:schemeClr val="accent3"/>
              </a:solidFill>
            </a:endParaRPr>
          </a:p>
        </p:txBody>
      </p:sp>
      <p:cxnSp>
        <p:nvCxnSpPr>
          <p:cNvPr id="361" name="Straight Arrow Connector 360"/>
          <p:cNvCxnSpPr>
            <a:stCxn id="35" idx="2"/>
          </p:cNvCxnSpPr>
          <p:nvPr/>
        </p:nvCxnSpPr>
        <p:spPr>
          <a:xfrm flipH="1">
            <a:off x="2648930" y="2494806"/>
            <a:ext cx="256574" cy="888956"/>
          </a:xfrm>
          <a:prstGeom prst="straightConnector1">
            <a:avLst/>
          </a:prstGeom>
          <a:ln>
            <a:solidFill>
              <a:schemeClr val="accent3"/>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64" name="TextBox 363"/>
          <p:cNvSpPr txBox="1"/>
          <p:nvPr/>
        </p:nvSpPr>
        <p:spPr>
          <a:xfrm>
            <a:off x="4807626" y="3538141"/>
            <a:ext cx="2041056" cy="830997"/>
          </a:xfrm>
          <a:prstGeom prst="rect">
            <a:avLst/>
          </a:prstGeom>
          <a:noFill/>
        </p:spPr>
        <p:txBody>
          <a:bodyPr wrap="square" rtlCol="0">
            <a:spAutoFit/>
          </a:bodyPr>
          <a:lstStyle/>
          <a:p>
            <a:pPr marL="171450" indent="-171450">
              <a:buFont typeface="Arial" charset="0"/>
              <a:buChar char="•"/>
            </a:pPr>
            <a:r>
              <a:rPr lang="en-US" sz="1200" dirty="0">
                <a:solidFill>
                  <a:schemeClr val="accent3"/>
                </a:solidFill>
              </a:rPr>
              <a:t>ICP DOES NOT track PVUs; VPCs per workload and VPCs for ICP </a:t>
            </a:r>
            <a:r>
              <a:rPr lang="en-US" sz="1200">
                <a:solidFill>
                  <a:schemeClr val="accent3"/>
                </a:solidFill>
              </a:rPr>
              <a:t>are tracked</a:t>
            </a:r>
            <a:endParaRPr lang="en-US" sz="1200" dirty="0">
              <a:solidFill>
                <a:schemeClr val="accent3"/>
              </a:solidFill>
            </a:endParaRPr>
          </a:p>
        </p:txBody>
      </p:sp>
    </p:spTree>
    <p:extLst>
      <p:ext uri="{BB962C8B-B14F-4D97-AF65-F5344CB8AC3E}">
        <p14:creationId xmlns:p14="http://schemas.microsoft.com/office/powerpoint/2010/main" val="165946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11</a:t>
            </a:fld>
            <a:endParaRPr lang="en-US" dirty="0"/>
          </a:p>
        </p:txBody>
      </p:sp>
      <p:sp>
        <p:nvSpPr>
          <p:cNvPr id="4" name="Title 1"/>
          <p:cNvSpPr>
            <a:spLocks noGrp="1"/>
          </p:cNvSpPr>
          <p:nvPr>
            <p:ph type="title"/>
          </p:nvPr>
        </p:nvSpPr>
        <p:spPr>
          <a:xfrm>
            <a:off x="336207" y="381406"/>
            <a:ext cx="10826598" cy="432634"/>
          </a:xfrm>
        </p:spPr>
        <p:txBody>
          <a:bodyPr/>
          <a:lstStyle/>
          <a:p>
            <a:r>
              <a:rPr lang="en-US" sz="2400" dirty="0"/>
              <a:t>Sizing and pricing on three ICP use cases</a:t>
            </a:r>
          </a:p>
        </p:txBody>
      </p:sp>
      <p:pic>
        <p:nvPicPr>
          <p:cNvPr id="5" name="Picture 4"/>
          <p:cNvPicPr>
            <a:picLocks noChangeAspect="1"/>
          </p:cNvPicPr>
          <p:nvPr/>
        </p:nvPicPr>
        <p:blipFill>
          <a:blip r:embed="rId2"/>
          <a:stretch>
            <a:fillRect/>
          </a:stretch>
        </p:blipFill>
        <p:spPr>
          <a:xfrm>
            <a:off x="336207" y="3871353"/>
            <a:ext cx="3937360" cy="2126637"/>
          </a:xfrm>
          <a:prstGeom prst="rect">
            <a:avLst/>
          </a:prstGeom>
        </p:spPr>
      </p:pic>
      <p:pic>
        <p:nvPicPr>
          <p:cNvPr id="6" name="Picture 5"/>
          <p:cNvPicPr>
            <a:picLocks noChangeAspect="1"/>
          </p:cNvPicPr>
          <p:nvPr/>
        </p:nvPicPr>
        <p:blipFill>
          <a:blip r:embed="rId3"/>
          <a:stretch>
            <a:fillRect/>
          </a:stretch>
        </p:blipFill>
        <p:spPr>
          <a:xfrm>
            <a:off x="4419457" y="3871353"/>
            <a:ext cx="3737028" cy="2126639"/>
          </a:xfrm>
          <a:prstGeom prst="rect">
            <a:avLst/>
          </a:prstGeom>
        </p:spPr>
      </p:pic>
      <p:pic>
        <p:nvPicPr>
          <p:cNvPr id="7" name="Picture 6"/>
          <p:cNvPicPr>
            <a:picLocks noChangeAspect="1"/>
          </p:cNvPicPr>
          <p:nvPr/>
        </p:nvPicPr>
        <p:blipFill>
          <a:blip r:embed="rId4"/>
          <a:stretch>
            <a:fillRect/>
          </a:stretch>
        </p:blipFill>
        <p:spPr>
          <a:xfrm>
            <a:off x="8302374" y="3871353"/>
            <a:ext cx="3513575" cy="2126637"/>
          </a:xfrm>
          <a:prstGeom prst="rect">
            <a:avLst/>
          </a:prstGeom>
        </p:spPr>
      </p:pic>
      <p:sp>
        <p:nvSpPr>
          <p:cNvPr id="8" name="Rounded Rectangle 7"/>
          <p:cNvSpPr/>
          <p:nvPr/>
        </p:nvSpPr>
        <p:spPr>
          <a:xfrm>
            <a:off x="336207" y="990576"/>
            <a:ext cx="3937361"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Modernization Use Case</a:t>
            </a:r>
          </a:p>
        </p:txBody>
      </p:sp>
      <p:sp>
        <p:nvSpPr>
          <p:cNvPr id="9" name="Rounded Rectangle 8"/>
          <p:cNvSpPr/>
          <p:nvPr/>
        </p:nvSpPr>
        <p:spPr>
          <a:xfrm>
            <a:off x="4419457" y="990576"/>
            <a:ext cx="3737028"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Net-New Cloud Native Use Case</a:t>
            </a:r>
          </a:p>
        </p:txBody>
      </p:sp>
      <p:sp>
        <p:nvSpPr>
          <p:cNvPr id="10" name="Rounded Rectangle 9"/>
          <p:cNvSpPr/>
          <p:nvPr/>
        </p:nvSpPr>
        <p:spPr>
          <a:xfrm>
            <a:off x="8302374" y="990576"/>
            <a:ext cx="3513575"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Trial Use Case</a:t>
            </a:r>
          </a:p>
        </p:txBody>
      </p:sp>
      <p:sp>
        <p:nvSpPr>
          <p:cNvPr id="11" name="TextBox 10"/>
          <p:cNvSpPr txBox="1"/>
          <p:nvPr/>
        </p:nvSpPr>
        <p:spPr>
          <a:xfrm>
            <a:off x="336207" y="1447776"/>
            <a:ext cx="3937360" cy="2031325"/>
          </a:xfrm>
          <a:prstGeom prst="rect">
            <a:avLst/>
          </a:prstGeom>
          <a:noFill/>
        </p:spPr>
        <p:txBody>
          <a:bodyPr wrap="square" rtlCol="0">
            <a:spAutoFit/>
          </a:bodyPr>
          <a:lstStyle/>
          <a:p>
            <a:pPr marL="176213" indent="-176213">
              <a:buFont typeface="Arial" charset="0"/>
              <a:buChar char="•"/>
            </a:pPr>
            <a:r>
              <a:rPr lang="en-US" sz="1400" dirty="0">
                <a:solidFill>
                  <a:schemeClr val="accent3"/>
                </a:solidFill>
              </a:rPr>
              <a:t>“Lift and Shift” of an existing WAS-based application</a:t>
            </a:r>
          </a:p>
          <a:p>
            <a:pPr marL="176213" indent="-176213">
              <a:buFont typeface="Arial" charset="0"/>
              <a:buChar char="•"/>
            </a:pPr>
            <a:endParaRPr lang="en-US" sz="1400" dirty="0">
              <a:solidFill>
                <a:schemeClr val="accent3"/>
              </a:solidFill>
            </a:endParaRPr>
          </a:p>
          <a:p>
            <a:pPr marL="176213" indent="-176213">
              <a:buFont typeface="Arial" charset="0"/>
              <a:buChar char="•"/>
            </a:pPr>
            <a:r>
              <a:rPr lang="en-US" sz="1400" dirty="0">
                <a:solidFill>
                  <a:schemeClr val="accent3"/>
                </a:solidFill>
              </a:rPr>
              <a:t>Minimal re-factoring is expected; few number of microservices</a:t>
            </a:r>
          </a:p>
          <a:p>
            <a:pPr marL="176213" indent="-176213">
              <a:buFont typeface="Arial" charset="0"/>
              <a:buChar char="•"/>
            </a:pPr>
            <a:endParaRPr lang="en-US" sz="1400" dirty="0">
              <a:solidFill>
                <a:schemeClr val="accent3"/>
              </a:solidFill>
            </a:endParaRPr>
          </a:p>
          <a:p>
            <a:pPr marL="176213" indent="-176213">
              <a:buFont typeface="Arial" charset="0"/>
              <a:buChar char="•"/>
            </a:pPr>
            <a:r>
              <a:rPr lang="en-US" sz="1400" dirty="0">
                <a:solidFill>
                  <a:schemeClr val="accent3"/>
                </a:solidFill>
              </a:rPr>
              <a:t>Scaling factor is the number of instances the application's microservices will need to scale up to so service the load</a:t>
            </a:r>
          </a:p>
        </p:txBody>
      </p:sp>
      <p:sp>
        <p:nvSpPr>
          <p:cNvPr id="15" name="TextBox 14"/>
          <p:cNvSpPr txBox="1"/>
          <p:nvPr/>
        </p:nvSpPr>
        <p:spPr>
          <a:xfrm>
            <a:off x="4319290" y="1447775"/>
            <a:ext cx="3937360" cy="2246769"/>
          </a:xfrm>
          <a:prstGeom prst="rect">
            <a:avLst/>
          </a:prstGeom>
          <a:noFill/>
        </p:spPr>
        <p:txBody>
          <a:bodyPr wrap="square" rtlCol="0">
            <a:spAutoFit/>
          </a:bodyPr>
          <a:lstStyle/>
          <a:p>
            <a:pPr marL="176213" indent="-176213">
              <a:buFont typeface="Arial" charset="0"/>
              <a:buChar char="•"/>
            </a:pPr>
            <a:r>
              <a:rPr lang="en-US" sz="1400" dirty="0">
                <a:solidFill>
                  <a:schemeClr val="accent3"/>
                </a:solidFill>
              </a:rPr>
              <a:t>For Cloud Native applications there will be many microservices per application. </a:t>
            </a:r>
          </a:p>
          <a:p>
            <a:pPr marL="176213" indent="-176213">
              <a:buFont typeface="Arial" charset="0"/>
              <a:buChar char="•"/>
            </a:pPr>
            <a:endParaRPr lang="en-US" sz="1400" dirty="0">
              <a:solidFill>
                <a:schemeClr val="accent3"/>
              </a:solidFill>
            </a:endParaRPr>
          </a:p>
          <a:p>
            <a:pPr marL="176213" indent="-176213">
              <a:buFont typeface="Arial" charset="0"/>
              <a:buChar char="•"/>
            </a:pPr>
            <a:r>
              <a:rPr lang="en-US" sz="1400" dirty="0">
                <a:solidFill>
                  <a:schemeClr val="accent3"/>
                </a:solidFill>
              </a:rPr>
              <a:t>Assessment of the customers cloud maturity and complexity of a sample application will provide an indication.</a:t>
            </a:r>
          </a:p>
          <a:p>
            <a:pPr marL="176213" indent="-176213">
              <a:buFont typeface="Arial" charset="0"/>
              <a:buChar char="•"/>
            </a:pPr>
            <a:endParaRPr lang="en-US" sz="1400" dirty="0">
              <a:solidFill>
                <a:schemeClr val="accent3"/>
              </a:solidFill>
            </a:endParaRPr>
          </a:p>
          <a:p>
            <a:pPr marL="176213" indent="-176213">
              <a:buFont typeface="Arial" charset="0"/>
              <a:buChar char="•"/>
            </a:pPr>
            <a:r>
              <a:rPr lang="en-US" sz="1400" dirty="0">
                <a:solidFill>
                  <a:schemeClr val="accent3"/>
                </a:solidFill>
              </a:rPr>
              <a:t>Scaling factor is the number of instances the application's microservices will need to scale up to so service the load</a:t>
            </a:r>
          </a:p>
        </p:txBody>
      </p:sp>
      <p:sp>
        <p:nvSpPr>
          <p:cNvPr id="16" name="TextBox 15"/>
          <p:cNvSpPr txBox="1"/>
          <p:nvPr/>
        </p:nvSpPr>
        <p:spPr>
          <a:xfrm>
            <a:off x="8302372" y="1447774"/>
            <a:ext cx="3513578" cy="2031325"/>
          </a:xfrm>
          <a:prstGeom prst="rect">
            <a:avLst/>
          </a:prstGeom>
          <a:noFill/>
        </p:spPr>
        <p:txBody>
          <a:bodyPr wrap="square" rtlCol="0">
            <a:spAutoFit/>
          </a:bodyPr>
          <a:lstStyle/>
          <a:p>
            <a:pPr marL="176213" indent="-176213">
              <a:buFont typeface="Arial" charset="0"/>
              <a:buChar char="•"/>
            </a:pPr>
            <a:r>
              <a:rPr lang="en-US" sz="1400" dirty="0">
                <a:solidFill>
                  <a:schemeClr val="accent3"/>
                </a:solidFill>
              </a:rPr>
              <a:t>Minimum configuration to get a customer reasonably comfortable with building and deploying applications with ICP. </a:t>
            </a:r>
          </a:p>
          <a:p>
            <a:pPr marL="176213" indent="-176213">
              <a:buFont typeface="Arial" charset="0"/>
              <a:buChar char="•"/>
            </a:pPr>
            <a:endParaRPr lang="en-US" sz="1400" dirty="0">
              <a:solidFill>
                <a:schemeClr val="accent3"/>
              </a:solidFill>
            </a:endParaRPr>
          </a:p>
          <a:p>
            <a:pPr marL="176213" indent="-176213">
              <a:buFont typeface="Arial" charset="0"/>
              <a:buChar char="•"/>
            </a:pPr>
            <a:r>
              <a:rPr lang="en-US" sz="1400" dirty="0">
                <a:solidFill>
                  <a:schemeClr val="accent3"/>
                </a:solidFill>
              </a:rPr>
              <a:t>Scaling factor is the number of instances the application's microservices will need to scale up to so service the load</a:t>
            </a:r>
          </a:p>
        </p:txBody>
      </p:sp>
    </p:spTree>
    <p:extLst>
      <p:ext uri="{BB962C8B-B14F-4D97-AF65-F5344CB8AC3E}">
        <p14:creationId xmlns:p14="http://schemas.microsoft.com/office/powerpoint/2010/main" val="130782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12</a:t>
            </a:fld>
            <a:endParaRPr lang="en-US" dirty="0"/>
          </a:p>
        </p:txBody>
      </p:sp>
      <p:sp>
        <p:nvSpPr>
          <p:cNvPr id="6" name="Title 1"/>
          <p:cNvSpPr>
            <a:spLocks noGrp="1"/>
          </p:cNvSpPr>
          <p:nvPr>
            <p:ph type="title"/>
          </p:nvPr>
        </p:nvSpPr>
        <p:spPr>
          <a:xfrm>
            <a:off x="336207" y="381406"/>
            <a:ext cx="10826598" cy="432634"/>
          </a:xfrm>
        </p:spPr>
        <p:txBody>
          <a:bodyPr/>
          <a:lstStyle/>
          <a:p>
            <a:r>
              <a:rPr lang="en-US" sz="2400" dirty="0"/>
              <a:t>4 Sales Plays </a:t>
            </a:r>
            <a:r>
              <a:rPr lang="en-US" sz="2400"/>
              <a:t>to get customers started</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792772687"/>
              </p:ext>
            </p:extLst>
          </p:nvPr>
        </p:nvGraphicFramePr>
        <p:xfrm>
          <a:off x="336207" y="1028425"/>
          <a:ext cx="10909727" cy="4386724"/>
        </p:xfrm>
        <a:graphic>
          <a:graphicData uri="http://schemas.openxmlformats.org/drawingml/2006/table">
            <a:tbl>
              <a:tblPr firstRow="1" bandRow="1">
                <a:tableStyleId>{2D5ABB26-0587-4C30-8999-92F81FD0307C}</a:tableStyleId>
              </a:tblPr>
              <a:tblGrid>
                <a:gridCol w="1801351">
                  <a:extLst>
                    <a:ext uri="{9D8B030D-6E8A-4147-A177-3AD203B41FA5}">
                      <a16:colId xmlns="" xmlns:a16="http://schemas.microsoft.com/office/drawing/2014/main" val="20000"/>
                    </a:ext>
                  </a:extLst>
                </a:gridCol>
                <a:gridCol w="2277094">
                  <a:extLst>
                    <a:ext uri="{9D8B030D-6E8A-4147-A177-3AD203B41FA5}">
                      <a16:colId xmlns="" xmlns:a16="http://schemas.microsoft.com/office/drawing/2014/main" val="20001"/>
                    </a:ext>
                  </a:extLst>
                </a:gridCol>
                <a:gridCol w="2277094">
                  <a:extLst>
                    <a:ext uri="{9D8B030D-6E8A-4147-A177-3AD203B41FA5}">
                      <a16:colId xmlns="" xmlns:a16="http://schemas.microsoft.com/office/drawing/2014/main" val="20002"/>
                    </a:ext>
                  </a:extLst>
                </a:gridCol>
                <a:gridCol w="2277094">
                  <a:extLst>
                    <a:ext uri="{9D8B030D-6E8A-4147-A177-3AD203B41FA5}">
                      <a16:colId xmlns="" xmlns:a16="http://schemas.microsoft.com/office/drawing/2014/main" val="20003"/>
                    </a:ext>
                  </a:extLst>
                </a:gridCol>
                <a:gridCol w="2277094">
                  <a:extLst>
                    <a:ext uri="{9D8B030D-6E8A-4147-A177-3AD203B41FA5}">
                      <a16:colId xmlns="" xmlns:a16="http://schemas.microsoft.com/office/drawing/2014/main" val="20004"/>
                    </a:ext>
                  </a:extLst>
                </a:gridCol>
              </a:tblGrid>
              <a:tr h="883392">
                <a:tc>
                  <a:txBody>
                    <a:bodyPr/>
                    <a:lstStyle/>
                    <a:p>
                      <a:endParaRPr lang="en-US" sz="1000" dirty="0">
                        <a:solidFill>
                          <a:schemeClr val="accent3"/>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solidFill>
                            <a:schemeClr val="accent3"/>
                          </a:solidFill>
                          <a:effectLst/>
                        </a:rPr>
                        <a:t>ICP Cloud Native for New Apps</a:t>
                      </a:r>
                    </a:p>
                    <a:p>
                      <a:pPr marL="0" marR="0" indent="0" algn="ctr" defTabSz="607274"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accent3"/>
                          </a:solidFill>
                          <a:effectLst/>
                          <a:latin typeface="+mn-lt"/>
                        </a:rPr>
                        <a:t>(applies to</a:t>
                      </a:r>
                      <a:r>
                        <a:rPr lang="en-US" sz="1000" b="0" i="0" u="none" strike="noStrike" baseline="0" dirty="0">
                          <a:solidFill>
                            <a:schemeClr val="accent3"/>
                          </a:solidFill>
                          <a:effectLst/>
                          <a:latin typeface="+mn-lt"/>
                        </a:rPr>
                        <a:t> D1URTLL &amp; D1US3LL)</a:t>
                      </a:r>
                      <a:endParaRPr lang="en-US" sz="10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solidFill>
                            <a:schemeClr val="accent3"/>
                          </a:solidFill>
                          <a:effectLst/>
                        </a:rPr>
                        <a:t>ICP Cloud Native for Lift &amp; Shift</a:t>
                      </a:r>
                    </a:p>
                    <a:p>
                      <a:pPr marL="0" marR="0" indent="0" algn="ctr" defTabSz="607274"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accent3"/>
                          </a:solidFill>
                          <a:effectLst/>
                          <a:latin typeface="+mn-lt"/>
                        </a:rPr>
                        <a:t>(applies to</a:t>
                      </a:r>
                      <a:r>
                        <a:rPr lang="en-US" sz="1000" b="0" i="0" u="none" strike="noStrike" baseline="0" dirty="0">
                          <a:solidFill>
                            <a:schemeClr val="accent3"/>
                          </a:solidFill>
                          <a:effectLst/>
                          <a:latin typeface="+mn-lt"/>
                        </a:rPr>
                        <a:t> D1URTLL &amp; D1US3LL)</a:t>
                      </a:r>
                      <a:endParaRPr lang="en-US" sz="10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solidFill>
                            <a:schemeClr val="accent3"/>
                          </a:solidFill>
                          <a:effectLst/>
                        </a:rPr>
                        <a:t>ICP Cloud Native Sandbox</a:t>
                      </a:r>
                    </a:p>
                    <a:p>
                      <a:pPr marL="0" marR="0" indent="0" algn="ctr" defTabSz="607274"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accent3"/>
                          </a:solidFill>
                          <a:effectLst/>
                          <a:latin typeface="+mn-lt"/>
                        </a:rPr>
                        <a:t>(applies to</a:t>
                      </a:r>
                      <a:r>
                        <a:rPr lang="en-US" sz="1000" b="0" i="0" u="none" strike="noStrike" baseline="0" dirty="0">
                          <a:solidFill>
                            <a:schemeClr val="accent3"/>
                          </a:solidFill>
                          <a:effectLst/>
                          <a:latin typeface="+mn-lt"/>
                        </a:rPr>
                        <a:t> D1URTLL &amp; D1US3LL)</a:t>
                      </a:r>
                      <a:endParaRPr lang="en-US" sz="10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solidFill>
                            <a:schemeClr val="accent3"/>
                          </a:solidFill>
                          <a:effectLst/>
                        </a:rPr>
                        <a:t>ICP Enterprise Edition</a:t>
                      </a:r>
                    </a:p>
                    <a:p>
                      <a:pPr algn="ctr" fontAlgn="ctr"/>
                      <a:r>
                        <a:rPr lang="en-US" sz="1000" b="0" i="0" u="none" strike="noStrike" dirty="0">
                          <a:solidFill>
                            <a:schemeClr val="accent3"/>
                          </a:solidFill>
                          <a:effectLst/>
                          <a:latin typeface="+mn-lt"/>
                        </a:rPr>
                        <a:t>(applies to</a:t>
                      </a:r>
                      <a:r>
                        <a:rPr lang="en-US" sz="1000" b="0" i="0" u="none" strike="noStrike" baseline="0" dirty="0">
                          <a:solidFill>
                            <a:schemeClr val="accent3"/>
                          </a:solidFill>
                          <a:effectLst/>
                          <a:latin typeface="+mn-lt"/>
                        </a:rPr>
                        <a:t> D1VXCLL &amp; D1VXSLL)</a:t>
                      </a:r>
                      <a:endParaRPr lang="en-US" sz="10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019164">
                <a:tc>
                  <a:txBody>
                    <a:bodyPr/>
                    <a:lstStyle/>
                    <a:p>
                      <a:r>
                        <a:rPr lang="en-US" sz="1200" dirty="0">
                          <a:solidFill>
                            <a:schemeClr val="accent3"/>
                          </a:solidFill>
                        </a:rPr>
                        <a:t>Program Description</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738" indent="0" algn="l" fontAlgn="ctr">
                        <a:tabLst/>
                      </a:pPr>
                      <a:r>
                        <a:rPr lang="en-US" sz="1200" u="none" strike="noStrike" dirty="0">
                          <a:solidFill>
                            <a:schemeClr val="accent3"/>
                          </a:solidFill>
                          <a:effectLst/>
                        </a:rPr>
                        <a:t>For customers looking to get started building cloud native applications on a Kubernetes platform</a:t>
                      </a:r>
                      <a:endParaRPr lang="en-US" sz="12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738" indent="0" algn="l" fontAlgn="ctr">
                        <a:tabLst/>
                      </a:pPr>
                      <a:r>
                        <a:rPr lang="en-US" sz="1200" u="none" strike="noStrike" dirty="0">
                          <a:solidFill>
                            <a:schemeClr val="accent3"/>
                          </a:solidFill>
                          <a:effectLst/>
                        </a:rPr>
                        <a:t>For customers looking to 'lift and shift' an existing J2EE application into a container</a:t>
                      </a:r>
                      <a:endParaRPr lang="en-US" sz="12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738" indent="0" algn="l" fontAlgn="ctr">
                        <a:tabLst/>
                      </a:pPr>
                      <a:r>
                        <a:rPr lang="en-US" sz="1200" u="none" strike="noStrike" dirty="0">
                          <a:solidFill>
                            <a:schemeClr val="accent3"/>
                          </a:solidFill>
                          <a:effectLst/>
                        </a:rPr>
                        <a:t>For customers looking to experiment with Kubernetes and containers in a supported environment</a:t>
                      </a:r>
                      <a:endParaRPr lang="en-US" sz="12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738" indent="0" algn="l" fontAlgn="ctr">
                        <a:tabLst/>
                      </a:pPr>
                      <a:r>
                        <a:rPr lang="en-US" sz="1200" u="none" strike="noStrike" dirty="0">
                          <a:solidFill>
                            <a:schemeClr val="accent3"/>
                          </a:solidFill>
                          <a:effectLst/>
                        </a:rPr>
                        <a:t>For customers looking to experiment with Enterprise Edition in a supported environment</a:t>
                      </a:r>
                      <a:endParaRPr lang="en-US" sz="1200" b="0" i="0" u="none" strike="noStrike" dirty="0">
                        <a:solidFill>
                          <a:schemeClr val="accent3"/>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05222">
                <a:tc>
                  <a:txBody>
                    <a:bodyPr/>
                    <a:lstStyle/>
                    <a:p>
                      <a:r>
                        <a:rPr lang="en-US" sz="1200" dirty="0">
                          <a:solidFill>
                            <a:schemeClr val="accent3"/>
                          </a:solidFill>
                        </a:rPr>
                        <a:t># of Applications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r h="505222">
                <a:tc>
                  <a:txBody>
                    <a:bodyPr/>
                    <a:lstStyle/>
                    <a:p>
                      <a:r>
                        <a:rPr lang="en-US" sz="1200" dirty="0">
                          <a:solidFill>
                            <a:schemeClr val="accent3"/>
                          </a:solidFill>
                        </a:rPr>
                        <a:t>#</a:t>
                      </a:r>
                      <a:r>
                        <a:rPr lang="en-US" sz="1200" baseline="0" dirty="0">
                          <a:solidFill>
                            <a:schemeClr val="accent3"/>
                          </a:solidFill>
                        </a:rPr>
                        <a:t> of </a:t>
                      </a:r>
                      <a:r>
                        <a:rPr lang="en-US" sz="1200" dirty="0">
                          <a:solidFill>
                            <a:schemeClr val="accent3"/>
                          </a:solidFill>
                        </a:rPr>
                        <a:t>Microservices</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4</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68431">
                <a:tc>
                  <a:txBody>
                    <a:bodyPr/>
                    <a:lstStyle/>
                    <a:p>
                      <a:r>
                        <a:rPr lang="en-US" sz="1200" dirty="0">
                          <a:solidFill>
                            <a:schemeClr val="accent3"/>
                          </a:solidFill>
                        </a:rPr>
                        <a:t>VPCs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accent3"/>
                          </a:solidFill>
                        </a:rPr>
                        <a:t>4</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4"/>
                  </a:ext>
                </a:extLst>
              </a:tr>
              <a:tr h="368431">
                <a:tc>
                  <a:txBody>
                    <a:bodyPr/>
                    <a:lstStyle/>
                    <a:p>
                      <a:r>
                        <a:rPr lang="en-US" sz="1200" dirty="0">
                          <a:solidFill>
                            <a:schemeClr val="accent3"/>
                          </a:solidFill>
                        </a:rPr>
                        <a:t>Discount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3"/>
                          </a:solidFill>
                        </a:rPr>
                        <a:t>39%</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68431">
                <a:tc>
                  <a:txBody>
                    <a:bodyPr/>
                    <a:lstStyle/>
                    <a:p>
                      <a:r>
                        <a:rPr lang="en-US" sz="1200" dirty="0">
                          <a:solidFill>
                            <a:schemeClr val="accent3"/>
                          </a:solidFill>
                        </a:rPr>
                        <a:t>Annual Price*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solidFill>
                            <a:schemeClr val="accent3"/>
                          </a:solidFill>
                        </a:rPr>
                        <a:t>$18,000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solidFill>
                            <a:schemeClr val="accent3"/>
                          </a:solidFill>
                        </a:rPr>
                        <a:t>$22,500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solidFill>
                            <a:schemeClr val="accent3"/>
                          </a:solidFill>
                        </a:rPr>
                        <a:t>$4,500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solidFill>
                            <a:schemeClr val="accent3"/>
                          </a:solidFill>
                        </a:rPr>
                        <a:t>$25,000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6"/>
                  </a:ext>
                </a:extLst>
              </a:tr>
              <a:tr h="368431">
                <a:tc>
                  <a:txBody>
                    <a:bodyPr/>
                    <a:lstStyle/>
                    <a:p>
                      <a:r>
                        <a:rPr lang="en-US" sz="1200" dirty="0">
                          <a:solidFill>
                            <a:schemeClr val="accent3"/>
                          </a:solidFill>
                        </a:rPr>
                        <a:t>Perpetual</a:t>
                      </a:r>
                      <a:r>
                        <a:rPr lang="en-US" sz="1200" baseline="0" dirty="0">
                          <a:solidFill>
                            <a:schemeClr val="accent3"/>
                          </a:solidFill>
                        </a:rPr>
                        <a:t> Price</a:t>
                      </a:r>
                      <a:endParaRPr lang="en-US" sz="1200" dirty="0">
                        <a:solidFill>
                          <a:schemeClr val="accent3"/>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3"/>
                          </a:solidFill>
                        </a:rPr>
                        <a:t>$36,000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3"/>
                          </a:solidFill>
                        </a:rPr>
                        <a:t>$45,000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3"/>
                          </a:solidFill>
                        </a:rPr>
                        <a:t>$9,000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3"/>
                          </a:solidFill>
                        </a:rPr>
                        <a:t>$50,000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grpSp>
        <p:nvGrpSpPr>
          <p:cNvPr id="17" name="Group 16"/>
          <p:cNvGrpSpPr/>
          <p:nvPr/>
        </p:nvGrpSpPr>
        <p:grpSpPr>
          <a:xfrm>
            <a:off x="3046019" y="3301341"/>
            <a:ext cx="7303325" cy="1864424"/>
            <a:chOff x="3046019" y="3301341"/>
            <a:chExt cx="7303325" cy="1864424"/>
          </a:xfrm>
        </p:grpSpPr>
        <p:sp>
          <p:nvSpPr>
            <p:cNvPr id="9" name="TextBox 8"/>
            <p:cNvSpPr txBox="1"/>
            <p:nvPr/>
          </p:nvSpPr>
          <p:spPr>
            <a:xfrm>
              <a:off x="3075709" y="3301341"/>
              <a:ext cx="403760" cy="246221"/>
            </a:xfrm>
            <a:prstGeom prst="rect">
              <a:avLst/>
            </a:prstGeom>
            <a:noFill/>
          </p:spPr>
          <p:txBody>
            <a:bodyPr wrap="square" rtlCol="0">
              <a:spAutoFit/>
            </a:bodyPr>
            <a:lstStyle/>
            <a:p>
              <a:pPr algn="ctr"/>
              <a:r>
                <a:rPr lang="en-US" sz="1000"/>
                <a:t>-or-</a:t>
              </a:r>
            </a:p>
          </p:txBody>
        </p:sp>
        <p:sp>
          <p:nvSpPr>
            <p:cNvPr id="10" name="TextBox 9"/>
            <p:cNvSpPr txBox="1"/>
            <p:nvPr/>
          </p:nvSpPr>
          <p:spPr>
            <a:xfrm>
              <a:off x="3046019" y="4919544"/>
              <a:ext cx="463139" cy="246221"/>
            </a:xfrm>
            <a:prstGeom prst="rect">
              <a:avLst/>
            </a:prstGeom>
            <a:noFill/>
          </p:spPr>
          <p:txBody>
            <a:bodyPr wrap="square" rtlCol="0">
              <a:spAutoFit/>
            </a:bodyPr>
            <a:lstStyle/>
            <a:p>
              <a:pPr algn="ctr"/>
              <a:r>
                <a:rPr lang="en-US" sz="1000"/>
                <a:t>-or-</a:t>
              </a:r>
            </a:p>
          </p:txBody>
        </p:sp>
        <p:sp>
          <p:nvSpPr>
            <p:cNvPr id="11" name="TextBox 10"/>
            <p:cNvSpPr txBox="1"/>
            <p:nvPr/>
          </p:nvSpPr>
          <p:spPr>
            <a:xfrm>
              <a:off x="5353791" y="3301341"/>
              <a:ext cx="403760" cy="246221"/>
            </a:xfrm>
            <a:prstGeom prst="rect">
              <a:avLst/>
            </a:prstGeom>
            <a:noFill/>
          </p:spPr>
          <p:txBody>
            <a:bodyPr wrap="square" rtlCol="0">
              <a:spAutoFit/>
            </a:bodyPr>
            <a:lstStyle/>
            <a:p>
              <a:pPr algn="ctr"/>
              <a:r>
                <a:rPr lang="en-US" sz="1000"/>
                <a:t>-or-</a:t>
              </a:r>
            </a:p>
          </p:txBody>
        </p:sp>
        <p:sp>
          <p:nvSpPr>
            <p:cNvPr id="12" name="TextBox 11"/>
            <p:cNvSpPr txBox="1"/>
            <p:nvPr/>
          </p:nvSpPr>
          <p:spPr>
            <a:xfrm>
              <a:off x="5324101" y="4919544"/>
              <a:ext cx="463139" cy="246221"/>
            </a:xfrm>
            <a:prstGeom prst="rect">
              <a:avLst/>
            </a:prstGeom>
            <a:noFill/>
          </p:spPr>
          <p:txBody>
            <a:bodyPr wrap="square" rtlCol="0">
              <a:spAutoFit/>
            </a:bodyPr>
            <a:lstStyle/>
            <a:p>
              <a:pPr algn="ctr"/>
              <a:r>
                <a:rPr lang="en-US" sz="1000"/>
                <a:t>-or-</a:t>
              </a:r>
            </a:p>
          </p:txBody>
        </p:sp>
        <p:sp>
          <p:nvSpPr>
            <p:cNvPr id="13" name="TextBox 12"/>
            <p:cNvSpPr txBox="1"/>
            <p:nvPr/>
          </p:nvSpPr>
          <p:spPr>
            <a:xfrm>
              <a:off x="7631873" y="3301341"/>
              <a:ext cx="403760" cy="246221"/>
            </a:xfrm>
            <a:prstGeom prst="rect">
              <a:avLst/>
            </a:prstGeom>
            <a:noFill/>
          </p:spPr>
          <p:txBody>
            <a:bodyPr wrap="square" rtlCol="0">
              <a:spAutoFit/>
            </a:bodyPr>
            <a:lstStyle/>
            <a:p>
              <a:pPr algn="ctr"/>
              <a:r>
                <a:rPr lang="en-US" sz="1000"/>
                <a:t>-or-</a:t>
              </a:r>
            </a:p>
          </p:txBody>
        </p:sp>
        <p:sp>
          <p:nvSpPr>
            <p:cNvPr id="14" name="TextBox 13"/>
            <p:cNvSpPr txBox="1"/>
            <p:nvPr/>
          </p:nvSpPr>
          <p:spPr>
            <a:xfrm>
              <a:off x="7602183" y="4919544"/>
              <a:ext cx="463139" cy="246221"/>
            </a:xfrm>
            <a:prstGeom prst="rect">
              <a:avLst/>
            </a:prstGeom>
            <a:noFill/>
          </p:spPr>
          <p:txBody>
            <a:bodyPr wrap="square" rtlCol="0">
              <a:spAutoFit/>
            </a:bodyPr>
            <a:lstStyle/>
            <a:p>
              <a:pPr algn="ctr"/>
              <a:r>
                <a:rPr lang="en-US" sz="1000"/>
                <a:t>-or-</a:t>
              </a:r>
            </a:p>
          </p:txBody>
        </p:sp>
        <p:sp>
          <p:nvSpPr>
            <p:cNvPr id="15" name="TextBox 14"/>
            <p:cNvSpPr txBox="1"/>
            <p:nvPr/>
          </p:nvSpPr>
          <p:spPr>
            <a:xfrm>
              <a:off x="9915895" y="3301341"/>
              <a:ext cx="403760" cy="246221"/>
            </a:xfrm>
            <a:prstGeom prst="rect">
              <a:avLst/>
            </a:prstGeom>
            <a:noFill/>
          </p:spPr>
          <p:txBody>
            <a:bodyPr wrap="square" rtlCol="0">
              <a:spAutoFit/>
            </a:bodyPr>
            <a:lstStyle/>
            <a:p>
              <a:pPr algn="ctr"/>
              <a:r>
                <a:rPr lang="en-US" sz="1000"/>
                <a:t>-or-</a:t>
              </a:r>
            </a:p>
          </p:txBody>
        </p:sp>
        <p:sp>
          <p:nvSpPr>
            <p:cNvPr id="16" name="TextBox 15"/>
            <p:cNvSpPr txBox="1"/>
            <p:nvPr/>
          </p:nvSpPr>
          <p:spPr>
            <a:xfrm>
              <a:off x="9886205" y="4919544"/>
              <a:ext cx="463139" cy="246221"/>
            </a:xfrm>
            <a:prstGeom prst="rect">
              <a:avLst/>
            </a:prstGeom>
            <a:noFill/>
          </p:spPr>
          <p:txBody>
            <a:bodyPr wrap="square" rtlCol="0">
              <a:spAutoFit/>
            </a:bodyPr>
            <a:lstStyle/>
            <a:p>
              <a:pPr algn="ctr"/>
              <a:r>
                <a:rPr lang="en-US" sz="1000"/>
                <a:t>-or-</a:t>
              </a:r>
            </a:p>
          </p:txBody>
        </p:sp>
      </p:grpSp>
      <p:sp>
        <p:nvSpPr>
          <p:cNvPr id="18" name="TextBox 17"/>
          <p:cNvSpPr txBox="1"/>
          <p:nvPr/>
        </p:nvSpPr>
        <p:spPr>
          <a:xfrm>
            <a:off x="9096498" y="6240935"/>
            <a:ext cx="2505692" cy="230832"/>
          </a:xfrm>
          <a:prstGeom prst="rect">
            <a:avLst/>
          </a:prstGeom>
          <a:noFill/>
        </p:spPr>
        <p:txBody>
          <a:bodyPr wrap="square" rtlCol="0">
            <a:spAutoFit/>
          </a:bodyPr>
          <a:lstStyle/>
          <a:p>
            <a:r>
              <a:rPr lang="en-US" sz="900" dirty="0">
                <a:solidFill>
                  <a:schemeClr val="accent3"/>
                </a:solidFill>
              </a:rPr>
              <a:t>*Minimum of 12 months required </a:t>
            </a:r>
            <a:r>
              <a:rPr lang="en-US" sz="900">
                <a:solidFill>
                  <a:schemeClr val="accent3"/>
                </a:solidFill>
              </a:rPr>
              <a:t>on Monthly</a:t>
            </a:r>
            <a:endParaRPr lang="en-US" sz="900" dirty="0">
              <a:solidFill>
                <a:schemeClr val="accent3"/>
              </a:solidFill>
            </a:endParaRPr>
          </a:p>
        </p:txBody>
      </p:sp>
    </p:spTree>
    <p:extLst>
      <p:ext uri="{BB962C8B-B14F-4D97-AF65-F5344CB8AC3E}">
        <p14:creationId xmlns:p14="http://schemas.microsoft.com/office/powerpoint/2010/main" val="153233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13</a:t>
            </a:fld>
            <a:endParaRPr lang="en-US" dirty="0"/>
          </a:p>
        </p:txBody>
      </p:sp>
      <p:sp>
        <p:nvSpPr>
          <p:cNvPr id="4" name="Title 1"/>
          <p:cNvSpPr>
            <a:spLocks noGrp="1"/>
          </p:cNvSpPr>
          <p:nvPr>
            <p:ph type="title"/>
          </p:nvPr>
        </p:nvSpPr>
        <p:spPr>
          <a:xfrm>
            <a:off x="336207" y="381406"/>
            <a:ext cx="10826598" cy="432634"/>
          </a:xfrm>
        </p:spPr>
        <p:txBody>
          <a:bodyPr/>
          <a:lstStyle/>
          <a:p>
            <a:r>
              <a:rPr lang="en-US" sz="2400" dirty="0"/>
              <a:t>FAQ</a:t>
            </a:r>
          </a:p>
        </p:txBody>
      </p:sp>
      <p:sp>
        <p:nvSpPr>
          <p:cNvPr id="5" name="TextBox 4"/>
          <p:cNvSpPr txBox="1"/>
          <p:nvPr/>
        </p:nvSpPr>
        <p:spPr>
          <a:xfrm>
            <a:off x="336207" y="1033153"/>
            <a:ext cx="11016603" cy="5693866"/>
          </a:xfrm>
          <a:prstGeom prst="rect">
            <a:avLst/>
          </a:prstGeom>
          <a:noFill/>
        </p:spPr>
        <p:txBody>
          <a:bodyPr wrap="square" rtlCol="0">
            <a:spAutoFit/>
          </a:bodyPr>
          <a:lstStyle/>
          <a:p>
            <a:r>
              <a:rPr lang="en-US" sz="1400" b="1" dirty="0">
                <a:solidFill>
                  <a:schemeClr val="accent3"/>
                </a:solidFill>
              </a:rPr>
              <a:t>How is ICP Cloud Native and Enterprise Edition licensed?</a:t>
            </a:r>
          </a:p>
          <a:p>
            <a:r>
              <a:rPr lang="en-US" sz="1400" dirty="0">
                <a:solidFill>
                  <a:schemeClr val="accent3"/>
                </a:solidFill>
              </a:rPr>
              <a:t>ICP is IPLA software licensed either monthly or as a standard perpetual license (License + S&amp;S). Monthly part numbers allow for customers to ramp up usage over the contract term. Perpetual and monthly can be included on the same bid. </a:t>
            </a:r>
          </a:p>
          <a:p>
            <a:endParaRPr lang="en-US" sz="1400" dirty="0">
              <a:solidFill>
                <a:schemeClr val="accent3"/>
              </a:solidFill>
            </a:endParaRPr>
          </a:p>
          <a:p>
            <a:r>
              <a:rPr lang="en-US" sz="1400" b="1" dirty="0">
                <a:solidFill>
                  <a:schemeClr val="accent3"/>
                </a:solidFill>
              </a:rPr>
              <a:t>How does licensing on Enterprise Edition work?</a:t>
            </a:r>
          </a:p>
          <a:p>
            <a:r>
              <a:rPr lang="en-US" sz="1400" dirty="0">
                <a:solidFill>
                  <a:schemeClr val="accent3"/>
                </a:solidFill>
              </a:rPr>
              <a:t>Enterprise Edition packages ICP Cloud Native, WAS ND, API Connect, and MQ Advanced. Customers must have sufficient entitlements (VPCs) in order to run the bundled software. For example, if a customer could run all 4 bundled packages on a single vCPU, then they would only require 1 VPC entitlement for Enterprise Edition. Further, if a customer makes available 1 vCPU to each of the 4 bundled packages, then 4 VPC entitlements would be required. </a:t>
            </a:r>
          </a:p>
          <a:p>
            <a:endParaRPr lang="en-US" sz="1400" b="1" dirty="0">
              <a:solidFill>
                <a:schemeClr val="accent3"/>
              </a:solidFill>
            </a:endParaRPr>
          </a:p>
          <a:p>
            <a:r>
              <a:rPr lang="en-US" sz="1400" b="1" dirty="0">
                <a:solidFill>
                  <a:schemeClr val="accent3"/>
                </a:solidFill>
              </a:rPr>
              <a:t>Isn’t Db2 Warehouse/</a:t>
            </a:r>
            <a:r>
              <a:rPr lang="en-US" sz="1400" b="1" dirty="0" err="1">
                <a:solidFill>
                  <a:schemeClr val="accent3"/>
                </a:solidFill>
              </a:rPr>
              <a:t>DashDB</a:t>
            </a:r>
            <a:r>
              <a:rPr lang="en-US" sz="1400" b="1" dirty="0">
                <a:solidFill>
                  <a:schemeClr val="accent3"/>
                </a:solidFill>
              </a:rPr>
              <a:t> Local supported on ICP?</a:t>
            </a:r>
          </a:p>
          <a:p>
            <a:r>
              <a:rPr lang="en-US" sz="1400" dirty="0">
                <a:solidFill>
                  <a:schemeClr val="accent3"/>
                </a:solidFill>
              </a:rPr>
              <a:t>Yes! Customers can still purchase ICP for Data Science which is a bundle of Db2 Warehouse and ICP Cloud Native. The bundle works in the same way as the Enterprise Edition. </a:t>
            </a:r>
          </a:p>
          <a:p>
            <a:endParaRPr lang="en-US" sz="1400" dirty="0">
              <a:solidFill>
                <a:schemeClr val="accent3"/>
              </a:solidFill>
            </a:endParaRPr>
          </a:p>
          <a:p>
            <a:r>
              <a:rPr lang="en-US" sz="1400" b="1" dirty="0">
                <a:solidFill>
                  <a:schemeClr val="accent3"/>
                </a:solidFill>
              </a:rPr>
              <a:t>Is there a discount floor for ICP? </a:t>
            </a:r>
          </a:p>
          <a:p>
            <a:r>
              <a:rPr lang="en-US" sz="1400" dirty="0">
                <a:solidFill>
                  <a:schemeClr val="accent3"/>
                </a:solidFill>
              </a:rPr>
              <a:t>Yes. ICP Cloud Native and Enterprise Edition have a strict 25% discount floor on entitled. We will reject all bids that show a higher discount off entitled and require significant justification. </a:t>
            </a:r>
          </a:p>
          <a:p>
            <a:endParaRPr lang="en-US" sz="1400" dirty="0">
              <a:solidFill>
                <a:schemeClr val="accent3"/>
              </a:solidFill>
            </a:endParaRPr>
          </a:p>
          <a:p>
            <a:r>
              <a:rPr lang="en-US" sz="1400" b="1" dirty="0">
                <a:solidFill>
                  <a:schemeClr val="accent3"/>
                </a:solidFill>
              </a:rPr>
              <a:t>Can I mix and match Enterprise Edition and Cloud Native?</a:t>
            </a:r>
          </a:p>
          <a:p>
            <a:r>
              <a:rPr lang="en-US" sz="1400" dirty="0">
                <a:solidFill>
                  <a:schemeClr val="accent3"/>
                </a:solidFill>
              </a:rPr>
              <a:t>Absolutely.</a:t>
            </a:r>
          </a:p>
          <a:p>
            <a:endParaRPr lang="en-US" sz="1400" dirty="0">
              <a:solidFill>
                <a:schemeClr val="accent3"/>
              </a:solidFill>
            </a:endParaRPr>
          </a:p>
          <a:p>
            <a:r>
              <a:rPr lang="en-US" sz="1400" b="1" dirty="0">
                <a:solidFill>
                  <a:schemeClr val="accent3"/>
                </a:solidFill>
              </a:rPr>
              <a:t>Can customers bring their own licenses? </a:t>
            </a:r>
          </a:p>
          <a:p>
            <a:r>
              <a:rPr lang="en-US" sz="1400" dirty="0">
                <a:solidFill>
                  <a:schemeClr val="accent3"/>
                </a:solidFill>
              </a:rPr>
              <a:t>Yes. Customers need to ensure they have enough ICP capacity licensed in order to run their workloads, but they are within their entitled rights to deploy their existing licenses on ICP. Please note, that customers will have to adhere to the license requirements of what they deploy on ICP. </a:t>
            </a:r>
          </a:p>
          <a:p>
            <a:endParaRPr lang="en-US" sz="1400" b="1" dirty="0">
              <a:solidFill>
                <a:schemeClr val="accent3"/>
              </a:solidFill>
            </a:endParaRPr>
          </a:p>
        </p:txBody>
      </p:sp>
    </p:spTree>
    <p:extLst>
      <p:ext uri="{BB962C8B-B14F-4D97-AF65-F5344CB8AC3E}">
        <p14:creationId xmlns:p14="http://schemas.microsoft.com/office/powerpoint/2010/main" val="207171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14</a:t>
            </a:fld>
            <a:endParaRPr lang="en-US" dirty="0"/>
          </a:p>
        </p:txBody>
      </p:sp>
      <p:sp>
        <p:nvSpPr>
          <p:cNvPr id="4" name="Title 1"/>
          <p:cNvSpPr>
            <a:spLocks noGrp="1"/>
          </p:cNvSpPr>
          <p:nvPr>
            <p:ph type="title"/>
          </p:nvPr>
        </p:nvSpPr>
        <p:spPr>
          <a:xfrm>
            <a:off x="336207" y="381406"/>
            <a:ext cx="10806714" cy="432634"/>
          </a:xfrm>
        </p:spPr>
        <p:txBody>
          <a:bodyPr/>
          <a:lstStyle/>
          <a:p>
            <a:r>
              <a:rPr lang="en-US" sz="2400" dirty="0"/>
              <a:t>IBM Cloud Private Business Model (Revisited)</a:t>
            </a:r>
          </a:p>
        </p:txBody>
      </p:sp>
      <p:grpSp>
        <p:nvGrpSpPr>
          <p:cNvPr id="43" name="Group 42"/>
          <p:cNvGrpSpPr/>
          <p:nvPr/>
        </p:nvGrpSpPr>
        <p:grpSpPr>
          <a:xfrm>
            <a:off x="3955313" y="3358605"/>
            <a:ext cx="7378996" cy="2797647"/>
            <a:chOff x="903767" y="1317154"/>
            <a:chExt cx="10122195" cy="3052828"/>
          </a:xfrm>
        </p:grpSpPr>
        <p:sp>
          <p:nvSpPr>
            <p:cNvPr id="5" name="Rectangle 4"/>
            <p:cNvSpPr/>
            <p:nvPr/>
          </p:nvSpPr>
          <p:spPr>
            <a:xfrm>
              <a:off x="903767" y="3657600"/>
              <a:ext cx="10122195" cy="7123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IBM </a:t>
              </a:r>
              <a:r>
                <a:rPr lang="en-US"/>
                <a:t>Cloud Private</a:t>
              </a:r>
            </a:p>
          </p:txBody>
        </p:sp>
        <p:grpSp>
          <p:nvGrpSpPr>
            <p:cNvPr id="14" name="Group 13"/>
            <p:cNvGrpSpPr/>
            <p:nvPr/>
          </p:nvGrpSpPr>
          <p:grpSpPr>
            <a:xfrm>
              <a:off x="1569895" y="2179673"/>
              <a:ext cx="1654700" cy="837428"/>
              <a:chOff x="814984" y="2232836"/>
              <a:chExt cx="1654700" cy="837428"/>
            </a:xfrm>
          </p:grpSpPr>
          <p:grpSp>
            <p:nvGrpSpPr>
              <p:cNvPr id="7" name="Group 6"/>
              <p:cNvGrpSpPr/>
              <p:nvPr/>
            </p:nvGrpSpPr>
            <p:grpSpPr>
              <a:xfrm>
                <a:off x="903767" y="2232836"/>
                <a:ext cx="1491049" cy="501724"/>
                <a:chOff x="406751" y="2254102"/>
                <a:chExt cx="1491049" cy="501724"/>
              </a:xfrm>
            </p:grpSpPr>
            <p:pic>
              <p:nvPicPr>
                <p:cNvPr id="1026"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67"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51"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76" y="2254102"/>
                  <a:ext cx="501724" cy="50172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814984" y="2734414"/>
                <a:ext cx="1654700" cy="335850"/>
              </a:xfrm>
              <a:prstGeom prst="rect">
                <a:avLst/>
              </a:prstGeom>
              <a:noFill/>
            </p:spPr>
            <p:txBody>
              <a:bodyPr wrap="square" rtlCol="0">
                <a:spAutoFit/>
              </a:bodyPr>
              <a:lstStyle/>
              <a:p>
                <a:pPr algn="ctr"/>
                <a:r>
                  <a:rPr lang="en-US" sz="1400"/>
                  <a:t>Developers</a:t>
                </a:r>
              </a:p>
            </p:txBody>
          </p:sp>
        </p:grpSp>
        <p:cxnSp>
          <p:nvCxnSpPr>
            <p:cNvPr id="13" name="Curved Connector 12"/>
            <p:cNvCxnSpPr>
              <a:endCxn id="17" idx="0"/>
            </p:cNvCxnSpPr>
            <p:nvPr/>
          </p:nvCxnSpPr>
          <p:spPr>
            <a:xfrm>
              <a:off x="3146339" y="2437267"/>
              <a:ext cx="1579833" cy="912555"/>
            </a:xfrm>
            <a:prstGeom prst="curved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36717" y="2582223"/>
              <a:ext cx="1624292" cy="307777"/>
            </a:xfrm>
            <a:prstGeom prst="rect">
              <a:avLst/>
            </a:prstGeom>
            <a:noFill/>
          </p:spPr>
          <p:txBody>
            <a:bodyPr wrap="square" rtlCol="0">
              <a:spAutoFit/>
            </a:bodyPr>
            <a:lstStyle/>
            <a:p>
              <a:r>
                <a:rPr lang="en-US" sz="1400"/>
                <a:t>Build Applications</a:t>
              </a:r>
            </a:p>
          </p:txBody>
        </p:sp>
        <p:sp>
          <p:nvSpPr>
            <p:cNvPr id="17" name="Rectangle 16"/>
            <p:cNvSpPr/>
            <p:nvPr/>
          </p:nvSpPr>
          <p:spPr>
            <a:xfrm>
              <a:off x="4529469"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098309" y="2994481"/>
              <a:ext cx="393406" cy="663119"/>
              <a:chOff x="5098309" y="2994481"/>
              <a:chExt cx="393406" cy="663119"/>
            </a:xfrm>
          </p:grpSpPr>
          <p:sp>
            <p:nvSpPr>
              <p:cNvPr id="19" name="Rectangle 18"/>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5667151"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119035" y="2990014"/>
              <a:ext cx="393406" cy="663119"/>
              <a:chOff x="5098309" y="2994481"/>
              <a:chExt cx="393406" cy="663119"/>
            </a:xfrm>
          </p:grpSpPr>
          <p:sp>
            <p:nvSpPr>
              <p:cNvPr id="27" name="Rectangle 26"/>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115831" y="2992247"/>
              <a:ext cx="393406" cy="663119"/>
              <a:chOff x="5098309" y="2994481"/>
              <a:chExt cx="393406" cy="663119"/>
            </a:xfrm>
          </p:grpSpPr>
          <p:sp>
            <p:nvSpPr>
              <p:cNvPr id="30" name="Rectangle 29"/>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663064" y="2994481"/>
              <a:ext cx="393406" cy="663119"/>
              <a:chOff x="5098309" y="2994481"/>
              <a:chExt cx="393406" cy="663119"/>
            </a:xfrm>
          </p:grpSpPr>
          <p:sp>
            <p:nvSpPr>
              <p:cNvPr id="33" name="Rectangle 32"/>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8233143" y="1317154"/>
              <a:ext cx="1491049" cy="809355"/>
              <a:chOff x="903767" y="2232836"/>
              <a:chExt cx="1491049" cy="809355"/>
            </a:xfrm>
          </p:grpSpPr>
          <p:grpSp>
            <p:nvGrpSpPr>
              <p:cNvPr id="37" name="Group 36"/>
              <p:cNvGrpSpPr/>
              <p:nvPr/>
            </p:nvGrpSpPr>
            <p:grpSpPr>
              <a:xfrm>
                <a:off x="903767" y="2232836"/>
                <a:ext cx="1491049" cy="501724"/>
                <a:chOff x="406751" y="2254102"/>
                <a:chExt cx="1491049" cy="501724"/>
              </a:xfrm>
            </p:grpSpPr>
            <p:pic>
              <p:nvPicPr>
                <p:cNvPr id="39"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67"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51"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76" y="2254102"/>
                  <a:ext cx="501724" cy="50172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995389" y="2734414"/>
                <a:ext cx="1307805" cy="307777"/>
              </a:xfrm>
              <a:prstGeom prst="rect">
                <a:avLst/>
              </a:prstGeom>
              <a:noFill/>
            </p:spPr>
            <p:txBody>
              <a:bodyPr wrap="square" rtlCol="0">
                <a:spAutoFit/>
              </a:bodyPr>
              <a:lstStyle/>
              <a:p>
                <a:pPr algn="ctr"/>
                <a:r>
                  <a:rPr lang="en-US" sz="1400" dirty="0"/>
                  <a:t>Users</a:t>
                </a:r>
              </a:p>
            </p:txBody>
          </p:sp>
        </p:grpSp>
        <p:cxnSp>
          <p:nvCxnSpPr>
            <p:cNvPr id="42" name="Curved Connector 41"/>
            <p:cNvCxnSpPr>
              <a:endCxn id="34" idx="0"/>
            </p:cNvCxnSpPr>
            <p:nvPr/>
          </p:nvCxnSpPr>
          <p:spPr>
            <a:xfrm rot="5400000">
              <a:off x="6824580" y="1706419"/>
              <a:ext cx="1323250" cy="1252875"/>
            </a:xfrm>
            <a:prstGeom prst="curved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768717" y="2046626"/>
              <a:ext cx="1968883" cy="307777"/>
            </a:xfrm>
            <a:prstGeom prst="rect">
              <a:avLst/>
            </a:prstGeom>
            <a:noFill/>
          </p:spPr>
          <p:txBody>
            <a:bodyPr wrap="square" rtlCol="0">
              <a:spAutoFit/>
            </a:bodyPr>
            <a:lstStyle/>
            <a:p>
              <a:r>
                <a:rPr lang="en-US" sz="1400"/>
                <a:t>Consume Applications</a:t>
              </a:r>
              <a:endParaRPr lang="en-US" sz="1400" dirty="0"/>
            </a:p>
          </p:txBody>
        </p:sp>
      </p:grpSp>
      <p:sp>
        <p:nvSpPr>
          <p:cNvPr id="45" name="TextBox 44"/>
          <p:cNvSpPr txBox="1"/>
          <p:nvPr/>
        </p:nvSpPr>
        <p:spPr>
          <a:xfrm>
            <a:off x="336207" y="1127051"/>
            <a:ext cx="10806714" cy="2308324"/>
          </a:xfrm>
          <a:prstGeom prst="rect">
            <a:avLst/>
          </a:prstGeom>
          <a:noFill/>
        </p:spPr>
        <p:txBody>
          <a:bodyPr wrap="square" rtlCol="0">
            <a:spAutoFit/>
          </a:bodyPr>
          <a:lstStyle/>
          <a:p>
            <a:r>
              <a:rPr lang="en-US" sz="1600" b="1" dirty="0">
                <a:solidFill>
                  <a:schemeClr val="accent3"/>
                </a:solidFill>
              </a:rPr>
              <a:t>IBM Cloud Private is a platform that brings together tools and infrastructure for developers to build compelling, scalable applications for users</a:t>
            </a:r>
          </a:p>
          <a:p>
            <a:endParaRPr lang="en-US" sz="1600" b="1" dirty="0">
              <a:solidFill>
                <a:schemeClr val="accent3"/>
              </a:solidFill>
            </a:endParaRPr>
          </a:p>
          <a:p>
            <a:pPr marL="285750" indent="-285750">
              <a:buFont typeface="Arial" charset="0"/>
              <a:buChar char="•"/>
            </a:pPr>
            <a:r>
              <a:rPr lang="en-US" sz="1600" dirty="0">
                <a:solidFill>
                  <a:schemeClr val="accent3"/>
                </a:solidFill>
              </a:rPr>
              <a:t>Value of Platforms: Platforms derive value from the amount of meaningful workload that is created and run on that platform</a:t>
            </a:r>
          </a:p>
          <a:p>
            <a:pPr marL="742950" lvl="1" indent="-285750">
              <a:buFont typeface="Arial" charset="0"/>
              <a:buChar char="•"/>
            </a:pPr>
            <a:r>
              <a:rPr lang="en-US" sz="1600" dirty="0">
                <a:solidFill>
                  <a:schemeClr val="accent3"/>
                </a:solidFill>
              </a:rPr>
              <a:t>Rules: Quality workload on the platform </a:t>
            </a:r>
            <a:r>
              <a:rPr lang="en-US" sz="1600" dirty="0">
                <a:solidFill>
                  <a:schemeClr val="accent3"/>
                </a:solidFill>
                <a:sym typeface="Wingdings"/>
              </a:rPr>
              <a:t> </a:t>
            </a:r>
            <a:r>
              <a:rPr lang="en-US" sz="1600" dirty="0">
                <a:solidFill>
                  <a:schemeClr val="accent3"/>
                </a:solidFill>
              </a:rPr>
              <a:t>more users </a:t>
            </a:r>
            <a:r>
              <a:rPr lang="en-US" sz="1600" dirty="0">
                <a:solidFill>
                  <a:schemeClr val="accent3"/>
                </a:solidFill>
                <a:sym typeface="Wingdings"/>
              </a:rPr>
              <a:t> more workloads  more</a:t>
            </a:r>
          </a:p>
          <a:p>
            <a:pPr marL="742950" lvl="1" indent="-285750">
              <a:buFont typeface="Arial" charset="0"/>
              <a:buChar char="•"/>
            </a:pPr>
            <a:endParaRPr lang="en-US" sz="1600" dirty="0">
              <a:solidFill>
                <a:schemeClr val="accent3"/>
              </a:solidFill>
              <a:sym typeface="Wingdings"/>
            </a:endParaRPr>
          </a:p>
          <a:p>
            <a:pPr marL="742950" lvl="1" indent="-285750">
              <a:buFont typeface="Arial" charset="0"/>
              <a:buChar char="•"/>
            </a:pPr>
            <a:r>
              <a:rPr lang="en-US" sz="1600" dirty="0">
                <a:solidFill>
                  <a:schemeClr val="accent3"/>
                </a:solidFill>
                <a:sym typeface="Wingdings"/>
              </a:rPr>
              <a:t>We capture value when customers deploy more workloads to ICP and our pricing metrics align to that</a:t>
            </a:r>
            <a:endParaRPr lang="en-US" sz="1600" dirty="0">
              <a:solidFill>
                <a:schemeClr val="accent3"/>
              </a:solidFill>
            </a:endParaRPr>
          </a:p>
          <a:p>
            <a:endParaRPr lang="en-US" sz="1600" b="1" dirty="0">
              <a:solidFill>
                <a:schemeClr val="accent3"/>
              </a:solidFill>
            </a:endParaRPr>
          </a:p>
        </p:txBody>
      </p:sp>
      <p:graphicFrame>
        <p:nvGraphicFramePr>
          <p:cNvPr id="6" name="Diagram 5"/>
          <p:cNvGraphicFramePr/>
          <p:nvPr>
            <p:extLst>
              <p:ext uri="{D42A27DB-BD31-4B8C-83A1-F6EECF244321}">
                <p14:modId xmlns:p14="http://schemas.microsoft.com/office/powerpoint/2010/main" val="1883295428"/>
              </p:ext>
            </p:extLst>
          </p:nvPr>
        </p:nvGraphicFramePr>
        <p:xfrm>
          <a:off x="29785" y="3526592"/>
          <a:ext cx="4256495" cy="2779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355273" y="4509438"/>
            <a:ext cx="1605517" cy="523220"/>
          </a:xfrm>
          <a:prstGeom prst="rect">
            <a:avLst/>
          </a:prstGeom>
          <a:noFill/>
        </p:spPr>
        <p:txBody>
          <a:bodyPr wrap="square" rtlCol="0">
            <a:spAutoFit/>
          </a:bodyPr>
          <a:lstStyle/>
          <a:p>
            <a:pPr algn="ctr"/>
            <a:r>
              <a:rPr lang="en-US" sz="1400"/>
              <a:t>ICP Platform Business Model</a:t>
            </a:r>
          </a:p>
        </p:txBody>
      </p:sp>
    </p:spTree>
    <p:extLst>
      <p:ext uri="{BB962C8B-B14F-4D97-AF65-F5344CB8AC3E}">
        <p14:creationId xmlns:p14="http://schemas.microsoft.com/office/powerpoint/2010/main" val="64616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up</a:t>
            </a:r>
          </a:p>
        </p:txBody>
      </p:sp>
      <p:sp>
        <p:nvSpPr>
          <p:cNvPr id="3" name="Slide Number Placeholder 2"/>
          <p:cNvSpPr>
            <a:spLocks noGrp="1"/>
          </p:cNvSpPr>
          <p:nvPr>
            <p:ph type="sldNum" sz="quarter" idx="12"/>
          </p:nvPr>
        </p:nvSpPr>
        <p:spPr/>
        <p:txBody>
          <a:bodyPr/>
          <a:lstStyle/>
          <a:p>
            <a:fld id="{0EEE86FC-2FB5-5046-AEAE-43435FBBD983}" type="slidenum">
              <a:rPr lang="en-US" smtClean="0"/>
              <a:t>15</a:t>
            </a:fld>
            <a:endParaRPr lang="en-US" dirty="0"/>
          </a:p>
        </p:txBody>
      </p:sp>
    </p:spTree>
    <p:extLst>
      <p:ext uri="{BB962C8B-B14F-4D97-AF65-F5344CB8AC3E}">
        <p14:creationId xmlns:p14="http://schemas.microsoft.com/office/powerpoint/2010/main" val="730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16</a:t>
            </a:fld>
            <a:endParaRPr lang="en-US" dirty="0"/>
          </a:p>
        </p:txBody>
      </p:sp>
      <p:sp>
        <p:nvSpPr>
          <p:cNvPr id="4" name="Title 1"/>
          <p:cNvSpPr>
            <a:spLocks noGrp="1"/>
          </p:cNvSpPr>
          <p:nvPr>
            <p:ph type="title"/>
          </p:nvPr>
        </p:nvSpPr>
        <p:spPr>
          <a:xfrm>
            <a:off x="336207" y="381406"/>
            <a:ext cx="5321149" cy="432634"/>
          </a:xfrm>
        </p:spPr>
        <p:txBody>
          <a:bodyPr/>
          <a:lstStyle/>
          <a:p>
            <a:r>
              <a:rPr lang="en-US" sz="2400" dirty="0"/>
              <a:t>What is in the HELM Catalog</a:t>
            </a:r>
          </a:p>
        </p:txBody>
      </p:sp>
      <p:pic>
        <p:nvPicPr>
          <p:cNvPr id="25" name="Picture 24"/>
          <p:cNvPicPr>
            <a:picLocks noChangeAspect="1"/>
          </p:cNvPicPr>
          <p:nvPr/>
        </p:nvPicPr>
        <p:blipFill>
          <a:blip r:embed="rId2"/>
          <a:stretch>
            <a:fillRect/>
          </a:stretch>
        </p:blipFill>
        <p:spPr>
          <a:xfrm>
            <a:off x="3144563" y="1703419"/>
            <a:ext cx="2125786" cy="3800789"/>
          </a:xfrm>
          <a:prstGeom prst="rect">
            <a:avLst/>
          </a:prstGeom>
        </p:spPr>
      </p:pic>
      <p:pic>
        <p:nvPicPr>
          <p:cNvPr id="26" name="Picture 25"/>
          <p:cNvPicPr>
            <a:picLocks noChangeAspect="1"/>
          </p:cNvPicPr>
          <p:nvPr/>
        </p:nvPicPr>
        <p:blipFill>
          <a:blip r:embed="rId2"/>
          <a:stretch>
            <a:fillRect/>
          </a:stretch>
        </p:blipFill>
        <p:spPr>
          <a:xfrm>
            <a:off x="5518884" y="1685168"/>
            <a:ext cx="6067238" cy="3819040"/>
          </a:xfrm>
          <a:prstGeom prst="rect">
            <a:avLst/>
          </a:prstGeom>
        </p:spPr>
      </p:pic>
      <p:pic>
        <p:nvPicPr>
          <p:cNvPr id="27" name="Picture 26"/>
          <p:cNvPicPr>
            <a:picLocks noChangeAspect="1"/>
          </p:cNvPicPr>
          <p:nvPr/>
        </p:nvPicPr>
        <p:blipFill>
          <a:blip r:embed="rId2"/>
          <a:stretch>
            <a:fillRect/>
          </a:stretch>
        </p:blipFill>
        <p:spPr>
          <a:xfrm>
            <a:off x="640594" y="1685168"/>
            <a:ext cx="2302709" cy="3801905"/>
          </a:xfrm>
          <a:prstGeom prst="rect">
            <a:avLst/>
          </a:prstGeom>
        </p:spPr>
      </p:pic>
      <p:sp>
        <p:nvSpPr>
          <p:cNvPr id="28" name="TextBox 27"/>
          <p:cNvSpPr txBox="1"/>
          <p:nvPr/>
        </p:nvSpPr>
        <p:spPr>
          <a:xfrm>
            <a:off x="3658642" y="1157260"/>
            <a:ext cx="1298753" cy="307777"/>
          </a:xfrm>
          <a:prstGeom prst="rect">
            <a:avLst/>
          </a:prstGeom>
          <a:noFill/>
        </p:spPr>
        <p:txBody>
          <a:bodyPr wrap="non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400" b="1" dirty="0">
                <a:solidFill>
                  <a:schemeClr val="accent3"/>
                </a:solidFill>
              </a:rPr>
              <a:t>Open Source</a:t>
            </a:r>
          </a:p>
        </p:txBody>
      </p:sp>
      <p:sp>
        <p:nvSpPr>
          <p:cNvPr id="29" name="TextBox 28"/>
          <p:cNvSpPr txBox="1"/>
          <p:nvPr/>
        </p:nvSpPr>
        <p:spPr>
          <a:xfrm>
            <a:off x="3269756" y="1727556"/>
            <a:ext cx="2056772" cy="3647152"/>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100" b="1" dirty="0">
                <a:solidFill>
                  <a:schemeClr val="accent3"/>
                </a:solidFill>
              </a:rPr>
              <a:t>Toolchains &amp; Runtimes</a:t>
            </a:r>
            <a:endParaRPr lang="en-US" sz="1100" dirty="0">
              <a:solidFill>
                <a:schemeClr val="accent3"/>
              </a:solidFill>
            </a:endParaRPr>
          </a:p>
          <a:p>
            <a:pPr lvl="1"/>
            <a:r>
              <a:rPr lang="en-US" sz="1100" dirty="0">
                <a:solidFill>
                  <a:schemeClr val="accent3"/>
                </a:solidFill>
              </a:rPr>
              <a:t> </a:t>
            </a:r>
            <a:r>
              <a:rPr lang="en-US" sz="1100" dirty="0">
                <a:solidFill>
                  <a:schemeClr val="tx1"/>
                </a:solidFill>
              </a:rPr>
              <a:t>Jenkins </a:t>
            </a:r>
            <a:endParaRPr lang="en-US" sz="1100" b="1" dirty="0">
              <a:solidFill>
                <a:schemeClr val="tx1"/>
              </a:solidFill>
            </a:endParaRPr>
          </a:p>
          <a:p>
            <a:pPr lvl="1"/>
            <a:r>
              <a:rPr lang="en-US" sz="1100" dirty="0">
                <a:solidFill>
                  <a:schemeClr val="tx1"/>
                </a:solidFill>
              </a:rPr>
              <a:t> Apache Tomcat</a:t>
            </a:r>
            <a:br>
              <a:rPr lang="en-US" sz="1100" dirty="0">
                <a:solidFill>
                  <a:schemeClr val="tx1"/>
                </a:solidFill>
              </a:rPr>
            </a:br>
            <a:r>
              <a:rPr lang="en-US" sz="1100" dirty="0">
                <a:solidFill>
                  <a:schemeClr val="tx1"/>
                </a:solidFill>
              </a:rPr>
              <a:t> Open Liberty</a:t>
            </a:r>
          </a:p>
          <a:p>
            <a:endParaRPr lang="en-US" sz="1100" b="1" dirty="0">
              <a:solidFill>
                <a:schemeClr val="accent3"/>
              </a:solidFill>
            </a:endParaRPr>
          </a:p>
          <a:p>
            <a:r>
              <a:rPr lang="en-US" sz="1100" b="1" dirty="0">
                <a:solidFill>
                  <a:schemeClr val="accent3"/>
                </a:solidFill>
              </a:rPr>
              <a:t>Messaging</a:t>
            </a:r>
          </a:p>
          <a:p>
            <a:pPr lvl="1"/>
            <a:r>
              <a:rPr lang="en-US" sz="1100" dirty="0">
                <a:solidFill>
                  <a:schemeClr val="accent3"/>
                </a:solidFill>
              </a:rPr>
              <a:t> </a:t>
            </a:r>
            <a:r>
              <a:rPr lang="en-US" sz="1100" dirty="0" err="1">
                <a:solidFill>
                  <a:schemeClr val="tx1"/>
                </a:solidFill>
              </a:rPr>
              <a:t>RabbitMQ</a:t>
            </a:r>
            <a:endParaRPr lang="en-US" sz="1100" b="1" dirty="0">
              <a:solidFill>
                <a:schemeClr val="tx1"/>
              </a:solidFill>
            </a:endParaRPr>
          </a:p>
          <a:p>
            <a:endParaRPr lang="en-US" sz="1100" b="1" dirty="0">
              <a:solidFill>
                <a:schemeClr val="accent3"/>
              </a:solidFill>
            </a:endParaRPr>
          </a:p>
          <a:p>
            <a:r>
              <a:rPr lang="en-US" sz="1100" b="1" dirty="0">
                <a:solidFill>
                  <a:schemeClr val="accent3"/>
                </a:solidFill>
              </a:rPr>
              <a:t>Data Services</a:t>
            </a:r>
          </a:p>
          <a:p>
            <a:pPr lvl="1"/>
            <a:r>
              <a:rPr lang="en-US" sz="1100" dirty="0">
                <a:solidFill>
                  <a:schemeClr val="accent3"/>
                </a:solidFill>
              </a:rPr>
              <a:t> </a:t>
            </a:r>
            <a:r>
              <a:rPr lang="en-US" sz="1100" dirty="0">
                <a:solidFill>
                  <a:schemeClr val="tx1"/>
                </a:solidFill>
              </a:rPr>
              <a:t>MongoDB</a:t>
            </a:r>
          </a:p>
          <a:p>
            <a:pPr lvl="1"/>
            <a:r>
              <a:rPr lang="en-US" sz="1100" dirty="0">
                <a:solidFill>
                  <a:schemeClr val="tx1"/>
                </a:solidFill>
              </a:rPr>
              <a:t> PostgreSQL</a:t>
            </a:r>
          </a:p>
          <a:p>
            <a:pPr lvl="1"/>
            <a:r>
              <a:rPr lang="en-US" sz="1100" dirty="0">
                <a:solidFill>
                  <a:schemeClr val="tx1"/>
                </a:solidFill>
              </a:rPr>
              <a:t> </a:t>
            </a:r>
            <a:r>
              <a:rPr lang="en-US" sz="1100" dirty="0" err="1">
                <a:solidFill>
                  <a:schemeClr val="tx1"/>
                </a:solidFill>
              </a:rPr>
              <a:t>Redis</a:t>
            </a:r>
            <a:endParaRPr lang="en-US" sz="1100" dirty="0">
              <a:solidFill>
                <a:schemeClr val="tx1"/>
              </a:solidFill>
            </a:endParaRPr>
          </a:p>
          <a:p>
            <a:pPr marL="285750" indent="-285750">
              <a:buFont typeface="Arial" charset="0"/>
              <a:buChar char="•"/>
            </a:pPr>
            <a:endParaRPr lang="en-US" sz="1100" dirty="0">
              <a:solidFill>
                <a:schemeClr val="accent3"/>
              </a:solidFill>
            </a:endParaRPr>
          </a:p>
          <a:p>
            <a:r>
              <a:rPr lang="en-US" sz="1100" b="1" dirty="0">
                <a:solidFill>
                  <a:schemeClr val="accent3"/>
                </a:solidFill>
              </a:rPr>
              <a:t>Clustering</a:t>
            </a:r>
          </a:p>
          <a:p>
            <a:pPr lvl="1"/>
            <a:r>
              <a:rPr lang="en-US" sz="1100" dirty="0">
                <a:solidFill>
                  <a:schemeClr val="accent3"/>
                </a:solidFill>
              </a:rPr>
              <a:t> </a:t>
            </a:r>
            <a:r>
              <a:rPr lang="en-US" sz="1100" dirty="0" err="1">
                <a:solidFill>
                  <a:schemeClr val="tx1"/>
                </a:solidFill>
              </a:rPr>
              <a:t>Galera</a:t>
            </a:r>
            <a:endParaRPr lang="en-US" sz="1100" dirty="0">
              <a:solidFill>
                <a:schemeClr val="tx1"/>
              </a:solidFill>
            </a:endParaRPr>
          </a:p>
          <a:p>
            <a:pPr marL="285750" indent="-285750">
              <a:buFont typeface="Arial" charset="0"/>
              <a:buChar char="•"/>
            </a:pPr>
            <a:endParaRPr lang="en-US" sz="1100" dirty="0">
              <a:solidFill>
                <a:schemeClr val="accent3"/>
              </a:solidFill>
            </a:endParaRPr>
          </a:p>
          <a:p>
            <a:r>
              <a:rPr lang="en-US" sz="1100" b="1" dirty="0">
                <a:solidFill>
                  <a:schemeClr val="accent3"/>
                </a:solidFill>
              </a:rPr>
              <a:t>Http Servers</a:t>
            </a:r>
          </a:p>
          <a:p>
            <a:pPr lvl="1"/>
            <a:r>
              <a:rPr lang="en-US" sz="1100" dirty="0">
                <a:solidFill>
                  <a:schemeClr val="accent3"/>
                </a:solidFill>
              </a:rPr>
              <a:t> </a:t>
            </a:r>
            <a:r>
              <a:rPr lang="en-US" sz="1100" dirty="0">
                <a:solidFill>
                  <a:schemeClr val="tx1"/>
                </a:solidFill>
              </a:rPr>
              <a:t>Nginx</a:t>
            </a:r>
          </a:p>
          <a:p>
            <a:endParaRPr lang="en-US" sz="1100" b="1" dirty="0">
              <a:solidFill>
                <a:schemeClr val="accent3"/>
              </a:solidFill>
            </a:endParaRPr>
          </a:p>
          <a:p>
            <a:r>
              <a:rPr lang="en-US" sz="1100" b="1" dirty="0">
                <a:solidFill>
                  <a:schemeClr val="accent3"/>
                </a:solidFill>
              </a:rPr>
              <a:t>Terminal Access</a:t>
            </a:r>
          </a:p>
          <a:p>
            <a:pPr lvl="1"/>
            <a:r>
              <a:rPr lang="en-US" sz="1100" dirty="0">
                <a:solidFill>
                  <a:schemeClr val="tx1"/>
                </a:solidFill>
              </a:rPr>
              <a:t> Web Terminal</a:t>
            </a:r>
          </a:p>
        </p:txBody>
      </p:sp>
      <p:sp>
        <p:nvSpPr>
          <p:cNvPr id="30" name="TextBox 29"/>
          <p:cNvSpPr txBox="1"/>
          <p:nvPr/>
        </p:nvSpPr>
        <p:spPr>
          <a:xfrm>
            <a:off x="7637396" y="1157260"/>
            <a:ext cx="1369286" cy="307777"/>
          </a:xfrm>
          <a:prstGeom prst="rect">
            <a:avLst/>
          </a:prstGeom>
          <a:noFill/>
        </p:spPr>
        <p:txBody>
          <a:bodyPr wrap="non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400" b="1" dirty="0">
                <a:solidFill>
                  <a:schemeClr val="accent3"/>
                </a:solidFill>
              </a:rPr>
              <a:t>IBM Software </a:t>
            </a:r>
          </a:p>
        </p:txBody>
      </p:sp>
      <p:sp>
        <p:nvSpPr>
          <p:cNvPr id="31" name="TextBox 30"/>
          <p:cNvSpPr txBox="1"/>
          <p:nvPr/>
        </p:nvSpPr>
        <p:spPr>
          <a:xfrm>
            <a:off x="5623263" y="1653717"/>
            <a:ext cx="2880572" cy="3477875"/>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100" b="1" dirty="0">
                <a:solidFill>
                  <a:schemeClr val="accent3"/>
                </a:solidFill>
              </a:rPr>
              <a:t>Toolchain &amp; Runtimes </a:t>
            </a:r>
          </a:p>
          <a:p>
            <a:pPr marL="465138" lvl="1" indent="-395288"/>
            <a:r>
              <a:rPr lang="en-US" sz="1100" dirty="0">
                <a:solidFill>
                  <a:schemeClr val="tx1"/>
                </a:solidFill>
              </a:rPr>
              <a:t>IBM </a:t>
            </a:r>
            <a:r>
              <a:rPr lang="en-US" sz="1100" dirty="0" err="1">
                <a:solidFill>
                  <a:schemeClr val="tx1"/>
                </a:solidFill>
              </a:rPr>
              <a:t>Microservice</a:t>
            </a:r>
            <a:r>
              <a:rPr lang="en-US" sz="1100" dirty="0">
                <a:solidFill>
                  <a:schemeClr val="tx1"/>
                </a:solidFill>
              </a:rPr>
              <a:t> Builder</a:t>
            </a:r>
          </a:p>
          <a:p>
            <a:pPr marL="465138" lvl="1" indent="-395288"/>
            <a:r>
              <a:rPr lang="en-US" sz="1100" dirty="0">
                <a:solidFill>
                  <a:schemeClr val="tx1"/>
                </a:solidFill>
              </a:rPr>
              <a:t>IBM WebSphere Liberty</a:t>
            </a:r>
          </a:p>
          <a:p>
            <a:pPr marL="465138" lvl="1" indent="-395288"/>
            <a:r>
              <a:rPr lang="en-US" sz="1100" dirty="0">
                <a:solidFill>
                  <a:schemeClr val="tx1"/>
                </a:solidFill>
              </a:rPr>
              <a:t>IBM SDK for </a:t>
            </a:r>
            <a:r>
              <a:rPr lang="en-US" sz="1100" dirty="0" err="1">
                <a:solidFill>
                  <a:schemeClr val="tx1"/>
                </a:solidFill>
              </a:rPr>
              <a:t>Node.js</a:t>
            </a:r>
            <a:endParaRPr lang="en-US" sz="1100" dirty="0">
              <a:solidFill>
                <a:schemeClr val="tx1"/>
              </a:solidFill>
            </a:endParaRPr>
          </a:p>
          <a:p>
            <a:pPr lvl="1"/>
            <a:endParaRPr lang="en-US" sz="1100" dirty="0">
              <a:solidFill>
                <a:schemeClr val="accent3"/>
              </a:solidFill>
            </a:endParaRPr>
          </a:p>
          <a:p>
            <a:r>
              <a:rPr lang="en-US" sz="1100" b="1" dirty="0">
                <a:solidFill>
                  <a:schemeClr val="accent3"/>
                </a:solidFill>
              </a:rPr>
              <a:t>Messaging</a:t>
            </a:r>
          </a:p>
          <a:p>
            <a:pPr marL="58738" lvl="1"/>
            <a:r>
              <a:rPr lang="en-US" sz="1100" dirty="0">
                <a:solidFill>
                  <a:schemeClr val="tx1"/>
                </a:solidFill>
              </a:rPr>
              <a:t>IBM MQ Advanced for Developers            IBM MQ Advanced</a:t>
            </a:r>
          </a:p>
          <a:p>
            <a:pPr lvl="1"/>
            <a:endParaRPr lang="en-US" sz="1100" b="1" dirty="0">
              <a:solidFill>
                <a:schemeClr val="accent3"/>
              </a:solidFill>
            </a:endParaRPr>
          </a:p>
          <a:p>
            <a:r>
              <a:rPr lang="en-US" sz="1100" b="1" dirty="0">
                <a:solidFill>
                  <a:schemeClr val="accent3"/>
                </a:solidFill>
              </a:rPr>
              <a:t>Data Services</a:t>
            </a:r>
          </a:p>
          <a:p>
            <a:pPr marL="58738" lvl="1"/>
            <a:r>
              <a:rPr lang="en-US" sz="1100" dirty="0">
                <a:solidFill>
                  <a:schemeClr val="tx1"/>
                </a:solidFill>
              </a:rPr>
              <a:t>IBM Db2 Dev-C</a:t>
            </a:r>
          </a:p>
          <a:p>
            <a:pPr marL="58738" lvl="1"/>
            <a:r>
              <a:rPr lang="en-US" sz="1100" dirty="0">
                <a:solidFill>
                  <a:schemeClr val="tx1"/>
                </a:solidFill>
              </a:rPr>
              <a:t>IBM Data Server Manager</a:t>
            </a:r>
          </a:p>
          <a:p>
            <a:pPr marL="58738" lvl="1"/>
            <a:r>
              <a:rPr lang="en-US" sz="1100" dirty="0">
                <a:solidFill>
                  <a:schemeClr val="tx1"/>
                </a:solidFill>
              </a:rPr>
              <a:t>IBM Db2 Direct Advanced Edition / AESE</a:t>
            </a:r>
          </a:p>
          <a:p>
            <a:pPr marL="58738" lvl="1"/>
            <a:r>
              <a:rPr lang="en-US" sz="1100" dirty="0">
                <a:solidFill>
                  <a:schemeClr val="tx1"/>
                </a:solidFill>
              </a:rPr>
              <a:t>   with Data Server Manager*</a:t>
            </a:r>
          </a:p>
          <a:p>
            <a:pPr marL="58738" lvl="1"/>
            <a:r>
              <a:rPr lang="en-US" sz="1100" dirty="0">
                <a:solidFill>
                  <a:schemeClr val="tx1"/>
                </a:solidFill>
              </a:rPr>
              <a:t>IBM Db2 Warehouse Dev-C</a:t>
            </a:r>
          </a:p>
          <a:p>
            <a:pPr marL="58738" lvl="1"/>
            <a:r>
              <a:rPr lang="en-US" sz="1100" dirty="0">
                <a:solidFill>
                  <a:schemeClr val="tx1"/>
                </a:solidFill>
              </a:rPr>
              <a:t>IBM Db2 Warehouse Enterprise</a:t>
            </a:r>
          </a:p>
          <a:p>
            <a:pPr marL="58738" lvl="1"/>
            <a:r>
              <a:rPr lang="en-US" sz="1100" dirty="0">
                <a:solidFill>
                  <a:schemeClr val="tx1"/>
                </a:solidFill>
              </a:rPr>
              <a:t>IBM </a:t>
            </a:r>
            <a:r>
              <a:rPr lang="en-US" sz="1100" dirty="0" err="1">
                <a:solidFill>
                  <a:schemeClr val="tx1"/>
                </a:solidFill>
              </a:rPr>
              <a:t>Cloudant</a:t>
            </a:r>
            <a:r>
              <a:rPr lang="en-US" sz="1100" dirty="0">
                <a:solidFill>
                  <a:schemeClr val="tx1"/>
                </a:solidFill>
              </a:rPr>
              <a:t> Developer Edition</a:t>
            </a:r>
          </a:p>
          <a:p>
            <a:pPr lvl="1"/>
            <a:endParaRPr lang="en-US" sz="1100" dirty="0">
              <a:solidFill>
                <a:schemeClr val="accent3"/>
              </a:solidFill>
            </a:endParaRPr>
          </a:p>
          <a:p>
            <a:pPr lvl="1"/>
            <a:r>
              <a:rPr lang="en-US" sz="1100" b="1" dirty="0">
                <a:solidFill>
                  <a:schemeClr val="accent3"/>
                </a:solidFill>
              </a:rPr>
              <a:t>Multi-cloud Management</a:t>
            </a:r>
          </a:p>
          <a:p>
            <a:pPr lvl="1"/>
            <a:r>
              <a:rPr lang="en-US" sz="1100" dirty="0">
                <a:solidFill>
                  <a:schemeClr val="accent3"/>
                </a:solidFill>
              </a:rPr>
              <a:t> </a:t>
            </a:r>
            <a:r>
              <a:rPr lang="en-US" sz="1100" dirty="0">
                <a:solidFill>
                  <a:schemeClr val="tx1"/>
                </a:solidFill>
              </a:rPr>
              <a:t>IBM Cloud Automation Manager</a:t>
            </a:r>
          </a:p>
        </p:txBody>
      </p:sp>
      <p:cxnSp>
        <p:nvCxnSpPr>
          <p:cNvPr id="32" name="Straight Connector 31"/>
          <p:cNvCxnSpPr/>
          <p:nvPr/>
        </p:nvCxnSpPr>
        <p:spPr>
          <a:xfrm flipH="1">
            <a:off x="3040183" y="2153039"/>
            <a:ext cx="9427" cy="2677212"/>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83111" y="1151010"/>
            <a:ext cx="2424062" cy="307777"/>
          </a:xfrm>
          <a:prstGeom prst="rect">
            <a:avLst/>
          </a:prstGeom>
          <a:noFill/>
        </p:spPr>
        <p:txBody>
          <a:bodyPr wrap="non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400" b="1" dirty="0">
                <a:solidFill>
                  <a:schemeClr val="accent3"/>
                </a:solidFill>
              </a:rPr>
              <a:t>Core Operational Services</a:t>
            </a:r>
          </a:p>
        </p:txBody>
      </p:sp>
      <p:sp>
        <p:nvSpPr>
          <p:cNvPr id="34" name="Rectangle 33"/>
          <p:cNvSpPr/>
          <p:nvPr/>
        </p:nvSpPr>
        <p:spPr>
          <a:xfrm>
            <a:off x="675538" y="1721825"/>
            <a:ext cx="2364167" cy="246221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100" b="1" dirty="0">
                <a:solidFill>
                  <a:schemeClr val="accent3"/>
                </a:solidFill>
                <a:ea typeface="Helvetica" charset="0"/>
                <a:cs typeface="Helvetica" charset="0"/>
              </a:rPr>
              <a:t>Monitoring Service</a:t>
            </a:r>
          </a:p>
          <a:p>
            <a:pPr marL="58738" lvl="5"/>
            <a:r>
              <a:rPr lang="en-US" sz="1100" dirty="0">
                <a:solidFill>
                  <a:schemeClr val="tx1"/>
                </a:solidFill>
                <a:ea typeface="Helvetica" charset="0"/>
                <a:cs typeface="Helvetica" charset="0"/>
              </a:rPr>
              <a:t>Prometheus or BYO</a:t>
            </a:r>
          </a:p>
          <a:p>
            <a:pPr marL="171450" lvl="5" indent="-171450">
              <a:buFont typeface="Arial" charset="0"/>
              <a:buChar char="•"/>
            </a:pPr>
            <a:endParaRPr lang="en-US" sz="1100" dirty="0">
              <a:solidFill>
                <a:schemeClr val="accent3"/>
              </a:solidFill>
              <a:ea typeface="Helvetica" charset="0"/>
              <a:cs typeface="Helvetica" charset="0"/>
            </a:endParaRPr>
          </a:p>
          <a:p>
            <a:r>
              <a:rPr lang="en-US" sz="1100" b="1" dirty="0">
                <a:solidFill>
                  <a:schemeClr val="accent3"/>
                </a:solidFill>
                <a:ea typeface="Helvetica" charset="0"/>
                <a:cs typeface="Helvetica" charset="0"/>
              </a:rPr>
              <a:t>Logging Service</a:t>
            </a:r>
          </a:p>
          <a:p>
            <a:pPr marL="58738" lvl="1"/>
            <a:r>
              <a:rPr lang="en-US" sz="1100" dirty="0">
                <a:solidFill>
                  <a:schemeClr val="tx1"/>
                </a:solidFill>
                <a:ea typeface="Helvetica" charset="0"/>
                <a:cs typeface="Helvetica" charset="0"/>
              </a:rPr>
              <a:t>Elk or BYO</a:t>
            </a:r>
          </a:p>
          <a:p>
            <a:pPr marL="171450" lvl="1" indent="-171450">
              <a:buFont typeface="Arial" charset="0"/>
              <a:buChar char="•"/>
            </a:pPr>
            <a:endParaRPr lang="en-US" sz="1100" dirty="0">
              <a:solidFill>
                <a:schemeClr val="accent3"/>
              </a:solidFill>
              <a:ea typeface="Helvetica" charset="0"/>
              <a:cs typeface="Helvetica" charset="0"/>
            </a:endParaRPr>
          </a:p>
          <a:p>
            <a:r>
              <a:rPr lang="en-US" sz="1100" b="1" dirty="0">
                <a:solidFill>
                  <a:schemeClr val="accent3"/>
                </a:solidFill>
                <a:ea typeface="Helvetica" charset="0"/>
                <a:cs typeface="Helvetica" charset="0"/>
              </a:rPr>
              <a:t>Metering Service</a:t>
            </a:r>
          </a:p>
          <a:p>
            <a:pPr marL="58738"/>
            <a:r>
              <a:rPr lang="en-US" sz="1100" dirty="0">
                <a:solidFill>
                  <a:schemeClr val="tx1"/>
                </a:solidFill>
                <a:ea typeface="Helvetica" charset="0"/>
                <a:cs typeface="Helvetica" charset="0"/>
              </a:rPr>
              <a:t>Product Insights </a:t>
            </a:r>
          </a:p>
          <a:p>
            <a:pPr marL="171450" indent="-171450">
              <a:buFont typeface="Arial" charset="0"/>
              <a:buChar char="•"/>
            </a:pPr>
            <a:endParaRPr lang="en-US" sz="1100" dirty="0">
              <a:solidFill>
                <a:schemeClr val="accent3"/>
              </a:solidFill>
              <a:ea typeface="Helvetica" charset="0"/>
              <a:cs typeface="Helvetica" charset="0"/>
            </a:endParaRPr>
          </a:p>
          <a:p>
            <a:r>
              <a:rPr lang="en-US" sz="1100" b="1" dirty="0">
                <a:solidFill>
                  <a:schemeClr val="accent3"/>
                </a:solidFill>
                <a:ea typeface="Helvetica" charset="0"/>
                <a:cs typeface="Helvetica" charset="0"/>
              </a:rPr>
              <a:t>Security</a:t>
            </a:r>
            <a:endParaRPr lang="en-US" sz="1100" dirty="0">
              <a:solidFill>
                <a:schemeClr val="accent3"/>
              </a:solidFill>
              <a:ea typeface="Helvetica" charset="0"/>
              <a:cs typeface="Helvetica" charset="0"/>
            </a:endParaRPr>
          </a:p>
          <a:p>
            <a:pPr marL="58738"/>
            <a:r>
              <a:rPr lang="en-US" sz="1100" dirty="0">
                <a:solidFill>
                  <a:schemeClr val="tx1"/>
                </a:solidFill>
                <a:ea typeface="Helvetica" charset="0"/>
                <a:cs typeface="Helvetica" charset="0"/>
              </a:rPr>
              <a:t>Identify and Access Management</a:t>
            </a:r>
          </a:p>
          <a:p>
            <a:pPr marL="58738" lvl="7">
              <a:buFont typeface="Arial" charset="0"/>
              <a:buChar char="•"/>
            </a:pPr>
            <a:r>
              <a:rPr lang="en-US" sz="1100" dirty="0">
                <a:solidFill>
                  <a:schemeClr val="tx1"/>
                </a:solidFill>
                <a:ea typeface="Helvetica" charset="0"/>
                <a:cs typeface="Helvetica" charset="0"/>
              </a:rPr>
              <a:t>LDAP integration &amp; RBAC</a:t>
            </a:r>
          </a:p>
          <a:p>
            <a:pPr marL="58738" lvl="2"/>
            <a:r>
              <a:rPr lang="en-US" sz="1100" dirty="0">
                <a:solidFill>
                  <a:schemeClr val="tx1"/>
                </a:solidFill>
                <a:ea typeface="Helvetica" charset="0"/>
                <a:cs typeface="Helvetica" charset="0"/>
              </a:rPr>
              <a:t>Vulnerability Advisor  (beta)</a:t>
            </a:r>
          </a:p>
          <a:p>
            <a:pPr marL="171450" lvl="2" indent="-171450">
              <a:buFont typeface="Arial" charset="0"/>
              <a:buChar char="•"/>
            </a:pPr>
            <a:endParaRPr lang="en-US" sz="1100" dirty="0">
              <a:solidFill>
                <a:schemeClr val="accent3"/>
              </a:solidFill>
              <a:ea typeface="Helvetica" charset="0"/>
              <a:cs typeface="Helvetica" charset="0"/>
            </a:endParaRPr>
          </a:p>
        </p:txBody>
      </p:sp>
      <p:cxnSp>
        <p:nvCxnSpPr>
          <p:cNvPr id="35" name="Straight Connector 34"/>
          <p:cNvCxnSpPr/>
          <p:nvPr/>
        </p:nvCxnSpPr>
        <p:spPr>
          <a:xfrm>
            <a:off x="5394107" y="2153039"/>
            <a:ext cx="0" cy="2677212"/>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8383023" y="1653717"/>
            <a:ext cx="3203099" cy="3477875"/>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100" b="1" dirty="0">
                <a:solidFill>
                  <a:schemeClr val="accent3"/>
                </a:solidFill>
              </a:rPr>
              <a:t>Data Science</a:t>
            </a:r>
          </a:p>
          <a:p>
            <a:pPr marL="117475" lvl="1" indent="-58738"/>
            <a:r>
              <a:rPr lang="en-US" sz="1100" dirty="0">
                <a:solidFill>
                  <a:schemeClr val="tx1"/>
                </a:solidFill>
              </a:rPr>
              <a:t>IBM Data Science Experience Developer Edition</a:t>
            </a:r>
          </a:p>
          <a:p>
            <a:pPr lvl="1"/>
            <a:r>
              <a:rPr lang="en-US" sz="1100" dirty="0">
                <a:solidFill>
                  <a:schemeClr val="tx1"/>
                </a:solidFill>
              </a:rPr>
              <a:t> IBM Data Science Experience Local*</a:t>
            </a:r>
          </a:p>
          <a:p>
            <a:pPr lvl="1"/>
            <a:endParaRPr lang="en-US" sz="1100" dirty="0">
              <a:solidFill>
                <a:schemeClr val="accent3"/>
              </a:solidFill>
            </a:endParaRPr>
          </a:p>
          <a:p>
            <a:r>
              <a:rPr lang="en-US" sz="1100" b="1" dirty="0">
                <a:solidFill>
                  <a:schemeClr val="accent3"/>
                </a:solidFill>
              </a:rPr>
              <a:t>Integration</a:t>
            </a:r>
          </a:p>
          <a:p>
            <a:pPr marL="231775" lvl="1" indent="-231775"/>
            <a:r>
              <a:rPr lang="en-US" sz="1100" dirty="0">
                <a:solidFill>
                  <a:schemeClr val="accent3"/>
                </a:solidFill>
              </a:rPr>
              <a:t> </a:t>
            </a:r>
            <a:r>
              <a:rPr lang="en-US" sz="1100" dirty="0">
                <a:solidFill>
                  <a:schemeClr val="tx1"/>
                </a:solidFill>
              </a:rPr>
              <a:t>IBM Integration Bus for Developers</a:t>
            </a:r>
          </a:p>
          <a:p>
            <a:pPr marL="231775" lvl="1" indent="-231775"/>
            <a:r>
              <a:rPr lang="en-US" sz="1100" dirty="0">
                <a:solidFill>
                  <a:schemeClr val="tx1"/>
                </a:solidFill>
              </a:rPr>
              <a:t> IBM Integration Bus</a:t>
            </a:r>
            <a:r>
              <a:rPr lang="en-US" sz="1100" baseline="30000" dirty="0">
                <a:solidFill>
                  <a:schemeClr val="tx1"/>
                </a:solidFill>
              </a:rPr>
              <a:t>1</a:t>
            </a:r>
            <a:endParaRPr lang="en-US" sz="1100" dirty="0">
              <a:solidFill>
                <a:schemeClr val="tx1"/>
              </a:solidFill>
            </a:endParaRPr>
          </a:p>
          <a:p>
            <a:pPr marL="231775" lvl="1" indent="-231775"/>
            <a:r>
              <a:rPr lang="en-US" sz="1100" dirty="0">
                <a:solidFill>
                  <a:schemeClr val="tx1"/>
                </a:solidFill>
              </a:rPr>
              <a:t> IBM </a:t>
            </a:r>
            <a:r>
              <a:rPr lang="en-US" sz="1100" dirty="0" err="1">
                <a:solidFill>
                  <a:schemeClr val="tx1"/>
                </a:solidFill>
              </a:rPr>
              <a:t>DataPower</a:t>
            </a:r>
            <a:r>
              <a:rPr lang="en-US" sz="1100" dirty="0">
                <a:solidFill>
                  <a:schemeClr val="tx1"/>
                </a:solidFill>
              </a:rPr>
              <a:t> Gateway for Developers</a:t>
            </a:r>
          </a:p>
          <a:p>
            <a:pPr marL="231775" lvl="1" indent="-231775"/>
            <a:r>
              <a:rPr lang="en-US" sz="1100" dirty="0">
                <a:solidFill>
                  <a:schemeClr val="tx1"/>
                </a:solidFill>
              </a:rPr>
              <a:t> IBM </a:t>
            </a:r>
            <a:r>
              <a:rPr lang="en-US" sz="1100" dirty="0" err="1">
                <a:solidFill>
                  <a:schemeClr val="tx1"/>
                </a:solidFill>
              </a:rPr>
              <a:t>DataPower</a:t>
            </a:r>
            <a:r>
              <a:rPr lang="en-US" sz="1100" dirty="0">
                <a:solidFill>
                  <a:schemeClr val="tx1"/>
                </a:solidFill>
              </a:rPr>
              <a:t> Gateway Virtual Edition</a:t>
            </a:r>
          </a:p>
          <a:p>
            <a:pPr lvl="1"/>
            <a:endParaRPr lang="en-US" sz="1100" dirty="0">
              <a:solidFill>
                <a:schemeClr val="accent3"/>
              </a:solidFill>
            </a:endParaRPr>
          </a:p>
          <a:p>
            <a:r>
              <a:rPr lang="en-US" sz="1100" b="1" dirty="0">
                <a:solidFill>
                  <a:schemeClr val="accent3"/>
                </a:solidFill>
              </a:rPr>
              <a:t>App Modernization Tooling</a:t>
            </a:r>
          </a:p>
          <a:p>
            <a:pPr lvl="1"/>
            <a:r>
              <a:rPr lang="en-US" sz="1100" dirty="0">
                <a:solidFill>
                  <a:schemeClr val="accent3"/>
                </a:solidFill>
              </a:rPr>
              <a:t> </a:t>
            </a:r>
            <a:r>
              <a:rPr lang="en-US" sz="1100" dirty="0">
                <a:solidFill>
                  <a:schemeClr val="tx1"/>
                </a:solidFill>
              </a:rPr>
              <a:t>IBM Transformation Advisor</a:t>
            </a:r>
          </a:p>
          <a:p>
            <a:pPr lvl="1"/>
            <a:endParaRPr lang="en-US" sz="1100" dirty="0">
              <a:solidFill>
                <a:schemeClr val="accent3"/>
              </a:solidFill>
            </a:endParaRPr>
          </a:p>
          <a:p>
            <a:r>
              <a:rPr lang="en-US" sz="1100" b="1" dirty="0">
                <a:solidFill>
                  <a:schemeClr val="accent3"/>
                </a:solidFill>
              </a:rPr>
              <a:t>Monitoring</a:t>
            </a:r>
          </a:p>
          <a:p>
            <a:pPr marL="231775" indent="-231775"/>
            <a:r>
              <a:rPr lang="en-US" sz="1100" b="1" dirty="0">
                <a:solidFill>
                  <a:schemeClr val="tx1"/>
                </a:solidFill>
              </a:rPr>
              <a:t>  </a:t>
            </a:r>
            <a:r>
              <a:rPr lang="en-US" sz="1100" dirty="0">
                <a:solidFill>
                  <a:schemeClr val="tx1"/>
                </a:solidFill>
              </a:rPr>
              <a:t>IBM Cloud Application Performance Management for DevOps (beta)</a:t>
            </a:r>
          </a:p>
          <a:p>
            <a:pPr lvl="1"/>
            <a:endParaRPr lang="en-US" sz="1100" dirty="0">
              <a:solidFill>
                <a:schemeClr val="accent3"/>
              </a:solidFill>
            </a:endParaRPr>
          </a:p>
          <a:p>
            <a:r>
              <a:rPr lang="en-US" sz="1100" b="1" dirty="0">
                <a:solidFill>
                  <a:schemeClr val="accent3"/>
                </a:solidFill>
              </a:rPr>
              <a:t>HPC</a:t>
            </a:r>
          </a:p>
          <a:p>
            <a:pPr lvl="1"/>
            <a:r>
              <a:rPr lang="en-US" sz="1100" dirty="0">
                <a:solidFill>
                  <a:schemeClr val="accent3"/>
                </a:solidFill>
              </a:rPr>
              <a:t> </a:t>
            </a:r>
            <a:r>
              <a:rPr lang="en-US" sz="1100" dirty="0">
                <a:solidFill>
                  <a:schemeClr val="tx1"/>
                </a:solidFill>
              </a:rPr>
              <a:t>IBM Spectrum LSF Community Edition</a:t>
            </a:r>
          </a:p>
        </p:txBody>
      </p:sp>
      <p:sp>
        <p:nvSpPr>
          <p:cNvPr id="37" name="Rectangle 36"/>
          <p:cNvSpPr/>
          <p:nvPr/>
        </p:nvSpPr>
        <p:spPr>
          <a:xfrm>
            <a:off x="505791" y="1051329"/>
            <a:ext cx="11204092" cy="5168060"/>
          </a:xfrm>
          <a:prstGeom prst="rect">
            <a:avLst/>
          </a:prstGeom>
          <a:noFill/>
          <a:ln w="25400" cap="flat">
            <a:solidFill>
              <a:srgbClr val="0070C0"/>
            </a:solidFill>
            <a:prstDash val="dash"/>
            <a:round/>
          </a:ln>
          <a:effectLst/>
          <a:sp3d/>
        </p:spPr>
        <p:style>
          <a:lnRef idx="0">
            <a:scrgbClr r="0" g="0" b="0"/>
          </a:lnRef>
          <a:fillRef idx="0">
            <a:scrgbClr r="0" g="0" b="0"/>
          </a:fillRef>
          <a:effectRef idx="0">
            <a:scrgbClr r="0" g="0" b="0"/>
          </a:effectRef>
          <a:fontRef idx="none"/>
        </p:style>
        <p:txBody>
          <a:bodyPr rot="0" spcFirstLastPara="1" vert="horz" wrap="square" lIns="0" tIns="0" rIns="0" bIns="0"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a:p>
            <a:pPr defTabSz="914363">
              <a:lnSpc>
                <a:spcPct val="90000"/>
              </a:lnSpc>
            </a:pPr>
            <a:endParaRPr lang="en-US" sz="2000" dirty="0">
              <a:solidFill>
                <a:srgbClr val="6D6E70"/>
              </a:solidFill>
              <a:latin typeface="HelvNeue Light for IBM"/>
              <a:ea typeface="HelvNeue Light for IBM"/>
              <a:cs typeface="HelvNeue Light for IBM"/>
              <a:sym typeface="HelvNeue Light for IBM"/>
            </a:endParaRPr>
          </a:p>
        </p:txBody>
      </p:sp>
      <p:cxnSp>
        <p:nvCxnSpPr>
          <p:cNvPr id="38" name="Straight Connector 37"/>
          <p:cNvCxnSpPr/>
          <p:nvPr/>
        </p:nvCxnSpPr>
        <p:spPr>
          <a:xfrm flipH="1">
            <a:off x="1166522" y="1583594"/>
            <a:ext cx="9979835" cy="1269"/>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97032" y="5624035"/>
            <a:ext cx="7304566" cy="0"/>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432864" y="5417637"/>
            <a:ext cx="443387" cy="938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a:t>
            </a:r>
          </a:p>
        </p:txBody>
      </p:sp>
      <p:sp>
        <p:nvSpPr>
          <p:cNvPr id="41" name="TextBox 40"/>
          <p:cNvSpPr txBox="1"/>
          <p:nvPr/>
        </p:nvSpPr>
        <p:spPr>
          <a:xfrm>
            <a:off x="4952394" y="5577938"/>
            <a:ext cx="2310885" cy="323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lang="en-US" sz="1500" dirty="0"/>
              <a:t>Develop or bring your own</a:t>
            </a:r>
            <a:r>
              <a:rPr lang="mr-IN" sz="1500" dirty="0"/>
              <a:t>…</a:t>
            </a:r>
            <a:endParaRPr kumimoji="0" lang="en-US" sz="1500" b="0" i="0" u="none" strike="noStrike" cap="none" spc="0" normalizeH="0" baseline="0" dirty="0">
              <a:ln>
                <a:noFill/>
              </a:ln>
              <a:solidFill>
                <a:srgbClr val="000000"/>
              </a:solidFill>
              <a:effectLst/>
              <a:uFillTx/>
              <a:sym typeface="Calibri"/>
            </a:endParaRPr>
          </a:p>
        </p:txBody>
      </p:sp>
      <p:sp>
        <p:nvSpPr>
          <p:cNvPr id="42" name="TextBox 41"/>
          <p:cNvSpPr txBox="1"/>
          <p:nvPr/>
        </p:nvSpPr>
        <p:spPr>
          <a:xfrm>
            <a:off x="4952394" y="5805484"/>
            <a:ext cx="2834978" cy="430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1" u="none" strike="noStrike" cap="none" spc="0" normalizeH="0" baseline="0" dirty="0">
                <a:ln>
                  <a:noFill/>
                </a:ln>
                <a:solidFill>
                  <a:schemeClr val="bg2"/>
                </a:solidFill>
                <a:effectLst/>
                <a:uFillTx/>
                <a:sym typeface="Calibri"/>
              </a:rPr>
              <a:t>Self written,</a:t>
            </a:r>
            <a:r>
              <a:rPr kumimoji="0" lang="en-US" sz="1100" b="0" i="1" u="none" strike="noStrike" cap="none" spc="0" normalizeH="0" dirty="0">
                <a:ln>
                  <a:noFill/>
                </a:ln>
                <a:solidFill>
                  <a:schemeClr val="bg2"/>
                </a:solidFill>
                <a:effectLst/>
                <a:uFillTx/>
                <a:sym typeface="Calibri"/>
              </a:rPr>
              <a:t> </a:t>
            </a:r>
            <a:r>
              <a:rPr lang="en-US" sz="1100" i="1" dirty="0">
                <a:solidFill>
                  <a:schemeClr val="bg2"/>
                </a:solidFill>
              </a:rPr>
              <a:t>community and open source compatible with Kubernetes 1.7</a:t>
            </a:r>
            <a:endParaRPr kumimoji="0" lang="en-US" sz="1100" b="0" i="1" u="none" strike="noStrike" cap="none" spc="0" normalizeH="0" baseline="0" dirty="0">
              <a:ln>
                <a:noFill/>
              </a:ln>
              <a:solidFill>
                <a:schemeClr val="bg2"/>
              </a:solidFill>
              <a:effectLst/>
              <a:uFillTx/>
              <a:sym typeface="Calibri"/>
            </a:endParaRPr>
          </a:p>
        </p:txBody>
      </p:sp>
      <p:pic>
        <p:nvPicPr>
          <p:cNvPr id="44" name="Picture 43"/>
          <p:cNvPicPr>
            <a:picLocks noChangeAspect="1"/>
          </p:cNvPicPr>
          <p:nvPr/>
        </p:nvPicPr>
        <p:blipFill>
          <a:blip r:embed="rId3">
            <a:clrChange>
              <a:clrFrom>
                <a:srgbClr val="F5F7FA"/>
              </a:clrFrom>
              <a:clrTo>
                <a:srgbClr val="F5F7FA">
                  <a:alpha val="0"/>
                </a:srgbClr>
              </a:clrTo>
            </a:clrChange>
          </a:blip>
          <a:stretch>
            <a:fillRect/>
          </a:stretch>
        </p:blipFill>
        <p:spPr>
          <a:xfrm>
            <a:off x="201651" y="766587"/>
            <a:ext cx="608280" cy="594455"/>
          </a:xfrm>
          <a:prstGeom prst="rect">
            <a:avLst/>
          </a:prstGeom>
        </p:spPr>
      </p:pic>
    </p:spTree>
    <p:extLst>
      <p:ext uri="{BB962C8B-B14F-4D97-AF65-F5344CB8AC3E}">
        <p14:creationId xmlns:p14="http://schemas.microsoft.com/office/powerpoint/2010/main" val="43219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17</a:t>
            </a:fld>
            <a:endParaRPr lang="en-US" dirty="0"/>
          </a:p>
        </p:txBody>
      </p:sp>
      <p:pic>
        <p:nvPicPr>
          <p:cNvPr id="4" name="Picture 3"/>
          <p:cNvPicPr>
            <a:picLocks noChangeAspect="1"/>
          </p:cNvPicPr>
          <p:nvPr/>
        </p:nvPicPr>
        <p:blipFill>
          <a:blip r:embed="rId2"/>
          <a:stretch>
            <a:fillRect/>
          </a:stretch>
        </p:blipFill>
        <p:spPr>
          <a:xfrm>
            <a:off x="9086671" y="2262791"/>
            <a:ext cx="2533703" cy="3820514"/>
          </a:xfrm>
          <a:prstGeom prst="rect">
            <a:avLst/>
          </a:prstGeom>
        </p:spPr>
      </p:pic>
      <p:pic>
        <p:nvPicPr>
          <p:cNvPr id="5" name="Picture 4"/>
          <p:cNvPicPr>
            <a:picLocks noChangeAspect="1"/>
          </p:cNvPicPr>
          <p:nvPr/>
        </p:nvPicPr>
        <p:blipFill>
          <a:blip r:embed="rId2"/>
          <a:stretch>
            <a:fillRect/>
          </a:stretch>
        </p:blipFill>
        <p:spPr>
          <a:xfrm>
            <a:off x="4855446" y="2599481"/>
            <a:ext cx="3844406" cy="2552824"/>
          </a:xfrm>
          <a:prstGeom prst="rect">
            <a:avLst/>
          </a:prstGeom>
        </p:spPr>
      </p:pic>
      <p:pic>
        <p:nvPicPr>
          <p:cNvPr id="6" name="Picture 5"/>
          <p:cNvPicPr>
            <a:picLocks noChangeAspect="1"/>
          </p:cNvPicPr>
          <p:nvPr/>
        </p:nvPicPr>
        <p:blipFill>
          <a:blip r:embed="rId2"/>
          <a:stretch>
            <a:fillRect/>
          </a:stretch>
        </p:blipFill>
        <p:spPr>
          <a:xfrm>
            <a:off x="641805" y="2597431"/>
            <a:ext cx="3844406" cy="2552824"/>
          </a:xfrm>
          <a:prstGeom prst="rect">
            <a:avLst/>
          </a:prstGeom>
        </p:spPr>
      </p:pic>
      <p:pic>
        <p:nvPicPr>
          <p:cNvPr id="7" name="Picture 6"/>
          <p:cNvPicPr>
            <a:picLocks noChangeAspect="1"/>
          </p:cNvPicPr>
          <p:nvPr/>
        </p:nvPicPr>
        <p:blipFill>
          <a:blip r:embed="rId3">
            <a:clrChange>
              <a:clrFrom>
                <a:srgbClr val="F5F7FA"/>
              </a:clrFrom>
              <a:clrTo>
                <a:srgbClr val="F5F7FA">
                  <a:alpha val="0"/>
                </a:srgbClr>
              </a:clrTo>
            </a:clrChange>
          </a:blip>
          <a:stretch>
            <a:fillRect/>
          </a:stretch>
        </p:blipFill>
        <p:spPr>
          <a:xfrm>
            <a:off x="9652715" y="1132093"/>
            <a:ext cx="1422400" cy="1016000"/>
          </a:xfrm>
          <a:prstGeom prst="rect">
            <a:avLst/>
          </a:prstGeom>
        </p:spPr>
      </p:pic>
      <p:sp>
        <p:nvSpPr>
          <p:cNvPr id="8" name="Rectangle 7"/>
          <p:cNvSpPr/>
          <p:nvPr/>
        </p:nvSpPr>
        <p:spPr>
          <a:xfrm>
            <a:off x="8992409" y="982180"/>
            <a:ext cx="2763909" cy="5374171"/>
          </a:xfrm>
          <a:prstGeom prst="rect">
            <a:avLst/>
          </a:prstGeom>
          <a:noFill/>
          <a:ln w="25400" cap="flat">
            <a:solidFill>
              <a:schemeClr val="accent5"/>
            </a:solidFill>
            <a:prstDash val="dash"/>
            <a:round/>
          </a:ln>
          <a:effectLst/>
          <a:sp3d/>
        </p:spPr>
        <p:style>
          <a:lnRef idx="0">
            <a:scrgbClr r="0" g="0" b="0"/>
          </a:lnRef>
          <a:fillRef idx="0">
            <a:scrgbClr r="0" g="0" b="0"/>
          </a:fillRef>
          <a:effectRef idx="0">
            <a:scrgbClr r="0" g="0" b="0"/>
          </a:effectRef>
          <a:fontRef idx="none"/>
        </p:style>
        <p:txBody>
          <a:bodyPr rot="0" spcFirstLastPara="1" vert="horz" wrap="square" lIns="45718" tIns="45718" rIns="45718" bIns="45718" numCol="1" spcCol="38100" rtlCol="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extBox 8"/>
          <p:cNvSpPr txBox="1"/>
          <p:nvPr/>
        </p:nvSpPr>
        <p:spPr>
          <a:xfrm>
            <a:off x="9709438" y="2694361"/>
            <a:ext cx="1288169" cy="492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tx1"/>
                </a:solidFill>
                <a:effectLst/>
                <a:uFillTx/>
                <a:latin typeface="+mj-lt"/>
                <a:ea typeface="+mj-ea"/>
                <a:cs typeface="+mj-cs"/>
                <a:sym typeface="Calibri"/>
              </a:rPr>
              <a:t>IBM </a:t>
            </a:r>
            <a:r>
              <a:rPr kumimoji="0" lang="en-US" sz="1400" b="1" i="0" u="none" strike="noStrike" cap="none" spc="0" normalizeH="0" baseline="0" dirty="0" err="1">
                <a:ln>
                  <a:noFill/>
                </a:ln>
                <a:solidFill>
                  <a:schemeClr val="tx1"/>
                </a:solidFill>
                <a:effectLst/>
                <a:uFillTx/>
                <a:latin typeface="+mj-lt"/>
                <a:ea typeface="+mj-ea"/>
                <a:cs typeface="+mj-cs"/>
                <a:sym typeface="Calibri"/>
              </a:rPr>
              <a:t>Buildpacks</a:t>
            </a:r>
            <a:endParaRPr kumimoji="0" lang="en-US" sz="1400" b="1" i="0" u="none" strike="noStrike" cap="none" spc="0" normalizeH="0" baseline="0" dirty="0">
              <a:ln>
                <a:noFill/>
              </a:ln>
              <a:solidFill>
                <a:schemeClr val="tx1"/>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lang="en-US" sz="1200" dirty="0"/>
              <a:t>WebSphere Liberty</a:t>
            </a:r>
          </a:p>
        </p:txBody>
      </p:sp>
      <p:sp>
        <p:nvSpPr>
          <p:cNvPr id="10" name="TextBox 9"/>
          <p:cNvSpPr txBox="1"/>
          <p:nvPr/>
        </p:nvSpPr>
        <p:spPr>
          <a:xfrm>
            <a:off x="9568373" y="3825400"/>
            <a:ext cx="1570298" cy="8617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tx1"/>
                </a:solidFill>
                <a:effectLst/>
                <a:uFillTx/>
                <a:latin typeface="+mj-lt"/>
                <a:ea typeface="+mj-ea"/>
                <a:cs typeface="+mj-cs"/>
                <a:sym typeface="Calibri"/>
              </a:rPr>
              <a:t>Runtime </a:t>
            </a:r>
            <a:r>
              <a:rPr kumimoji="0" lang="en-US" sz="1400" b="1" i="0" u="none" strike="noStrike" cap="none" spc="0" normalizeH="0" baseline="0" dirty="0" err="1">
                <a:ln>
                  <a:noFill/>
                </a:ln>
                <a:solidFill>
                  <a:schemeClr val="tx1"/>
                </a:solidFill>
                <a:effectLst/>
                <a:uFillTx/>
                <a:latin typeface="+mj-lt"/>
                <a:ea typeface="+mj-ea"/>
                <a:cs typeface="+mj-cs"/>
                <a:sym typeface="Calibri"/>
              </a:rPr>
              <a:t>Buildpacks</a:t>
            </a:r>
            <a:endParaRPr kumimoji="0" lang="en-US" sz="1400" b="1" i="0" u="none" strike="noStrike" cap="none" spc="0" normalizeH="0" baseline="0" dirty="0">
              <a:ln>
                <a:noFill/>
              </a:ln>
              <a:solidFill>
                <a:schemeClr val="tx1"/>
              </a:solidFill>
              <a:effectLst/>
              <a:uFillTx/>
              <a:latin typeface="+mj-lt"/>
              <a:ea typeface="+mj-ea"/>
              <a:cs typeface="+mj-cs"/>
              <a:sym typeface="Calibri"/>
            </a:endParaRPr>
          </a:p>
          <a:p>
            <a:pPr algn="ctr"/>
            <a:r>
              <a:rPr lang="en-US" sz="1200" dirty="0" err="1"/>
              <a:t>Node.js</a:t>
            </a:r>
            <a:endParaRPr lang="en-US" sz="1200" dirty="0"/>
          </a:p>
          <a:p>
            <a:pPr marL="0" marR="0" indent="0" algn="ctr" defTabSz="914400" rtl="0" fontAlgn="auto" latinLnBrk="0" hangingPunct="0">
              <a:lnSpc>
                <a:spcPct val="100000"/>
              </a:lnSpc>
              <a:spcBef>
                <a:spcPts val="0"/>
              </a:spcBef>
              <a:spcAft>
                <a:spcPts val="0"/>
              </a:spcAft>
              <a:buClrTx/>
              <a:buSzTx/>
              <a:buFontTx/>
              <a:buNone/>
              <a:tabLst/>
            </a:pPr>
            <a:r>
              <a:rPr lang="en-US" sz="1200" dirty="0"/>
              <a:t>Swift</a:t>
            </a:r>
          </a:p>
          <a:p>
            <a:pPr marL="0" marR="0" indent="0" algn="ctr" defTabSz="914400" rtl="0" fontAlgn="auto" latinLnBrk="0" hangingPunct="0">
              <a:lnSpc>
                <a:spcPct val="100000"/>
              </a:lnSpc>
              <a:spcBef>
                <a:spcPts val="0"/>
              </a:spcBef>
              <a:spcAft>
                <a:spcPts val="0"/>
              </a:spcAft>
              <a:buClrTx/>
              <a:buSzTx/>
              <a:buFontTx/>
              <a:buNone/>
              <a:tabLst/>
            </a:pPr>
            <a:r>
              <a:rPr lang="en-US" sz="1200" dirty="0" err="1"/>
              <a:t>.Net</a:t>
            </a:r>
            <a:endParaRPr kumimoji="0" lang="en-US" sz="1200" b="0" i="0" u="none" strike="noStrike" cap="none" spc="0" normalizeH="0" baseline="0" dirty="0">
              <a:ln>
                <a:noFill/>
              </a:ln>
              <a:solidFill>
                <a:srgbClr val="000000"/>
              </a:solidFill>
              <a:effectLst/>
              <a:uFillTx/>
              <a:sym typeface="Calibri"/>
            </a:endParaRPr>
          </a:p>
        </p:txBody>
      </p:sp>
      <p:sp>
        <p:nvSpPr>
          <p:cNvPr id="11" name="TextBox 10"/>
          <p:cNvSpPr txBox="1"/>
          <p:nvPr/>
        </p:nvSpPr>
        <p:spPr>
          <a:xfrm>
            <a:off x="9086671" y="5085185"/>
            <a:ext cx="2533702" cy="492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ctr" defTabSz="914400" rtl="0" fontAlgn="auto" latinLnBrk="0" hangingPunct="0">
              <a:lnSpc>
                <a:spcPct val="100000"/>
              </a:lnSpc>
              <a:spcBef>
                <a:spcPts val="0"/>
              </a:spcBef>
              <a:spcAft>
                <a:spcPts val="0"/>
              </a:spcAft>
              <a:buClrTx/>
              <a:buSzTx/>
              <a:buFontTx/>
              <a:buNone/>
              <a:tabLst/>
            </a:pPr>
            <a:r>
              <a:rPr lang="en-US" sz="1400" b="1" dirty="0">
                <a:solidFill>
                  <a:schemeClr val="tx1"/>
                </a:solidFill>
              </a:rPr>
              <a:t>Bring your own </a:t>
            </a:r>
            <a:r>
              <a:rPr lang="en-US" sz="1400" b="1" dirty="0" err="1">
                <a:solidFill>
                  <a:schemeClr val="tx1"/>
                </a:solidFill>
              </a:rPr>
              <a:t>Buildpacks</a:t>
            </a:r>
            <a:endParaRPr lang="en-US" sz="1400" b="1" dirty="0">
              <a:solidFill>
                <a:schemeClr val="tx1"/>
              </a:solidFill>
            </a:endParaRPr>
          </a:p>
          <a:p>
            <a:pPr marL="0" marR="0" indent="0" algn="ctr" defTabSz="914400" rtl="0" fontAlgn="auto" latinLnBrk="0" hangingPunct="0">
              <a:lnSpc>
                <a:spcPct val="100000"/>
              </a:lnSpc>
              <a:spcBef>
                <a:spcPts val="0"/>
              </a:spcBef>
              <a:spcAft>
                <a:spcPts val="0"/>
              </a:spcAft>
              <a:buClrTx/>
              <a:buSzTx/>
              <a:buFontTx/>
              <a:buNone/>
              <a:tabLst/>
            </a:pPr>
            <a:r>
              <a:rPr lang="en-US" sz="1200" dirty="0"/>
              <a:t>Add additional open source or private</a:t>
            </a:r>
            <a:endParaRPr kumimoji="0" lang="en-US" sz="1200" b="0" i="0" u="none" strike="noStrike" cap="none" spc="0" normalizeH="0" baseline="0" dirty="0">
              <a:ln>
                <a:noFill/>
              </a:ln>
              <a:solidFill>
                <a:srgbClr val="000000"/>
              </a:solidFill>
              <a:effectLst/>
              <a:uFillTx/>
              <a:latin typeface="+mj-lt"/>
              <a:ea typeface="+mj-ea"/>
              <a:cs typeface="+mj-cs"/>
              <a:sym typeface="Calibri"/>
            </a:endParaRPr>
          </a:p>
        </p:txBody>
      </p:sp>
      <p:sp>
        <p:nvSpPr>
          <p:cNvPr id="12" name="Rectangle 11"/>
          <p:cNvSpPr/>
          <p:nvPr/>
        </p:nvSpPr>
        <p:spPr>
          <a:xfrm>
            <a:off x="365652" y="997866"/>
            <a:ext cx="8479799" cy="5358485"/>
          </a:xfrm>
          <a:prstGeom prst="rect">
            <a:avLst/>
          </a:prstGeom>
          <a:noFill/>
          <a:ln w="25400" cap="flat">
            <a:solidFill>
              <a:schemeClr val="accent5"/>
            </a:solidFill>
            <a:prstDash val="dash"/>
            <a:round/>
          </a:ln>
          <a:effectLst/>
          <a:sp3d/>
        </p:spPr>
        <p:style>
          <a:lnRef idx="0">
            <a:scrgbClr r="0" g="0" b="0"/>
          </a:lnRef>
          <a:fillRef idx="0">
            <a:scrgbClr r="0" g="0" b="0"/>
          </a:fillRef>
          <a:effectRef idx="0">
            <a:scrgbClr r="0" g="0" b="0"/>
          </a:effectRef>
          <a:fontRef idx="none"/>
        </p:style>
        <p:txBody>
          <a:bodyPr rot="0" spcFirstLastPara="1" vert="horz" wrap="square" lIns="45718" tIns="45718" rIns="45718" bIns="45718" numCol="1" spcCol="38100" rtlCol="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pic>
        <p:nvPicPr>
          <p:cNvPr id="13" name="Picture 1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58703" y="821364"/>
            <a:ext cx="1039468" cy="590140"/>
          </a:xfrm>
          <a:prstGeom prst="rect">
            <a:avLst/>
          </a:prstGeom>
        </p:spPr>
      </p:pic>
      <p:sp>
        <p:nvSpPr>
          <p:cNvPr id="14" name="TextBox 13"/>
          <p:cNvSpPr txBox="1"/>
          <p:nvPr/>
        </p:nvSpPr>
        <p:spPr>
          <a:xfrm>
            <a:off x="1618772" y="1133356"/>
            <a:ext cx="6440221"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dirty="0">
                <a:solidFill>
                  <a:schemeClr val="accent3"/>
                </a:solidFill>
                <a:latin typeface="Arial" charset="0"/>
                <a:ea typeface="Arial" charset="0"/>
                <a:cs typeface="Arial" charset="0"/>
              </a:rPr>
              <a:t>Extend workload provisioning with Cloud Automation Manager</a:t>
            </a:r>
          </a:p>
        </p:txBody>
      </p:sp>
      <p:sp>
        <p:nvSpPr>
          <p:cNvPr id="15" name="Content Placeholder 6">
            <a:extLst>
              <a:ext uri="{FF2B5EF4-FFF2-40B4-BE49-F238E27FC236}">
                <a16:creationId xmlns="" xmlns:a16="http://schemas.microsoft.com/office/drawing/2014/main" id="{B83BD34B-5D45-4EF2-AF08-700DE5CF3DC7}"/>
              </a:ext>
            </a:extLst>
          </p:cNvPr>
          <p:cNvSpPr txBox="1">
            <a:spLocks/>
          </p:cNvSpPr>
          <p:nvPr/>
        </p:nvSpPr>
        <p:spPr bwMode="auto">
          <a:xfrm>
            <a:off x="641804" y="2712734"/>
            <a:ext cx="3991365" cy="293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indent="0" defTabSz="685783">
              <a:spcBef>
                <a:spcPts val="267"/>
              </a:spcBef>
              <a:buNone/>
            </a:pPr>
            <a:r>
              <a:rPr lang="en-US" sz="1200" dirty="0">
                <a:solidFill>
                  <a:schemeClr val="accent3"/>
                </a:solidFill>
                <a:latin typeface="+mj-lt"/>
                <a:ea typeface="IBM Plex Sans" charset="0"/>
                <a:cs typeface="IBM Plex Sans" charset="0"/>
              </a:rPr>
              <a:t>MEAN stack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VMware, Azure, AWS, IBM Cloud </a:t>
            </a:r>
          </a:p>
          <a:p>
            <a:pPr marL="0" indent="0" defTabSz="685783">
              <a:spcBef>
                <a:spcPts val="267"/>
              </a:spcBef>
              <a:buNone/>
            </a:pPr>
            <a:r>
              <a:rPr lang="en-US" sz="1200" dirty="0">
                <a:solidFill>
                  <a:schemeClr val="accent3"/>
                </a:solidFill>
                <a:latin typeface="+mj-lt"/>
                <a:ea typeface="IBM Plex Sans" charset="0"/>
                <a:cs typeface="IBM Plex Sans" charset="0"/>
              </a:rPr>
              <a:t>LAMP stack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VMware, Azure, AWS, IBM Cloud</a:t>
            </a:r>
          </a:p>
          <a:p>
            <a:pPr marL="0" indent="0" defTabSz="685783">
              <a:spcBef>
                <a:spcPts val="267"/>
              </a:spcBef>
              <a:buNone/>
            </a:pPr>
            <a:r>
              <a:rPr lang="en-US" sz="1200" dirty="0" err="1">
                <a:solidFill>
                  <a:schemeClr val="accent3"/>
                </a:solidFill>
                <a:latin typeface="+mj-lt"/>
                <a:ea typeface="IBM Plex Sans" charset="0"/>
                <a:cs typeface="IBM Plex Sans" charset="0"/>
              </a:rPr>
              <a:t>Node.js</a:t>
            </a:r>
            <a:r>
              <a:rPr lang="en-US" sz="1200" dirty="0">
                <a:solidFill>
                  <a:schemeClr val="accent3"/>
                </a:solidFill>
                <a:latin typeface="+mj-lt"/>
                <a:ea typeface="IBM Plex Sans" charset="0"/>
                <a:cs typeface="IBM Plex Sans" charset="0"/>
              </a:rPr>
              <a:t>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VMware, IBM Cloud</a:t>
            </a:r>
          </a:p>
          <a:p>
            <a:pPr marL="0" indent="0" defTabSz="685783">
              <a:spcBef>
                <a:spcPts val="267"/>
              </a:spcBef>
              <a:buNone/>
            </a:pPr>
            <a:r>
              <a:rPr lang="en-US" sz="1200" dirty="0" err="1">
                <a:solidFill>
                  <a:schemeClr val="accent3"/>
                </a:solidFill>
                <a:latin typeface="+mj-lt"/>
                <a:ea typeface="IBM Plex Sans" charset="0"/>
                <a:cs typeface="IBM Plex Sans" charset="0"/>
              </a:rPr>
              <a:t>Strongloop</a:t>
            </a:r>
            <a:r>
              <a:rPr lang="en-US" sz="1200" dirty="0">
                <a:solidFill>
                  <a:schemeClr val="accent3"/>
                </a:solidFill>
                <a:latin typeface="+mj-lt"/>
                <a:ea typeface="IBM Plex Sans" charset="0"/>
                <a:cs typeface="IBM Plex Sans" charset="0"/>
              </a:rPr>
              <a:t>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VMware, IBM Cloud</a:t>
            </a:r>
          </a:p>
          <a:p>
            <a:pPr marL="0" indent="0" defTabSz="685783">
              <a:spcBef>
                <a:spcPts val="267"/>
              </a:spcBef>
              <a:buNone/>
            </a:pPr>
            <a:r>
              <a:rPr lang="en-US" sz="1200" dirty="0" err="1">
                <a:solidFill>
                  <a:schemeClr val="accent3"/>
                </a:solidFill>
                <a:latin typeface="+mj-lt"/>
                <a:ea typeface="IBM Plex Sans" charset="0"/>
                <a:cs typeface="IBM Plex Sans" charset="0"/>
              </a:rPr>
              <a:t>MariaDB</a:t>
            </a:r>
            <a:r>
              <a:rPr lang="en-US" sz="1200" dirty="0">
                <a:solidFill>
                  <a:schemeClr val="accent3"/>
                </a:solidFill>
                <a:latin typeface="+mj-lt"/>
                <a:ea typeface="IBM Plex Sans" charset="0"/>
                <a:cs typeface="IBM Plex Sans" charset="0"/>
              </a:rPr>
              <a:t> - VMware</a:t>
            </a:r>
          </a:p>
          <a:p>
            <a:pPr marL="0" indent="0" defTabSz="685783">
              <a:spcBef>
                <a:spcPts val="267"/>
              </a:spcBef>
              <a:buNone/>
            </a:pPr>
            <a:r>
              <a:rPr lang="en-US" sz="1200" dirty="0">
                <a:solidFill>
                  <a:schemeClr val="accent3"/>
                </a:solidFill>
                <a:latin typeface="+mj-lt"/>
                <a:ea typeface="IBM Plex Sans" charset="0"/>
                <a:cs typeface="IBM Plex Sans" charset="0"/>
              </a:rPr>
              <a:t>MongoDB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VMware, IBM Cloud</a:t>
            </a:r>
          </a:p>
          <a:p>
            <a:pPr marL="0" indent="0" defTabSz="685783">
              <a:spcBef>
                <a:spcPts val="267"/>
              </a:spcBef>
              <a:buNone/>
            </a:pPr>
            <a:r>
              <a:rPr lang="en-US" sz="1200" dirty="0">
                <a:solidFill>
                  <a:schemeClr val="accent3"/>
                </a:solidFill>
                <a:latin typeface="+mj-lt"/>
                <a:ea typeface="IBM Plex Sans" charset="0"/>
                <a:cs typeface="IBM Plex Sans" charset="0"/>
              </a:rPr>
              <a:t>MongoDB </a:t>
            </a:r>
            <a:r>
              <a:rPr lang="en-US" sz="1200" dirty="0" err="1">
                <a:solidFill>
                  <a:schemeClr val="accent3"/>
                </a:solidFill>
                <a:latin typeface="+mj-lt"/>
                <a:ea typeface="IBM Plex Sans" charset="0"/>
                <a:cs typeface="IBM Plex Sans" charset="0"/>
              </a:rPr>
              <a:t>Strongloop</a:t>
            </a:r>
            <a:r>
              <a:rPr lang="en-US" sz="1200" dirty="0">
                <a:solidFill>
                  <a:schemeClr val="accent3"/>
                </a:solidFill>
                <a:latin typeface="+mj-lt"/>
                <a:ea typeface="IBM Plex Sans" charset="0"/>
                <a:cs typeface="IBM Plex Sans" charset="0"/>
              </a:rPr>
              <a:t> 3 tier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VMware, IBM Cloud </a:t>
            </a:r>
          </a:p>
          <a:p>
            <a:pPr marL="0" indent="0" defTabSz="685783">
              <a:spcBef>
                <a:spcPts val="267"/>
              </a:spcBef>
              <a:buNone/>
            </a:pPr>
            <a:r>
              <a:rPr lang="en-US" sz="1200" dirty="0">
                <a:solidFill>
                  <a:schemeClr val="accent3"/>
                </a:solidFill>
                <a:latin typeface="+mj-lt"/>
                <a:ea typeface="IBM Plex Sans" charset="0"/>
                <a:cs typeface="IBM Plex Sans" charset="0"/>
              </a:rPr>
              <a:t>Virtual Servers with SSH key </a:t>
            </a:r>
            <a:r>
              <a:rPr lang="mr-IN" sz="1200" dirty="0">
                <a:solidFill>
                  <a:schemeClr val="accent3"/>
                </a:solidFill>
                <a:latin typeface="+mj-lt"/>
                <a:ea typeface="IBM Plex Sans" charset="0"/>
                <a:cs typeface="IBM Plex Sans" charset="0"/>
              </a:rPr>
              <a:t>–</a:t>
            </a:r>
            <a:r>
              <a:rPr lang="en-US" sz="1200" dirty="0">
                <a:solidFill>
                  <a:schemeClr val="accent3"/>
                </a:solidFill>
                <a:latin typeface="+mj-lt"/>
                <a:ea typeface="IBM Plex Sans" charset="0"/>
                <a:cs typeface="IBM Plex Sans" charset="0"/>
              </a:rPr>
              <a:t> AWS, IBM Cloud</a:t>
            </a:r>
          </a:p>
          <a:p>
            <a:pPr marL="0" indent="0" defTabSz="685783">
              <a:spcBef>
                <a:spcPts val="267"/>
              </a:spcBef>
              <a:buNone/>
            </a:pPr>
            <a:r>
              <a:rPr lang="en-US" sz="1200" dirty="0">
                <a:solidFill>
                  <a:schemeClr val="accent3"/>
                </a:solidFill>
                <a:latin typeface="+mj-lt"/>
                <a:ea typeface="IBM Plex Sans" charset="0"/>
                <a:cs typeface="IBM Plex Sans" charset="0"/>
              </a:rPr>
              <a:t>Apache HTTP Server  - VMware</a:t>
            </a:r>
          </a:p>
          <a:p>
            <a:pPr marL="352425" indent="-352425" defTabSz="685783">
              <a:buNone/>
            </a:pPr>
            <a:r>
              <a:rPr lang="en-US" sz="1200" dirty="0">
                <a:solidFill>
                  <a:schemeClr val="accent3"/>
                </a:solidFill>
                <a:latin typeface="+mj-lt"/>
                <a:ea typeface="IBM Plex Sans" charset="0"/>
                <a:cs typeface="IBM Plex Sans" charset="0"/>
              </a:rPr>
              <a:t>Apache Tomcat - VMware</a:t>
            </a:r>
          </a:p>
          <a:p>
            <a:pPr marL="0" indent="0" defTabSz="685783">
              <a:spcBef>
                <a:spcPts val="267"/>
              </a:spcBef>
              <a:buNone/>
            </a:pPr>
            <a:endParaRPr lang="en-US" sz="1200" dirty="0">
              <a:solidFill>
                <a:schemeClr val="accent3"/>
              </a:solidFill>
              <a:latin typeface="IBM Plex Sans" charset="0"/>
              <a:ea typeface="IBM Plex Sans" charset="0"/>
              <a:cs typeface="IBM Plex Sans" charset="0"/>
            </a:endParaRPr>
          </a:p>
          <a:p>
            <a:pPr marL="0" indent="0" defTabSz="685783">
              <a:spcBef>
                <a:spcPts val="267"/>
              </a:spcBef>
              <a:buNone/>
            </a:pPr>
            <a:endParaRPr lang="en-US" sz="1200" dirty="0">
              <a:solidFill>
                <a:schemeClr val="accent3"/>
              </a:solidFill>
              <a:latin typeface="IBM Plex Sans" charset="0"/>
              <a:ea typeface="IBM Plex Sans" charset="0"/>
              <a:cs typeface="IBM Plex Sans" charset="0"/>
            </a:endParaRPr>
          </a:p>
        </p:txBody>
      </p:sp>
      <p:sp>
        <p:nvSpPr>
          <p:cNvPr id="16" name="Rectangle 15"/>
          <p:cNvSpPr/>
          <p:nvPr/>
        </p:nvSpPr>
        <p:spPr>
          <a:xfrm>
            <a:off x="2155387" y="1557720"/>
            <a:ext cx="6266296" cy="523220"/>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a:spcBef>
                <a:spcPts val="1333"/>
              </a:spcBef>
            </a:pPr>
            <a:r>
              <a:rPr lang="en-GB" sz="1400" i="1" dirty="0">
                <a:solidFill>
                  <a:schemeClr val="tx1">
                    <a:lumMod val="50000"/>
                  </a:schemeClr>
                </a:solidFill>
                <a:latin typeface="IBM Plex Sans" charset="0"/>
                <a:ea typeface="IBM Plex Sans" charset="0"/>
                <a:cs typeface="IBM Plex Sans" charset="0"/>
              </a:rPr>
              <a:t>Template driven provisioning of private and public cloud infrastructure:  Bare-metal servers, VMs, cloud native services &amp; complex application stacks </a:t>
            </a:r>
            <a:endParaRPr lang="en-US" sz="1400" spc="-40" dirty="0">
              <a:solidFill>
                <a:schemeClr val="tx1">
                  <a:lumMod val="50000"/>
                </a:schemeClr>
              </a:solidFill>
              <a:ea typeface="IBM Plex Sans" charset="0"/>
              <a:cs typeface="IBM Plex Sans" charset="0"/>
            </a:endParaRPr>
          </a:p>
        </p:txBody>
      </p:sp>
      <p:sp>
        <p:nvSpPr>
          <p:cNvPr id="17" name="Rectangle 16"/>
          <p:cNvSpPr/>
          <p:nvPr/>
        </p:nvSpPr>
        <p:spPr>
          <a:xfrm>
            <a:off x="846293" y="2315164"/>
            <a:ext cx="2145139" cy="338554"/>
          </a:xfrm>
          <a:prstGeom prst="rect">
            <a:avLst/>
          </a:prstGeom>
        </p:spPr>
        <p:txBody>
          <a:bodyPr wrap="non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600" b="1" dirty="0">
                <a:solidFill>
                  <a:schemeClr val="tx1"/>
                </a:solidFill>
              </a:rPr>
              <a:t>Open Source Catalog</a:t>
            </a:r>
            <a:r>
              <a:rPr lang="en-US" sz="1600" baseline="30000" dirty="0">
                <a:solidFill>
                  <a:schemeClr val="tx1"/>
                </a:solidFill>
              </a:rPr>
              <a:t> (1)</a:t>
            </a:r>
            <a:endParaRPr lang="en-US" sz="1600" b="1" dirty="0">
              <a:solidFill>
                <a:schemeClr val="tx1"/>
              </a:solidFill>
            </a:endParaRPr>
          </a:p>
        </p:txBody>
      </p:sp>
      <p:sp>
        <p:nvSpPr>
          <p:cNvPr id="18" name="Content Placeholder 8">
            <a:extLst>
              <a:ext uri="{FF2B5EF4-FFF2-40B4-BE49-F238E27FC236}">
                <a16:creationId xmlns="" xmlns:a16="http://schemas.microsoft.com/office/drawing/2014/main" id="{D67C6C5A-5FBD-42D7-95D6-5D6A5BE693D5}"/>
              </a:ext>
            </a:extLst>
          </p:cNvPr>
          <p:cNvSpPr txBox="1">
            <a:spLocks/>
          </p:cNvSpPr>
          <p:nvPr/>
        </p:nvSpPr>
        <p:spPr bwMode="auto">
          <a:xfrm>
            <a:off x="4866459" y="2706425"/>
            <a:ext cx="3781934" cy="261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352425" indent="-352425" defTabSz="685783">
              <a:buNone/>
            </a:pPr>
            <a:r>
              <a:rPr lang="en-US" sz="1200" dirty="0">
                <a:solidFill>
                  <a:schemeClr val="accent3"/>
                </a:solidFill>
                <a:latin typeface="+mj-lt"/>
                <a:ea typeface="IBM Plex Sans" charset="0"/>
                <a:cs typeface="IBM Plex Sans" charset="0"/>
              </a:rPr>
              <a:t>IBM DB2 EE (v10.5 &amp; v11.1) - VMware</a:t>
            </a:r>
          </a:p>
          <a:p>
            <a:pPr marL="352425" indent="-352425" defTabSz="685783">
              <a:buNone/>
            </a:pPr>
            <a:r>
              <a:rPr lang="en-US" sz="1200" dirty="0">
                <a:solidFill>
                  <a:schemeClr val="accent3"/>
                </a:solidFill>
                <a:latin typeface="+mj-lt"/>
                <a:ea typeface="IBM Plex Sans" charset="0"/>
                <a:cs typeface="IBM Plex Sans" charset="0"/>
              </a:rPr>
              <a:t>IBM MQ (v8 &amp; v9) - VMware</a:t>
            </a:r>
          </a:p>
          <a:p>
            <a:pPr marL="352425" indent="-352425" defTabSz="685783">
              <a:buNone/>
            </a:pPr>
            <a:r>
              <a:rPr lang="en-US" sz="1200" dirty="0">
                <a:solidFill>
                  <a:schemeClr val="accent3"/>
                </a:solidFill>
                <a:latin typeface="+mj-lt"/>
                <a:ea typeface="IBM Plex Sans" charset="0"/>
                <a:cs typeface="IBM Plex Sans" charset="0"/>
              </a:rPr>
              <a:t>IBM WebSphere Application Server ND (v11.1) - VMware </a:t>
            </a:r>
          </a:p>
          <a:p>
            <a:pPr marL="352425" indent="-352425" defTabSz="685783">
              <a:buNone/>
            </a:pPr>
            <a:r>
              <a:rPr lang="en-US" sz="1200" dirty="0">
                <a:solidFill>
                  <a:schemeClr val="accent3"/>
                </a:solidFill>
                <a:latin typeface="+mj-lt"/>
                <a:ea typeface="IBM Plex Sans" charset="0"/>
                <a:cs typeface="IBM Plex Sans" charset="0"/>
              </a:rPr>
              <a:t>IBM WebSphere Liberty (v17) - VMware</a:t>
            </a:r>
          </a:p>
          <a:p>
            <a:pPr marL="352425" indent="-352425" defTabSz="685783">
              <a:buNone/>
            </a:pPr>
            <a:r>
              <a:rPr lang="en-US" sz="1200" dirty="0">
                <a:solidFill>
                  <a:schemeClr val="accent3"/>
                </a:solidFill>
                <a:latin typeface="+mj-lt"/>
                <a:ea typeface="IBM Plex Sans" charset="0"/>
                <a:cs typeface="IBM Plex Sans" charset="0"/>
              </a:rPr>
              <a:t>IBM HTTP Server (v8.5.5, v9) - VMware</a:t>
            </a:r>
          </a:p>
          <a:p>
            <a:pPr marL="352425" indent="-352425" defTabSz="685783">
              <a:buNone/>
            </a:pPr>
            <a:r>
              <a:rPr lang="en-US" sz="1200" dirty="0">
                <a:solidFill>
                  <a:schemeClr val="accent3"/>
                </a:solidFill>
                <a:latin typeface="+mj-lt"/>
                <a:ea typeface="IBM Plex Sans" charset="0"/>
                <a:cs typeface="IBM Plex Sans" charset="0"/>
              </a:rPr>
              <a:t>Oracle DB Enterprise (v12c) - VMware</a:t>
            </a:r>
          </a:p>
          <a:p>
            <a:pPr marL="352425" indent="-352425" defTabSz="685783">
              <a:buNone/>
            </a:pPr>
            <a:r>
              <a:rPr lang="en-US" sz="1200" dirty="0">
                <a:solidFill>
                  <a:schemeClr val="accent3"/>
                </a:solidFill>
                <a:latin typeface="+mj-lt"/>
                <a:ea typeface="IBM Plex Sans" charset="0"/>
                <a:cs typeface="IBM Plex Sans" charset="0"/>
              </a:rPr>
              <a:t>Oracle MySQL (v5.7) - VMware</a:t>
            </a:r>
          </a:p>
          <a:p>
            <a:pPr marL="0" indent="0" defTabSz="685783">
              <a:buFont typeface="Arial" panose="020B0604020202020204" pitchFamily="34" charset="0"/>
              <a:buNone/>
            </a:pPr>
            <a:endParaRPr lang="en-US" sz="1200" i="1" dirty="0">
              <a:solidFill>
                <a:schemeClr val="accent3"/>
              </a:solidFill>
              <a:latin typeface="IBM Plex Sans" charset="0"/>
              <a:ea typeface="IBM Plex Sans" charset="0"/>
              <a:cs typeface="IBM Plex Sans" charset="0"/>
            </a:endParaRPr>
          </a:p>
          <a:p>
            <a:pPr marL="0" indent="0" defTabSz="685783">
              <a:buFont typeface="Arial" panose="020B0604020202020204" pitchFamily="34" charset="0"/>
              <a:buNone/>
            </a:pPr>
            <a:endParaRPr lang="en-US" sz="1200" i="1" dirty="0">
              <a:solidFill>
                <a:schemeClr val="accent3"/>
              </a:solidFill>
              <a:latin typeface="IBM Plex Sans" charset="0"/>
              <a:ea typeface="IBM Plex Sans" charset="0"/>
              <a:cs typeface="IBM Plex Sans" charset="0"/>
            </a:endParaRPr>
          </a:p>
          <a:p>
            <a:pPr marL="0" indent="0" defTabSz="685783">
              <a:buFont typeface="Arial" panose="020B0604020202020204" pitchFamily="34" charset="0"/>
              <a:buNone/>
            </a:pPr>
            <a:endParaRPr lang="en-US" sz="1200" i="1" dirty="0">
              <a:solidFill>
                <a:schemeClr val="accent3"/>
              </a:solidFill>
              <a:latin typeface="IBM Plex Sans" charset="0"/>
              <a:ea typeface="IBM Plex Sans" charset="0"/>
              <a:cs typeface="IBM Plex Sans" charset="0"/>
            </a:endParaRPr>
          </a:p>
        </p:txBody>
      </p:sp>
      <p:sp>
        <p:nvSpPr>
          <p:cNvPr id="19" name="Rectangle 18"/>
          <p:cNvSpPr/>
          <p:nvPr/>
        </p:nvSpPr>
        <p:spPr>
          <a:xfrm>
            <a:off x="5099986" y="2315164"/>
            <a:ext cx="1944763" cy="338554"/>
          </a:xfrm>
          <a:prstGeom prst="rect">
            <a:avLst/>
          </a:prstGeom>
        </p:spPr>
        <p:txBody>
          <a:bodyPr wrap="non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r>
              <a:rPr lang="en-US" sz="1600" b="1" dirty="0">
                <a:solidFill>
                  <a:schemeClr val="tx1"/>
                </a:solidFill>
              </a:rPr>
              <a:t>Enterprise Catalog </a:t>
            </a:r>
            <a:r>
              <a:rPr lang="en-US" sz="1600" baseline="30000" dirty="0">
                <a:solidFill>
                  <a:schemeClr val="tx1"/>
                </a:solidFill>
              </a:rPr>
              <a:t>(1)</a:t>
            </a:r>
          </a:p>
        </p:txBody>
      </p:sp>
      <p:cxnSp>
        <p:nvCxnSpPr>
          <p:cNvPr id="20" name="Straight Connector 19"/>
          <p:cNvCxnSpPr/>
          <p:nvPr/>
        </p:nvCxnSpPr>
        <p:spPr>
          <a:xfrm>
            <a:off x="4622155" y="2597431"/>
            <a:ext cx="0" cy="2552824"/>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51539" y="5292448"/>
            <a:ext cx="443387" cy="938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5500" b="0" i="0" u="none" strike="noStrike" cap="none" spc="0" normalizeH="0" baseline="0" dirty="0">
                <a:ln>
                  <a:noFill/>
                </a:ln>
                <a:solidFill>
                  <a:srgbClr val="000000"/>
                </a:solidFill>
                <a:effectLst/>
                <a:uFillTx/>
                <a:latin typeface="+mj-lt"/>
                <a:ea typeface="+mj-ea"/>
                <a:cs typeface="+mj-cs"/>
                <a:sym typeface="Calibri"/>
              </a:rPr>
              <a:t>+</a:t>
            </a:r>
          </a:p>
        </p:txBody>
      </p:sp>
      <p:cxnSp>
        <p:nvCxnSpPr>
          <p:cNvPr id="22" name="Straight Connector 21"/>
          <p:cNvCxnSpPr/>
          <p:nvPr/>
        </p:nvCxnSpPr>
        <p:spPr>
          <a:xfrm flipH="1">
            <a:off x="625795" y="5558663"/>
            <a:ext cx="7592800" cy="1088"/>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475708" y="5605314"/>
            <a:ext cx="2371094"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3"/>
                </a:solidFill>
              </a:rPr>
              <a:t>Community Templates</a:t>
            </a:r>
            <a:endParaRPr kumimoji="0" lang="en-US" sz="1800" b="0" i="0" u="none" strike="noStrike" cap="none" spc="0" normalizeH="0" baseline="0" dirty="0">
              <a:ln>
                <a:noFill/>
              </a:ln>
              <a:solidFill>
                <a:schemeClr val="accent3"/>
              </a:solidFill>
              <a:effectLst/>
              <a:uFillTx/>
              <a:sym typeface="Calibri"/>
            </a:endParaRPr>
          </a:p>
        </p:txBody>
      </p:sp>
      <p:sp>
        <p:nvSpPr>
          <p:cNvPr id="24" name="TextBox 23"/>
          <p:cNvSpPr txBox="1"/>
          <p:nvPr/>
        </p:nvSpPr>
        <p:spPr>
          <a:xfrm>
            <a:off x="4597377" y="5320621"/>
            <a:ext cx="443387" cy="938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5500" b="0" i="0" u="none" strike="noStrike" cap="none" spc="0" normalizeH="0" baseline="0" dirty="0">
                <a:ln>
                  <a:noFill/>
                </a:ln>
                <a:solidFill>
                  <a:srgbClr val="000000"/>
                </a:solidFill>
                <a:effectLst/>
                <a:uFillTx/>
                <a:latin typeface="+mj-lt"/>
                <a:ea typeface="+mj-ea"/>
                <a:cs typeface="+mj-cs"/>
                <a:sym typeface="Calibri"/>
              </a:rPr>
              <a:t>+</a:t>
            </a:r>
          </a:p>
        </p:txBody>
      </p:sp>
      <p:sp>
        <p:nvSpPr>
          <p:cNvPr id="25" name="TextBox 24"/>
          <p:cNvSpPr txBox="1"/>
          <p:nvPr/>
        </p:nvSpPr>
        <p:spPr>
          <a:xfrm>
            <a:off x="5099986" y="5590970"/>
            <a:ext cx="269560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3"/>
                </a:solidFill>
              </a:rPr>
              <a:t>Bring your own templates</a:t>
            </a:r>
            <a:endParaRPr kumimoji="0" lang="en-US" sz="1800" b="0" i="0" u="none" strike="noStrike" cap="none" spc="0" normalizeH="0" baseline="0" dirty="0">
              <a:ln>
                <a:noFill/>
              </a:ln>
              <a:solidFill>
                <a:schemeClr val="accent3"/>
              </a:solidFill>
              <a:effectLst/>
              <a:uFillTx/>
              <a:sym typeface="Calibri"/>
            </a:endParaRPr>
          </a:p>
        </p:txBody>
      </p:sp>
      <p:sp>
        <p:nvSpPr>
          <p:cNvPr id="26" name="TextBox 25"/>
          <p:cNvSpPr txBox="1"/>
          <p:nvPr/>
        </p:nvSpPr>
        <p:spPr>
          <a:xfrm>
            <a:off x="1599323" y="5864103"/>
            <a:ext cx="2129297" cy="276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u="none" strike="noStrike" cap="none" spc="0" normalizeH="0" baseline="0" dirty="0">
                <a:ln>
                  <a:noFill/>
                </a:ln>
                <a:solidFill>
                  <a:schemeClr val="accent3"/>
                </a:solidFill>
                <a:effectLst/>
                <a:uFillTx/>
                <a:latin typeface="+mj-lt"/>
                <a:ea typeface="+mj-ea"/>
                <a:cs typeface="+mj-cs"/>
                <a:sym typeface="Calibri"/>
              </a:rPr>
              <a:t> </a:t>
            </a:r>
            <a:r>
              <a:rPr kumimoji="0" lang="en-US" sz="1200" b="0" u="none" strike="noStrike" cap="none" spc="0" normalizeH="0" baseline="0" dirty="0" err="1">
                <a:ln>
                  <a:noFill/>
                </a:ln>
                <a:solidFill>
                  <a:schemeClr val="accent3"/>
                </a:solidFill>
                <a:effectLst/>
                <a:uFillTx/>
                <a:latin typeface="+mj-lt"/>
                <a:ea typeface="+mj-ea"/>
                <a:cs typeface="+mj-cs"/>
                <a:sym typeface="Calibri"/>
              </a:rPr>
              <a:t>Hashicorp</a:t>
            </a:r>
            <a:r>
              <a:rPr kumimoji="0" lang="en-US" sz="1200" b="0" u="none" strike="noStrike" cap="none" spc="0" normalizeH="0" baseline="0" dirty="0">
                <a:ln>
                  <a:noFill/>
                </a:ln>
                <a:solidFill>
                  <a:schemeClr val="accent3"/>
                </a:solidFill>
                <a:effectLst/>
                <a:uFillTx/>
                <a:latin typeface="+mj-lt"/>
                <a:ea typeface="+mj-ea"/>
                <a:cs typeface="+mj-cs"/>
                <a:sym typeface="Calibri"/>
              </a:rPr>
              <a:t> Terraform</a:t>
            </a:r>
            <a:r>
              <a:rPr kumimoji="0" lang="en-US" sz="1200" b="0" u="none" strike="noStrike" cap="none" spc="0" normalizeH="0" dirty="0">
                <a:ln>
                  <a:noFill/>
                </a:ln>
                <a:solidFill>
                  <a:schemeClr val="accent3"/>
                </a:solidFill>
                <a:effectLst/>
                <a:uFillTx/>
                <a:latin typeface="+mj-lt"/>
                <a:ea typeface="+mj-ea"/>
                <a:cs typeface="+mj-cs"/>
                <a:sym typeface="Calibri"/>
              </a:rPr>
              <a:t> Registry</a:t>
            </a:r>
          </a:p>
        </p:txBody>
      </p:sp>
      <p:sp>
        <p:nvSpPr>
          <p:cNvPr id="27" name="TextBox 26"/>
          <p:cNvSpPr txBox="1"/>
          <p:nvPr/>
        </p:nvSpPr>
        <p:spPr>
          <a:xfrm>
            <a:off x="5290835" y="5854991"/>
            <a:ext cx="2783771"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u="none" strike="noStrike" cap="none" spc="0" normalizeH="0" baseline="0" dirty="0">
                <a:ln>
                  <a:noFill/>
                </a:ln>
                <a:solidFill>
                  <a:schemeClr val="accent3"/>
                </a:solidFill>
                <a:effectLst/>
                <a:uFillTx/>
                <a:latin typeface="+mj-lt"/>
                <a:ea typeface="+mj-ea"/>
                <a:cs typeface="+mj-cs"/>
                <a:sym typeface="Calibri"/>
              </a:rPr>
              <a:t>Self written,</a:t>
            </a:r>
            <a:r>
              <a:rPr kumimoji="0" lang="en-US" sz="1200" b="0" u="none" strike="noStrike" cap="none" spc="0" normalizeH="0" dirty="0">
                <a:ln>
                  <a:noFill/>
                </a:ln>
                <a:solidFill>
                  <a:schemeClr val="accent3"/>
                </a:solidFill>
                <a:effectLst/>
                <a:uFillTx/>
                <a:latin typeface="+mj-lt"/>
                <a:ea typeface="+mj-ea"/>
                <a:cs typeface="+mj-cs"/>
                <a:sym typeface="Calibri"/>
              </a:rPr>
              <a:t> IBM Cloud Schematics, </a:t>
            </a:r>
            <a:r>
              <a:rPr kumimoji="0" lang="en-US" sz="1200" b="0" u="none" strike="noStrike" cap="none" spc="0" normalizeH="0" dirty="0" err="1">
                <a:ln>
                  <a:noFill/>
                </a:ln>
                <a:solidFill>
                  <a:schemeClr val="accent3"/>
                </a:solidFill>
                <a:effectLst/>
                <a:uFillTx/>
                <a:latin typeface="+mj-lt"/>
                <a:ea typeface="+mj-ea"/>
                <a:cs typeface="+mj-cs"/>
                <a:sym typeface="Calibri"/>
              </a:rPr>
              <a:t>etc</a:t>
            </a:r>
            <a:endParaRPr kumimoji="0" lang="en-US" sz="1200" b="0" u="none" strike="noStrike" cap="none" spc="0" normalizeH="0" dirty="0">
              <a:ln>
                <a:noFill/>
              </a:ln>
              <a:solidFill>
                <a:schemeClr val="accent3"/>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200" b="0" u="none" strike="noStrike" cap="none" spc="0" normalizeH="0" baseline="0" dirty="0">
              <a:ln>
                <a:noFill/>
              </a:ln>
              <a:solidFill>
                <a:schemeClr val="accent3"/>
              </a:solidFill>
              <a:effectLst/>
              <a:uFillTx/>
              <a:sym typeface="Calibri"/>
            </a:endParaRPr>
          </a:p>
        </p:txBody>
      </p:sp>
      <p:sp>
        <p:nvSpPr>
          <p:cNvPr id="28" name="TextBox 27"/>
          <p:cNvSpPr txBox="1"/>
          <p:nvPr/>
        </p:nvSpPr>
        <p:spPr>
          <a:xfrm>
            <a:off x="4605551" y="5188611"/>
            <a:ext cx="4358433" cy="3954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45718" tIns="45718" rIns="45718" bIns="45718"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a:lstStyle>
          <a:p>
            <a:pPr marL="228600" marR="0" indent="-228600" algn="l" defTabSz="914400" rtl="0" fontAlgn="auto" latinLnBrk="0" hangingPunct="0">
              <a:lnSpc>
                <a:spcPct val="100000"/>
              </a:lnSpc>
              <a:spcBef>
                <a:spcPts val="0"/>
              </a:spcBef>
              <a:spcAft>
                <a:spcPts val="0"/>
              </a:spcAft>
              <a:buClrTx/>
              <a:buSzTx/>
              <a:buFontTx/>
              <a:buAutoNum type="arabicParenBoth"/>
              <a:tabLst/>
            </a:pPr>
            <a:r>
              <a:rPr kumimoji="0" lang="en-US" sz="800" b="0" i="0" u="none" strike="noStrike" cap="none" spc="0" normalizeH="0" baseline="0" dirty="0">
                <a:ln>
                  <a:noFill/>
                </a:ln>
                <a:solidFill>
                  <a:srgbClr val="000000"/>
                </a:solidFill>
                <a:effectLst/>
                <a:uFillTx/>
                <a:latin typeface="+mj-lt"/>
                <a:ea typeface="+mj-ea"/>
                <a:cs typeface="+mj-cs"/>
                <a:sym typeface="Calibri"/>
              </a:rPr>
              <a:t>Automation </a:t>
            </a:r>
            <a:r>
              <a:rPr kumimoji="0" lang="en-US" sz="800" b="0" i="0" u="none" strike="noStrike" cap="none" spc="0" normalizeH="0" dirty="0">
                <a:ln>
                  <a:noFill/>
                </a:ln>
                <a:solidFill>
                  <a:srgbClr val="000000"/>
                </a:solidFill>
                <a:effectLst/>
                <a:uFillTx/>
                <a:latin typeface="+mj-lt"/>
                <a:ea typeface="+mj-ea"/>
                <a:cs typeface="+mj-cs"/>
                <a:sym typeface="Calibri"/>
              </a:rPr>
              <a:t>content available with IBM Cloud Private purchase.  Product licenses must be purchased separately or BYOL.  </a:t>
            </a:r>
            <a:r>
              <a:rPr lang="en-US" sz="800" dirty="0"/>
              <a:t>See pricing and packaging for more information.</a:t>
            </a:r>
            <a:endParaRPr kumimoji="0" lang="en-US" sz="800" b="0" i="0" u="none" strike="noStrike" cap="none" spc="0" normalizeH="0" dirty="0">
              <a:ln>
                <a:noFill/>
              </a:ln>
              <a:solidFill>
                <a:srgbClr val="000000"/>
              </a:solidFill>
              <a:effectLst/>
              <a:uFillTx/>
              <a:latin typeface="+mj-lt"/>
              <a:ea typeface="+mj-ea"/>
              <a:cs typeface="+mj-cs"/>
              <a:sym typeface="Calibri"/>
            </a:endParaRPr>
          </a:p>
        </p:txBody>
      </p:sp>
      <p:sp>
        <p:nvSpPr>
          <p:cNvPr id="29" name="Title 1"/>
          <p:cNvSpPr>
            <a:spLocks noGrp="1"/>
          </p:cNvSpPr>
          <p:nvPr>
            <p:ph type="title"/>
          </p:nvPr>
        </p:nvSpPr>
        <p:spPr>
          <a:xfrm>
            <a:off x="336207" y="381406"/>
            <a:ext cx="10661400" cy="432634"/>
          </a:xfrm>
        </p:spPr>
        <p:txBody>
          <a:bodyPr/>
          <a:lstStyle/>
          <a:p>
            <a:r>
              <a:rPr lang="en-US" sz="2400" dirty="0"/>
              <a:t>What is in the CAM Catalog &amp; Included with Cloud Foundry</a:t>
            </a:r>
          </a:p>
        </p:txBody>
      </p:sp>
    </p:spTree>
    <p:extLst>
      <p:ext uri="{BB962C8B-B14F-4D97-AF65-F5344CB8AC3E}">
        <p14:creationId xmlns:p14="http://schemas.microsoft.com/office/powerpoint/2010/main" val="108113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18</a:t>
            </a:fld>
            <a:endParaRPr lang="en-US" dirty="0"/>
          </a:p>
        </p:txBody>
      </p:sp>
      <p:pic>
        <p:nvPicPr>
          <p:cNvPr id="4" name="Picture 3"/>
          <p:cNvPicPr>
            <a:picLocks noChangeAspect="1"/>
          </p:cNvPicPr>
          <p:nvPr/>
        </p:nvPicPr>
        <p:blipFill>
          <a:blip r:embed="rId2"/>
          <a:stretch>
            <a:fillRect/>
          </a:stretch>
        </p:blipFill>
        <p:spPr>
          <a:xfrm>
            <a:off x="439388" y="1401289"/>
            <a:ext cx="11331847" cy="4491344"/>
          </a:xfrm>
          <a:prstGeom prst="rect">
            <a:avLst/>
          </a:prstGeom>
        </p:spPr>
      </p:pic>
      <p:sp>
        <p:nvSpPr>
          <p:cNvPr id="5" name="Title 1"/>
          <p:cNvSpPr>
            <a:spLocks noGrp="1"/>
          </p:cNvSpPr>
          <p:nvPr>
            <p:ph type="title"/>
          </p:nvPr>
        </p:nvSpPr>
        <p:spPr>
          <a:xfrm>
            <a:off x="336207" y="381406"/>
            <a:ext cx="5321149" cy="432634"/>
          </a:xfrm>
        </p:spPr>
        <p:txBody>
          <a:bodyPr/>
          <a:lstStyle/>
          <a:p>
            <a:r>
              <a:rPr lang="en-US" sz="2400" dirty="0"/>
              <a:t>Part numbers and Prices</a:t>
            </a:r>
          </a:p>
        </p:txBody>
      </p:sp>
    </p:spTree>
    <p:extLst>
      <p:ext uri="{BB962C8B-B14F-4D97-AF65-F5344CB8AC3E}">
        <p14:creationId xmlns:p14="http://schemas.microsoft.com/office/powerpoint/2010/main" val="44927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2</a:t>
            </a:fld>
            <a:endParaRPr lang="en-US" dirty="0"/>
          </a:p>
        </p:txBody>
      </p:sp>
      <p:sp>
        <p:nvSpPr>
          <p:cNvPr id="4" name="Title 1"/>
          <p:cNvSpPr>
            <a:spLocks noGrp="1"/>
          </p:cNvSpPr>
          <p:nvPr>
            <p:ph type="title"/>
          </p:nvPr>
        </p:nvSpPr>
        <p:spPr>
          <a:xfrm>
            <a:off x="336207" y="381406"/>
            <a:ext cx="10806714" cy="432634"/>
          </a:xfrm>
        </p:spPr>
        <p:txBody>
          <a:bodyPr/>
          <a:lstStyle/>
          <a:p>
            <a:r>
              <a:rPr lang="en-US" sz="2400" dirty="0"/>
              <a:t>IBM Cloud Private Business Model</a:t>
            </a:r>
          </a:p>
        </p:txBody>
      </p:sp>
      <p:grpSp>
        <p:nvGrpSpPr>
          <p:cNvPr id="43" name="Group 42"/>
          <p:cNvGrpSpPr/>
          <p:nvPr/>
        </p:nvGrpSpPr>
        <p:grpSpPr>
          <a:xfrm>
            <a:off x="2179676" y="3369237"/>
            <a:ext cx="7378996" cy="2797647"/>
            <a:chOff x="903767" y="1317154"/>
            <a:chExt cx="10122195" cy="3052828"/>
          </a:xfrm>
        </p:grpSpPr>
        <p:sp>
          <p:nvSpPr>
            <p:cNvPr id="5" name="Rectangle 4"/>
            <p:cNvSpPr/>
            <p:nvPr/>
          </p:nvSpPr>
          <p:spPr>
            <a:xfrm>
              <a:off x="903767" y="3657600"/>
              <a:ext cx="10122195" cy="7123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IBM </a:t>
              </a:r>
              <a:r>
                <a:rPr lang="en-US"/>
                <a:t>Cloud Private</a:t>
              </a:r>
            </a:p>
          </p:txBody>
        </p:sp>
        <p:grpSp>
          <p:nvGrpSpPr>
            <p:cNvPr id="14" name="Group 13"/>
            <p:cNvGrpSpPr/>
            <p:nvPr/>
          </p:nvGrpSpPr>
          <p:grpSpPr>
            <a:xfrm>
              <a:off x="1569895" y="2179673"/>
              <a:ext cx="1654700" cy="837428"/>
              <a:chOff x="814984" y="2232836"/>
              <a:chExt cx="1654700" cy="837428"/>
            </a:xfrm>
          </p:grpSpPr>
          <p:grpSp>
            <p:nvGrpSpPr>
              <p:cNvPr id="7" name="Group 6"/>
              <p:cNvGrpSpPr/>
              <p:nvPr/>
            </p:nvGrpSpPr>
            <p:grpSpPr>
              <a:xfrm>
                <a:off x="903767" y="2232836"/>
                <a:ext cx="1491049" cy="501724"/>
                <a:chOff x="406751" y="2254102"/>
                <a:chExt cx="1491049" cy="501724"/>
              </a:xfrm>
            </p:grpSpPr>
            <p:pic>
              <p:nvPicPr>
                <p:cNvPr id="1026"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67"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51"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76" y="2254102"/>
                  <a:ext cx="501724" cy="50172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814984" y="2734414"/>
                <a:ext cx="1654700" cy="335850"/>
              </a:xfrm>
              <a:prstGeom prst="rect">
                <a:avLst/>
              </a:prstGeom>
              <a:noFill/>
            </p:spPr>
            <p:txBody>
              <a:bodyPr wrap="square" rtlCol="0">
                <a:spAutoFit/>
              </a:bodyPr>
              <a:lstStyle/>
              <a:p>
                <a:pPr algn="ctr"/>
                <a:r>
                  <a:rPr lang="en-US" sz="1400"/>
                  <a:t>Developers</a:t>
                </a:r>
              </a:p>
            </p:txBody>
          </p:sp>
        </p:grpSp>
        <p:cxnSp>
          <p:nvCxnSpPr>
            <p:cNvPr id="13" name="Curved Connector 12"/>
            <p:cNvCxnSpPr>
              <a:endCxn id="17" idx="0"/>
            </p:cNvCxnSpPr>
            <p:nvPr/>
          </p:nvCxnSpPr>
          <p:spPr>
            <a:xfrm>
              <a:off x="3146339" y="2437267"/>
              <a:ext cx="1579833" cy="912555"/>
            </a:xfrm>
            <a:prstGeom prst="curved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36717" y="2582223"/>
              <a:ext cx="1624292" cy="307777"/>
            </a:xfrm>
            <a:prstGeom prst="rect">
              <a:avLst/>
            </a:prstGeom>
            <a:noFill/>
          </p:spPr>
          <p:txBody>
            <a:bodyPr wrap="square" rtlCol="0">
              <a:spAutoFit/>
            </a:bodyPr>
            <a:lstStyle/>
            <a:p>
              <a:r>
                <a:rPr lang="en-US" sz="1400" dirty="0"/>
                <a:t>Build Applications</a:t>
              </a:r>
            </a:p>
          </p:txBody>
        </p:sp>
        <p:sp>
          <p:nvSpPr>
            <p:cNvPr id="17" name="Rectangle 16"/>
            <p:cNvSpPr/>
            <p:nvPr/>
          </p:nvSpPr>
          <p:spPr>
            <a:xfrm>
              <a:off x="4529469"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098309" y="2994481"/>
              <a:ext cx="393406" cy="663119"/>
              <a:chOff x="5098309" y="2994481"/>
              <a:chExt cx="393406" cy="663119"/>
            </a:xfrm>
          </p:grpSpPr>
          <p:sp>
            <p:nvSpPr>
              <p:cNvPr id="19" name="Rectangle 18"/>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5667151"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119035" y="2990014"/>
              <a:ext cx="393406" cy="663119"/>
              <a:chOff x="5098309" y="2994481"/>
              <a:chExt cx="393406" cy="663119"/>
            </a:xfrm>
          </p:grpSpPr>
          <p:sp>
            <p:nvSpPr>
              <p:cNvPr id="27" name="Rectangle 26"/>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115831" y="2992247"/>
              <a:ext cx="393406" cy="663119"/>
              <a:chOff x="5098309" y="2994481"/>
              <a:chExt cx="393406" cy="663119"/>
            </a:xfrm>
          </p:grpSpPr>
          <p:sp>
            <p:nvSpPr>
              <p:cNvPr id="30" name="Rectangle 29"/>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663064" y="2994481"/>
              <a:ext cx="393406" cy="663119"/>
              <a:chOff x="5098309" y="2994481"/>
              <a:chExt cx="393406" cy="663119"/>
            </a:xfrm>
          </p:grpSpPr>
          <p:sp>
            <p:nvSpPr>
              <p:cNvPr id="33" name="Rectangle 32"/>
              <p:cNvSpPr/>
              <p:nvPr/>
            </p:nvSpPr>
            <p:spPr>
              <a:xfrm>
                <a:off x="5098310" y="3349822"/>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98309" y="2994481"/>
                <a:ext cx="393405" cy="307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8233143" y="1317154"/>
              <a:ext cx="1491049" cy="809355"/>
              <a:chOff x="903767" y="2232836"/>
              <a:chExt cx="1491049" cy="809355"/>
            </a:xfrm>
          </p:grpSpPr>
          <p:grpSp>
            <p:nvGrpSpPr>
              <p:cNvPr id="37" name="Group 36"/>
              <p:cNvGrpSpPr/>
              <p:nvPr/>
            </p:nvGrpSpPr>
            <p:grpSpPr>
              <a:xfrm>
                <a:off x="903767" y="2232836"/>
                <a:ext cx="1491049" cy="501724"/>
                <a:chOff x="406751" y="2254102"/>
                <a:chExt cx="1491049" cy="501724"/>
              </a:xfrm>
            </p:grpSpPr>
            <p:pic>
              <p:nvPicPr>
                <p:cNvPr id="39"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67"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51" y="2254102"/>
                  <a:ext cx="501724" cy="50172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mage result for upper body silhou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76" y="2254102"/>
                  <a:ext cx="501724" cy="50172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995389" y="2734414"/>
                <a:ext cx="1307805" cy="307777"/>
              </a:xfrm>
              <a:prstGeom prst="rect">
                <a:avLst/>
              </a:prstGeom>
              <a:noFill/>
            </p:spPr>
            <p:txBody>
              <a:bodyPr wrap="square" rtlCol="0">
                <a:spAutoFit/>
              </a:bodyPr>
              <a:lstStyle/>
              <a:p>
                <a:pPr algn="ctr"/>
                <a:r>
                  <a:rPr lang="en-US" sz="1400" dirty="0"/>
                  <a:t>Users</a:t>
                </a:r>
              </a:p>
            </p:txBody>
          </p:sp>
        </p:grpSp>
        <p:cxnSp>
          <p:nvCxnSpPr>
            <p:cNvPr id="42" name="Curved Connector 41"/>
            <p:cNvCxnSpPr>
              <a:endCxn id="34" idx="0"/>
            </p:cNvCxnSpPr>
            <p:nvPr/>
          </p:nvCxnSpPr>
          <p:spPr>
            <a:xfrm rot="5400000">
              <a:off x="6824580" y="1706419"/>
              <a:ext cx="1323250" cy="1252875"/>
            </a:xfrm>
            <a:prstGeom prst="curved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768717" y="2046626"/>
              <a:ext cx="1968883" cy="307777"/>
            </a:xfrm>
            <a:prstGeom prst="rect">
              <a:avLst/>
            </a:prstGeom>
            <a:noFill/>
          </p:spPr>
          <p:txBody>
            <a:bodyPr wrap="square" rtlCol="0">
              <a:spAutoFit/>
            </a:bodyPr>
            <a:lstStyle/>
            <a:p>
              <a:r>
                <a:rPr lang="en-US" sz="1400"/>
                <a:t>Consume Applications</a:t>
              </a:r>
              <a:endParaRPr lang="en-US" sz="1400" dirty="0"/>
            </a:p>
          </p:txBody>
        </p:sp>
      </p:grpSp>
      <p:sp>
        <p:nvSpPr>
          <p:cNvPr id="47" name="TextBox 46"/>
          <p:cNvSpPr txBox="1"/>
          <p:nvPr/>
        </p:nvSpPr>
        <p:spPr>
          <a:xfrm>
            <a:off x="336207" y="1127051"/>
            <a:ext cx="10806714" cy="2308324"/>
          </a:xfrm>
          <a:prstGeom prst="rect">
            <a:avLst/>
          </a:prstGeom>
          <a:noFill/>
        </p:spPr>
        <p:txBody>
          <a:bodyPr wrap="square" rtlCol="0">
            <a:spAutoFit/>
          </a:bodyPr>
          <a:lstStyle/>
          <a:p>
            <a:r>
              <a:rPr lang="en-US" sz="1600" b="1" dirty="0">
                <a:solidFill>
                  <a:schemeClr val="accent3"/>
                </a:solidFill>
              </a:rPr>
              <a:t>IBM Cloud Private is a platform that brings together tools and infrastructure for developers to build compelling, scalable applications for users</a:t>
            </a:r>
          </a:p>
          <a:p>
            <a:endParaRPr lang="en-US" sz="1600" b="1" dirty="0">
              <a:solidFill>
                <a:schemeClr val="accent3"/>
              </a:solidFill>
            </a:endParaRPr>
          </a:p>
          <a:p>
            <a:pPr marL="285750" indent="-285750">
              <a:buFont typeface="Arial" charset="0"/>
              <a:buChar char="•"/>
            </a:pPr>
            <a:r>
              <a:rPr lang="en-US" sz="1600" dirty="0">
                <a:solidFill>
                  <a:schemeClr val="accent3"/>
                </a:solidFill>
              </a:rPr>
              <a:t>Value of Platforms: Platforms derive value from the amount of meaningful workload that is created and run on that platform</a:t>
            </a:r>
          </a:p>
          <a:p>
            <a:pPr marL="742950" lvl="1" indent="-285750">
              <a:buFont typeface="Arial" charset="0"/>
              <a:buChar char="•"/>
            </a:pPr>
            <a:r>
              <a:rPr lang="en-US" sz="1600" dirty="0">
                <a:solidFill>
                  <a:schemeClr val="accent3"/>
                </a:solidFill>
              </a:rPr>
              <a:t>Rules: Quality workload on the platform </a:t>
            </a:r>
            <a:r>
              <a:rPr lang="en-US" sz="1600" dirty="0">
                <a:solidFill>
                  <a:schemeClr val="accent3"/>
                </a:solidFill>
                <a:sym typeface="Wingdings"/>
              </a:rPr>
              <a:t> </a:t>
            </a:r>
            <a:r>
              <a:rPr lang="en-US" sz="1600" dirty="0">
                <a:solidFill>
                  <a:schemeClr val="accent3"/>
                </a:solidFill>
              </a:rPr>
              <a:t>more users </a:t>
            </a:r>
            <a:r>
              <a:rPr lang="en-US" sz="1600" dirty="0">
                <a:solidFill>
                  <a:schemeClr val="accent3"/>
                </a:solidFill>
                <a:sym typeface="Wingdings"/>
              </a:rPr>
              <a:t> more workloads  more</a:t>
            </a:r>
          </a:p>
          <a:p>
            <a:pPr marL="742950" lvl="1" indent="-285750">
              <a:buFont typeface="Arial" charset="0"/>
              <a:buChar char="•"/>
            </a:pPr>
            <a:endParaRPr lang="en-US" sz="1600" dirty="0">
              <a:solidFill>
                <a:schemeClr val="accent3"/>
              </a:solidFill>
              <a:sym typeface="Wingdings"/>
            </a:endParaRPr>
          </a:p>
          <a:p>
            <a:pPr marL="742950" lvl="1" indent="-285750">
              <a:buFont typeface="Arial" charset="0"/>
              <a:buChar char="•"/>
            </a:pPr>
            <a:r>
              <a:rPr lang="en-US" sz="1600" dirty="0">
                <a:solidFill>
                  <a:schemeClr val="accent3"/>
                </a:solidFill>
                <a:sym typeface="Wingdings"/>
              </a:rPr>
              <a:t>We capture value when customers deploy more workloads to ICP and our pricing metrics align to that</a:t>
            </a:r>
            <a:endParaRPr lang="en-US" sz="1600" dirty="0">
              <a:solidFill>
                <a:schemeClr val="accent3"/>
              </a:solidFill>
            </a:endParaRPr>
          </a:p>
          <a:p>
            <a:endParaRPr lang="en-US" sz="1600" b="1" dirty="0">
              <a:solidFill>
                <a:schemeClr val="accent3"/>
              </a:solidFill>
            </a:endParaRPr>
          </a:p>
        </p:txBody>
      </p:sp>
    </p:spTree>
    <p:extLst>
      <p:ext uri="{BB962C8B-B14F-4D97-AF65-F5344CB8AC3E}">
        <p14:creationId xmlns:p14="http://schemas.microsoft.com/office/powerpoint/2010/main" val="11401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207" y="381406"/>
            <a:ext cx="5321149" cy="432634"/>
          </a:xfrm>
        </p:spPr>
        <p:txBody>
          <a:bodyPr/>
          <a:lstStyle/>
          <a:p>
            <a:r>
              <a:rPr lang="en-US" sz="2400" dirty="0"/>
              <a:t>Key Terms for Pricing and Sizing</a:t>
            </a:r>
          </a:p>
        </p:txBody>
      </p:sp>
      <p:sp>
        <p:nvSpPr>
          <p:cNvPr id="3" name="Slide Number Placeholder 2"/>
          <p:cNvSpPr>
            <a:spLocks noGrp="1"/>
          </p:cNvSpPr>
          <p:nvPr>
            <p:ph type="sldNum" sz="quarter" idx="12"/>
          </p:nvPr>
        </p:nvSpPr>
        <p:spPr/>
        <p:txBody>
          <a:bodyPr/>
          <a:lstStyle/>
          <a:p>
            <a:fld id="{0EEE86FC-2FB5-5046-AEAE-43435FBBD983}" type="slidenum">
              <a:rPr lang="en-US" smtClean="0"/>
              <a:t>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0280582"/>
              </p:ext>
            </p:extLst>
          </p:nvPr>
        </p:nvGraphicFramePr>
        <p:xfrm>
          <a:off x="336207" y="1221471"/>
          <a:ext cx="10993432" cy="4790440"/>
        </p:xfrm>
        <a:graphic>
          <a:graphicData uri="http://schemas.openxmlformats.org/drawingml/2006/table">
            <a:tbl>
              <a:tblPr firstRow="1" bandRow="1">
                <a:tableStyleId>{5C22544A-7EE6-4342-B048-85BDC9FD1C3A}</a:tableStyleId>
              </a:tblPr>
              <a:tblGrid>
                <a:gridCol w="2161666">
                  <a:extLst>
                    <a:ext uri="{9D8B030D-6E8A-4147-A177-3AD203B41FA5}">
                      <a16:colId xmlns="" xmlns:a16="http://schemas.microsoft.com/office/drawing/2014/main" val="20000"/>
                    </a:ext>
                  </a:extLst>
                </a:gridCol>
                <a:gridCol w="8831766">
                  <a:extLst>
                    <a:ext uri="{9D8B030D-6E8A-4147-A177-3AD203B41FA5}">
                      <a16:colId xmlns="" xmlns:a16="http://schemas.microsoft.com/office/drawing/2014/main" val="20001"/>
                    </a:ext>
                  </a:extLst>
                </a:gridCol>
              </a:tblGrid>
              <a:tr h="370840">
                <a:tc>
                  <a:txBody>
                    <a:bodyPr/>
                    <a:lstStyle/>
                    <a:p>
                      <a:r>
                        <a:rPr lang="en-US" sz="1600" dirty="0">
                          <a:solidFill>
                            <a:schemeClr val="accent3"/>
                          </a:solidFill>
                        </a:rPr>
                        <a:t>Term</a:t>
                      </a:r>
                    </a:p>
                  </a:txBody>
                  <a:tcPr/>
                </a:tc>
                <a:tc>
                  <a:txBody>
                    <a:bodyPr/>
                    <a:lstStyle/>
                    <a:p>
                      <a:r>
                        <a:rPr lang="en-US" sz="1600" dirty="0">
                          <a:solidFill>
                            <a:schemeClr val="accent3"/>
                          </a:solidFill>
                        </a:rPr>
                        <a:t>Description</a:t>
                      </a:r>
                    </a:p>
                  </a:txBody>
                  <a:tcPr/>
                </a:tc>
                <a:extLst>
                  <a:ext uri="{0D108BD9-81ED-4DB2-BD59-A6C34878D82A}">
                    <a16:rowId xmlns="" xmlns:a16="http://schemas.microsoft.com/office/drawing/2014/main" val="10000"/>
                  </a:ext>
                </a:extLst>
              </a:tr>
              <a:tr h="370840">
                <a:tc>
                  <a:txBody>
                    <a:bodyPr/>
                    <a:lstStyle/>
                    <a:p>
                      <a:r>
                        <a:rPr lang="en-US" sz="1200" dirty="0">
                          <a:solidFill>
                            <a:schemeClr val="accent3"/>
                          </a:solidFill>
                        </a:rPr>
                        <a:t>Virtual Processor Core</a:t>
                      </a:r>
                    </a:p>
                  </a:txBody>
                  <a:tcPr/>
                </a:tc>
                <a:tc>
                  <a:txBody>
                    <a:bodyPr/>
                    <a:lstStyle/>
                    <a:p>
                      <a:pPr marL="0" marR="0" indent="0" algn="l" defTabSz="607274"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The</a:t>
                      </a:r>
                      <a:r>
                        <a:rPr lang="en-US" sz="1200" baseline="0" dirty="0">
                          <a:solidFill>
                            <a:schemeClr val="accent3"/>
                          </a:solidFill>
                        </a:rPr>
                        <a:t> ICP</a:t>
                      </a:r>
                      <a:r>
                        <a:rPr lang="en-US" sz="1200" dirty="0">
                          <a:solidFill>
                            <a:schemeClr val="accent3"/>
                          </a:solidFill>
                        </a:rPr>
                        <a:t> licensing metric; a</a:t>
                      </a:r>
                      <a:r>
                        <a:rPr lang="en-US" sz="1200" baseline="0" dirty="0">
                          <a:solidFill>
                            <a:schemeClr val="accent3"/>
                          </a:solidFill>
                        </a:rPr>
                        <a:t> </a:t>
                      </a:r>
                      <a:r>
                        <a:rPr lang="en-US" sz="1200" dirty="0">
                          <a:solidFill>
                            <a:schemeClr val="accent3"/>
                          </a:solidFill>
                        </a:rPr>
                        <a:t>VPC</a:t>
                      </a:r>
                      <a:r>
                        <a:rPr lang="en-US" sz="1200" baseline="0" dirty="0">
                          <a:solidFill>
                            <a:schemeClr val="accent3"/>
                          </a:solidFill>
                        </a:rPr>
                        <a:t> can be either </a:t>
                      </a:r>
                      <a:r>
                        <a:rPr lang="en-US" sz="1200" b="0" i="0" kern="1200" dirty="0">
                          <a:solidFill>
                            <a:schemeClr val="accent3"/>
                          </a:solidFill>
                          <a:effectLst/>
                          <a:latin typeface="+mn-lt"/>
                          <a:ea typeface="+mn-ea"/>
                          <a:cs typeface="+mn-cs"/>
                        </a:rPr>
                        <a:t>a physical processor core, provided that the server is not partitioned for virtual machines or a virtual core assigned to a virtual machine</a:t>
                      </a:r>
                    </a:p>
                  </a:txBody>
                  <a:tcPr/>
                </a:tc>
                <a:extLst>
                  <a:ext uri="{0D108BD9-81ED-4DB2-BD59-A6C34878D82A}">
                    <a16:rowId xmlns="" xmlns:a16="http://schemas.microsoft.com/office/drawing/2014/main" val="10001"/>
                  </a:ext>
                </a:extLst>
              </a:tr>
              <a:tr h="370840">
                <a:tc>
                  <a:txBody>
                    <a:bodyPr/>
                    <a:lstStyle/>
                    <a:p>
                      <a:r>
                        <a:rPr lang="en-US" sz="1200" dirty="0">
                          <a:solidFill>
                            <a:schemeClr val="accent3"/>
                          </a:solidFill>
                        </a:rPr>
                        <a:t>Over</a:t>
                      </a:r>
                      <a:r>
                        <a:rPr lang="en-US" sz="1200" baseline="0" dirty="0">
                          <a:solidFill>
                            <a:schemeClr val="accent3"/>
                          </a:solidFill>
                        </a:rPr>
                        <a:t> Subscription</a:t>
                      </a:r>
                      <a:endParaRPr lang="en-US" sz="1200" dirty="0">
                        <a:solidFill>
                          <a:schemeClr val="accent3"/>
                        </a:solidFill>
                      </a:endParaRPr>
                    </a:p>
                  </a:txBody>
                  <a:tcPr/>
                </a:tc>
                <a:tc>
                  <a:txBody>
                    <a:bodyPr/>
                    <a:lstStyle/>
                    <a:p>
                      <a:r>
                        <a:rPr lang="en-US" sz="1200" dirty="0">
                          <a:solidFill>
                            <a:schemeClr val="accent3"/>
                          </a:solidFill>
                        </a:rPr>
                        <a:t>When a VM is oversubscribed then more virtual cores are being made</a:t>
                      </a:r>
                      <a:r>
                        <a:rPr lang="en-US" sz="1200" baseline="0" dirty="0">
                          <a:solidFill>
                            <a:schemeClr val="accent3"/>
                          </a:solidFill>
                        </a:rPr>
                        <a:t> available to that VM then there are physical cores that VM sits on. This becomes a key consideration when the number of vCPUs made available to ICP is variable or greater than the physical CPUs made available to the VM. </a:t>
                      </a:r>
                      <a:endParaRPr lang="en-US" sz="1200" dirty="0">
                        <a:solidFill>
                          <a:schemeClr val="accent3"/>
                        </a:solidFill>
                      </a:endParaRPr>
                    </a:p>
                  </a:txBody>
                  <a:tcPr/>
                </a:tc>
                <a:extLst>
                  <a:ext uri="{0D108BD9-81ED-4DB2-BD59-A6C34878D82A}">
                    <a16:rowId xmlns="" xmlns:a16="http://schemas.microsoft.com/office/drawing/2014/main" val="10002"/>
                  </a:ext>
                </a:extLst>
              </a:tr>
              <a:tr h="370840">
                <a:tc>
                  <a:txBody>
                    <a:bodyPr/>
                    <a:lstStyle/>
                    <a:p>
                      <a:r>
                        <a:rPr lang="en-US" sz="1200" dirty="0">
                          <a:solidFill>
                            <a:schemeClr val="accent3"/>
                          </a:solidFill>
                        </a:rPr>
                        <a:t>vCPU/CPU</a:t>
                      </a:r>
                    </a:p>
                  </a:txBody>
                  <a:tcPr/>
                </a:tc>
                <a:tc>
                  <a:txBody>
                    <a:bodyPr/>
                    <a:lstStyle/>
                    <a:p>
                      <a:r>
                        <a:rPr lang="en-US" sz="1200" dirty="0">
                          <a:solidFill>
                            <a:schemeClr val="accent3"/>
                          </a:solidFill>
                        </a:rPr>
                        <a:t>The technical manifestation of a VPC. The number of vCPUs/CPUs</a:t>
                      </a:r>
                      <a:r>
                        <a:rPr lang="en-US" sz="1200" baseline="0" dirty="0">
                          <a:solidFill>
                            <a:schemeClr val="accent3"/>
                          </a:solidFill>
                        </a:rPr>
                        <a:t> define the capacity made available for use by ICP. </a:t>
                      </a:r>
                      <a:endParaRPr lang="en-US" sz="1200" dirty="0">
                        <a:solidFill>
                          <a:schemeClr val="accent3"/>
                        </a:solidFill>
                      </a:endParaRPr>
                    </a:p>
                  </a:txBody>
                  <a:tcPr/>
                </a:tc>
                <a:extLst>
                  <a:ext uri="{0D108BD9-81ED-4DB2-BD59-A6C34878D82A}">
                    <a16:rowId xmlns="" xmlns:a16="http://schemas.microsoft.com/office/drawing/2014/main" val="10003"/>
                  </a:ext>
                </a:extLst>
              </a:tr>
              <a:tr h="370840">
                <a:tc>
                  <a:txBody>
                    <a:bodyPr/>
                    <a:lstStyle/>
                    <a:p>
                      <a:r>
                        <a:rPr lang="en-US" sz="1200" dirty="0">
                          <a:solidFill>
                            <a:schemeClr val="accent3"/>
                          </a:solidFill>
                        </a:rPr>
                        <a:t>“Made available”</a:t>
                      </a:r>
                    </a:p>
                  </a:txBody>
                  <a:tcPr/>
                </a:tc>
                <a:tc>
                  <a:txBody>
                    <a:bodyPr/>
                    <a:lstStyle/>
                    <a:p>
                      <a:r>
                        <a:rPr lang="en-US" sz="1200" dirty="0">
                          <a:solidFill>
                            <a:schemeClr val="accent3"/>
                          </a:solidFill>
                        </a:rPr>
                        <a:t>A</a:t>
                      </a:r>
                      <a:r>
                        <a:rPr lang="en-US" sz="1200" baseline="0" dirty="0">
                          <a:solidFill>
                            <a:schemeClr val="accent3"/>
                          </a:solidFill>
                        </a:rPr>
                        <a:t> common phrase used in licensing VPCs. A vCPU/CPU made available to ICP means that ICP can schedule workload to that vCPU/CPU at any time during that workload’s maintenance life cycle. If a vCPU/CPU is made available to ICP for schedulable workloads, it is a chargeable component of ICP. </a:t>
                      </a:r>
                      <a:endParaRPr lang="en-US" sz="1200" dirty="0">
                        <a:solidFill>
                          <a:schemeClr val="accent3"/>
                        </a:solidFill>
                      </a:endParaRPr>
                    </a:p>
                  </a:txBody>
                  <a:tcPr/>
                </a:tc>
                <a:extLst>
                  <a:ext uri="{0D108BD9-81ED-4DB2-BD59-A6C34878D82A}">
                    <a16:rowId xmlns="" xmlns:a16="http://schemas.microsoft.com/office/drawing/2014/main" val="10004"/>
                  </a:ext>
                </a:extLst>
              </a:tr>
              <a:tr h="370840">
                <a:tc>
                  <a:txBody>
                    <a:bodyPr/>
                    <a:lstStyle/>
                    <a:p>
                      <a:r>
                        <a:rPr lang="en-US" sz="1200" dirty="0">
                          <a:solidFill>
                            <a:schemeClr val="accent3"/>
                          </a:solidFill>
                        </a:rPr>
                        <a:t>Master Node</a:t>
                      </a:r>
                    </a:p>
                  </a:txBody>
                  <a:tcPr/>
                </a:tc>
                <a:tc>
                  <a:txBody>
                    <a:bodyPr/>
                    <a:lstStyle/>
                    <a:p>
                      <a:r>
                        <a:rPr lang="en-US" sz="1200" dirty="0">
                          <a:solidFill>
                            <a:schemeClr val="accent3"/>
                          </a:solidFill>
                        </a:rPr>
                        <a:t>A non-chargeable component of ICP; VPCs for vCPU/CPU</a:t>
                      </a:r>
                      <a:r>
                        <a:rPr lang="en-US" sz="1200" baseline="0" dirty="0">
                          <a:solidFill>
                            <a:schemeClr val="accent3"/>
                          </a:solidFill>
                        </a:rPr>
                        <a:t> made available to this component are not charged</a:t>
                      </a:r>
                      <a:endParaRPr lang="en-US" sz="1200" dirty="0">
                        <a:solidFill>
                          <a:schemeClr val="accent3"/>
                        </a:solidFill>
                      </a:endParaRPr>
                    </a:p>
                  </a:txBody>
                  <a:tcPr/>
                </a:tc>
                <a:extLst>
                  <a:ext uri="{0D108BD9-81ED-4DB2-BD59-A6C34878D82A}">
                    <a16:rowId xmlns="" xmlns:a16="http://schemas.microsoft.com/office/drawing/2014/main" val="10005"/>
                  </a:ext>
                </a:extLst>
              </a:tr>
              <a:tr h="370840">
                <a:tc>
                  <a:txBody>
                    <a:bodyPr/>
                    <a:lstStyle/>
                    <a:p>
                      <a:r>
                        <a:rPr lang="en-US" sz="1200" dirty="0">
                          <a:solidFill>
                            <a:schemeClr val="accent3"/>
                          </a:solidFill>
                        </a:rPr>
                        <a:t>Boot Node</a:t>
                      </a:r>
                    </a:p>
                  </a:txBody>
                  <a:tcPr/>
                </a:tc>
                <a:tc>
                  <a:txBody>
                    <a:bodyPr/>
                    <a:lstStyle/>
                    <a:p>
                      <a:pPr marL="0" marR="0" indent="0" algn="l" defTabSz="607274"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A non-chargeable component of ICP; VPCs for vCPU/CPU</a:t>
                      </a:r>
                      <a:r>
                        <a:rPr lang="en-US" sz="1200" baseline="0" dirty="0">
                          <a:solidFill>
                            <a:schemeClr val="accent3"/>
                          </a:solidFill>
                        </a:rPr>
                        <a:t> made available to this component are not charged</a:t>
                      </a:r>
                      <a:endParaRPr lang="en-US" sz="1200" dirty="0">
                        <a:solidFill>
                          <a:schemeClr val="accent3"/>
                        </a:solidFill>
                      </a:endParaRPr>
                    </a:p>
                  </a:txBody>
                  <a:tcPr/>
                </a:tc>
                <a:extLst>
                  <a:ext uri="{0D108BD9-81ED-4DB2-BD59-A6C34878D82A}">
                    <a16:rowId xmlns="" xmlns:a16="http://schemas.microsoft.com/office/drawing/2014/main" val="10006"/>
                  </a:ext>
                </a:extLst>
              </a:tr>
              <a:tr h="370840">
                <a:tc>
                  <a:txBody>
                    <a:bodyPr/>
                    <a:lstStyle/>
                    <a:p>
                      <a:r>
                        <a:rPr lang="en-US" sz="1200" dirty="0">
                          <a:solidFill>
                            <a:schemeClr val="accent3"/>
                          </a:solidFill>
                        </a:rPr>
                        <a:t>Proxy Node</a:t>
                      </a:r>
                    </a:p>
                  </a:txBody>
                  <a:tcPr/>
                </a:tc>
                <a:tc>
                  <a:txBody>
                    <a:bodyPr/>
                    <a:lstStyle/>
                    <a:p>
                      <a:pPr marL="0" marR="0" indent="0" algn="l" defTabSz="607274"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A non-chargeable component of ICP; VPCs for vCPU/CPU</a:t>
                      </a:r>
                      <a:r>
                        <a:rPr lang="en-US" sz="1200" baseline="0" dirty="0">
                          <a:solidFill>
                            <a:schemeClr val="accent3"/>
                          </a:solidFill>
                        </a:rPr>
                        <a:t> made available to this component are not charged</a:t>
                      </a:r>
                      <a:endParaRPr lang="en-US" sz="1200" dirty="0">
                        <a:solidFill>
                          <a:schemeClr val="accent3"/>
                        </a:solidFill>
                      </a:endParaRPr>
                    </a:p>
                  </a:txBody>
                  <a:tcPr/>
                </a:tc>
                <a:extLst>
                  <a:ext uri="{0D108BD9-81ED-4DB2-BD59-A6C34878D82A}">
                    <a16:rowId xmlns="" xmlns:a16="http://schemas.microsoft.com/office/drawing/2014/main" val="10007"/>
                  </a:ext>
                </a:extLst>
              </a:tr>
              <a:tr h="370840">
                <a:tc>
                  <a:txBody>
                    <a:bodyPr/>
                    <a:lstStyle/>
                    <a:p>
                      <a:r>
                        <a:rPr lang="en-US" sz="1200" dirty="0">
                          <a:solidFill>
                            <a:schemeClr val="accent3"/>
                          </a:solidFill>
                        </a:rPr>
                        <a:t>Worker</a:t>
                      </a:r>
                      <a:r>
                        <a:rPr lang="en-US" sz="1200" baseline="0" dirty="0">
                          <a:solidFill>
                            <a:schemeClr val="accent3"/>
                          </a:solidFill>
                        </a:rPr>
                        <a:t> Node</a:t>
                      </a:r>
                      <a:endParaRPr lang="en-US" sz="1200" dirty="0">
                        <a:solidFill>
                          <a:schemeClr val="accent3"/>
                        </a:solidFill>
                      </a:endParaRPr>
                    </a:p>
                  </a:txBody>
                  <a:tcPr/>
                </a:tc>
                <a:tc>
                  <a:txBody>
                    <a:bodyPr/>
                    <a:lstStyle/>
                    <a:p>
                      <a:r>
                        <a:rPr lang="en-US" sz="1200" dirty="0">
                          <a:solidFill>
                            <a:schemeClr val="accent3"/>
                          </a:solidFill>
                        </a:rPr>
                        <a:t>A chargeable component of ICP.</a:t>
                      </a:r>
                      <a:r>
                        <a:rPr lang="en-US" sz="1200" baseline="0" dirty="0">
                          <a:solidFill>
                            <a:schemeClr val="accent3"/>
                          </a:solidFill>
                        </a:rPr>
                        <a:t> Worker Nodes are where workloads run on ICP. Worker nodes oftentimes have a 1:1 to relationship to VMs (although not always) in a virtualized environment. </a:t>
                      </a:r>
                      <a:endParaRPr lang="en-US" sz="1200" dirty="0">
                        <a:solidFill>
                          <a:schemeClr val="accent3"/>
                        </a:solidFill>
                      </a:endParaRPr>
                    </a:p>
                  </a:txBody>
                  <a:tcPr/>
                </a:tc>
                <a:extLst>
                  <a:ext uri="{0D108BD9-81ED-4DB2-BD59-A6C34878D82A}">
                    <a16:rowId xmlns="" xmlns:a16="http://schemas.microsoft.com/office/drawing/2014/main" val="10008"/>
                  </a:ext>
                </a:extLst>
              </a:tr>
              <a:tr h="370840">
                <a:tc>
                  <a:txBody>
                    <a:bodyPr/>
                    <a:lstStyle/>
                    <a:p>
                      <a:r>
                        <a:rPr lang="en-US" sz="1200" dirty="0">
                          <a:solidFill>
                            <a:schemeClr val="accent3"/>
                          </a:solidFill>
                        </a:rPr>
                        <a:t>Cloud Foundry Cells</a:t>
                      </a:r>
                    </a:p>
                  </a:txBody>
                  <a:tcPr/>
                </a:tc>
                <a:tc>
                  <a:txBody>
                    <a:bodyPr/>
                    <a:lstStyle/>
                    <a:p>
                      <a:r>
                        <a:rPr lang="en-US" sz="1200" dirty="0">
                          <a:solidFill>
                            <a:schemeClr val="accent3"/>
                          </a:solidFill>
                        </a:rPr>
                        <a:t>A chargeable component of ICP.</a:t>
                      </a:r>
                      <a:r>
                        <a:rPr lang="en-US" sz="1200" baseline="0" dirty="0">
                          <a:solidFill>
                            <a:schemeClr val="accent3"/>
                          </a:solidFill>
                        </a:rPr>
                        <a:t> Cloud Foundry Cells are where workloads run on ICP for Cloud Foundry. </a:t>
                      </a:r>
                      <a:endParaRPr lang="en-US" sz="1200" dirty="0">
                        <a:solidFill>
                          <a:schemeClr val="accent3"/>
                        </a:solidFill>
                      </a:endParaRPr>
                    </a:p>
                  </a:txBody>
                  <a:tcPr/>
                </a:tc>
                <a:extLst>
                  <a:ext uri="{0D108BD9-81ED-4DB2-BD59-A6C34878D82A}">
                    <a16:rowId xmlns="" xmlns:a16="http://schemas.microsoft.com/office/drawing/2014/main" val="10009"/>
                  </a:ext>
                </a:extLst>
              </a:tr>
              <a:tr h="370840">
                <a:tc>
                  <a:txBody>
                    <a:bodyPr/>
                    <a:lstStyle/>
                    <a:p>
                      <a:r>
                        <a:rPr lang="en-US" sz="1200" dirty="0">
                          <a:solidFill>
                            <a:schemeClr val="accent3"/>
                          </a:solidFill>
                        </a:rPr>
                        <a:t>Cloud Foundry Control Plane</a:t>
                      </a:r>
                    </a:p>
                  </a:txBody>
                  <a:tcPr/>
                </a:tc>
                <a:tc>
                  <a:txBody>
                    <a:bodyPr/>
                    <a:lstStyle/>
                    <a:p>
                      <a:pPr marL="0" marR="0" indent="0" algn="l" defTabSz="607274"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A non-chargeable component of ICP</a:t>
                      </a:r>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4245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4</a:t>
            </a:fld>
            <a:endParaRPr lang="en-US" dirty="0"/>
          </a:p>
        </p:txBody>
      </p:sp>
      <p:sp>
        <p:nvSpPr>
          <p:cNvPr id="4" name="Title 1"/>
          <p:cNvSpPr>
            <a:spLocks noGrp="1"/>
          </p:cNvSpPr>
          <p:nvPr>
            <p:ph type="title"/>
          </p:nvPr>
        </p:nvSpPr>
        <p:spPr>
          <a:xfrm>
            <a:off x="336207" y="381406"/>
            <a:ext cx="10826598" cy="432634"/>
          </a:xfrm>
        </p:spPr>
        <p:txBody>
          <a:bodyPr/>
          <a:lstStyle/>
          <a:p>
            <a:r>
              <a:rPr lang="en-US" sz="2400" dirty="0"/>
              <a:t>Understanding the ICP architecture</a:t>
            </a:r>
          </a:p>
        </p:txBody>
      </p:sp>
      <p:sp>
        <p:nvSpPr>
          <p:cNvPr id="68" name="TextBox 67"/>
          <p:cNvSpPr txBox="1"/>
          <p:nvPr/>
        </p:nvSpPr>
        <p:spPr>
          <a:xfrm>
            <a:off x="336207" y="973777"/>
            <a:ext cx="10921601" cy="2585323"/>
          </a:xfrm>
          <a:prstGeom prst="rect">
            <a:avLst/>
          </a:prstGeom>
          <a:noFill/>
        </p:spPr>
        <p:txBody>
          <a:bodyPr wrap="square" rtlCol="0">
            <a:spAutoFit/>
          </a:bodyPr>
          <a:lstStyle/>
          <a:p>
            <a:pPr marL="285750" indent="-285750">
              <a:buFont typeface="Arial" charset="0"/>
              <a:buChar char="•"/>
            </a:pPr>
            <a:r>
              <a:rPr lang="en-US" dirty="0">
                <a:solidFill>
                  <a:schemeClr val="accent3"/>
                </a:solidFill>
              </a:rPr>
              <a:t>IBM Cloud Private only requires entitlements for WHERE workloads run (Worker Nodes or Cloud Foundry)</a:t>
            </a:r>
          </a:p>
          <a:p>
            <a:pPr marL="285750" indent="-285750">
              <a:buFont typeface="Arial" charset="0"/>
              <a:buChar char="•"/>
            </a:pPr>
            <a:endParaRPr lang="en-US" dirty="0">
              <a:solidFill>
                <a:schemeClr val="accent3"/>
              </a:solidFill>
            </a:endParaRPr>
          </a:p>
          <a:p>
            <a:pPr marL="285750" indent="-285750">
              <a:buFont typeface="Arial" charset="0"/>
              <a:buChar char="•"/>
            </a:pPr>
            <a:r>
              <a:rPr lang="en-US" dirty="0">
                <a:solidFill>
                  <a:schemeClr val="accent3"/>
                </a:solidFill>
              </a:rPr>
              <a:t>Workload runs on either 1) Worker Nodes or 2) Cloud Foundry Cells</a:t>
            </a:r>
          </a:p>
          <a:p>
            <a:pPr marL="285750" indent="-285750">
              <a:buFont typeface="Arial" charset="0"/>
              <a:buChar char="•"/>
            </a:pPr>
            <a:endParaRPr lang="en-US" dirty="0">
              <a:solidFill>
                <a:schemeClr val="accent3"/>
              </a:solidFill>
            </a:endParaRPr>
          </a:p>
          <a:p>
            <a:pPr marL="285750" indent="-285750">
              <a:buFont typeface="Arial" charset="0"/>
              <a:buChar char="•"/>
            </a:pPr>
            <a:r>
              <a:rPr lang="en-US" dirty="0">
                <a:solidFill>
                  <a:schemeClr val="accent3"/>
                </a:solidFill>
              </a:rPr>
              <a:t>Worker Nodes and Cloud Foundry Cells run on Virtualized or non-Virtualized infrastructure</a:t>
            </a:r>
          </a:p>
          <a:p>
            <a:pPr marL="285750" indent="-285750">
              <a:buFont typeface="Arial" charset="0"/>
              <a:buChar char="•"/>
            </a:pPr>
            <a:endParaRPr lang="en-US" dirty="0">
              <a:solidFill>
                <a:schemeClr val="accent3"/>
              </a:solidFill>
            </a:endParaRPr>
          </a:p>
          <a:p>
            <a:pPr marL="285750" indent="-285750">
              <a:buFont typeface="Arial" charset="0"/>
              <a:buChar char="•"/>
            </a:pPr>
            <a:r>
              <a:rPr lang="en-US" dirty="0">
                <a:solidFill>
                  <a:schemeClr val="accent3"/>
                </a:solidFill>
              </a:rPr>
              <a:t>Virtualized environments make vCPUs available to Workers and Cells; Non-Virtualized environments make CPUs available to Workers and Cells</a:t>
            </a:r>
          </a:p>
        </p:txBody>
      </p:sp>
      <p:grpSp>
        <p:nvGrpSpPr>
          <p:cNvPr id="42" name="Group 41"/>
          <p:cNvGrpSpPr/>
          <p:nvPr/>
        </p:nvGrpSpPr>
        <p:grpSpPr>
          <a:xfrm>
            <a:off x="4863979" y="5661844"/>
            <a:ext cx="4275117" cy="515588"/>
            <a:chOff x="2386939" y="5220192"/>
            <a:chExt cx="4275117" cy="515588"/>
          </a:xfrm>
        </p:grpSpPr>
        <p:grpSp>
          <p:nvGrpSpPr>
            <p:cNvPr id="12" name="Group 11"/>
            <p:cNvGrpSpPr/>
            <p:nvPr/>
          </p:nvGrpSpPr>
          <p:grpSpPr>
            <a:xfrm>
              <a:off x="2386939" y="5498275"/>
              <a:ext cx="4275117" cy="237505"/>
              <a:chOff x="522514" y="4168239"/>
              <a:chExt cx="4726380" cy="261257"/>
            </a:xfrm>
          </p:grpSpPr>
          <p:cxnSp>
            <p:nvCxnSpPr>
              <p:cNvPr id="6" name="Straight Connector 5"/>
              <p:cNvCxnSpPr/>
              <p:nvPr/>
            </p:nvCxnSpPr>
            <p:spPr>
              <a:xfrm flipV="1">
                <a:off x="522514" y="4405745"/>
                <a:ext cx="4726380" cy="2375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237019" y="4168239"/>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32411" y="4191990"/>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248984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34" name="Rectangle 33"/>
            <p:cNvSpPr/>
            <p:nvPr/>
          </p:nvSpPr>
          <p:spPr>
            <a:xfrm>
              <a:off x="300486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5" name="Rectangle 34"/>
            <p:cNvSpPr/>
            <p:nvPr/>
          </p:nvSpPr>
          <p:spPr>
            <a:xfrm>
              <a:off x="3519891"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6" name="Rectangle 35"/>
            <p:cNvSpPr/>
            <p:nvPr/>
          </p:nvSpPr>
          <p:spPr>
            <a:xfrm>
              <a:off x="4034915"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7" name="Rectangle 36"/>
            <p:cNvSpPr/>
            <p:nvPr/>
          </p:nvSpPr>
          <p:spPr>
            <a:xfrm>
              <a:off x="4549939"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8" name="Rectangle 37"/>
            <p:cNvSpPr/>
            <p:nvPr/>
          </p:nvSpPr>
          <p:spPr>
            <a:xfrm>
              <a:off x="506496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0" name="Rectangle 39"/>
            <p:cNvSpPr/>
            <p:nvPr/>
          </p:nvSpPr>
          <p:spPr>
            <a:xfrm>
              <a:off x="557998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1" name="Rectangle 40"/>
            <p:cNvSpPr/>
            <p:nvPr/>
          </p:nvSpPr>
          <p:spPr>
            <a:xfrm>
              <a:off x="6095012"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grpSp>
      <p:grpSp>
        <p:nvGrpSpPr>
          <p:cNvPr id="43" name="Group 42"/>
          <p:cNvGrpSpPr/>
          <p:nvPr/>
        </p:nvGrpSpPr>
        <p:grpSpPr>
          <a:xfrm>
            <a:off x="500499" y="5683437"/>
            <a:ext cx="4275117" cy="515588"/>
            <a:chOff x="2386939" y="5220192"/>
            <a:chExt cx="4275117" cy="515588"/>
          </a:xfrm>
        </p:grpSpPr>
        <p:grpSp>
          <p:nvGrpSpPr>
            <p:cNvPr id="44" name="Group 43"/>
            <p:cNvGrpSpPr/>
            <p:nvPr/>
          </p:nvGrpSpPr>
          <p:grpSpPr>
            <a:xfrm>
              <a:off x="2386939" y="5498275"/>
              <a:ext cx="4275117" cy="237505"/>
              <a:chOff x="522514" y="4168239"/>
              <a:chExt cx="4726380" cy="261257"/>
            </a:xfrm>
          </p:grpSpPr>
          <p:cxnSp>
            <p:nvCxnSpPr>
              <p:cNvPr id="53" name="Straight Connector 52"/>
              <p:cNvCxnSpPr/>
              <p:nvPr/>
            </p:nvCxnSpPr>
            <p:spPr>
              <a:xfrm flipV="1">
                <a:off x="522514" y="4405745"/>
                <a:ext cx="4726380" cy="2375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5237019" y="4168239"/>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32411" y="4191990"/>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45" name="Rectangle 44"/>
            <p:cNvSpPr/>
            <p:nvPr/>
          </p:nvSpPr>
          <p:spPr>
            <a:xfrm>
              <a:off x="248984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46" name="Rectangle 45"/>
            <p:cNvSpPr/>
            <p:nvPr/>
          </p:nvSpPr>
          <p:spPr>
            <a:xfrm>
              <a:off x="300486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7" name="Rectangle 46"/>
            <p:cNvSpPr/>
            <p:nvPr/>
          </p:nvSpPr>
          <p:spPr>
            <a:xfrm>
              <a:off x="3519891"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8" name="Rectangle 47"/>
            <p:cNvSpPr/>
            <p:nvPr/>
          </p:nvSpPr>
          <p:spPr>
            <a:xfrm>
              <a:off x="4034915"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9" name="Rectangle 48"/>
            <p:cNvSpPr/>
            <p:nvPr/>
          </p:nvSpPr>
          <p:spPr>
            <a:xfrm>
              <a:off x="4549939"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50" name="Rectangle 49"/>
            <p:cNvSpPr/>
            <p:nvPr/>
          </p:nvSpPr>
          <p:spPr>
            <a:xfrm>
              <a:off x="506496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51" name="Rectangle 50"/>
            <p:cNvSpPr/>
            <p:nvPr/>
          </p:nvSpPr>
          <p:spPr>
            <a:xfrm>
              <a:off x="557998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52" name="Rectangle 51"/>
            <p:cNvSpPr/>
            <p:nvPr/>
          </p:nvSpPr>
          <p:spPr>
            <a:xfrm>
              <a:off x="6095012"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grpSp>
      <p:sp>
        <p:nvSpPr>
          <p:cNvPr id="56" name="TextBox 55"/>
          <p:cNvSpPr txBox="1"/>
          <p:nvPr/>
        </p:nvSpPr>
        <p:spPr>
          <a:xfrm>
            <a:off x="1910602" y="6166636"/>
            <a:ext cx="1962993" cy="369332"/>
          </a:xfrm>
          <a:prstGeom prst="rect">
            <a:avLst/>
          </a:prstGeom>
          <a:noFill/>
        </p:spPr>
        <p:txBody>
          <a:bodyPr wrap="square" rtlCol="0">
            <a:spAutoFit/>
          </a:bodyPr>
          <a:lstStyle/>
          <a:p>
            <a:pPr algn="ctr"/>
            <a:r>
              <a:rPr lang="en-US">
                <a:solidFill>
                  <a:schemeClr val="accent3"/>
                </a:solidFill>
              </a:rPr>
              <a:t>Socket 1</a:t>
            </a:r>
          </a:p>
        </p:txBody>
      </p:sp>
      <p:sp>
        <p:nvSpPr>
          <p:cNvPr id="57" name="TextBox 56"/>
          <p:cNvSpPr txBox="1"/>
          <p:nvPr/>
        </p:nvSpPr>
        <p:spPr>
          <a:xfrm>
            <a:off x="6094034" y="6155839"/>
            <a:ext cx="1962993" cy="369332"/>
          </a:xfrm>
          <a:prstGeom prst="rect">
            <a:avLst/>
          </a:prstGeom>
          <a:noFill/>
        </p:spPr>
        <p:txBody>
          <a:bodyPr wrap="square" rtlCol="0">
            <a:spAutoFit/>
          </a:bodyPr>
          <a:lstStyle/>
          <a:p>
            <a:pPr algn="ctr"/>
            <a:r>
              <a:rPr lang="en-US" dirty="0">
                <a:solidFill>
                  <a:schemeClr val="accent3"/>
                </a:solidFill>
              </a:rPr>
              <a:t>Socket 2</a:t>
            </a:r>
          </a:p>
        </p:txBody>
      </p:sp>
      <p:sp>
        <p:nvSpPr>
          <p:cNvPr id="58" name="Rounded Rectangle 57"/>
          <p:cNvSpPr/>
          <p:nvPr/>
        </p:nvSpPr>
        <p:spPr>
          <a:xfrm>
            <a:off x="603404" y="5204962"/>
            <a:ext cx="8419806" cy="381314"/>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or OpenStack</a:t>
            </a:r>
          </a:p>
        </p:txBody>
      </p:sp>
      <p:sp>
        <p:nvSpPr>
          <p:cNvPr id="59" name="Rectangle 58"/>
          <p:cNvSpPr/>
          <p:nvPr/>
        </p:nvSpPr>
        <p:spPr>
          <a:xfrm>
            <a:off x="1633451" y="4136182"/>
            <a:ext cx="3032321"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solidFill>
              </a:rPr>
              <a:t>Worker Node #1</a:t>
            </a:r>
          </a:p>
          <a:p>
            <a:pPr algn="ctr"/>
            <a:r>
              <a:rPr lang="en-US" sz="1100" dirty="0">
                <a:solidFill>
                  <a:schemeClr val="accent3"/>
                </a:solidFill>
              </a:rPr>
              <a:t>(6 vCPUs made available)</a:t>
            </a:r>
          </a:p>
        </p:txBody>
      </p:sp>
      <p:sp>
        <p:nvSpPr>
          <p:cNvPr id="60" name="Rectangle 59"/>
          <p:cNvSpPr/>
          <p:nvPr/>
        </p:nvSpPr>
        <p:spPr>
          <a:xfrm>
            <a:off x="5996930" y="4136181"/>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solidFill>
              </a:rPr>
              <a:t>Worker Node #2</a:t>
            </a:r>
          </a:p>
          <a:p>
            <a:pPr algn="ctr"/>
            <a:r>
              <a:rPr lang="en-US" sz="800" dirty="0">
                <a:solidFill>
                  <a:schemeClr val="accent3"/>
                </a:solidFill>
              </a:rPr>
              <a:t>(4 vCPUs made available)</a:t>
            </a:r>
          </a:p>
        </p:txBody>
      </p:sp>
      <p:sp>
        <p:nvSpPr>
          <p:cNvPr id="63" name="Rectangle 62"/>
          <p:cNvSpPr/>
          <p:nvPr/>
        </p:nvSpPr>
        <p:spPr>
          <a:xfrm>
            <a:off x="8050984" y="4136178"/>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3"/>
              </a:solidFill>
            </a:endParaRPr>
          </a:p>
          <a:p>
            <a:pPr algn="ctr"/>
            <a:r>
              <a:rPr lang="en-US" sz="1000" dirty="0">
                <a:solidFill>
                  <a:schemeClr val="accent3"/>
                </a:solidFill>
              </a:rPr>
              <a:t>Cloud Foundry</a:t>
            </a:r>
          </a:p>
          <a:p>
            <a:pPr algn="ctr"/>
            <a:r>
              <a:rPr lang="en-US" sz="1000" dirty="0">
                <a:solidFill>
                  <a:schemeClr val="accent3"/>
                </a:solidFill>
              </a:rPr>
              <a:t>Cells</a:t>
            </a:r>
          </a:p>
          <a:p>
            <a:pPr algn="ctr"/>
            <a:r>
              <a:rPr lang="en-US" sz="800" dirty="0">
                <a:solidFill>
                  <a:schemeClr val="accent3"/>
                </a:solidFill>
              </a:rPr>
              <a:t>(2 vCPUs made available)</a:t>
            </a:r>
          </a:p>
        </p:txBody>
      </p:sp>
      <p:sp>
        <p:nvSpPr>
          <p:cNvPr id="64" name="Rectangle 63"/>
          <p:cNvSpPr/>
          <p:nvPr/>
        </p:nvSpPr>
        <p:spPr>
          <a:xfrm>
            <a:off x="603402" y="4136178"/>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Master, Boot &amp; Proxy</a:t>
            </a:r>
          </a:p>
          <a:p>
            <a:pPr algn="ctr"/>
            <a:r>
              <a:rPr lang="en-US" sz="800" dirty="0">
                <a:solidFill>
                  <a:schemeClr val="accent3"/>
                </a:solidFill>
              </a:rPr>
              <a:t>(4 vCPUs made available)</a:t>
            </a:r>
          </a:p>
        </p:txBody>
      </p:sp>
      <p:grpSp>
        <p:nvGrpSpPr>
          <p:cNvPr id="93" name="Group 92"/>
          <p:cNvGrpSpPr/>
          <p:nvPr/>
        </p:nvGrpSpPr>
        <p:grpSpPr>
          <a:xfrm>
            <a:off x="1637152" y="3690146"/>
            <a:ext cx="2992580" cy="539868"/>
            <a:chOff x="2908086" y="3510529"/>
            <a:chExt cx="2992580" cy="539868"/>
          </a:xfrm>
        </p:grpSpPr>
        <p:sp>
          <p:nvSpPr>
            <p:cNvPr id="70" name="Can 69"/>
            <p:cNvSpPr/>
            <p:nvPr/>
          </p:nvSpPr>
          <p:spPr>
            <a:xfrm>
              <a:off x="3413975" y="35160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79" name="Can 78"/>
            <p:cNvSpPr/>
            <p:nvPr/>
          </p:nvSpPr>
          <p:spPr>
            <a:xfrm>
              <a:off x="2908086"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0" name="Can 79"/>
            <p:cNvSpPr/>
            <p:nvPr/>
          </p:nvSpPr>
          <p:spPr>
            <a:xfrm>
              <a:off x="4425753"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1" name="Can 80"/>
            <p:cNvSpPr/>
            <p:nvPr/>
          </p:nvSpPr>
          <p:spPr>
            <a:xfrm>
              <a:off x="3919864" y="35129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2" name="Can 81"/>
            <p:cNvSpPr/>
            <p:nvPr/>
          </p:nvSpPr>
          <p:spPr>
            <a:xfrm>
              <a:off x="5437529" y="351207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3" name="Can 82"/>
            <p:cNvSpPr/>
            <p:nvPr/>
          </p:nvSpPr>
          <p:spPr>
            <a:xfrm>
              <a:off x="4931642" y="351052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grpSp>
      <p:grpSp>
        <p:nvGrpSpPr>
          <p:cNvPr id="92" name="Group 91"/>
          <p:cNvGrpSpPr/>
          <p:nvPr/>
        </p:nvGrpSpPr>
        <p:grpSpPr>
          <a:xfrm>
            <a:off x="6000131" y="3688872"/>
            <a:ext cx="969024" cy="534390"/>
            <a:chOff x="7271065" y="3509255"/>
            <a:chExt cx="969024" cy="534390"/>
          </a:xfrm>
        </p:grpSpPr>
        <p:sp>
          <p:nvSpPr>
            <p:cNvPr id="84" name="Can 83"/>
            <p:cNvSpPr/>
            <p:nvPr/>
          </p:nvSpPr>
          <p:spPr>
            <a:xfrm>
              <a:off x="7776952" y="350925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5" name="Can 84"/>
            <p:cNvSpPr/>
            <p:nvPr/>
          </p:nvSpPr>
          <p:spPr>
            <a:xfrm>
              <a:off x="7271065" y="350925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grpSp>
      <p:grpSp>
        <p:nvGrpSpPr>
          <p:cNvPr id="90" name="Group 89"/>
          <p:cNvGrpSpPr/>
          <p:nvPr/>
        </p:nvGrpSpPr>
        <p:grpSpPr>
          <a:xfrm>
            <a:off x="8054185" y="3701632"/>
            <a:ext cx="969024" cy="534390"/>
            <a:chOff x="9325119" y="3522015"/>
            <a:chExt cx="969024" cy="534390"/>
          </a:xfrm>
        </p:grpSpPr>
        <p:sp>
          <p:nvSpPr>
            <p:cNvPr id="86" name="Can 85"/>
            <p:cNvSpPr/>
            <p:nvPr/>
          </p:nvSpPr>
          <p:spPr>
            <a:xfrm>
              <a:off x="9831006" y="352201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7" name="Can 86"/>
            <p:cNvSpPr/>
            <p:nvPr/>
          </p:nvSpPr>
          <p:spPr>
            <a:xfrm>
              <a:off x="9325119" y="352201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grpSp>
      <p:sp>
        <p:nvSpPr>
          <p:cNvPr id="69" name="TextBox 68"/>
          <p:cNvSpPr txBox="1"/>
          <p:nvPr/>
        </p:nvSpPr>
        <p:spPr>
          <a:xfrm>
            <a:off x="9337195" y="4042497"/>
            <a:ext cx="2470067" cy="2308324"/>
          </a:xfrm>
          <a:prstGeom prst="rect">
            <a:avLst/>
          </a:prstGeom>
          <a:noFill/>
        </p:spPr>
        <p:txBody>
          <a:bodyPr wrap="square" rtlCol="0">
            <a:spAutoFit/>
          </a:bodyPr>
          <a:lstStyle/>
          <a:p>
            <a:r>
              <a:rPr lang="en-US" sz="1200">
                <a:solidFill>
                  <a:schemeClr val="accent3"/>
                </a:solidFill>
              </a:rPr>
              <a:t>Note:</a:t>
            </a:r>
          </a:p>
          <a:p>
            <a:endParaRPr lang="en-US" sz="1200" dirty="0">
              <a:solidFill>
                <a:schemeClr val="accent3"/>
              </a:solidFill>
            </a:endParaRPr>
          </a:p>
          <a:p>
            <a:r>
              <a:rPr lang="en-US" sz="1200" dirty="0">
                <a:solidFill>
                  <a:schemeClr val="accent3"/>
                </a:solidFill>
              </a:rPr>
              <a:t>Cloud Foundry control plane is a non-chargeable component of ICP (not diagramed because CF requires 16 cores for its control plane</a:t>
            </a:r>
          </a:p>
          <a:p>
            <a:endParaRPr lang="en-US" sz="1200" dirty="0">
              <a:solidFill>
                <a:schemeClr val="accent3"/>
              </a:solidFill>
            </a:endParaRPr>
          </a:p>
          <a:p>
            <a:r>
              <a:rPr lang="en-US" sz="1200" dirty="0">
                <a:solidFill>
                  <a:schemeClr val="accent3"/>
                </a:solidFill>
              </a:rPr>
              <a:t>ICP does not care how many containers are being deployed in the environment</a:t>
            </a:r>
          </a:p>
          <a:p>
            <a:endParaRPr lang="en-US" sz="1200" dirty="0">
              <a:solidFill>
                <a:schemeClr val="accent3"/>
              </a:solidFill>
            </a:endParaRPr>
          </a:p>
        </p:txBody>
      </p:sp>
      <p:cxnSp>
        <p:nvCxnSpPr>
          <p:cNvPr id="71" name="Straight Connector 70"/>
          <p:cNvCxnSpPr/>
          <p:nvPr/>
        </p:nvCxnSpPr>
        <p:spPr>
          <a:xfrm>
            <a:off x="5996930" y="5074329"/>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957171" y="5063918"/>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8062968" y="5084740"/>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9023209" y="5074329"/>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4665772" y="5084740"/>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1632352" y="5074804"/>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77" name="Can 76"/>
          <p:cNvSpPr/>
          <p:nvPr/>
        </p:nvSpPr>
        <p:spPr>
          <a:xfrm>
            <a:off x="1868722" y="3858628"/>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78" name="Can 77"/>
          <p:cNvSpPr/>
          <p:nvPr/>
        </p:nvSpPr>
        <p:spPr>
          <a:xfrm>
            <a:off x="2880500" y="3857078"/>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8" name="Can 87"/>
          <p:cNvSpPr/>
          <p:nvPr/>
        </p:nvSpPr>
        <p:spPr>
          <a:xfrm>
            <a:off x="2374611" y="3855528"/>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9" name="Can 88"/>
          <p:cNvSpPr/>
          <p:nvPr/>
        </p:nvSpPr>
        <p:spPr>
          <a:xfrm>
            <a:off x="3892276" y="3854700"/>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91" name="Can 90"/>
          <p:cNvSpPr/>
          <p:nvPr/>
        </p:nvSpPr>
        <p:spPr>
          <a:xfrm>
            <a:off x="3386389" y="3853150"/>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96" name="Can 95"/>
          <p:cNvSpPr/>
          <p:nvPr/>
        </p:nvSpPr>
        <p:spPr>
          <a:xfrm>
            <a:off x="6245748" y="3788442"/>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100" name="Can 99"/>
          <p:cNvSpPr/>
          <p:nvPr/>
        </p:nvSpPr>
        <p:spPr>
          <a:xfrm>
            <a:off x="8317015" y="3788442"/>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Tree>
    <p:extLst>
      <p:ext uri="{BB962C8B-B14F-4D97-AF65-F5344CB8AC3E}">
        <p14:creationId xmlns:p14="http://schemas.microsoft.com/office/powerpoint/2010/main" val="16033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5</a:t>
            </a:fld>
            <a:endParaRPr lang="en-US" dirty="0"/>
          </a:p>
        </p:txBody>
      </p:sp>
      <p:sp>
        <p:nvSpPr>
          <p:cNvPr id="4" name="Title 1"/>
          <p:cNvSpPr>
            <a:spLocks noGrp="1"/>
          </p:cNvSpPr>
          <p:nvPr>
            <p:ph type="title"/>
          </p:nvPr>
        </p:nvSpPr>
        <p:spPr>
          <a:xfrm>
            <a:off x="336207" y="381406"/>
            <a:ext cx="10826598" cy="432634"/>
          </a:xfrm>
        </p:spPr>
        <p:txBody>
          <a:bodyPr/>
          <a:lstStyle/>
          <a:p>
            <a:r>
              <a:rPr lang="en-US" sz="2400" dirty="0"/>
              <a:t>Understanding the VPC metric</a:t>
            </a:r>
          </a:p>
        </p:txBody>
      </p:sp>
      <p:sp>
        <p:nvSpPr>
          <p:cNvPr id="68" name="TextBox 67"/>
          <p:cNvSpPr txBox="1"/>
          <p:nvPr/>
        </p:nvSpPr>
        <p:spPr>
          <a:xfrm>
            <a:off x="336207" y="973777"/>
            <a:ext cx="10921601" cy="923330"/>
          </a:xfrm>
          <a:prstGeom prst="rect">
            <a:avLst/>
          </a:prstGeom>
          <a:noFill/>
        </p:spPr>
        <p:txBody>
          <a:bodyPr wrap="square" rtlCol="0">
            <a:spAutoFit/>
          </a:bodyPr>
          <a:lstStyle/>
          <a:p>
            <a:r>
              <a:rPr lang="en-US" dirty="0">
                <a:solidFill>
                  <a:schemeClr val="accent3"/>
                </a:solidFill>
              </a:rPr>
              <a:t>Scenario: Customer has a virtualized environment on 2 Sockets, consisting of 8 cores each (total 16). They want the Cloud Native with 3 Worker nodes, with 3 Masters, 1 Boot and 3 Proxies. The environment is planned to run 10 containers and will be licensed on </a:t>
            </a:r>
            <a:r>
              <a:rPr lang="en-US" dirty="0" err="1">
                <a:solidFill>
                  <a:schemeClr val="accent3"/>
                </a:solidFill>
              </a:rPr>
              <a:t>CapEx</a:t>
            </a:r>
            <a:endParaRPr lang="en-US" dirty="0">
              <a:solidFill>
                <a:schemeClr val="accent3"/>
              </a:solidFill>
            </a:endParaRPr>
          </a:p>
        </p:txBody>
      </p:sp>
      <p:grpSp>
        <p:nvGrpSpPr>
          <p:cNvPr id="122" name="Group 121"/>
          <p:cNvGrpSpPr/>
          <p:nvPr/>
        </p:nvGrpSpPr>
        <p:grpSpPr>
          <a:xfrm>
            <a:off x="336207" y="2163298"/>
            <a:ext cx="9191956" cy="4372670"/>
            <a:chOff x="1607141" y="1983681"/>
            <a:chExt cx="9191956" cy="4372670"/>
          </a:xfrm>
        </p:grpSpPr>
        <p:grpSp>
          <p:nvGrpSpPr>
            <p:cNvPr id="65" name="Group 64"/>
            <p:cNvGrpSpPr/>
            <p:nvPr/>
          </p:nvGrpSpPr>
          <p:grpSpPr>
            <a:xfrm>
              <a:off x="1771433" y="3956561"/>
              <a:ext cx="8638597" cy="2399790"/>
              <a:chOff x="2792711" y="3966354"/>
              <a:chExt cx="8638597" cy="2399790"/>
            </a:xfrm>
          </p:grpSpPr>
          <p:grpSp>
            <p:nvGrpSpPr>
              <p:cNvPr id="42" name="Group 41"/>
              <p:cNvGrpSpPr/>
              <p:nvPr/>
            </p:nvGrpSpPr>
            <p:grpSpPr>
              <a:xfrm>
                <a:off x="7156191" y="5492020"/>
                <a:ext cx="4275117" cy="515588"/>
                <a:chOff x="2386939" y="5220192"/>
                <a:chExt cx="4275117" cy="515588"/>
              </a:xfrm>
            </p:grpSpPr>
            <p:grpSp>
              <p:nvGrpSpPr>
                <p:cNvPr id="12" name="Group 11"/>
                <p:cNvGrpSpPr/>
                <p:nvPr/>
              </p:nvGrpSpPr>
              <p:grpSpPr>
                <a:xfrm>
                  <a:off x="2386939" y="5498275"/>
                  <a:ext cx="4275117" cy="237505"/>
                  <a:chOff x="522514" y="4168239"/>
                  <a:chExt cx="4726380" cy="261257"/>
                </a:xfrm>
              </p:grpSpPr>
              <p:cxnSp>
                <p:nvCxnSpPr>
                  <p:cNvPr id="6" name="Straight Connector 5"/>
                  <p:cNvCxnSpPr/>
                  <p:nvPr/>
                </p:nvCxnSpPr>
                <p:spPr>
                  <a:xfrm flipV="1">
                    <a:off x="522514" y="4405745"/>
                    <a:ext cx="4726380" cy="2375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237019" y="4168239"/>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32411" y="4191990"/>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248984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34" name="Rectangle 33"/>
                <p:cNvSpPr/>
                <p:nvPr/>
              </p:nvSpPr>
              <p:spPr>
                <a:xfrm>
                  <a:off x="300486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5" name="Rectangle 34"/>
                <p:cNvSpPr/>
                <p:nvPr/>
              </p:nvSpPr>
              <p:spPr>
                <a:xfrm>
                  <a:off x="3519891"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6" name="Rectangle 35"/>
                <p:cNvSpPr/>
                <p:nvPr/>
              </p:nvSpPr>
              <p:spPr>
                <a:xfrm>
                  <a:off x="4034915"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7" name="Rectangle 36"/>
                <p:cNvSpPr/>
                <p:nvPr/>
              </p:nvSpPr>
              <p:spPr>
                <a:xfrm>
                  <a:off x="4549939"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38" name="Rectangle 37"/>
                <p:cNvSpPr/>
                <p:nvPr/>
              </p:nvSpPr>
              <p:spPr>
                <a:xfrm>
                  <a:off x="506496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0" name="Rectangle 39"/>
                <p:cNvSpPr/>
                <p:nvPr/>
              </p:nvSpPr>
              <p:spPr>
                <a:xfrm>
                  <a:off x="557998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1" name="Rectangle 40"/>
                <p:cNvSpPr/>
                <p:nvPr/>
              </p:nvSpPr>
              <p:spPr>
                <a:xfrm>
                  <a:off x="6095012"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grpSp>
          <p:grpSp>
            <p:nvGrpSpPr>
              <p:cNvPr id="43" name="Group 42"/>
              <p:cNvGrpSpPr/>
              <p:nvPr/>
            </p:nvGrpSpPr>
            <p:grpSpPr>
              <a:xfrm>
                <a:off x="2792711" y="5513613"/>
                <a:ext cx="4275117" cy="515588"/>
                <a:chOff x="2386939" y="5220192"/>
                <a:chExt cx="4275117" cy="515588"/>
              </a:xfrm>
            </p:grpSpPr>
            <p:grpSp>
              <p:nvGrpSpPr>
                <p:cNvPr id="44" name="Group 43"/>
                <p:cNvGrpSpPr/>
                <p:nvPr/>
              </p:nvGrpSpPr>
              <p:grpSpPr>
                <a:xfrm>
                  <a:off x="2386939" y="5498275"/>
                  <a:ext cx="4275117" cy="237505"/>
                  <a:chOff x="522514" y="4168239"/>
                  <a:chExt cx="4726380" cy="261257"/>
                </a:xfrm>
              </p:grpSpPr>
              <p:cxnSp>
                <p:nvCxnSpPr>
                  <p:cNvPr id="53" name="Straight Connector 52"/>
                  <p:cNvCxnSpPr/>
                  <p:nvPr/>
                </p:nvCxnSpPr>
                <p:spPr>
                  <a:xfrm flipV="1">
                    <a:off x="522514" y="4405745"/>
                    <a:ext cx="4726380" cy="2375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5237019" y="4168239"/>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32411" y="4191990"/>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45" name="Rectangle 44"/>
                <p:cNvSpPr/>
                <p:nvPr/>
              </p:nvSpPr>
              <p:spPr>
                <a:xfrm>
                  <a:off x="248984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46" name="Rectangle 45"/>
                <p:cNvSpPr/>
                <p:nvPr/>
              </p:nvSpPr>
              <p:spPr>
                <a:xfrm>
                  <a:off x="300486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7" name="Rectangle 46"/>
                <p:cNvSpPr/>
                <p:nvPr/>
              </p:nvSpPr>
              <p:spPr>
                <a:xfrm>
                  <a:off x="3519891"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8" name="Rectangle 47"/>
                <p:cNvSpPr/>
                <p:nvPr/>
              </p:nvSpPr>
              <p:spPr>
                <a:xfrm>
                  <a:off x="4034915"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49" name="Rectangle 48"/>
                <p:cNvSpPr/>
                <p:nvPr/>
              </p:nvSpPr>
              <p:spPr>
                <a:xfrm>
                  <a:off x="4549939"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50" name="Rectangle 49"/>
                <p:cNvSpPr/>
                <p:nvPr/>
              </p:nvSpPr>
              <p:spPr>
                <a:xfrm>
                  <a:off x="506496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51" name="Rectangle 50"/>
                <p:cNvSpPr/>
                <p:nvPr/>
              </p:nvSpPr>
              <p:spPr>
                <a:xfrm>
                  <a:off x="557998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52" name="Rectangle 51"/>
                <p:cNvSpPr/>
                <p:nvPr/>
              </p:nvSpPr>
              <p:spPr>
                <a:xfrm>
                  <a:off x="6095012"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grpSp>
          <p:sp>
            <p:nvSpPr>
              <p:cNvPr id="56" name="TextBox 55"/>
              <p:cNvSpPr txBox="1"/>
              <p:nvPr/>
            </p:nvSpPr>
            <p:spPr>
              <a:xfrm>
                <a:off x="4202814" y="5996812"/>
                <a:ext cx="1962993" cy="369332"/>
              </a:xfrm>
              <a:prstGeom prst="rect">
                <a:avLst/>
              </a:prstGeom>
              <a:noFill/>
            </p:spPr>
            <p:txBody>
              <a:bodyPr wrap="square" rtlCol="0">
                <a:spAutoFit/>
              </a:bodyPr>
              <a:lstStyle/>
              <a:p>
                <a:pPr algn="ctr"/>
                <a:r>
                  <a:rPr lang="en-US">
                    <a:solidFill>
                      <a:schemeClr val="accent3"/>
                    </a:solidFill>
                  </a:rPr>
                  <a:t>Socket 1</a:t>
                </a:r>
              </a:p>
            </p:txBody>
          </p:sp>
          <p:sp>
            <p:nvSpPr>
              <p:cNvPr id="57" name="TextBox 56"/>
              <p:cNvSpPr txBox="1"/>
              <p:nvPr/>
            </p:nvSpPr>
            <p:spPr>
              <a:xfrm>
                <a:off x="8386246" y="5986015"/>
                <a:ext cx="1962993" cy="369332"/>
              </a:xfrm>
              <a:prstGeom prst="rect">
                <a:avLst/>
              </a:prstGeom>
              <a:noFill/>
            </p:spPr>
            <p:txBody>
              <a:bodyPr wrap="square" rtlCol="0">
                <a:spAutoFit/>
              </a:bodyPr>
              <a:lstStyle/>
              <a:p>
                <a:pPr algn="ctr"/>
                <a:r>
                  <a:rPr lang="en-US" dirty="0">
                    <a:solidFill>
                      <a:schemeClr val="accent3"/>
                    </a:solidFill>
                  </a:rPr>
                  <a:t>Socket 2</a:t>
                </a:r>
              </a:p>
            </p:txBody>
          </p:sp>
          <p:sp>
            <p:nvSpPr>
              <p:cNvPr id="58" name="Rounded Rectangle 57"/>
              <p:cNvSpPr/>
              <p:nvPr/>
            </p:nvSpPr>
            <p:spPr>
              <a:xfrm>
                <a:off x="2895616" y="5035138"/>
                <a:ext cx="8419806" cy="381314"/>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or OpenStack</a:t>
                </a:r>
              </a:p>
            </p:txBody>
          </p:sp>
          <p:sp>
            <p:nvSpPr>
              <p:cNvPr id="59" name="Rectangle 58"/>
              <p:cNvSpPr/>
              <p:nvPr/>
            </p:nvSpPr>
            <p:spPr>
              <a:xfrm>
                <a:off x="3925663" y="3966358"/>
                <a:ext cx="3032321"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solidFill>
                  </a:rPr>
                  <a:t>Worker Node #1</a:t>
                </a:r>
              </a:p>
              <a:p>
                <a:pPr algn="ctr"/>
                <a:r>
                  <a:rPr lang="en-US" sz="1100" dirty="0">
                    <a:solidFill>
                      <a:schemeClr val="accent3"/>
                    </a:solidFill>
                  </a:rPr>
                  <a:t>(6 vCPUs made available)</a:t>
                </a:r>
              </a:p>
            </p:txBody>
          </p:sp>
          <p:sp>
            <p:nvSpPr>
              <p:cNvPr id="60" name="Rectangle 59"/>
              <p:cNvSpPr/>
              <p:nvPr/>
            </p:nvSpPr>
            <p:spPr>
              <a:xfrm>
                <a:off x="8289142" y="3966357"/>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solidFill>
                  </a:rPr>
                  <a:t>Worker Node #2</a:t>
                </a:r>
              </a:p>
              <a:p>
                <a:pPr algn="ctr"/>
                <a:r>
                  <a:rPr lang="en-US" sz="800" dirty="0">
                    <a:solidFill>
                      <a:schemeClr val="accent3"/>
                    </a:solidFill>
                  </a:rPr>
                  <a:t>(4 vCPUs made available)</a:t>
                </a:r>
              </a:p>
            </p:txBody>
          </p:sp>
          <p:sp>
            <p:nvSpPr>
              <p:cNvPr id="63" name="Rectangle 62"/>
              <p:cNvSpPr/>
              <p:nvPr/>
            </p:nvSpPr>
            <p:spPr>
              <a:xfrm>
                <a:off x="10343196" y="3966354"/>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3"/>
                  </a:solidFill>
                </a:endParaRPr>
              </a:p>
              <a:p>
                <a:pPr algn="ctr"/>
                <a:r>
                  <a:rPr lang="en-US" sz="1050" dirty="0">
                    <a:solidFill>
                      <a:schemeClr val="accent3"/>
                    </a:solidFill>
                  </a:rPr>
                  <a:t>Cloud Foundry Cells</a:t>
                </a:r>
              </a:p>
              <a:p>
                <a:pPr algn="ctr"/>
                <a:r>
                  <a:rPr lang="en-US" sz="800" dirty="0">
                    <a:solidFill>
                      <a:schemeClr val="accent3"/>
                    </a:solidFill>
                  </a:rPr>
                  <a:t>(4 vCPUs made available)</a:t>
                </a:r>
              </a:p>
            </p:txBody>
          </p:sp>
          <p:sp>
            <p:nvSpPr>
              <p:cNvPr id="64" name="Rectangle 63"/>
              <p:cNvSpPr/>
              <p:nvPr/>
            </p:nvSpPr>
            <p:spPr>
              <a:xfrm>
                <a:off x="2895614" y="3966354"/>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Master, Boot &amp; Proxy</a:t>
                </a:r>
              </a:p>
              <a:p>
                <a:pPr algn="ctr"/>
                <a:r>
                  <a:rPr lang="en-US" sz="800" dirty="0">
                    <a:solidFill>
                      <a:schemeClr val="accent3"/>
                    </a:solidFill>
                  </a:rPr>
                  <a:t>(4 vCPUs made available)</a:t>
                </a:r>
              </a:p>
            </p:txBody>
          </p:sp>
        </p:grpSp>
        <p:grpSp>
          <p:nvGrpSpPr>
            <p:cNvPr id="93" name="Group 92"/>
            <p:cNvGrpSpPr/>
            <p:nvPr/>
          </p:nvGrpSpPr>
          <p:grpSpPr>
            <a:xfrm>
              <a:off x="2908086" y="3510529"/>
              <a:ext cx="2992580" cy="539868"/>
              <a:chOff x="2908086" y="3510529"/>
              <a:chExt cx="2992580" cy="539868"/>
            </a:xfrm>
          </p:grpSpPr>
          <p:sp>
            <p:nvSpPr>
              <p:cNvPr id="70" name="Can 69"/>
              <p:cNvSpPr/>
              <p:nvPr/>
            </p:nvSpPr>
            <p:spPr>
              <a:xfrm>
                <a:off x="3413975" y="35160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79" name="Can 78"/>
              <p:cNvSpPr/>
              <p:nvPr/>
            </p:nvSpPr>
            <p:spPr>
              <a:xfrm>
                <a:off x="2908086"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0" name="Can 79"/>
              <p:cNvSpPr/>
              <p:nvPr/>
            </p:nvSpPr>
            <p:spPr>
              <a:xfrm>
                <a:off x="4425753"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1" name="Can 80"/>
              <p:cNvSpPr/>
              <p:nvPr/>
            </p:nvSpPr>
            <p:spPr>
              <a:xfrm>
                <a:off x="3919864" y="35129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2" name="Can 81"/>
              <p:cNvSpPr/>
              <p:nvPr/>
            </p:nvSpPr>
            <p:spPr>
              <a:xfrm>
                <a:off x="5437529" y="351207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3" name="Can 82"/>
              <p:cNvSpPr/>
              <p:nvPr/>
            </p:nvSpPr>
            <p:spPr>
              <a:xfrm>
                <a:off x="4931642" y="351052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grpSp>
        <p:grpSp>
          <p:nvGrpSpPr>
            <p:cNvPr id="92" name="Group 91"/>
            <p:cNvGrpSpPr/>
            <p:nvPr/>
          </p:nvGrpSpPr>
          <p:grpSpPr>
            <a:xfrm>
              <a:off x="7271065" y="3509255"/>
              <a:ext cx="969024" cy="534390"/>
              <a:chOff x="7271065" y="3509255"/>
              <a:chExt cx="969024" cy="534390"/>
            </a:xfrm>
          </p:grpSpPr>
          <p:sp>
            <p:nvSpPr>
              <p:cNvPr id="84" name="Can 83"/>
              <p:cNvSpPr/>
              <p:nvPr/>
            </p:nvSpPr>
            <p:spPr>
              <a:xfrm>
                <a:off x="7776952" y="350925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5" name="Can 84"/>
              <p:cNvSpPr/>
              <p:nvPr/>
            </p:nvSpPr>
            <p:spPr>
              <a:xfrm>
                <a:off x="7271065" y="350925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grpSp>
        <p:grpSp>
          <p:nvGrpSpPr>
            <p:cNvPr id="90" name="Group 89"/>
            <p:cNvGrpSpPr/>
            <p:nvPr/>
          </p:nvGrpSpPr>
          <p:grpSpPr>
            <a:xfrm>
              <a:off x="9325119" y="3522015"/>
              <a:ext cx="969024" cy="534390"/>
              <a:chOff x="9325119" y="3522015"/>
              <a:chExt cx="969024" cy="534390"/>
            </a:xfrm>
          </p:grpSpPr>
          <p:sp>
            <p:nvSpPr>
              <p:cNvPr id="86" name="Can 85"/>
              <p:cNvSpPr/>
              <p:nvPr/>
            </p:nvSpPr>
            <p:spPr>
              <a:xfrm>
                <a:off x="9831006" y="352201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7" name="Can 86"/>
              <p:cNvSpPr/>
              <p:nvPr/>
            </p:nvSpPr>
            <p:spPr>
              <a:xfrm>
                <a:off x="9325119" y="3522015"/>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grpSp>
        <p:sp>
          <p:nvSpPr>
            <p:cNvPr id="94" name="TextBox 93"/>
            <p:cNvSpPr txBox="1"/>
            <p:nvPr/>
          </p:nvSpPr>
          <p:spPr>
            <a:xfrm>
              <a:off x="1607142" y="1984298"/>
              <a:ext cx="1448790" cy="830997"/>
            </a:xfrm>
            <a:prstGeom prst="rect">
              <a:avLst/>
            </a:prstGeom>
            <a:noFill/>
            <a:ln w="28575">
              <a:solidFill>
                <a:schemeClr val="accent3"/>
              </a:solidFill>
            </a:ln>
          </p:spPr>
          <p:txBody>
            <a:bodyPr wrap="square" rtlCol="0">
              <a:spAutoFit/>
            </a:bodyPr>
            <a:lstStyle/>
            <a:p>
              <a:pPr algn="ctr"/>
              <a:r>
                <a:rPr lang="en-US" sz="1200" dirty="0">
                  <a:solidFill>
                    <a:schemeClr val="accent3"/>
                  </a:solidFill>
                </a:rPr>
                <a:t>2 cores for the Masters, Boots, &amp; Proxies</a:t>
              </a:r>
            </a:p>
            <a:p>
              <a:pPr algn="ctr"/>
              <a:endParaRPr lang="en-US" sz="1200" dirty="0">
                <a:solidFill>
                  <a:schemeClr val="accent3"/>
                </a:solidFill>
              </a:endParaRPr>
            </a:p>
          </p:txBody>
        </p:sp>
        <p:sp>
          <p:nvSpPr>
            <p:cNvPr id="95" name="Rounded Rectangle 94"/>
            <p:cNvSpPr/>
            <p:nvPr/>
          </p:nvSpPr>
          <p:spPr>
            <a:xfrm>
              <a:off x="1607141" y="2722345"/>
              <a:ext cx="1448791"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3"/>
                  </a:solidFill>
                </a:rPr>
                <a:t>$0</a:t>
              </a:r>
            </a:p>
          </p:txBody>
        </p:sp>
        <p:cxnSp>
          <p:nvCxnSpPr>
            <p:cNvPr id="97" name="Straight Arrow Connector 96"/>
            <p:cNvCxnSpPr>
              <a:stCxn id="95" idx="2"/>
              <a:endCxn id="64" idx="0"/>
            </p:cNvCxnSpPr>
            <p:nvPr/>
          </p:nvCxnSpPr>
          <p:spPr>
            <a:xfrm>
              <a:off x="2331537" y="3054148"/>
              <a:ext cx="28912" cy="902413"/>
            </a:xfrm>
            <a:prstGeom prst="straightConnector1">
              <a:avLst/>
            </a:prstGeom>
            <a:ln>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3210038" y="1983681"/>
              <a:ext cx="2726668" cy="769441"/>
            </a:xfrm>
            <a:prstGeom prst="rect">
              <a:avLst/>
            </a:prstGeom>
            <a:noFill/>
            <a:ln w="28575">
              <a:solidFill>
                <a:schemeClr val="accent3"/>
              </a:solidFill>
            </a:ln>
          </p:spPr>
          <p:txBody>
            <a:bodyPr wrap="square" rtlCol="0">
              <a:spAutoFit/>
            </a:bodyPr>
            <a:lstStyle/>
            <a:p>
              <a:pPr algn="ctr"/>
              <a:r>
                <a:rPr lang="en-US" sz="1200" dirty="0">
                  <a:solidFill>
                    <a:schemeClr val="accent3"/>
                  </a:solidFill>
                </a:rPr>
                <a:t>Worker Node #1</a:t>
              </a:r>
            </a:p>
            <a:p>
              <a:pPr algn="ctr"/>
              <a:r>
                <a:rPr lang="en-US" sz="1000" dirty="0">
                  <a:solidFill>
                    <a:schemeClr val="accent3"/>
                  </a:solidFill>
                </a:rPr>
                <a:t>6 vCPUs made available</a:t>
              </a:r>
            </a:p>
            <a:p>
              <a:pPr algn="ctr"/>
              <a:r>
                <a:rPr lang="en-US" sz="1000" dirty="0">
                  <a:solidFill>
                    <a:schemeClr val="accent3"/>
                  </a:solidFill>
                </a:rPr>
                <a:t>6 vCPUs = 6 VPCs</a:t>
              </a:r>
            </a:p>
            <a:p>
              <a:pPr algn="ctr"/>
              <a:endParaRPr lang="en-US" sz="1200" dirty="0">
                <a:solidFill>
                  <a:schemeClr val="accent3"/>
                </a:solidFill>
              </a:endParaRPr>
            </a:p>
          </p:txBody>
        </p:sp>
        <p:sp>
          <p:nvSpPr>
            <p:cNvPr id="99" name="Rounded Rectangle 98"/>
            <p:cNvSpPr/>
            <p:nvPr/>
          </p:nvSpPr>
          <p:spPr>
            <a:xfrm>
              <a:off x="3210037" y="2721728"/>
              <a:ext cx="2726670"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$36k</a:t>
              </a:r>
            </a:p>
          </p:txBody>
        </p:sp>
        <p:cxnSp>
          <p:nvCxnSpPr>
            <p:cNvPr id="101" name="Straight Arrow Connector 100"/>
            <p:cNvCxnSpPr>
              <a:stCxn id="99" idx="2"/>
              <a:endCxn id="59" idx="0"/>
            </p:cNvCxnSpPr>
            <p:nvPr/>
          </p:nvCxnSpPr>
          <p:spPr>
            <a:xfrm flipH="1">
              <a:off x="4420546" y="3053531"/>
              <a:ext cx="152826" cy="903034"/>
            </a:xfrm>
            <a:prstGeom prst="straightConnector1">
              <a:avLst/>
            </a:prstGeom>
            <a:ln>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6780161" y="2003047"/>
              <a:ext cx="1936182" cy="769441"/>
            </a:xfrm>
            <a:prstGeom prst="rect">
              <a:avLst/>
            </a:prstGeom>
            <a:noFill/>
            <a:ln w="28575">
              <a:solidFill>
                <a:schemeClr val="accent3"/>
              </a:solidFill>
            </a:ln>
          </p:spPr>
          <p:txBody>
            <a:bodyPr wrap="square" rtlCol="0">
              <a:spAutoFit/>
            </a:bodyPr>
            <a:lstStyle/>
            <a:p>
              <a:pPr algn="ctr"/>
              <a:r>
                <a:rPr lang="en-US" sz="1200" dirty="0">
                  <a:solidFill>
                    <a:schemeClr val="accent3"/>
                  </a:solidFill>
                </a:rPr>
                <a:t>Worker Node #2</a:t>
              </a:r>
            </a:p>
            <a:p>
              <a:pPr algn="ctr"/>
              <a:r>
                <a:rPr lang="en-US" sz="1000" dirty="0">
                  <a:solidFill>
                    <a:schemeClr val="accent3"/>
                  </a:solidFill>
                </a:rPr>
                <a:t>4 vCPUs made available</a:t>
              </a:r>
            </a:p>
            <a:p>
              <a:pPr algn="ctr"/>
              <a:r>
                <a:rPr lang="en-US" sz="1000" dirty="0">
                  <a:solidFill>
                    <a:schemeClr val="accent3"/>
                  </a:solidFill>
                </a:rPr>
                <a:t>Oversubscribed on 2 cores</a:t>
              </a:r>
            </a:p>
            <a:p>
              <a:pPr algn="ctr"/>
              <a:r>
                <a:rPr lang="en-US" sz="1200" dirty="0">
                  <a:solidFill>
                    <a:schemeClr val="accent3"/>
                  </a:solidFill>
                </a:rPr>
                <a:t>2 CPUs = 2 VPCs</a:t>
              </a:r>
            </a:p>
          </p:txBody>
        </p:sp>
        <p:sp>
          <p:nvSpPr>
            <p:cNvPr id="107" name="Rounded Rectangle 106"/>
            <p:cNvSpPr/>
            <p:nvPr/>
          </p:nvSpPr>
          <p:spPr>
            <a:xfrm>
              <a:off x="6780160" y="2741094"/>
              <a:ext cx="1936183"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$12k</a:t>
              </a:r>
            </a:p>
          </p:txBody>
        </p:sp>
        <p:cxnSp>
          <p:nvCxnSpPr>
            <p:cNvPr id="111" name="Straight Arrow Connector 110"/>
            <p:cNvCxnSpPr>
              <a:stCxn id="107" idx="2"/>
              <a:endCxn id="60" idx="0"/>
            </p:cNvCxnSpPr>
            <p:nvPr/>
          </p:nvCxnSpPr>
          <p:spPr>
            <a:xfrm>
              <a:off x="7748252" y="3072897"/>
              <a:ext cx="5725" cy="883667"/>
            </a:xfrm>
            <a:prstGeom prst="straightConnector1">
              <a:avLst/>
            </a:prstGeom>
            <a:ln>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8862915" y="2001183"/>
              <a:ext cx="1936182" cy="769441"/>
            </a:xfrm>
            <a:prstGeom prst="rect">
              <a:avLst/>
            </a:prstGeom>
            <a:noFill/>
            <a:ln w="28575">
              <a:solidFill>
                <a:schemeClr val="accent3"/>
              </a:solidFill>
            </a:ln>
          </p:spPr>
          <p:txBody>
            <a:bodyPr wrap="square" rtlCol="0">
              <a:spAutoFit/>
            </a:bodyPr>
            <a:lstStyle/>
            <a:p>
              <a:pPr algn="ctr"/>
              <a:r>
                <a:rPr lang="en-US" sz="1200" dirty="0">
                  <a:solidFill>
                    <a:schemeClr val="accent3"/>
                  </a:solidFill>
                </a:rPr>
                <a:t>Worker Node #2</a:t>
              </a:r>
            </a:p>
            <a:p>
              <a:pPr algn="ctr"/>
              <a:r>
                <a:rPr lang="en-US" sz="1000" dirty="0">
                  <a:solidFill>
                    <a:schemeClr val="accent3"/>
                  </a:solidFill>
                </a:rPr>
                <a:t>4 vCPUs made available</a:t>
              </a:r>
            </a:p>
            <a:p>
              <a:pPr algn="ctr"/>
              <a:r>
                <a:rPr lang="en-US" sz="1000" dirty="0">
                  <a:solidFill>
                    <a:schemeClr val="accent3"/>
                  </a:solidFill>
                </a:rPr>
                <a:t>Oversubscribed on 2 cores</a:t>
              </a:r>
            </a:p>
            <a:p>
              <a:pPr algn="ctr"/>
              <a:r>
                <a:rPr lang="en-US" sz="1200" dirty="0">
                  <a:solidFill>
                    <a:schemeClr val="accent3"/>
                  </a:solidFill>
                </a:rPr>
                <a:t>2 CPUs = 2 VPCs</a:t>
              </a:r>
            </a:p>
          </p:txBody>
        </p:sp>
        <p:sp>
          <p:nvSpPr>
            <p:cNvPr id="117" name="Rounded Rectangle 116"/>
            <p:cNvSpPr/>
            <p:nvPr/>
          </p:nvSpPr>
          <p:spPr>
            <a:xfrm>
              <a:off x="8862914" y="2739230"/>
              <a:ext cx="1936183"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$16.8k</a:t>
              </a:r>
            </a:p>
          </p:txBody>
        </p:sp>
        <p:cxnSp>
          <p:nvCxnSpPr>
            <p:cNvPr id="119" name="Straight Arrow Connector 118"/>
            <p:cNvCxnSpPr>
              <a:stCxn id="117" idx="2"/>
              <a:endCxn id="63" idx="0"/>
            </p:cNvCxnSpPr>
            <p:nvPr/>
          </p:nvCxnSpPr>
          <p:spPr>
            <a:xfrm flipH="1">
              <a:off x="9808031" y="3071033"/>
              <a:ext cx="22975" cy="885528"/>
            </a:xfrm>
            <a:prstGeom prst="straightConnector1">
              <a:avLst/>
            </a:prstGeom>
            <a:ln>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24" name="Oval 123"/>
          <p:cNvSpPr/>
          <p:nvPr/>
        </p:nvSpPr>
        <p:spPr>
          <a:xfrm>
            <a:off x="9875904" y="1847326"/>
            <a:ext cx="1729645" cy="1672514"/>
          </a:xfrm>
          <a:prstGeom prst="ellipse">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Total Deal</a:t>
            </a:r>
          </a:p>
          <a:p>
            <a:pPr algn="ctr"/>
            <a:r>
              <a:rPr lang="en-US" dirty="0">
                <a:solidFill>
                  <a:schemeClr val="accent3"/>
                </a:solidFill>
              </a:rPr>
              <a:t>10 VPCs</a:t>
            </a:r>
          </a:p>
          <a:p>
            <a:pPr algn="ctr"/>
            <a:r>
              <a:rPr lang="en-US" dirty="0">
                <a:solidFill>
                  <a:schemeClr val="accent3"/>
                </a:solidFill>
              </a:rPr>
              <a:t>$64.8k</a:t>
            </a:r>
          </a:p>
        </p:txBody>
      </p:sp>
      <p:sp>
        <p:nvSpPr>
          <p:cNvPr id="2" name="TextBox 1"/>
          <p:cNvSpPr txBox="1"/>
          <p:nvPr/>
        </p:nvSpPr>
        <p:spPr>
          <a:xfrm>
            <a:off x="9337195" y="4042497"/>
            <a:ext cx="2470067" cy="2308324"/>
          </a:xfrm>
          <a:prstGeom prst="rect">
            <a:avLst/>
          </a:prstGeom>
          <a:noFill/>
        </p:spPr>
        <p:txBody>
          <a:bodyPr wrap="square" rtlCol="0">
            <a:spAutoFit/>
          </a:bodyPr>
          <a:lstStyle/>
          <a:p>
            <a:r>
              <a:rPr lang="en-US" sz="1200" dirty="0">
                <a:solidFill>
                  <a:schemeClr val="accent3"/>
                </a:solidFill>
              </a:rPr>
              <a:t>Note:</a:t>
            </a:r>
          </a:p>
          <a:p>
            <a:endParaRPr lang="en-US" sz="1200" dirty="0">
              <a:solidFill>
                <a:schemeClr val="accent3"/>
              </a:solidFill>
            </a:endParaRPr>
          </a:p>
          <a:p>
            <a:r>
              <a:rPr lang="en-US" sz="1200" dirty="0">
                <a:solidFill>
                  <a:schemeClr val="accent3"/>
                </a:solidFill>
              </a:rPr>
              <a:t>Cloud Foundry control plane is a non-chargeable component of ICP (not diagramed because CF requires 16 cores for its control plane</a:t>
            </a:r>
          </a:p>
          <a:p>
            <a:endParaRPr lang="en-US" sz="1200" dirty="0">
              <a:solidFill>
                <a:schemeClr val="accent3"/>
              </a:solidFill>
            </a:endParaRPr>
          </a:p>
          <a:p>
            <a:r>
              <a:rPr lang="en-US" sz="1200" dirty="0">
                <a:solidFill>
                  <a:schemeClr val="accent3"/>
                </a:solidFill>
              </a:rPr>
              <a:t>ICP does not care how many containers are being deployed in the environment</a:t>
            </a:r>
          </a:p>
          <a:p>
            <a:endParaRPr lang="en-US" sz="1200" dirty="0">
              <a:solidFill>
                <a:schemeClr val="accent3"/>
              </a:solidFill>
            </a:endParaRPr>
          </a:p>
        </p:txBody>
      </p:sp>
      <p:cxnSp>
        <p:nvCxnSpPr>
          <p:cNvPr id="7" name="Straight Connector 6"/>
          <p:cNvCxnSpPr/>
          <p:nvPr/>
        </p:nvCxnSpPr>
        <p:spPr>
          <a:xfrm>
            <a:off x="5996930" y="5074329"/>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957171" y="5063918"/>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062968" y="5084740"/>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9023209" y="5074329"/>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665772" y="5084740"/>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1632352" y="5074804"/>
            <a:ext cx="0" cy="1044715"/>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77" name="Can 76"/>
          <p:cNvSpPr/>
          <p:nvPr/>
        </p:nvSpPr>
        <p:spPr>
          <a:xfrm>
            <a:off x="6245748" y="3788442"/>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78" name="Can 77"/>
          <p:cNvSpPr/>
          <p:nvPr/>
        </p:nvSpPr>
        <p:spPr>
          <a:xfrm>
            <a:off x="8317015" y="3788442"/>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8" name="Can 87"/>
          <p:cNvSpPr/>
          <p:nvPr/>
        </p:nvSpPr>
        <p:spPr>
          <a:xfrm>
            <a:off x="1868722" y="3858628"/>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89" name="Can 88"/>
          <p:cNvSpPr/>
          <p:nvPr/>
        </p:nvSpPr>
        <p:spPr>
          <a:xfrm>
            <a:off x="2880500" y="3857078"/>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91" name="Can 90"/>
          <p:cNvSpPr/>
          <p:nvPr/>
        </p:nvSpPr>
        <p:spPr>
          <a:xfrm>
            <a:off x="2374611" y="3855528"/>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96" name="Can 95"/>
          <p:cNvSpPr/>
          <p:nvPr/>
        </p:nvSpPr>
        <p:spPr>
          <a:xfrm>
            <a:off x="3892276" y="3854700"/>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
        <p:nvSpPr>
          <p:cNvPr id="100" name="Can 99"/>
          <p:cNvSpPr/>
          <p:nvPr/>
        </p:nvSpPr>
        <p:spPr>
          <a:xfrm>
            <a:off x="3386389" y="3853150"/>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a:solidFill>
                  <a:schemeClr val="accent3"/>
                </a:solidFill>
              </a:rPr>
              <a:t>Container</a:t>
            </a:r>
          </a:p>
        </p:txBody>
      </p:sp>
    </p:spTree>
    <p:extLst>
      <p:ext uri="{BB962C8B-B14F-4D97-AF65-F5344CB8AC3E}">
        <p14:creationId xmlns:p14="http://schemas.microsoft.com/office/powerpoint/2010/main" val="126805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462884"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(D1VXCLL)</a:t>
            </a:r>
          </a:p>
          <a:p>
            <a:pPr algn="ctr"/>
            <a:r>
              <a:rPr lang="en-US" sz="1600" dirty="0">
                <a:solidFill>
                  <a:schemeClr val="accent3"/>
                </a:solidFill>
              </a:rPr>
              <a:t>$20,400/VPC</a:t>
            </a:r>
          </a:p>
        </p:txBody>
      </p:sp>
      <p:cxnSp>
        <p:nvCxnSpPr>
          <p:cNvPr id="53" name="Straight Connector 52"/>
          <p:cNvCxnSpPr/>
          <p:nvPr/>
        </p:nvCxnSpPr>
        <p:spPr>
          <a:xfrm>
            <a:off x="6016702" y="988601"/>
            <a:ext cx="0" cy="5274527"/>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0EEE86FC-2FB5-5046-AEAE-43435FBBD983}" type="slidenum">
              <a:rPr lang="en-US" smtClean="0"/>
              <a:t>6</a:t>
            </a:fld>
            <a:endParaRPr lang="en-US" dirty="0"/>
          </a:p>
        </p:txBody>
      </p:sp>
      <p:sp>
        <p:nvSpPr>
          <p:cNvPr id="4" name="Title 1"/>
          <p:cNvSpPr>
            <a:spLocks noGrp="1"/>
          </p:cNvSpPr>
          <p:nvPr>
            <p:ph type="title"/>
          </p:nvPr>
        </p:nvSpPr>
        <p:spPr>
          <a:xfrm>
            <a:off x="336207" y="381406"/>
            <a:ext cx="5321149" cy="432634"/>
          </a:xfrm>
        </p:spPr>
        <p:txBody>
          <a:bodyPr/>
          <a:lstStyle/>
          <a:p>
            <a:r>
              <a:rPr lang="en-US" sz="2400" dirty="0"/>
              <a:t>Pricing &amp; Packaging</a:t>
            </a:r>
          </a:p>
        </p:txBody>
      </p:sp>
      <p:cxnSp>
        <p:nvCxnSpPr>
          <p:cNvPr id="15" name="Straight Connector 14"/>
          <p:cNvCxnSpPr/>
          <p:nvPr/>
        </p:nvCxnSpPr>
        <p:spPr>
          <a:xfrm>
            <a:off x="5935552" y="990576"/>
            <a:ext cx="0" cy="5274527"/>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336207" y="1626195"/>
            <a:ext cx="11246193" cy="735981"/>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Platform</a:t>
            </a:r>
          </a:p>
        </p:txBody>
      </p:sp>
      <p:sp>
        <p:nvSpPr>
          <p:cNvPr id="9" name="Rounded Rectangle 8"/>
          <p:cNvSpPr/>
          <p:nvPr/>
        </p:nvSpPr>
        <p:spPr>
          <a:xfrm>
            <a:off x="1661532" y="1748858"/>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Kubernetes</a:t>
            </a:r>
          </a:p>
        </p:txBody>
      </p:sp>
      <p:sp>
        <p:nvSpPr>
          <p:cNvPr id="10" name="Rounded Rectangle 9"/>
          <p:cNvSpPr/>
          <p:nvPr/>
        </p:nvSpPr>
        <p:spPr>
          <a:xfrm>
            <a:off x="2989668" y="1748858"/>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Core services</a:t>
            </a:r>
          </a:p>
        </p:txBody>
      </p:sp>
      <p:sp>
        <p:nvSpPr>
          <p:cNvPr id="11" name="Rounded Rectangle 10"/>
          <p:cNvSpPr/>
          <p:nvPr/>
        </p:nvSpPr>
        <p:spPr>
          <a:xfrm>
            <a:off x="5645940" y="1748858"/>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HELM Catalog</a:t>
            </a:r>
          </a:p>
        </p:txBody>
      </p:sp>
      <p:sp>
        <p:nvSpPr>
          <p:cNvPr id="12" name="Rounded Rectangle 11"/>
          <p:cNvSpPr/>
          <p:nvPr/>
        </p:nvSpPr>
        <p:spPr>
          <a:xfrm>
            <a:off x="8302212" y="1748858"/>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WAS Liberty</a:t>
            </a:r>
          </a:p>
        </p:txBody>
      </p:sp>
      <p:sp>
        <p:nvSpPr>
          <p:cNvPr id="13" name="Rounded Rectangle 12"/>
          <p:cNvSpPr/>
          <p:nvPr/>
        </p:nvSpPr>
        <p:spPr>
          <a:xfrm>
            <a:off x="9630349" y="1748858"/>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Microservice Builder</a:t>
            </a:r>
          </a:p>
        </p:txBody>
      </p:sp>
      <p:sp>
        <p:nvSpPr>
          <p:cNvPr id="17" name="Rounded Rectangle 16"/>
          <p:cNvSpPr/>
          <p:nvPr/>
        </p:nvSpPr>
        <p:spPr>
          <a:xfrm>
            <a:off x="7638144" y="2867770"/>
            <a:ext cx="3944255" cy="345689"/>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WebSphere Application Server Network Deployment</a:t>
            </a:r>
          </a:p>
        </p:txBody>
      </p:sp>
      <p:sp>
        <p:nvSpPr>
          <p:cNvPr id="18" name="Rounded Rectangle 17"/>
          <p:cNvSpPr/>
          <p:nvPr/>
        </p:nvSpPr>
        <p:spPr>
          <a:xfrm>
            <a:off x="7638144" y="2438450"/>
            <a:ext cx="3944254" cy="347472"/>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MQ Advanced</a:t>
            </a:r>
          </a:p>
        </p:txBody>
      </p:sp>
      <p:sp>
        <p:nvSpPr>
          <p:cNvPr id="20" name="Rounded Rectangle 19"/>
          <p:cNvSpPr/>
          <p:nvPr/>
        </p:nvSpPr>
        <p:spPr>
          <a:xfrm>
            <a:off x="7638821" y="3295308"/>
            <a:ext cx="3954728" cy="347472"/>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API Connect Professional</a:t>
            </a:r>
          </a:p>
        </p:txBody>
      </p:sp>
      <p:sp>
        <p:nvSpPr>
          <p:cNvPr id="21" name="Left Brace 20"/>
          <p:cNvSpPr/>
          <p:nvPr/>
        </p:nvSpPr>
        <p:spPr>
          <a:xfrm>
            <a:off x="7383300" y="2867770"/>
            <a:ext cx="166076" cy="775010"/>
          </a:xfrm>
          <a:prstGeom prst="leftBrac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6071641" y="3174331"/>
            <a:ext cx="1311660" cy="246221"/>
          </a:xfrm>
          <a:prstGeom prst="rect">
            <a:avLst/>
          </a:prstGeom>
          <a:noFill/>
        </p:spPr>
        <p:txBody>
          <a:bodyPr wrap="square" rtlCol="0">
            <a:spAutoFit/>
          </a:bodyPr>
          <a:lstStyle/>
          <a:p>
            <a:pPr algn="r"/>
            <a:r>
              <a:rPr lang="en-US" sz="1000"/>
              <a:t>Deployed on VMs</a:t>
            </a:r>
            <a:r>
              <a:rPr lang="en-US" sz="1000" baseline="30000"/>
              <a:t>1</a:t>
            </a:r>
            <a:endParaRPr lang="en-US" sz="1000"/>
          </a:p>
        </p:txBody>
      </p:sp>
      <p:sp>
        <p:nvSpPr>
          <p:cNvPr id="23" name="Rounded Rectangle 22"/>
          <p:cNvSpPr/>
          <p:nvPr/>
        </p:nvSpPr>
        <p:spPr>
          <a:xfrm>
            <a:off x="6974076" y="1748858"/>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3"/>
                </a:solidFill>
              </a:rPr>
              <a:t>NodeJS</a:t>
            </a:r>
            <a:endParaRPr lang="en-US" sz="1200" dirty="0">
              <a:solidFill>
                <a:schemeClr val="accent3"/>
              </a:solidFill>
            </a:endParaRPr>
          </a:p>
        </p:txBody>
      </p:sp>
      <p:sp>
        <p:nvSpPr>
          <p:cNvPr id="24" name="Left Brace 23"/>
          <p:cNvSpPr/>
          <p:nvPr/>
        </p:nvSpPr>
        <p:spPr>
          <a:xfrm>
            <a:off x="7383300" y="2438450"/>
            <a:ext cx="166076" cy="347472"/>
          </a:xfrm>
          <a:prstGeom prst="leftBrac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6026519" y="2480264"/>
            <a:ext cx="1519187" cy="246221"/>
          </a:xfrm>
          <a:prstGeom prst="rect">
            <a:avLst/>
          </a:prstGeom>
          <a:noFill/>
        </p:spPr>
        <p:txBody>
          <a:bodyPr wrap="square" rtlCol="0">
            <a:spAutoFit/>
          </a:bodyPr>
          <a:lstStyle/>
          <a:p>
            <a:r>
              <a:rPr lang="en-US" sz="1000"/>
              <a:t>Deployed in Container</a:t>
            </a:r>
          </a:p>
        </p:txBody>
      </p:sp>
      <p:sp>
        <p:nvSpPr>
          <p:cNvPr id="30" name="Rounded Rectangle 29"/>
          <p:cNvSpPr/>
          <p:nvPr/>
        </p:nvSpPr>
        <p:spPr>
          <a:xfrm>
            <a:off x="9159891"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(D1VXSLL)</a:t>
            </a:r>
          </a:p>
          <a:p>
            <a:pPr algn="ctr"/>
            <a:r>
              <a:rPr lang="en-US" sz="1600" dirty="0">
                <a:solidFill>
                  <a:schemeClr val="accent3"/>
                </a:solidFill>
              </a:rPr>
              <a:t>$850/VPC/Month</a:t>
            </a:r>
          </a:p>
        </p:txBody>
      </p:sp>
      <p:sp>
        <p:nvSpPr>
          <p:cNvPr id="32" name="Rounded Rectangle 31"/>
          <p:cNvSpPr/>
          <p:nvPr/>
        </p:nvSpPr>
        <p:spPr>
          <a:xfrm>
            <a:off x="3030439"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(D1US3LL)</a:t>
            </a:r>
          </a:p>
          <a:p>
            <a:pPr algn="ctr"/>
            <a:r>
              <a:rPr lang="en-US" sz="1600" dirty="0">
                <a:solidFill>
                  <a:schemeClr val="accent3"/>
                </a:solidFill>
              </a:rPr>
              <a:t>$250/VPC/Month</a:t>
            </a:r>
          </a:p>
        </p:txBody>
      </p:sp>
      <p:sp>
        <p:nvSpPr>
          <p:cNvPr id="33" name="Rounded Rectangle 32"/>
          <p:cNvSpPr/>
          <p:nvPr/>
        </p:nvSpPr>
        <p:spPr>
          <a:xfrm>
            <a:off x="326054"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(D1URTLL)</a:t>
            </a:r>
          </a:p>
          <a:p>
            <a:pPr algn="ctr"/>
            <a:r>
              <a:rPr lang="en-US" sz="1600" dirty="0">
                <a:solidFill>
                  <a:schemeClr val="accent3"/>
                </a:solidFill>
              </a:rPr>
              <a:t>$6,000/VPC</a:t>
            </a:r>
          </a:p>
        </p:txBody>
      </p:sp>
      <p:sp>
        <p:nvSpPr>
          <p:cNvPr id="34" name="Rounded Rectangle 33"/>
          <p:cNvSpPr/>
          <p:nvPr/>
        </p:nvSpPr>
        <p:spPr>
          <a:xfrm>
            <a:off x="225631" y="4581267"/>
            <a:ext cx="11601450" cy="1683836"/>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3"/>
                </a:solidFill>
              </a:rPr>
              <a:t>Optional Components available to  </a:t>
            </a:r>
          </a:p>
          <a:p>
            <a:r>
              <a:rPr lang="en-US" sz="1400" dirty="0">
                <a:solidFill>
                  <a:schemeClr val="accent3"/>
                </a:solidFill>
              </a:rPr>
              <a:t>Cloud Native &amp; Enterprise Edition</a:t>
            </a:r>
          </a:p>
        </p:txBody>
      </p:sp>
      <p:grpSp>
        <p:nvGrpSpPr>
          <p:cNvPr id="8" name="Group 7"/>
          <p:cNvGrpSpPr/>
          <p:nvPr/>
        </p:nvGrpSpPr>
        <p:grpSpPr>
          <a:xfrm>
            <a:off x="8939956" y="5431669"/>
            <a:ext cx="2820118" cy="675121"/>
            <a:chOff x="3191986" y="5439009"/>
            <a:chExt cx="2820118" cy="675121"/>
          </a:xfrm>
        </p:grpSpPr>
        <p:sp>
          <p:nvSpPr>
            <p:cNvPr id="46" name="Rounded Rectangle 45"/>
            <p:cNvSpPr/>
            <p:nvPr/>
          </p:nvSpPr>
          <p:spPr>
            <a:xfrm>
              <a:off x="4610228" y="5702368"/>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(DVYMLL)</a:t>
              </a:r>
            </a:p>
            <a:p>
              <a:pPr algn="ctr"/>
              <a:r>
                <a:rPr lang="en-US" sz="1200" dirty="0">
                  <a:solidFill>
                    <a:schemeClr val="accent3"/>
                  </a:solidFill>
                </a:rPr>
                <a:t>$100/VPC/Month</a:t>
              </a:r>
            </a:p>
          </p:txBody>
        </p:sp>
        <p:sp>
          <p:nvSpPr>
            <p:cNvPr id="47" name="Rounded Rectangle 46"/>
            <p:cNvSpPr/>
            <p:nvPr/>
          </p:nvSpPr>
          <p:spPr>
            <a:xfrm>
              <a:off x="3203797" y="5702368"/>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(D1VS5LL)</a:t>
              </a:r>
            </a:p>
            <a:p>
              <a:pPr algn="ctr"/>
              <a:r>
                <a:rPr lang="en-US" sz="1200" dirty="0">
                  <a:solidFill>
                    <a:schemeClr val="accent3"/>
                  </a:solidFill>
                </a:rPr>
                <a:t>$2400/VPC</a:t>
              </a:r>
            </a:p>
          </p:txBody>
        </p:sp>
        <p:sp>
          <p:nvSpPr>
            <p:cNvPr id="48" name="Rounded Rectangle 47"/>
            <p:cNvSpPr/>
            <p:nvPr/>
          </p:nvSpPr>
          <p:spPr>
            <a:xfrm>
              <a:off x="3191986" y="5439009"/>
              <a:ext cx="2813378" cy="259602"/>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Cloud Foundry*</a:t>
              </a:r>
            </a:p>
          </p:txBody>
        </p:sp>
      </p:grpSp>
      <p:sp>
        <p:nvSpPr>
          <p:cNvPr id="54" name="Rounded Rectangle 53"/>
          <p:cNvSpPr/>
          <p:nvPr/>
        </p:nvSpPr>
        <p:spPr>
          <a:xfrm>
            <a:off x="10351459" y="4973458"/>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(DVYPLL)</a:t>
            </a:r>
          </a:p>
          <a:p>
            <a:pPr algn="ctr"/>
            <a:r>
              <a:rPr lang="en-US" sz="1200" dirty="0">
                <a:solidFill>
                  <a:schemeClr val="accent3"/>
                </a:solidFill>
              </a:rPr>
              <a:t>$74/VPC/Month</a:t>
            </a:r>
          </a:p>
        </p:txBody>
      </p:sp>
      <p:sp>
        <p:nvSpPr>
          <p:cNvPr id="55" name="Rounded Rectangle 54"/>
          <p:cNvSpPr/>
          <p:nvPr/>
        </p:nvSpPr>
        <p:spPr>
          <a:xfrm>
            <a:off x="8952674" y="4973458"/>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(D1VXQLL)</a:t>
            </a:r>
          </a:p>
          <a:p>
            <a:pPr algn="ctr"/>
            <a:r>
              <a:rPr lang="en-US" sz="1200" dirty="0">
                <a:solidFill>
                  <a:schemeClr val="accent3"/>
                </a:solidFill>
              </a:rPr>
              <a:t>$1771/VPC</a:t>
            </a:r>
          </a:p>
        </p:txBody>
      </p:sp>
      <p:sp>
        <p:nvSpPr>
          <p:cNvPr id="56" name="Rounded Rectangle 55"/>
          <p:cNvSpPr/>
          <p:nvPr/>
        </p:nvSpPr>
        <p:spPr>
          <a:xfrm>
            <a:off x="8948991" y="4709969"/>
            <a:ext cx="2813378" cy="259602"/>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Urban Code Deploy</a:t>
            </a:r>
          </a:p>
        </p:txBody>
      </p:sp>
      <p:grpSp>
        <p:nvGrpSpPr>
          <p:cNvPr id="16" name="Group 15"/>
          <p:cNvGrpSpPr/>
          <p:nvPr/>
        </p:nvGrpSpPr>
        <p:grpSpPr>
          <a:xfrm>
            <a:off x="3193507" y="5434071"/>
            <a:ext cx="2813379" cy="665634"/>
            <a:chOff x="3191986" y="4709969"/>
            <a:chExt cx="2813379" cy="665634"/>
          </a:xfrm>
        </p:grpSpPr>
        <p:sp>
          <p:nvSpPr>
            <p:cNvPr id="59" name="Rounded Rectangle 58"/>
            <p:cNvSpPr/>
            <p:nvPr/>
          </p:nvSpPr>
          <p:spPr>
            <a:xfrm>
              <a:off x="3191987" y="4963841"/>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(DVYMLL)</a:t>
              </a:r>
            </a:p>
            <a:p>
              <a:pPr algn="ctr"/>
              <a:r>
                <a:rPr lang="en-US" sz="1200" dirty="0">
                  <a:solidFill>
                    <a:schemeClr val="accent3"/>
                  </a:solidFill>
                </a:rPr>
                <a:t>$365/VPC/Month</a:t>
              </a:r>
            </a:p>
          </p:txBody>
        </p:sp>
        <p:sp>
          <p:nvSpPr>
            <p:cNvPr id="60" name="Rounded Rectangle 59"/>
            <p:cNvSpPr/>
            <p:nvPr/>
          </p:nvSpPr>
          <p:spPr>
            <a:xfrm>
              <a:off x="4603489" y="4963841"/>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(N/A)</a:t>
              </a:r>
            </a:p>
            <a:p>
              <a:pPr algn="ctr"/>
              <a:r>
                <a:rPr lang="en-US" sz="1200" dirty="0">
                  <a:solidFill>
                    <a:schemeClr val="accent3"/>
                  </a:solidFill>
                </a:rPr>
                <a:t>Unavailable</a:t>
              </a:r>
            </a:p>
          </p:txBody>
        </p:sp>
        <p:sp>
          <p:nvSpPr>
            <p:cNvPr id="61" name="Rounded Rectangle 60"/>
            <p:cNvSpPr/>
            <p:nvPr/>
          </p:nvSpPr>
          <p:spPr>
            <a:xfrm>
              <a:off x="3191986" y="4709969"/>
              <a:ext cx="2813378" cy="259602"/>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Db2 Direct Advanced Edition</a:t>
              </a:r>
            </a:p>
          </p:txBody>
        </p:sp>
      </p:grpSp>
      <p:sp>
        <p:nvSpPr>
          <p:cNvPr id="63" name="Rounded Rectangle 62"/>
          <p:cNvSpPr/>
          <p:nvPr/>
        </p:nvSpPr>
        <p:spPr>
          <a:xfrm>
            <a:off x="7480143" y="4973458"/>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(D1VSTLL)</a:t>
            </a:r>
          </a:p>
          <a:p>
            <a:pPr algn="ctr"/>
            <a:r>
              <a:rPr lang="en-US" sz="1200" dirty="0">
                <a:solidFill>
                  <a:schemeClr val="accent3"/>
                </a:solidFill>
              </a:rPr>
              <a:t>$700</a:t>
            </a:r>
            <a:r>
              <a:rPr lang="en-US" sz="700" dirty="0">
                <a:solidFill>
                  <a:schemeClr val="accent3"/>
                </a:solidFill>
              </a:rPr>
              <a:t>/</a:t>
            </a:r>
            <a:r>
              <a:rPr lang="en-US" sz="600" dirty="0">
                <a:solidFill>
                  <a:schemeClr val="accent3"/>
                </a:solidFill>
              </a:rPr>
              <a:t>Authorized User/Month</a:t>
            </a:r>
            <a:endParaRPr lang="en-US" sz="900" dirty="0">
              <a:solidFill>
                <a:schemeClr val="accent3"/>
              </a:solidFill>
            </a:endParaRPr>
          </a:p>
        </p:txBody>
      </p:sp>
      <p:sp>
        <p:nvSpPr>
          <p:cNvPr id="64" name="Rounded Rectangle 63"/>
          <p:cNvSpPr/>
          <p:nvPr/>
        </p:nvSpPr>
        <p:spPr>
          <a:xfrm>
            <a:off x="6078267" y="4973458"/>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(D1VSHLL)</a:t>
            </a:r>
          </a:p>
          <a:p>
            <a:pPr algn="ctr"/>
            <a:r>
              <a:rPr lang="en-US" sz="1200" dirty="0">
                <a:solidFill>
                  <a:schemeClr val="accent3"/>
                </a:solidFill>
              </a:rPr>
              <a:t>$16,800</a:t>
            </a:r>
            <a:r>
              <a:rPr lang="en-US" sz="800" dirty="0">
                <a:solidFill>
                  <a:schemeClr val="accent3"/>
                </a:solidFill>
              </a:rPr>
              <a:t>/</a:t>
            </a:r>
            <a:r>
              <a:rPr lang="en-US" sz="600" dirty="0">
                <a:solidFill>
                  <a:schemeClr val="accent3"/>
                </a:solidFill>
              </a:rPr>
              <a:t>Authorized User</a:t>
            </a:r>
            <a:endParaRPr lang="en-US" sz="1100" dirty="0">
              <a:solidFill>
                <a:schemeClr val="accent3"/>
              </a:solidFill>
            </a:endParaRPr>
          </a:p>
        </p:txBody>
      </p:sp>
      <p:sp>
        <p:nvSpPr>
          <p:cNvPr id="65" name="Rounded Rectangle 64"/>
          <p:cNvSpPr/>
          <p:nvPr/>
        </p:nvSpPr>
        <p:spPr>
          <a:xfrm>
            <a:off x="6076438" y="4709969"/>
            <a:ext cx="2813378" cy="259602"/>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Data Science Experience Local</a:t>
            </a:r>
          </a:p>
        </p:txBody>
      </p:sp>
      <p:sp>
        <p:nvSpPr>
          <p:cNvPr id="66" name="TextBox 65"/>
          <p:cNvSpPr txBox="1"/>
          <p:nvPr/>
        </p:nvSpPr>
        <p:spPr>
          <a:xfrm>
            <a:off x="1089526" y="2850529"/>
            <a:ext cx="3610099" cy="369332"/>
          </a:xfrm>
          <a:prstGeom prst="rect">
            <a:avLst/>
          </a:prstGeom>
          <a:noFill/>
        </p:spPr>
        <p:txBody>
          <a:bodyPr wrap="square" rtlCol="0">
            <a:spAutoFit/>
          </a:bodyPr>
          <a:lstStyle/>
          <a:p>
            <a:pPr algn="ctr"/>
            <a:r>
              <a:rPr lang="en-US" i="1" dirty="0"/>
              <a:t>No additional bundled software</a:t>
            </a:r>
          </a:p>
        </p:txBody>
      </p:sp>
      <p:sp>
        <p:nvSpPr>
          <p:cNvPr id="68" name="TextBox 67"/>
          <p:cNvSpPr txBox="1"/>
          <p:nvPr/>
        </p:nvSpPr>
        <p:spPr>
          <a:xfrm>
            <a:off x="7273097" y="6268990"/>
            <a:ext cx="4714504" cy="230832"/>
          </a:xfrm>
          <a:prstGeom prst="rect">
            <a:avLst/>
          </a:prstGeom>
          <a:noFill/>
        </p:spPr>
        <p:txBody>
          <a:bodyPr wrap="square" rtlCol="0">
            <a:spAutoFit/>
          </a:bodyPr>
          <a:lstStyle/>
          <a:p>
            <a:r>
              <a:rPr lang="en-US" sz="900" dirty="0"/>
              <a:t>*Combined price of ICP </a:t>
            </a:r>
            <a:r>
              <a:rPr lang="en-US" sz="900"/>
              <a:t>Cloud Native + CF add-on part (1:1 relationship required)</a:t>
            </a:r>
          </a:p>
        </p:txBody>
      </p:sp>
      <p:sp>
        <p:nvSpPr>
          <p:cNvPr id="69" name="TextBox 68"/>
          <p:cNvSpPr txBox="1"/>
          <p:nvPr/>
        </p:nvSpPr>
        <p:spPr>
          <a:xfrm>
            <a:off x="7843312" y="2169481"/>
            <a:ext cx="3983770" cy="230832"/>
          </a:xfrm>
          <a:prstGeom prst="rect">
            <a:avLst/>
          </a:prstGeom>
          <a:noFill/>
        </p:spPr>
        <p:txBody>
          <a:bodyPr wrap="square" rtlCol="0">
            <a:spAutoFit/>
          </a:bodyPr>
          <a:lstStyle/>
          <a:p>
            <a:r>
              <a:rPr lang="en-US" sz="900">
                <a:solidFill>
                  <a:schemeClr val="accent3"/>
                </a:solidFill>
              </a:rPr>
              <a:t>Items in this box </a:t>
            </a:r>
            <a:r>
              <a:rPr lang="en-US" sz="900" dirty="0">
                <a:solidFill>
                  <a:schemeClr val="accent3"/>
                </a:solidFill>
              </a:rPr>
              <a:t>are available in Cloud Native AND Enterprise Edition</a:t>
            </a:r>
          </a:p>
        </p:txBody>
      </p:sp>
      <p:sp>
        <p:nvSpPr>
          <p:cNvPr id="70" name="Rounded Rectangle 69"/>
          <p:cNvSpPr/>
          <p:nvPr/>
        </p:nvSpPr>
        <p:spPr>
          <a:xfrm>
            <a:off x="4317804" y="1758714"/>
            <a:ext cx="1188720" cy="4906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solidFill>
              </a:rPr>
              <a:t>Cloud </a:t>
            </a:r>
            <a:r>
              <a:rPr lang="en-US" sz="1050">
                <a:solidFill>
                  <a:schemeClr val="accent3"/>
                </a:solidFill>
              </a:rPr>
              <a:t>Automation Manager</a:t>
            </a:r>
            <a:endParaRPr lang="en-US" sz="1050" dirty="0">
              <a:solidFill>
                <a:schemeClr val="accent3"/>
              </a:solidFill>
            </a:endParaRPr>
          </a:p>
        </p:txBody>
      </p:sp>
      <p:grpSp>
        <p:nvGrpSpPr>
          <p:cNvPr id="14" name="Group 13"/>
          <p:cNvGrpSpPr/>
          <p:nvPr/>
        </p:nvGrpSpPr>
        <p:grpSpPr>
          <a:xfrm>
            <a:off x="6071640" y="5432550"/>
            <a:ext cx="2813378" cy="675543"/>
            <a:chOff x="324545" y="5433279"/>
            <a:chExt cx="2813378" cy="675543"/>
          </a:xfrm>
        </p:grpSpPr>
        <p:sp>
          <p:nvSpPr>
            <p:cNvPr id="71" name="Rounded Rectangle 70"/>
            <p:cNvSpPr/>
            <p:nvPr/>
          </p:nvSpPr>
          <p:spPr>
            <a:xfrm>
              <a:off x="1731234" y="5695757"/>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(D1VSPLL)</a:t>
              </a:r>
            </a:p>
            <a:p>
              <a:pPr algn="ctr"/>
              <a:r>
                <a:rPr lang="en-US" sz="1200" dirty="0">
                  <a:solidFill>
                    <a:schemeClr val="accent3"/>
                  </a:solidFill>
                </a:rPr>
                <a:t>$57/VPC/Month</a:t>
              </a:r>
            </a:p>
          </p:txBody>
        </p:sp>
        <p:sp>
          <p:nvSpPr>
            <p:cNvPr id="72" name="Rounded Rectangle 71"/>
            <p:cNvSpPr/>
            <p:nvPr/>
          </p:nvSpPr>
          <p:spPr>
            <a:xfrm>
              <a:off x="327876" y="5697060"/>
              <a:ext cx="1401876" cy="411762"/>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(D1VS9LL)</a:t>
              </a:r>
            </a:p>
            <a:p>
              <a:pPr algn="ctr"/>
              <a:r>
                <a:rPr lang="en-US" sz="1200" dirty="0">
                  <a:solidFill>
                    <a:schemeClr val="accent3"/>
                  </a:solidFill>
                </a:rPr>
                <a:t>$1368/VPC</a:t>
              </a:r>
            </a:p>
          </p:txBody>
        </p:sp>
        <p:sp>
          <p:nvSpPr>
            <p:cNvPr id="73" name="Rounded Rectangle 72"/>
            <p:cNvSpPr/>
            <p:nvPr/>
          </p:nvSpPr>
          <p:spPr>
            <a:xfrm>
              <a:off x="324545" y="5433279"/>
              <a:ext cx="2813378" cy="259602"/>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CAM for External Environments</a:t>
              </a:r>
            </a:p>
          </p:txBody>
        </p:sp>
      </p:grpSp>
      <p:sp>
        <p:nvSpPr>
          <p:cNvPr id="50" name="Rounded Rectangle 49"/>
          <p:cNvSpPr/>
          <p:nvPr/>
        </p:nvSpPr>
        <p:spPr>
          <a:xfrm>
            <a:off x="6465661" y="990576"/>
            <a:ext cx="5116737"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IBM Cloud Private Enterprise Edition</a:t>
            </a:r>
          </a:p>
          <a:p>
            <a:r>
              <a:rPr lang="en-US" sz="800" dirty="0"/>
              <a:t>Application Modernization in SQO </a:t>
            </a:r>
          </a:p>
          <a:p>
            <a:endParaRPr lang="en-US" dirty="0"/>
          </a:p>
        </p:txBody>
      </p:sp>
      <p:sp>
        <p:nvSpPr>
          <p:cNvPr id="51" name="Rounded Rectangle 50"/>
          <p:cNvSpPr/>
          <p:nvPr/>
        </p:nvSpPr>
        <p:spPr>
          <a:xfrm>
            <a:off x="336207" y="990576"/>
            <a:ext cx="5116739"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IBM Cloud Private Cloud Native</a:t>
            </a:r>
          </a:p>
          <a:p>
            <a:r>
              <a:rPr lang="en-US" sz="800" dirty="0"/>
              <a:t>IBM Cloud Private 2.1 in SQO </a:t>
            </a:r>
          </a:p>
        </p:txBody>
      </p:sp>
      <p:sp>
        <p:nvSpPr>
          <p:cNvPr id="2" name="TextBox 1"/>
          <p:cNvSpPr txBox="1"/>
          <p:nvPr/>
        </p:nvSpPr>
        <p:spPr>
          <a:xfrm>
            <a:off x="6462884" y="4321664"/>
            <a:ext cx="5119514" cy="276999"/>
          </a:xfrm>
          <a:prstGeom prst="rect">
            <a:avLst/>
          </a:prstGeom>
          <a:noFill/>
        </p:spPr>
        <p:txBody>
          <a:bodyPr wrap="square" rtlCol="0">
            <a:spAutoFit/>
          </a:bodyPr>
          <a:lstStyle/>
          <a:p>
            <a:pPr algn="ctr"/>
            <a:r>
              <a:rPr lang="en-US" sz="1200" i="1" baseline="30000" dirty="0"/>
              <a:t>1</a:t>
            </a:r>
            <a:r>
              <a:rPr lang="en-US" sz="1200" i="1" dirty="0"/>
              <a:t>VPCs for VMs are equivalent to VPCs for containers</a:t>
            </a:r>
          </a:p>
        </p:txBody>
      </p:sp>
    </p:spTree>
    <p:extLst>
      <p:ext uri="{BB962C8B-B14F-4D97-AF65-F5344CB8AC3E}">
        <p14:creationId xmlns:p14="http://schemas.microsoft.com/office/powerpoint/2010/main" val="125639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6016702" y="988601"/>
            <a:ext cx="0" cy="5274527"/>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935552" y="990576"/>
            <a:ext cx="0" cy="5274527"/>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0EEE86FC-2FB5-5046-AEAE-43435FBBD983}" type="slidenum">
              <a:rPr lang="en-US" smtClean="0"/>
              <a:t>7</a:t>
            </a:fld>
            <a:endParaRPr lang="en-US" dirty="0"/>
          </a:p>
        </p:txBody>
      </p:sp>
      <p:sp>
        <p:nvSpPr>
          <p:cNvPr id="4" name="Title 1"/>
          <p:cNvSpPr>
            <a:spLocks noGrp="1"/>
          </p:cNvSpPr>
          <p:nvPr>
            <p:ph type="title"/>
          </p:nvPr>
        </p:nvSpPr>
        <p:spPr>
          <a:xfrm>
            <a:off x="336207" y="381406"/>
            <a:ext cx="5321149" cy="432634"/>
          </a:xfrm>
        </p:spPr>
        <p:txBody>
          <a:bodyPr/>
          <a:lstStyle/>
          <a:p>
            <a:r>
              <a:rPr lang="en-US" sz="2400" dirty="0"/>
              <a:t>Pricing &amp; Licensing </a:t>
            </a:r>
          </a:p>
        </p:txBody>
      </p:sp>
      <p:sp>
        <p:nvSpPr>
          <p:cNvPr id="5" name="Rounded Rectangle 4"/>
          <p:cNvSpPr/>
          <p:nvPr/>
        </p:nvSpPr>
        <p:spPr>
          <a:xfrm>
            <a:off x="336207" y="990576"/>
            <a:ext cx="5116739"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IBM Cloud Private Cloud Native</a:t>
            </a:r>
          </a:p>
          <a:p>
            <a:r>
              <a:rPr lang="en-US" sz="800" dirty="0"/>
              <a:t>IBM Cloud Private 2.1 in SQO </a:t>
            </a:r>
          </a:p>
        </p:txBody>
      </p:sp>
      <p:sp>
        <p:nvSpPr>
          <p:cNvPr id="6" name="Rounded Rectangle 5"/>
          <p:cNvSpPr/>
          <p:nvPr/>
        </p:nvSpPr>
        <p:spPr>
          <a:xfrm>
            <a:off x="6465661" y="990576"/>
            <a:ext cx="5116737" cy="45720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IBM Cloud Private Enterprise Edition</a:t>
            </a:r>
          </a:p>
          <a:p>
            <a:r>
              <a:rPr lang="en-US" sz="800" dirty="0"/>
              <a:t>Application Modernization in SQO </a:t>
            </a:r>
          </a:p>
          <a:p>
            <a:endParaRPr lang="en-US" dirty="0"/>
          </a:p>
        </p:txBody>
      </p:sp>
      <p:sp>
        <p:nvSpPr>
          <p:cNvPr id="7" name="Rounded Rectangle 6"/>
          <p:cNvSpPr/>
          <p:nvPr/>
        </p:nvSpPr>
        <p:spPr>
          <a:xfrm>
            <a:off x="336207" y="1626195"/>
            <a:ext cx="11246193" cy="735981"/>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Platform</a:t>
            </a:r>
          </a:p>
        </p:txBody>
      </p:sp>
      <p:sp>
        <p:nvSpPr>
          <p:cNvPr id="17" name="Rounded Rectangle 16"/>
          <p:cNvSpPr/>
          <p:nvPr/>
        </p:nvSpPr>
        <p:spPr>
          <a:xfrm>
            <a:off x="7638144" y="2867770"/>
            <a:ext cx="3944255" cy="345689"/>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WebSphere Application Server Network Deployment</a:t>
            </a:r>
          </a:p>
        </p:txBody>
      </p:sp>
      <p:sp>
        <p:nvSpPr>
          <p:cNvPr id="18" name="Rounded Rectangle 17"/>
          <p:cNvSpPr/>
          <p:nvPr/>
        </p:nvSpPr>
        <p:spPr>
          <a:xfrm>
            <a:off x="7638144" y="2438450"/>
            <a:ext cx="3944254" cy="347472"/>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MQ Advanced</a:t>
            </a:r>
          </a:p>
        </p:txBody>
      </p:sp>
      <p:sp>
        <p:nvSpPr>
          <p:cNvPr id="20" name="Rounded Rectangle 19"/>
          <p:cNvSpPr/>
          <p:nvPr/>
        </p:nvSpPr>
        <p:spPr>
          <a:xfrm>
            <a:off x="7638821" y="3295308"/>
            <a:ext cx="3954728" cy="347472"/>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API Connect Professional</a:t>
            </a:r>
          </a:p>
        </p:txBody>
      </p:sp>
      <p:sp>
        <p:nvSpPr>
          <p:cNvPr id="21" name="Left Brace 20"/>
          <p:cNvSpPr/>
          <p:nvPr/>
        </p:nvSpPr>
        <p:spPr>
          <a:xfrm>
            <a:off x="7383300" y="2867770"/>
            <a:ext cx="166076" cy="775010"/>
          </a:xfrm>
          <a:prstGeom prst="leftBrac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6188927" y="3132164"/>
            <a:ext cx="1194373" cy="246221"/>
          </a:xfrm>
          <a:prstGeom prst="rect">
            <a:avLst/>
          </a:prstGeom>
          <a:noFill/>
        </p:spPr>
        <p:txBody>
          <a:bodyPr wrap="square" rtlCol="0">
            <a:spAutoFit/>
          </a:bodyPr>
          <a:lstStyle/>
          <a:p>
            <a:r>
              <a:rPr lang="en-US" sz="1000"/>
              <a:t>Deployed on VMs</a:t>
            </a:r>
          </a:p>
        </p:txBody>
      </p:sp>
      <p:sp>
        <p:nvSpPr>
          <p:cNvPr id="24" name="Left Brace 23"/>
          <p:cNvSpPr/>
          <p:nvPr/>
        </p:nvSpPr>
        <p:spPr>
          <a:xfrm>
            <a:off x="7383300" y="2438450"/>
            <a:ext cx="166076" cy="347472"/>
          </a:xfrm>
          <a:prstGeom prst="leftBrac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6026519" y="2480264"/>
            <a:ext cx="1519187" cy="246221"/>
          </a:xfrm>
          <a:prstGeom prst="rect">
            <a:avLst/>
          </a:prstGeom>
          <a:noFill/>
        </p:spPr>
        <p:txBody>
          <a:bodyPr wrap="square" rtlCol="0">
            <a:spAutoFit/>
          </a:bodyPr>
          <a:lstStyle/>
          <a:p>
            <a:r>
              <a:rPr lang="en-US" sz="1000"/>
              <a:t>Deployed in Container</a:t>
            </a:r>
          </a:p>
        </p:txBody>
      </p:sp>
      <p:sp>
        <p:nvSpPr>
          <p:cNvPr id="30" name="Rounded Rectangle 29"/>
          <p:cNvSpPr/>
          <p:nvPr/>
        </p:nvSpPr>
        <p:spPr>
          <a:xfrm>
            <a:off x="6465661"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(D1VXSLL)</a:t>
            </a:r>
          </a:p>
          <a:p>
            <a:pPr algn="ctr"/>
            <a:r>
              <a:rPr lang="en-US" sz="1600" dirty="0">
                <a:solidFill>
                  <a:schemeClr val="accent3"/>
                </a:solidFill>
              </a:rPr>
              <a:t>$850/VPC/Month</a:t>
            </a:r>
          </a:p>
        </p:txBody>
      </p:sp>
      <p:sp>
        <p:nvSpPr>
          <p:cNvPr id="31" name="Rounded Rectangle 30"/>
          <p:cNvSpPr/>
          <p:nvPr/>
        </p:nvSpPr>
        <p:spPr>
          <a:xfrm>
            <a:off x="9193882"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(D1VXCLL)</a:t>
            </a:r>
          </a:p>
          <a:p>
            <a:pPr algn="ctr"/>
            <a:r>
              <a:rPr lang="en-US" sz="1600" dirty="0">
                <a:solidFill>
                  <a:schemeClr val="accent3"/>
                </a:solidFill>
              </a:rPr>
              <a:t>$20,400/VPC</a:t>
            </a:r>
          </a:p>
        </p:txBody>
      </p:sp>
      <p:sp>
        <p:nvSpPr>
          <p:cNvPr id="32" name="Rounded Rectangle 31"/>
          <p:cNvSpPr/>
          <p:nvPr/>
        </p:nvSpPr>
        <p:spPr>
          <a:xfrm>
            <a:off x="340311"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Monthly (D1US3LL)</a:t>
            </a:r>
          </a:p>
          <a:p>
            <a:pPr algn="ctr"/>
            <a:r>
              <a:rPr lang="en-US" sz="1600" dirty="0">
                <a:solidFill>
                  <a:schemeClr val="accent3"/>
                </a:solidFill>
              </a:rPr>
              <a:t>$250/VPC/Month</a:t>
            </a:r>
          </a:p>
        </p:txBody>
      </p:sp>
      <p:sp>
        <p:nvSpPr>
          <p:cNvPr id="33" name="Rounded Rectangle 32"/>
          <p:cNvSpPr/>
          <p:nvPr/>
        </p:nvSpPr>
        <p:spPr>
          <a:xfrm>
            <a:off x="3068532" y="3775254"/>
            <a:ext cx="2422507" cy="546410"/>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3"/>
                </a:solidFill>
              </a:rPr>
              <a:t>Perpetual (D1URTLL)</a:t>
            </a:r>
          </a:p>
          <a:p>
            <a:pPr algn="ctr"/>
            <a:r>
              <a:rPr lang="en-US" sz="1600" dirty="0">
                <a:solidFill>
                  <a:schemeClr val="accent3"/>
                </a:solidFill>
              </a:rPr>
              <a:t>$6,000/VPC</a:t>
            </a:r>
          </a:p>
        </p:txBody>
      </p:sp>
      <p:sp>
        <p:nvSpPr>
          <p:cNvPr id="34" name="Rounded Rectangle 33"/>
          <p:cNvSpPr/>
          <p:nvPr/>
        </p:nvSpPr>
        <p:spPr>
          <a:xfrm>
            <a:off x="225631" y="4581267"/>
            <a:ext cx="11601450" cy="1683836"/>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accent3"/>
                </a:solidFill>
              </a:rPr>
              <a:t>Optional Components available to Cloud Native &amp; Enterprise Edition</a:t>
            </a:r>
          </a:p>
          <a:p>
            <a:endParaRPr lang="en-US" dirty="0">
              <a:solidFill>
                <a:schemeClr val="accent3"/>
              </a:solidFill>
            </a:endParaRPr>
          </a:p>
        </p:txBody>
      </p:sp>
      <p:sp>
        <p:nvSpPr>
          <p:cNvPr id="66" name="TextBox 65"/>
          <p:cNvSpPr txBox="1"/>
          <p:nvPr/>
        </p:nvSpPr>
        <p:spPr>
          <a:xfrm>
            <a:off x="1089526" y="2850529"/>
            <a:ext cx="3610099" cy="369332"/>
          </a:xfrm>
          <a:prstGeom prst="rect">
            <a:avLst/>
          </a:prstGeom>
          <a:noFill/>
        </p:spPr>
        <p:txBody>
          <a:bodyPr wrap="square" rtlCol="0">
            <a:spAutoFit/>
          </a:bodyPr>
          <a:lstStyle/>
          <a:p>
            <a:pPr algn="ctr"/>
            <a:r>
              <a:rPr lang="en-US" i="1"/>
              <a:t>No additional bundled software</a:t>
            </a:r>
          </a:p>
        </p:txBody>
      </p:sp>
      <p:sp>
        <p:nvSpPr>
          <p:cNvPr id="68" name="TextBox 67"/>
          <p:cNvSpPr txBox="1"/>
          <p:nvPr/>
        </p:nvSpPr>
        <p:spPr>
          <a:xfrm>
            <a:off x="7273097" y="6268990"/>
            <a:ext cx="4714504" cy="230832"/>
          </a:xfrm>
          <a:prstGeom prst="rect">
            <a:avLst/>
          </a:prstGeom>
          <a:noFill/>
        </p:spPr>
        <p:txBody>
          <a:bodyPr wrap="square" rtlCol="0">
            <a:spAutoFit/>
          </a:bodyPr>
          <a:lstStyle/>
          <a:p>
            <a:r>
              <a:rPr lang="en-US" sz="900" dirty="0"/>
              <a:t>*Combined price of ICP </a:t>
            </a:r>
            <a:r>
              <a:rPr lang="en-US" sz="900"/>
              <a:t>Cloud Native + CF add-on part (1:1 relationship required)</a:t>
            </a:r>
          </a:p>
        </p:txBody>
      </p:sp>
      <p:sp>
        <p:nvSpPr>
          <p:cNvPr id="69" name="TextBox 68"/>
          <p:cNvSpPr txBox="1"/>
          <p:nvPr/>
        </p:nvSpPr>
        <p:spPr>
          <a:xfrm>
            <a:off x="1513201" y="1815739"/>
            <a:ext cx="9904919" cy="338554"/>
          </a:xfrm>
          <a:prstGeom prst="rect">
            <a:avLst/>
          </a:prstGeom>
          <a:noFill/>
        </p:spPr>
        <p:txBody>
          <a:bodyPr wrap="square" rtlCol="0">
            <a:spAutoFit/>
          </a:bodyPr>
          <a:lstStyle/>
          <a:p>
            <a:r>
              <a:rPr lang="en-US" sz="1600" dirty="0">
                <a:solidFill>
                  <a:schemeClr val="accent3"/>
                </a:solidFill>
              </a:rPr>
              <a:t>Everything in this box is included in the license price for ICP Cloud Native and ICP Enterprise Edition</a:t>
            </a:r>
          </a:p>
        </p:txBody>
      </p:sp>
      <p:sp>
        <p:nvSpPr>
          <p:cNvPr id="53" name="TextBox 52"/>
          <p:cNvSpPr txBox="1"/>
          <p:nvPr/>
        </p:nvSpPr>
        <p:spPr>
          <a:xfrm>
            <a:off x="1236467" y="5233618"/>
            <a:ext cx="9904919" cy="338554"/>
          </a:xfrm>
          <a:prstGeom prst="rect">
            <a:avLst/>
          </a:prstGeom>
          <a:noFill/>
        </p:spPr>
        <p:txBody>
          <a:bodyPr wrap="square" rtlCol="0">
            <a:spAutoFit/>
          </a:bodyPr>
          <a:lstStyle/>
          <a:p>
            <a:r>
              <a:rPr lang="en-US" sz="1600" dirty="0">
                <a:solidFill>
                  <a:schemeClr val="accent3"/>
                </a:solidFill>
              </a:rPr>
              <a:t>Everything in this box is available as an </a:t>
            </a:r>
            <a:r>
              <a:rPr lang="en-US" sz="1600">
                <a:solidFill>
                  <a:schemeClr val="accent3"/>
                </a:solidFill>
              </a:rPr>
              <a:t>ADD-ON to </a:t>
            </a:r>
            <a:r>
              <a:rPr lang="en-US" sz="1600" dirty="0">
                <a:solidFill>
                  <a:schemeClr val="accent3"/>
                </a:solidFill>
              </a:rPr>
              <a:t>ICP Cloud Native and ICP Enterprise Edition</a:t>
            </a:r>
          </a:p>
        </p:txBody>
      </p:sp>
    </p:spTree>
    <p:extLst>
      <p:ext uri="{BB962C8B-B14F-4D97-AF65-F5344CB8AC3E}">
        <p14:creationId xmlns:p14="http://schemas.microsoft.com/office/powerpoint/2010/main" val="20526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8</a:t>
            </a:fld>
            <a:endParaRPr lang="en-US" dirty="0"/>
          </a:p>
        </p:txBody>
      </p:sp>
      <p:sp>
        <p:nvSpPr>
          <p:cNvPr id="4" name="Title 1"/>
          <p:cNvSpPr>
            <a:spLocks noGrp="1"/>
          </p:cNvSpPr>
          <p:nvPr>
            <p:ph type="title"/>
          </p:nvPr>
        </p:nvSpPr>
        <p:spPr>
          <a:xfrm>
            <a:off x="244975" y="356251"/>
            <a:ext cx="11050572" cy="559232"/>
          </a:xfrm>
        </p:spPr>
        <p:txBody>
          <a:bodyPr/>
          <a:lstStyle/>
          <a:p>
            <a:r>
              <a:rPr lang="en-US" sz="2800" dirty="0">
                <a:latin typeface="Arial" charset="0"/>
                <a:ea typeface="Arial" charset="0"/>
                <a:cs typeface="Arial" charset="0"/>
              </a:rPr>
              <a:t>CAM Licensing; only license non-ICP environments </a:t>
            </a:r>
          </a:p>
        </p:txBody>
      </p:sp>
      <p:sp>
        <p:nvSpPr>
          <p:cNvPr id="51" name="TextBox 50"/>
          <p:cNvSpPr txBox="1"/>
          <p:nvPr/>
        </p:nvSpPr>
        <p:spPr>
          <a:xfrm>
            <a:off x="244973" y="1225310"/>
            <a:ext cx="5307865" cy="2462213"/>
          </a:xfrm>
          <a:prstGeom prst="rect">
            <a:avLst/>
          </a:prstGeom>
          <a:noFill/>
        </p:spPr>
        <p:txBody>
          <a:bodyPr wrap="square" rtlCol="0">
            <a:spAutoFit/>
          </a:bodyPr>
          <a:lstStyle/>
          <a:p>
            <a:r>
              <a:rPr lang="en-US" sz="1400" b="1" dirty="0">
                <a:solidFill>
                  <a:schemeClr val="accent3"/>
                </a:solidFill>
              </a:rPr>
              <a:t>Scenario 1: Customer wants to leverage CAM to deploy ICP-based environments</a:t>
            </a:r>
          </a:p>
          <a:p>
            <a:pPr marL="285750" indent="-285750">
              <a:buFont typeface="Arial" charset="0"/>
              <a:buChar char="•"/>
            </a:pPr>
            <a:endParaRPr lang="en-US" sz="1400" dirty="0">
              <a:solidFill>
                <a:schemeClr val="accent3"/>
              </a:solidFill>
            </a:endParaRPr>
          </a:p>
          <a:p>
            <a:pPr marL="285750" indent="-285750">
              <a:buFont typeface="Arial" charset="0"/>
              <a:buChar char="•"/>
            </a:pPr>
            <a:r>
              <a:rPr lang="en-US" sz="1400" dirty="0">
                <a:solidFill>
                  <a:schemeClr val="accent3"/>
                </a:solidFill>
              </a:rPr>
              <a:t>CAM deploys on a worker node for $0. CAM binaries always included with ICP, so no extra download needed</a:t>
            </a:r>
          </a:p>
          <a:p>
            <a:pPr marL="285750" indent="-285750">
              <a:buFont typeface="Arial" charset="0"/>
              <a:buChar char="•"/>
            </a:pPr>
            <a:endParaRPr lang="en-US" sz="1400" dirty="0">
              <a:solidFill>
                <a:schemeClr val="accent3"/>
              </a:solidFill>
            </a:endParaRPr>
          </a:p>
          <a:p>
            <a:pPr marL="285750" indent="-285750">
              <a:buFont typeface="Arial" charset="0"/>
              <a:buChar char="•"/>
            </a:pPr>
            <a:r>
              <a:rPr lang="en-US" sz="1400" dirty="0">
                <a:solidFill>
                  <a:schemeClr val="accent3"/>
                </a:solidFill>
              </a:rPr>
              <a:t>CAM deploys ICP based environments at no additional charge</a:t>
            </a:r>
          </a:p>
          <a:p>
            <a:pPr marL="742950" lvl="1" indent="-285750">
              <a:buFont typeface="Arial" charset="0"/>
              <a:buChar char="•"/>
            </a:pPr>
            <a:r>
              <a:rPr lang="en-US" sz="1400" dirty="0">
                <a:solidFill>
                  <a:schemeClr val="accent3"/>
                </a:solidFill>
              </a:rPr>
              <a:t>E.G. customer deploys an ICP Worker Node with 24 vCPUs made available to that Worker Node. Customer only pays the $250/VPC/Month price</a:t>
            </a:r>
          </a:p>
        </p:txBody>
      </p:sp>
      <p:sp>
        <p:nvSpPr>
          <p:cNvPr id="10" name="TextBox 9"/>
          <p:cNvSpPr txBox="1"/>
          <p:nvPr/>
        </p:nvSpPr>
        <p:spPr>
          <a:xfrm>
            <a:off x="8993428" y="6201338"/>
            <a:ext cx="2822350" cy="276999"/>
          </a:xfrm>
          <a:prstGeom prst="rect">
            <a:avLst/>
          </a:prstGeom>
          <a:noFill/>
        </p:spPr>
        <p:txBody>
          <a:bodyPr wrap="square" rtlCol="0">
            <a:spAutoFit/>
          </a:bodyPr>
          <a:lstStyle/>
          <a:p>
            <a:r>
              <a:rPr lang="en-US" sz="1200" dirty="0"/>
              <a:t>Note: all </a:t>
            </a:r>
            <a:r>
              <a:rPr lang="en-US" sz="1200"/>
              <a:t>prices are per VPC per month</a:t>
            </a:r>
          </a:p>
        </p:txBody>
      </p:sp>
      <p:sp>
        <p:nvSpPr>
          <p:cNvPr id="20" name="Rounded Rectangle 19"/>
          <p:cNvSpPr/>
          <p:nvPr/>
        </p:nvSpPr>
        <p:spPr>
          <a:xfrm>
            <a:off x="5932735" y="4555080"/>
            <a:ext cx="5131222" cy="101973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Multi-Cloud or on premise deployments managed by CAM </a:t>
            </a:r>
          </a:p>
          <a:p>
            <a:pPr algn="ctr"/>
            <a:endParaRPr lang="en-US" sz="1000" dirty="0"/>
          </a:p>
          <a:p>
            <a:pPr algn="ctr"/>
            <a:r>
              <a:rPr lang="en-US" sz="1600" dirty="0"/>
              <a:t>$57/VPC/Month</a:t>
            </a:r>
          </a:p>
          <a:p>
            <a:pPr algn="ctr"/>
            <a:r>
              <a:rPr lang="en-US" dirty="0"/>
              <a:t>$1368/VPC</a:t>
            </a:r>
          </a:p>
        </p:txBody>
      </p:sp>
      <p:grpSp>
        <p:nvGrpSpPr>
          <p:cNvPr id="91" name="Group 90"/>
          <p:cNvGrpSpPr/>
          <p:nvPr/>
        </p:nvGrpSpPr>
        <p:grpSpPr>
          <a:xfrm>
            <a:off x="6000851" y="1161287"/>
            <a:ext cx="5041900" cy="2095348"/>
            <a:chOff x="5419731" y="1404339"/>
            <a:chExt cx="5041900" cy="2528850"/>
          </a:xfrm>
        </p:grpSpPr>
        <p:sp>
          <p:nvSpPr>
            <p:cNvPr id="7" name="Rounded Rectangle 6"/>
            <p:cNvSpPr/>
            <p:nvPr/>
          </p:nvSpPr>
          <p:spPr>
            <a:xfrm>
              <a:off x="5419731" y="1404339"/>
              <a:ext cx="5041900" cy="2528850"/>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IBM Cloud Private</a:t>
              </a:r>
            </a:p>
          </p:txBody>
        </p:sp>
        <p:sp>
          <p:nvSpPr>
            <p:cNvPr id="9" name="Rounded Rectangle 8"/>
            <p:cNvSpPr/>
            <p:nvPr/>
          </p:nvSpPr>
          <p:spPr>
            <a:xfrm>
              <a:off x="5833995" y="1911472"/>
              <a:ext cx="4235599" cy="545618"/>
            </a:xfrm>
            <a:prstGeom prst="roundRect">
              <a:avLst/>
            </a:prstGeom>
            <a:solidFill>
              <a:schemeClr val="tx2">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3"/>
                  </a:solidFill>
                </a:rPr>
                <a:t>ICP Control Plane</a:t>
              </a:r>
              <a:endParaRPr lang="en-US" sz="800" b="1" dirty="0">
                <a:solidFill>
                  <a:schemeClr val="accent3"/>
                </a:solidFill>
              </a:endParaRPr>
            </a:p>
          </p:txBody>
        </p:sp>
        <p:sp>
          <p:nvSpPr>
            <p:cNvPr id="5" name="Rounded Rectangle 4"/>
            <p:cNvSpPr/>
            <p:nvPr/>
          </p:nvSpPr>
          <p:spPr>
            <a:xfrm>
              <a:off x="8412308" y="2719380"/>
              <a:ext cx="1663700" cy="9383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Worker node in ICP managed by CAM</a:t>
              </a:r>
            </a:p>
            <a:p>
              <a:pPr algn="ctr"/>
              <a:r>
                <a:rPr lang="en-US" sz="1000" dirty="0">
                  <a:solidFill>
                    <a:schemeClr val="accent3"/>
                  </a:solidFill>
                </a:rPr>
                <a:t>Charged at standard ICP rate</a:t>
              </a:r>
            </a:p>
          </p:txBody>
        </p:sp>
        <p:sp>
          <p:nvSpPr>
            <p:cNvPr id="65" name="Rounded Rectangle 64"/>
            <p:cNvSpPr/>
            <p:nvPr/>
          </p:nvSpPr>
          <p:spPr>
            <a:xfrm>
              <a:off x="5886332" y="2612051"/>
              <a:ext cx="1663700" cy="1092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solidFill>
                </a:rPr>
                <a:t>CAM Runtime</a:t>
              </a:r>
            </a:p>
            <a:p>
              <a:pPr algn="ctr"/>
              <a:r>
                <a:rPr lang="en-US" sz="1000" dirty="0">
                  <a:solidFill>
                    <a:schemeClr val="accent3"/>
                  </a:solidFill>
                </a:rPr>
                <a:t>8 VPCs on a worker node not counted for the purposes of licensing</a:t>
              </a:r>
            </a:p>
          </p:txBody>
        </p:sp>
        <p:cxnSp>
          <p:nvCxnSpPr>
            <p:cNvPr id="70" name="Straight Arrow Connector 69"/>
            <p:cNvCxnSpPr>
              <a:endCxn id="5" idx="1"/>
            </p:cNvCxnSpPr>
            <p:nvPr/>
          </p:nvCxnSpPr>
          <p:spPr>
            <a:xfrm>
              <a:off x="7550032" y="3085130"/>
              <a:ext cx="862276" cy="103426"/>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rot="384930">
              <a:off x="7576269" y="2882927"/>
              <a:ext cx="681914" cy="507831"/>
            </a:xfrm>
            <a:prstGeom prst="rect">
              <a:avLst/>
            </a:prstGeom>
            <a:noFill/>
          </p:spPr>
          <p:txBody>
            <a:bodyPr wrap="square" rtlCol="0">
              <a:spAutoFit/>
            </a:bodyPr>
            <a:lstStyle/>
            <a:p>
              <a:pPr algn="ctr"/>
              <a:r>
                <a:rPr lang="en-US" sz="900" dirty="0">
                  <a:solidFill>
                    <a:schemeClr val="accent3"/>
                  </a:solidFill>
                </a:rPr>
                <a:t>Managed to</a:t>
              </a:r>
            </a:p>
            <a:p>
              <a:pPr algn="ctr"/>
              <a:r>
                <a:rPr lang="en-US" sz="900" dirty="0">
                  <a:solidFill>
                    <a:schemeClr val="accent3"/>
                  </a:solidFill>
                </a:rPr>
                <a:t> by CAM</a:t>
              </a:r>
            </a:p>
          </p:txBody>
        </p:sp>
      </p:grpSp>
      <p:grpSp>
        <p:nvGrpSpPr>
          <p:cNvPr id="89" name="Group 88"/>
          <p:cNvGrpSpPr/>
          <p:nvPr/>
        </p:nvGrpSpPr>
        <p:grpSpPr>
          <a:xfrm>
            <a:off x="7299302" y="3066942"/>
            <a:ext cx="1199044" cy="1498967"/>
            <a:chOff x="7299302" y="3066942"/>
            <a:chExt cx="1199044" cy="1498967"/>
          </a:xfrm>
        </p:grpSpPr>
        <p:cxnSp>
          <p:nvCxnSpPr>
            <p:cNvPr id="29" name="Straight Arrow Connector 28"/>
            <p:cNvCxnSpPr>
              <a:stCxn id="65" idx="2"/>
              <a:endCxn id="20" idx="0"/>
            </p:cNvCxnSpPr>
            <p:nvPr/>
          </p:nvCxnSpPr>
          <p:spPr>
            <a:xfrm>
              <a:off x="7299302" y="3066942"/>
              <a:ext cx="1199044" cy="1488138"/>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rot="3063939">
              <a:off x="7458104" y="3940523"/>
              <a:ext cx="881440" cy="369332"/>
            </a:xfrm>
            <a:prstGeom prst="rect">
              <a:avLst/>
            </a:prstGeom>
            <a:noFill/>
          </p:spPr>
          <p:txBody>
            <a:bodyPr wrap="square" rtlCol="0">
              <a:spAutoFit/>
            </a:bodyPr>
            <a:lstStyle/>
            <a:p>
              <a:pPr algn="ctr"/>
              <a:r>
                <a:rPr lang="en-US" sz="900" dirty="0">
                  <a:solidFill>
                    <a:schemeClr val="accent3"/>
                  </a:solidFill>
                </a:rPr>
                <a:t>Managed to</a:t>
              </a:r>
            </a:p>
            <a:p>
              <a:pPr algn="ctr"/>
              <a:r>
                <a:rPr lang="en-US" sz="900" dirty="0">
                  <a:solidFill>
                    <a:schemeClr val="accent3"/>
                  </a:solidFill>
                </a:rPr>
                <a:t> by CAM</a:t>
              </a:r>
            </a:p>
          </p:txBody>
        </p:sp>
      </p:grpSp>
      <p:cxnSp>
        <p:nvCxnSpPr>
          <p:cNvPr id="94" name="Straight Connector 93"/>
          <p:cNvCxnSpPr>
            <a:cxnSpLocks/>
          </p:cNvCxnSpPr>
          <p:nvPr/>
        </p:nvCxnSpPr>
        <p:spPr>
          <a:xfrm>
            <a:off x="381000" y="3790056"/>
            <a:ext cx="11333343" cy="0"/>
          </a:xfrm>
          <a:prstGeom prst="line">
            <a:avLst/>
          </a:prstGeom>
          <a:ln>
            <a:solidFill>
              <a:schemeClr val="accent6"/>
            </a:solidFill>
            <a:prstDash val="sysDash"/>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244974" y="3934151"/>
            <a:ext cx="5307864" cy="2031325"/>
          </a:xfrm>
          <a:prstGeom prst="rect">
            <a:avLst/>
          </a:prstGeom>
          <a:noFill/>
        </p:spPr>
        <p:txBody>
          <a:bodyPr wrap="square" rtlCol="0">
            <a:spAutoFit/>
          </a:bodyPr>
          <a:lstStyle/>
          <a:p>
            <a:r>
              <a:rPr lang="en-US" sz="1400" b="1" dirty="0">
                <a:solidFill>
                  <a:schemeClr val="accent3"/>
                </a:solidFill>
              </a:rPr>
              <a:t>Scenario 2: Customer wants to leverage CAM to deploy environments outside of ICP</a:t>
            </a:r>
          </a:p>
          <a:p>
            <a:endParaRPr lang="en-US" sz="1400" b="1" dirty="0">
              <a:solidFill>
                <a:schemeClr val="accent3"/>
              </a:solidFill>
            </a:endParaRPr>
          </a:p>
          <a:p>
            <a:pPr marL="285750" indent="-285750">
              <a:buFont typeface="Arial" charset="0"/>
              <a:buChar char="•"/>
            </a:pPr>
            <a:r>
              <a:rPr lang="en-US" sz="1400" dirty="0">
                <a:solidFill>
                  <a:schemeClr val="accent3"/>
                </a:solidFill>
              </a:rPr>
              <a:t>CAM deploys on a worker node for $0. CAM binaries always included with ICP, so no extra download needed</a:t>
            </a:r>
          </a:p>
          <a:p>
            <a:endParaRPr lang="en-US" sz="1400" b="1" dirty="0">
              <a:solidFill>
                <a:schemeClr val="accent3"/>
              </a:solidFill>
            </a:endParaRPr>
          </a:p>
          <a:p>
            <a:pPr marL="285750" indent="-285750">
              <a:buFont typeface="Arial" charset="0"/>
              <a:buChar char="•"/>
            </a:pPr>
            <a:r>
              <a:rPr lang="en-US" sz="1400" dirty="0">
                <a:solidFill>
                  <a:schemeClr val="accent3"/>
                </a:solidFill>
              </a:rPr>
              <a:t>Customer licenses ICP at $57/VPC for the non-ICP environment deployed and managed by CAM</a:t>
            </a:r>
            <a:endParaRPr lang="en-US" sz="1400" b="1" dirty="0">
              <a:solidFill>
                <a:schemeClr val="accent3"/>
              </a:solidFill>
            </a:endParaRPr>
          </a:p>
          <a:p>
            <a:endParaRPr lang="en-US" sz="1400" dirty="0">
              <a:solidFill>
                <a:schemeClr val="accent3"/>
              </a:solidFill>
            </a:endParaRPr>
          </a:p>
        </p:txBody>
      </p:sp>
      <p:sp>
        <p:nvSpPr>
          <p:cNvPr id="8" name="Rectangle 7"/>
          <p:cNvSpPr/>
          <p:nvPr/>
        </p:nvSpPr>
        <p:spPr>
          <a:xfrm>
            <a:off x="381000" y="5877292"/>
            <a:ext cx="6096000" cy="507831"/>
          </a:xfrm>
          <a:prstGeom prst="rect">
            <a:avLst/>
          </a:prstGeom>
        </p:spPr>
        <p:txBody>
          <a:bodyPr>
            <a:spAutoFit/>
          </a:bodyPr>
          <a:lstStyle/>
          <a:p>
            <a:r>
              <a:rPr lang="en-US" sz="900" dirty="0">
                <a:solidFill>
                  <a:schemeClr val="accent3"/>
                </a:solidFill>
              </a:rPr>
              <a:t>&gt; The requirement for 1 VPC is in the license terms. Because CAM for External Environments has a licensing dependency on ICP, then we require at least 1 VPC of ICP with each CAM for External Environments deal. </a:t>
            </a:r>
            <a:br>
              <a:rPr lang="en-US" sz="900" dirty="0">
                <a:solidFill>
                  <a:schemeClr val="accent3"/>
                </a:solidFill>
              </a:rPr>
            </a:br>
            <a:r>
              <a:rPr lang="en-US" sz="900" dirty="0">
                <a:solidFill>
                  <a:schemeClr val="accent3"/>
                </a:solidFill>
              </a:rPr>
              <a:t>&gt; This will also cover the platform support that will be required for the running of CAM. </a:t>
            </a:r>
            <a:endParaRPr lang="en-US" sz="900" dirty="0">
              <a:solidFill>
                <a:schemeClr val="accent3"/>
              </a:solidFill>
              <a:effectLst/>
            </a:endParaRPr>
          </a:p>
        </p:txBody>
      </p:sp>
    </p:spTree>
    <p:extLst>
      <p:ext uri="{BB962C8B-B14F-4D97-AF65-F5344CB8AC3E}">
        <p14:creationId xmlns:p14="http://schemas.microsoft.com/office/powerpoint/2010/main" val="3426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EEE86FC-2FB5-5046-AEAE-43435FBBD983}" type="slidenum">
              <a:rPr lang="en-US" smtClean="0"/>
              <a:t>9</a:t>
            </a:fld>
            <a:endParaRPr lang="en-US" dirty="0"/>
          </a:p>
        </p:txBody>
      </p:sp>
      <p:sp>
        <p:nvSpPr>
          <p:cNvPr id="4" name="Title 1"/>
          <p:cNvSpPr>
            <a:spLocks noGrp="1"/>
          </p:cNvSpPr>
          <p:nvPr>
            <p:ph type="title"/>
          </p:nvPr>
        </p:nvSpPr>
        <p:spPr>
          <a:xfrm>
            <a:off x="256851" y="617508"/>
            <a:ext cx="11050572" cy="559232"/>
          </a:xfrm>
        </p:spPr>
        <p:txBody>
          <a:bodyPr/>
          <a:lstStyle/>
          <a:p>
            <a:r>
              <a:rPr lang="en-US" sz="2800" dirty="0">
                <a:latin typeface="Arial" charset="0"/>
                <a:ea typeface="Arial" charset="0"/>
                <a:cs typeface="Arial" charset="0"/>
              </a:rPr>
              <a:t>How to price Optional add-ons to ICP Cloud Native or </a:t>
            </a:r>
            <a:r>
              <a:rPr lang="en-US" sz="2800">
                <a:latin typeface="Arial" charset="0"/>
                <a:ea typeface="Arial" charset="0"/>
                <a:cs typeface="Arial" charset="0"/>
              </a:rPr>
              <a:t>Enterprise Edition</a:t>
            </a:r>
            <a:endParaRPr lang="en-US" sz="2800" dirty="0">
              <a:latin typeface="Arial" charset="0"/>
              <a:ea typeface="Arial" charset="0"/>
              <a:cs typeface="Arial" charset="0"/>
            </a:endParaRPr>
          </a:p>
        </p:txBody>
      </p:sp>
      <p:grpSp>
        <p:nvGrpSpPr>
          <p:cNvPr id="5" name="Group 4"/>
          <p:cNvGrpSpPr/>
          <p:nvPr/>
        </p:nvGrpSpPr>
        <p:grpSpPr>
          <a:xfrm>
            <a:off x="500499" y="5683437"/>
            <a:ext cx="4275117" cy="515588"/>
            <a:chOff x="2386939" y="5220192"/>
            <a:chExt cx="4275117" cy="515588"/>
          </a:xfrm>
        </p:grpSpPr>
        <p:grpSp>
          <p:nvGrpSpPr>
            <p:cNvPr id="6" name="Group 5"/>
            <p:cNvGrpSpPr/>
            <p:nvPr/>
          </p:nvGrpSpPr>
          <p:grpSpPr>
            <a:xfrm>
              <a:off x="2386939" y="5498275"/>
              <a:ext cx="4275117" cy="237505"/>
              <a:chOff x="522514" y="4168239"/>
              <a:chExt cx="4726380" cy="261257"/>
            </a:xfrm>
          </p:grpSpPr>
          <p:cxnSp>
            <p:nvCxnSpPr>
              <p:cNvPr id="15" name="Straight Connector 14"/>
              <p:cNvCxnSpPr/>
              <p:nvPr/>
            </p:nvCxnSpPr>
            <p:spPr>
              <a:xfrm flipV="1">
                <a:off x="522514" y="4405745"/>
                <a:ext cx="4726380" cy="2375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5237019" y="4168239"/>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532411" y="4191990"/>
                <a:ext cx="0" cy="237505"/>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248984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3"/>
                  </a:solidFill>
                </a:rPr>
                <a:t>Core</a:t>
              </a:r>
            </a:p>
          </p:txBody>
        </p:sp>
        <p:sp>
          <p:nvSpPr>
            <p:cNvPr id="8" name="Rectangle 7"/>
            <p:cNvSpPr/>
            <p:nvPr/>
          </p:nvSpPr>
          <p:spPr>
            <a:xfrm>
              <a:off x="300486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9" name="Rectangle 8"/>
            <p:cNvSpPr/>
            <p:nvPr/>
          </p:nvSpPr>
          <p:spPr>
            <a:xfrm>
              <a:off x="3519891"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0" name="Rectangle 9"/>
            <p:cNvSpPr/>
            <p:nvPr/>
          </p:nvSpPr>
          <p:spPr>
            <a:xfrm>
              <a:off x="4034915"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1" name="Rectangle 10"/>
            <p:cNvSpPr/>
            <p:nvPr/>
          </p:nvSpPr>
          <p:spPr>
            <a:xfrm>
              <a:off x="4549939"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2" name="Rectangle 11"/>
            <p:cNvSpPr/>
            <p:nvPr/>
          </p:nvSpPr>
          <p:spPr>
            <a:xfrm>
              <a:off x="5064963"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3" name="Rectangle 12"/>
            <p:cNvSpPr/>
            <p:nvPr/>
          </p:nvSpPr>
          <p:spPr>
            <a:xfrm>
              <a:off x="5579987"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sp>
          <p:nvSpPr>
            <p:cNvPr id="14" name="Rectangle 13"/>
            <p:cNvSpPr/>
            <p:nvPr/>
          </p:nvSpPr>
          <p:spPr>
            <a:xfrm>
              <a:off x="6095012" y="5220192"/>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3"/>
                  </a:solidFill>
                </a:rPr>
                <a:t>Core</a:t>
              </a:r>
            </a:p>
          </p:txBody>
        </p:sp>
      </p:grpSp>
      <p:sp>
        <p:nvSpPr>
          <p:cNvPr id="18" name="TextBox 17"/>
          <p:cNvSpPr txBox="1"/>
          <p:nvPr/>
        </p:nvSpPr>
        <p:spPr>
          <a:xfrm>
            <a:off x="1910602" y="6166636"/>
            <a:ext cx="1962993" cy="369332"/>
          </a:xfrm>
          <a:prstGeom prst="rect">
            <a:avLst/>
          </a:prstGeom>
          <a:noFill/>
        </p:spPr>
        <p:txBody>
          <a:bodyPr wrap="square" rtlCol="0">
            <a:spAutoFit/>
          </a:bodyPr>
          <a:lstStyle/>
          <a:p>
            <a:pPr algn="ctr"/>
            <a:r>
              <a:rPr lang="en-US">
                <a:solidFill>
                  <a:schemeClr val="accent3"/>
                </a:solidFill>
              </a:rPr>
              <a:t>Socket 1</a:t>
            </a:r>
          </a:p>
        </p:txBody>
      </p:sp>
      <p:sp>
        <p:nvSpPr>
          <p:cNvPr id="19" name="Rounded Rectangle 18"/>
          <p:cNvSpPr/>
          <p:nvPr/>
        </p:nvSpPr>
        <p:spPr>
          <a:xfrm>
            <a:off x="509452" y="5204962"/>
            <a:ext cx="4255424" cy="381314"/>
          </a:xfrm>
          <a:prstGeom prst="roundRect">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a:t>
            </a:r>
          </a:p>
        </p:txBody>
      </p:sp>
      <p:sp>
        <p:nvSpPr>
          <p:cNvPr id="20" name="Rectangle 19"/>
          <p:cNvSpPr/>
          <p:nvPr/>
        </p:nvSpPr>
        <p:spPr>
          <a:xfrm>
            <a:off x="1633451" y="4136178"/>
            <a:ext cx="3032321"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accent3"/>
                </a:solidFill>
              </a:rPr>
              <a:t>Worker Node</a:t>
            </a:r>
          </a:p>
          <a:p>
            <a:pPr algn="ctr"/>
            <a:r>
              <a:rPr lang="en-US" sz="1100" dirty="0">
                <a:solidFill>
                  <a:schemeClr val="accent3"/>
                </a:solidFill>
              </a:rPr>
              <a:t> </a:t>
            </a:r>
            <a:r>
              <a:rPr lang="en-US" sz="1200" dirty="0">
                <a:solidFill>
                  <a:schemeClr val="accent3"/>
                </a:solidFill>
              </a:rPr>
              <a:t>(6 vCPUs made available)</a:t>
            </a:r>
          </a:p>
        </p:txBody>
      </p:sp>
      <p:grpSp>
        <p:nvGrpSpPr>
          <p:cNvPr id="21" name="Group 20"/>
          <p:cNvGrpSpPr/>
          <p:nvPr/>
        </p:nvGrpSpPr>
        <p:grpSpPr>
          <a:xfrm>
            <a:off x="1637152" y="3690142"/>
            <a:ext cx="2992580" cy="539868"/>
            <a:chOff x="2908086" y="3510529"/>
            <a:chExt cx="2992580" cy="539868"/>
          </a:xfrm>
        </p:grpSpPr>
        <p:sp>
          <p:nvSpPr>
            <p:cNvPr id="22" name="Can 21"/>
            <p:cNvSpPr/>
            <p:nvPr/>
          </p:nvSpPr>
          <p:spPr>
            <a:xfrm>
              <a:off x="3413975" y="35160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3" name="Can 22"/>
            <p:cNvSpPr/>
            <p:nvPr/>
          </p:nvSpPr>
          <p:spPr>
            <a:xfrm>
              <a:off x="2908086"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4" name="Can 23"/>
            <p:cNvSpPr/>
            <p:nvPr/>
          </p:nvSpPr>
          <p:spPr>
            <a:xfrm>
              <a:off x="4425753" y="351445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5" name="Can 24"/>
            <p:cNvSpPr/>
            <p:nvPr/>
          </p:nvSpPr>
          <p:spPr>
            <a:xfrm>
              <a:off x="3919864" y="3512907"/>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Liberty</a:t>
              </a:r>
            </a:p>
          </p:txBody>
        </p:sp>
        <p:sp>
          <p:nvSpPr>
            <p:cNvPr id="26" name="Can 25"/>
            <p:cNvSpPr/>
            <p:nvPr/>
          </p:nvSpPr>
          <p:spPr>
            <a:xfrm>
              <a:off x="5437529" y="351207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Db2</a:t>
              </a:r>
            </a:p>
          </p:txBody>
        </p:sp>
        <p:sp>
          <p:nvSpPr>
            <p:cNvPr id="27" name="Can 26"/>
            <p:cNvSpPr/>
            <p:nvPr/>
          </p:nvSpPr>
          <p:spPr>
            <a:xfrm>
              <a:off x="4931642" y="3510529"/>
              <a:ext cx="463137" cy="534390"/>
            </a:xfrm>
            <a:prstGeom prst="can">
              <a:avLst/>
            </a:prstGeom>
            <a:solidFill>
              <a:schemeClr val="tx2">
                <a:lumMod val="60000"/>
                <a:lumOff val="40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3"/>
                  </a:solidFill>
                </a:rPr>
                <a:t>Db2</a:t>
              </a:r>
            </a:p>
          </p:txBody>
        </p:sp>
      </p:grpSp>
      <p:sp>
        <p:nvSpPr>
          <p:cNvPr id="28" name="Rectangle 27"/>
          <p:cNvSpPr/>
          <p:nvPr/>
        </p:nvSpPr>
        <p:spPr>
          <a:xfrm>
            <a:off x="603402" y="4136178"/>
            <a:ext cx="972225" cy="93815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Master, Boot &amp; Proxy</a:t>
            </a:r>
          </a:p>
          <a:p>
            <a:pPr algn="ctr"/>
            <a:r>
              <a:rPr lang="en-US" sz="800" dirty="0">
                <a:solidFill>
                  <a:schemeClr val="accent3"/>
                </a:solidFill>
              </a:rPr>
              <a:t>(4 vCPUs made available)</a:t>
            </a:r>
          </a:p>
        </p:txBody>
      </p:sp>
      <p:sp>
        <p:nvSpPr>
          <p:cNvPr id="29" name="Left Brace 28"/>
          <p:cNvSpPr/>
          <p:nvPr/>
        </p:nvSpPr>
        <p:spPr>
          <a:xfrm rot="5400000">
            <a:off x="3990841" y="3055180"/>
            <a:ext cx="308758" cy="969024"/>
          </a:xfrm>
          <a:prstGeom prst="leftBrac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e 30"/>
          <p:cNvSpPr/>
          <p:nvPr/>
        </p:nvSpPr>
        <p:spPr>
          <a:xfrm rot="5400000">
            <a:off x="2478608" y="2538605"/>
            <a:ext cx="308758" cy="1999072"/>
          </a:xfrm>
          <a:prstGeom prst="leftBrac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8" name="Group 37"/>
          <p:cNvGrpSpPr/>
          <p:nvPr/>
        </p:nvGrpSpPr>
        <p:grpSpPr>
          <a:xfrm>
            <a:off x="336207" y="2161770"/>
            <a:ext cx="1448791" cy="1069850"/>
            <a:chOff x="336207" y="2163915"/>
            <a:chExt cx="1448791" cy="1069850"/>
          </a:xfrm>
        </p:grpSpPr>
        <p:sp>
          <p:nvSpPr>
            <p:cNvPr id="33" name="TextBox 32"/>
            <p:cNvSpPr txBox="1"/>
            <p:nvPr/>
          </p:nvSpPr>
          <p:spPr>
            <a:xfrm>
              <a:off x="336208" y="2163915"/>
              <a:ext cx="1448790" cy="830997"/>
            </a:xfrm>
            <a:prstGeom prst="rect">
              <a:avLst/>
            </a:prstGeom>
            <a:noFill/>
            <a:ln w="28575">
              <a:solidFill>
                <a:schemeClr val="accent3"/>
              </a:solidFill>
            </a:ln>
          </p:spPr>
          <p:txBody>
            <a:bodyPr wrap="square" rtlCol="0">
              <a:spAutoFit/>
            </a:bodyPr>
            <a:lstStyle/>
            <a:p>
              <a:pPr algn="ctr"/>
              <a:r>
                <a:rPr lang="en-US" sz="1200" dirty="0">
                  <a:solidFill>
                    <a:schemeClr val="accent3"/>
                  </a:solidFill>
                </a:rPr>
                <a:t>2 cores for the Masters, Boots, &amp; Proxies</a:t>
              </a:r>
            </a:p>
            <a:p>
              <a:pPr algn="ctr"/>
              <a:endParaRPr lang="en-US" sz="1200" dirty="0">
                <a:solidFill>
                  <a:schemeClr val="accent3"/>
                </a:solidFill>
              </a:endParaRPr>
            </a:p>
          </p:txBody>
        </p:sp>
        <p:sp>
          <p:nvSpPr>
            <p:cNvPr id="34" name="Rounded Rectangle 33"/>
            <p:cNvSpPr/>
            <p:nvPr/>
          </p:nvSpPr>
          <p:spPr>
            <a:xfrm>
              <a:off x="336207" y="2901962"/>
              <a:ext cx="1448791"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3"/>
                  </a:solidFill>
                </a:rPr>
                <a:t>$0</a:t>
              </a:r>
            </a:p>
          </p:txBody>
        </p:sp>
      </p:grpSp>
      <p:cxnSp>
        <p:nvCxnSpPr>
          <p:cNvPr id="36" name="Straight Arrow Connector 35"/>
          <p:cNvCxnSpPr>
            <a:stCxn id="34" idx="2"/>
            <a:endCxn id="28" idx="0"/>
          </p:cNvCxnSpPr>
          <p:nvPr/>
        </p:nvCxnSpPr>
        <p:spPr>
          <a:xfrm>
            <a:off x="1060603" y="3231620"/>
            <a:ext cx="28912" cy="904558"/>
          </a:xfrm>
          <a:prstGeom prst="straightConnector1">
            <a:avLst/>
          </a:prstGeom>
          <a:ln>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937413" y="1694587"/>
            <a:ext cx="1936182" cy="800219"/>
          </a:xfrm>
          <a:prstGeom prst="rect">
            <a:avLst/>
          </a:prstGeom>
          <a:noFill/>
          <a:ln w="28575">
            <a:solidFill>
              <a:schemeClr val="accent3"/>
            </a:solidFill>
          </a:ln>
        </p:spPr>
        <p:txBody>
          <a:bodyPr wrap="square" rtlCol="0">
            <a:spAutoFit/>
          </a:bodyPr>
          <a:lstStyle/>
          <a:p>
            <a:pPr algn="ctr"/>
            <a:r>
              <a:rPr lang="en-US" sz="1200" dirty="0">
                <a:solidFill>
                  <a:schemeClr val="accent3"/>
                </a:solidFill>
              </a:rPr>
              <a:t>Worker Node #1</a:t>
            </a:r>
          </a:p>
          <a:p>
            <a:pPr algn="ctr"/>
            <a:r>
              <a:rPr lang="en-US" sz="1100" dirty="0">
                <a:solidFill>
                  <a:schemeClr val="accent3"/>
                </a:solidFill>
              </a:rPr>
              <a:t>4 Liberty containers</a:t>
            </a:r>
          </a:p>
          <a:p>
            <a:pPr algn="ctr"/>
            <a:r>
              <a:rPr lang="en-US" sz="1000" dirty="0">
                <a:solidFill>
                  <a:schemeClr val="accent3"/>
                </a:solidFill>
              </a:rPr>
              <a:t>4 vCPUs made available</a:t>
            </a:r>
          </a:p>
          <a:p>
            <a:pPr algn="ctr"/>
            <a:r>
              <a:rPr lang="en-US" sz="1200" dirty="0">
                <a:solidFill>
                  <a:schemeClr val="accent3"/>
                </a:solidFill>
              </a:rPr>
              <a:t>4 CPUs = 4 VPCs</a:t>
            </a:r>
          </a:p>
        </p:txBody>
      </p:sp>
      <p:sp>
        <p:nvSpPr>
          <p:cNvPr id="40" name="Rounded Rectangle 39"/>
          <p:cNvSpPr/>
          <p:nvPr/>
        </p:nvSpPr>
        <p:spPr>
          <a:xfrm>
            <a:off x="1937412" y="2432634"/>
            <a:ext cx="1936183"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$1k/month</a:t>
            </a:r>
          </a:p>
        </p:txBody>
      </p:sp>
      <p:cxnSp>
        <p:nvCxnSpPr>
          <p:cNvPr id="42" name="Straight Arrow Connector 41"/>
          <p:cNvCxnSpPr>
            <a:stCxn id="40" idx="2"/>
            <a:endCxn id="31" idx="1"/>
          </p:cNvCxnSpPr>
          <p:nvPr/>
        </p:nvCxnSpPr>
        <p:spPr>
          <a:xfrm flipH="1">
            <a:off x="2632987" y="2764437"/>
            <a:ext cx="272517" cy="619325"/>
          </a:xfrm>
          <a:prstGeom prst="straightConnector1">
            <a:avLst/>
          </a:prstGeom>
          <a:ln>
            <a:solidFill>
              <a:schemeClr val="accent3"/>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026010" y="1467976"/>
            <a:ext cx="2538580" cy="1154162"/>
          </a:xfrm>
          <a:prstGeom prst="rect">
            <a:avLst/>
          </a:prstGeom>
          <a:noFill/>
          <a:ln w="28575">
            <a:solidFill>
              <a:schemeClr val="accent3"/>
            </a:solidFill>
          </a:ln>
        </p:spPr>
        <p:txBody>
          <a:bodyPr wrap="square" rtlCol="0">
            <a:spAutoFit/>
          </a:bodyPr>
          <a:lstStyle/>
          <a:p>
            <a:pPr algn="ctr"/>
            <a:r>
              <a:rPr lang="en-US" sz="1200" dirty="0">
                <a:solidFill>
                  <a:schemeClr val="accent3"/>
                </a:solidFill>
              </a:rPr>
              <a:t>Worker Node #1</a:t>
            </a:r>
          </a:p>
          <a:p>
            <a:pPr algn="ctr"/>
            <a:r>
              <a:rPr lang="en-US" sz="1100" dirty="0">
                <a:solidFill>
                  <a:schemeClr val="accent3"/>
                </a:solidFill>
              </a:rPr>
              <a:t>2 Db2 Containers, using 2 vCPU</a:t>
            </a:r>
          </a:p>
          <a:p>
            <a:pPr algn="ctr"/>
            <a:r>
              <a:rPr lang="en-US" sz="1000" dirty="0">
                <a:solidFill>
                  <a:schemeClr val="accent3"/>
                </a:solidFill>
              </a:rPr>
              <a:t>Db2 sits on 2 vCPU of ICP</a:t>
            </a:r>
          </a:p>
          <a:p>
            <a:pPr algn="ctr"/>
            <a:r>
              <a:rPr lang="en-US" sz="1200" dirty="0">
                <a:solidFill>
                  <a:schemeClr val="accent3"/>
                </a:solidFill>
              </a:rPr>
              <a:t>2 vCPUs of Db2 = $730/month</a:t>
            </a:r>
          </a:p>
          <a:p>
            <a:pPr algn="ctr"/>
            <a:r>
              <a:rPr lang="en-US" sz="1200" dirty="0">
                <a:solidFill>
                  <a:schemeClr val="accent3"/>
                </a:solidFill>
              </a:rPr>
              <a:t>2 vCPUs of ICP = $500/month</a:t>
            </a:r>
          </a:p>
          <a:p>
            <a:pPr algn="ctr"/>
            <a:endParaRPr lang="en-US" sz="1200" dirty="0">
              <a:solidFill>
                <a:schemeClr val="accent3"/>
              </a:solidFill>
            </a:endParaRPr>
          </a:p>
        </p:txBody>
      </p:sp>
      <p:sp>
        <p:nvSpPr>
          <p:cNvPr id="45" name="Rounded Rectangle 44"/>
          <p:cNvSpPr/>
          <p:nvPr/>
        </p:nvSpPr>
        <p:spPr>
          <a:xfrm>
            <a:off x="4026010" y="2455870"/>
            <a:ext cx="2538580" cy="331803"/>
          </a:xfrm>
          <a:prstGeom prst="round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$1230/month</a:t>
            </a:r>
          </a:p>
        </p:txBody>
      </p:sp>
      <p:cxnSp>
        <p:nvCxnSpPr>
          <p:cNvPr id="47" name="Straight Arrow Connector 46"/>
          <p:cNvCxnSpPr>
            <a:stCxn id="45" idx="2"/>
            <a:endCxn id="29" idx="1"/>
          </p:cNvCxnSpPr>
          <p:nvPr/>
        </p:nvCxnSpPr>
        <p:spPr>
          <a:xfrm flipH="1">
            <a:off x="4145220" y="2787673"/>
            <a:ext cx="1150080" cy="59764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4915532" y="3532448"/>
            <a:ext cx="1729645" cy="1672514"/>
          </a:xfrm>
          <a:prstGeom prst="ellipse">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accent3"/>
                </a:solidFill>
              </a:rPr>
              <a:t>Total Deal</a:t>
            </a:r>
          </a:p>
          <a:p>
            <a:pPr algn="ctr"/>
            <a:r>
              <a:rPr lang="en-US" sz="1200" dirty="0">
                <a:solidFill>
                  <a:schemeClr val="accent3"/>
                </a:solidFill>
              </a:rPr>
              <a:t>6 VPCs of ICP</a:t>
            </a:r>
          </a:p>
          <a:p>
            <a:pPr algn="ctr"/>
            <a:r>
              <a:rPr lang="en-US" sz="1200" dirty="0">
                <a:solidFill>
                  <a:schemeClr val="accent3"/>
                </a:solidFill>
              </a:rPr>
              <a:t>2 VPCs of Db2</a:t>
            </a:r>
          </a:p>
          <a:p>
            <a:pPr algn="ctr"/>
            <a:r>
              <a:rPr lang="en-US" sz="1600" dirty="0">
                <a:solidFill>
                  <a:schemeClr val="accent3"/>
                </a:solidFill>
              </a:rPr>
              <a:t>$2230/month</a:t>
            </a:r>
          </a:p>
        </p:txBody>
      </p:sp>
      <p:cxnSp>
        <p:nvCxnSpPr>
          <p:cNvPr id="51" name="Straight Connector 50"/>
          <p:cNvCxnSpPr/>
          <p:nvPr/>
        </p:nvCxnSpPr>
        <p:spPr>
          <a:xfrm>
            <a:off x="6994566" y="1467976"/>
            <a:ext cx="35626" cy="4883326"/>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7213500" y="1931111"/>
            <a:ext cx="4368900" cy="3754874"/>
          </a:xfrm>
          <a:prstGeom prst="rect">
            <a:avLst/>
          </a:prstGeom>
          <a:noFill/>
        </p:spPr>
        <p:txBody>
          <a:bodyPr wrap="square" rtlCol="0">
            <a:spAutoFit/>
          </a:bodyPr>
          <a:lstStyle/>
          <a:p>
            <a:pPr marL="285750" indent="-285750">
              <a:buFont typeface="Arial" charset="0"/>
              <a:buChar char="•"/>
            </a:pPr>
            <a:r>
              <a:rPr lang="en-US" sz="1400" dirty="0">
                <a:solidFill>
                  <a:schemeClr val="accent3"/>
                </a:solidFill>
              </a:rPr>
              <a:t>ICP requires optional software to be licensed in ADDITION to VPCs for ICP</a:t>
            </a:r>
          </a:p>
          <a:p>
            <a:pPr marL="285750" indent="-285750">
              <a:buFont typeface="Arial" charset="0"/>
              <a:buChar char="•"/>
            </a:pPr>
            <a:endParaRPr lang="en-US" sz="1400" dirty="0">
              <a:solidFill>
                <a:schemeClr val="accent3"/>
              </a:solidFill>
            </a:endParaRPr>
          </a:p>
          <a:p>
            <a:pPr marL="285750" indent="-285750">
              <a:buFont typeface="Arial" charset="0"/>
              <a:buChar char="•"/>
            </a:pPr>
            <a:r>
              <a:rPr lang="en-US" sz="1400" dirty="0">
                <a:solidFill>
                  <a:schemeClr val="accent3"/>
                </a:solidFill>
              </a:rPr>
              <a:t>Example sizes an environment with 6 VPCs made available to ICP and 2 VPCs to Db2</a:t>
            </a:r>
          </a:p>
          <a:p>
            <a:pPr marL="742950" lvl="1" indent="-285750">
              <a:buFont typeface="Arial" charset="0"/>
              <a:buChar char="•"/>
            </a:pPr>
            <a:r>
              <a:rPr lang="en-US" sz="1400" dirty="0">
                <a:solidFill>
                  <a:schemeClr val="accent3"/>
                </a:solidFill>
              </a:rPr>
              <a:t>4 vCPUs are made available to ICP to 4 Liberty containers (doesn’t necessarily need to be 1:1 relationship between vCPUs and containers)</a:t>
            </a:r>
          </a:p>
          <a:p>
            <a:pPr marL="742950" lvl="1" indent="-285750">
              <a:buFont typeface="Arial" charset="0"/>
              <a:buChar char="•"/>
            </a:pPr>
            <a:r>
              <a:rPr lang="en-US" sz="1400" dirty="0">
                <a:solidFill>
                  <a:schemeClr val="accent3"/>
                </a:solidFill>
              </a:rPr>
              <a:t>2 vCPU are made available to ICP to 2 Db2 containers</a:t>
            </a:r>
          </a:p>
          <a:p>
            <a:pPr marL="742950" lvl="1" indent="-285750">
              <a:buFont typeface="Arial" charset="0"/>
              <a:buChar char="•"/>
            </a:pPr>
            <a:r>
              <a:rPr lang="en-US" sz="1400" dirty="0">
                <a:solidFill>
                  <a:schemeClr val="accent3"/>
                </a:solidFill>
              </a:rPr>
              <a:t>Db2 is sized at 2 vCPU</a:t>
            </a:r>
          </a:p>
          <a:p>
            <a:pPr marL="742950" lvl="1" indent="-285750">
              <a:buFont typeface="Arial" charset="0"/>
              <a:buChar char="•"/>
            </a:pPr>
            <a:endParaRPr lang="en-US" sz="1400" dirty="0">
              <a:solidFill>
                <a:schemeClr val="accent3"/>
              </a:solidFill>
            </a:endParaRPr>
          </a:p>
          <a:p>
            <a:pPr marL="285750" indent="-285750">
              <a:buFont typeface="Arial" charset="0"/>
              <a:buChar char="•"/>
            </a:pPr>
            <a:r>
              <a:rPr lang="en-US" sz="1400" dirty="0">
                <a:solidFill>
                  <a:schemeClr val="accent3"/>
                </a:solidFill>
              </a:rPr>
              <a:t>Db2 is only available as a monthly license; other optional components can be licensed as either monthly or perpetual</a:t>
            </a:r>
          </a:p>
          <a:p>
            <a:pPr marL="742950" lvl="1" indent="-285750">
              <a:buFont typeface="Arial" charset="0"/>
              <a:buChar char="•"/>
            </a:pPr>
            <a:endParaRPr lang="en-US" sz="1400" dirty="0">
              <a:solidFill>
                <a:schemeClr val="accent3"/>
              </a:solidFill>
            </a:endParaRPr>
          </a:p>
        </p:txBody>
      </p:sp>
    </p:spTree>
    <p:extLst>
      <p:ext uri="{BB962C8B-B14F-4D97-AF65-F5344CB8AC3E}">
        <p14:creationId xmlns:p14="http://schemas.microsoft.com/office/powerpoint/2010/main" val="17898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ivate cloud theme">
  <a:themeElements>
    <a:clrScheme name="for presentation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32FF"/>
      </a:hlink>
      <a:folHlink>
        <a:srgbClr val="04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ivate cloud theme" id="{4675F633-6C8B-C246-98C2-BA930C281B91}" vid="{86CB33F0-94EE-AD48-AA16-B6429AFA3892}"/>
    </a:ext>
  </a:ext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Private cloud theme</Template>
  <TotalTime>6002</TotalTime>
  <Words>2993</Words>
  <Application>Microsoft Office PowerPoint</Application>
  <PresentationFormat>Custom</PresentationFormat>
  <Paragraphs>616</Paragraphs>
  <Slides>18</Slides>
  <Notes>1</Notes>
  <HiddenSlides>1</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Private cloud theme</vt:lpstr>
      <vt:lpstr>InterConnect Theme</vt:lpstr>
      <vt:lpstr>Pricing, Packaging and Sizing for ICP</vt:lpstr>
      <vt:lpstr>IBM Cloud Private Business Model</vt:lpstr>
      <vt:lpstr>Key Terms for Pricing and Sizing</vt:lpstr>
      <vt:lpstr>Understanding the ICP architecture</vt:lpstr>
      <vt:lpstr>Understanding the VPC metric</vt:lpstr>
      <vt:lpstr>Pricing &amp; Packaging</vt:lpstr>
      <vt:lpstr>Pricing &amp; Licensing </vt:lpstr>
      <vt:lpstr>CAM Licensing; only license non-ICP environments </vt:lpstr>
      <vt:lpstr>How to price Optional add-ons to ICP Cloud Native or Enterprise Edition</vt:lpstr>
      <vt:lpstr>BYOL: Bring your own license tracking and monitoring</vt:lpstr>
      <vt:lpstr>Sizing and pricing on three ICP use cases</vt:lpstr>
      <vt:lpstr>4 Sales Plays to get customers started</vt:lpstr>
      <vt:lpstr>FAQ</vt:lpstr>
      <vt:lpstr>IBM Cloud Private Business Model (Revisited)</vt:lpstr>
      <vt:lpstr>Back up</vt:lpstr>
      <vt:lpstr>What is in the HELM Catalog</vt:lpstr>
      <vt:lpstr>What is in the CAM Catalog &amp; Included with Cloud Foundry</vt:lpstr>
      <vt:lpstr>Part numbers and Prices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and Sizing for ICP</dc:title>
  <dc:creator>Charles Quincy</dc:creator>
  <cp:lastModifiedBy>ADMINIBM</cp:lastModifiedBy>
  <cp:revision>68</cp:revision>
  <dcterms:created xsi:type="dcterms:W3CDTF">2017-10-31T18:05:01Z</dcterms:created>
  <dcterms:modified xsi:type="dcterms:W3CDTF">2018-04-25T14:26:23Z</dcterms:modified>
</cp:coreProperties>
</file>