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60" r:id="rId4"/>
    <p:sldId id="261" r:id="rId5"/>
    <p:sldId id="287" r:id="rId6"/>
    <p:sldId id="288" r:id="rId7"/>
    <p:sldId id="266" r:id="rId8"/>
    <p:sldId id="285" r:id="rId9"/>
    <p:sldId id="286" r:id="rId10"/>
    <p:sldId id="289" r:id="rId11"/>
    <p:sldId id="283" r:id="rId12"/>
    <p:sldId id="284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</p:sldIdLst>
  <p:sldSz cx="14630400" cy="8229600"/>
  <p:notesSz cx="6858000" cy="9144000"/>
  <p:custDataLst>
    <p:tags r:id="rId30"/>
  </p:custDataLst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5E64091-958E-9247-9B6D-84F748EDCF5E}">
          <p14:sldIdLst>
            <p14:sldId id="256"/>
            <p14:sldId id="259"/>
            <p14:sldId id="260"/>
            <p14:sldId id="261"/>
          </p14:sldIdLst>
        </p14:section>
        <p14:section name="Using Helm" id="{C684FD90-FD56-7546-AF45-06F3BE62EF32}">
          <p14:sldIdLst>
            <p14:sldId id="287"/>
            <p14:sldId id="288"/>
            <p14:sldId id="266"/>
          </p14:sldIdLst>
        </p14:section>
        <p14:section name="Helm in Cloud Private" id="{49F61EBC-8A8D-E347-A1CF-2E22962B92BF}">
          <p14:sldIdLst>
            <p14:sldId id="285"/>
            <p14:sldId id="286"/>
            <p14:sldId id="289"/>
          </p14:sldIdLst>
        </p14:section>
        <p14:section name="Conclusion" id="{8920C63B-05B0-3C49-9126-C09E93C99C65}">
          <p14:sldIdLst>
            <p14:sldId id="283"/>
            <p14:sldId id="284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55">
          <p15:clr>
            <a:srgbClr val="A4A3A4"/>
          </p15:clr>
        </p15:guide>
        <p15:guide id="2" pos="8828">
          <p15:clr>
            <a:srgbClr val="A4A3A4"/>
          </p15:clr>
        </p15:guide>
        <p15:guide id="3" pos="316">
          <p15:clr>
            <a:srgbClr val="A4A3A4"/>
          </p15:clr>
        </p15:guide>
        <p15:guide id="4" pos="6110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B8DC"/>
    <a:srgbClr val="427BBC"/>
    <a:srgbClr val="A7D68E"/>
    <a:srgbClr val="00AFD9"/>
    <a:srgbClr val="BB77C4"/>
    <a:srgbClr val="1174B8"/>
    <a:srgbClr val="39CBD4"/>
    <a:srgbClr val="00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81957" autoAdjust="0"/>
  </p:normalViewPr>
  <p:slideViewPr>
    <p:cSldViewPr snapToGrid="0" snapToObjects="1" showGuides="1">
      <p:cViewPr>
        <p:scale>
          <a:sx n="43" d="100"/>
          <a:sy n="43" d="100"/>
        </p:scale>
        <p:origin x="-547" y="-58"/>
      </p:cViewPr>
      <p:guideLst>
        <p:guide orient="horz" pos="555"/>
        <p:guide pos="8828"/>
        <p:guide pos="316"/>
        <p:guide pos="611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F7061-80C1-604D-992A-05BBE7E346F4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CBB4-F845-9F4B-A41F-7163A0321D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71FB-D8B8-0647-83B7-29925BB5E85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8A2F8-54F1-AB4E-B8B5-B1130F7515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Helm is a package</a:t>
            </a:r>
            <a:r>
              <a:rPr lang="en-US" baseline="0" dirty="0" smtClean="0"/>
              <a:t> Manager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Automates the installation, configuration, upgrade and removing of Apps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Deploys the App and its Configuration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App and its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are packaged in a so called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At least two resource types: Deployment and Services (Secrets, </a:t>
            </a:r>
            <a:r>
              <a:rPr lang="en-US" baseline="0" dirty="0" err="1" smtClean="0"/>
              <a:t>ConfigMap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avoid creating each resource manually using </a:t>
            </a:r>
            <a:r>
              <a:rPr lang="en-US" baseline="0" dirty="0" err="1" smtClean="0"/>
              <a:t>kubectl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0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Examples</a:t>
            </a:r>
            <a:r>
              <a:rPr lang="en-US" baseline="0" dirty="0" smtClean="0"/>
              <a:t> of Helm Charts and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 templates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So you can build your own charts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Or </a:t>
            </a:r>
            <a:r>
              <a:rPr lang="en-US" baseline="0" smtClean="0"/>
              <a:t>stable charts to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81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93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16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76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17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88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18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55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19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69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20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46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21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6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22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1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Helm is the CLI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Helm</a:t>
            </a:r>
            <a:r>
              <a:rPr lang="en-US" baseline="0" dirty="0" smtClean="0"/>
              <a:t> creates a new release for each installation (versioning: rollback)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Chart is the application package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Repository is the library: Just a web server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Release is the application runtime: An instance of a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Tiller is the server side. Runs in a pod.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96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23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24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14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25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90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7513" y="701675"/>
            <a:ext cx="6242050" cy="3511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63233" indent="-29355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74204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43885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13567" indent="-234841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83249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52930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22612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92293" indent="-2348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190A1F-040D-5540-A076-DDFD6F61D6AA}" type="slidenum">
              <a:rPr lang="en-US">
                <a:latin typeface="Calibri" charset="0"/>
                <a:cs typeface="Arial" charset="0"/>
              </a:rPr>
              <a:pPr/>
              <a:t>26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3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Deploy all resources with a single command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Can use variables</a:t>
            </a:r>
            <a:r>
              <a:rPr lang="en-US" baseline="0" dirty="0" smtClean="0"/>
              <a:t> to deploy same App with new parameters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Upgrade to a new version of your 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Rollback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Delete as a whole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4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Create a new chart</a:t>
            </a:r>
            <a:r>
              <a:rPr lang="en-US" baseline="0" dirty="0" smtClean="0"/>
              <a:t> using helm create my-chart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Go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Chart starts with a sample template for a </a:t>
            </a:r>
            <a:r>
              <a:rPr lang="en-US" baseline="0" dirty="0" err="1" smtClean="0"/>
              <a:t>Kube</a:t>
            </a:r>
            <a:r>
              <a:rPr lang="en-US" baseline="0" dirty="0" smtClean="0"/>
              <a:t> deployment and service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can start with editing </a:t>
            </a:r>
            <a:r>
              <a:rPr lang="en-US" baseline="0" dirty="0" err="1" smtClean="0"/>
              <a:t>values,yaml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chart</a:t>
            </a:r>
            <a:r>
              <a:rPr lang="en-US" baseline="0" dirty="0" smtClean="0"/>
              <a:t> is a directory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Is usually on a web server so you can share charts with others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Is called chart repository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can package a chart into a tar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Search for a chart with</a:t>
            </a:r>
            <a:r>
              <a:rPr lang="en-US" baseline="0" dirty="0" smtClean="0"/>
              <a:t> helm search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Deploy a chart with helm install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the resources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App Catalog contains</a:t>
            </a:r>
            <a:r>
              <a:rPr lang="en-US" baseline="0" dirty="0" smtClean="0"/>
              <a:t> Helm Charts from Chart Repositories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1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Chart</a:t>
            </a:r>
            <a:r>
              <a:rPr lang="en-US" baseline="0" dirty="0" smtClean="0"/>
              <a:t> repository is a web server with an </a:t>
            </a:r>
            <a:r>
              <a:rPr lang="en-US" baseline="0" dirty="0" err="1" smtClean="0"/>
              <a:t>index.yaml</a:t>
            </a:r>
            <a:r>
              <a:rPr lang="en-US" baseline="0" dirty="0" smtClean="0"/>
              <a:t> file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There are steps for adding a chart to a repository: copy, </a:t>
            </a:r>
            <a:r>
              <a:rPr lang="en-US" baseline="0" dirty="0" err="1" smtClean="0"/>
              <a:t>reindex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Also for the local repository in ICP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/>
              <a:t>your chart to local-repo:</a:t>
            </a:r>
          </a:p>
          <a:p>
            <a:pPr marL="228600" indent="-228600">
              <a:buAutoNum type="arabicPeriod"/>
            </a:pPr>
            <a:r>
              <a:rPr lang="en-US" dirty="0"/>
              <a:t>on master, get helm container using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grep helm</a:t>
            </a:r>
            <a:r>
              <a:rPr lang="en-US" dirty="0"/>
              <a:t>`</a:t>
            </a:r>
          </a:p>
          <a:p>
            <a:pPr marL="228600" indent="-228600">
              <a:buAutoNum type="arabicPeriod"/>
            </a:pPr>
            <a:r>
              <a:rPr lang="en-US" dirty="0"/>
              <a:t>copy your chart using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x.tar.gz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&gt;:/local-repo</a:t>
            </a:r>
            <a:r>
              <a:rPr lang="en-US" dirty="0"/>
              <a:t>` </a:t>
            </a:r>
          </a:p>
          <a:p>
            <a:pPr marL="228600" indent="-228600">
              <a:buAutoNum type="arabicPeriod"/>
            </a:pPr>
            <a:r>
              <a:rPr lang="en-US" dirty="0"/>
              <a:t>Restart the container using  </a:t>
            </a:r>
            <a:r>
              <a:rPr lang="en-US" dirty="0" err="1">
                <a:latin typeface="Courier" pitchFamily="81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" pitchFamily="81" charset="0"/>
                <a:cs typeface="Courier New" panose="02070309020205020404" pitchFamily="49" charset="0"/>
              </a:rPr>
              <a:t> restart &lt;helm container id&gt;</a:t>
            </a:r>
            <a:endParaRPr lang="en-US" dirty="0">
              <a:latin typeface="Courier" pitchFamily="81" charset="0"/>
            </a:endParaRPr>
          </a:p>
          <a:p>
            <a:pPr marL="228600" indent="-228600">
              <a:buAutoNum type="arabicPeriod"/>
            </a:pPr>
            <a:r>
              <a:rPr lang="en-US" dirty="0"/>
              <a:t>go to dashboard, click </a:t>
            </a:r>
            <a:r>
              <a:rPr lang="en-US" b="1" dirty="0"/>
              <a:t>sync up repo</a:t>
            </a:r>
            <a:r>
              <a:rPr lang="en-US" dirty="0"/>
              <a:t>, you will get your chart in app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0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Here is a sample</a:t>
            </a:r>
            <a:r>
              <a:rPr lang="en-US" baseline="0" dirty="0" smtClean="0"/>
              <a:t> catalog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7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843" tIns="72922" rIns="145843" bIns="72922" rtlCol="0" anchor="ctr"/>
          <a:lstStyle/>
          <a:p>
            <a:pPr algn="ctr" defTabSz="728758"/>
            <a:endParaRPr lang="en-US" sz="2880" b="0" i="0" dirty="0">
              <a:solidFill>
                <a:srgbClr val="FFFFFF"/>
              </a:solidFill>
              <a:latin typeface="IBM Plex Sans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631" y="3441984"/>
            <a:ext cx="9496213" cy="1482275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5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2" y="4951778"/>
            <a:ext cx="9509760" cy="103701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728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4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7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0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3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445" y="0"/>
            <a:ext cx="4796502" cy="82296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5510" y="741849"/>
            <a:ext cx="393374" cy="100168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68944" y="7791346"/>
            <a:ext cx="4696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>
                <a:solidFill>
                  <a:srgbClr val="325C80">
                    <a:lumMod val="60000"/>
                    <a:lumOff val="40000"/>
                  </a:srgbClr>
                </a:solidFill>
                <a:latin typeface="IBM Plex Sans Regular" charset="0"/>
              </a:rPr>
              <a:t>IBM Internal Only – Do not share with customers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3064176" cy="6096082"/>
          </a:xfrm>
        </p:spPr>
        <p:txBody>
          <a:bodyPr/>
          <a:lstStyle>
            <a:lvl2pPr marL="635237" indent="-253078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946506" indent="-275939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0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1427163"/>
            <a:ext cx="13074650" cy="6129337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pPr lvl="0"/>
            <a:r>
              <a:rPr lang="en-US" dirty="0"/>
              <a:t>This presentation is intended for an IBM internal audience only. </a:t>
            </a:r>
          </a:p>
        </p:txBody>
      </p:sp>
    </p:spTree>
    <p:extLst>
      <p:ext uri="{BB962C8B-B14F-4D97-AF65-F5344CB8AC3E}">
        <p14:creationId xmlns:p14="http://schemas.microsoft.com/office/powerpoint/2010/main" val="7672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237" indent="-274237">
              <a:buFont typeface="Arial" panose="020B0604020202020204" pitchFamily="34" charset="0"/>
              <a:buChar char="•"/>
              <a:defRPr/>
            </a:lvl1pPr>
            <a:lvl2pPr marL="548476" indent="-274237">
              <a:buFont typeface="Wingdings" panose="05000000000000000000" pitchFamily="2" charset="2"/>
              <a:buChar char="§"/>
              <a:defRPr/>
            </a:lvl2pPr>
            <a:lvl3pPr marL="822713" indent="-274237">
              <a:buFont typeface="Arial" panose="020B0604020202020204" pitchFamily="34" charset="0"/>
              <a:buChar char="−"/>
              <a:defRPr/>
            </a:lvl3pPr>
            <a:lvl4pPr marL="81573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4867"/>
            <a:ext cx="4939475" cy="7690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708" y="1777593"/>
            <a:ext cx="7946376" cy="2600554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2708" y="4425807"/>
            <a:ext cx="7989125" cy="1799094"/>
          </a:xfrm>
        </p:spPr>
        <p:txBody>
          <a:bodyPr/>
          <a:lstStyle>
            <a:lvl1pPr marL="0" indent="0">
              <a:buNone/>
              <a:defRPr sz="2399"/>
            </a:lvl1pPr>
            <a:lvl2pPr marL="801816" indent="0">
              <a:buNone/>
              <a:defRPr sz="3508"/>
            </a:lvl2pPr>
            <a:lvl3pPr marL="1603632" indent="0">
              <a:buNone/>
              <a:defRPr sz="3156"/>
            </a:lvl3pPr>
            <a:lvl4pPr marL="2405448" indent="0">
              <a:buNone/>
              <a:defRPr sz="2806"/>
            </a:lvl4pPr>
            <a:lvl5pPr marL="3207265" indent="0">
              <a:buNone/>
              <a:defRPr sz="2806"/>
            </a:lvl5pPr>
            <a:lvl6pPr marL="4009080" indent="0">
              <a:buNone/>
              <a:defRPr sz="2806"/>
            </a:lvl6pPr>
            <a:lvl7pPr marL="4810897" indent="0">
              <a:buNone/>
              <a:defRPr sz="2806"/>
            </a:lvl7pPr>
            <a:lvl8pPr marL="5612713" indent="0">
              <a:buNone/>
              <a:defRPr sz="2806"/>
            </a:lvl8pPr>
            <a:lvl9pPr marL="6414529" indent="0">
              <a:buNone/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F3C-BFF5-4598-9D1B-1BD302EA27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7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319" y="1404519"/>
            <a:ext cx="6811428" cy="6441644"/>
          </a:xfrm>
        </p:spPr>
        <p:txBody>
          <a:bodyPr/>
          <a:lstStyle>
            <a:lvl4pPr marL="81573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0796" y="1404519"/>
            <a:ext cx="6811428" cy="6441644"/>
          </a:xfrm>
        </p:spPr>
        <p:txBody>
          <a:bodyPr/>
          <a:lstStyle>
            <a:lvl4pPr marL="81573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7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946" y="721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75" y="1442803"/>
            <a:ext cx="13429938" cy="6170426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59855" y="7729863"/>
            <a:ext cx="640614" cy="438150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440" b="0" i="0">
                <a:solidFill>
                  <a:schemeClr val="tx1"/>
                </a:solidFill>
                <a:latin typeface="IBM Plex Sans Regular" charset="0"/>
              </a:defRPr>
            </a:lvl1pPr>
          </a:lstStyle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68943" y="7804893"/>
            <a:ext cx="46324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>
                <a:solidFill>
                  <a:srgbClr val="325C80"/>
                </a:solidFill>
                <a:latin typeface="IBM Plex Sans Regular" charset="0"/>
              </a:rPr>
              <a:t>IBM Internal Only</a:t>
            </a:r>
            <a:r>
              <a:rPr lang="en-US" sz="1600" b="0" i="0" baseline="0" dirty="0">
                <a:solidFill>
                  <a:srgbClr val="325C80"/>
                </a:solidFill>
                <a:latin typeface="IBM Plex Sans Regular" charset="0"/>
              </a:rPr>
              <a:t> – Do not share </a:t>
            </a:r>
            <a:r>
              <a:rPr lang="en-US" sz="1600" b="0" i="0" baseline="0">
                <a:solidFill>
                  <a:srgbClr val="325C80"/>
                </a:solidFill>
                <a:latin typeface="IBM Plex Sans Regular" charset="0"/>
              </a:rPr>
              <a:t>with customers</a:t>
            </a:r>
            <a:endParaRPr lang="en-US" sz="1600" b="0" i="0" dirty="0">
              <a:solidFill>
                <a:srgbClr val="325C80"/>
              </a:solidFill>
              <a:latin typeface="IBM Plex Sans Regular" charset="0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8" cstate="print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6162" y="23"/>
            <a:ext cx="1057789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hdr="0" ftr="0" dt="0"/>
  <p:txStyles>
    <p:titleStyle>
      <a:lvl1pPr algn="l" defTabSz="728758" rtl="0" eaLnBrk="1" latinLnBrk="0" hangingPunct="1">
        <a:lnSpc>
          <a:spcPct val="85000"/>
        </a:lnSpc>
        <a:spcBef>
          <a:spcPct val="0"/>
        </a:spcBef>
        <a:buNone/>
        <a:defRPr sz="4480" b="0" i="0" kern="1200">
          <a:solidFill>
            <a:schemeClr val="accent4"/>
          </a:solidFill>
          <a:latin typeface="IBM Plex Sans Regular" charset="0"/>
          <a:ea typeface="+mj-ea"/>
          <a:cs typeface="+mj-cs"/>
        </a:defRPr>
      </a:lvl1pPr>
    </p:titleStyle>
    <p:bodyStyle>
      <a:lvl1pPr marL="0" indent="0" algn="l" defTabSz="728758" rtl="0" eaLnBrk="1" latinLnBrk="0" hangingPunct="1">
        <a:spcBef>
          <a:spcPts val="960"/>
        </a:spcBef>
        <a:buClr>
          <a:schemeClr val="tx1"/>
        </a:buClr>
        <a:buFontTx/>
        <a:buNone/>
        <a:defRPr sz="320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1pPr>
      <a:lvl2pPr marL="635237" indent="-253078" algn="l" defTabSz="728758" rtl="0" eaLnBrk="1" latinLnBrk="0" hangingPunct="1">
        <a:spcBef>
          <a:spcPts val="960"/>
        </a:spcBef>
        <a:buClr>
          <a:schemeClr val="accent5"/>
        </a:buClr>
        <a:buFont typeface="Arial"/>
        <a:buChar char="•"/>
        <a:defRPr sz="288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2pPr>
      <a:lvl3pPr marL="946506" indent="-275939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56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3pPr>
      <a:lvl4pPr marL="1424952" indent="-478333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4pPr>
      <a:lvl5pPr marL="1713360" indent="-288525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5pPr>
      <a:lvl6pPr marL="4008845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37830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66702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5613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28758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5785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8672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1571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44467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7326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02269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31171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helm.sh/using_helm/" TargetMode="External"/><Relationship Id="rId3" Type="http://schemas.openxmlformats.org/officeDocument/2006/relationships/hyperlink" Target="https://helm.sh/" TargetMode="External"/><Relationship Id="rId7" Type="http://schemas.openxmlformats.org/officeDocument/2006/relationships/hyperlink" Target="https://www.youtube.com/watch?v=zBc1goRfk3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kubernetes/helm/blob/master/docs/index.md" TargetMode="External"/><Relationship Id="rId5" Type="http://schemas.openxmlformats.org/officeDocument/2006/relationships/hyperlink" Target="https://github.com/kubernetes/helm" TargetMode="External"/><Relationship Id="rId4" Type="http://schemas.openxmlformats.org/officeDocument/2006/relationships/hyperlink" Target="https://docs.helm.sh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bitnami.com/kubernetes/how-to/create-your-first-helm-chart" TargetMode="External"/><Relationship Id="rId3" Type="http://schemas.openxmlformats.org/officeDocument/2006/relationships/hyperlink" Target="https://github.com/kubernetes/helm/tree/master/docs/examples" TargetMode="External"/><Relationship Id="rId7" Type="http://schemas.openxmlformats.org/officeDocument/2006/relationships/hyperlink" Target="https://deis.com/blog/2016/getting-started-authoring-helm-char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odoc.org/github.com/Masterminds/sprig" TargetMode="External"/><Relationship Id="rId5" Type="http://schemas.openxmlformats.org/officeDocument/2006/relationships/hyperlink" Target="https://golang.org/pkg/text/template" TargetMode="External"/><Relationship Id="rId4" Type="http://schemas.openxmlformats.org/officeDocument/2006/relationships/hyperlink" Target="https://github.com/kubernetes/charts/tree/master/stable" TargetMode="External"/><Relationship Id="rId9" Type="http://schemas.openxmlformats.org/officeDocument/2006/relationships/hyperlink" Target="https://www.influxdata.com/packaged-kubernetes-deployments-writing-helm-char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technologies - helm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Private catalog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10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798081" y="1999082"/>
            <a:ext cx="8405588" cy="4983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8081" y="1460473"/>
            <a:ext cx="664637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Mono" panose="020B0509050000000000" pitchFamily="49" charset="0"/>
              </a:rPr>
              <a:t>https://&lt;master&gt;:8443/catalog</a:t>
            </a:r>
          </a:p>
        </p:txBody>
      </p:sp>
    </p:spTree>
    <p:extLst>
      <p:ext uri="{BB962C8B-B14F-4D97-AF65-F5344CB8AC3E}">
        <p14:creationId xmlns:p14="http://schemas.microsoft.com/office/powerpoint/2010/main" val="128449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mr-IN" dirty="0"/>
              <a:t>–</a:t>
            </a:r>
            <a:r>
              <a:rPr lang="en-US" dirty="0"/>
              <a:t> Introduction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Helm - The Kubernetes Package Manager</a:t>
            </a:r>
          </a:p>
          <a:p>
            <a:pPr lvl="1"/>
            <a:r>
              <a:rPr lang="en-US" dirty="0">
                <a:hlinkClick r:id="rId3"/>
              </a:rPr>
              <a:t>https://helm.sh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https://docs.helm.sh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https://github.com/kubernetes/helm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https://github.com/kubernetes/helm/blob/master/docs/index.md</a:t>
            </a:r>
            <a:endParaRPr lang="en-US" dirty="0"/>
          </a:p>
          <a:p>
            <a:r>
              <a:rPr lang="en-US" dirty="0"/>
              <a:t>Taking the Helm: Delivering Kubernetes-Native Applications by Michelle </a:t>
            </a:r>
            <a:r>
              <a:rPr lang="en-US" dirty="0" err="1"/>
              <a:t>Noorali</a:t>
            </a:r>
            <a:r>
              <a:rPr lang="en-US" dirty="0"/>
              <a:t> (</a:t>
            </a:r>
            <a:r>
              <a:rPr lang="en-US" dirty="0" err="1"/>
              <a:t>KubeCon</a:t>
            </a:r>
            <a:r>
              <a:rPr lang="en-US" dirty="0"/>
              <a:t> 2016)</a:t>
            </a:r>
          </a:p>
          <a:p>
            <a:pPr lvl="1"/>
            <a:r>
              <a:rPr lang="en-US" dirty="0">
                <a:hlinkClick r:id="rId7"/>
              </a:rPr>
              <a:t>https://www.youtube.com/watch?v=zBc1goRfk3k</a:t>
            </a:r>
            <a:endParaRPr lang="en-US" dirty="0"/>
          </a:p>
          <a:p>
            <a:r>
              <a:rPr lang="en-US" dirty="0"/>
              <a:t>Installing Helm</a:t>
            </a:r>
          </a:p>
          <a:p>
            <a:pPr lvl="1"/>
            <a:r>
              <a:rPr lang="en-US" dirty="0">
                <a:hlinkClick r:id="rId8"/>
              </a:rPr>
              <a:t>https://docs.helm.sh/using_helm/#installing-helm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mr-IN" dirty="0"/>
              <a:t>–</a:t>
            </a:r>
            <a:r>
              <a:rPr lang="en-US" dirty="0"/>
              <a:t> Developing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Helm examples</a:t>
            </a:r>
          </a:p>
          <a:p>
            <a:pPr lvl="1"/>
            <a:r>
              <a:rPr lang="en-US" sz="2000" dirty="0">
                <a:hlinkClick r:id="rId3"/>
              </a:rPr>
              <a:t>https://github.com/kubernetes/helm/tree/master/docs/examples</a:t>
            </a:r>
            <a:endParaRPr lang="en-US" sz="2000" dirty="0"/>
          </a:p>
          <a:p>
            <a:r>
              <a:rPr lang="en-US" sz="2000" dirty="0"/>
              <a:t>Stable Helm charts</a:t>
            </a:r>
          </a:p>
          <a:p>
            <a:pPr lvl="1"/>
            <a:r>
              <a:rPr lang="en-US" sz="2000" dirty="0">
                <a:hlinkClick r:id="rId4"/>
              </a:rPr>
              <a:t>https://github.com/kubernetes/charts/tree/master/stable</a:t>
            </a:r>
            <a:endParaRPr lang="en-US" sz="2000" dirty="0"/>
          </a:p>
          <a:p>
            <a:r>
              <a:rPr lang="en-US" sz="2000" dirty="0" err="1"/>
              <a:t>Golang</a:t>
            </a:r>
            <a:r>
              <a:rPr lang="en-US" sz="2000" dirty="0"/>
              <a:t> templates</a:t>
            </a:r>
          </a:p>
          <a:p>
            <a:pPr lvl="1"/>
            <a:r>
              <a:rPr lang="en-US" sz="2000" dirty="0">
                <a:hlinkClick r:id="rId5"/>
              </a:rPr>
              <a:t>https://golang.org/pkg/text/template</a:t>
            </a:r>
            <a:endParaRPr lang="en-US" sz="2000" dirty="0"/>
          </a:p>
          <a:p>
            <a:r>
              <a:rPr lang="en-US" sz="2000" dirty="0"/>
              <a:t>Spring template library</a:t>
            </a:r>
          </a:p>
          <a:p>
            <a:pPr lvl="1"/>
            <a:r>
              <a:rPr lang="en-US" sz="2000" dirty="0">
                <a:hlinkClick r:id="rId6"/>
              </a:rPr>
              <a:t>https://godoc.org/github.com/Masterminds/sprig</a:t>
            </a:r>
            <a:endParaRPr lang="en-US" sz="2000" dirty="0"/>
          </a:p>
          <a:p>
            <a:r>
              <a:rPr lang="en-US" sz="2000" dirty="0"/>
              <a:t>Getting Started Authoring Helm Charts</a:t>
            </a:r>
          </a:p>
          <a:p>
            <a:pPr lvl="1"/>
            <a:r>
              <a:rPr lang="en-US" sz="2000" dirty="0">
                <a:hlinkClick r:id="rId7"/>
              </a:rPr>
              <a:t>https://deis.com/blog/2016/getting-started-authoring-helm-charts</a:t>
            </a:r>
            <a:endParaRPr lang="en-US" sz="2000" dirty="0"/>
          </a:p>
          <a:p>
            <a:r>
              <a:rPr lang="en-US" sz="2000" dirty="0"/>
              <a:t>How to Create Your First Helm Chart</a:t>
            </a:r>
          </a:p>
          <a:p>
            <a:pPr lvl="1"/>
            <a:r>
              <a:rPr lang="en-US" sz="2000" dirty="0">
                <a:hlinkClick r:id="rId8"/>
              </a:rPr>
              <a:t>https://docs.bitnami.com/kubernetes/how-to/create-your-first-helm-chart</a:t>
            </a:r>
            <a:endParaRPr lang="en-US" sz="2000" dirty="0"/>
          </a:p>
          <a:p>
            <a:r>
              <a:rPr lang="en-US" sz="2000" dirty="0"/>
              <a:t>Packaged Kubernetes Deployments – Writing a Helm Chart</a:t>
            </a:r>
          </a:p>
          <a:p>
            <a:pPr lvl="1"/>
            <a:r>
              <a:rPr lang="en-US" sz="2000" dirty="0">
                <a:hlinkClick r:id="rId9"/>
              </a:rPr>
              <a:t>https://www.influxdata.com/packaged-kubernetes-deployments-writing-helm-chart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6402" y="3469503"/>
            <a:ext cx="9496213" cy="1482275"/>
          </a:xfrm>
        </p:spPr>
        <p:txBody>
          <a:bodyPr/>
          <a:lstStyle/>
          <a:p>
            <a:r>
              <a:rPr lang="en-US" dirty="0" smtClean="0"/>
              <a:t>WebSphere Liberty on IBM Cloud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an application to IBM Cloud Private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Deploying an application to a IBM Cloud </a:t>
            </a:r>
            <a:r>
              <a:rPr lang="en-US" dirty="0"/>
              <a:t>P</a:t>
            </a:r>
            <a:r>
              <a:rPr lang="en-US" dirty="0" smtClean="0"/>
              <a:t>rivate environment involves the following key tasks:</a:t>
            </a:r>
          </a:p>
          <a:p>
            <a:pPr lvl="1"/>
            <a:r>
              <a:rPr lang="en-US" dirty="0" smtClean="0"/>
              <a:t>Build a Docker image with the application deployed with in</a:t>
            </a:r>
          </a:p>
          <a:p>
            <a:pPr lvl="1"/>
            <a:r>
              <a:rPr lang="en-US" dirty="0" smtClean="0"/>
              <a:t>Run and verify the Docker image locally</a:t>
            </a:r>
          </a:p>
          <a:p>
            <a:pPr lvl="1"/>
            <a:r>
              <a:rPr lang="en-US" dirty="0" smtClean="0"/>
              <a:t>Push the Docker image into the IBM Cloud Private Docker registry</a:t>
            </a:r>
          </a:p>
          <a:p>
            <a:pPr lvl="1"/>
            <a:r>
              <a:rPr lang="en-US" dirty="0" smtClean="0"/>
              <a:t>Run the Docker image in IBM Cloud Private environment</a:t>
            </a:r>
          </a:p>
          <a:p>
            <a:pPr lvl="1"/>
            <a:r>
              <a:rPr lang="en-US" dirty="0" smtClean="0"/>
              <a:t>Expose the running container for external access</a:t>
            </a:r>
          </a:p>
          <a:p>
            <a:pPr lvl="1"/>
            <a:r>
              <a:rPr lang="en-US" dirty="0" smtClean="0"/>
              <a:t>Verify and test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an application to IBM Cloud Private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Deploying an application to a IBM Cloud Private environment involves the following key tasks: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Build a Docker image with the application deployed with in</a:t>
            </a:r>
          </a:p>
          <a:p>
            <a:pPr lvl="1"/>
            <a:r>
              <a:rPr lang="en-US" dirty="0" smtClean="0"/>
              <a:t>Run and verify the Docker image locally</a:t>
            </a:r>
          </a:p>
          <a:p>
            <a:pPr lvl="1"/>
            <a:r>
              <a:rPr lang="en-US" dirty="0" smtClean="0"/>
              <a:t>Push the Docker image into the IBM Cloud Private Docker registry</a:t>
            </a:r>
          </a:p>
          <a:p>
            <a:pPr lvl="1"/>
            <a:r>
              <a:rPr lang="en-US" dirty="0" smtClean="0"/>
              <a:t>Run the Docker image in IBM Cloud Private environment</a:t>
            </a:r>
          </a:p>
          <a:p>
            <a:pPr lvl="1"/>
            <a:r>
              <a:rPr lang="en-US" dirty="0" smtClean="0"/>
              <a:t>Expose the running container for external access</a:t>
            </a:r>
          </a:p>
          <a:p>
            <a:pPr lvl="1"/>
            <a:r>
              <a:rPr lang="en-US" dirty="0" smtClean="0"/>
              <a:t>Verify and test the application</a:t>
            </a:r>
          </a:p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880378" y="6471137"/>
            <a:ext cx="5779477" cy="1290809"/>
          </a:xfrm>
          <a:prstGeom prst="wedgeRoundRectCallout">
            <a:avLst>
              <a:gd name="adj1" fmla="val -39900"/>
              <a:gd name="adj2" fmla="val -313911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most important step for WebSphere-based workloads!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5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8199" y="1131241"/>
            <a:ext cx="3805529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Step 1: Create a </a:t>
            </a:r>
            <a:r>
              <a:rPr lang="en-US" sz="2400" b="1" i="1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Dockerfile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6947" y="1644126"/>
            <a:ext cx="13879829" cy="4261048"/>
            <a:chOff x="280789" y="1370105"/>
            <a:chExt cx="11566524" cy="3550873"/>
          </a:xfrm>
        </p:grpSpPr>
        <p:grpSp>
          <p:nvGrpSpPr>
            <p:cNvPr id="7" name="Group 6"/>
            <p:cNvGrpSpPr/>
            <p:nvPr/>
          </p:nvGrpSpPr>
          <p:grpSpPr>
            <a:xfrm>
              <a:off x="4246363" y="2299540"/>
              <a:ext cx="7600950" cy="1276350"/>
              <a:chOff x="4246363" y="2718640"/>
              <a:chExt cx="7600950" cy="127635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246363" y="2718640"/>
                <a:ext cx="7600950" cy="1276350"/>
                <a:chOff x="2333625" y="2740025"/>
                <a:chExt cx="7600950" cy="1276350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33625" y="2740025"/>
                  <a:ext cx="7600950" cy="127635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5" name="Rectangle 24"/>
                <p:cNvSpPr/>
                <p:nvPr/>
              </p:nvSpPr>
              <p:spPr>
                <a:xfrm>
                  <a:off x="2393751" y="2844800"/>
                  <a:ext cx="1387475" cy="152399"/>
                </a:xfrm>
                <a:prstGeom prst="rect">
                  <a:avLst/>
                </a:prstGeom>
                <a:noFill/>
                <a:ln w="3175">
                  <a:noFill/>
                  <a:prstDash val="sysDot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480" dirty="0"/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4528938" y="3111499"/>
                <a:ext cx="3192662" cy="206856"/>
              </a:xfrm>
              <a:prstGeom prst="rect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28938" y="3315866"/>
                <a:ext cx="5669163" cy="212726"/>
              </a:xfrm>
              <a:prstGeom prst="rect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28938" y="3528428"/>
                <a:ext cx="5669163" cy="212726"/>
              </a:xfrm>
              <a:prstGeom prst="rect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03539" y="3758418"/>
                <a:ext cx="697806" cy="206977"/>
              </a:xfrm>
              <a:prstGeom prst="rect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/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900232" y="1370105"/>
              <a:ext cx="3670300" cy="719949"/>
            </a:xfrm>
            <a:prstGeom prst="roundRect">
              <a:avLst>
                <a:gd name="adj" fmla="val 225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Dockerfile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: A text file containing Docker image building instructions</a:t>
              </a:r>
            </a:p>
          </p:txBody>
        </p:sp>
        <p:cxnSp>
          <p:nvCxnSpPr>
            <p:cNvPr id="9" name="Elbow Connector 8"/>
            <p:cNvCxnSpPr>
              <a:stCxn id="10" idx="1"/>
              <a:endCxn id="13" idx="0"/>
            </p:cNvCxnSpPr>
            <p:nvPr/>
          </p:nvCxnSpPr>
          <p:spPr>
            <a:xfrm rot="10800000" flipV="1">
              <a:off x="5000228" y="1730079"/>
              <a:ext cx="900005" cy="674235"/>
            </a:xfrm>
            <a:prstGeom prst="bentConnector2">
              <a:avLst/>
            </a:prstGeom>
            <a:ln w="127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34789" y="1370105"/>
              <a:ext cx="3267768" cy="1410901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: Base image for the new image.  IBM has published an official set of foundational Docker images containing IBM products, such as WebSphere Liberty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0789" y="3092156"/>
              <a:ext cx="3267768" cy="942069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COPY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: Instruction to copy a configured </a:t>
              </a:r>
              <a:r>
                <a:rPr lang="en-US" sz="1680" i="1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server.xml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file to the Liberty server in the base image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99953" y="3978909"/>
              <a:ext cx="3267768" cy="942069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COPY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: Instruction to copy an application deployable to the Liberty server’s </a:t>
              </a:r>
              <a:r>
                <a:rPr lang="en-US" sz="1680" i="1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dropin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folder in the base image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13232" y="3978909"/>
              <a:ext cx="3314700" cy="758826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RUN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: Execute shell commands to install all required Liberty features </a:t>
              </a:r>
            </a:p>
          </p:txBody>
        </p:sp>
        <p:cxnSp>
          <p:nvCxnSpPr>
            <p:cNvPr id="14" name="Elbow Connector 13"/>
            <p:cNvCxnSpPr>
              <a:stCxn id="20" idx="3"/>
              <a:endCxn id="19" idx="1"/>
            </p:cNvCxnSpPr>
            <p:nvPr/>
          </p:nvCxnSpPr>
          <p:spPr>
            <a:xfrm>
              <a:off x="3802557" y="2075556"/>
              <a:ext cx="726381" cy="720271"/>
            </a:xfrm>
            <a:prstGeom prst="bentConnector3">
              <a:avLst/>
            </a:prstGeom>
            <a:ln w="127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27" idx="3"/>
            </p:cNvCxnSpPr>
            <p:nvPr/>
          </p:nvCxnSpPr>
          <p:spPr>
            <a:xfrm flipV="1">
              <a:off x="3548557" y="3003129"/>
              <a:ext cx="980381" cy="560062"/>
            </a:xfrm>
            <a:prstGeom prst="bentConnector3">
              <a:avLst/>
            </a:prstGeom>
            <a:ln w="127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 flipH="1">
              <a:off x="4399952" y="3215692"/>
              <a:ext cx="128985" cy="1234253"/>
            </a:xfrm>
            <a:prstGeom prst="bentConnector3">
              <a:avLst>
                <a:gd name="adj1" fmla="val -177230"/>
              </a:avLst>
            </a:prstGeom>
            <a:ln w="127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6200000" flipV="1">
              <a:off x="7195205" y="1203532"/>
              <a:ext cx="432614" cy="5118140"/>
            </a:xfrm>
            <a:prstGeom prst="bentConnector3">
              <a:avLst>
                <a:gd name="adj1" fmla="val 50000"/>
              </a:avLst>
            </a:prstGeom>
            <a:ln w="12700"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1000" y="6032122"/>
            <a:ext cx="13839220" cy="1271298"/>
            <a:chOff x="317500" y="5026768"/>
            <a:chExt cx="11532683" cy="1059415"/>
          </a:xfrm>
        </p:grpSpPr>
        <p:grpSp>
          <p:nvGrpSpPr>
            <p:cNvPr id="28" name="Group 27"/>
            <p:cNvGrpSpPr/>
            <p:nvPr/>
          </p:nvGrpSpPr>
          <p:grpSpPr>
            <a:xfrm>
              <a:off x="3620582" y="5381275"/>
              <a:ext cx="8229601" cy="258445"/>
              <a:chOff x="3756121" y="5904772"/>
              <a:chExt cx="8229601" cy="23495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6121" y="5904772"/>
                <a:ext cx="8229601" cy="234950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4025500" y="5909097"/>
                <a:ext cx="697806" cy="206977"/>
              </a:xfrm>
              <a:prstGeom prst="rect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/>
              </a:p>
            </p:txBody>
          </p:sp>
        </p:grpSp>
        <p:cxnSp>
          <p:nvCxnSpPr>
            <p:cNvPr id="29" name="Elbow Connector 28"/>
            <p:cNvCxnSpPr/>
            <p:nvPr/>
          </p:nvCxnSpPr>
          <p:spPr>
            <a:xfrm>
              <a:off x="3225157" y="5497803"/>
              <a:ext cx="664804" cy="2067"/>
            </a:xfrm>
            <a:prstGeom prst="bentConnector3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317500" y="5026768"/>
              <a:ext cx="3231056" cy="1059415"/>
              <a:chOff x="317500" y="5026768"/>
              <a:chExt cx="3231056" cy="105941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17500" y="5026768"/>
                <a:ext cx="2907657" cy="942069"/>
              </a:xfrm>
              <a:prstGeom prst="roundRect">
                <a:avLst>
                  <a:gd name="adj" fmla="val 10213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80" b="1" dirty="0">
                    <a:solidFill>
                      <a:schemeClr val="tx1">
                        <a:lumMod val="75000"/>
                      </a:schemeClr>
                    </a:solidFill>
                    <a:latin typeface="Courier" charset="0"/>
                    <a:ea typeface="Courier" charset="0"/>
                    <a:cs typeface="Courier" charset="0"/>
                  </a:rPr>
                  <a:t>COPY</a:t>
                </a:r>
                <a:r>
                  <a:rPr lang="en-US" sz="1680" dirty="0">
                    <a:solidFill>
                      <a:schemeClr val="tx1">
                        <a:lumMod val="75000"/>
                      </a:schemeClr>
                    </a:solidFill>
                    <a:latin typeface="Courier" charset="0"/>
                    <a:ea typeface="Courier" charset="0"/>
                    <a:cs typeface="Courier" charset="0"/>
                  </a:rPr>
                  <a:t>: You may also copy a configured Liberty server with your application deployed as a whole.</a:t>
                </a: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2571969" y="5826091"/>
                <a:ext cx="976587" cy="260092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54864" tIns="21946" rIns="54864" bIns="21946" rtlCol="0" anchor="b"/>
              <a:lstStyle/>
              <a:p>
                <a:pPr algn="ctr"/>
                <a:r>
                  <a:rPr lang="en-US" sz="1680" b="1" dirty="0">
                    <a:latin typeface="Helvetica Neue Condensed" charset="0"/>
                    <a:ea typeface="Helvetica Neue Condensed" charset="0"/>
                    <a:cs typeface="Helvetica Neue Condensed" charset="0"/>
                  </a:rPr>
                  <a:t>Alternate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Building a Docker image for IBM Cloud Private (1 of 3)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8442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225" y="4480960"/>
            <a:ext cx="13833203" cy="2910252"/>
            <a:chOff x="317500" y="4051300"/>
            <a:chExt cx="11527669" cy="2425210"/>
          </a:xfrm>
        </p:grpSpPr>
        <p:sp>
          <p:nvSpPr>
            <p:cNvPr id="13" name="TextBox 12"/>
            <p:cNvSpPr txBox="1"/>
            <p:nvPr/>
          </p:nvSpPr>
          <p:spPr>
            <a:xfrm>
              <a:off x="317500" y="4051300"/>
              <a:ext cx="4707485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Step 3: Run Docker CLI build command</a:t>
              </a:r>
              <a:endParaRPr lang="en-US" sz="2400" b="1" i="1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17500" y="5473210"/>
              <a:ext cx="3365500" cy="1003300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-t &lt;tag_name&gt;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: creates a tag for your own custom image.  Tags are used for versioning and registry specification.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49118" y="4412331"/>
              <a:ext cx="5656653" cy="472232"/>
              <a:chOff x="3655718" y="4399631"/>
              <a:chExt cx="5656653" cy="4722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655718" y="4399631"/>
                <a:ext cx="5656653" cy="3077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docker build -t wlp-daytrader-ee6 .</a:t>
                </a:r>
              </a:p>
            </p:txBody>
          </p:sp>
          <p:sp>
            <p:nvSpPr>
              <p:cNvPr id="23" name="Right Bracket 22"/>
              <p:cNvSpPr/>
              <p:nvPr/>
            </p:nvSpPr>
            <p:spPr>
              <a:xfrm rot="5400000">
                <a:off x="6250030" y="3724290"/>
                <a:ext cx="39515" cy="2243222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480" dirty="0"/>
              </a:p>
            </p:txBody>
          </p:sp>
          <p:sp>
            <p:nvSpPr>
              <p:cNvPr id="24" name="Right Bracket 23"/>
              <p:cNvSpPr/>
              <p:nvPr/>
            </p:nvSpPr>
            <p:spPr>
              <a:xfrm rot="5400000">
                <a:off x="7569263" y="4772804"/>
                <a:ext cx="45719" cy="152400"/>
              </a:xfrm>
              <a:prstGeom prst="righ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480" dirty="0"/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3861661" y="5473209"/>
              <a:ext cx="3445477" cy="1003300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&lt;context_path&gt;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: root directory where all source artifacts specified in the Dockerfile are located.  </a:t>
              </a:r>
            </a:p>
          </p:txBody>
        </p:sp>
        <p:cxnSp>
          <p:nvCxnSpPr>
            <p:cNvPr id="18" name="Elbow Connector 17"/>
            <p:cNvCxnSpPr>
              <a:endCxn id="24" idx="2"/>
            </p:cNvCxnSpPr>
            <p:nvPr/>
          </p:nvCxnSpPr>
          <p:spPr>
            <a:xfrm rot="5400000" flipH="1" flipV="1">
              <a:off x="2782737" y="4102075"/>
              <a:ext cx="588648" cy="2153622"/>
            </a:xfrm>
            <a:prstGeom prst="bentConnector3">
              <a:avLst>
                <a:gd name="adj1" fmla="val 43308"/>
              </a:avLst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26"/>
            <p:cNvCxnSpPr/>
            <p:nvPr/>
          </p:nvCxnSpPr>
          <p:spPr>
            <a:xfrm flipV="1">
              <a:off x="5584399" y="4905633"/>
              <a:ext cx="1123" cy="588645"/>
            </a:xfrm>
            <a:prstGeom prst="straightConnector1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Docker build result"/>
            <p:cNvPicPr/>
            <p:nvPr/>
          </p:nvPicPr>
          <p:blipFill rotWithShape="1">
            <a:blip r:embed="rId3"/>
            <a:srcRect t="16554"/>
            <a:stretch/>
          </p:blipFill>
          <p:spPr>
            <a:xfrm>
              <a:off x="7591939" y="5123835"/>
              <a:ext cx="4253230" cy="1352674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8949820" y="4625201"/>
              <a:ext cx="1537468" cy="336841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Build Result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8946" y="1185681"/>
            <a:ext cx="11484762" cy="3271052"/>
            <a:chOff x="317500" y="901700"/>
            <a:chExt cx="9570635" cy="2725877"/>
          </a:xfrm>
        </p:grpSpPr>
        <p:sp>
          <p:nvSpPr>
            <p:cNvPr id="6" name="TextBox 5"/>
            <p:cNvSpPr txBox="1"/>
            <p:nvPr/>
          </p:nvSpPr>
          <p:spPr>
            <a:xfrm>
              <a:off x="317500" y="901700"/>
              <a:ext cx="4365512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Step 2: Prepare deployable artifacts</a:t>
              </a:r>
              <a:endParaRPr lang="en-US" sz="2400" b="1" i="1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34813" y="977803"/>
              <a:ext cx="9153322" cy="1384397"/>
              <a:chOff x="734813" y="977803"/>
              <a:chExt cx="9153322" cy="1384397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/>
              <a:srcRect l="41745" t="32941"/>
              <a:stretch/>
            </p:blipFill>
            <p:spPr>
              <a:xfrm>
                <a:off x="8015437" y="977803"/>
                <a:ext cx="1872698" cy="1315796"/>
              </a:xfrm>
              <a:prstGeom prst="rect">
                <a:avLst/>
              </a:prstGeom>
            </p:spPr>
          </p:pic>
          <p:sp>
            <p:nvSpPr>
              <p:cNvPr id="9" name="Rounded Rectangle 8"/>
              <p:cNvSpPr/>
              <p:nvPr/>
            </p:nvSpPr>
            <p:spPr>
              <a:xfrm>
                <a:off x="734813" y="1370105"/>
                <a:ext cx="5053212" cy="992095"/>
              </a:xfrm>
              <a:prstGeom prst="roundRect">
                <a:avLst>
                  <a:gd name="adj" fmla="val 102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80" dirty="0">
                    <a:solidFill>
                      <a:schemeClr val="tx1">
                        <a:lumMod val="75000"/>
                      </a:schemeClr>
                    </a:solidFill>
                    <a:latin typeface="Courier" charset="0"/>
                    <a:ea typeface="Courier" charset="0"/>
                    <a:cs typeface="Courier" charset="0"/>
                  </a:rPr>
                  <a:t>Copy all files required in Dockerfile into a temporary deployment directory including the Dockerfile itself.  This minimized the number of files pushed to the Docker daemon.</a:t>
                </a:r>
              </a:p>
            </p:txBody>
          </p:sp>
          <p:cxnSp>
            <p:nvCxnSpPr>
              <p:cNvPr id="25" name="Elbow Connector 24"/>
              <p:cNvCxnSpPr/>
              <p:nvPr/>
            </p:nvCxnSpPr>
            <p:spPr>
              <a:xfrm flipV="1">
                <a:off x="5788025" y="1635701"/>
                <a:ext cx="2227412" cy="230452"/>
              </a:xfrm>
              <a:prstGeom prst="bent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734813" y="2562510"/>
              <a:ext cx="9153322" cy="1065067"/>
              <a:chOff x="734813" y="2562510"/>
              <a:chExt cx="9153322" cy="106506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5"/>
              <a:srcRect l="41581" t="32814" b="12906"/>
              <a:stretch/>
            </p:blipFill>
            <p:spPr>
              <a:xfrm>
                <a:off x="8012932" y="2562510"/>
                <a:ext cx="1875203" cy="1065067"/>
              </a:xfrm>
              <a:prstGeom prst="rect">
                <a:avLst/>
              </a:prstGeom>
            </p:spPr>
          </p:pic>
          <p:cxnSp>
            <p:nvCxnSpPr>
              <p:cNvPr id="26" name="Elbow Connector 25"/>
              <p:cNvCxnSpPr>
                <a:endCxn id="8" idx="1"/>
              </p:cNvCxnSpPr>
              <p:nvPr/>
            </p:nvCxnSpPr>
            <p:spPr>
              <a:xfrm>
                <a:off x="5788025" y="2952748"/>
                <a:ext cx="2224907" cy="142296"/>
              </a:xfrm>
              <a:prstGeom prst="bent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/>
              <p:cNvGrpSpPr/>
              <p:nvPr/>
            </p:nvGrpSpPr>
            <p:grpSpPr>
              <a:xfrm>
                <a:off x="734813" y="2562510"/>
                <a:ext cx="5344254" cy="899210"/>
                <a:chOff x="734813" y="2562510"/>
                <a:chExt cx="5344254" cy="89921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734813" y="2562510"/>
                  <a:ext cx="5053212" cy="780475"/>
                </a:xfrm>
                <a:prstGeom prst="roundRect">
                  <a:avLst>
                    <a:gd name="adj" fmla="val 10213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680" dirty="0">
                      <a:solidFill>
                        <a:schemeClr val="tx1">
                          <a:lumMod val="75000"/>
                        </a:schemeClr>
                      </a:solidFill>
                      <a:latin typeface="Courier" charset="0"/>
                      <a:ea typeface="Courier" charset="0"/>
                      <a:cs typeface="Courier" charset="0"/>
                    </a:rPr>
                    <a:t>Copy the configured Liberty server folder into the temporary deployment folder if doing the whole server push. 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5127199" y="3201628"/>
                  <a:ext cx="951868" cy="26009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21946" rIns="54864" bIns="21946" rtlCol="0" anchor="b"/>
                <a:lstStyle/>
                <a:p>
                  <a:pPr algn="ctr"/>
                  <a:r>
                    <a:rPr lang="en-US" sz="1680" b="1" dirty="0">
                      <a:latin typeface="Helvetica Neue Condensed" charset="0"/>
                      <a:ea typeface="Helvetica Neue Condensed" charset="0"/>
                      <a:cs typeface="Helvetica Neue Condensed" charset="0"/>
                    </a:rPr>
                    <a:t>Alternate</a:t>
                  </a:r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Building a Docker image for IBM Cloud </a:t>
            </a:r>
            <a:r>
              <a:rPr lang="en-US" sz="4200" dirty="0" smtClean="0"/>
              <a:t>Private (2 </a:t>
            </a:r>
            <a:r>
              <a:rPr lang="en-US" sz="4200" dirty="0"/>
              <a:t>of 3)</a:t>
            </a:r>
          </a:p>
        </p:txBody>
      </p:sp>
    </p:spTree>
    <p:extLst>
      <p:ext uri="{BB962C8B-B14F-4D97-AF65-F5344CB8AC3E}">
        <p14:creationId xmlns:p14="http://schemas.microsoft.com/office/powerpoint/2010/main" val="141760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8946" y="1182057"/>
            <a:ext cx="13068432" cy="1615388"/>
            <a:chOff x="317500" y="901700"/>
            <a:chExt cx="10890363" cy="1346157"/>
          </a:xfrm>
        </p:grpSpPr>
        <p:sp>
          <p:nvSpPr>
            <p:cNvPr id="6" name="TextBox 5"/>
            <p:cNvSpPr txBox="1"/>
            <p:nvPr/>
          </p:nvSpPr>
          <p:spPr>
            <a:xfrm>
              <a:off x="317500" y="901700"/>
              <a:ext cx="3527943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Step 4: View Docker image(s)</a:t>
              </a:r>
              <a:endParaRPr lang="en-US" sz="2400" b="1" i="1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38476" y="1471153"/>
              <a:ext cx="10369387" cy="776704"/>
              <a:chOff x="838476" y="1471153"/>
              <a:chExt cx="10369387" cy="776704"/>
            </a:xfrm>
          </p:grpSpPr>
          <p:pic>
            <p:nvPicPr>
              <p:cNvPr id="8" name="Picture 7" descr="Docker images wlp-daytrader-ee6"/>
              <p:cNvPicPr>
                <a:picLocks noChangeAspect="1"/>
              </p:cNvPicPr>
              <p:nvPr/>
            </p:nvPicPr>
            <p:blipFill rotWithShape="1">
              <a:blip r:embed="rId3"/>
              <a:srcRect t="25779"/>
              <a:stretch/>
            </p:blipFill>
            <p:spPr>
              <a:xfrm>
                <a:off x="3257663" y="1471153"/>
                <a:ext cx="7950200" cy="776704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38476" y="1522036"/>
                <a:ext cx="1677810" cy="3077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>
                        <a:lumMod val="5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docker images</a:t>
                </a:r>
                <a:endParaRPr lang="en-US" sz="2400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16551" y="3111456"/>
            <a:ext cx="12968966" cy="4289832"/>
            <a:chOff x="317500" y="2438400"/>
            <a:chExt cx="11542697" cy="3574860"/>
          </a:xfrm>
        </p:grpSpPr>
        <p:sp>
          <p:nvSpPr>
            <p:cNvPr id="11" name="TextBox 10"/>
            <p:cNvSpPr txBox="1"/>
            <p:nvPr/>
          </p:nvSpPr>
          <p:spPr>
            <a:xfrm>
              <a:off x="317500" y="2438400"/>
              <a:ext cx="3312825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Step 5: Run Docker image</a:t>
              </a:r>
              <a:endParaRPr lang="en-US" sz="2400" b="1" i="1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31804" y="2939161"/>
              <a:ext cx="11528393" cy="3074099"/>
              <a:chOff x="331804" y="2939161"/>
              <a:chExt cx="11528393" cy="307409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31804" y="2939161"/>
                <a:ext cx="11528393" cy="1895527"/>
                <a:chOff x="316776" y="2939161"/>
                <a:chExt cx="11528393" cy="1895527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816520" y="2939161"/>
                  <a:ext cx="9285040" cy="307777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>
                          <a:lumMod val="5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rPr>
                    <a:t>docker run --name wlp-daytrader-ee6 </a:t>
                  </a:r>
                  <a:r>
                    <a:rPr lang="mr-IN" sz="2400" dirty="0">
                      <a:solidFill>
                        <a:schemeClr val="tx1">
                          <a:lumMod val="5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rPr>
                    <a:t>–</a:t>
                  </a:r>
                  <a:r>
                    <a:rPr lang="en-US" sz="2400" dirty="0">
                      <a:solidFill>
                        <a:schemeClr val="tx1">
                          <a:lumMod val="5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rPr>
                    <a:t>p 9080:9080 </a:t>
                  </a:r>
                  <a:r>
                    <a:rPr lang="mr-IN" sz="2400" dirty="0">
                      <a:solidFill>
                        <a:schemeClr val="tx1">
                          <a:lumMod val="5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rPr>
                    <a:t>–</a:t>
                  </a:r>
                  <a:r>
                    <a:rPr lang="en-US" sz="2400" dirty="0">
                      <a:solidFill>
                        <a:schemeClr val="tx1">
                          <a:lumMod val="50000"/>
                        </a:schemeClr>
                      </a:solidFill>
                      <a:latin typeface="IBM Plex Sans" charset="0"/>
                      <a:ea typeface="IBM Plex Sans" charset="0"/>
                      <a:cs typeface="IBM Plex Sans" charset="0"/>
                    </a:rPr>
                    <a:t>d wlp-daytrader-ee6</a:t>
                  </a:r>
                </a:p>
              </p:txBody>
            </p:sp>
            <p:cxnSp>
              <p:nvCxnSpPr>
                <p:cNvPr id="17" name="Elbow Connector 16"/>
                <p:cNvCxnSpPr>
                  <a:endCxn id="24" idx="2"/>
                </p:cNvCxnSpPr>
                <p:nvPr/>
              </p:nvCxnSpPr>
              <p:spPr>
                <a:xfrm>
                  <a:off x="1446278" y="3727244"/>
                  <a:ext cx="3300312" cy="1107444"/>
                </a:xfrm>
                <a:prstGeom prst="bentConnector4">
                  <a:avLst>
                    <a:gd name="adj1" fmla="val 19902"/>
                    <a:gd name="adj2" fmla="val 117202"/>
                  </a:avLst>
                </a:prstGeom>
                <a:ln w="127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Elbow Connector 17"/>
                <p:cNvCxnSpPr/>
                <p:nvPr/>
              </p:nvCxnSpPr>
              <p:spPr>
                <a:xfrm rot="5400000" flipH="1" flipV="1">
                  <a:off x="5422787" y="2615882"/>
                  <a:ext cx="411374" cy="1811348"/>
                </a:xfrm>
                <a:prstGeom prst="bentConnector3">
                  <a:avLst>
                    <a:gd name="adj1" fmla="val 49987"/>
                  </a:avLst>
                </a:prstGeom>
                <a:ln w="127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Group 18"/>
                <p:cNvGrpSpPr/>
                <p:nvPr/>
              </p:nvGrpSpPr>
              <p:grpSpPr>
                <a:xfrm>
                  <a:off x="2398468" y="3257461"/>
                  <a:ext cx="7520229" cy="58408"/>
                  <a:chOff x="2398468" y="3257461"/>
                  <a:chExt cx="7520229" cy="58408"/>
                </a:xfrm>
              </p:grpSpPr>
              <p:sp>
                <p:nvSpPr>
                  <p:cNvPr id="27" name="Right Bracket 26"/>
                  <p:cNvSpPr/>
                  <p:nvPr/>
                </p:nvSpPr>
                <p:spPr>
                  <a:xfrm rot="5400000">
                    <a:off x="3865111" y="1790819"/>
                    <a:ext cx="50788" cy="2984074"/>
                  </a:xfrm>
                  <a:prstGeom prst="rightBracket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480" dirty="0"/>
                  </a:p>
                </p:txBody>
              </p:sp>
              <p:sp>
                <p:nvSpPr>
                  <p:cNvPr id="28" name="Right Bracket 27"/>
                  <p:cNvSpPr/>
                  <p:nvPr/>
                </p:nvSpPr>
                <p:spPr>
                  <a:xfrm rot="5400000">
                    <a:off x="6376073" y="2407225"/>
                    <a:ext cx="50792" cy="1751264"/>
                  </a:xfrm>
                  <a:prstGeom prst="rightBracket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480" dirty="0"/>
                  </a:p>
                </p:txBody>
              </p:sp>
              <p:sp>
                <p:nvSpPr>
                  <p:cNvPr id="29" name="Right Bracket 28"/>
                  <p:cNvSpPr/>
                  <p:nvPr/>
                </p:nvSpPr>
                <p:spPr>
                  <a:xfrm rot="5400000">
                    <a:off x="7516388" y="3174158"/>
                    <a:ext cx="45719" cy="237703"/>
                  </a:xfrm>
                  <a:prstGeom prst="rightBracket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480" dirty="0"/>
                  </a:p>
                </p:txBody>
              </p:sp>
              <p:sp>
                <p:nvSpPr>
                  <p:cNvPr id="30" name="Right Bracket 29"/>
                  <p:cNvSpPr/>
                  <p:nvPr/>
                </p:nvSpPr>
                <p:spPr>
                  <a:xfrm rot="5400000">
                    <a:off x="8837186" y="2234358"/>
                    <a:ext cx="45719" cy="2117303"/>
                  </a:xfrm>
                  <a:prstGeom prst="rightBracket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480" dirty="0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16776" y="3727242"/>
                  <a:ext cx="11528393" cy="1107445"/>
                  <a:chOff x="316776" y="4260642"/>
                  <a:chExt cx="11528393" cy="1107445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316776" y="4260643"/>
                    <a:ext cx="2259001" cy="960393"/>
                  </a:xfrm>
                  <a:prstGeom prst="roundRect">
                    <a:avLst>
                      <a:gd name="adj" fmla="val 10213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68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rPr>
                      <a:t>--name</a:t>
                    </a:r>
                    <a:r>
                      <a:rPr lang="en-US" sz="1680" dirty="0">
                        <a:solidFill>
                          <a:schemeClr val="tx1">
                            <a:lumMod val="75000"/>
                          </a:schemeClr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: the name you wish to assign to the container.</a:t>
                    </a:r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2759928" y="4260642"/>
                    <a:ext cx="3973325" cy="1107445"/>
                  </a:xfrm>
                  <a:prstGeom prst="roundRect">
                    <a:avLst>
                      <a:gd name="adj" fmla="val 10213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68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rPr>
                      <a:t>-p</a:t>
                    </a:r>
                    <a:r>
                      <a:rPr lang="en-US" sz="1680" dirty="0">
                        <a:solidFill>
                          <a:schemeClr val="tx1">
                            <a:lumMod val="75000"/>
                          </a:schemeClr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: publish a container port to a host port. In this case port 9080 on the container will be available to the host using port 9080  </a:t>
                    </a:r>
                  </a:p>
                </p:txBody>
              </p:sp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6869823" y="4260643"/>
                    <a:ext cx="3179205" cy="960393"/>
                  </a:xfrm>
                  <a:prstGeom prst="roundRect">
                    <a:avLst>
                      <a:gd name="adj" fmla="val 10213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680" b="1" dirty="0">
                        <a:solidFill>
                          <a:schemeClr val="tx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rPr>
                      <a:t>-d</a:t>
                    </a:r>
                    <a:r>
                      <a:rPr lang="en-US" sz="1680" dirty="0">
                        <a:solidFill>
                          <a:schemeClr val="tx1">
                            <a:lumMod val="75000"/>
                          </a:schemeClr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: detach the container to run in the background and print the container id.</a:t>
                    </a:r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10233179" y="4260643"/>
                    <a:ext cx="1611990" cy="560330"/>
                  </a:xfrm>
                  <a:prstGeom prst="roundRect">
                    <a:avLst>
                      <a:gd name="adj" fmla="val 10213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accent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680" dirty="0">
                        <a:solidFill>
                          <a:schemeClr val="tx1">
                            <a:lumMod val="75000"/>
                          </a:schemeClr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Docker image to run</a:t>
                    </a:r>
                  </a:p>
                </p:txBody>
              </p:sp>
            </p:grpSp>
            <p:cxnSp>
              <p:nvCxnSpPr>
                <p:cNvPr id="21" name="Elbow Connector 20"/>
                <p:cNvCxnSpPr/>
                <p:nvPr/>
              </p:nvCxnSpPr>
              <p:spPr>
                <a:xfrm rot="16200000" flipV="1">
                  <a:off x="7793650" y="3061466"/>
                  <a:ext cx="411374" cy="920179"/>
                </a:xfrm>
                <a:prstGeom prst="bentConnector3">
                  <a:avLst>
                    <a:gd name="adj1" fmla="val 51093"/>
                  </a:avLst>
                </a:prstGeom>
                <a:ln w="127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Elbow Connector 21"/>
                <p:cNvCxnSpPr/>
                <p:nvPr/>
              </p:nvCxnSpPr>
              <p:spPr>
                <a:xfrm rot="16200000" flipV="1">
                  <a:off x="9743923" y="2431991"/>
                  <a:ext cx="411374" cy="2179129"/>
                </a:xfrm>
                <a:prstGeom prst="bentConnector3">
                  <a:avLst>
                    <a:gd name="adj1" fmla="val 51093"/>
                  </a:avLst>
                </a:prstGeom>
                <a:ln w="127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Picture 13" descr="Running wlp-daytrader-ee6"/>
              <p:cNvPicPr>
                <a:picLocks noChangeAspect="1"/>
              </p:cNvPicPr>
              <p:nvPr/>
            </p:nvPicPr>
            <p:blipFill rotWithShape="1">
              <a:blip r:embed="rId4"/>
              <a:srcRect t="21108" b="-1"/>
              <a:stretch/>
            </p:blipFill>
            <p:spPr>
              <a:xfrm>
                <a:off x="2633504" y="4978510"/>
                <a:ext cx="6924993" cy="1034750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Building a Docker image for IBM Cloud </a:t>
            </a:r>
            <a:r>
              <a:rPr lang="en-US" sz="4200" dirty="0" smtClean="0"/>
              <a:t>Private (3 </a:t>
            </a:r>
            <a:r>
              <a:rPr lang="en-US" sz="4200" dirty="0"/>
              <a:t>of 3)</a:t>
            </a:r>
          </a:p>
        </p:txBody>
      </p:sp>
      <p:cxnSp>
        <p:nvCxnSpPr>
          <p:cNvPr id="31" name="Elbow Connector 30"/>
          <p:cNvCxnSpPr/>
          <p:nvPr/>
        </p:nvCxnSpPr>
        <p:spPr>
          <a:xfrm rot="5400000" flipH="1" flipV="1">
            <a:off x="3452874" y="3421515"/>
            <a:ext cx="493649" cy="2035167"/>
          </a:xfrm>
          <a:prstGeom prst="bentConnector3">
            <a:avLst>
              <a:gd name="adj1" fmla="val 49987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2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2480" y="1263057"/>
            <a:ext cx="12184357" cy="1113625"/>
            <a:chOff x="317500" y="702646"/>
            <a:chExt cx="10670608" cy="928024"/>
          </a:xfrm>
        </p:grpSpPr>
        <p:sp>
          <p:nvSpPr>
            <p:cNvPr id="5" name="TextBox 4"/>
            <p:cNvSpPr txBox="1"/>
            <p:nvPr/>
          </p:nvSpPr>
          <p:spPr>
            <a:xfrm>
              <a:off x="317500" y="901700"/>
              <a:ext cx="4319649" cy="30777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Step 1: Login to IBM Cloud </a:t>
              </a:r>
              <a:r>
                <a:rPr lang="en-US" sz="2400" b="1" dirty="0" smtClean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Private</a:t>
              </a:r>
              <a:endParaRPr lang="en-US" sz="2400" b="1" i="1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7267" y="1322893"/>
              <a:ext cx="4567223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docker login </a:t>
              </a:r>
              <a:r>
                <a:rPr lang="en-US" sz="2400" i="1" dirty="0">
                  <a:solidFill>
                    <a:schemeClr val="tx1">
                      <a:lumMod val="7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&lt;cloud_private_host:port&gt;</a:t>
              </a:r>
              <a:r>
                <a:rPr lang="en-US" sz="2400" dirty="0">
                  <a:solidFill>
                    <a:schemeClr val="tx1">
                      <a:lumMod val="7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pic>
          <p:nvPicPr>
            <p:cNvPr id="7" name="Picture 6" descr="Login into Cloud Private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30"/>
            <a:stretch/>
          </p:blipFill>
          <p:spPr bwMode="auto">
            <a:xfrm>
              <a:off x="6335463" y="702646"/>
              <a:ext cx="4652645" cy="781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685803" y="2651313"/>
            <a:ext cx="13408147" cy="933816"/>
            <a:chOff x="324953" y="2038307"/>
            <a:chExt cx="13099199" cy="713647"/>
          </a:xfrm>
        </p:grpSpPr>
        <p:sp>
          <p:nvSpPr>
            <p:cNvPr id="9" name="TextBox 8"/>
            <p:cNvSpPr txBox="1"/>
            <p:nvPr/>
          </p:nvSpPr>
          <p:spPr>
            <a:xfrm>
              <a:off x="324953" y="2038307"/>
              <a:ext cx="9809842" cy="28225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Step 2: Tag image with IBM Cloud Private Docker registry information</a:t>
              </a:r>
              <a:endParaRPr lang="en-US" sz="2400" b="1" i="1" dirty="0">
                <a:solidFill>
                  <a:schemeClr val="tx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84608" y="2469701"/>
              <a:ext cx="12339544" cy="282253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docker tag wlp-daytrader-ee6 </a:t>
              </a:r>
              <a:r>
                <a:rPr lang="en-US" sz="2400" i="1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&lt;cloud_private_host:port&gt;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/default/wlp-daytrader-ee6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9756" y="3842338"/>
            <a:ext cx="13408152" cy="3967516"/>
            <a:chOff x="317500" y="3135106"/>
            <a:chExt cx="11173460" cy="3306263"/>
          </a:xfrm>
        </p:grpSpPr>
        <p:grpSp>
          <p:nvGrpSpPr>
            <p:cNvPr id="12" name="Group 11"/>
            <p:cNvGrpSpPr/>
            <p:nvPr/>
          </p:nvGrpSpPr>
          <p:grpSpPr>
            <a:xfrm>
              <a:off x="317500" y="3135106"/>
              <a:ext cx="8502681" cy="742338"/>
              <a:chOff x="317500" y="3135106"/>
              <a:chExt cx="8502681" cy="74233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17500" y="3135106"/>
                <a:ext cx="6766008" cy="3077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5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Step 3: Push image to IBM Cloud Private Docker registry</a:t>
                </a:r>
                <a:endParaRPr lang="en-US" sz="2400" b="1" i="1" dirty="0">
                  <a:solidFill>
                    <a:schemeClr val="tx1">
                      <a:lumMod val="5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64319" y="3569667"/>
                <a:ext cx="7755862" cy="3077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docker push </a:t>
                </a:r>
                <a:r>
                  <a:rPr lang="en-US" sz="2400" i="1" dirty="0">
                    <a:solidFill>
                      <a:schemeClr val="tx1">
                        <a:lumMod val="5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&lt;cloud_private_host:port&gt;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/default/wlp-daytrader-ee6 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01040" y="4074273"/>
              <a:ext cx="10789920" cy="2367096"/>
              <a:chOff x="701040" y="3947273"/>
              <a:chExt cx="10789920" cy="236709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246346" y="3947273"/>
                <a:ext cx="9699308" cy="2367096"/>
                <a:chOff x="1343472" y="3657709"/>
                <a:chExt cx="9699308" cy="2367096"/>
              </a:xfrm>
            </p:grpSpPr>
            <p:pic>
              <p:nvPicPr>
                <p:cNvPr id="20" name="Picture 19" descr="Push image to Cloud Private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5325"/>
                <a:stretch/>
              </p:blipFill>
              <p:spPr bwMode="auto">
                <a:xfrm>
                  <a:off x="1343472" y="5041900"/>
                  <a:ext cx="9699308" cy="9829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" name="Picture 20" descr="Push image to Cloud Private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992" b="58258"/>
                <a:stretch/>
              </p:blipFill>
              <p:spPr bwMode="auto">
                <a:xfrm>
                  <a:off x="1343472" y="3657709"/>
                  <a:ext cx="9699308" cy="13841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" name="Group 14"/>
              <p:cNvGrpSpPr/>
              <p:nvPr/>
            </p:nvGrpSpPr>
            <p:grpSpPr>
              <a:xfrm>
                <a:off x="701040" y="5235512"/>
                <a:ext cx="10789920" cy="228600"/>
                <a:chOff x="494666" y="5466648"/>
                <a:chExt cx="11396921" cy="457200"/>
              </a:xfrm>
            </p:grpSpPr>
            <p:sp>
              <p:nvSpPr>
                <p:cNvPr id="17" name="Double Wave 16"/>
                <p:cNvSpPr/>
                <p:nvPr/>
              </p:nvSpPr>
              <p:spPr>
                <a:xfrm>
                  <a:off x="705486" y="5466648"/>
                  <a:ext cx="10975281" cy="457200"/>
                </a:xfrm>
                <a:prstGeom prst="doubleWav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480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1617267" y="5466648"/>
                  <a:ext cx="27432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48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94666" y="5466648"/>
                  <a:ext cx="27432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480" dirty="0"/>
                </a:p>
              </p:txBody>
            </p:sp>
          </p:grp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Deploying a Docker image to IBM Cloud Private (1 of 8)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72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</a:t>
            </a:r>
            <a:r>
              <a:rPr lang="mr-IN" dirty="0"/>
              <a:t>–</a:t>
            </a:r>
            <a:r>
              <a:rPr lang="en-US" dirty="0"/>
              <a:t> A package manager for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What is a package manager?</a:t>
            </a:r>
          </a:p>
          <a:p>
            <a:pPr lvl="1"/>
            <a:r>
              <a:rPr lang="en-US" sz="2400" dirty="0"/>
              <a:t>Automates the process of installing, configuring, upgrading, and removing computer programs</a:t>
            </a:r>
          </a:p>
          <a:p>
            <a:pPr lvl="2"/>
            <a:r>
              <a:rPr lang="en-US" sz="2000" dirty="0"/>
              <a:t>Examples: Red Hat Package Manager (RPM), Homebrew, Windows </a:t>
            </a:r>
            <a:r>
              <a:rPr lang="en-US" sz="2000" dirty="0" err="1"/>
              <a:t>Pkgmgr</a:t>
            </a:r>
            <a:r>
              <a:rPr lang="en-US" sz="2000" dirty="0"/>
              <a:t>/</a:t>
            </a:r>
            <a:r>
              <a:rPr lang="en-US" sz="2000" dirty="0" err="1"/>
              <a:t>PackageManagement</a:t>
            </a:r>
            <a:endParaRPr lang="en-US" sz="2000" dirty="0"/>
          </a:p>
          <a:p>
            <a:r>
              <a:rPr lang="en-US" sz="2400" dirty="0"/>
              <a:t>Helm enables multiple Kubernetes resources to be created with a single command</a:t>
            </a:r>
          </a:p>
          <a:p>
            <a:pPr lvl="1"/>
            <a:r>
              <a:rPr lang="en-US" sz="2400" dirty="0"/>
              <a:t>Deploying an application often involves creating and configuring multiple resources</a:t>
            </a:r>
          </a:p>
          <a:p>
            <a:pPr lvl="1"/>
            <a:r>
              <a:rPr lang="en-US" sz="2400" dirty="0"/>
              <a:t>A Helm chart defines multiple resources as a set</a:t>
            </a:r>
          </a:p>
          <a:p>
            <a:r>
              <a:rPr lang="en-US" sz="2400" dirty="0"/>
              <a:t>An application in Kubernetes typically consists of (at least) two resource types</a:t>
            </a:r>
          </a:p>
          <a:p>
            <a:pPr lvl="1"/>
            <a:r>
              <a:rPr lang="en-US" sz="2400" dirty="0"/>
              <a:t>Deployment </a:t>
            </a:r>
            <a:r>
              <a:rPr lang="mr-IN" sz="2400" dirty="0"/>
              <a:t>–</a:t>
            </a:r>
            <a:r>
              <a:rPr lang="en-US" sz="2400" dirty="0"/>
              <a:t> Describes a set of pods to be deployed together</a:t>
            </a:r>
          </a:p>
          <a:p>
            <a:pPr lvl="1"/>
            <a:r>
              <a:rPr lang="en-US" sz="2400" dirty="0"/>
              <a:t>Services </a:t>
            </a:r>
            <a:r>
              <a:rPr lang="mr-IN" sz="2400" dirty="0"/>
              <a:t>–</a:t>
            </a:r>
            <a:r>
              <a:rPr lang="en-US" sz="2400" dirty="0"/>
              <a:t> Endpoints for accessing the APIs in those pods</a:t>
            </a:r>
          </a:p>
          <a:p>
            <a:pPr lvl="1"/>
            <a:r>
              <a:rPr lang="en-US" sz="2400" dirty="0"/>
              <a:t>Could also include </a:t>
            </a:r>
            <a:r>
              <a:rPr lang="en-US" sz="2400" dirty="0" err="1"/>
              <a:t>ConfigMaps</a:t>
            </a:r>
            <a:r>
              <a:rPr lang="en-US" sz="2400" dirty="0"/>
              <a:t>, Secrets, Ingress, etc.</a:t>
            </a:r>
          </a:p>
          <a:p>
            <a:r>
              <a:rPr lang="en-US" sz="2400" dirty="0"/>
              <a:t>A default chart for an application consists of a deployment template and a service template</a:t>
            </a:r>
          </a:p>
          <a:p>
            <a:pPr lvl="1"/>
            <a:r>
              <a:rPr lang="en-US" sz="2400" dirty="0"/>
              <a:t>The chart creates all of these resources in a Kubernetes cluster as a set</a:t>
            </a:r>
          </a:p>
          <a:p>
            <a:pPr lvl="1"/>
            <a:r>
              <a:rPr lang="en-US" sz="2400" dirty="0"/>
              <a:t>Rather than manually having to create each one separately via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kubectl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2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072" y="1398421"/>
            <a:ext cx="8351645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Step 4: Verify image push in IBM Cloud </a:t>
            </a:r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Private dashboard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63322" y="1949699"/>
            <a:ext cx="12869800" cy="5378425"/>
            <a:chOff x="733584" y="1260374"/>
            <a:chExt cx="10724833" cy="4482021"/>
          </a:xfrm>
        </p:grpSpPr>
        <p:sp>
          <p:nvSpPr>
            <p:cNvPr id="6" name="Rounded Rectangle 5"/>
            <p:cNvSpPr/>
            <p:nvPr/>
          </p:nvSpPr>
          <p:spPr>
            <a:xfrm>
              <a:off x="900588" y="1260374"/>
              <a:ext cx="3711517" cy="339923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80" dirty="0" smtClean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Go to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Menu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  <a:sym typeface="Wingdings"/>
                </a:rPr>
                <a:t> Infrastructure  Images</a:t>
              </a:r>
              <a:endParaRPr lang="en-US" sz="1680" b="1" dirty="0">
                <a:solidFill>
                  <a:schemeClr val="tx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3584" y="1877785"/>
              <a:ext cx="10724833" cy="3864610"/>
              <a:chOff x="733584" y="1877785"/>
              <a:chExt cx="10724833" cy="3864610"/>
            </a:xfrm>
          </p:grpSpPr>
          <p:pic>
            <p:nvPicPr>
              <p:cNvPr id="9" name="Picture 8" descr="Images list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584" y="1877785"/>
                <a:ext cx="10724833" cy="38646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Frame 9"/>
              <p:cNvSpPr/>
              <p:nvPr/>
            </p:nvSpPr>
            <p:spPr>
              <a:xfrm>
                <a:off x="825500" y="1979386"/>
                <a:ext cx="355600" cy="255814"/>
              </a:xfrm>
              <a:prstGeom prst="frame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46" y="88187"/>
            <a:ext cx="13064176" cy="1055048"/>
          </a:xfrm>
        </p:spPr>
        <p:txBody>
          <a:bodyPr/>
          <a:lstStyle/>
          <a:p>
            <a:r>
              <a:rPr lang="en-US" sz="4000" dirty="0"/>
              <a:t>Deploying a Docker image to IBM Cloud </a:t>
            </a:r>
            <a:r>
              <a:rPr lang="en-US" sz="4000" dirty="0" smtClean="0"/>
              <a:t>Private (2 </a:t>
            </a:r>
            <a:r>
              <a:rPr lang="en-US" sz="4000" dirty="0"/>
              <a:t>of </a:t>
            </a:r>
            <a:r>
              <a:rPr lang="en-US" sz="4000" dirty="0" smtClean="0"/>
              <a:t>8)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614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946" y="1465302"/>
            <a:ext cx="567944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Step 5: Initiate application deployment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70600" y="2204827"/>
            <a:ext cx="12889230" cy="5128013"/>
            <a:chOff x="725488" y="1367320"/>
            <a:chExt cx="10741025" cy="4273344"/>
          </a:xfrm>
        </p:grpSpPr>
        <p:grpSp>
          <p:nvGrpSpPr>
            <p:cNvPr id="6" name="Group 5"/>
            <p:cNvGrpSpPr/>
            <p:nvPr/>
          </p:nvGrpSpPr>
          <p:grpSpPr>
            <a:xfrm>
              <a:off x="725488" y="1875392"/>
              <a:ext cx="10741025" cy="3017203"/>
              <a:chOff x="725488" y="1875392"/>
              <a:chExt cx="10741025" cy="301720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488" y="1875392"/>
                <a:ext cx="10741025" cy="30172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Frame 11"/>
              <p:cNvSpPr/>
              <p:nvPr/>
            </p:nvSpPr>
            <p:spPr>
              <a:xfrm>
                <a:off x="825500" y="1979386"/>
                <a:ext cx="355600" cy="255814"/>
              </a:xfrm>
              <a:prstGeom prst="frame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ame 12"/>
              <p:cNvSpPr/>
              <p:nvPr/>
            </p:nvSpPr>
            <p:spPr>
              <a:xfrm>
                <a:off x="9474200" y="3668486"/>
                <a:ext cx="1638300" cy="522514"/>
              </a:xfrm>
              <a:prstGeom prst="frame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448693" y="1367320"/>
              <a:ext cx="3647119" cy="339923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80" dirty="0" smtClean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Go to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Menu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  <a:sym typeface="Wingdings"/>
                </a:rPr>
                <a:t> Workloads  Applications</a:t>
              </a:r>
              <a:endParaRPr lang="en-US" sz="1680" b="1" dirty="0">
                <a:solidFill>
                  <a:schemeClr val="tx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137400" y="5060744"/>
              <a:ext cx="2654301" cy="579920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Click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Deploy Application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 to initiate application deployment</a:t>
              </a:r>
            </a:p>
          </p:txBody>
        </p:sp>
        <p:cxnSp>
          <p:nvCxnSpPr>
            <p:cNvPr id="10" name="Elbow Connector 9"/>
            <p:cNvCxnSpPr>
              <a:stCxn id="13" idx="3"/>
            </p:cNvCxnSpPr>
            <p:nvPr/>
          </p:nvCxnSpPr>
          <p:spPr>
            <a:xfrm flipV="1">
              <a:off x="9791701" y="4191000"/>
              <a:ext cx="501649" cy="1159704"/>
            </a:xfrm>
            <a:prstGeom prst="bentConnector2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Deploying a Docker image to IBM Cloud </a:t>
            </a:r>
            <a:r>
              <a:rPr lang="en-US" sz="4000" dirty="0" smtClean="0"/>
              <a:t>Private (3 </a:t>
            </a:r>
            <a:r>
              <a:rPr lang="en-US" sz="4000" dirty="0"/>
              <a:t>of </a:t>
            </a:r>
            <a:r>
              <a:rPr lang="en-US" sz="4000" dirty="0" smtClean="0"/>
              <a:t>8)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17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941" y="1244288"/>
            <a:ext cx="7154203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Step 6: Enter application deployment information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5" name="Picture 4" descr="Container Po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877" y="6161022"/>
            <a:ext cx="4051554" cy="168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ontainer Setting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724652"/>
            <a:ext cx="6904482" cy="287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pplication nam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8631"/>
            <a:ext cx="6949060" cy="2516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8987674" y="1698632"/>
            <a:ext cx="5013961" cy="933601"/>
          </a:xfrm>
          <a:prstGeom prst="roundRect">
            <a:avLst>
              <a:gd name="adj" fmla="val 1021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80" b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Tab: </a:t>
            </a:r>
            <a:r>
              <a:rPr lang="en-US" sz="1680" b="1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General</a:t>
            </a:r>
          </a:p>
          <a:p>
            <a:r>
              <a:rPr lang="en-US" sz="1680" b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Field: </a:t>
            </a:r>
          </a:p>
          <a:p>
            <a:pPr lvl="1"/>
            <a:r>
              <a:rPr lang="en-US" sz="1680" b="1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name of the 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987674" y="2940002"/>
            <a:ext cx="5013961" cy="2272078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80" b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Tab: </a:t>
            </a:r>
            <a:r>
              <a:rPr lang="en-US" sz="1680" b="1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Container Settings</a:t>
            </a:r>
          </a:p>
          <a:p>
            <a:r>
              <a:rPr lang="en-US" sz="1680" b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Fields: </a:t>
            </a:r>
          </a:p>
          <a:p>
            <a:pPr lvl="1"/>
            <a:r>
              <a:rPr lang="en-US" sz="1680" b="1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name of the container</a:t>
            </a:r>
          </a:p>
          <a:p>
            <a:pPr marL="822960" lvl="1" indent="-274320"/>
            <a:r>
              <a:rPr lang="en-US" sz="1680" b="1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Image </a:t>
            </a:r>
            <a:r>
              <a:rPr lang="mr-IN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name of the image (must match image tag name)</a:t>
            </a:r>
          </a:p>
          <a:p>
            <a:pPr marL="822960" lvl="1" indent="-274320"/>
            <a:r>
              <a:rPr lang="en-US" sz="1680" b="1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Protocol</a:t>
            </a:r>
            <a:r>
              <a:rPr lang="en-US" sz="1680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&amp; </a:t>
            </a:r>
            <a:r>
              <a:rPr lang="en-US" sz="1680" b="1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Container Port</a:t>
            </a:r>
            <a:r>
              <a:rPr lang="en-US" sz="1680" b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Liberty server port to be exposed by the container</a:t>
            </a: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7330061" y="2165432"/>
            <a:ext cx="1657614" cy="791261"/>
          </a:xfrm>
          <a:prstGeom prst="bent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 flipV="1">
            <a:off x="7285484" y="4076041"/>
            <a:ext cx="1702192" cy="2084981"/>
          </a:xfrm>
          <a:prstGeom prst="bentConnector3">
            <a:avLst>
              <a:gd name="adj1" fmla="val 50000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11020185" y="5686551"/>
            <a:ext cx="948942" cy="1"/>
          </a:xfrm>
          <a:prstGeom prst="bentConnector3">
            <a:avLst>
              <a:gd name="adj1" fmla="val 50000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Deploying a Docker image to IBM Cloud </a:t>
            </a:r>
            <a:r>
              <a:rPr lang="en-US" sz="4000" dirty="0" smtClean="0"/>
              <a:t>Private (4 </a:t>
            </a:r>
            <a:r>
              <a:rPr lang="en-US" sz="4000" dirty="0"/>
              <a:t>of 8)</a:t>
            </a:r>
          </a:p>
        </p:txBody>
      </p:sp>
    </p:spTree>
    <p:extLst>
      <p:ext uri="{BB962C8B-B14F-4D97-AF65-F5344CB8AC3E}">
        <p14:creationId xmlns:p14="http://schemas.microsoft.com/office/powerpoint/2010/main" val="110890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946" y="1313632"/>
            <a:ext cx="8077532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Step 7: Expose deployed application for external access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1001" y="2044406"/>
            <a:ext cx="13050774" cy="5912412"/>
            <a:chOff x="46355" y="1367320"/>
            <a:chExt cx="12099290" cy="4927010"/>
          </a:xfrm>
        </p:grpSpPr>
        <p:grpSp>
          <p:nvGrpSpPr>
            <p:cNvPr id="6" name="Group 5"/>
            <p:cNvGrpSpPr/>
            <p:nvPr/>
          </p:nvGrpSpPr>
          <p:grpSpPr>
            <a:xfrm>
              <a:off x="46355" y="1888093"/>
              <a:ext cx="12099290" cy="3498215"/>
              <a:chOff x="46355" y="1888093"/>
              <a:chExt cx="12099290" cy="3498215"/>
            </a:xfrm>
          </p:grpSpPr>
          <p:pic>
            <p:nvPicPr>
              <p:cNvPr id="11" name="Picture 10" descr="Expose menu option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55" y="1888093"/>
                <a:ext cx="12099290" cy="34982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Frame 11"/>
              <p:cNvSpPr/>
              <p:nvPr/>
            </p:nvSpPr>
            <p:spPr>
              <a:xfrm>
                <a:off x="88900" y="1979386"/>
                <a:ext cx="355600" cy="255814"/>
              </a:xfrm>
              <a:prstGeom prst="frame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ame 12"/>
              <p:cNvSpPr/>
              <p:nvPr/>
            </p:nvSpPr>
            <p:spPr>
              <a:xfrm>
                <a:off x="10853325" y="4633686"/>
                <a:ext cx="1279620" cy="319314"/>
              </a:xfrm>
              <a:prstGeom prst="frame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448693" y="1367320"/>
              <a:ext cx="4684246" cy="339923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80" dirty="0" smtClean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Go to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Menu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  <a:sym typeface="Wingdings"/>
                </a:rPr>
                <a:t> Workloads  Applications</a:t>
              </a:r>
              <a:endParaRPr lang="en-US" sz="1680" b="1" dirty="0">
                <a:solidFill>
                  <a:schemeClr val="tx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08324" y="5567158"/>
              <a:ext cx="4038601" cy="727172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Click to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Settings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  <a:sym typeface="Wingdings"/>
                </a:rPr>
                <a:t> Expose 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  <a:sym typeface="Wingdings"/>
                </a:rPr>
                <a:t>to create a service to expose application for external access</a:t>
              </a:r>
              <a:endParaRPr lang="en-US" sz="1680" dirty="0">
                <a:solidFill>
                  <a:schemeClr val="tx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0" name="Elbow Connector 9"/>
            <p:cNvCxnSpPr>
              <a:stCxn id="13" idx="3"/>
            </p:cNvCxnSpPr>
            <p:nvPr/>
          </p:nvCxnSpPr>
          <p:spPr>
            <a:xfrm flipV="1">
              <a:off x="10446925" y="4953000"/>
              <a:ext cx="1046210" cy="906350"/>
            </a:xfrm>
            <a:prstGeom prst="bentConnector2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Deploying a Docker image to IBM Cloud </a:t>
            </a:r>
            <a:r>
              <a:rPr lang="en-US" sz="4000" dirty="0" smtClean="0"/>
              <a:t>Private (5 </a:t>
            </a:r>
            <a:r>
              <a:rPr lang="en-US" sz="4000" dirty="0"/>
              <a:t>of 8)</a:t>
            </a:r>
          </a:p>
        </p:txBody>
      </p:sp>
    </p:spTree>
    <p:extLst>
      <p:ext uri="{BB962C8B-B14F-4D97-AF65-F5344CB8AC3E}">
        <p14:creationId xmlns:p14="http://schemas.microsoft.com/office/powerpoint/2010/main" val="3654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07921" y="1698631"/>
            <a:ext cx="5887337" cy="4848602"/>
          </a:xfrm>
          <a:prstGeom prst="roundRect">
            <a:avLst>
              <a:gd name="adj" fmla="val 301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80" b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Expose method: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822960" lvl="1" indent="-274320"/>
            <a:r>
              <a:rPr lang="en-US" sz="1680" b="1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ClusterIP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Exposes the service on a cluster-internal IP. Service only reachable from within the cluster. (default).</a:t>
            </a:r>
          </a:p>
          <a:p>
            <a:pPr marL="822960" lvl="1" indent="-274320"/>
            <a:r>
              <a:rPr lang="en-US" sz="1680" b="1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Exposes the service on each Node’s IP at a static port (the NodePort). You’ll be able to contact the NodePort service, from outside the cluster, by requesting &lt;NodeIP&gt;:&lt;NodePort&gt;.</a:t>
            </a:r>
          </a:p>
          <a:p>
            <a:pPr marL="822960" lvl="1" indent="-274320"/>
            <a:r>
              <a:rPr lang="en-US" sz="1680" b="1" i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Ingress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Exposes the service on IP and PORT assigned based on default ingress controller configured for the environment.</a:t>
            </a:r>
          </a:p>
          <a:p>
            <a:pPr marL="274320" indent="-274320"/>
            <a:r>
              <a:rPr lang="en-US" sz="1680" b="1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Protocol, Name, Port, &amp; Target Port:  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Source and target port on the container to be exposed.</a:t>
            </a:r>
          </a:p>
        </p:txBody>
      </p:sp>
      <p:pic>
        <p:nvPicPr>
          <p:cNvPr id="5" name="Picture 4" descr="Expose Applicati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812758"/>
            <a:ext cx="6845046" cy="57254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8946" y="1287613"/>
            <a:ext cx="58718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Step 8: Enter expose service information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0800000" flipV="1">
            <a:off x="7040880" y="7162337"/>
            <a:ext cx="1067042" cy="1330"/>
          </a:xfrm>
          <a:prstGeom prst="bent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 flipV="1">
            <a:off x="7226047" y="4122932"/>
            <a:ext cx="881876" cy="495493"/>
          </a:xfrm>
          <a:prstGeom prst="bentConnector3">
            <a:avLst>
              <a:gd name="adj1" fmla="val 50000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107923" y="6956755"/>
            <a:ext cx="5887336" cy="411163"/>
          </a:xfrm>
          <a:prstGeom prst="roundRect">
            <a:avLst>
              <a:gd name="adj" fmla="val 1021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Click </a:t>
            </a:r>
            <a:r>
              <a:rPr lang="en-US" sz="1680" b="1" dirty="0">
                <a:solidFill>
                  <a:schemeClr val="tx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Expose </a:t>
            </a:r>
            <a:r>
              <a:rPr lang="en-US" sz="1680" dirty="0">
                <a:solidFill>
                  <a:schemeClr val="tx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to create a service to expose the application.</a:t>
            </a:r>
          </a:p>
        </p:txBody>
      </p:sp>
      <p:sp>
        <p:nvSpPr>
          <p:cNvPr id="10" name="Frame 9"/>
          <p:cNvSpPr/>
          <p:nvPr/>
        </p:nvSpPr>
        <p:spPr>
          <a:xfrm>
            <a:off x="5937391" y="6770217"/>
            <a:ext cx="1103490" cy="786898"/>
          </a:xfrm>
          <a:prstGeom prst="frame">
            <a:avLst/>
          </a:prstGeom>
          <a:noFill/>
          <a:ln w="3175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8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46" y="104229"/>
            <a:ext cx="13064176" cy="1055048"/>
          </a:xfrm>
        </p:spPr>
        <p:txBody>
          <a:bodyPr/>
          <a:lstStyle/>
          <a:p>
            <a:r>
              <a:rPr lang="en-US" sz="4000" dirty="0"/>
              <a:t>Deploying a Docker image to IBM Cloud </a:t>
            </a:r>
            <a:r>
              <a:rPr lang="en-US" sz="4000" dirty="0" smtClean="0"/>
              <a:t>Private (6 </a:t>
            </a:r>
            <a:r>
              <a:rPr lang="en-US" sz="4000" dirty="0"/>
              <a:t>of 8)</a:t>
            </a:r>
          </a:p>
        </p:txBody>
      </p:sp>
    </p:spTree>
    <p:extLst>
      <p:ext uri="{BB962C8B-B14F-4D97-AF65-F5344CB8AC3E}">
        <p14:creationId xmlns:p14="http://schemas.microsoft.com/office/powerpoint/2010/main" val="3625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946" y="1225145"/>
            <a:ext cx="5539978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Step 9: Verify application accessibility</a:t>
            </a:r>
            <a:endParaRPr lang="en-US" sz="2400" b="1" i="1" dirty="0">
              <a:solidFill>
                <a:schemeClr val="tx1">
                  <a:lumMod val="7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11849" y="1755647"/>
            <a:ext cx="12847745" cy="5353469"/>
            <a:chOff x="509874" y="1463039"/>
            <a:chExt cx="10706454" cy="4461224"/>
          </a:xfrm>
        </p:grpSpPr>
        <p:grpSp>
          <p:nvGrpSpPr>
            <p:cNvPr id="5" name="Group 4"/>
            <p:cNvGrpSpPr/>
            <p:nvPr/>
          </p:nvGrpSpPr>
          <p:grpSpPr>
            <a:xfrm>
              <a:off x="509874" y="2505659"/>
              <a:ext cx="5521643" cy="3287078"/>
              <a:chOff x="3335179" y="2196663"/>
              <a:chExt cx="5521643" cy="3287078"/>
            </a:xfrm>
          </p:grpSpPr>
          <p:pic>
            <p:nvPicPr>
              <p:cNvPr id="6" name="Picture 5" descr="Application endpoint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5179" y="2196663"/>
                <a:ext cx="5521643" cy="32870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Frame 6"/>
              <p:cNvSpPr/>
              <p:nvPr/>
            </p:nvSpPr>
            <p:spPr>
              <a:xfrm>
                <a:off x="3441700" y="2298264"/>
                <a:ext cx="355600" cy="255814"/>
              </a:xfrm>
              <a:prstGeom prst="frame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ame 7"/>
              <p:cNvSpPr/>
              <p:nvPr/>
            </p:nvSpPr>
            <p:spPr>
              <a:xfrm>
                <a:off x="6509925" y="5056239"/>
                <a:ext cx="1173575" cy="319314"/>
              </a:xfrm>
              <a:prstGeom prst="frame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1448692" y="1463039"/>
              <a:ext cx="3992254" cy="588016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80" dirty="0" smtClean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Go to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Menu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  <a:sym typeface="Wingdings"/>
                </a:rPr>
                <a:t> Workloads  Applications 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  <a:sym typeface="Wingdings"/>
                </a:rPr>
                <a:t>and click the application from the list</a:t>
              </a:r>
              <a:endParaRPr lang="en-US" sz="1680" b="1" dirty="0">
                <a:solidFill>
                  <a:schemeClr val="tx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89909" y="5125520"/>
              <a:ext cx="4126419" cy="798743"/>
            </a:xfrm>
            <a:prstGeom prst="roundRect">
              <a:avLst>
                <a:gd name="adj" fmla="val 102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Click the </a:t>
              </a:r>
              <a:r>
                <a:rPr lang="en-US" sz="1680" b="1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access http</a:t>
              </a:r>
              <a:r>
                <a:rPr lang="en-US" sz="1680" dirty="0">
                  <a:solidFill>
                    <a:schemeClr val="tx1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  <a:sym typeface="Wingdings"/>
                </a:rPr>
                <a:t> link to open the Liberty server root context.  Append application specific context path to access deployed application.</a:t>
              </a:r>
              <a:endParaRPr lang="en-US" sz="1680" dirty="0">
                <a:solidFill>
                  <a:schemeClr val="tx1">
                    <a:lumMod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2" name="Elbow Connector 11"/>
            <p:cNvCxnSpPr>
              <a:stCxn id="13" idx="1"/>
              <a:endCxn id="14" idx="3"/>
            </p:cNvCxnSpPr>
            <p:nvPr/>
          </p:nvCxnSpPr>
          <p:spPr>
            <a:xfrm rot="10800000">
              <a:off x="4858195" y="5524892"/>
              <a:ext cx="2231714" cy="12700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51"/>
          <p:cNvCxnSpPr>
            <a:endCxn id="14" idx="3"/>
          </p:cNvCxnSpPr>
          <p:nvPr/>
        </p:nvCxnSpPr>
        <p:spPr>
          <a:xfrm flipH="1">
            <a:off x="5829834" y="5162279"/>
            <a:ext cx="1776602" cy="14675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579005" y="1757302"/>
            <a:ext cx="6589135" cy="3410712"/>
            <a:chOff x="6315837" y="1464418"/>
            <a:chExt cx="5490946" cy="2842260"/>
          </a:xfrm>
        </p:grpSpPr>
        <p:pic>
          <p:nvPicPr>
            <p:cNvPr id="13" name="Picture 12" descr="Welcome to Liberty pag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9453" y="1464418"/>
              <a:ext cx="5307330" cy="26847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" name="Group 14"/>
            <p:cNvGrpSpPr/>
            <p:nvPr/>
          </p:nvGrpSpPr>
          <p:grpSpPr>
            <a:xfrm>
              <a:off x="6315837" y="2832462"/>
              <a:ext cx="2806700" cy="1474216"/>
              <a:chOff x="6289039" y="3059684"/>
              <a:chExt cx="2806700" cy="1474216"/>
            </a:xfrm>
          </p:grpSpPr>
          <p:sp>
            <p:nvSpPr>
              <p:cNvPr id="17" name="Frame 16"/>
              <p:cNvSpPr/>
              <p:nvPr/>
            </p:nvSpPr>
            <p:spPr>
              <a:xfrm>
                <a:off x="6289039" y="3827502"/>
                <a:ext cx="45719" cy="701619"/>
              </a:xfrm>
              <a:prstGeom prst="frame">
                <a:avLst/>
              </a:prstGeom>
              <a:noFill/>
              <a:ln w="3175">
                <a:noFill/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8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311900" y="3059684"/>
                <a:ext cx="2783839" cy="1474216"/>
                <a:chOff x="6311900" y="3059684"/>
                <a:chExt cx="2783839" cy="1474216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311900" y="4533900"/>
                  <a:ext cx="278383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311900" y="3059684"/>
                  <a:ext cx="0" cy="14742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Deploying a Docker image to IBM Cloud </a:t>
            </a:r>
            <a:r>
              <a:rPr lang="en-US" sz="4000" dirty="0" smtClean="0"/>
              <a:t>Private (7 </a:t>
            </a:r>
            <a:r>
              <a:rPr lang="en-US" sz="4000" dirty="0"/>
              <a:t>of 8)</a:t>
            </a:r>
          </a:p>
        </p:txBody>
      </p:sp>
    </p:spTree>
    <p:extLst>
      <p:ext uri="{BB962C8B-B14F-4D97-AF65-F5344CB8AC3E}">
        <p14:creationId xmlns:p14="http://schemas.microsoft.com/office/powerpoint/2010/main" val="204530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2" b="72413"/>
          <a:stretch/>
        </p:blipFill>
        <p:spPr>
          <a:xfrm>
            <a:off x="1266089" y="2053026"/>
            <a:ext cx="6400800" cy="22411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57172"/>
          <a:stretch/>
        </p:blipFill>
        <p:spPr>
          <a:xfrm>
            <a:off x="1277183" y="5537702"/>
            <a:ext cx="6720840" cy="223646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76568" y="1142587"/>
            <a:ext cx="7577395" cy="784836"/>
            <a:chOff x="480473" y="952156"/>
            <a:chExt cx="6314496" cy="654030"/>
          </a:xfrm>
        </p:grpSpPr>
        <p:sp>
          <p:nvSpPr>
            <p:cNvPr id="7" name="TextBox 6"/>
            <p:cNvSpPr txBox="1"/>
            <p:nvPr/>
          </p:nvSpPr>
          <p:spPr>
            <a:xfrm>
              <a:off x="480473" y="952156"/>
              <a:ext cx="6314496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Alternate Step: Deploy application using kubectl CLI</a:t>
              </a:r>
              <a:endParaRPr lang="en-US" sz="2400" b="1" i="1" dirty="0">
                <a:solidFill>
                  <a:schemeClr val="tx1">
                    <a:lumMod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4319" y="1272761"/>
              <a:ext cx="3316881" cy="33342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600" dirty="0">
                  <a:solidFill>
                    <a:schemeClr val="tx1">
                      <a:lumMod val="7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kubectl </a:t>
              </a:r>
              <a:r>
                <a:rPr lang="en-US" sz="2600" dirty="0" smtClean="0">
                  <a:solidFill>
                    <a:schemeClr val="tx1">
                      <a:lumMod val="7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create -f app.json  </a:t>
              </a:r>
              <a:endParaRPr lang="en-US" sz="2600" dirty="0">
                <a:solidFill>
                  <a:schemeClr val="tx1">
                    <a:lumMod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6568" y="4625560"/>
            <a:ext cx="7620676" cy="845382"/>
            <a:chOff x="317500" y="3692992"/>
            <a:chExt cx="6350563" cy="704485"/>
          </a:xfrm>
        </p:grpSpPr>
        <p:sp>
          <p:nvSpPr>
            <p:cNvPr id="10" name="TextBox 9"/>
            <p:cNvSpPr txBox="1"/>
            <p:nvPr/>
          </p:nvSpPr>
          <p:spPr>
            <a:xfrm>
              <a:off x="317500" y="3692992"/>
              <a:ext cx="6350563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Alternate Step: Expose application using kubectl CLI</a:t>
              </a:r>
              <a:endParaRPr lang="en-US" sz="2400" b="1" i="1" dirty="0">
                <a:solidFill>
                  <a:schemeClr val="tx1">
                    <a:lumMod val="75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8919" y="4064052"/>
              <a:ext cx="3601413" cy="33342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r>
                <a:rPr lang="en-US" sz="2600" dirty="0">
                  <a:solidFill>
                    <a:schemeClr val="tx1">
                      <a:lumMod val="7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kubectl create -f service.json</a:t>
              </a:r>
            </a:p>
          </p:txBody>
        </p:sp>
      </p:grpSp>
      <p:sp>
        <p:nvSpPr>
          <p:cNvPr id="15" name="Shape 976"/>
          <p:cNvSpPr>
            <a:spLocks noGrp="1"/>
          </p:cNvSpPr>
          <p:nvPr>
            <p:ph idx="1"/>
          </p:nvPr>
        </p:nvSpPr>
        <p:spPr>
          <a:xfrm>
            <a:off x="9034914" y="1545250"/>
            <a:ext cx="4777339" cy="6244962"/>
          </a:xfrm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The Kubernetes command line interface (CLI) provides extensive deployment and management options</a:t>
            </a:r>
          </a:p>
          <a:p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The CLI deployment and management option supports scripting and automation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Deploying a Docker image to IBM Cloud </a:t>
            </a:r>
            <a:r>
              <a:rPr lang="en-US" sz="4000" dirty="0" smtClean="0"/>
              <a:t>Private (8 </a:t>
            </a:r>
            <a:r>
              <a:rPr lang="en-US" sz="4000" dirty="0"/>
              <a:t>of 8)</a:t>
            </a:r>
          </a:p>
        </p:txBody>
      </p:sp>
    </p:spTree>
    <p:extLst>
      <p:ext uri="{BB962C8B-B14F-4D97-AF65-F5344CB8AC3E}">
        <p14:creationId xmlns:p14="http://schemas.microsoft.com/office/powerpoint/2010/main" val="90910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/>
              <a:t>Helm </a:t>
            </a:r>
            <a:r>
              <a:rPr lang="mr-IN" sz="1800" b="1" dirty="0"/>
              <a:t>–</a:t>
            </a:r>
            <a:r>
              <a:rPr lang="en-US" sz="1800" b="1" dirty="0"/>
              <a:t> The CLI</a:t>
            </a:r>
          </a:p>
          <a:p>
            <a:pPr lvl="1"/>
            <a:r>
              <a:rPr lang="en-US" sz="1800" dirty="0"/>
              <a:t>Helm installs charts into Kubernetes, creating a new release for each installation</a:t>
            </a:r>
          </a:p>
          <a:p>
            <a:pPr lvl="1"/>
            <a:r>
              <a:rPr lang="en-US" sz="1800" dirty="0"/>
              <a:t>To find new charts, search Helm chart repositories</a:t>
            </a:r>
          </a:p>
          <a:p>
            <a:r>
              <a:rPr lang="en-US" sz="1800" b="1" dirty="0"/>
              <a:t>Chart </a:t>
            </a:r>
            <a:r>
              <a:rPr lang="mr-IN" sz="1800" b="1" dirty="0"/>
              <a:t>–</a:t>
            </a:r>
            <a:r>
              <a:rPr lang="en-US" sz="1800" b="1" dirty="0"/>
              <a:t> The application package</a:t>
            </a:r>
          </a:p>
          <a:p>
            <a:pPr lvl="1"/>
            <a:r>
              <a:rPr lang="en-US" sz="1800" dirty="0"/>
              <a:t>Templates for a set of resources necessary to run an application</a:t>
            </a:r>
          </a:p>
          <a:p>
            <a:pPr lvl="1"/>
            <a:r>
              <a:rPr lang="en-US" sz="1800" dirty="0"/>
              <a:t>The chart includes a values file that configures the resources</a:t>
            </a:r>
          </a:p>
          <a:p>
            <a:r>
              <a:rPr lang="en-US" sz="1800" b="1" dirty="0"/>
              <a:t>Repository </a:t>
            </a:r>
            <a:r>
              <a:rPr lang="mr-IN" sz="1800" b="1" dirty="0"/>
              <a:t>–</a:t>
            </a:r>
            <a:r>
              <a:rPr lang="en-US" sz="1800" b="1" dirty="0"/>
              <a:t> The library</a:t>
            </a:r>
          </a:p>
          <a:p>
            <a:pPr lvl="1"/>
            <a:r>
              <a:rPr lang="en-US" sz="1800" dirty="0"/>
              <a:t>Storage for Helm charts</a:t>
            </a:r>
          </a:p>
          <a:p>
            <a:pPr lvl="1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stable</a:t>
            </a:r>
            <a:r>
              <a:rPr lang="en-US" sz="1800" dirty="0"/>
              <a:t> </a:t>
            </a:r>
            <a:r>
              <a:rPr lang="mr-IN" sz="1800" dirty="0"/>
              <a:t>–</a:t>
            </a:r>
            <a:r>
              <a:rPr lang="en-US" sz="1800" dirty="0"/>
              <a:t> The namespace of the hub for official charts</a:t>
            </a:r>
          </a:p>
          <a:p>
            <a:r>
              <a:rPr lang="en-US" sz="1800" b="1" dirty="0"/>
              <a:t>Release </a:t>
            </a:r>
            <a:r>
              <a:rPr lang="mr-IN" sz="1800" b="1" dirty="0"/>
              <a:t>–</a:t>
            </a:r>
            <a:r>
              <a:rPr lang="en-US" sz="1800" b="1" dirty="0"/>
              <a:t> The application runtime</a:t>
            </a:r>
          </a:p>
          <a:p>
            <a:pPr lvl="1"/>
            <a:r>
              <a:rPr lang="en-US" sz="1800" dirty="0"/>
              <a:t>An instance of a chart running in a Kubernetes cluster</a:t>
            </a:r>
          </a:p>
          <a:p>
            <a:pPr lvl="1"/>
            <a:r>
              <a:rPr lang="en-US" sz="1800" dirty="0"/>
              <a:t>The same chart installed multiple times creates many releases</a:t>
            </a:r>
          </a:p>
          <a:p>
            <a:r>
              <a:rPr lang="en-US" sz="1800" b="1" dirty="0"/>
              <a:t>Tiller </a:t>
            </a:r>
            <a:r>
              <a:rPr lang="mr-IN" sz="1800" b="1" dirty="0"/>
              <a:t>–</a:t>
            </a:r>
            <a:r>
              <a:rPr lang="en-US" sz="1800" b="1" dirty="0"/>
              <a:t> The server-side engine</a:t>
            </a:r>
          </a:p>
          <a:p>
            <a:pPr lvl="1"/>
            <a:r>
              <a:rPr lang="en-US" sz="1800" dirty="0"/>
              <a:t>Helm templating engine, runs in a pod in a Kubernetes cluster</a:t>
            </a:r>
          </a:p>
          <a:p>
            <a:pPr lvl="1"/>
            <a:r>
              <a:rPr lang="en-US" sz="1800" dirty="0"/>
              <a:t>Tiller processes the chart to generate the resource manifests, then installs the release into the cluster</a:t>
            </a:r>
          </a:p>
          <a:p>
            <a:pPr lvl="1"/>
            <a:r>
              <a:rPr lang="en-US" sz="1800" dirty="0"/>
              <a:t>Tiller stores each release as a Kubernetes </a:t>
            </a:r>
            <a:r>
              <a:rPr lang="en-US" sz="1800" dirty="0" err="1"/>
              <a:t>config</a:t>
            </a:r>
            <a:r>
              <a:rPr lang="en-US" sz="1800" dirty="0"/>
              <a:t> map</a:t>
            </a:r>
          </a:p>
          <a:p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9362881" y="2095018"/>
            <a:ext cx="5077020" cy="4561694"/>
            <a:chOff x="7802401" y="2021932"/>
            <a:chExt cx="4230850" cy="380141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802402" y="4465519"/>
              <a:ext cx="4230849" cy="13578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" panose="020B0604020202020204" pitchFamily="34" charset="0"/>
                </a:rPr>
                <a:t>Kubernetes </a:t>
              </a:r>
              <a:br>
                <a:rPr lang="en-US" sz="1200" b="1" dirty="0">
                  <a:latin typeface="Arial" panose="020B0604020202020204" pitchFamily="34" charset="0"/>
                </a:rPr>
              </a:br>
              <a:r>
                <a:rPr lang="en-US" sz="1200" b="1" dirty="0">
                  <a:latin typeface="Arial" panose="020B0604020202020204" pitchFamily="34" charset="0"/>
                </a:rPr>
                <a:t>cluster</a:t>
              </a:r>
            </a:p>
          </p:txBody>
        </p:sp>
        <p:pic>
          <p:nvPicPr>
            <p:cNvPr id="12" name="Picture 2" descr="mage result for kubernetes helm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405" y="3112568"/>
              <a:ext cx="961163" cy="99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/>
            <p:cNvSpPr/>
            <p:nvPr/>
          </p:nvSpPr>
          <p:spPr bwMode="auto">
            <a:xfrm>
              <a:off x="7802401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Chart</a:t>
              </a:r>
              <a:br>
                <a:rPr lang="en-US" sz="2000" dirty="0">
                  <a:latin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</a:rPr>
                <a:t>(templates)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0625075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Values</a:t>
              </a:r>
              <a:br>
                <a:rPr lang="en-US" sz="2000" dirty="0">
                  <a:latin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</a:rPr>
                <a:t>(</a:t>
              </a:r>
              <a:r>
                <a:rPr lang="en-US" sz="2000" dirty="0" err="1">
                  <a:latin typeface="Arial" panose="020B0604020202020204" pitchFamily="34" charset="0"/>
                </a:rPr>
                <a:t>config</a:t>
              </a:r>
              <a:r>
                <a:rPr lang="en-US" sz="2000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5075" y="3427256"/>
              <a:ext cx="1039661" cy="33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install</a:t>
              </a: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 bwMode="auto">
            <a:xfrm>
              <a:off x="11151458" y="4641755"/>
              <a:ext cx="704088" cy="36576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/>
                <a:t>Tiller</a:t>
              </a:r>
            </a:p>
          </p:txBody>
        </p:sp>
        <p:sp>
          <p:nvSpPr>
            <p:cNvPr id="611" name="Rounded Rectangle 610"/>
            <p:cNvSpPr/>
            <p:nvPr/>
          </p:nvSpPr>
          <p:spPr bwMode="auto">
            <a:xfrm>
              <a:off x="9373548" y="4894840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610" name="Rounded Rectangle 609"/>
            <p:cNvSpPr/>
            <p:nvPr/>
          </p:nvSpPr>
          <p:spPr bwMode="auto">
            <a:xfrm>
              <a:off x="9294217" y="4837694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216899" y="4775349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Arial" panose="020B0604020202020204" pitchFamily="34" charset="0"/>
                </a:rPr>
                <a:t>(resources)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9210577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10299132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0299132" y="4075603"/>
              <a:ext cx="806523" cy="566152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endCxn id="13" idx="3"/>
            </p:cNvCxnSpPr>
            <p:nvPr/>
          </p:nvCxnSpPr>
          <p:spPr bwMode="auto">
            <a:xfrm flipH="1">
              <a:off x="10625075" y="5031671"/>
              <a:ext cx="519830" cy="109438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6" name="Straight Arrow Connector 605"/>
            <p:cNvCxnSpPr>
              <a:endCxn id="13" idx="0"/>
            </p:cNvCxnSpPr>
            <p:nvPr/>
          </p:nvCxnSpPr>
          <p:spPr bwMode="auto">
            <a:xfrm>
              <a:off x="9917826" y="4238045"/>
              <a:ext cx="3161" cy="537304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2626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Helm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7316" y="1398867"/>
            <a:ext cx="14154912" cy="6616598"/>
          </a:xfrm>
        </p:spPr>
        <p:txBody>
          <a:bodyPr/>
          <a:lstStyle/>
          <a:p>
            <a:r>
              <a:rPr lang="en-US" sz="2400" dirty="0"/>
              <a:t>Deploy all of the resources for an application with a single command</a:t>
            </a:r>
          </a:p>
          <a:p>
            <a:pPr lvl="1"/>
            <a:r>
              <a:rPr lang="en-US" sz="2400" dirty="0"/>
              <a:t>Makes deployment easy and repeatable</a:t>
            </a:r>
          </a:p>
          <a:p>
            <a:pPr marL="274238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helm install &lt;chart&gt;</a:t>
            </a:r>
            <a:endParaRPr lang="en-US" sz="2000" dirty="0"/>
          </a:p>
          <a:p>
            <a:r>
              <a:rPr lang="en-US" sz="2400" dirty="0"/>
              <a:t>Separates configuration settings from manifest formats</a:t>
            </a:r>
          </a:p>
          <a:p>
            <a:pPr lvl="1"/>
            <a:r>
              <a:rPr lang="en-US" sz="2400" dirty="0"/>
              <a:t>Edit the values without changing the rest of the manifest</a:t>
            </a:r>
          </a:p>
          <a:p>
            <a:pPr lvl="1"/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Update to deploy the application differently</a:t>
            </a:r>
            <a:endParaRPr lang="en-US" sz="2000" dirty="0"/>
          </a:p>
          <a:p>
            <a:r>
              <a:rPr lang="en-US" sz="2400" dirty="0"/>
              <a:t>Upgrade a running release to a new chart version</a:t>
            </a:r>
          </a:p>
          <a:p>
            <a:pPr marL="274238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helm upgrade &lt;release&gt; &lt;chart&gt;</a:t>
            </a:r>
            <a:endParaRPr lang="en-US" sz="2000" dirty="0"/>
          </a:p>
          <a:p>
            <a:r>
              <a:rPr lang="en-US" sz="2400" dirty="0"/>
              <a:t>Rollback a running release to a previous revision</a:t>
            </a:r>
          </a:p>
          <a:p>
            <a:pPr marL="274238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helm rollback &lt;release&gt; &lt;revision&gt;</a:t>
            </a:r>
            <a:endParaRPr lang="en-US" sz="2000" dirty="0"/>
          </a:p>
          <a:p>
            <a:r>
              <a:rPr lang="en-US" sz="2400" dirty="0"/>
              <a:t>Delete a running release</a:t>
            </a:r>
          </a:p>
          <a:p>
            <a:pPr marL="274238" lvl="1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$ helm delete &lt;release&gt;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882960" y="1689814"/>
            <a:ext cx="5579269" cy="6034703"/>
            <a:chOff x="836126" y="813916"/>
            <a:chExt cx="4649391" cy="5028919"/>
          </a:xfrm>
        </p:grpSpPr>
        <p:sp>
          <p:nvSpPr>
            <p:cNvPr id="40" name="Multiply 39"/>
            <p:cNvSpPr/>
            <p:nvPr/>
          </p:nvSpPr>
          <p:spPr bwMode="auto">
            <a:xfrm>
              <a:off x="3921926" y="4928435"/>
              <a:ext cx="914400" cy="914400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latin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376137" y="4404359"/>
              <a:ext cx="0" cy="694905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4367403" y="4614557"/>
              <a:ext cx="937846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delete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84046" y="813916"/>
              <a:ext cx="2201471" cy="5028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t" anchorCtr="0" compatLnSpc="1">
              <a:prstTxWarp prst="textNoShape">
                <a:avLst/>
              </a:prstTxWarp>
            </a:bodyPr>
            <a:lstStyle/>
            <a:p>
              <a:pPr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Arial" panose="020B0604020202020204" pitchFamily="34" charset="0"/>
                </a:rPr>
                <a:t>Kubernetes </a:t>
              </a:r>
              <a:br>
                <a:rPr lang="en-US" sz="1400" b="1" dirty="0">
                  <a:latin typeface="Arial" panose="020B0604020202020204" pitchFamily="34" charset="0"/>
                </a:rPr>
              </a:br>
              <a:r>
                <a:rPr lang="en-US" sz="1400" b="1" dirty="0">
                  <a:latin typeface="Arial" panose="020B0604020202020204" pitchFamily="34" charset="0"/>
                </a:rPr>
                <a:t>cluster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633910" y="1485537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r1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3633910" y="3672839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Release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r2</a:t>
              </a:r>
            </a:p>
          </p:txBody>
        </p:sp>
        <p:sp>
          <p:nvSpPr>
            <p:cNvPr id="46" name="Arc 45"/>
            <p:cNvSpPr/>
            <p:nvPr/>
          </p:nvSpPr>
          <p:spPr bwMode="auto">
            <a:xfrm flipH="1">
              <a:off x="3629543" y="2161382"/>
              <a:ext cx="737860" cy="1570132"/>
            </a:xfrm>
            <a:prstGeom prst="arc">
              <a:avLst>
                <a:gd name="adj1" fmla="val 16920645"/>
                <a:gd name="adj2" fmla="val 485417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latin typeface="Arial" panose="020B0604020202020204" pitchFamily="34" charset="0"/>
                </a:rPr>
                <a:t>upgrade</a:t>
              </a:r>
            </a:p>
          </p:txBody>
        </p:sp>
        <p:sp>
          <p:nvSpPr>
            <p:cNvPr id="47" name="Arc 46"/>
            <p:cNvSpPr/>
            <p:nvPr/>
          </p:nvSpPr>
          <p:spPr bwMode="auto">
            <a:xfrm flipH="1">
              <a:off x="4376137" y="2161383"/>
              <a:ext cx="737860" cy="1570130"/>
            </a:xfrm>
            <a:prstGeom prst="arc">
              <a:avLst>
                <a:gd name="adj1" fmla="val 5988855"/>
                <a:gd name="adj2" fmla="val 1554215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latin typeface="Arial" panose="020B0604020202020204" pitchFamily="34" charset="0"/>
                </a:rPr>
                <a:t>rollback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36126" y="1485537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Chart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v1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2317454" y="1851297"/>
              <a:ext cx="1316456" cy="0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2321821" y="1533372"/>
              <a:ext cx="937846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install</a:t>
              </a: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844644" y="2607930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panose="020B0604020202020204" pitchFamily="34" charset="0"/>
                </a:rPr>
                <a:t>Chart</a:t>
              </a:r>
            </a:p>
            <a:p>
              <a:pPr algn="ctr" defTabSz="73723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err="1">
                  <a:latin typeface="Arial" panose="020B0604020202020204" pitchFamily="34" charset="0"/>
                </a:rPr>
                <a:t>myapp</a:t>
              </a:r>
              <a:r>
                <a:rPr lang="en-US" sz="2400" dirty="0">
                  <a:latin typeface="Arial" panose="020B0604020202020204" pitchFamily="34" charset="0"/>
                </a:rPr>
                <a:t> v2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flipV="1">
              <a:off x="2325972" y="2973689"/>
              <a:ext cx="1312089" cy="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2314883" y="2658272"/>
              <a:ext cx="937846" cy="21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(upgrade)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67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chart generates a directory with sample files</a:t>
            </a:r>
          </a:p>
          <a:p>
            <a:pPr marL="274239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helm create my-chart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tree my-chart</a:t>
            </a:r>
          </a:p>
          <a:p>
            <a:pPr marL="274239" lvl="1" indent="0">
              <a:buNone/>
              <a:tabLst>
                <a:tab pos="539116" algn="l"/>
                <a:tab pos="1091566" algn="l"/>
                <a:tab pos="2735580" algn="l"/>
              </a:tabLst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my-chart/			# The content of this directory is the chart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Chart.yaml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	# Information about the chart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	# The default configuration values for this chart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charts/			# Charts that this chart depends on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|- templates/			# This chart's template files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NOTES.txt		      # OPTIONAL: A plain text file containing short usage notes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_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helpers.tpl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# OPTIONAL: The default location for template partials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deployment.yaml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# Sample template for a deployment resource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service.yaml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# Sample template for a service resource</a:t>
            </a:r>
            <a:endParaRPr lang="en-US" dirty="0"/>
          </a:p>
          <a:p>
            <a:r>
              <a:rPr lang="en-US" dirty="0"/>
              <a:t>Chart starts with sample templates for a Kubernetes deployment and service</a:t>
            </a:r>
          </a:p>
          <a:p>
            <a:pPr lvl="1"/>
            <a:r>
              <a:rPr lang="en-US" sz="2800" dirty="0"/>
              <a:t>In the simplest case, just edit the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2800" dirty="0"/>
              <a:t>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Charts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chart is a directory</a:t>
            </a:r>
          </a:p>
          <a:p>
            <a:pPr lvl="1"/>
            <a:r>
              <a:rPr lang="en-US" dirty="0"/>
              <a:t>Easy for a Helm client to use the chart directories on the same computer</a:t>
            </a:r>
          </a:p>
          <a:p>
            <a:pPr lvl="1"/>
            <a:r>
              <a:rPr lang="en-US" dirty="0"/>
              <a:t>Difficult to share with other users on other computers</a:t>
            </a:r>
          </a:p>
          <a:p>
            <a:r>
              <a:rPr lang="en-US" dirty="0"/>
              <a:t>Packaging a chart</a:t>
            </a:r>
          </a:p>
          <a:p>
            <a:pPr lvl="1"/>
            <a:r>
              <a:rPr lang="en-US" dirty="0"/>
              <a:t>Bundle </a:t>
            </a:r>
            <a:r>
              <a:rPr lang="en-US" dirty="0" err="1"/>
              <a:t>Chart.yaml</a:t>
            </a:r>
            <a:r>
              <a:rPr lang="en-US" dirty="0"/>
              <a:t> and related files into a tar file </a:t>
            </a:r>
          </a:p>
          <a:p>
            <a:pPr marL="548476" lvl="2" indent="0">
              <a:buNone/>
            </a:pPr>
            <a:r>
              <a:rPr lang="en-US" sz="2000" dirty="0">
                <a:latin typeface="IBM Plex Mono" panose="020B0509050000000000" pitchFamily="49" charset="0"/>
              </a:rPr>
              <a:t>$ helm package &lt;chart-path&gt;		# Bundles chart directory into a tar file</a:t>
            </a:r>
          </a:p>
          <a:p>
            <a:pPr marL="548476" lvl="2" indent="0">
              <a:buNone/>
            </a:pPr>
            <a:r>
              <a:rPr lang="en-US" sz="2000" dirty="0">
                <a:latin typeface="IBM Plex Mono" panose="020B0509050000000000" pitchFamily="49" charset="0"/>
              </a:rPr>
              <a:t>$ helm install &lt;chart-name&gt;.</a:t>
            </a:r>
            <a:r>
              <a:rPr lang="en-US" sz="2000" dirty="0" err="1">
                <a:latin typeface="IBM Plex Mono" panose="020B0509050000000000" pitchFamily="49" charset="0"/>
              </a:rPr>
              <a:t>tgz</a:t>
            </a:r>
            <a:r>
              <a:rPr lang="en-US" sz="2000" dirty="0">
                <a:latin typeface="IBM Plex Mono" panose="020B0509050000000000" pitchFamily="49" charset="0"/>
              </a:rPr>
              <a:t>		# Installs the chart in the chart file</a:t>
            </a:r>
          </a:p>
          <a:p>
            <a:r>
              <a:rPr lang="en-US" dirty="0"/>
              <a:t>Packaged charts can be shared in a chart repository </a:t>
            </a:r>
          </a:p>
          <a:p>
            <a:r>
              <a:rPr lang="en-US" dirty="0"/>
              <a:t>Sub-charts: </a:t>
            </a:r>
          </a:p>
          <a:p>
            <a:pPr lvl="1"/>
            <a:r>
              <a:rPr lang="en-US" dirty="0"/>
              <a:t>Chart can reference other charts using </a:t>
            </a:r>
            <a:r>
              <a:rPr lang="en-US" sz="2400" dirty="0" err="1">
                <a:latin typeface="IBM Plex Mono" panose="020B0509050000000000" pitchFamily="49" charset="0"/>
              </a:rPr>
              <a:t>requirements.yaml</a:t>
            </a:r>
            <a:r>
              <a:rPr lang="en-US" dirty="0"/>
              <a:t> file, these sub-charts will be installed with the current chart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031B8-DB9D-417A-AA11-302E152BB28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9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 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41135" y="1977516"/>
            <a:ext cx="8178758" cy="5752347"/>
          </a:xfrm>
          <a:ln>
            <a:solidFill>
              <a:schemeClr val="accent1"/>
            </a:solidFill>
          </a:ln>
        </p:spPr>
        <p:txBody>
          <a:bodyPr lIns="182880" rIns="182880"/>
          <a:lstStyle/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helm search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               	VERSION	DESCRIPTION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0.1.1	Chart for MySQL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helm install stable/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Fetched stable/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to mysql-0.1.1.tgz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NAME: loping-toad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LAST DEPLOYED: Thu Oct 20 14:54:24 2016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NAMESPACE: default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STATUS: DEPLOYED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RESOURCES: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v1/Secret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TYPE	DATA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Opaque	2	3s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v1/Service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CLUSTER-IP	EXTERNAL-IP	PORT(S)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192.168.1.5	&lt;none&gt;		3306/TCP	3s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extensions/Deployment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DESIRED	CURRENT	UP-TO-DATE	AVAILABLE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1	0	0		0	3s</a:t>
            </a:r>
          </a:p>
          <a:p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==&gt; v1/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PersistentVolumeClaim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NAME		STATUS	VOLUME	CAPACITY	ACCESSMODES	AGE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Pending </a:t>
            </a:r>
          </a:p>
          <a:p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054790" y="1977517"/>
            <a:ext cx="5167434" cy="5868647"/>
          </a:xfrm>
        </p:spPr>
        <p:txBody>
          <a:bodyPr/>
          <a:lstStyle/>
          <a:p>
            <a:r>
              <a:rPr lang="en-US" sz="2000" dirty="0"/>
              <a:t>Install output</a:t>
            </a:r>
          </a:p>
          <a:p>
            <a:pPr lvl="1"/>
            <a:r>
              <a:rPr lang="en-US" sz="2000" dirty="0"/>
              <a:t>Details about the release</a:t>
            </a:r>
          </a:p>
          <a:p>
            <a:pPr lvl="1"/>
            <a:r>
              <a:rPr lang="en-US" sz="2000" dirty="0"/>
              <a:t>Details about its resources</a:t>
            </a:r>
          </a:p>
          <a:p>
            <a:r>
              <a:rPr lang="en-US" sz="2000" dirty="0"/>
              <a:t>Chart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2000" dirty="0"/>
          </a:p>
          <a:p>
            <a:r>
              <a:rPr lang="en-US" sz="2000" dirty="0"/>
              <a:t>Release name</a:t>
            </a:r>
          </a:p>
          <a:p>
            <a:pPr lvl="1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loping-toad</a:t>
            </a:r>
            <a:r>
              <a:rPr lang="en-US" sz="2000" dirty="0"/>
              <a:t> (auto generated)</a:t>
            </a:r>
          </a:p>
          <a:p>
            <a:r>
              <a:rPr lang="en-US" sz="2000" dirty="0"/>
              <a:t>Resources</a:t>
            </a:r>
          </a:p>
          <a:p>
            <a:pPr lvl="1"/>
            <a:r>
              <a:rPr lang="en-US" sz="2000" dirty="0"/>
              <a:t>Four total, one of each type</a:t>
            </a:r>
          </a:p>
          <a:p>
            <a:pPr lvl="1"/>
            <a:r>
              <a:rPr lang="en-US" sz="2000" dirty="0"/>
              <a:t>All named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2000" dirty="0"/>
          </a:p>
          <a:p>
            <a:pPr lvl="2"/>
            <a:r>
              <a:rPr lang="en-US" sz="1280" dirty="0">
                <a:latin typeface="Courier" charset="0"/>
                <a:ea typeface="Courier" charset="0"/>
                <a:cs typeface="Courier" charset="0"/>
              </a:rPr>
              <a:t>Secret</a:t>
            </a:r>
          </a:p>
          <a:p>
            <a:pPr lvl="2"/>
            <a:r>
              <a:rPr lang="en-US" sz="1280" dirty="0">
                <a:latin typeface="Courier" charset="0"/>
                <a:ea typeface="Courier" charset="0"/>
                <a:cs typeface="Courier" charset="0"/>
              </a:rPr>
              <a:t>Service</a:t>
            </a:r>
          </a:p>
          <a:p>
            <a:pPr lvl="2"/>
            <a:r>
              <a:rPr lang="en-US" sz="1280" dirty="0">
                <a:latin typeface="Courier" charset="0"/>
                <a:ea typeface="Courier" charset="0"/>
                <a:cs typeface="Courier" charset="0"/>
              </a:rPr>
              <a:t>Deployment</a:t>
            </a:r>
          </a:p>
          <a:p>
            <a:pPr lvl="2"/>
            <a:r>
              <a:rPr lang="en-US" sz="1280" dirty="0" err="1">
                <a:latin typeface="Courier" charset="0"/>
                <a:ea typeface="Courier" charset="0"/>
                <a:cs typeface="Courier" charset="0"/>
              </a:rPr>
              <a:t>PersistentVolumeClaim</a:t>
            </a:r>
            <a:endParaRPr lang="en-US" sz="128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07318" y="1398866"/>
            <a:ext cx="14158600" cy="57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728" tIns="21595" rIns="0" bIns="0" numCol="1" anchor="t" anchorCtr="0" compatLnSpc="1">
            <a:prstTxWarp prst="textNoShape">
              <a:avLst/>
            </a:prstTxWarp>
          </a:bodyPr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63" indent="-228531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7978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6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/>
              <a:t>To deploy an application into Kubernetes, install that application’s Helm chart</a:t>
            </a:r>
          </a:p>
        </p:txBody>
      </p:sp>
    </p:spTree>
    <p:extLst>
      <p:ext uri="{BB962C8B-B14F-4D97-AF65-F5344CB8AC3E}">
        <p14:creationId xmlns:p14="http://schemas.microsoft.com/office/powerpoint/2010/main" val="168982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and IBM Cloud Private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7" y="3980985"/>
            <a:ext cx="8885690" cy="348264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5094472" y="1127193"/>
            <a:ext cx="8885690" cy="47781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627" y="1715776"/>
            <a:ext cx="3847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latin typeface="IBM Plex Sans Regular"/>
              </a:rPr>
              <a:t>AppCenter</a:t>
            </a:r>
            <a:r>
              <a:rPr lang="en-US" sz="2400" dirty="0">
                <a:solidFill>
                  <a:schemeClr val="accent3"/>
                </a:solidFill>
                <a:latin typeface="IBM Plex Sans Regular"/>
              </a:rPr>
              <a:t> entries are helm charts that can be deployed from the chart repositories.</a:t>
            </a:r>
          </a:p>
        </p:txBody>
      </p:sp>
    </p:spTree>
    <p:extLst>
      <p:ext uri="{BB962C8B-B14F-4D97-AF65-F5344CB8AC3E}">
        <p14:creationId xmlns:p14="http://schemas.microsoft.com/office/powerpoint/2010/main" val="315765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repository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9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t="52506"/>
          <a:stretch/>
        </p:blipFill>
        <p:spPr>
          <a:xfrm>
            <a:off x="569307" y="1325264"/>
            <a:ext cx="8885690" cy="1654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152" y="2812053"/>
            <a:ext cx="8009314" cy="227095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Rectangle: Rounded Corners 6"/>
          <p:cNvSpPr/>
          <p:nvPr/>
        </p:nvSpPr>
        <p:spPr>
          <a:xfrm>
            <a:off x="3310543" y="2040673"/>
            <a:ext cx="5320501" cy="2564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034" y="4241434"/>
            <a:ext cx="6683319" cy="271295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Rectangle: Rounded Corners 8"/>
          <p:cNvSpPr/>
          <p:nvPr/>
        </p:nvSpPr>
        <p:spPr>
          <a:xfrm>
            <a:off x="5022193" y="4280463"/>
            <a:ext cx="1144432" cy="2564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/>
          <p:cNvCxnSpPr>
            <a:stCxn id="7" idx="3"/>
            <a:endCxn id="5" idx="0"/>
          </p:cNvCxnSpPr>
          <p:nvPr/>
        </p:nvCxnSpPr>
        <p:spPr>
          <a:xfrm>
            <a:off x="8631044" y="2168912"/>
            <a:ext cx="385765" cy="64314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stCxn id="9" idx="3"/>
            <a:endCxn id="8" idx="1"/>
          </p:cNvCxnSpPr>
          <p:nvPr/>
        </p:nvCxnSpPr>
        <p:spPr>
          <a:xfrm>
            <a:off x="6166625" y="4408702"/>
            <a:ext cx="834409" cy="118921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7"/>
          <p:cNvPicPr>
            <a:picLocks noChangeAspect="1"/>
          </p:cNvPicPr>
          <p:nvPr/>
        </p:nvPicPr>
        <p:blipFill rotWithShape="1">
          <a:blip r:embed="rId6"/>
          <a:srcRect r="49783"/>
          <a:stretch/>
        </p:blipFill>
        <p:spPr>
          <a:xfrm>
            <a:off x="10536684" y="1180784"/>
            <a:ext cx="3569702" cy="38225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0111" y="3212413"/>
            <a:ext cx="564648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IBM Plex Sans Regular"/>
              </a:rPr>
              <a:t>Chart repository: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BM Plex Sans Regular"/>
              </a:rPr>
              <a:t>HTTP server that houses an</a:t>
            </a:r>
            <a:br>
              <a:rPr lang="en-US" sz="2400" dirty="0">
                <a:latin typeface="IBM Plex Sans Regular"/>
              </a:rPr>
            </a:br>
            <a:r>
              <a:rPr lang="en-US" sz="2000" dirty="0" err="1">
                <a:latin typeface="IBM Plex Mono" panose="020B0509050000000000" pitchFamily="49" charset="0"/>
                <a:ea typeface="Courier" charset="0"/>
                <a:cs typeface="Courier" charset="0"/>
              </a:rPr>
              <a:t>index.yaml</a:t>
            </a:r>
            <a:r>
              <a:rPr lang="en-US" sz="2000" dirty="0">
                <a:latin typeface="IBM Plex Mono" panose="020B0509050000000000" pitchFamily="49" charset="0"/>
              </a:rPr>
              <a:t> </a:t>
            </a:r>
            <a:r>
              <a:rPr lang="en-US" sz="2400" dirty="0">
                <a:latin typeface="IBM Plex Sans Regular"/>
              </a:rPr>
              <a:t>file and optionally </a:t>
            </a:r>
            <a:br>
              <a:rPr lang="en-US" sz="2400" dirty="0">
                <a:latin typeface="IBM Plex Sans Regular"/>
              </a:rPr>
            </a:br>
            <a:r>
              <a:rPr lang="en-US" sz="2400" dirty="0">
                <a:latin typeface="IBM Plex Sans Regular"/>
              </a:rPr>
              <a:t>some packaged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BM Plex Sans Regular"/>
              </a:rPr>
              <a:t>Server can be any HTTP server </a:t>
            </a:r>
            <a:br>
              <a:rPr lang="en-US" sz="2400" dirty="0">
                <a:latin typeface="IBM Plex Sans Regular"/>
              </a:rPr>
            </a:br>
            <a:r>
              <a:rPr lang="en-US" sz="2400" dirty="0">
                <a:latin typeface="IBM Plex Sans Regular"/>
              </a:rPr>
              <a:t>that can serve YAML and tar files and can answer GET requests</a:t>
            </a:r>
          </a:p>
          <a:p>
            <a:r>
              <a:rPr lang="en-US" sz="2400" dirty="0">
                <a:latin typeface="IBM Plex Sans Regular"/>
              </a:rPr>
              <a:t>To serve a local repo</a:t>
            </a:r>
          </a:p>
          <a:p>
            <a:r>
              <a:rPr lang="en-US" sz="2000" dirty="0">
                <a:latin typeface="IBM Plex Mono" panose="020B0509050000000000" pitchFamily="49" charset="0"/>
                <a:ea typeface="Courier" charset="0"/>
                <a:cs typeface="Courier" charset="0"/>
              </a:rPr>
              <a:t>  $ helm serve</a:t>
            </a:r>
            <a:endParaRPr lang="en-US" sz="2000" dirty="0">
              <a:latin typeface="IBM Plex Sans Regular"/>
            </a:endParaRPr>
          </a:p>
          <a:p>
            <a:r>
              <a:rPr lang="en-US" sz="2400" dirty="0">
                <a:latin typeface="IBM Plex Sans Regular"/>
              </a:rPr>
              <a:t>To add a chart to the repository, copy it to the directory and regenerate the index</a:t>
            </a:r>
          </a:p>
          <a:p>
            <a:pPr marL="274238" lvl="1" indent="0">
              <a:buNone/>
            </a:pPr>
            <a:r>
              <a:rPr lang="en-US" sz="2000" dirty="0">
                <a:latin typeface="IBM Plex Mono" panose="020B0509050000000000" pitchFamily="49" charset="0"/>
                <a:ea typeface="Courier" charset="0"/>
                <a:cs typeface="Courier" charset="0"/>
              </a:rPr>
              <a:t>$ helm repo index &lt;charts-path&gt;</a:t>
            </a:r>
            <a:endParaRPr lang="en-US" dirty="0">
              <a:latin typeface="IBM Plex Mono" panose="020B0509050000000000" pitchFamily="49" charset="0"/>
            </a:endParaRPr>
          </a:p>
          <a:p>
            <a:pPr marL="274238" lvl="1" indent="0">
              <a:buNone/>
            </a:pPr>
            <a:endParaRPr lang="en-US" sz="2000" dirty="0">
              <a:latin typeface="IBM Plex Mono" panose="020B0509050000000000" pitchFamily="49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271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re technologies - helm&amp;quot;&quot;/&gt;&lt;property id=&quot;20307&quot; value=&quot;256&quot;/&gt;&lt;/object&gt;&lt;object type=&quot;3&quot; unique_id=&quot;827569&quot;&gt;&lt;property id=&quot;20148&quot; value=&quot;5&quot;/&gt;&lt;property id=&quot;20300&quot; value=&quot;Slide 2 - &amp;quot;Helm – A package manager for Kubernetes&amp;quot;&quot;/&gt;&lt;property id=&quot;20307&quot; value=&quot;259&quot;/&gt;&lt;/object&gt;&lt;object type=&quot;3&quot; unique_id=&quot;827570&quot;&gt;&lt;property id=&quot;20148&quot; value=&quot;5&quot;/&gt;&lt;property id=&quot;20300&quot; value=&quot;Slide 3 - &amp;quot;Helm Terminology&amp;quot;&quot;/&gt;&lt;property id=&quot;20307&quot; value=&quot;260&quot;/&gt;&lt;/object&gt;&lt;object type=&quot;3&quot; unique_id=&quot;827571&quot;&gt;&lt;property id=&quot;20148&quot; value=&quot;5&quot;/&gt;&lt;property id=&quot;20300&quot; value=&quot;Slide 4 - &amp;quot;Advantages of Using Helm&amp;quot;&quot;/&gt;&lt;property id=&quot;20307&quot; value=&quot;261&quot;/&gt;&lt;/object&gt;&lt;object type=&quot;3&quot; unique_id=&quot;827576&quot;&gt;&lt;property id=&quot;20148&quot; value=&quot;5&quot;/&gt;&lt;property id=&quot;20300&quot; value=&quot;Slide 7 - &amp;quot;Installing an Application&amp;quot;&quot;/&gt;&lt;property id=&quot;20307&quot; value=&quot;266&quot;/&gt;&lt;/object&gt;&lt;object type=&quot;3&quot; unique_id=&quot;827592&quot;&gt;&lt;property id=&quot;20148&quot; value=&quot;5&quot;/&gt;&lt;property id=&quot;20300&quot; value=&quot;Slide 11 - &amp;quot;Resources – Introduction&amp;quot;&quot;/&gt;&lt;property id=&quot;20307&quot; value=&quot;283&quot;/&gt;&lt;/object&gt;&lt;object type=&quot;3&quot; unique_id=&quot;827593&quot;&gt;&lt;property id=&quot;20148&quot; value=&quot;5&quot;/&gt;&lt;property id=&quot;20300&quot; value=&quot;Slide 12 - &amp;quot;Resources – Developing Charts&amp;quot;&quot;/&gt;&lt;property id=&quot;20307&quot; value=&quot;284&quot;/&gt;&lt;/object&gt;&lt;object type=&quot;3&quot; unique_id=&quot;827710&quot;&gt;&lt;property id=&quot;20148&quot; value=&quot;5&quot;/&gt;&lt;property id=&quot;20300&quot; value=&quot;Slide 5 - &amp;quot;Creating a Chart&amp;quot;&quot;/&gt;&lt;property id=&quot;20307&quot; value=&quot;287&quot;/&gt;&lt;/object&gt;&lt;object type=&quot;3&quot; unique_id=&quot;827711&quot;&gt;&lt;property id=&quot;20148&quot; value=&quot;5&quot;/&gt;&lt;property id=&quot;20300&quot; value=&quot;Slide 6 - &amp;quot;Packaging Charts&amp;quot;&quot;/&gt;&lt;property id=&quot;20307&quot; value=&quot;288&quot;/&gt;&lt;/object&gt;&lt;object type=&quot;3&quot; unique_id=&quot;827712&quot;&gt;&lt;property id=&quot;20148&quot; value=&quot;5&quot;/&gt;&lt;property id=&quot;20300&quot; value=&quot;Slide 8 - &amp;quot;Helm and IBM Cloud Private&amp;quot;&quot;/&gt;&lt;property id=&quot;20307&quot; value=&quot;285&quot;/&gt;&lt;/object&gt;&lt;object type=&quot;3&quot; unique_id=&quot;827713&quot;&gt;&lt;property id=&quot;20148&quot; value=&quot;5&quot;/&gt;&lt;property id=&quot;20300&quot; value=&quot;Slide 9 - &amp;quot;Chart repository&amp;quot;&quot;/&gt;&lt;property id=&quot;20307&quot; value=&quot;286&quot;/&gt;&lt;/object&gt;&lt;object type=&quot;3&quot; unique_id=&quot;827923&quot;&gt;&lt;property id=&quot;20148&quot; value=&quot;5&quot;/&gt;&lt;property id=&quot;20300&quot; value=&quot;Slide 10 - &amp;quot;IBM Cloud Private catalog&amp;quot;&quot;/&gt;&lt;property id=&quot;20307&quot; value=&quot;289&quot;/&gt;&lt;/object&gt;&lt;/object&gt;&lt;object type=&quot;8&quot; unique_id=&quot;100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IBM Cloud private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IBM Cloud private for BNSF 07262017 v3" id="{C5118238-B9FE-5741-8027-E8DDAE0EA528}" vid="{00093513-9853-F449-9A93-A72938BD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81901</TotalTime>
  <Words>1988</Words>
  <Application>Microsoft Office PowerPoint</Application>
  <PresentationFormat>Custom</PresentationFormat>
  <Paragraphs>320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IBM Cloud private theme</vt:lpstr>
      <vt:lpstr>Core technologies - helm</vt:lpstr>
      <vt:lpstr>Helm – A package manager for Kubernetes</vt:lpstr>
      <vt:lpstr>Helm Terminology</vt:lpstr>
      <vt:lpstr>Advantages of Using Helm</vt:lpstr>
      <vt:lpstr>Creating a Chart</vt:lpstr>
      <vt:lpstr>Packaging Charts</vt:lpstr>
      <vt:lpstr>Installing an Application</vt:lpstr>
      <vt:lpstr>Helm and IBM Cloud Private</vt:lpstr>
      <vt:lpstr>Chart repository</vt:lpstr>
      <vt:lpstr>IBM Cloud Private catalog</vt:lpstr>
      <vt:lpstr>Resources – Introduction</vt:lpstr>
      <vt:lpstr>Resources – Developing Charts</vt:lpstr>
      <vt:lpstr>WebSphere Liberty on IBM Cloud Private</vt:lpstr>
      <vt:lpstr>Deploying an application to IBM Cloud Private</vt:lpstr>
      <vt:lpstr>Deploying an application to IBM Cloud Private</vt:lpstr>
      <vt:lpstr>Building a Docker image for IBM Cloud Private (1 of 3)</vt:lpstr>
      <vt:lpstr>Building a Docker image for IBM Cloud Private (2 of 3)</vt:lpstr>
      <vt:lpstr>Building a Docker image for IBM Cloud Private (3 of 3)</vt:lpstr>
      <vt:lpstr>Deploying a Docker image to IBM Cloud Private (1 of 8)</vt:lpstr>
      <vt:lpstr>Deploying a Docker image to IBM Cloud Private (2 of 8)</vt:lpstr>
      <vt:lpstr>Deploying a Docker image to IBM Cloud Private (3 of 8)</vt:lpstr>
      <vt:lpstr>Deploying a Docker image to IBM Cloud Private (4 of 8)</vt:lpstr>
      <vt:lpstr>Deploying a Docker image to IBM Cloud Private (5 of 8)</vt:lpstr>
      <vt:lpstr>Deploying a Docker image to IBM Cloud Private (6 of 8)</vt:lpstr>
      <vt:lpstr>Deploying a Docker image to IBM Cloud Private (7 of 8)</vt:lpstr>
      <vt:lpstr>Deploying a Docker image to IBM Cloud Private (8 of 8)</vt:lpstr>
    </vt:vector>
  </TitlesOfParts>
  <Company>GPJ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Napolitano</dc:creator>
  <cp:lastModifiedBy>ADMINIBM</cp:lastModifiedBy>
  <cp:revision>772</cp:revision>
  <dcterms:created xsi:type="dcterms:W3CDTF">2015-04-16T15:33:21Z</dcterms:created>
  <dcterms:modified xsi:type="dcterms:W3CDTF">2018-04-20T21:20:23Z</dcterms:modified>
</cp:coreProperties>
</file>