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9" r:id="rId3"/>
    <p:sldId id="257" r:id="rId4"/>
    <p:sldId id="262" r:id="rId5"/>
    <p:sldId id="260" r:id="rId6"/>
    <p:sldId id="261" r:id="rId7"/>
    <p:sldId id="294" r:id="rId8"/>
    <p:sldId id="295" r:id="rId9"/>
    <p:sldId id="296" r:id="rId10"/>
    <p:sldId id="302" r:id="rId11"/>
    <p:sldId id="304" r:id="rId12"/>
    <p:sldId id="303" r:id="rId13"/>
    <p:sldId id="297" r:id="rId14"/>
    <p:sldId id="301" r:id="rId15"/>
    <p:sldId id="300" r:id="rId16"/>
    <p:sldId id="298" r:id="rId17"/>
    <p:sldId id="299" r:id="rId18"/>
    <p:sldId id="313" r:id="rId19"/>
    <p:sldId id="314" r:id="rId20"/>
    <p:sldId id="307" r:id="rId21"/>
    <p:sldId id="308" r:id="rId22"/>
    <p:sldId id="309" r:id="rId23"/>
    <p:sldId id="310" r:id="rId24"/>
    <p:sldId id="311" r:id="rId25"/>
    <p:sldId id="281" r:id="rId26"/>
    <p:sldId id="283" r:id="rId27"/>
    <p:sldId id="282" r:id="rId28"/>
    <p:sldId id="312" r:id="rId29"/>
    <p:sldId id="286" r:id="rId30"/>
    <p:sldId id="287" r:id="rId31"/>
    <p:sldId id="284" r:id="rId32"/>
    <p:sldId id="285" r:id="rId33"/>
    <p:sldId id="258" r:id="rId34"/>
  </p:sldIdLst>
  <p:sldSz cx="14630400" cy="8229600"/>
  <p:notesSz cx="6858000" cy="9144000"/>
  <p:defaultTextStyle>
    <a:defPPr>
      <a:defRPr lang="en-US"/>
    </a:defPPr>
    <a:lvl1pPr marL="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5E64091-958E-9247-9B6D-84F748EDCF5E}">
          <p14:sldIdLst>
            <p14:sldId id="256"/>
            <p14:sldId id="259"/>
            <p14:sldId id="257"/>
            <p14:sldId id="262"/>
            <p14:sldId id="260"/>
            <p14:sldId id="261"/>
            <p14:sldId id="294"/>
            <p14:sldId id="295"/>
            <p14:sldId id="296"/>
            <p14:sldId id="302"/>
            <p14:sldId id="304"/>
            <p14:sldId id="303"/>
            <p14:sldId id="297"/>
            <p14:sldId id="301"/>
            <p14:sldId id="300"/>
            <p14:sldId id="298"/>
            <p14:sldId id="299"/>
            <p14:sldId id="313"/>
            <p14:sldId id="314"/>
            <p14:sldId id="307"/>
            <p14:sldId id="308"/>
            <p14:sldId id="309"/>
            <p14:sldId id="310"/>
            <p14:sldId id="311"/>
            <p14:sldId id="281"/>
            <p14:sldId id="283"/>
            <p14:sldId id="282"/>
            <p14:sldId id="312"/>
            <p14:sldId id="286"/>
            <p14:sldId id="287"/>
            <p14:sldId id="284"/>
            <p14:sldId id="285"/>
            <p14:sldId id="258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555">
          <p15:clr>
            <a:srgbClr val="A4A3A4"/>
          </p15:clr>
        </p15:guide>
        <p15:guide id="2" pos="8828">
          <p15:clr>
            <a:srgbClr val="A4A3A4"/>
          </p15:clr>
        </p15:guide>
        <p15:guide id="3" pos="316">
          <p15:clr>
            <a:srgbClr val="A4A3A4"/>
          </p15:clr>
        </p15:guide>
        <p15:guide id="4" pos="6110">
          <p15:clr>
            <a:srgbClr val="A4A3A4"/>
          </p15:clr>
        </p15:guide>
        <p15:guide id="5" pos="43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74B8"/>
    <a:srgbClr val="DDB8DC"/>
    <a:srgbClr val="427BBC"/>
    <a:srgbClr val="A7D68E"/>
    <a:srgbClr val="00AFD9"/>
    <a:srgbClr val="BB77C4"/>
    <a:srgbClr val="39CBD4"/>
    <a:srgbClr val="0037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47"/>
    <p:restoredTop sz="88605" autoAdjust="0"/>
  </p:normalViewPr>
  <p:slideViewPr>
    <p:cSldViewPr snapToGrid="0" snapToObjects="1" showGuides="1">
      <p:cViewPr>
        <p:scale>
          <a:sx n="47" d="100"/>
          <a:sy n="47" d="100"/>
        </p:scale>
        <p:origin x="-566" y="-58"/>
      </p:cViewPr>
      <p:guideLst>
        <p:guide orient="horz" pos="555"/>
        <p:guide pos="8828"/>
        <p:guide pos="316"/>
        <p:guide pos="6110"/>
        <p:guide pos="4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8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F7061-80C1-604D-992A-05BBE7E346F4}" type="datetimeFigureOut">
              <a:rPr lang="en-US" smtClean="0"/>
              <a:t>4/20/2018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3CBB4-F845-9F4B-A41F-7163A0321D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64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671FB-D8B8-0647-83B7-29925BB5E856}" type="datetimeFigureOut">
              <a:rPr lang="en-US" smtClean="0"/>
              <a:t>4/20/2018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38A2F8-54F1-AB4E-B8B5-B1130F7515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4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</a:t>
            </a:r>
            <a:r>
              <a:rPr lang="en-US" baseline="0" dirty="0" smtClean="0"/>
              <a:t> out and define each one of these components and maybe animate the whole thing</a:t>
            </a:r>
          </a:p>
          <a:p>
            <a:r>
              <a:rPr lang="en-US" baseline="0" dirty="0" smtClean="0"/>
              <a:t>Need the slide source or completely rebuild slide with 2.1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8A2F8-54F1-AB4E-B8B5-B1130F7515F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248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Portable Operating System Interface  IEEE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standard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Heterogeneous Commodity Hardware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Typical NAS  has limited scalability and when they do they include metadata servers that tend to become a bottleneck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 obviously scales at a price</a:t>
            </a:r>
          </a:p>
          <a:p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8BA9B-EB4F-4AB7-9792-01431DBA109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411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8BA9B-EB4F-4AB7-9792-01431DBA109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274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8BA9B-EB4F-4AB7-9792-01431DBA109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898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8BA9B-EB4F-4AB7-9792-01431DBA109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530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8BA9B-EB4F-4AB7-9792-01431DBA109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097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</a:t>
            </a:r>
            <a:r>
              <a:rPr lang="en-US" baseline="0" dirty="0" smtClean="0"/>
              <a:t> to recreate this or find source</a:t>
            </a:r>
          </a:p>
          <a:p>
            <a:r>
              <a:rPr lang="en-US" baseline="0" dirty="0" smtClean="0"/>
              <a:t>This is to review the overall architecture … maybe with audience participation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8A2F8-54F1-AB4E-B8B5-B1130F7515F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5633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52B357-D6FD-4692-946B-E1AA4EAF560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89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52B357-D6FD-4692-946B-E1AA4EAF560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98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8A2F8-54F1-AB4E-B8B5-B1130F7515F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570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 smtClean="0"/>
              <a:t>Pure layer 3 cloud networking solution</a:t>
            </a:r>
          </a:p>
          <a:p>
            <a:pPr marL="457200" indent="-457200">
              <a:buFont typeface="Arial" charset="0"/>
              <a:buChar char="•"/>
            </a:pPr>
            <a:endParaRPr lang="en-US" dirty="0" smtClean="0"/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Distribute routes using BGP protocol, with route reflectors for scale</a:t>
            </a:r>
          </a:p>
          <a:p>
            <a:pPr marL="457200" indent="-457200">
              <a:buFont typeface="Arial" charset="0"/>
              <a:buChar char="•"/>
            </a:pPr>
            <a:endParaRPr lang="en-US" dirty="0" smtClean="0"/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Leverage </a:t>
            </a:r>
            <a:r>
              <a:rPr lang="en-US" dirty="0" err="1" smtClean="0"/>
              <a:t>linux</a:t>
            </a:r>
            <a:r>
              <a:rPr lang="en-US" dirty="0" smtClean="0"/>
              <a:t> kernel’s efficient IP forwarding engine</a:t>
            </a:r>
          </a:p>
          <a:p>
            <a:pPr marL="457200" indent="-457200">
              <a:buFont typeface="Arial" charset="0"/>
              <a:buChar char="•"/>
            </a:pPr>
            <a:endParaRPr lang="en-US" dirty="0" smtClean="0"/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Translate global policy into distributed firewall on each host, enabling tenant isolation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8A2F8-54F1-AB4E-B8B5-B1130F7515F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570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Could use a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8A2F8-54F1-AB4E-B8B5-B1130F7515F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028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Rework this pic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Based on OpenID connect protocol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OpenStack Keystone as the backend</a:t>
            </a:r>
          </a:p>
          <a:p>
            <a:pPr marL="627063" lvl="1" indent="-285750">
              <a:buFont typeface="Arial" charset="0"/>
              <a:buChar char="•"/>
            </a:pPr>
            <a:r>
              <a:rPr lang="en-US" dirty="0" smtClean="0"/>
              <a:t>User/Tenant management</a:t>
            </a:r>
          </a:p>
          <a:p>
            <a:pPr marL="627063" lvl="1" indent="-285750">
              <a:buFont typeface="Arial" charset="0"/>
              <a:buChar char="•"/>
            </a:pPr>
            <a:r>
              <a:rPr lang="en-US" dirty="0" smtClean="0"/>
              <a:t>Integrate with LDAP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8A2F8-54F1-AB4E-B8B5-B1130F7515F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132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Rework</a:t>
            </a:r>
            <a:r>
              <a:rPr lang="en-US" baseline="0" dirty="0" smtClean="0"/>
              <a:t> this with public and private registries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8A2F8-54F1-AB4E-B8B5-B1130F7515F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834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8A2F8-54F1-AB4E-B8B5-B1130F7515F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570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sz="2000" dirty="0" err="1" smtClean="0"/>
              <a:t>ElasticSearch</a:t>
            </a:r>
            <a:endParaRPr lang="en-US" sz="2000" dirty="0" smtClean="0"/>
          </a:p>
          <a:p>
            <a:pPr marL="1003301" lvl="1" indent="-457200">
              <a:buFont typeface="Arial" charset="0"/>
              <a:buChar char="•"/>
            </a:pPr>
            <a:r>
              <a:rPr lang="en-US" sz="2400" dirty="0" smtClean="0"/>
              <a:t>Shared, replicated, searchable, </a:t>
            </a:r>
            <a:r>
              <a:rPr lang="en-US" sz="2400" dirty="0" err="1" smtClean="0"/>
              <a:t>json</a:t>
            </a:r>
            <a:r>
              <a:rPr lang="en-US" sz="2400" dirty="0" smtClean="0"/>
              <a:t> document store</a:t>
            </a:r>
          </a:p>
          <a:p>
            <a:pPr marL="1003301" lvl="1" indent="-457200">
              <a:buFont typeface="Arial" charset="0"/>
              <a:buChar char="•"/>
            </a:pPr>
            <a:r>
              <a:rPr lang="en-US" sz="2400" dirty="0" smtClean="0"/>
              <a:t>Full text search, geo spatial search, advanced search ranking, suggestion, </a:t>
            </a:r>
            <a:r>
              <a:rPr lang="mr-IN" sz="2400" dirty="0" smtClean="0"/>
              <a:t>…</a:t>
            </a:r>
            <a:r>
              <a:rPr lang="en-US" sz="2400" dirty="0" smtClean="0"/>
              <a:t> much more.</a:t>
            </a:r>
          </a:p>
          <a:p>
            <a:pPr marL="1003301" lvl="1" indent="-457200">
              <a:buFont typeface="Arial" charset="0"/>
              <a:buChar char="•"/>
            </a:pPr>
            <a:r>
              <a:rPr lang="en-US" sz="2400" dirty="0" smtClean="0"/>
              <a:t>Nice HTTP API</a:t>
            </a:r>
            <a:endParaRPr lang="en-US" sz="14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2000" dirty="0" err="1" smtClean="0"/>
              <a:t>Logstash</a:t>
            </a:r>
            <a:endParaRPr lang="en-US" sz="2000" dirty="0" smtClean="0"/>
          </a:p>
          <a:p>
            <a:pPr marL="1003301" lvl="1" indent="-457200">
              <a:buFont typeface="Arial" charset="0"/>
              <a:buChar char="•"/>
            </a:pPr>
            <a:r>
              <a:rPr lang="en-US" sz="2400" dirty="0" smtClean="0"/>
              <a:t>Tool for receiving, processing, and outputting logs.</a:t>
            </a:r>
          </a:p>
          <a:p>
            <a:pPr marL="1003301" lvl="1" indent="-457200">
              <a:buFont typeface="Arial" charset="0"/>
              <a:buChar char="•"/>
            </a:pPr>
            <a:r>
              <a:rPr lang="en-US" sz="2400" dirty="0" smtClean="0"/>
              <a:t>Indexing logs in </a:t>
            </a:r>
            <a:r>
              <a:rPr lang="en-US" sz="2400" dirty="0" err="1" smtClean="0"/>
              <a:t>Elasticsearch</a:t>
            </a:r>
            <a:endParaRPr lang="en-US" sz="2400" dirty="0" smtClean="0"/>
          </a:p>
          <a:p>
            <a:pPr marL="1003301" lvl="1" indent="-457200">
              <a:buFont typeface="Arial" charset="0"/>
              <a:buChar char="•"/>
            </a:pPr>
            <a:endParaRPr lang="en-US" sz="24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2000" dirty="0" err="1" smtClean="0"/>
              <a:t>Filebeat</a:t>
            </a:r>
            <a:endParaRPr lang="en-US" sz="2000" dirty="0" smtClean="0"/>
          </a:p>
          <a:p>
            <a:pPr marL="1003301" lvl="1" indent="-457200">
              <a:buFont typeface="Arial" charset="0"/>
              <a:buChar char="•"/>
            </a:pPr>
            <a:r>
              <a:rPr lang="en-US" sz="2400" dirty="0" err="1" smtClean="0"/>
              <a:t>Golang</a:t>
            </a:r>
            <a:r>
              <a:rPr lang="en-US" sz="2400" dirty="0" smtClean="0"/>
              <a:t>: Easy deployment...download executable</a:t>
            </a:r>
          </a:p>
          <a:p>
            <a:pPr marL="1003301" lvl="1" indent="-457200">
              <a:buFont typeface="Arial" charset="0"/>
              <a:buChar char="•"/>
            </a:pPr>
            <a:r>
              <a:rPr lang="en-US" sz="2400" dirty="0" err="1" smtClean="0"/>
              <a:t>Focuces</a:t>
            </a:r>
            <a:r>
              <a:rPr lang="en-US" sz="2400" dirty="0" smtClean="0"/>
              <a:t>: Only minimal processing</a:t>
            </a:r>
          </a:p>
          <a:p>
            <a:pPr marL="1003301" lvl="1" indent="-457200">
              <a:buFont typeface="Arial" charset="0"/>
              <a:buChar char="•"/>
            </a:pPr>
            <a:r>
              <a:rPr lang="en-US" sz="2400" dirty="0" smtClean="0"/>
              <a:t>Efficient: Small memory footprint</a:t>
            </a:r>
          </a:p>
          <a:p>
            <a:pPr marL="546101" lvl="1" indent="0">
              <a:buFont typeface="Arial" charset="0"/>
              <a:buNone/>
            </a:pPr>
            <a:endParaRPr lang="en-US" sz="2400" dirty="0" smtClean="0"/>
          </a:p>
          <a:p>
            <a:pPr marL="546101" lvl="1" indent="0">
              <a:buFont typeface="Arial" charset="0"/>
              <a:buNone/>
            </a:pPr>
            <a:r>
              <a:rPr lang="en-US" sz="2400" dirty="0" err="1" smtClean="0"/>
              <a:t>Heapster</a:t>
            </a:r>
            <a:endParaRPr lang="en-US" sz="2400" dirty="0" smtClean="0"/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Container Cluster Monitoring and Performance Analysis</a:t>
            </a:r>
          </a:p>
          <a:p>
            <a:pPr marL="457200" indent="-457200">
              <a:buFont typeface="Arial" charset="0"/>
              <a:buChar char="•"/>
            </a:pPr>
            <a:endParaRPr lang="en-US" dirty="0" smtClean="0"/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Collects and interprets various signals like compute resource usage, lifecycle events, </a:t>
            </a:r>
            <a:r>
              <a:rPr lang="en-US" dirty="0" err="1" smtClean="0"/>
              <a:t>etc</a:t>
            </a:r>
            <a:r>
              <a:rPr lang="en-US" dirty="0" smtClean="0"/>
              <a:t>, and exports cluster metrics via rest endpoints.</a:t>
            </a:r>
          </a:p>
          <a:p>
            <a:pPr marL="457200" indent="-457200">
              <a:buFont typeface="Arial" charset="0"/>
              <a:buChar char="•"/>
            </a:pPr>
            <a:endParaRPr lang="en-US" dirty="0" smtClean="0"/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Supports multiple storage backend. </a:t>
            </a:r>
          </a:p>
          <a:p>
            <a:pPr marL="1003301" lvl="1" indent="-457200">
              <a:buFont typeface="Arial" charset="0"/>
              <a:buChar char="•"/>
            </a:pPr>
            <a:r>
              <a:rPr lang="en-US" dirty="0" err="1" smtClean="0"/>
              <a:t>Elasticsearch</a:t>
            </a:r>
            <a:endParaRPr lang="en-US" dirty="0" smtClean="0"/>
          </a:p>
          <a:p>
            <a:pPr marL="1003301" lvl="1" indent="-457200">
              <a:buFont typeface="Arial" charset="0"/>
              <a:buChar char="•"/>
            </a:pPr>
            <a:r>
              <a:rPr lang="en-US" dirty="0" err="1" smtClean="0"/>
              <a:t>InfluxDB</a:t>
            </a:r>
            <a:endParaRPr lang="en-US" dirty="0" smtClean="0"/>
          </a:p>
          <a:p>
            <a:pPr marL="1003301" lvl="1" indent="-457200">
              <a:buFont typeface="Arial" charset="0"/>
              <a:buChar char="•"/>
            </a:pPr>
            <a:r>
              <a:rPr lang="en-US" dirty="0" smtClean="0"/>
              <a:t>Kafka</a:t>
            </a:r>
          </a:p>
          <a:p>
            <a:pPr marL="1003301" lvl="1" indent="-457200">
              <a:buFont typeface="Arial" charset="0"/>
              <a:buChar char="•"/>
            </a:pPr>
            <a:r>
              <a:rPr lang="en-US" dirty="0" smtClean="0"/>
              <a:t>Goggle Cloud Logging</a:t>
            </a:r>
          </a:p>
          <a:p>
            <a:pPr marL="546101" lvl="1" indent="0">
              <a:buFont typeface="Arial" charset="0"/>
              <a:buNone/>
            </a:pPr>
            <a:endParaRPr lang="en-US" sz="24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8A2F8-54F1-AB4E-B8B5-B1130F7515F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875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2400" dirty="0" smtClean="0"/>
              <a:t>Other popular providers no</a:t>
            </a:r>
            <a:r>
              <a:rPr lang="en-US" sz="2400" baseline="0" dirty="0" smtClean="0"/>
              <a:t>t in support</a:t>
            </a:r>
            <a:endParaRPr lang="en-US" sz="2400" dirty="0" smtClean="0"/>
          </a:p>
          <a:p>
            <a:pPr lvl="1"/>
            <a:r>
              <a:rPr lang="en-US" sz="2400" dirty="0" err="1" smtClean="0"/>
              <a:t>CephFS</a:t>
            </a:r>
            <a:endParaRPr lang="en-US" sz="2400" dirty="0" smtClean="0"/>
          </a:p>
          <a:p>
            <a:pPr lvl="1"/>
            <a:r>
              <a:rPr lang="en-US" sz="2400" dirty="0" smtClean="0"/>
              <a:t>Google (GCE </a:t>
            </a:r>
            <a:r>
              <a:rPr lang="en-US" sz="2400" dirty="0" err="1" smtClean="0"/>
              <a:t>PersistentDisk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AWS (</a:t>
            </a:r>
            <a:r>
              <a:rPr lang="en-US" sz="2400" dirty="0" err="1" smtClean="0"/>
              <a:t>ElasticBlockStore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Azure (</a:t>
            </a:r>
            <a:r>
              <a:rPr lang="en-US" sz="2400" dirty="0" err="1" smtClean="0"/>
              <a:t>Azurefile</a:t>
            </a:r>
            <a:r>
              <a:rPr lang="en-US" sz="2400" dirty="0" smtClean="0"/>
              <a:t>, </a:t>
            </a:r>
            <a:r>
              <a:rPr lang="en-US" sz="2400" dirty="0" err="1" smtClean="0"/>
              <a:t>AzureDisk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Cinder</a:t>
            </a:r>
          </a:p>
          <a:p>
            <a:pPr lvl="1"/>
            <a:r>
              <a:rPr lang="en-US" sz="2400" dirty="0" smtClean="0"/>
              <a:t>FC</a:t>
            </a:r>
          </a:p>
          <a:p>
            <a:pPr lvl="1"/>
            <a:r>
              <a:rPr lang="en-US" sz="2400" dirty="0" err="1" smtClean="0"/>
              <a:t>FlexVolume</a:t>
            </a:r>
            <a:endParaRPr lang="en-US" sz="2400" dirty="0" smtClean="0"/>
          </a:p>
          <a:p>
            <a:pPr lvl="1"/>
            <a:r>
              <a:rPr lang="en-US" sz="2400" dirty="0" err="1" smtClean="0"/>
              <a:t>Flocker</a:t>
            </a:r>
            <a:endParaRPr lang="en-US" sz="2400" dirty="0" smtClean="0"/>
          </a:p>
          <a:p>
            <a:pPr lvl="1"/>
            <a:r>
              <a:rPr lang="en-US" sz="2400" dirty="0" smtClean="0"/>
              <a:t>iSCSI</a:t>
            </a:r>
          </a:p>
          <a:p>
            <a:pPr lvl="1"/>
            <a:r>
              <a:rPr lang="en-US" sz="2400" dirty="0" err="1" smtClean="0"/>
              <a:t>Quobyte</a:t>
            </a:r>
            <a:endParaRPr lang="en-US" sz="2400" dirty="0" smtClean="0"/>
          </a:p>
          <a:p>
            <a:pPr lvl="1"/>
            <a:r>
              <a:rPr lang="en-US" sz="2400" dirty="0" err="1" smtClean="0"/>
              <a:t>VspherVolume</a:t>
            </a:r>
            <a:endParaRPr lang="en-US" sz="2400" dirty="0" smtClean="0"/>
          </a:p>
          <a:p>
            <a:pPr lvl="1"/>
            <a:r>
              <a:rPr lang="en-US" sz="2400" dirty="0" smtClean="0"/>
              <a:t>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8A2F8-54F1-AB4E-B8B5-B1130F7515F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197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5843" tIns="72922" rIns="145843" bIns="72922" rtlCol="0" anchor="ctr"/>
          <a:lstStyle/>
          <a:p>
            <a:pPr algn="ctr" defTabSz="728758"/>
            <a:endParaRPr lang="en-US" sz="2880" b="0" i="0" dirty="0">
              <a:solidFill>
                <a:srgbClr val="FFFFFF"/>
              </a:solidFill>
              <a:latin typeface="IBM Plex Sans Regular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631" y="3441984"/>
            <a:ext cx="9496213" cy="1482275"/>
          </a:xfrm>
        </p:spPr>
        <p:txBody>
          <a:bodyPr anchor="b" anchorCtr="0">
            <a:noAutofit/>
          </a:bodyPr>
          <a:lstStyle>
            <a:lvl1pPr algn="l">
              <a:lnSpc>
                <a:spcPct val="85000"/>
              </a:lnSpc>
              <a:defRPr sz="54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6402" y="4951778"/>
            <a:ext cx="9509760" cy="1037014"/>
          </a:xfrm>
        </p:spPr>
        <p:txBody>
          <a:bodyPr tIns="0"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728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57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86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15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44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73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02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31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 descr="title slide-graphic imag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47445" y="0"/>
            <a:ext cx="4796502" cy="8229600"/>
          </a:xfrm>
          <a:prstGeom prst="rect">
            <a:avLst/>
          </a:prstGeom>
        </p:spPr>
      </p:pic>
      <p:pic>
        <p:nvPicPr>
          <p:cNvPr id="9" name="Picture 8" descr="ibm logo-white-rotated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05510" y="741849"/>
            <a:ext cx="393374" cy="1001685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468944" y="7791346"/>
            <a:ext cx="469661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728758"/>
            <a:r>
              <a:rPr lang="en-US" sz="1600" b="0" i="0" dirty="0">
                <a:solidFill>
                  <a:srgbClr val="325C80">
                    <a:lumMod val="60000"/>
                    <a:lumOff val="40000"/>
                  </a:srgbClr>
                </a:solidFill>
                <a:latin typeface="IBM Plex Sans Regular" charset="0"/>
              </a:rPr>
              <a:t>IBM Internal Only – Do not share with customers</a:t>
            </a: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68946" y="1443707"/>
            <a:ext cx="13064176" cy="6096082"/>
          </a:xfrm>
        </p:spPr>
        <p:txBody>
          <a:bodyPr/>
          <a:lstStyle>
            <a:lvl2pPr marL="635237" indent="-253078">
              <a:buClr>
                <a:schemeClr val="tx1"/>
              </a:buClr>
              <a:buSzPct val="90000"/>
              <a:buFont typeface=".AppleSystemUIFont" charset="-120"/>
              <a:buChar char="–"/>
              <a:defRPr/>
            </a:lvl2pPr>
            <a:lvl3pPr marL="946506" indent="-275939">
              <a:buFont typeface="LucidaGrande" charset="0"/>
              <a:buChar char="-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86008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1427163"/>
            <a:ext cx="13074650" cy="6129337"/>
          </a:xfrm>
        </p:spPr>
        <p:txBody>
          <a:bodyPr anchor="ctr" anchorCtr="0"/>
          <a:lstStyle>
            <a:lvl1pPr algn="ctr">
              <a:defRPr baseline="0"/>
            </a:lvl1pPr>
          </a:lstStyle>
          <a:p>
            <a:pPr lvl="0"/>
            <a:r>
              <a:rPr lang="en-US" dirty="0"/>
              <a:t>This presentation is intended for an IBM internal audience only. </a:t>
            </a:r>
          </a:p>
        </p:txBody>
      </p:sp>
    </p:spTree>
    <p:extLst>
      <p:ext uri="{BB962C8B-B14F-4D97-AF65-F5344CB8AC3E}">
        <p14:creationId xmlns:p14="http://schemas.microsoft.com/office/powerpoint/2010/main" val="767233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6974B-46DF-4305-AE83-BA723F2149DD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E6CD-E138-464C-B4CC-94C5BAA17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95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929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946" y="72145"/>
            <a:ext cx="13064176" cy="1055048"/>
          </a:xfrm>
          <a:prstGeom prst="rect">
            <a:avLst/>
          </a:prstGeom>
        </p:spPr>
        <p:txBody>
          <a:bodyPr vert="horz" lIns="0" tIns="45576" rIns="91152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175" y="1442803"/>
            <a:ext cx="13429938" cy="6170426"/>
          </a:xfrm>
          <a:prstGeom prst="rect">
            <a:avLst/>
          </a:prstGeom>
        </p:spPr>
        <p:txBody>
          <a:bodyPr vert="horz" lIns="0" tIns="45576" rIns="91152" bIns="45576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659855" y="7729863"/>
            <a:ext cx="640614" cy="438150"/>
          </a:xfrm>
          <a:prstGeom prst="rect">
            <a:avLst/>
          </a:prstGeom>
        </p:spPr>
        <p:txBody>
          <a:bodyPr vert="horz" lIns="91152" tIns="45576" rIns="91152" bIns="45576" rtlCol="0" anchor="ctr"/>
          <a:lstStyle>
            <a:lvl1pPr algn="r">
              <a:defRPr sz="1440" b="0" i="0">
                <a:solidFill>
                  <a:schemeClr val="tx1"/>
                </a:solidFill>
                <a:latin typeface="IBM Plex Sans Regular" charset="0"/>
              </a:defRPr>
            </a:lvl1pPr>
          </a:lstStyle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‹#›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468943" y="7804893"/>
            <a:ext cx="463244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728758"/>
            <a:r>
              <a:rPr lang="en-US" sz="1600" b="0" i="0" dirty="0">
                <a:solidFill>
                  <a:srgbClr val="325C80"/>
                </a:solidFill>
                <a:latin typeface="IBM Plex Sans Regular" charset="0"/>
              </a:rPr>
              <a:t>IBM Internal Only</a:t>
            </a:r>
            <a:r>
              <a:rPr lang="en-US" sz="1600" b="0" i="0" baseline="0" dirty="0">
                <a:solidFill>
                  <a:srgbClr val="325C80"/>
                </a:solidFill>
                <a:latin typeface="IBM Plex Sans Regular" charset="0"/>
              </a:rPr>
              <a:t> – Do not share </a:t>
            </a:r>
            <a:r>
              <a:rPr lang="en-US" sz="1600" b="0" i="0" baseline="0">
                <a:solidFill>
                  <a:srgbClr val="325C80"/>
                </a:solidFill>
                <a:latin typeface="IBM Plex Sans Regular" charset="0"/>
              </a:rPr>
              <a:t>with customers</a:t>
            </a:r>
            <a:endParaRPr lang="en-US" sz="1600" b="0" i="0" dirty="0">
              <a:solidFill>
                <a:srgbClr val="325C80"/>
              </a:solidFill>
              <a:latin typeface="IBM Plex Sans Regular" charset="0"/>
            </a:endParaRPr>
          </a:p>
        </p:txBody>
      </p:sp>
      <p:pic>
        <p:nvPicPr>
          <p:cNvPr id="9" name="Picture 8" descr="Content Slide, graphic far right corner.png"/>
          <p:cNvPicPr>
            <a:picLocks noChangeAspect="1"/>
          </p:cNvPicPr>
          <p:nvPr userDrawn="1"/>
        </p:nvPicPr>
        <p:blipFill>
          <a:blip r:embed="rId7" cstate="print">
            <a:alphaModFix amt="4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86162" y="23"/>
            <a:ext cx="1057789" cy="209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33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95" r:id="rId2"/>
    <p:sldLayoutId id="2147483696" r:id="rId3"/>
    <p:sldLayoutId id="2147483697" r:id="rId4"/>
    <p:sldLayoutId id="2147483698" r:id="rId5"/>
  </p:sldLayoutIdLst>
  <p:hf hdr="0" ftr="0" dt="0"/>
  <p:txStyles>
    <p:titleStyle>
      <a:lvl1pPr algn="l" defTabSz="728758" rtl="0" eaLnBrk="1" latinLnBrk="0" hangingPunct="1">
        <a:lnSpc>
          <a:spcPct val="85000"/>
        </a:lnSpc>
        <a:spcBef>
          <a:spcPct val="0"/>
        </a:spcBef>
        <a:buNone/>
        <a:defRPr sz="4480" b="0" i="0" kern="1200">
          <a:solidFill>
            <a:schemeClr val="accent4"/>
          </a:solidFill>
          <a:latin typeface="IBM Plex Sans Regular" charset="0"/>
          <a:ea typeface="+mj-ea"/>
          <a:cs typeface="+mj-cs"/>
        </a:defRPr>
      </a:lvl1pPr>
    </p:titleStyle>
    <p:bodyStyle>
      <a:lvl1pPr marL="0" indent="0" algn="l" defTabSz="728758" rtl="0" eaLnBrk="1" latinLnBrk="0" hangingPunct="1">
        <a:spcBef>
          <a:spcPts val="960"/>
        </a:spcBef>
        <a:buClr>
          <a:schemeClr val="tx1"/>
        </a:buClr>
        <a:buFontTx/>
        <a:buNone/>
        <a:defRPr sz="3200" b="0" i="0" kern="1200">
          <a:solidFill>
            <a:srgbClr val="595959"/>
          </a:solidFill>
          <a:latin typeface="IBM Plex Sans Regular" charset="0"/>
          <a:ea typeface="+mn-ea"/>
          <a:cs typeface="+mn-cs"/>
        </a:defRPr>
      </a:lvl1pPr>
      <a:lvl2pPr marL="635237" indent="-253078" algn="l" defTabSz="728758" rtl="0" eaLnBrk="1" latinLnBrk="0" hangingPunct="1">
        <a:spcBef>
          <a:spcPts val="960"/>
        </a:spcBef>
        <a:buClr>
          <a:schemeClr val="accent5"/>
        </a:buClr>
        <a:buFont typeface="Arial"/>
        <a:buChar char="•"/>
        <a:defRPr sz="2880" b="0" i="0" kern="1200">
          <a:solidFill>
            <a:srgbClr val="595959"/>
          </a:solidFill>
          <a:latin typeface="IBM Plex Sans Regular" charset="0"/>
          <a:ea typeface="+mn-ea"/>
          <a:cs typeface="+mn-cs"/>
        </a:defRPr>
      </a:lvl2pPr>
      <a:lvl3pPr marL="946506" indent="-275939" algn="l" defTabSz="728758" rtl="0" eaLnBrk="1" latinLnBrk="0" hangingPunct="1">
        <a:spcBef>
          <a:spcPts val="960"/>
        </a:spcBef>
        <a:buClr>
          <a:schemeClr val="tx1"/>
        </a:buClr>
        <a:buFont typeface="Lucida Grande"/>
        <a:buChar char="–"/>
        <a:defRPr sz="2560" b="0" i="0" kern="1200">
          <a:solidFill>
            <a:srgbClr val="595959"/>
          </a:solidFill>
          <a:latin typeface="IBM Plex Sans Regular" charset="0"/>
          <a:ea typeface="+mn-ea"/>
          <a:cs typeface="+mn-cs"/>
        </a:defRPr>
      </a:lvl3pPr>
      <a:lvl4pPr marL="1424952" indent="-478333" algn="l" defTabSz="728758" rtl="0" eaLnBrk="1" latinLnBrk="0" hangingPunct="1">
        <a:spcBef>
          <a:spcPts val="960"/>
        </a:spcBef>
        <a:buClr>
          <a:schemeClr val="tx1"/>
        </a:buClr>
        <a:buFont typeface="Lucida Grande"/>
        <a:buChar char="–"/>
        <a:defRPr sz="2240" b="0" i="0" kern="1200">
          <a:solidFill>
            <a:srgbClr val="595959"/>
          </a:solidFill>
          <a:latin typeface="IBM Plex Sans Regular" charset="0"/>
          <a:ea typeface="+mn-ea"/>
          <a:cs typeface="+mn-cs"/>
        </a:defRPr>
      </a:lvl4pPr>
      <a:lvl5pPr marL="1713360" indent="-288525" algn="l" defTabSz="728758" rtl="0" eaLnBrk="1" latinLnBrk="0" hangingPunct="1">
        <a:spcBef>
          <a:spcPts val="960"/>
        </a:spcBef>
        <a:buClr>
          <a:schemeClr val="tx1"/>
        </a:buClr>
        <a:buFont typeface="Lucida Grande"/>
        <a:buChar char="–"/>
        <a:defRPr sz="2240" b="0" i="0" kern="1200">
          <a:solidFill>
            <a:srgbClr val="595959"/>
          </a:solidFill>
          <a:latin typeface="IBM Plex Sans Regular" charset="0"/>
          <a:ea typeface="+mn-ea"/>
          <a:cs typeface="+mn-cs"/>
        </a:defRPr>
      </a:lvl5pPr>
      <a:lvl6pPr marL="4008845" indent="-364378" algn="l" defTabSz="728758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37830" indent="-364378" algn="l" defTabSz="728758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66702" indent="-364378" algn="l" defTabSz="728758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195613" indent="-364378" algn="l" defTabSz="728758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8758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28758" algn="l" defTabSz="728758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57856" algn="l" defTabSz="728758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86726" algn="l" defTabSz="728758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15710" algn="l" defTabSz="728758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44467" algn="l" defTabSz="728758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73266" algn="l" defTabSz="728758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02269" algn="l" defTabSz="728758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31171" algn="l" defTabSz="728758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products/elasticsearch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hyperlink" Target="https://www.elastic.co/products/logstash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rometheus.io/community" TargetMode="External"/><Relationship Id="rId2" Type="http://schemas.openxmlformats.org/officeDocument/2006/relationships/hyperlink" Target="http://soundcloud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iff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Infrastructure &amp; Architecture</a:t>
            </a:r>
            <a:br>
              <a:rPr lang="en-US" smtClean="0"/>
            </a:b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John Abbott  (</a:t>
            </a:r>
            <a:r>
              <a:rPr lang="en-US" dirty="0" err="1" smtClean="0"/>
              <a:t>jabbott@us.ibm.com</a:t>
            </a:r>
            <a:r>
              <a:rPr lang="en-US" dirty="0" smtClean="0"/>
              <a:t>)</a:t>
            </a:r>
          </a:p>
          <a:p>
            <a:r>
              <a:rPr lang="en-US" dirty="0" smtClean="0"/>
              <a:t>John Webb  (</a:t>
            </a:r>
            <a:r>
              <a:rPr lang="en-US" dirty="0" err="1" smtClean="0"/>
              <a:t>john.webb@us.ibm.com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5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93CA76-0335-4188-9A00-D4C587453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46" y="309645"/>
            <a:ext cx="13064176" cy="1055048"/>
          </a:xfrm>
        </p:spPr>
        <p:txBody>
          <a:bodyPr anchor="t" anchorCtr="0"/>
          <a:lstStyle/>
          <a:p>
            <a:r>
              <a:rPr lang="en-US" dirty="0" smtClean="0"/>
              <a:t>Calico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8CC5789-FED0-4E07-BBDC-EC6399EECB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10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1F1C715-8671-4432-85B6-C0C832E8045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68946" y="1443707"/>
            <a:ext cx="12831418" cy="6096082"/>
          </a:xfrm>
        </p:spPr>
        <p:txBody>
          <a:bodyPr/>
          <a:lstStyle/>
          <a:p>
            <a:r>
              <a:rPr lang="en-US" sz="2400" dirty="0" smtClean="0"/>
              <a:t>A new </a:t>
            </a:r>
            <a:r>
              <a:rPr lang="en-US" sz="2400" dirty="0"/>
              <a:t>approach to virtual networking and network security for containers, VMs, and bare metal services, that provides a rich set of security enforcement capabilities running on top of a highly scalable and efficient virtual </a:t>
            </a:r>
            <a:r>
              <a:rPr lang="en-US" sz="2400" dirty="0" smtClean="0"/>
              <a:t>network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The</a:t>
            </a:r>
            <a:r>
              <a:rPr lang="en-US" sz="2400" dirty="0"/>
              <a:t> calico/node </a:t>
            </a:r>
            <a:r>
              <a:rPr lang="en-US" sz="2400" dirty="0" smtClean="0"/>
              <a:t>Docker </a:t>
            </a:r>
            <a:r>
              <a:rPr lang="en-US" sz="2400" dirty="0"/>
              <a:t>container </a:t>
            </a:r>
            <a:r>
              <a:rPr lang="en-US" sz="2400" dirty="0" smtClean="0"/>
              <a:t>runs </a:t>
            </a:r>
            <a:r>
              <a:rPr lang="en-US" sz="2400" dirty="0"/>
              <a:t>on the Kubernetes master and each Kubernetes node in </a:t>
            </a:r>
            <a:r>
              <a:rPr lang="en-US" sz="2400" dirty="0" smtClean="0"/>
              <a:t>the cluster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The calico-</a:t>
            </a:r>
            <a:r>
              <a:rPr lang="en-US" sz="2400" dirty="0" err="1"/>
              <a:t>cni</a:t>
            </a:r>
            <a:r>
              <a:rPr lang="en-US" sz="2400" dirty="0"/>
              <a:t> </a:t>
            </a:r>
            <a:r>
              <a:rPr lang="en-US" sz="2400" dirty="0" smtClean="0"/>
              <a:t>plug-in </a:t>
            </a:r>
            <a:r>
              <a:rPr lang="en-US" sz="2400" dirty="0"/>
              <a:t>integrates directly with the Kubernetes </a:t>
            </a:r>
            <a:r>
              <a:rPr lang="en-US" sz="2400" dirty="0" err="1"/>
              <a:t>kubelet</a:t>
            </a:r>
            <a:r>
              <a:rPr lang="en-US" sz="2400" dirty="0"/>
              <a:t> process on each node to discover which pods have been created, and adds them to Calico </a:t>
            </a:r>
            <a:r>
              <a:rPr lang="en-US" sz="2400" dirty="0" smtClean="0"/>
              <a:t>networking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The calico/</a:t>
            </a:r>
            <a:r>
              <a:rPr lang="en-US" sz="2400" dirty="0" err="1"/>
              <a:t>kube</a:t>
            </a:r>
            <a:r>
              <a:rPr lang="en-US" sz="2400" dirty="0"/>
              <a:t>-policy-controller container runs as a pod on top of Kubernetes and implements the </a:t>
            </a:r>
            <a:r>
              <a:rPr lang="en-US" sz="2400" dirty="0" err="1"/>
              <a:t>NetworkPolicy</a:t>
            </a:r>
            <a:r>
              <a:rPr lang="en-US" sz="2400" dirty="0"/>
              <a:t> </a:t>
            </a:r>
            <a:r>
              <a:rPr lang="en-US" sz="2400" dirty="0" smtClean="0"/>
              <a:t>API</a:t>
            </a:r>
            <a:endParaRPr lang="en-US" sz="2400" dirty="0"/>
          </a:p>
        </p:txBody>
      </p:sp>
      <p:pic>
        <p:nvPicPr>
          <p:cNvPr id="7170" name="Picture 2" descr="Image result for kubernetes Calic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458" y="5284522"/>
            <a:ext cx="7295857" cy="2397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574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93CA76-0335-4188-9A00-D4C587453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46" y="309645"/>
            <a:ext cx="13064176" cy="1055048"/>
          </a:xfrm>
        </p:spPr>
        <p:txBody>
          <a:bodyPr anchor="t" anchorCtr="0"/>
          <a:lstStyle/>
          <a:p>
            <a:r>
              <a:rPr lang="en-US" dirty="0" smtClean="0"/>
              <a:t>Ingress resources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8CC5789-FED0-4E07-BBDC-EC6399EECB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11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1F1C715-8671-4432-85B6-C0C832E8045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400" b="1" dirty="0" smtClean="0"/>
              <a:t>Ingress:  </a:t>
            </a:r>
            <a:r>
              <a:rPr lang="en-US" sz="2400" dirty="0"/>
              <a:t>Typically, services and pods have IPs only routable by the cluster network. All traffic that ends up at an edge router is either dropped or forwarded elsewhere. </a:t>
            </a:r>
            <a:r>
              <a:rPr lang="en-US" sz="2400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An </a:t>
            </a:r>
            <a:r>
              <a:rPr lang="en-US" sz="2400" dirty="0"/>
              <a:t>Ingress is a collection of rules that allow inbound connections to reach the cluster </a:t>
            </a:r>
            <a:r>
              <a:rPr lang="en-US" sz="2400" dirty="0" smtClean="0"/>
              <a:t>services.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It </a:t>
            </a:r>
            <a:r>
              <a:rPr lang="en-US" sz="2400" dirty="0"/>
              <a:t>can be configured to give services externally-reachable URLs, load balance traffic, terminate SSL, offer name based virtual hosting etc.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Users </a:t>
            </a:r>
            <a:r>
              <a:rPr lang="en-US" sz="2400" dirty="0"/>
              <a:t>request ingress by </a:t>
            </a:r>
            <a:r>
              <a:rPr lang="en-US" sz="2400" dirty="0" err="1"/>
              <a:t>POSTing</a:t>
            </a:r>
            <a:r>
              <a:rPr lang="en-US" sz="2400" dirty="0"/>
              <a:t> the Ingress resource to the API </a:t>
            </a:r>
            <a:r>
              <a:rPr lang="en-US" sz="2400" dirty="0" smtClean="0"/>
              <a:t>server</a:t>
            </a:r>
          </a:p>
          <a:p>
            <a:r>
              <a:rPr lang="en-US" sz="2400" b="1" dirty="0" smtClean="0"/>
              <a:t>Ingress Controller:</a:t>
            </a:r>
            <a:r>
              <a:rPr lang="en-US" sz="2400" dirty="0" smtClean="0"/>
              <a:t>  Responsible </a:t>
            </a:r>
            <a:r>
              <a:rPr lang="en-US" sz="2400" dirty="0"/>
              <a:t>for fulfilling the Ingress, usually with a </a:t>
            </a:r>
            <a:r>
              <a:rPr lang="en-US" sz="2400" dirty="0" smtClean="0"/>
              <a:t>load balancer</a:t>
            </a:r>
            <a:r>
              <a:rPr lang="en-US" sz="2400" dirty="0"/>
              <a:t>, though it may also configure your edge router or additional frontends to help handle the traffic in an HA manner.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960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93CA76-0335-4188-9A00-D4C587453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46" y="309645"/>
            <a:ext cx="13064176" cy="1055048"/>
          </a:xfrm>
        </p:spPr>
        <p:txBody>
          <a:bodyPr anchor="t" anchorCtr="0"/>
          <a:lstStyle/>
          <a:p>
            <a:r>
              <a:rPr lang="en-US" dirty="0" smtClean="0"/>
              <a:t>Authentication components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8CC5789-FED0-4E07-BBDC-EC6399EECB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12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1F1C715-8671-4432-85B6-C0C832E8045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68946" y="1443707"/>
            <a:ext cx="5115593" cy="6096082"/>
          </a:xfrm>
        </p:spPr>
        <p:txBody>
          <a:bodyPr/>
          <a:lstStyle/>
          <a:p>
            <a:r>
              <a:rPr lang="en-US" sz="2400" b="1" dirty="0" smtClean="0"/>
              <a:t>Authentication Manager:</a:t>
            </a:r>
            <a:r>
              <a:rPr lang="en-US" sz="2400" dirty="0" smtClean="0"/>
              <a:t>  Provides </a:t>
            </a:r>
            <a:r>
              <a:rPr lang="en-US" sz="2400" dirty="0"/>
              <a:t>an HTTP API for managing users. Protocols are implemented in a RESTful manner. Keystone is used for </a:t>
            </a:r>
            <a:r>
              <a:rPr lang="en-US" sz="2400" dirty="0" smtClean="0"/>
              <a:t>authentication.  Pass-through is used for external LDAP integration.  </a:t>
            </a:r>
          </a:p>
          <a:p>
            <a:r>
              <a:rPr lang="en-US" sz="2400" b="1" dirty="0" smtClean="0"/>
              <a:t>Keystone:</a:t>
            </a:r>
            <a:r>
              <a:rPr lang="en-US" sz="2400" dirty="0" smtClean="0"/>
              <a:t>  The </a:t>
            </a:r>
            <a:r>
              <a:rPr lang="en-US" sz="2400" dirty="0"/>
              <a:t>OpenStack </a:t>
            </a:r>
            <a:r>
              <a:rPr lang="en-US" sz="2400" dirty="0" smtClean="0"/>
              <a:t>provided identity service </a:t>
            </a:r>
            <a:r>
              <a:rPr lang="en-US" sz="2400" dirty="0"/>
              <a:t>currently </a:t>
            </a:r>
            <a:r>
              <a:rPr lang="en-US" sz="2400" dirty="0" smtClean="0"/>
              <a:t>supporting </a:t>
            </a:r>
            <a:r>
              <a:rPr lang="en-US" sz="2400" dirty="0"/>
              <a:t>token-based </a:t>
            </a:r>
            <a:r>
              <a:rPr lang="en-US" sz="2400" dirty="0" err="1"/>
              <a:t>authN</a:t>
            </a:r>
            <a:r>
              <a:rPr lang="en-US" sz="2400" dirty="0"/>
              <a:t> and user-service authorization</a:t>
            </a:r>
            <a:r>
              <a:rPr lang="en-US" sz="2400" dirty="0" smtClean="0"/>
              <a:t>.  </a:t>
            </a:r>
          </a:p>
          <a:p>
            <a:pPr fontAlgn="base"/>
            <a:r>
              <a:rPr lang="en-US" sz="2400" b="1" dirty="0" err="1" smtClean="0"/>
              <a:t>MariaDB</a:t>
            </a:r>
            <a:r>
              <a:rPr lang="en-US" sz="2400" b="1" dirty="0" smtClean="0"/>
              <a:t>:</a:t>
            </a:r>
            <a:r>
              <a:rPr lang="en-US" sz="2400" dirty="0" smtClean="0"/>
              <a:t>  An open source relational database made </a:t>
            </a:r>
            <a:r>
              <a:rPr lang="en-US" sz="2400" dirty="0"/>
              <a:t>by the original developers of </a:t>
            </a:r>
            <a:r>
              <a:rPr lang="en-US" sz="2400" dirty="0" smtClean="0"/>
              <a:t>MySQL.  In this case it is used to back-end Keystone.</a:t>
            </a:r>
          </a:p>
          <a:p>
            <a:endParaRPr lang="en-US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5805042" y="2773385"/>
            <a:ext cx="8364771" cy="3324928"/>
            <a:chOff x="2843808" y="2427735"/>
            <a:chExt cx="5688632" cy="2261185"/>
          </a:xfrm>
        </p:grpSpPr>
        <p:sp>
          <p:nvSpPr>
            <p:cNvPr id="6" name="Rounded Rectangle 5"/>
            <p:cNvSpPr/>
            <p:nvPr/>
          </p:nvSpPr>
          <p:spPr>
            <a:xfrm>
              <a:off x="4860032" y="2499742"/>
              <a:ext cx="1152128" cy="4320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Authentication Service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860032" y="3104744"/>
              <a:ext cx="2160240" cy="15841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12160" y="3795886"/>
              <a:ext cx="864096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Image manager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004048" y="3795886"/>
              <a:ext cx="864096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kubernetes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43808" y="3219822"/>
              <a:ext cx="393700" cy="5842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5004048" y="4227934"/>
              <a:ext cx="864096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mesos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12160" y="4227934"/>
              <a:ext cx="864096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UI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04048" y="3147814"/>
              <a:ext cx="727351" cy="43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</a:rPr>
                <a:t>System</a:t>
              </a:r>
            </a:p>
            <a:p>
              <a:r>
                <a:rPr lang="en-US" sz="1800" dirty="0">
                  <a:solidFill>
                    <a:schemeClr val="tx1"/>
                  </a:solidFill>
                </a:rPr>
                <a:t>Services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88224" y="2427735"/>
              <a:ext cx="592584" cy="576064"/>
            </a:xfrm>
            <a:prstGeom prst="rect">
              <a:avLst/>
            </a:prstGeom>
          </p:spPr>
        </p:pic>
        <p:sp>
          <p:nvSpPr>
            <p:cNvPr id="15" name="Rounded Rectangle 14"/>
            <p:cNvSpPr/>
            <p:nvPr/>
          </p:nvSpPr>
          <p:spPr>
            <a:xfrm>
              <a:off x="7380312" y="2499742"/>
              <a:ext cx="1152128" cy="4320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LDAP</a:t>
              </a:r>
            </a:p>
          </p:txBody>
        </p:sp>
        <p:cxnSp>
          <p:nvCxnSpPr>
            <p:cNvPr id="16" name="Straight Arrow Connector 15"/>
            <p:cNvCxnSpPr>
              <a:stCxn id="12" idx="3"/>
              <a:endCxn id="20" idx="1"/>
            </p:cNvCxnSpPr>
            <p:nvPr/>
          </p:nvCxnSpPr>
          <p:spPr>
            <a:xfrm>
              <a:off x="6012160" y="2715766"/>
              <a:ext cx="576064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20" idx="3"/>
              <a:endCxn id="21" idx="1"/>
            </p:cNvCxnSpPr>
            <p:nvPr/>
          </p:nvCxnSpPr>
          <p:spPr>
            <a:xfrm flipV="1">
              <a:off x="7180808" y="2715766"/>
              <a:ext cx="199504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6" idx="3"/>
              <a:endCxn id="12" idx="1"/>
            </p:cNvCxnSpPr>
            <p:nvPr/>
          </p:nvCxnSpPr>
          <p:spPr>
            <a:xfrm flipV="1">
              <a:off x="3237508" y="2715766"/>
              <a:ext cx="1622524" cy="79615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2"/>
              <a:endCxn id="13" idx="1"/>
            </p:cNvCxnSpPr>
            <p:nvPr/>
          </p:nvCxnSpPr>
          <p:spPr>
            <a:xfrm>
              <a:off x="3040658" y="3804022"/>
              <a:ext cx="1819374" cy="638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3275856" y="2931790"/>
              <a:ext cx="1584176" cy="7920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 rot="19811165">
              <a:off x="3413304" y="2960538"/>
              <a:ext cx="788400" cy="2511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Authorize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 rot="19811165">
              <a:off x="3773475" y="3304872"/>
              <a:ext cx="742003" cy="2511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</a:rPr>
                <a:t>ID Token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70949" y="3827046"/>
              <a:ext cx="1500750" cy="2511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</a:rPr>
                <a:t>Request $ ID Token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1508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93CA76-0335-4188-9A00-D4C587453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46" y="309645"/>
            <a:ext cx="13064176" cy="1055048"/>
          </a:xfrm>
        </p:spPr>
        <p:txBody>
          <a:bodyPr anchor="t" anchorCtr="0"/>
          <a:lstStyle/>
          <a:p>
            <a:r>
              <a:rPr lang="en-US" dirty="0" smtClean="0"/>
              <a:t>Images and Registries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8CC5789-FED0-4E07-BBDC-EC6399EECB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13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1F1C715-8671-4432-85B6-C0C832E8045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68946" y="1443707"/>
            <a:ext cx="4233683" cy="6096082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sz="2400" dirty="0"/>
              <a:t>You </a:t>
            </a:r>
            <a:r>
              <a:rPr lang="en-US" sz="2400" dirty="0" smtClean="0"/>
              <a:t>create a </a:t>
            </a:r>
            <a:r>
              <a:rPr lang="en-US" sz="2400" dirty="0"/>
              <a:t>Docker image and </a:t>
            </a:r>
            <a:r>
              <a:rPr lang="en-US" sz="2400" dirty="0" smtClean="0"/>
              <a:t>push </a:t>
            </a:r>
            <a:r>
              <a:rPr lang="en-US" sz="2400" dirty="0"/>
              <a:t>it to a registry before referring to it in a Kubernetes </a:t>
            </a:r>
            <a:r>
              <a:rPr lang="en-US" sz="2400" dirty="0" smtClean="0"/>
              <a:t>pod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There will likely be many registries used in your deployment</a:t>
            </a:r>
          </a:p>
          <a:p>
            <a:endParaRPr lang="en-US" sz="2400" dirty="0"/>
          </a:p>
        </p:txBody>
      </p:sp>
      <p:pic>
        <p:nvPicPr>
          <p:cNvPr id="2050" name="Picture 2" descr="Image result for docker regist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790" y="2235818"/>
            <a:ext cx="10265679" cy="5426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119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93CA76-0335-4188-9A00-D4C587453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46" y="309645"/>
            <a:ext cx="13064176" cy="1055048"/>
          </a:xfrm>
        </p:spPr>
        <p:txBody>
          <a:bodyPr anchor="t" anchorCtr="0"/>
          <a:lstStyle/>
          <a:p>
            <a:r>
              <a:rPr lang="en-US" dirty="0" smtClean="0"/>
              <a:t>User Interfaces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8CC5789-FED0-4E07-BBDC-EC6399EECB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14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1F1C715-8671-4432-85B6-C0C832E8045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68947" y="1443707"/>
            <a:ext cx="5682472" cy="6096082"/>
          </a:xfrm>
        </p:spPr>
        <p:txBody>
          <a:bodyPr/>
          <a:lstStyle/>
          <a:p>
            <a:r>
              <a:rPr lang="en-US" sz="2400" b="1" dirty="0" smtClean="0"/>
              <a:t>Cluster Management Console:</a:t>
            </a:r>
            <a:r>
              <a:rPr lang="en-US" sz="2400" dirty="0" smtClean="0"/>
              <a:t>  (ICP component) Use to manage</a:t>
            </a:r>
            <a:r>
              <a:rPr lang="en-US" sz="2400" dirty="0"/>
              <a:t>, monitor, and troubleshoot your applications and cluster from a single, centralized, and secure management console</a:t>
            </a:r>
            <a:r>
              <a:rPr lang="en-US" sz="2400" dirty="0" smtClean="0"/>
              <a:t>.</a:t>
            </a:r>
          </a:p>
          <a:p>
            <a:r>
              <a:rPr lang="en-US" sz="2400" b="1" dirty="0" smtClean="0"/>
              <a:t>K8s Web UI:</a:t>
            </a:r>
            <a:r>
              <a:rPr lang="en-US" sz="2400" dirty="0"/>
              <a:t> </a:t>
            </a:r>
            <a:r>
              <a:rPr lang="en-US" sz="2400" dirty="0" smtClean="0"/>
              <a:t> Can </a:t>
            </a:r>
            <a:r>
              <a:rPr lang="en-US" sz="2400" dirty="0"/>
              <a:t>use </a:t>
            </a:r>
            <a:r>
              <a:rPr lang="en-US" sz="2400" dirty="0" smtClean="0"/>
              <a:t>to </a:t>
            </a:r>
            <a:r>
              <a:rPr lang="en-US" sz="2400" dirty="0"/>
              <a:t>deploy containerized applications to a Kubernetes cluster, troubleshoot your containerized application, and manage the cluster itself along with its attendant </a:t>
            </a:r>
            <a:r>
              <a:rPr lang="en-US" sz="2400" dirty="0" smtClean="0"/>
              <a:t>resources.</a:t>
            </a:r>
          </a:p>
          <a:p>
            <a:r>
              <a:rPr lang="en-US" sz="2400" b="1" dirty="0" err="1" smtClean="0"/>
              <a:t>kubectl</a:t>
            </a:r>
            <a:r>
              <a:rPr lang="en-US" sz="2400" b="1" dirty="0" smtClean="0"/>
              <a:t>:</a:t>
            </a:r>
            <a:r>
              <a:rPr lang="en-US" sz="2400" dirty="0" smtClean="0"/>
              <a:t>  A command-line </a:t>
            </a:r>
            <a:r>
              <a:rPr lang="en-US" sz="2400" dirty="0"/>
              <a:t>interface for running commands against Kubernetes clusters.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6148" name="Picture 4" descr="Image result for kubernetes web u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419" y="3361121"/>
            <a:ext cx="3381780" cy="239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mage result for Kubect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207" y="5767282"/>
            <a:ext cx="4316915" cy="210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970" y="183915"/>
            <a:ext cx="5114505" cy="2962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0179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93CA76-0335-4188-9A00-D4C587453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46" y="309645"/>
            <a:ext cx="13064176" cy="1055048"/>
          </a:xfrm>
        </p:spPr>
        <p:txBody>
          <a:bodyPr anchor="t" anchorCtr="0"/>
          <a:lstStyle/>
          <a:p>
            <a:r>
              <a:rPr lang="en-US" dirty="0" smtClean="0"/>
              <a:t>Application Center components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8CC5789-FED0-4E07-BBDC-EC6399EECB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15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1F1C715-8671-4432-85B6-C0C832E8045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68946" y="1443707"/>
            <a:ext cx="7086284" cy="6096082"/>
          </a:xfrm>
        </p:spPr>
        <p:txBody>
          <a:bodyPr/>
          <a:lstStyle/>
          <a:p>
            <a:r>
              <a:rPr lang="en-US" sz="2800" i="1" dirty="0" smtClean="0"/>
              <a:t>Application </a:t>
            </a:r>
            <a:r>
              <a:rPr lang="en-US" sz="2800" i="1" dirty="0"/>
              <a:t>center provides a centralized location from which you can browse, and install packages in your cluster.</a:t>
            </a:r>
            <a:endParaRPr lang="en-US" sz="2800" b="1" i="1" dirty="0" smtClean="0"/>
          </a:p>
          <a:p>
            <a:r>
              <a:rPr lang="en-US" sz="2800" b="1" dirty="0" smtClean="0"/>
              <a:t>Helm:  </a:t>
            </a:r>
            <a:r>
              <a:rPr lang="en-US" sz="2800" dirty="0"/>
              <a:t>A</a:t>
            </a:r>
            <a:r>
              <a:rPr lang="en-US" sz="2800" dirty="0" smtClean="0"/>
              <a:t> </a:t>
            </a:r>
            <a:r>
              <a:rPr lang="en-US" sz="2800" dirty="0"/>
              <a:t>tool for managing Kubernetes charts. Charts are packages of pre-configured Kubernetes resources.</a:t>
            </a:r>
            <a:endParaRPr lang="en-US" sz="2800" b="1" dirty="0" smtClean="0"/>
          </a:p>
          <a:p>
            <a:r>
              <a:rPr lang="en-US" sz="2800" b="1" dirty="0" smtClean="0"/>
              <a:t>Helm Repository:</a:t>
            </a:r>
            <a:r>
              <a:rPr lang="en-US" sz="2800" dirty="0" smtClean="0"/>
              <a:t>  A Helm chart</a:t>
            </a:r>
            <a:r>
              <a:rPr lang="en-US" sz="2800" dirty="0"/>
              <a:t> repository is a location where packaged charts can be stored and shared</a:t>
            </a:r>
            <a:r>
              <a:rPr lang="en-US" sz="2800" dirty="0" smtClean="0"/>
              <a:t>.</a:t>
            </a:r>
          </a:p>
          <a:p>
            <a:r>
              <a:rPr lang="en-US" sz="2800" b="1" dirty="0" smtClean="0"/>
              <a:t>Tiller: </a:t>
            </a:r>
            <a:r>
              <a:rPr lang="en-US" sz="2800" dirty="0"/>
              <a:t> R</a:t>
            </a:r>
            <a:r>
              <a:rPr lang="en-US" sz="2800" dirty="0" smtClean="0"/>
              <a:t>uns </a:t>
            </a:r>
            <a:r>
              <a:rPr lang="en-US" sz="2800" dirty="0"/>
              <a:t>inside of </a:t>
            </a:r>
            <a:r>
              <a:rPr lang="en-US" sz="2800" dirty="0" smtClean="0"/>
              <a:t>the</a:t>
            </a:r>
            <a:r>
              <a:rPr lang="en-US" sz="2800" dirty="0"/>
              <a:t> cluster, and manages releases (installations) of your charts.</a:t>
            </a:r>
            <a:endParaRPr lang="en-US" sz="2800" b="1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414" y="868164"/>
            <a:ext cx="4589759" cy="2892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6232" y="3218213"/>
            <a:ext cx="4400503" cy="2856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44" y="4725331"/>
            <a:ext cx="2931069" cy="3104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1596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93CA76-0335-4188-9A00-D4C587453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46" y="309645"/>
            <a:ext cx="13064176" cy="1055048"/>
          </a:xfrm>
        </p:spPr>
        <p:txBody>
          <a:bodyPr anchor="t" anchorCtr="0"/>
          <a:lstStyle/>
          <a:p>
            <a:r>
              <a:rPr lang="en-US" dirty="0" smtClean="0"/>
              <a:t>Logging components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8CC5789-FED0-4E07-BBDC-EC6399EECB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16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1F1C715-8671-4432-85B6-C0C832E8045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68946" y="1443707"/>
            <a:ext cx="8081288" cy="6096082"/>
          </a:xfrm>
        </p:spPr>
        <p:txBody>
          <a:bodyPr/>
          <a:lstStyle/>
          <a:p>
            <a:r>
              <a:rPr lang="en-US" sz="2000" i="1" dirty="0" smtClean="0"/>
              <a:t>The easiest and most embraced logging method for containerized applications is to write to standard out and standard error</a:t>
            </a:r>
          </a:p>
          <a:p>
            <a:r>
              <a:rPr lang="en-US" sz="2000" b="1" dirty="0" err="1"/>
              <a:t>Filebeat</a:t>
            </a:r>
            <a:r>
              <a:rPr lang="en-US" sz="2000" b="1" dirty="0"/>
              <a:t>:</a:t>
            </a:r>
            <a:r>
              <a:rPr lang="en-US" sz="2000" dirty="0"/>
              <a:t>  A</a:t>
            </a:r>
            <a:r>
              <a:rPr lang="en-US" sz="2000" dirty="0" smtClean="0"/>
              <a:t> </a:t>
            </a:r>
            <a:r>
              <a:rPr lang="en-US" sz="2000" dirty="0"/>
              <a:t>log data shipper for local files. </a:t>
            </a:r>
            <a:r>
              <a:rPr lang="en-US" sz="2000" dirty="0" err="1" smtClean="0"/>
              <a:t>Filebeat</a:t>
            </a:r>
            <a:r>
              <a:rPr lang="en-US" sz="2000" dirty="0" smtClean="0"/>
              <a:t> </a:t>
            </a:r>
            <a:r>
              <a:rPr lang="en-US" sz="2000" dirty="0"/>
              <a:t>monitors the log directories or specific log files, tails the files, and forwards them either to </a:t>
            </a:r>
            <a:r>
              <a:rPr lang="en-US" sz="2000" dirty="0" err="1">
                <a:hlinkClick r:id="rId3"/>
              </a:rPr>
              <a:t>Elasticsearch</a:t>
            </a:r>
            <a:r>
              <a:rPr lang="en-US" sz="2000" dirty="0"/>
              <a:t> </a:t>
            </a:r>
            <a:r>
              <a:rPr lang="en-US" sz="2000" dirty="0" smtClean="0"/>
              <a:t>and/or</a:t>
            </a:r>
            <a:r>
              <a:rPr lang="en-US" sz="2000" dirty="0"/>
              <a:t> </a:t>
            </a:r>
            <a:r>
              <a:rPr lang="en-US" sz="2000" dirty="0" err="1">
                <a:hlinkClick r:id="rId4"/>
              </a:rPr>
              <a:t>Logstash</a:t>
            </a:r>
            <a:r>
              <a:rPr lang="en-US" sz="2000" dirty="0"/>
              <a:t> for indexing</a:t>
            </a:r>
            <a:r>
              <a:rPr lang="en-US" sz="2000" dirty="0" smtClean="0"/>
              <a:t>.</a:t>
            </a:r>
          </a:p>
          <a:p>
            <a:r>
              <a:rPr lang="en-US" b="1" dirty="0" err="1" smtClean="0"/>
              <a:t>E</a:t>
            </a:r>
            <a:r>
              <a:rPr lang="en-US" sz="2000" b="1" dirty="0" err="1" smtClean="0"/>
              <a:t>lasticsearch</a:t>
            </a:r>
            <a:r>
              <a:rPr lang="en-US" sz="2000" b="1" dirty="0" smtClean="0"/>
              <a:t>:</a:t>
            </a:r>
            <a:r>
              <a:rPr lang="en-US" sz="2000" dirty="0" smtClean="0"/>
              <a:t>  An open source full-text search engine </a:t>
            </a:r>
            <a:r>
              <a:rPr lang="en-US" sz="2000" dirty="0"/>
              <a:t>based on Lucene. </a:t>
            </a:r>
            <a:r>
              <a:rPr lang="en-US" sz="2000" dirty="0" smtClean="0"/>
              <a:t>It provides HTTP </a:t>
            </a:r>
            <a:r>
              <a:rPr lang="en-US" sz="2000" dirty="0"/>
              <a:t>web interface and schema-free JSON </a:t>
            </a:r>
            <a:r>
              <a:rPr lang="en-US" sz="2000" dirty="0" smtClean="0"/>
              <a:t>documents.</a:t>
            </a:r>
          </a:p>
          <a:p>
            <a:r>
              <a:rPr lang="en-US" b="1" dirty="0" err="1" smtClean="0"/>
              <a:t>L</a:t>
            </a:r>
            <a:r>
              <a:rPr lang="en-US" sz="2000" b="1" dirty="0" err="1" smtClean="0"/>
              <a:t>ogstash</a:t>
            </a:r>
            <a:r>
              <a:rPr lang="en-US" sz="2000" b="1" dirty="0" smtClean="0"/>
              <a:t>:</a:t>
            </a:r>
            <a:r>
              <a:rPr lang="en-US" sz="2000" dirty="0" smtClean="0"/>
              <a:t>  </a:t>
            </a:r>
            <a:r>
              <a:rPr lang="en-US" sz="2000" dirty="0"/>
              <a:t> </a:t>
            </a:r>
            <a:r>
              <a:rPr lang="en-US" sz="2000" dirty="0" smtClean="0"/>
              <a:t>A open </a:t>
            </a:r>
            <a:r>
              <a:rPr lang="en-US" sz="2000" dirty="0"/>
              <a:t>source tool for collecting, parsing, and storing logs for future use. </a:t>
            </a:r>
            <a:endParaRPr lang="en-US" sz="2000" dirty="0" smtClean="0"/>
          </a:p>
          <a:p>
            <a:r>
              <a:rPr lang="en-US" sz="2000" b="1" dirty="0" err="1" smtClean="0"/>
              <a:t>Heapster</a:t>
            </a:r>
            <a:r>
              <a:rPr lang="en-US" sz="2000" b="1" dirty="0" smtClean="0"/>
              <a:t>:</a:t>
            </a:r>
            <a:r>
              <a:rPr lang="en-US" sz="2000" dirty="0" smtClean="0"/>
              <a:t>  </a:t>
            </a:r>
            <a:r>
              <a:rPr lang="en-US" sz="2000" dirty="0"/>
              <a:t>The Kubernetes network proxy runs on each </a:t>
            </a:r>
            <a:r>
              <a:rPr lang="en-US" sz="2000" dirty="0" smtClean="0"/>
              <a:t>node.</a:t>
            </a:r>
          </a:p>
          <a:p>
            <a:r>
              <a:rPr lang="en-US" b="1" dirty="0" err="1" smtClean="0"/>
              <a:t>K</a:t>
            </a:r>
            <a:r>
              <a:rPr lang="en-US" sz="2000" b="1" dirty="0" err="1" smtClean="0"/>
              <a:t>ibana</a:t>
            </a:r>
            <a:r>
              <a:rPr lang="en-US" sz="2000" b="1" dirty="0" smtClean="0"/>
              <a:t>:</a:t>
            </a:r>
            <a:r>
              <a:rPr lang="en-US" sz="2000" dirty="0"/>
              <a:t> </a:t>
            </a:r>
            <a:r>
              <a:rPr lang="en-US" sz="2000" dirty="0" smtClean="0"/>
              <a:t> An </a:t>
            </a:r>
            <a:r>
              <a:rPr lang="en-US" sz="2000" dirty="0"/>
              <a:t>open source data visualization plugin for </a:t>
            </a:r>
            <a:r>
              <a:rPr lang="en-US" sz="2000" dirty="0" err="1" smtClean="0"/>
              <a:t>Elasticsearch</a:t>
            </a:r>
            <a:r>
              <a:rPr lang="en-US" sz="2000" dirty="0" smtClean="0"/>
              <a:t>.  Users </a:t>
            </a:r>
            <a:r>
              <a:rPr lang="en-US" sz="2000" dirty="0"/>
              <a:t>can create bar, line and scatter plots, or pie charts and maps on top of large volumes of </a:t>
            </a:r>
            <a:r>
              <a:rPr lang="en-US" sz="2000" dirty="0" smtClean="0"/>
              <a:t>data.</a:t>
            </a:r>
          </a:p>
          <a:p>
            <a:endParaRPr lang="en-US" sz="2000" dirty="0"/>
          </a:p>
        </p:txBody>
      </p:sp>
      <p:pic>
        <p:nvPicPr>
          <p:cNvPr id="3074" name="Picture 2" descr="Image result for kibana el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9617" y="3182586"/>
            <a:ext cx="5417235" cy="368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479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93CA76-0335-4188-9A00-D4C587453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46" y="309645"/>
            <a:ext cx="13064176" cy="1055048"/>
          </a:xfrm>
        </p:spPr>
        <p:txBody>
          <a:bodyPr anchor="t" anchorCtr="0"/>
          <a:lstStyle/>
          <a:p>
            <a:r>
              <a:rPr lang="en-US" dirty="0" smtClean="0"/>
              <a:t>Monitoring: Prometheus and </a:t>
            </a:r>
            <a:r>
              <a:rPr lang="en-US" dirty="0" err="1" smtClean="0"/>
              <a:t>Grafana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8CC5789-FED0-4E07-BBDC-EC6399EECB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17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1F1C715-8671-4432-85B6-C0C832E8045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68946" y="1443707"/>
            <a:ext cx="8081288" cy="6096082"/>
          </a:xfrm>
        </p:spPr>
        <p:txBody>
          <a:bodyPr/>
          <a:lstStyle/>
          <a:p>
            <a:r>
              <a:rPr lang="en-US" sz="2800" b="1" dirty="0" smtClean="0"/>
              <a:t>Prometheus:</a:t>
            </a:r>
            <a:r>
              <a:rPr lang="en-US" sz="2800" dirty="0" smtClean="0"/>
              <a:t>  </a:t>
            </a:r>
            <a:r>
              <a:rPr lang="en-US" sz="2800" dirty="0"/>
              <a:t>A</a:t>
            </a:r>
            <a:r>
              <a:rPr lang="en-US" sz="2800" dirty="0" smtClean="0"/>
              <a:t>n </a:t>
            </a:r>
            <a:r>
              <a:rPr lang="en-US" sz="2800" dirty="0"/>
              <a:t>open-source systems monitoring and alerting toolkit originally built at </a:t>
            </a:r>
            <a:r>
              <a:rPr lang="en-US" sz="2800" dirty="0" err="1">
                <a:hlinkClick r:id="rId2"/>
              </a:rPr>
              <a:t>SoundCloud</a:t>
            </a:r>
            <a:r>
              <a:rPr lang="en-US" sz="2800" dirty="0"/>
              <a:t>. Since its inception in 2012, many companies and organizations have adopted Prometheus, and the project has a very active developer and user </a:t>
            </a:r>
            <a:r>
              <a:rPr lang="en-US" sz="2800" dirty="0">
                <a:hlinkClick r:id="rId3"/>
              </a:rPr>
              <a:t>community</a:t>
            </a:r>
            <a:r>
              <a:rPr lang="en-US" sz="2800" dirty="0"/>
              <a:t>. It is now a standalone open source project and maintained independently of any company</a:t>
            </a:r>
            <a:r>
              <a:rPr lang="en-US" sz="2800" dirty="0" smtClean="0"/>
              <a:t>.</a:t>
            </a:r>
          </a:p>
          <a:p>
            <a:r>
              <a:rPr lang="en-US" sz="2800" b="1" dirty="0" err="1" smtClean="0"/>
              <a:t>Grifana</a:t>
            </a:r>
            <a:r>
              <a:rPr lang="en-US" sz="2800" b="1" dirty="0" smtClean="0"/>
              <a:t>:  </a:t>
            </a:r>
            <a:r>
              <a:rPr lang="en-US" sz="2800" dirty="0"/>
              <a:t> </a:t>
            </a:r>
            <a:r>
              <a:rPr lang="en-US" sz="2800" dirty="0" smtClean="0"/>
              <a:t>An </a:t>
            </a:r>
            <a:r>
              <a:rPr lang="en-US" sz="2800" dirty="0"/>
              <a:t>open-source, general purpose dashboard and graph composer, which runs as a web application. </a:t>
            </a:r>
            <a:endParaRPr lang="en-US" sz="2800" b="1" dirty="0" smtClean="0"/>
          </a:p>
        </p:txBody>
      </p:sp>
      <p:pic>
        <p:nvPicPr>
          <p:cNvPr id="4100" name="Picture 4" descr="Image result for prometheus monitoring kubernet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504" y="4437058"/>
            <a:ext cx="4833257" cy="310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Data source configurati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504" y="1742622"/>
            <a:ext cx="4309959" cy="2318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472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93CA76-0335-4188-9A00-D4C587453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46" y="309645"/>
            <a:ext cx="13064176" cy="1055048"/>
          </a:xfrm>
        </p:spPr>
        <p:txBody>
          <a:bodyPr anchor="t" anchorCtr="0"/>
          <a:lstStyle/>
          <a:p>
            <a:r>
              <a:rPr lang="en-US" dirty="0" smtClean="0"/>
              <a:t>Persistent storage components (1 of 2)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8CC5789-FED0-4E07-BBDC-EC6399EECB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18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1F1C715-8671-4432-85B6-C0C832E8045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68946" y="1443707"/>
            <a:ext cx="12760166" cy="6096082"/>
          </a:xfrm>
        </p:spPr>
        <p:txBody>
          <a:bodyPr/>
          <a:lstStyle/>
          <a:p>
            <a:r>
              <a:rPr lang="en-US" dirty="0"/>
              <a:t>Traditionally Containers:  stateless, ephemeral in nature</a:t>
            </a:r>
          </a:p>
          <a:p>
            <a:pPr lvl="1"/>
            <a:r>
              <a:rPr lang="en-US" dirty="0"/>
              <a:t>Storage exists within the container</a:t>
            </a:r>
          </a:p>
          <a:p>
            <a:pPr lvl="1"/>
            <a:r>
              <a:rPr lang="en-US" dirty="0"/>
              <a:t>The container goes away and so goes the storage</a:t>
            </a:r>
          </a:p>
          <a:p>
            <a:r>
              <a:rPr lang="en-US" dirty="0"/>
              <a:t>Some </a:t>
            </a:r>
            <a:r>
              <a:rPr lang="en-US" dirty="0" smtClean="0"/>
              <a:t>applications </a:t>
            </a:r>
            <a:r>
              <a:rPr lang="en-US" dirty="0"/>
              <a:t>desire state and thus persistent storage:</a:t>
            </a:r>
          </a:p>
          <a:p>
            <a:pPr lvl="1"/>
            <a:r>
              <a:rPr lang="en-US" dirty="0"/>
              <a:t>Specific aspects of configuration</a:t>
            </a:r>
          </a:p>
          <a:p>
            <a:pPr lvl="1"/>
            <a:r>
              <a:rPr lang="en-US" dirty="0"/>
              <a:t>Database (structured and unstructured)</a:t>
            </a:r>
          </a:p>
          <a:p>
            <a:pPr lvl="1"/>
            <a:r>
              <a:rPr lang="en-US" dirty="0"/>
              <a:t>Application data (website definitions, etc.)</a:t>
            </a:r>
          </a:p>
          <a:p>
            <a:r>
              <a:rPr lang="en-US" dirty="0"/>
              <a:t>Storage must be universally accessible across the K8s environment</a:t>
            </a:r>
          </a:p>
        </p:txBody>
      </p:sp>
    </p:spTree>
    <p:extLst>
      <p:ext uri="{BB962C8B-B14F-4D97-AF65-F5344CB8AC3E}">
        <p14:creationId xmlns:p14="http://schemas.microsoft.com/office/powerpoint/2010/main" val="2453482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93CA76-0335-4188-9A00-D4C587453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46" y="309645"/>
            <a:ext cx="13064176" cy="1055048"/>
          </a:xfrm>
        </p:spPr>
        <p:txBody>
          <a:bodyPr anchor="t" anchorCtr="0"/>
          <a:lstStyle/>
          <a:p>
            <a:r>
              <a:rPr lang="en-US" dirty="0"/>
              <a:t>Persistent storage components </a:t>
            </a:r>
            <a:r>
              <a:rPr lang="en-US" dirty="0" smtClean="0"/>
              <a:t>(2 </a:t>
            </a:r>
            <a:r>
              <a:rPr lang="en-US" dirty="0"/>
              <a:t>of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8CC5789-FED0-4E07-BBDC-EC6399EECB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19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1F1C715-8671-4432-85B6-C0C832E8045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68946" y="1443707"/>
            <a:ext cx="12760166" cy="6096082"/>
          </a:xfrm>
        </p:spPr>
        <p:txBody>
          <a:bodyPr/>
          <a:lstStyle/>
          <a:p>
            <a:r>
              <a:rPr lang="en-US" sz="2800" b="1" dirty="0" smtClean="0"/>
              <a:t>ICP Persistent Storage Support: </a:t>
            </a:r>
            <a:r>
              <a:rPr lang="en-US" sz="2800" dirty="0" err="1" smtClean="0"/>
              <a:t>HostPath</a:t>
            </a:r>
            <a:r>
              <a:rPr lang="en-US" sz="2800" dirty="0" smtClean="0"/>
              <a:t>, NFS, </a:t>
            </a:r>
            <a:r>
              <a:rPr lang="en-US" sz="2800" dirty="0" err="1" smtClean="0"/>
              <a:t>GlusterFS</a:t>
            </a:r>
            <a:r>
              <a:rPr lang="en-US" sz="2800" dirty="0" smtClean="0"/>
              <a:t>, </a:t>
            </a:r>
            <a:r>
              <a:rPr lang="en-US" sz="2800" dirty="0" err="1" smtClean="0"/>
              <a:t>vSphereVolume</a:t>
            </a:r>
            <a:endParaRPr lang="en-US" sz="2800" dirty="0"/>
          </a:p>
          <a:p>
            <a:r>
              <a:rPr lang="en-US" sz="2400" dirty="0" smtClean="0"/>
              <a:t>Note: Reclaim policy and access modes and behaviors can vary</a:t>
            </a:r>
          </a:p>
          <a:p>
            <a:r>
              <a:rPr lang="en-US" sz="2800" b="1" dirty="0" smtClean="0"/>
              <a:t>Access Modes: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ReadWriteOnce</a:t>
            </a:r>
            <a:r>
              <a:rPr lang="en-US" sz="2800" dirty="0"/>
              <a:t> – the volume can be mounted as read-write by a single node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ReadOnlyMany</a:t>
            </a:r>
            <a:r>
              <a:rPr lang="en-US" sz="2800" dirty="0"/>
              <a:t> – the volume can be mounted read-only by many nodes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ReadWriteMany</a:t>
            </a:r>
            <a:r>
              <a:rPr lang="en-US" sz="2800" dirty="0"/>
              <a:t> – the volume can be mounted as read-write by many nodes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0415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Objectives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49862-13E2-C34D-815E-8545BD36FC5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mtClean="0"/>
              <a:t>After completing this lecture, you will be able to:</a:t>
            </a:r>
          </a:p>
          <a:p>
            <a:pPr lvl="1"/>
            <a:r>
              <a:rPr lang="en-US" smtClean="0"/>
              <a:t>Explain the IBM Cloud Private included components</a:t>
            </a:r>
          </a:p>
          <a:p>
            <a:pPr lvl="1"/>
            <a:r>
              <a:rPr lang="en-US" smtClean="0"/>
              <a:t>Understand add-on components provided by IBM Cloud Private and their value </a:t>
            </a:r>
          </a:p>
          <a:p>
            <a:pPr lvl="1"/>
            <a:r>
              <a:rPr lang="en-US" smtClean="0"/>
              <a:t>Have a foundation for diving deeper into specific areas of the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20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FCE347-2569-409D-BBD2-19FB850D8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341" y="1346252"/>
            <a:ext cx="10735849" cy="5654131"/>
          </a:xfrm>
        </p:spPr>
        <p:txBody>
          <a:bodyPr>
            <a:normAutofit/>
          </a:bodyPr>
          <a:lstStyle/>
          <a:p>
            <a:endParaRPr lang="en-US" dirty="0"/>
          </a:p>
          <a:p>
            <a:pPr lvl="2"/>
            <a:endParaRPr lang="en-US" dirty="0"/>
          </a:p>
        </p:txBody>
      </p:sp>
      <p:pic>
        <p:nvPicPr>
          <p:cNvPr id="1026" name="Picture 2" descr="https://www.gluster.org/images/antmascot.png?145813497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5638" y="5103846"/>
            <a:ext cx="3086100" cy="283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6F93CA76-0335-4188-9A00-D4C5874537E0}"/>
              </a:ext>
            </a:extLst>
          </p:cNvPr>
          <p:cNvSpPr txBox="1">
            <a:spLocks/>
          </p:cNvSpPr>
          <p:nvPr/>
        </p:nvSpPr>
        <p:spPr>
          <a:xfrm>
            <a:off x="468946" y="309645"/>
            <a:ext cx="13064176" cy="1055048"/>
          </a:xfrm>
          <a:prstGeom prst="rect">
            <a:avLst/>
          </a:prstGeom>
        </p:spPr>
        <p:txBody>
          <a:bodyPr vert="horz" lIns="0" tIns="45576" rIns="91152" bIns="0" rtlCol="0" anchor="t" anchorCtr="0">
            <a:noAutofit/>
          </a:bodyPr>
          <a:lstStyle>
            <a:lvl1pPr algn="l" defTabSz="728758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80" b="0" i="0" kern="1200">
                <a:solidFill>
                  <a:schemeClr val="accent4"/>
                </a:solidFill>
                <a:latin typeface="IBM Plex Sans Regular" charset="0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GlusterFS</a:t>
            </a: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xmlns="" id="{01F1C715-8671-4432-85B6-C0C832E80454}"/>
              </a:ext>
            </a:extLst>
          </p:cNvPr>
          <p:cNvSpPr txBox="1">
            <a:spLocks/>
          </p:cNvSpPr>
          <p:nvPr/>
        </p:nvSpPr>
        <p:spPr>
          <a:xfrm>
            <a:off x="468946" y="1443707"/>
            <a:ext cx="12760166" cy="6096082"/>
          </a:xfrm>
        </p:spPr>
        <p:txBody>
          <a:bodyPr/>
          <a:lstStyle>
            <a:defPPr>
              <a:defRPr lang="en-US"/>
            </a:defPPr>
            <a:lvl1pPr marL="0" algn="l" defTabSz="73152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algn="l" defTabSz="73152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63040" algn="l" defTabSz="73152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94560" algn="l" defTabSz="73152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6080" algn="l" defTabSz="73152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600" algn="l" defTabSz="73152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89120" algn="l" defTabSz="73152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20640" algn="l" defTabSz="73152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52160" algn="l" defTabSz="731520" rtl="0" eaLnBrk="1" latinLnBrk="0" hangingPunct="1"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charset="0"/>
              <a:buChar char="•"/>
            </a:pPr>
            <a:r>
              <a:rPr lang="en-US" sz="2800" dirty="0"/>
              <a:t>Network Attached Storage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POSIX-Compliant distributed file-system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Differentiator -&gt; No central metadata server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Aggregator of storage and metadata 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Flexible scaling for capacity and performance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NOTE:  Red Hat </a:t>
            </a:r>
            <a:r>
              <a:rPr lang="en-US" sz="2800" dirty="0" err="1"/>
              <a:t>Gluster</a:t>
            </a:r>
            <a:r>
              <a:rPr lang="en-US" sz="2800" dirty="0"/>
              <a:t> Storage (formerly Red Hat Storage Server) is built upon the open source </a:t>
            </a:r>
            <a:r>
              <a:rPr lang="en-US" sz="2800" dirty="0" err="1"/>
              <a:t>GlusterFS</a:t>
            </a:r>
            <a:r>
              <a:rPr lang="en-US" sz="2800" dirty="0"/>
              <a:t> at gluster.org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0421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7144250" y="2659711"/>
            <a:ext cx="5133949" cy="5140518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480" dirty="0"/>
              <a:t>Trusted</a:t>
            </a:r>
          </a:p>
          <a:p>
            <a:r>
              <a:rPr lang="en-US" sz="3480" dirty="0"/>
              <a:t>Storage </a:t>
            </a:r>
          </a:p>
          <a:p>
            <a:r>
              <a:rPr lang="en-US" sz="3480" dirty="0"/>
              <a:t>Pool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FCE347-2569-409D-BBD2-19FB850D8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18" y="1771739"/>
            <a:ext cx="5712930" cy="5654131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dirty="0"/>
              <a:t>Restful management interface for the management of </a:t>
            </a:r>
            <a:r>
              <a:rPr lang="en-US" dirty="0" err="1"/>
              <a:t>GlusterFS</a:t>
            </a:r>
            <a:r>
              <a:rPr lang="en-US" dirty="0"/>
              <a:t> </a:t>
            </a:r>
            <a:r>
              <a:rPr lang="en-US" dirty="0" smtClean="0"/>
              <a:t>volumes</a:t>
            </a:r>
            <a:endParaRPr lang="en-US" dirty="0"/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For </a:t>
            </a:r>
            <a:r>
              <a:rPr lang="en-US" dirty="0" smtClean="0"/>
              <a:t>Kubernetes, </a:t>
            </a:r>
            <a:r>
              <a:rPr lang="en-US" dirty="0"/>
              <a:t>it provides dynamic provisioning of volumes</a:t>
            </a:r>
          </a:p>
          <a:p>
            <a:pPr lvl="1"/>
            <a:r>
              <a:rPr lang="en-US" dirty="0"/>
              <a:t>You provide nodes with storage devices</a:t>
            </a:r>
          </a:p>
          <a:p>
            <a:pPr lvl="1"/>
            <a:r>
              <a:rPr lang="en-US" dirty="0" err="1"/>
              <a:t>Heketi</a:t>
            </a:r>
            <a:r>
              <a:rPr lang="en-US" dirty="0"/>
              <a:t> assembles the topology</a:t>
            </a:r>
          </a:p>
          <a:p>
            <a:pPr lvl="1"/>
            <a:r>
              <a:rPr lang="en-US" dirty="0"/>
              <a:t>Manages life-cycle of bricks, volumes, </a:t>
            </a:r>
            <a:r>
              <a:rPr lang="en-US" dirty="0" err="1" smtClean="0"/>
              <a:t>etc</a:t>
            </a:r>
            <a:endParaRPr lang="en-US" dirty="0"/>
          </a:p>
          <a:p>
            <a:pPr lvl="1"/>
            <a:r>
              <a:rPr lang="en-US" dirty="0" smtClean="0"/>
              <a:t>ICP </a:t>
            </a:r>
            <a:r>
              <a:rPr lang="en-US" dirty="0"/>
              <a:t>+ K8s Talk to </a:t>
            </a:r>
            <a:r>
              <a:rPr lang="en-US" dirty="0" err="1"/>
              <a:t>Heketi</a:t>
            </a:r>
            <a:endParaRPr lang="en-US" dirty="0"/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https://github.com/heketi/heketi</a:t>
            </a:r>
          </a:p>
          <a:p>
            <a:pPr lvl="2"/>
            <a:endParaRPr lang="en-US" dirty="0"/>
          </a:p>
        </p:txBody>
      </p:sp>
      <p:pic>
        <p:nvPicPr>
          <p:cNvPr id="1026" name="Picture 2" descr="https://www.gluster.org/images/antmascot.png?145813497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4440" y="6309359"/>
            <a:ext cx="1773646" cy="162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8234961" y="2812761"/>
            <a:ext cx="1144990" cy="15147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80" dirty="0" err="1"/>
              <a:t>Gluster:Node</a:t>
            </a:r>
            <a:r>
              <a:rPr lang="en-US" sz="1680" dirty="0"/>
              <a:t> 1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792683" y="4780709"/>
            <a:ext cx="1144990" cy="15147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80" dirty="0" err="1"/>
              <a:t>Gluster:Node</a:t>
            </a:r>
            <a:r>
              <a:rPr lang="en-US" sz="1680" dirty="0"/>
              <a:t> 2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805588" y="6132425"/>
            <a:ext cx="1144990" cy="15147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80" dirty="0" err="1"/>
              <a:t>Gluster:Node</a:t>
            </a:r>
            <a:r>
              <a:rPr lang="en-US" sz="1680" dirty="0"/>
              <a:t> X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9576742" y="4464645"/>
            <a:ext cx="942229" cy="1073425"/>
          </a:xfrm>
          <a:prstGeom prst="straightConnector1">
            <a:avLst/>
          </a:prstGeom>
          <a:ln w="254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388794" y="5001357"/>
            <a:ext cx="761747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80" dirty="0"/>
              <a:t>Probe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9034067" y="5981354"/>
            <a:ext cx="1484904" cy="574481"/>
          </a:xfrm>
          <a:prstGeom prst="straightConnector1">
            <a:avLst/>
          </a:prstGeom>
          <a:ln w="254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330122" y="5822536"/>
            <a:ext cx="761747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80" dirty="0"/>
              <a:t>Probe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9069848" y="6295432"/>
            <a:ext cx="1722836" cy="835381"/>
          </a:xfrm>
          <a:prstGeom prst="straightConnector1">
            <a:avLst/>
          </a:prstGeom>
          <a:ln w="254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724428" y="6760634"/>
            <a:ext cx="843500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80" dirty="0"/>
              <a:t>Accept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370933" y="4095313"/>
            <a:ext cx="843500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80" dirty="0"/>
              <a:t>Accept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9576742" y="3882210"/>
            <a:ext cx="1078423" cy="1119146"/>
          </a:xfrm>
          <a:prstGeom prst="straightConnector1">
            <a:avLst/>
          </a:prstGeom>
          <a:ln w="254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7144022" y="783001"/>
            <a:ext cx="5133949" cy="1089538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480" dirty="0" err="1">
                <a:solidFill>
                  <a:schemeClr val="accent4"/>
                </a:solidFill>
              </a:rPr>
              <a:t>Heketi</a:t>
            </a:r>
            <a:endParaRPr lang="en-US" sz="3480" dirty="0">
              <a:solidFill>
                <a:schemeClr val="accent4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8571923" y="1999739"/>
            <a:ext cx="0" cy="540703"/>
          </a:xfrm>
          <a:prstGeom prst="straightConnector1">
            <a:avLst/>
          </a:prstGeom>
          <a:ln w="254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10655165" y="1999739"/>
            <a:ext cx="24271" cy="473102"/>
          </a:xfrm>
          <a:prstGeom prst="straightConnector1">
            <a:avLst/>
          </a:prstGeom>
          <a:ln w="254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1">
            <a:extLst>
              <a:ext uri="{FF2B5EF4-FFF2-40B4-BE49-F238E27FC236}">
                <a16:creationId xmlns:a16="http://schemas.microsoft.com/office/drawing/2014/main" xmlns="" id="{6F93CA76-0335-4188-9A00-D4C5874537E0}"/>
              </a:ext>
            </a:extLst>
          </p:cNvPr>
          <p:cNvSpPr txBox="1">
            <a:spLocks/>
          </p:cNvSpPr>
          <p:nvPr/>
        </p:nvSpPr>
        <p:spPr>
          <a:xfrm>
            <a:off x="468946" y="309645"/>
            <a:ext cx="13064176" cy="1055048"/>
          </a:xfrm>
          <a:prstGeom prst="rect">
            <a:avLst/>
          </a:prstGeom>
        </p:spPr>
        <p:txBody>
          <a:bodyPr vert="horz" lIns="0" tIns="45576" rIns="91152" bIns="0" rtlCol="0" anchor="t" anchorCtr="0">
            <a:noAutofit/>
          </a:bodyPr>
          <a:lstStyle>
            <a:lvl1pPr algn="l" defTabSz="728758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80" b="0" i="0" kern="1200">
                <a:solidFill>
                  <a:schemeClr val="accent4"/>
                </a:solidFill>
                <a:latin typeface="IBM Plex Sans Regular" charset="0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GlusterFS</a:t>
            </a:r>
            <a:r>
              <a:rPr lang="en-US" dirty="0" smtClean="0"/>
              <a:t> and </a:t>
            </a:r>
            <a:r>
              <a:rPr lang="en-US" dirty="0" err="1" smtClean="0"/>
              <a:t>Heketi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086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46D591-6603-4CB3-BEEC-868B584CF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GlusterFS</a:t>
            </a:r>
            <a:r>
              <a:rPr lang="en-US" dirty="0" smtClean="0"/>
              <a:t> - common deployment 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FCE347-2569-409D-BBD2-19FB850D8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18" y="1771739"/>
            <a:ext cx="3864253" cy="5654131"/>
          </a:xfrm>
        </p:spPr>
        <p:txBody>
          <a:bodyPr>
            <a:norm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Pod-</a:t>
            </a:r>
            <a:r>
              <a:rPr lang="en-US" sz="2800" dirty="0" err="1" smtClean="0"/>
              <a:t>ased</a:t>
            </a:r>
            <a:r>
              <a:rPr lang="en-US" sz="2800" dirty="0" smtClean="0"/>
              <a:t> </a:t>
            </a:r>
            <a:r>
              <a:rPr lang="en-US" sz="2800" dirty="0"/>
              <a:t>Components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err="1"/>
              <a:t>Gluster</a:t>
            </a:r>
            <a:r>
              <a:rPr lang="en-US" sz="2800" dirty="0"/>
              <a:t> </a:t>
            </a:r>
            <a:r>
              <a:rPr lang="en-US" sz="2800" dirty="0" smtClean="0"/>
              <a:t>pods </a:t>
            </a:r>
            <a:r>
              <a:rPr lang="en-US" sz="2800" dirty="0"/>
              <a:t>Deployed to each K8s </a:t>
            </a:r>
            <a:r>
              <a:rPr lang="en-US" sz="2800" dirty="0" smtClean="0"/>
              <a:t>node</a:t>
            </a:r>
            <a:endParaRPr lang="en-US" sz="2800" dirty="0"/>
          </a:p>
          <a:p>
            <a:pPr marL="457200" indent="-457200">
              <a:buFont typeface="Arial" charset="0"/>
              <a:buChar char="•"/>
            </a:pPr>
            <a:r>
              <a:rPr lang="en-US" sz="2800" dirty="0" err="1"/>
              <a:t>Heketi</a:t>
            </a:r>
            <a:r>
              <a:rPr lang="en-US" sz="2800" dirty="0"/>
              <a:t> </a:t>
            </a:r>
            <a:r>
              <a:rPr lang="en-US" sz="2800" dirty="0" smtClean="0"/>
              <a:t>pod or pods </a:t>
            </a:r>
            <a:r>
              <a:rPr lang="en-US" sz="2800" dirty="0"/>
              <a:t>deployed to K8s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900773" y="3303768"/>
            <a:ext cx="2112277" cy="2552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40" b="1" dirty="0">
                <a:solidFill>
                  <a:schemeClr val="accent4"/>
                </a:solidFill>
              </a:rPr>
              <a:t>K8s:  Worker  Node</a:t>
            </a:r>
          </a:p>
        </p:txBody>
      </p:sp>
      <p:sp>
        <p:nvSpPr>
          <p:cNvPr id="32" name="Flowchart: Magnetic Disk 31"/>
          <p:cNvSpPr/>
          <p:nvPr/>
        </p:nvSpPr>
        <p:spPr>
          <a:xfrm>
            <a:off x="5014375" y="5009317"/>
            <a:ext cx="794053" cy="690042"/>
          </a:xfrm>
          <a:prstGeom prst="flowChartMagneticDisk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80" dirty="0">
                <a:solidFill>
                  <a:schemeClr val="bg1"/>
                </a:solidFill>
              </a:rPr>
              <a:t>Storage Device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927695" y="5033171"/>
            <a:ext cx="948797" cy="645667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40" dirty="0" err="1">
                <a:solidFill>
                  <a:schemeClr val="accent4"/>
                </a:solidFill>
              </a:rPr>
              <a:t>Gluster</a:t>
            </a:r>
            <a:r>
              <a:rPr lang="en-US" sz="1440" dirty="0">
                <a:solidFill>
                  <a:schemeClr val="accent4"/>
                </a:solidFill>
              </a:rPr>
              <a:t> Pod </a:t>
            </a:r>
            <a:r>
              <a:rPr lang="en-US" sz="720" dirty="0">
                <a:solidFill>
                  <a:schemeClr val="accent4"/>
                </a:solidFill>
              </a:rPr>
              <a:t>(Daemon Set)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279757" y="3791820"/>
            <a:ext cx="1291999" cy="303493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40" dirty="0" err="1">
                <a:solidFill>
                  <a:schemeClr val="bg1"/>
                </a:solidFill>
              </a:rPr>
              <a:t>Heketi</a:t>
            </a:r>
            <a:r>
              <a:rPr lang="en-US" sz="1440" dirty="0">
                <a:solidFill>
                  <a:schemeClr val="bg1"/>
                </a:solidFill>
              </a:rPr>
              <a:t> Pod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8411274" y="5359167"/>
            <a:ext cx="2112277" cy="2552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40" b="1" dirty="0">
                <a:solidFill>
                  <a:schemeClr val="accent4"/>
                </a:solidFill>
              </a:rPr>
              <a:t>K8s: Worker Node</a:t>
            </a:r>
          </a:p>
        </p:txBody>
      </p:sp>
      <p:sp>
        <p:nvSpPr>
          <p:cNvPr id="34" name="Flowchart: Magnetic Disk 33"/>
          <p:cNvSpPr/>
          <p:nvPr/>
        </p:nvSpPr>
        <p:spPr>
          <a:xfrm>
            <a:off x="8524875" y="7064716"/>
            <a:ext cx="794053" cy="690042"/>
          </a:xfrm>
          <a:prstGeom prst="flowChartMagneticDisk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80" dirty="0">
                <a:solidFill>
                  <a:schemeClr val="bg1"/>
                </a:solidFill>
              </a:rPr>
              <a:t>Storage Device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9438196" y="7088571"/>
            <a:ext cx="948797" cy="645667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40" dirty="0" err="1">
                <a:solidFill>
                  <a:schemeClr val="accent4"/>
                </a:solidFill>
              </a:rPr>
              <a:t>Gluster</a:t>
            </a:r>
            <a:r>
              <a:rPr lang="en-US" sz="1440" dirty="0">
                <a:solidFill>
                  <a:schemeClr val="accent4"/>
                </a:solidFill>
              </a:rPr>
              <a:t> Pod </a:t>
            </a:r>
            <a:r>
              <a:rPr lang="en-US" sz="720" dirty="0">
                <a:solidFill>
                  <a:schemeClr val="accent4"/>
                </a:solidFill>
              </a:rPr>
              <a:t>(Daemon Set)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1508302" y="3126692"/>
            <a:ext cx="2112277" cy="2552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40" b="1" dirty="0">
                <a:solidFill>
                  <a:schemeClr val="accent4"/>
                </a:solidFill>
              </a:rPr>
              <a:t>K8s: Worker Node</a:t>
            </a:r>
          </a:p>
        </p:txBody>
      </p:sp>
      <p:sp>
        <p:nvSpPr>
          <p:cNvPr id="39" name="Flowchart: Magnetic Disk 38"/>
          <p:cNvSpPr/>
          <p:nvPr/>
        </p:nvSpPr>
        <p:spPr>
          <a:xfrm>
            <a:off x="11621904" y="4832241"/>
            <a:ext cx="794053" cy="690042"/>
          </a:xfrm>
          <a:prstGeom prst="flowChartMagneticDisk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80" dirty="0">
                <a:solidFill>
                  <a:schemeClr val="bg1"/>
                </a:solidFill>
              </a:rPr>
              <a:t>Storage Device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2535224" y="4856095"/>
            <a:ext cx="948797" cy="645667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40" dirty="0" err="1">
                <a:solidFill>
                  <a:schemeClr val="accent4"/>
                </a:solidFill>
              </a:rPr>
              <a:t>Gluster</a:t>
            </a:r>
            <a:r>
              <a:rPr lang="en-US" sz="1440" dirty="0">
                <a:solidFill>
                  <a:schemeClr val="accent4"/>
                </a:solidFill>
              </a:rPr>
              <a:t> Pod </a:t>
            </a:r>
            <a:r>
              <a:rPr lang="en-US" sz="720" dirty="0">
                <a:solidFill>
                  <a:schemeClr val="accent4"/>
                </a:solidFill>
              </a:rPr>
              <a:t>(Daemon Set)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2624415" y="3594847"/>
            <a:ext cx="826848" cy="5113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40" dirty="0">
                <a:solidFill>
                  <a:schemeClr val="bg1"/>
                </a:solidFill>
              </a:rPr>
              <a:t>App Pod</a:t>
            </a:r>
          </a:p>
        </p:txBody>
      </p:sp>
      <p:sp>
        <p:nvSpPr>
          <p:cNvPr id="10" name="Oval 9"/>
          <p:cNvSpPr/>
          <p:nvPr/>
        </p:nvSpPr>
        <p:spPr>
          <a:xfrm>
            <a:off x="11664565" y="4173168"/>
            <a:ext cx="1156913" cy="650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0" dirty="0" err="1">
                <a:solidFill>
                  <a:schemeClr val="tx1"/>
                </a:solidFill>
              </a:rPr>
              <a:t>Gluster</a:t>
            </a:r>
            <a:r>
              <a:rPr lang="en-US" sz="1320" dirty="0">
                <a:solidFill>
                  <a:schemeClr val="tx1"/>
                </a:solidFill>
              </a:rPr>
              <a:t> Mount Plugin</a:t>
            </a:r>
          </a:p>
        </p:txBody>
      </p:sp>
      <p:cxnSp>
        <p:nvCxnSpPr>
          <p:cNvPr id="17" name="Straight Arrow Connector 16"/>
          <p:cNvCxnSpPr>
            <a:stCxn id="42" idx="1"/>
          </p:cNvCxnSpPr>
          <p:nvPr/>
        </p:nvCxnSpPr>
        <p:spPr>
          <a:xfrm flipH="1">
            <a:off x="12415956" y="3850525"/>
            <a:ext cx="208459" cy="322642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8411272" y="1459478"/>
            <a:ext cx="2112277" cy="2552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40" b="1" dirty="0">
                <a:solidFill>
                  <a:schemeClr val="accent4"/>
                </a:solidFill>
              </a:rPr>
              <a:t>K8s:  Master Node</a:t>
            </a:r>
          </a:p>
        </p:txBody>
      </p:sp>
      <p:sp>
        <p:nvSpPr>
          <p:cNvPr id="47" name="Oval 46"/>
          <p:cNvSpPr/>
          <p:nvPr/>
        </p:nvSpPr>
        <p:spPr>
          <a:xfrm>
            <a:off x="8524875" y="3126693"/>
            <a:ext cx="1862118" cy="650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0" dirty="0" err="1">
                <a:solidFill>
                  <a:schemeClr val="tx1"/>
                </a:solidFill>
              </a:rPr>
              <a:t>Gluster</a:t>
            </a:r>
            <a:r>
              <a:rPr lang="en-US" sz="1320" dirty="0">
                <a:solidFill>
                  <a:schemeClr val="tx1"/>
                </a:solidFill>
              </a:rPr>
              <a:t> </a:t>
            </a:r>
            <a:r>
              <a:rPr lang="en-US" sz="1320" dirty="0" err="1">
                <a:solidFill>
                  <a:schemeClr val="tx1"/>
                </a:solidFill>
              </a:rPr>
              <a:t>Provisioner</a:t>
            </a:r>
            <a:endParaRPr lang="en-US" sz="1320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9423157" y="3776717"/>
            <a:ext cx="0" cy="1402212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7256427" y="3791819"/>
            <a:ext cx="2166730" cy="1004599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9423158" y="3791820"/>
            <a:ext cx="1955159" cy="303493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10221402" y="4796419"/>
            <a:ext cx="2021621" cy="2717564"/>
          </a:xfrm>
          <a:prstGeom prst="straightConnector1">
            <a:avLst/>
          </a:prstGeom>
          <a:ln>
            <a:solidFill>
              <a:schemeClr val="accent5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0" idx="4"/>
          </p:cNvCxnSpPr>
          <p:nvPr/>
        </p:nvCxnSpPr>
        <p:spPr>
          <a:xfrm flipH="1">
            <a:off x="6714876" y="4823191"/>
            <a:ext cx="5528146" cy="678571"/>
          </a:xfrm>
          <a:prstGeom prst="straightConnector1">
            <a:avLst/>
          </a:prstGeom>
          <a:ln>
            <a:solidFill>
              <a:schemeClr val="accent5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0" idx="4"/>
          </p:cNvCxnSpPr>
          <p:nvPr/>
        </p:nvCxnSpPr>
        <p:spPr>
          <a:xfrm>
            <a:off x="12243021" y="4823191"/>
            <a:ext cx="381394" cy="355738"/>
          </a:xfrm>
          <a:prstGeom prst="straightConnector1">
            <a:avLst/>
          </a:prstGeom>
          <a:ln>
            <a:solidFill>
              <a:schemeClr val="accent5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0" idx="1"/>
            <a:endCxn id="23" idx="3"/>
          </p:cNvCxnSpPr>
          <p:nvPr/>
        </p:nvCxnSpPr>
        <p:spPr>
          <a:xfrm flipH="1">
            <a:off x="6876492" y="5178929"/>
            <a:ext cx="5658732" cy="177076"/>
          </a:xfrm>
          <a:prstGeom prst="straightConnector1">
            <a:avLst/>
          </a:prstGeom>
          <a:ln w="12700">
            <a:solidFill>
              <a:schemeClr val="accent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35" idx="0"/>
            <a:endCxn id="23" idx="3"/>
          </p:cNvCxnSpPr>
          <p:nvPr/>
        </p:nvCxnSpPr>
        <p:spPr>
          <a:xfrm flipH="1" flipV="1">
            <a:off x="6876493" y="5356005"/>
            <a:ext cx="3036102" cy="1732566"/>
          </a:xfrm>
          <a:prstGeom prst="straightConnector1">
            <a:avLst/>
          </a:prstGeom>
          <a:ln w="12700">
            <a:solidFill>
              <a:schemeClr val="accent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/>
          <p:cNvSpPr/>
          <p:nvPr/>
        </p:nvSpPr>
        <p:spPr>
          <a:xfrm>
            <a:off x="5279757" y="4194686"/>
            <a:ext cx="1291999" cy="303493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40" dirty="0" err="1">
                <a:solidFill>
                  <a:schemeClr val="bg1"/>
                </a:solidFill>
              </a:rPr>
              <a:t>Heketi</a:t>
            </a:r>
            <a:r>
              <a:rPr lang="en-US" sz="1440" dirty="0">
                <a:solidFill>
                  <a:schemeClr val="bg1"/>
                </a:solidFill>
              </a:rPr>
              <a:t> Pod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8832949" y="5927136"/>
            <a:ext cx="1291999" cy="303493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40" dirty="0" err="1">
                <a:solidFill>
                  <a:schemeClr val="bg1"/>
                </a:solidFill>
              </a:rPr>
              <a:t>Heketi</a:t>
            </a:r>
            <a:r>
              <a:rPr lang="en-US" sz="1440" dirty="0">
                <a:solidFill>
                  <a:schemeClr val="bg1"/>
                </a:solidFill>
              </a:rPr>
              <a:t> Pod</a:t>
            </a:r>
          </a:p>
        </p:txBody>
      </p:sp>
      <p:cxnSp>
        <p:nvCxnSpPr>
          <p:cNvPr id="75" name="Straight Arrow Connector 74"/>
          <p:cNvCxnSpPr>
            <a:stCxn id="73" idx="2"/>
            <a:endCxn id="23" idx="0"/>
          </p:cNvCxnSpPr>
          <p:nvPr/>
        </p:nvCxnSpPr>
        <p:spPr>
          <a:xfrm>
            <a:off x="5925756" y="4498179"/>
            <a:ext cx="476338" cy="534992"/>
          </a:xfrm>
          <a:prstGeom prst="straightConnector1">
            <a:avLst/>
          </a:prstGeom>
          <a:ln>
            <a:solidFill>
              <a:schemeClr val="accent5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</p:cNvCxnSpPr>
          <p:nvPr/>
        </p:nvCxnSpPr>
        <p:spPr>
          <a:xfrm>
            <a:off x="5925756" y="4498179"/>
            <a:ext cx="3553193" cy="2566537"/>
          </a:xfrm>
          <a:prstGeom prst="straightConnector1">
            <a:avLst/>
          </a:prstGeom>
          <a:ln>
            <a:solidFill>
              <a:schemeClr val="accent5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3" idx="2"/>
          </p:cNvCxnSpPr>
          <p:nvPr/>
        </p:nvCxnSpPr>
        <p:spPr>
          <a:xfrm>
            <a:off x="5925756" y="4498178"/>
            <a:ext cx="6594430" cy="502882"/>
          </a:xfrm>
          <a:prstGeom prst="straightConnector1">
            <a:avLst/>
          </a:prstGeom>
          <a:ln>
            <a:solidFill>
              <a:schemeClr val="accent5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0" idx="2"/>
          </p:cNvCxnSpPr>
          <p:nvPr/>
        </p:nvCxnSpPr>
        <p:spPr>
          <a:xfrm flipH="1">
            <a:off x="10400738" y="5501763"/>
            <a:ext cx="2608885" cy="1947918"/>
          </a:xfrm>
          <a:prstGeom prst="straightConnector1">
            <a:avLst/>
          </a:prstGeom>
          <a:ln w="12700">
            <a:solidFill>
              <a:schemeClr val="accent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969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ounded Rectangle 88"/>
          <p:cNvSpPr/>
          <p:nvPr/>
        </p:nvSpPr>
        <p:spPr>
          <a:xfrm>
            <a:off x="8611525" y="1622067"/>
            <a:ext cx="5724677" cy="6371590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920" b="1" dirty="0" smtClean="0">
                <a:solidFill>
                  <a:schemeClr val="accent4"/>
                </a:solidFill>
              </a:rPr>
              <a:t>ICP </a:t>
            </a:r>
            <a:r>
              <a:rPr lang="en-US" sz="1920" b="1" dirty="0">
                <a:solidFill>
                  <a:schemeClr val="accent4"/>
                </a:solidFill>
              </a:rPr>
              <a:t>Cluster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46D591-6603-4CB3-BEEC-868B584CF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FCE347-2569-409D-BBD2-19FB850D8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58" y="1809821"/>
            <a:ext cx="3864253" cy="5654131"/>
          </a:xfrm>
        </p:spPr>
        <p:txBody>
          <a:bodyPr>
            <a:normAutofit/>
          </a:bodyPr>
          <a:lstStyle/>
          <a:p>
            <a:r>
              <a:rPr lang="en-US" sz="2400" b="1" dirty="0"/>
              <a:t>Principle:  </a:t>
            </a:r>
            <a:r>
              <a:rPr lang="en-US" sz="2400" dirty="0"/>
              <a:t>Remove </a:t>
            </a:r>
            <a:r>
              <a:rPr lang="en-US" sz="2400" dirty="0" smtClean="0"/>
              <a:t>management </a:t>
            </a:r>
            <a:r>
              <a:rPr lang="en-US" sz="2400" dirty="0"/>
              <a:t>and </a:t>
            </a:r>
            <a:r>
              <a:rPr lang="en-US" sz="2400" dirty="0" smtClean="0"/>
              <a:t>back-end </a:t>
            </a:r>
            <a:r>
              <a:rPr lang="en-US" sz="2400" dirty="0"/>
              <a:t>from the </a:t>
            </a:r>
            <a:r>
              <a:rPr lang="en-US" sz="2400" dirty="0" smtClean="0"/>
              <a:t>platform</a:t>
            </a:r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 err="1"/>
              <a:t>Heketi</a:t>
            </a:r>
            <a:r>
              <a:rPr lang="en-US" sz="2400" dirty="0"/>
              <a:t> </a:t>
            </a:r>
            <a:r>
              <a:rPr lang="en-US" sz="2400" dirty="0" smtClean="0"/>
              <a:t>can be </a:t>
            </a:r>
            <a:r>
              <a:rPr lang="en-US" sz="2400" dirty="0"/>
              <a:t>installed as pods or on HA IaaS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Allows storage solution life-cycle outside of </a:t>
            </a:r>
            <a:r>
              <a:rPr lang="en-US" sz="2400" dirty="0" smtClean="0"/>
              <a:t>ICP</a:t>
            </a:r>
            <a:endParaRPr lang="en-US" sz="2400" dirty="0"/>
          </a:p>
        </p:txBody>
      </p:sp>
      <p:sp>
        <p:nvSpPr>
          <p:cNvPr id="32" name="Flowchart: Magnetic Disk 31"/>
          <p:cNvSpPr/>
          <p:nvPr/>
        </p:nvSpPr>
        <p:spPr>
          <a:xfrm>
            <a:off x="3439984" y="6263374"/>
            <a:ext cx="794053" cy="690042"/>
          </a:xfrm>
          <a:prstGeom prst="flowChartMagneticDisk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80" dirty="0">
                <a:solidFill>
                  <a:schemeClr val="bg1"/>
                </a:solidFill>
              </a:rPr>
              <a:t>Storage Device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753027" y="2995321"/>
            <a:ext cx="1291999" cy="303493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40" dirty="0" err="1">
                <a:solidFill>
                  <a:schemeClr val="accent4"/>
                </a:solidFill>
              </a:rPr>
              <a:t>Heketi</a:t>
            </a:r>
            <a:endParaRPr lang="en-US" sz="1440" dirty="0">
              <a:solidFill>
                <a:schemeClr val="accent4"/>
              </a:solidFill>
            </a:endParaRPr>
          </a:p>
        </p:txBody>
      </p:sp>
      <p:sp>
        <p:nvSpPr>
          <p:cNvPr id="34" name="Flowchart: Magnetic Disk 33"/>
          <p:cNvSpPr/>
          <p:nvPr/>
        </p:nvSpPr>
        <p:spPr>
          <a:xfrm>
            <a:off x="3439986" y="6143541"/>
            <a:ext cx="794053" cy="690042"/>
          </a:xfrm>
          <a:prstGeom prst="flowChartMagneticDisk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80" dirty="0">
                <a:solidFill>
                  <a:schemeClr val="bg1"/>
                </a:solidFill>
              </a:rPr>
              <a:t>Storage Device</a:t>
            </a:r>
          </a:p>
        </p:txBody>
      </p:sp>
      <p:sp>
        <p:nvSpPr>
          <p:cNvPr id="39" name="Flowchart: Magnetic Disk 38"/>
          <p:cNvSpPr/>
          <p:nvPr/>
        </p:nvSpPr>
        <p:spPr>
          <a:xfrm>
            <a:off x="3439986" y="6026513"/>
            <a:ext cx="794053" cy="690042"/>
          </a:xfrm>
          <a:prstGeom prst="flowChartMagneticDisk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80" dirty="0">
                <a:solidFill>
                  <a:schemeClr val="bg1"/>
                </a:solidFill>
              </a:rPr>
              <a:t>Storage Device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12047653" y="2302349"/>
            <a:ext cx="2112277" cy="2552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40" b="1" dirty="0">
                <a:solidFill>
                  <a:schemeClr val="accent4"/>
                </a:solidFill>
              </a:rPr>
              <a:t>K8s:  Master Node</a:t>
            </a:r>
          </a:p>
        </p:txBody>
      </p:sp>
      <p:sp>
        <p:nvSpPr>
          <p:cNvPr id="47" name="Oval 46"/>
          <p:cNvSpPr/>
          <p:nvPr/>
        </p:nvSpPr>
        <p:spPr>
          <a:xfrm>
            <a:off x="12172731" y="3913392"/>
            <a:ext cx="1862118" cy="650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0" dirty="0" err="1">
                <a:solidFill>
                  <a:schemeClr val="tx1"/>
                </a:solidFill>
              </a:rPr>
              <a:t>Gluster</a:t>
            </a:r>
            <a:r>
              <a:rPr lang="en-US" sz="1320" dirty="0">
                <a:solidFill>
                  <a:schemeClr val="tx1"/>
                </a:solidFill>
              </a:rPr>
              <a:t> </a:t>
            </a:r>
            <a:r>
              <a:rPr lang="en-US" sz="1320" dirty="0" err="1">
                <a:solidFill>
                  <a:schemeClr val="tx1"/>
                </a:solidFill>
              </a:rPr>
              <a:t>Provisioner</a:t>
            </a:r>
            <a:endParaRPr lang="en-US" sz="1320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8751616" y="2302349"/>
            <a:ext cx="2112277" cy="2552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40" b="1" dirty="0">
                <a:solidFill>
                  <a:schemeClr val="accent4"/>
                </a:solidFill>
              </a:rPr>
              <a:t>K8s: Worker Node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9896954" y="3040907"/>
            <a:ext cx="826848" cy="47817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40" dirty="0">
                <a:solidFill>
                  <a:schemeClr val="bg1"/>
                </a:solidFill>
              </a:rPr>
              <a:t>App Pod</a:t>
            </a:r>
          </a:p>
        </p:txBody>
      </p:sp>
      <p:sp>
        <p:nvSpPr>
          <p:cNvPr id="10" name="Oval 9"/>
          <p:cNvSpPr/>
          <p:nvPr/>
        </p:nvSpPr>
        <p:spPr>
          <a:xfrm>
            <a:off x="9241830" y="3992871"/>
            <a:ext cx="1156913" cy="650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0" dirty="0" err="1">
                <a:solidFill>
                  <a:schemeClr val="tx1"/>
                </a:solidFill>
              </a:rPr>
              <a:t>Gluster</a:t>
            </a:r>
            <a:r>
              <a:rPr lang="en-US" sz="1320" dirty="0">
                <a:solidFill>
                  <a:schemeClr val="tx1"/>
                </a:solidFill>
              </a:rPr>
              <a:t> Mount Plugin</a:t>
            </a:r>
          </a:p>
        </p:txBody>
      </p:sp>
      <p:cxnSp>
        <p:nvCxnSpPr>
          <p:cNvPr id="17" name="Straight Arrow Connector 16"/>
          <p:cNvCxnSpPr>
            <a:stCxn id="64" idx="2"/>
            <a:endCxn id="10" idx="1"/>
          </p:cNvCxnSpPr>
          <p:nvPr/>
        </p:nvCxnSpPr>
        <p:spPr>
          <a:xfrm>
            <a:off x="9312505" y="3534986"/>
            <a:ext cx="98750" cy="553079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7" idx="2"/>
            <a:endCxn id="2052" idx="3"/>
          </p:cNvCxnSpPr>
          <p:nvPr/>
        </p:nvCxnSpPr>
        <p:spPr>
          <a:xfrm flipH="1" flipV="1">
            <a:off x="7761691" y="3596181"/>
            <a:ext cx="4411039" cy="642223"/>
          </a:xfrm>
          <a:prstGeom prst="straightConnector1">
            <a:avLst/>
          </a:prstGeom>
          <a:ln>
            <a:solidFill>
              <a:schemeClr val="accent4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3" idx="2"/>
            <a:endCxn id="77" idx="0"/>
          </p:cNvCxnSpPr>
          <p:nvPr/>
        </p:nvCxnSpPr>
        <p:spPr>
          <a:xfrm flipH="1">
            <a:off x="12686354" y="4854495"/>
            <a:ext cx="417438" cy="925288"/>
          </a:xfrm>
          <a:prstGeom prst="straightConnector1">
            <a:avLst/>
          </a:prstGeom>
          <a:ln w="12700">
            <a:solidFill>
              <a:schemeClr val="accent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8" idx="3"/>
            <a:endCxn id="43" idx="1"/>
          </p:cNvCxnSpPr>
          <p:nvPr/>
        </p:nvCxnSpPr>
        <p:spPr>
          <a:xfrm>
            <a:off x="10863893" y="3578422"/>
            <a:ext cx="1183759" cy="0"/>
          </a:xfrm>
          <a:prstGeom prst="straightConnector1">
            <a:avLst/>
          </a:prstGeom>
          <a:ln w="12700">
            <a:solidFill>
              <a:schemeClr val="accent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Magnetic Disk 32"/>
          <p:cNvSpPr/>
          <p:nvPr/>
        </p:nvSpPr>
        <p:spPr>
          <a:xfrm>
            <a:off x="3439986" y="5903621"/>
            <a:ext cx="794053" cy="690042"/>
          </a:xfrm>
          <a:prstGeom prst="flowChartMagneticDisk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80" dirty="0">
                <a:solidFill>
                  <a:schemeClr val="bg1"/>
                </a:solidFill>
              </a:rPr>
              <a:t>Storage Device</a:t>
            </a:r>
          </a:p>
        </p:txBody>
      </p:sp>
      <p:sp>
        <p:nvSpPr>
          <p:cNvPr id="36" name="Flowchart: Magnetic Disk 35"/>
          <p:cNvSpPr/>
          <p:nvPr/>
        </p:nvSpPr>
        <p:spPr>
          <a:xfrm>
            <a:off x="3439983" y="5786593"/>
            <a:ext cx="794053" cy="690042"/>
          </a:xfrm>
          <a:prstGeom prst="flowChartMagneticDisk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80" dirty="0">
                <a:solidFill>
                  <a:schemeClr val="bg1"/>
                </a:solidFill>
              </a:rPr>
              <a:t>Storage Device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773629" y="4880818"/>
            <a:ext cx="1274254" cy="2981430"/>
            <a:chOff x="2874018" y="4023666"/>
            <a:chExt cx="1061878" cy="2484525"/>
          </a:xfrm>
        </p:grpSpPr>
        <p:sp>
          <p:nvSpPr>
            <p:cNvPr id="53" name="Rounded Rectangle 52"/>
            <p:cNvSpPr/>
            <p:nvPr/>
          </p:nvSpPr>
          <p:spPr>
            <a:xfrm>
              <a:off x="2874018" y="4023666"/>
              <a:ext cx="1061878" cy="2484525"/>
            </a:xfrm>
            <a:prstGeom prst="roundRect">
              <a:avLst/>
            </a:prstGeom>
            <a:solidFill>
              <a:schemeClr val="bg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40" dirty="0" err="1">
                  <a:solidFill>
                    <a:schemeClr val="accent4"/>
                  </a:solidFill>
                </a:rPr>
                <a:t>Gluster</a:t>
              </a:r>
              <a:r>
                <a:rPr lang="en-US" sz="1440" dirty="0">
                  <a:solidFill>
                    <a:schemeClr val="accent4"/>
                  </a:solidFill>
                </a:rPr>
                <a:t> Cluster</a:t>
              </a:r>
              <a:endParaRPr lang="en-US" sz="720" dirty="0">
                <a:solidFill>
                  <a:schemeClr val="accent4"/>
                </a:solidFill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3001612" y="4583801"/>
              <a:ext cx="790664" cy="538056"/>
            </a:xfrm>
            <a:prstGeom prst="roundRect">
              <a:avLst/>
            </a:prstGeom>
            <a:solidFill>
              <a:schemeClr val="bg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40" dirty="0" err="1">
                  <a:solidFill>
                    <a:schemeClr val="accent4"/>
                  </a:solidFill>
                </a:rPr>
                <a:t>Gluster</a:t>
              </a:r>
              <a:r>
                <a:rPr lang="en-US" sz="1440" dirty="0">
                  <a:solidFill>
                    <a:schemeClr val="accent4"/>
                  </a:solidFill>
                </a:rPr>
                <a:t> Node</a:t>
              </a:r>
              <a:endParaRPr lang="en-US" sz="720" dirty="0">
                <a:solidFill>
                  <a:schemeClr val="accent4"/>
                </a:solidFill>
              </a:endParaRP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3001612" y="5806263"/>
              <a:ext cx="790664" cy="538056"/>
            </a:xfrm>
            <a:prstGeom prst="roundRect">
              <a:avLst/>
            </a:prstGeom>
            <a:solidFill>
              <a:schemeClr val="bg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40" dirty="0" err="1">
                  <a:solidFill>
                    <a:schemeClr val="accent4"/>
                  </a:solidFill>
                </a:rPr>
                <a:t>Gluster</a:t>
              </a:r>
              <a:r>
                <a:rPr lang="en-US" sz="1440" dirty="0">
                  <a:solidFill>
                    <a:schemeClr val="accent4"/>
                  </a:solidFill>
                </a:rPr>
                <a:t> Node</a:t>
              </a:r>
              <a:endParaRPr lang="en-US" sz="720" dirty="0">
                <a:solidFill>
                  <a:schemeClr val="accent4"/>
                </a:solidFill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3001612" y="5197875"/>
              <a:ext cx="790664" cy="538056"/>
            </a:xfrm>
            <a:prstGeom prst="roundRect">
              <a:avLst/>
            </a:prstGeom>
            <a:solidFill>
              <a:schemeClr val="bg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40" dirty="0" err="1">
                  <a:solidFill>
                    <a:schemeClr val="accent4"/>
                  </a:solidFill>
                </a:rPr>
                <a:t>Gluster</a:t>
              </a:r>
              <a:r>
                <a:rPr lang="en-US" sz="1440" dirty="0">
                  <a:solidFill>
                    <a:schemeClr val="accent4"/>
                  </a:solidFill>
                </a:rPr>
                <a:t> Node</a:t>
              </a:r>
              <a:endParaRPr lang="en-US" sz="720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11" name="AutoShape 2" descr="Image result for load balancer icon"/>
          <p:cNvSpPr>
            <a:spLocks noChangeAspect="1" noChangeArrowheads="1"/>
          </p:cNvSpPr>
          <p:nvPr/>
        </p:nvSpPr>
        <p:spPr bwMode="auto">
          <a:xfrm>
            <a:off x="186690" y="-173355"/>
            <a:ext cx="365760" cy="36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sz="3480"/>
          </a:p>
        </p:txBody>
      </p:sp>
      <p:pic>
        <p:nvPicPr>
          <p:cNvPr id="2052" name="Picture 4" descr="Image result for load balance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596" y="3055132"/>
            <a:ext cx="1082096" cy="1082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ounded Rectangle 53"/>
          <p:cNvSpPr/>
          <p:nvPr/>
        </p:nvSpPr>
        <p:spPr>
          <a:xfrm>
            <a:off x="4755700" y="3435331"/>
            <a:ext cx="1291999" cy="303493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40" dirty="0" err="1">
                <a:solidFill>
                  <a:schemeClr val="accent4"/>
                </a:solidFill>
              </a:rPr>
              <a:t>Heketi</a:t>
            </a:r>
            <a:endParaRPr lang="en-US" sz="1440" dirty="0">
              <a:solidFill>
                <a:schemeClr val="accent4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4753027" y="3832066"/>
            <a:ext cx="1291999" cy="303493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40" dirty="0" err="1">
                <a:solidFill>
                  <a:schemeClr val="accent4"/>
                </a:solidFill>
              </a:rPr>
              <a:t>Heketi</a:t>
            </a:r>
            <a:endParaRPr lang="en-US" sz="1440" dirty="0">
              <a:solidFill>
                <a:schemeClr val="accent4"/>
              </a:solidFill>
            </a:endParaRPr>
          </a:p>
        </p:txBody>
      </p:sp>
      <p:cxnSp>
        <p:nvCxnSpPr>
          <p:cNvPr id="57" name="Straight Arrow Connector 56"/>
          <p:cNvCxnSpPr>
            <a:stCxn id="2052" idx="1"/>
            <a:endCxn id="25" idx="3"/>
          </p:cNvCxnSpPr>
          <p:nvPr/>
        </p:nvCxnSpPr>
        <p:spPr>
          <a:xfrm flipH="1" flipV="1">
            <a:off x="6045027" y="3147068"/>
            <a:ext cx="634568" cy="449113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052" idx="1"/>
            <a:endCxn id="54" idx="3"/>
          </p:cNvCxnSpPr>
          <p:nvPr/>
        </p:nvCxnSpPr>
        <p:spPr>
          <a:xfrm flipH="1" flipV="1">
            <a:off x="6047699" y="3587077"/>
            <a:ext cx="631896" cy="9103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052" idx="1"/>
            <a:endCxn id="56" idx="3"/>
          </p:cNvCxnSpPr>
          <p:nvPr/>
        </p:nvCxnSpPr>
        <p:spPr>
          <a:xfrm flipH="1">
            <a:off x="6045027" y="3596181"/>
            <a:ext cx="634568" cy="387632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8899081" y="3056811"/>
            <a:ext cx="826848" cy="47817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40" dirty="0">
                <a:solidFill>
                  <a:schemeClr val="bg1"/>
                </a:solidFill>
              </a:rPr>
              <a:t>App Pod</a:t>
            </a:r>
          </a:p>
        </p:txBody>
      </p:sp>
      <p:cxnSp>
        <p:nvCxnSpPr>
          <p:cNvPr id="68" name="Straight Arrow Connector 67"/>
          <p:cNvCxnSpPr>
            <a:stCxn id="42" idx="2"/>
            <a:endCxn id="10" idx="7"/>
          </p:cNvCxnSpPr>
          <p:nvPr/>
        </p:nvCxnSpPr>
        <p:spPr>
          <a:xfrm flipH="1">
            <a:off x="10229318" y="3519081"/>
            <a:ext cx="81061" cy="568984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0" idx="2"/>
            <a:endCxn id="40" idx="3"/>
          </p:cNvCxnSpPr>
          <p:nvPr/>
        </p:nvCxnSpPr>
        <p:spPr>
          <a:xfrm flipH="1">
            <a:off x="5875539" y="4317884"/>
            <a:ext cx="3366292" cy="1557930"/>
          </a:xfrm>
          <a:prstGeom prst="straightConnector1">
            <a:avLst/>
          </a:prstGeom>
          <a:ln>
            <a:solidFill>
              <a:schemeClr val="accent4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9228687" y="5785736"/>
            <a:ext cx="2112277" cy="1703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40" b="1" dirty="0">
                <a:solidFill>
                  <a:schemeClr val="accent4"/>
                </a:solidFill>
              </a:rPr>
              <a:t>K8s: Worker Node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11630215" y="5779782"/>
            <a:ext cx="2112277" cy="1703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40" b="1" dirty="0">
                <a:solidFill>
                  <a:schemeClr val="accent4"/>
                </a:solidFill>
              </a:rPr>
              <a:t>K8s: Worker Node</a:t>
            </a:r>
          </a:p>
        </p:txBody>
      </p:sp>
      <p:cxnSp>
        <p:nvCxnSpPr>
          <p:cNvPr id="80" name="Straight Arrow Connector 79"/>
          <p:cNvCxnSpPr>
            <a:stCxn id="43" idx="1"/>
            <a:endCxn id="76" idx="0"/>
          </p:cNvCxnSpPr>
          <p:nvPr/>
        </p:nvCxnSpPr>
        <p:spPr>
          <a:xfrm flipH="1">
            <a:off x="10284826" y="3578421"/>
            <a:ext cx="1762826" cy="2207314"/>
          </a:xfrm>
          <a:prstGeom prst="straightConnector1">
            <a:avLst/>
          </a:prstGeom>
          <a:ln w="12700">
            <a:solidFill>
              <a:schemeClr val="accent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53" idx="0"/>
          </p:cNvCxnSpPr>
          <p:nvPr/>
        </p:nvCxnSpPr>
        <p:spPr>
          <a:xfrm>
            <a:off x="5410756" y="4221852"/>
            <a:ext cx="0" cy="658966"/>
          </a:xfrm>
          <a:prstGeom prst="straightConnector1">
            <a:avLst/>
          </a:prstGeom>
          <a:ln>
            <a:solidFill>
              <a:schemeClr val="accent4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>
            <a:off x="4234039" y="5875813"/>
            <a:ext cx="690241" cy="284491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 flipV="1">
            <a:off x="4234036" y="6371534"/>
            <a:ext cx="692707" cy="211924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endCxn id="32" idx="4"/>
          </p:cNvCxnSpPr>
          <p:nvPr/>
        </p:nvCxnSpPr>
        <p:spPr>
          <a:xfrm flipH="1" flipV="1">
            <a:off x="4234037" y="6608396"/>
            <a:ext cx="690242" cy="734372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1888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/>
          <p:cNvSpPr/>
          <p:nvPr/>
        </p:nvSpPr>
        <p:spPr>
          <a:xfrm>
            <a:off x="7633252" y="3840481"/>
            <a:ext cx="6631384" cy="1802996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80" dirty="0">
                <a:solidFill>
                  <a:schemeClr val="tx1"/>
                </a:solidFill>
              </a:rPr>
              <a:t>US </a:t>
            </a:r>
          </a:p>
          <a:p>
            <a:r>
              <a:rPr lang="en-US" sz="1680" dirty="0">
                <a:solidFill>
                  <a:schemeClr val="tx1"/>
                </a:solidFill>
              </a:rPr>
              <a:t>Data Center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7633252" y="6026513"/>
            <a:ext cx="6631384" cy="1775398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80" dirty="0">
                <a:solidFill>
                  <a:schemeClr val="tx1"/>
                </a:solidFill>
              </a:rPr>
              <a:t>EU </a:t>
            </a:r>
          </a:p>
          <a:p>
            <a:r>
              <a:rPr lang="en-US" sz="1680" dirty="0">
                <a:solidFill>
                  <a:schemeClr val="tx1"/>
                </a:solidFill>
              </a:rPr>
              <a:t>Data Center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9398442" y="5021250"/>
            <a:ext cx="1140317" cy="2661392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440" dirty="0" err="1">
                <a:solidFill>
                  <a:schemeClr val="accent4"/>
                </a:solidFill>
              </a:rPr>
              <a:t>Gluster</a:t>
            </a:r>
            <a:r>
              <a:rPr lang="en-US" sz="1440" dirty="0">
                <a:solidFill>
                  <a:schemeClr val="accent4"/>
                </a:solidFill>
              </a:rPr>
              <a:t> Cluster</a:t>
            </a:r>
            <a:endParaRPr lang="en-US" sz="720" dirty="0">
              <a:solidFill>
                <a:schemeClr val="accent4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46D591-6603-4CB3-BEEC-868B584CF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GluserFS</a:t>
            </a:r>
            <a:r>
              <a:rPr lang="en-US" dirty="0" smtClean="0"/>
              <a:t> architecture extended (example)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FCE347-2569-409D-BBD2-19FB850D8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57" y="1809821"/>
            <a:ext cx="5403883" cy="5654131"/>
          </a:xfrm>
        </p:spPr>
        <p:txBody>
          <a:bodyPr>
            <a:norm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dirty="0" err="1"/>
              <a:t>Gluster</a:t>
            </a:r>
            <a:r>
              <a:rPr lang="en-US" dirty="0"/>
              <a:t> </a:t>
            </a:r>
            <a:r>
              <a:rPr lang="en-US" dirty="0" smtClean="0"/>
              <a:t>cluster (trusted storage pool</a:t>
            </a:r>
            <a:r>
              <a:rPr lang="en-US" dirty="0"/>
              <a:t>) serving one or more </a:t>
            </a:r>
            <a:r>
              <a:rPr lang="en-US" dirty="0" smtClean="0"/>
              <a:t>ICP cluster </a:t>
            </a:r>
            <a:r>
              <a:rPr lang="en-US" dirty="0"/>
              <a:t>in the same data center 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Geo replication replicates data to remote </a:t>
            </a:r>
            <a:r>
              <a:rPr lang="en-US" dirty="0" err="1"/>
              <a:t>GlusterFS</a:t>
            </a:r>
            <a:r>
              <a:rPr lang="en-US" dirty="0"/>
              <a:t> node (one way)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One </a:t>
            </a:r>
            <a:r>
              <a:rPr lang="en-US" dirty="0" smtClean="0"/>
              <a:t>ICP </a:t>
            </a:r>
            <a:r>
              <a:rPr lang="en-US" dirty="0"/>
              <a:t>may access one or more </a:t>
            </a:r>
            <a:r>
              <a:rPr lang="en-US" dirty="0" err="1"/>
              <a:t>GlusterFS</a:t>
            </a:r>
            <a:r>
              <a:rPr lang="en-US" dirty="0"/>
              <a:t> </a:t>
            </a:r>
            <a:r>
              <a:rPr lang="en-US" dirty="0" smtClean="0"/>
              <a:t>trusted storage pools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10621429" y="7165047"/>
            <a:ext cx="643327" cy="15174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 dirty="0">
              <a:solidFill>
                <a:schemeClr val="accent4"/>
              </a:solidFill>
            </a:endParaRPr>
          </a:p>
        </p:txBody>
      </p:sp>
      <p:sp>
        <p:nvSpPr>
          <p:cNvPr id="11" name="AutoShape 2" descr="Image result for load balancer icon"/>
          <p:cNvSpPr>
            <a:spLocks noChangeAspect="1" noChangeArrowheads="1"/>
          </p:cNvSpPr>
          <p:nvPr/>
        </p:nvSpPr>
        <p:spPr bwMode="auto">
          <a:xfrm>
            <a:off x="186690" y="-173355"/>
            <a:ext cx="365760" cy="36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sz="3480"/>
          </a:p>
        </p:txBody>
      </p:sp>
      <p:pic>
        <p:nvPicPr>
          <p:cNvPr id="2052" name="Picture 4" descr="Image result for load balance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5718" y="7211174"/>
            <a:ext cx="419377" cy="419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Straight Arrow Connector 56"/>
          <p:cNvCxnSpPr>
            <a:stCxn id="2052" idx="1"/>
            <a:endCxn id="25" idx="3"/>
          </p:cNvCxnSpPr>
          <p:nvPr/>
        </p:nvCxnSpPr>
        <p:spPr>
          <a:xfrm flipH="1" flipV="1">
            <a:off x="11264756" y="7240920"/>
            <a:ext cx="400961" cy="179942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052" idx="1"/>
          </p:cNvCxnSpPr>
          <p:nvPr/>
        </p:nvCxnSpPr>
        <p:spPr>
          <a:xfrm flipH="1">
            <a:off x="11243511" y="7420862"/>
            <a:ext cx="422207" cy="0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052" idx="1"/>
          </p:cNvCxnSpPr>
          <p:nvPr/>
        </p:nvCxnSpPr>
        <p:spPr>
          <a:xfrm flipH="1">
            <a:off x="11252799" y="7420863"/>
            <a:ext cx="412919" cy="131816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12128169" y="6368775"/>
            <a:ext cx="943783" cy="1099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40" b="1" dirty="0" err="1">
                <a:solidFill>
                  <a:schemeClr val="accent4"/>
                </a:solidFill>
              </a:rPr>
              <a:t>ICp</a:t>
            </a:r>
            <a:r>
              <a:rPr lang="en-US" sz="1440" b="1" dirty="0">
                <a:solidFill>
                  <a:schemeClr val="accent4"/>
                </a:solidFill>
              </a:rPr>
              <a:t> Cluster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13157862" y="6358752"/>
            <a:ext cx="943783" cy="1099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40" b="1" dirty="0" err="1">
                <a:solidFill>
                  <a:schemeClr val="accent4"/>
                </a:solidFill>
              </a:rPr>
              <a:t>ICp</a:t>
            </a:r>
            <a:r>
              <a:rPr lang="en-US" sz="1440" b="1" dirty="0">
                <a:solidFill>
                  <a:schemeClr val="accent4"/>
                </a:solidFill>
              </a:rPr>
              <a:t> Cluster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10845834" y="3947822"/>
            <a:ext cx="1100287" cy="2684482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40" dirty="0" err="1">
                <a:solidFill>
                  <a:schemeClr val="accent4"/>
                </a:solidFill>
              </a:rPr>
              <a:t>Gluster</a:t>
            </a:r>
            <a:r>
              <a:rPr lang="en-US" sz="1440" dirty="0">
                <a:solidFill>
                  <a:schemeClr val="accent4"/>
                </a:solidFill>
              </a:rPr>
              <a:t> Cluster</a:t>
            </a:r>
            <a:endParaRPr lang="en-US" sz="720" dirty="0">
              <a:solidFill>
                <a:schemeClr val="accent4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12128169" y="4258050"/>
            <a:ext cx="943783" cy="1099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40" b="1" dirty="0" err="1">
                <a:solidFill>
                  <a:schemeClr val="accent4"/>
                </a:solidFill>
              </a:rPr>
              <a:t>ICp</a:t>
            </a:r>
            <a:r>
              <a:rPr lang="en-US" sz="1440" b="1" dirty="0">
                <a:solidFill>
                  <a:schemeClr val="accent4"/>
                </a:solidFill>
              </a:rPr>
              <a:t> Cluster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13157862" y="4248026"/>
            <a:ext cx="943783" cy="1099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40" b="1" dirty="0" err="1">
                <a:solidFill>
                  <a:schemeClr val="accent4"/>
                </a:solidFill>
              </a:rPr>
              <a:t>ICp</a:t>
            </a:r>
            <a:r>
              <a:rPr lang="en-US" sz="1440" b="1" dirty="0">
                <a:solidFill>
                  <a:schemeClr val="accent4"/>
                </a:solidFill>
              </a:rPr>
              <a:t> Cluster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10625407" y="7336000"/>
            <a:ext cx="643327" cy="15174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 dirty="0">
              <a:solidFill>
                <a:schemeClr val="accent4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10617459" y="7495027"/>
            <a:ext cx="643327" cy="15174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 dirty="0">
              <a:solidFill>
                <a:schemeClr val="accent4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8020649" y="6907037"/>
            <a:ext cx="906449" cy="608274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320" dirty="0" err="1">
                <a:solidFill>
                  <a:schemeClr val="accent4"/>
                </a:solidFill>
              </a:rPr>
              <a:t>Gluster</a:t>
            </a:r>
            <a:r>
              <a:rPr lang="en-US" sz="1320" dirty="0">
                <a:solidFill>
                  <a:schemeClr val="accent4"/>
                </a:solidFill>
              </a:rPr>
              <a:t> Cluster</a:t>
            </a:r>
            <a:endParaRPr lang="en-US" sz="600" dirty="0">
              <a:solidFill>
                <a:schemeClr val="accent4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9523464" y="6811971"/>
            <a:ext cx="906449" cy="304135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80" dirty="0">
                <a:solidFill>
                  <a:schemeClr val="accent4"/>
                </a:solidFill>
              </a:rPr>
              <a:t>Node</a:t>
            </a:r>
            <a:endParaRPr lang="en-US" sz="240" dirty="0">
              <a:solidFill>
                <a:schemeClr val="accent4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9515515" y="6461293"/>
            <a:ext cx="906449" cy="304135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80" dirty="0">
                <a:solidFill>
                  <a:schemeClr val="accent4"/>
                </a:solidFill>
              </a:rPr>
              <a:t>Node</a:t>
            </a:r>
            <a:endParaRPr lang="en-US" sz="240" dirty="0">
              <a:solidFill>
                <a:schemeClr val="accent4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9515515" y="5170050"/>
            <a:ext cx="906449" cy="304135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80" dirty="0">
                <a:solidFill>
                  <a:schemeClr val="accent4"/>
                </a:solidFill>
              </a:rPr>
              <a:t>Node</a:t>
            </a:r>
            <a:endParaRPr lang="en-US" sz="240" dirty="0">
              <a:solidFill>
                <a:schemeClr val="accent4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9515376" y="6115829"/>
            <a:ext cx="906449" cy="304135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80" dirty="0">
                <a:solidFill>
                  <a:schemeClr val="accent4"/>
                </a:solidFill>
              </a:rPr>
              <a:t>Node</a:t>
            </a:r>
            <a:endParaRPr lang="en-US" sz="240" dirty="0">
              <a:solidFill>
                <a:schemeClr val="accent4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10957031" y="5325541"/>
            <a:ext cx="906449" cy="304135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80" dirty="0">
                <a:solidFill>
                  <a:schemeClr val="accent4"/>
                </a:solidFill>
              </a:rPr>
              <a:t>Node</a:t>
            </a:r>
            <a:endParaRPr lang="en-US" sz="240" dirty="0">
              <a:solidFill>
                <a:schemeClr val="accent4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10949082" y="4983642"/>
            <a:ext cx="906449" cy="304135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80" dirty="0">
                <a:solidFill>
                  <a:schemeClr val="accent4"/>
                </a:solidFill>
              </a:rPr>
              <a:t>Node</a:t>
            </a:r>
            <a:endParaRPr lang="en-US" sz="240" dirty="0">
              <a:solidFill>
                <a:schemeClr val="accent4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10948943" y="4638178"/>
            <a:ext cx="906449" cy="304135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80" dirty="0">
                <a:solidFill>
                  <a:schemeClr val="accent4"/>
                </a:solidFill>
              </a:rPr>
              <a:t>Node</a:t>
            </a:r>
            <a:endParaRPr lang="en-US" sz="240" dirty="0">
              <a:solidFill>
                <a:schemeClr val="accent4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10942753" y="6140663"/>
            <a:ext cx="906449" cy="304135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80" dirty="0">
                <a:solidFill>
                  <a:schemeClr val="accent4"/>
                </a:solidFill>
              </a:rPr>
              <a:t>Node</a:t>
            </a:r>
            <a:endParaRPr lang="en-US" sz="240" dirty="0">
              <a:solidFill>
                <a:schemeClr val="accent4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260785" y="6877219"/>
            <a:ext cx="708848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 err="1"/>
              <a:t>Heketi</a:t>
            </a:r>
            <a:endParaRPr lang="en-US" sz="1440" dirty="0"/>
          </a:p>
        </p:txBody>
      </p:sp>
      <p:sp>
        <p:nvSpPr>
          <p:cNvPr id="88" name="Rounded Rectangle 87"/>
          <p:cNvSpPr/>
          <p:nvPr/>
        </p:nvSpPr>
        <p:spPr>
          <a:xfrm>
            <a:off x="9329244" y="4388455"/>
            <a:ext cx="643327" cy="15174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 dirty="0">
              <a:solidFill>
                <a:schemeClr val="accent4"/>
              </a:solidFill>
            </a:endParaRPr>
          </a:p>
        </p:txBody>
      </p:sp>
      <p:pic>
        <p:nvPicPr>
          <p:cNvPr id="91" name="Picture 4" descr="Image result for load balance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3533" y="4425804"/>
            <a:ext cx="419377" cy="419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2" name="Straight Arrow Connector 91"/>
          <p:cNvCxnSpPr>
            <a:stCxn id="91" idx="1"/>
            <a:endCxn id="88" idx="3"/>
          </p:cNvCxnSpPr>
          <p:nvPr/>
        </p:nvCxnSpPr>
        <p:spPr>
          <a:xfrm flipH="1" flipV="1">
            <a:off x="9972571" y="4464328"/>
            <a:ext cx="400961" cy="171164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91" idx="1"/>
          </p:cNvCxnSpPr>
          <p:nvPr/>
        </p:nvCxnSpPr>
        <p:spPr>
          <a:xfrm flipH="1">
            <a:off x="9951326" y="4635492"/>
            <a:ext cx="422207" cy="0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91" idx="1"/>
          </p:cNvCxnSpPr>
          <p:nvPr/>
        </p:nvCxnSpPr>
        <p:spPr>
          <a:xfrm flipH="1">
            <a:off x="9960614" y="4635493"/>
            <a:ext cx="412919" cy="131816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ounded Rectangle 97"/>
          <p:cNvSpPr/>
          <p:nvPr/>
        </p:nvSpPr>
        <p:spPr>
          <a:xfrm>
            <a:off x="9333222" y="4550630"/>
            <a:ext cx="643327" cy="15174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 dirty="0">
              <a:solidFill>
                <a:schemeClr val="accent4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9334051" y="4709656"/>
            <a:ext cx="643327" cy="15174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 dirty="0">
              <a:solidFill>
                <a:schemeClr val="accent4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9968600" y="4091849"/>
            <a:ext cx="708848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 err="1"/>
              <a:t>Heketi</a:t>
            </a:r>
            <a:endParaRPr lang="en-US" sz="1440" dirty="0"/>
          </a:p>
        </p:txBody>
      </p:sp>
      <p:sp>
        <p:nvSpPr>
          <p:cNvPr id="101" name="Rounded Rectangle 100"/>
          <p:cNvSpPr/>
          <p:nvPr/>
        </p:nvSpPr>
        <p:spPr>
          <a:xfrm>
            <a:off x="7623430" y="1707306"/>
            <a:ext cx="6631384" cy="1802996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80" dirty="0">
                <a:solidFill>
                  <a:schemeClr val="tx1"/>
                </a:solidFill>
              </a:rPr>
              <a:t>Asia </a:t>
            </a:r>
          </a:p>
          <a:p>
            <a:r>
              <a:rPr lang="en-US" sz="1680" dirty="0">
                <a:solidFill>
                  <a:schemeClr val="tx1"/>
                </a:solidFill>
              </a:rPr>
              <a:t>Data Center</a:t>
            </a:r>
          </a:p>
        </p:txBody>
      </p:sp>
      <p:sp>
        <p:nvSpPr>
          <p:cNvPr id="102" name="Rounded Rectangle 101"/>
          <p:cNvSpPr/>
          <p:nvPr/>
        </p:nvSpPr>
        <p:spPr>
          <a:xfrm>
            <a:off x="8020649" y="2569200"/>
            <a:ext cx="1100287" cy="678679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40" dirty="0" err="1">
                <a:solidFill>
                  <a:schemeClr val="accent4"/>
                </a:solidFill>
              </a:rPr>
              <a:t>Gluster</a:t>
            </a:r>
            <a:r>
              <a:rPr lang="en-US" sz="1440" dirty="0">
                <a:solidFill>
                  <a:schemeClr val="accent4"/>
                </a:solidFill>
              </a:rPr>
              <a:t> Cluster</a:t>
            </a:r>
            <a:endParaRPr lang="en-US" sz="720" dirty="0">
              <a:solidFill>
                <a:schemeClr val="accent4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12118347" y="2124874"/>
            <a:ext cx="943783" cy="1099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40" b="1" dirty="0" err="1">
                <a:solidFill>
                  <a:schemeClr val="accent4"/>
                </a:solidFill>
              </a:rPr>
              <a:t>ICp</a:t>
            </a:r>
            <a:r>
              <a:rPr lang="en-US" sz="1440" b="1" dirty="0">
                <a:solidFill>
                  <a:schemeClr val="accent4"/>
                </a:solidFill>
              </a:rPr>
              <a:t> Cluster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13148040" y="2114851"/>
            <a:ext cx="943783" cy="1099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40" b="1" dirty="0" err="1">
                <a:solidFill>
                  <a:schemeClr val="accent4"/>
                </a:solidFill>
              </a:rPr>
              <a:t>ICp</a:t>
            </a:r>
            <a:r>
              <a:rPr lang="en-US" sz="1440" b="1" dirty="0">
                <a:solidFill>
                  <a:schemeClr val="accent4"/>
                </a:solidFill>
              </a:rPr>
              <a:t> Cluster</a:t>
            </a:r>
          </a:p>
        </p:txBody>
      </p:sp>
      <p:sp>
        <p:nvSpPr>
          <p:cNvPr id="111" name="Rounded Rectangle 110"/>
          <p:cNvSpPr/>
          <p:nvPr/>
        </p:nvSpPr>
        <p:spPr>
          <a:xfrm>
            <a:off x="9319422" y="2659067"/>
            <a:ext cx="643327" cy="15174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 dirty="0">
              <a:solidFill>
                <a:schemeClr val="accent4"/>
              </a:solidFill>
            </a:endParaRPr>
          </a:p>
        </p:txBody>
      </p:sp>
      <p:pic>
        <p:nvPicPr>
          <p:cNvPr id="112" name="Picture 4" descr="Image result for load balancer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711" y="2696416"/>
            <a:ext cx="419377" cy="419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3" name="Straight Arrow Connector 112"/>
          <p:cNvCxnSpPr>
            <a:stCxn id="112" idx="1"/>
            <a:endCxn id="111" idx="3"/>
          </p:cNvCxnSpPr>
          <p:nvPr/>
        </p:nvCxnSpPr>
        <p:spPr>
          <a:xfrm flipH="1" flipV="1">
            <a:off x="9962749" y="2734941"/>
            <a:ext cx="400961" cy="171164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12" idx="1"/>
          </p:cNvCxnSpPr>
          <p:nvPr/>
        </p:nvCxnSpPr>
        <p:spPr>
          <a:xfrm flipH="1">
            <a:off x="9941504" y="2906105"/>
            <a:ext cx="422207" cy="0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12" idx="1"/>
          </p:cNvCxnSpPr>
          <p:nvPr/>
        </p:nvCxnSpPr>
        <p:spPr>
          <a:xfrm flipH="1">
            <a:off x="9950792" y="2906106"/>
            <a:ext cx="412919" cy="131816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ounded Rectangle 115"/>
          <p:cNvSpPr/>
          <p:nvPr/>
        </p:nvSpPr>
        <p:spPr>
          <a:xfrm>
            <a:off x="9323400" y="2821243"/>
            <a:ext cx="643327" cy="15174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 dirty="0">
              <a:solidFill>
                <a:schemeClr val="accent4"/>
              </a:solidFill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9324229" y="2980269"/>
            <a:ext cx="643327" cy="15174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 dirty="0">
              <a:solidFill>
                <a:schemeClr val="accent4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9958778" y="2362462"/>
            <a:ext cx="708848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 err="1"/>
              <a:t>Heketi</a:t>
            </a:r>
            <a:endParaRPr lang="en-US" sz="1440" dirty="0"/>
          </a:p>
        </p:txBody>
      </p:sp>
      <p:sp>
        <p:nvSpPr>
          <p:cNvPr id="120" name="Rounded Rectangle 119"/>
          <p:cNvSpPr/>
          <p:nvPr/>
        </p:nvSpPr>
        <p:spPr>
          <a:xfrm>
            <a:off x="11090581" y="2145268"/>
            <a:ext cx="943783" cy="1099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40" b="1" dirty="0" err="1">
                <a:solidFill>
                  <a:schemeClr val="accent4"/>
                </a:solidFill>
              </a:rPr>
              <a:t>ICp</a:t>
            </a:r>
            <a:r>
              <a:rPr lang="en-US" sz="1440" b="1" dirty="0">
                <a:solidFill>
                  <a:schemeClr val="accent4"/>
                </a:solidFill>
              </a:rPr>
              <a:t> Cluster</a:t>
            </a:r>
          </a:p>
        </p:txBody>
      </p:sp>
    </p:spTree>
    <p:extLst>
      <p:ext uri="{BB962C8B-B14F-4D97-AF65-F5344CB8AC3E}">
        <p14:creationId xmlns:p14="http://schemas.microsoft.com/office/powerpoint/2010/main" val="25743777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80" y="1204241"/>
            <a:ext cx="10273538" cy="603874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395876" y="7379013"/>
            <a:ext cx="6108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C00000"/>
                </a:solidFill>
              </a:rPr>
              <a:t>Services marked in red could not be contained for October.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6F93CA76-0335-4188-9A00-D4C5874537E0}"/>
              </a:ext>
            </a:extLst>
          </p:cNvPr>
          <p:cNvSpPr txBox="1">
            <a:spLocks/>
          </p:cNvSpPr>
          <p:nvPr/>
        </p:nvSpPr>
        <p:spPr>
          <a:xfrm>
            <a:off x="468946" y="309645"/>
            <a:ext cx="13064176" cy="1055048"/>
          </a:xfrm>
          <a:prstGeom prst="rect">
            <a:avLst/>
          </a:prstGeom>
        </p:spPr>
        <p:txBody>
          <a:bodyPr anchor="t" anchorCtr="0"/>
          <a:lstStyle>
            <a:lvl1pPr algn="l" defTabSz="728758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80" b="0" i="0" kern="1200">
                <a:solidFill>
                  <a:schemeClr val="accent4"/>
                </a:solidFill>
                <a:latin typeface="IBM Plex Sans Regular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ICP Functional Architecture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367949" y="2386940"/>
            <a:ext cx="1479168" cy="760021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425340" y="3239986"/>
            <a:ext cx="1479168" cy="760021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58892" y="3228112"/>
            <a:ext cx="1479168" cy="760021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946" y="464020"/>
            <a:ext cx="13064176" cy="1055048"/>
          </a:xfrm>
        </p:spPr>
        <p:txBody>
          <a:bodyPr/>
          <a:lstStyle/>
          <a:p>
            <a:r>
              <a:rPr lang="en-US" dirty="0"/>
              <a:t>Supported </a:t>
            </a:r>
            <a:r>
              <a:rPr lang="en-US" dirty="0" smtClean="0"/>
              <a:t>system configurations</a:t>
            </a:r>
            <a:r>
              <a:rPr lang="en-CA" dirty="0" smtClean="0"/>
              <a:t> (October Release)</a:t>
            </a:r>
            <a:endParaRPr lang="en-CA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6862543"/>
              </p:ext>
            </p:extLst>
          </p:nvPr>
        </p:nvGraphicFramePr>
        <p:xfrm>
          <a:off x="267346" y="1968780"/>
          <a:ext cx="14116408" cy="521801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048637"/>
                <a:gridCol w="1662670"/>
                <a:gridCol w="2870304"/>
                <a:gridCol w="7534797"/>
              </a:tblGrid>
              <a:tr h="408275">
                <a:tc gridSpan="2">
                  <a:txBody>
                    <a:bodyPr/>
                    <a:lstStyle/>
                    <a:p>
                      <a:r>
                        <a:rPr lang="en-US" sz="1800" dirty="0" smtClean="0"/>
                        <a:t>Specs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800" dirty="0" smtClean="0"/>
                        <a:t>Support Statement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664">
                <a:tc rowSpan="3"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OS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DED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x86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DEDF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6858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RHEL </a:t>
                      </a:r>
                      <a:r>
                        <a:rPr lang="en-US" sz="1800" strike="sngStrike" dirty="0" smtClean="0">
                          <a:solidFill>
                            <a:srgbClr val="0000FF"/>
                          </a:solidFill>
                        </a:rPr>
                        <a:t>7.1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, 7.2,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7.3,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Ubuntu 16.04 LTS</a:t>
                      </a:r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DEDF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664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Power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DEDF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6858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RHEL </a:t>
                      </a:r>
                      <a:r>
                        <a:rPr lang="en-US" sz="1800" strike="sngStrike" dirty="0" smtClean="0">
                          <a:solidFill>
                            <a:srgbClr val="0000FF"/>
                          </a:solidFill>
                        </a:rPr>
                        <a:t>7.1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, 7.2,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7.3,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Ubuntu 16.04 LTS</a:t>
                      </a:r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DEDF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664">
                <a:tc vMerge="1"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7150" marR="57150" marT="38100" marB="38100">
                    <a:solidFill>
                      <a:srgbClr val="CDED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Z (workers)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DEDF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6858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RHEL 7.1,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 7.2, 7.3,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Ubuntu 16.04 LTS; deployed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 as </a:t>
                      </a:r>
                      <a:r>
                        <a:rPr lang="en-US" sz="1800" baseline="0" dirty="0" err="1" smtClean="0">
                          <a:solidFill>
                            <a:srgbClr val="FF0000"/>
                          </a:solidFill>
                        </a:rPr>
                        <a:t>zVM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en-US" sz="1800" baseline="0" dirty="0" err="1" smtClean="0">
                          <a:solidFill>
                            <a:srgbClr val="FF0000"/>
                          </a:solidFill>
                        </a:rPr>
                        <a:t>zKVM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 or LPAR</a:t>
                      </a:r>
                      <a:endParaRPr lang="en-US" sz="18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CDEDF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664">
                <a:tc rowSpan="3"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Browsers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DF8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Windows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6858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aseline="0" dirty="0" smtClean="0">
                          <a:solidFill>
                            <a:schemeClr val="tx1"/>
                          </a:solidFill>
                        </a:rPr>
                        <a:t>IE 11, </a:t>
                      </a:r>
                      <a:r>
                        <a:rPr lang="it-IT" sz="1800" baseline="0" dirty="0" err="1" smtClean="0">
                          <a:solidFill>
                            <a:schemeClr val="tx1"/>
                          </a:solidFill>
                        </a:rPr>
                        <a:t>Firefox</a:t>
                      </a:r>
                      <a:r>
                        <a:rPr lang="it-IT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800" strike="sngStrike" baseline="0" dirty="0" smtClean="0">
                          <a:solidFill>
                            <a:srgbClr val="0000FF"/>
                          </a:solidFill>
                        </a:rPr>
                        <a:t>52.x, </a:t>
                      </a:r>
                      <a:r>
                        <a:rPr lang="it-IT" sz="1800" baseline="0" dirty="0" smtClean="0">
                          <a:solidFill>
                            <a:srgbClr val="FF0000"/>
                          </a:solidFill>
                        </a:rPr>
                        <a:t>53, ESR 52.x</a:t>
                      </a:r>
                      <a:r>
                        <a:rPr lang="it-IT" sz="18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it-IT" sz="1800" baseline="0" dirty="0" err="1" smtClean="0">
                          <a:solidFill>
                            <a:schemeClr val="tx1"/>
                          </a:solidFill>
                        </a:rPr>
                        <a:t>Chrome</a:t>
                      </a:r>
                      <a:r>
                        <a:rPr lang="it-IT" sz="1800" baseline="0" dirty="0" smtClean="0">
                          <a:solidFill>
                            <a:schemeClr val="tx1"/>
                          </a:solidFill>
                        </a:rPr>
                        <a:t> 59.0.3071.115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664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Linux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6858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Firefox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strike="sngStrike" baseline="0" dirty="0" smtClean="0">
                          <a:solidFill>
                            <a:srgbClr val="0000FF"/>
                          </a:solidFill>
                        </a:rPr>
                        <a:t>44, 45, 52</a:t>
                      </a:r>
                      <a:r>
                        <a:rPr lang="en-US" sz="1800" strike="noStrike" baseline="0" dirty="0" smtClean="0">
                          <a:solidFill>
                            <a:srgbClr val="0000FF"/>
                          </a:solidFill>
                        </a:rPr>
                        <a:t>,</a:t>
                      </a:r>
                      <a:r>
                        <a:rPr lang="en-US" sz="1800" strike="noStrike" baseline="0" dirty="0" smtClean="0">
                          <a:solidFill>
                            <a:srgbClr val="FF0000"/>
                          </a:solidFill>
                        </a:rPr>
                        <a:t> 53,</a:t>
                      </a:r>
                      <a:r>
                        <a:rPr lang="en-US" sz="1800" strike="noStrik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strike="sngStrike" baseline="0" dirty="0" smtClean="0">
                          <a:solidFill>
                            <a:srgbClr val="0000FF"/>
                          </a:solidFill>
                        </a:rPr>
                        <a:t>ESR 38, ESR45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ESR 52.x</a:t>
                      </a:r>
                      <a:endParaRPr lang="en-US" sz="18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664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MacOS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6858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Safari </a:t>
                      </a:r>
                      <a:r>
                        <a:rPr lang="en-US" sz="1800" strike="sngStrike" dirty="0" smtClean="0">
                          <a:solidFill>
                            <a:schemeClr val="tx1"/>
                          </a:solidFill>
                        </a:rPr>
                        <a:t>9.0.1,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10.x, Firefox 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53, ESR 52.x, </a:t>
                      </a:r>
                      <a:r>
                        <a:rPr lang="it-IT" sz="1800" baseline="0" dirty="0" err="1" smtClean="0">
                          <a:solidFill>
                            <a:srgbClr val="FF0000"/>
                          </a:solidFill>
                        </a:rPr>
                        <a:t>Chrome</a:t>
                      </a:r>
                      <a:r>
                        <a:rPr lang="it-IT" sz="1800" baseline="0" dirty="0" smtClean="0">
                          <a:solidFill>
                            <a:srgbClr val="FF0000"/>
                          </a:solidFill>
                        </a:rPr>
                        <a:t> 59.0.3071.115</a:t>
                      </a:r>
                      <a:r>
                        <a:rPr lang="it-IT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8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9664">
                <a:tc rowSpan="3">
                  <a:txBody>
                    <a:bodyPr/>
                    <a:lstStyle/>
                    <a:p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</a:rPr>
                        <a:t>Docker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DED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x86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DED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17.03-ce (included in </a:t>
                      </a:r>
                      <a:r>
                        <a:rPr lang="en-US" sz="1800" baseline="0" dirty="0" err="1" smtClean="0">
                          <a:solidFill>
                            <a:srgbClr val="FF0000"/>
                          </a:solidFill>
                        </a:rPr>
                        <a:t>ICp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rgbClr val="CDED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Or customer installed: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1.12,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1.13, CE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 &amp; EE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strike="sngStrike" baseline="0" dirty="0" smtClean="0">
                          <a:solidFill>
                            <a:srgbClr val="0000FF"/>
                          </a:solidFill>
                        </a:rPr>
                        <a:t>17.03-ce, 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17.06</a:t>
                      </a:r>
                      <a:endParaRPr lang="en-US" sz="18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CDEDFB"/>
                    </a:solidFill>
                  </a:tcPr>
                </a:tc>
              </a:tr>
              <a:tr h="359664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Power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DED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17.03-ce (included in </a:t>
                      </a:r>
                      <a:r>
                        <a:rPr lang="en-US" sz="1800" baseline="0" dirty="0" err="1" smtClean="0">
                          <a:solidFill>
                            <a:srgbClr val="FF0000"/>
                          </a:solidFill>
                        </a:rPr>
                        <a:t>ICp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rgbClr val="CDED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Or customer installed: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 1.12,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1.13, CE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 &amp; EE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strike="sngStrike" baseline="0" dirty="0" smtClean="0">
                          <a:solidFill>
                            <a:srgbClr val="0000FF"/>
                          </a:solidFill>
                        </a:rPr>
                        <a:t>17.03-ce, 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17.06</a:t>
                      </a:r>
                      <a:endParaRPr lang="en-US" sz="18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CDEDFB"/>
                    </a:solidFill>
                  </a:tcPr>
                </a:tc>
              </a:tr>
              <a:tr h="359664">
                <a:tc vMerge="1"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57150" marR="57150" marT="38100" marB="38100">
                    <a:solidFill>
                      <a:srgbClr val="CDED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Z (workers)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DED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17.03-ce (included in </a:t>
                      </a:r>
                      <a:r>
                        <a:rPr lang="en-US" sz="1800" baseline="0" dirty="0" err="1" smtClean="0">
                          <a:solidFill>
                            <a:srgbClr val="FF0000"/>
                          </a:solidFill>
                        </a:rPr>
                        <a:t>ICp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rgbClr val="CDED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Or customer installed: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1.12</a:t>
                      </a:r>
                    </a:p>
                  </a:txBody>
                  <a:tcPr>
                    <a:solidFill>
                      <a:srgbClr val="CDEDFB"/>
                    </a:solidFill>
                  </a:tcPr>
                </a:tc>
              </a:tr>
              <a:tr h="896112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Storage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DF8F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DF8F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6858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FF0000"/>
                          </a:solidFill>
                        </a:rPr>
                        <a:t>Built-in</a:t>
                      </a:r>
                      <a:r>
                        <a:rPr lang="en-US" sz="1800" b="0" baseline="0" dirty="0" smtClean="0">
                          <a:solidFill>
                            <a:srgbClr val="FF0000"/>
                          </a:solidFill>
                        </a:rPr>
                        <a:t> storage options: </a:t>
                      </a:r>
                      <a:r>
                        <a:rPr lang="en-US" sz="1800" b="0" baseline="0" dirty="0" err="1" smtClean="0">
                          <a:solidFill>
                            <a:srgbClr val="FF0000"/>
                          </a:solidFill>
                        </a:rPr>
                        <a:t>GlusterFS</a:t>
                      </a:r>
                      <a:r>
                        <a:rPr lang="en-US" sz="1800" b="0" baseline="0" dirty="0" smtClean="0">
                          <a:solidFill>
                            <a:srgbClr val="FF0000"/>
                          </a:solidFill>
                        </a:rPr>
                        <a:t> + </a:t>
                      </a:r>
                      <a:r>
                        <a:rPr lang="en-US" sz="1800" b="0" baseline="0" dirty="0" err="1" smtClean="0">
                          <a:solidFill>
                            <a:srgbClr val="FF0000"/>
                          </a:solidFill>
                        </a:rPr>
                        <a:t>Heketi</a:t>
                      </a:r>
                      <a:r>
                        <a:rPr lang="en-US" sz="1800" b="0" baseline="0" dirty="0" smtClean="0">
                          <a:solidFill>
                            <a:srgbClr val="FF0000"/>
                          </a:solidFill>
                        </a:rPr>
                        <a:t>, vSphere </a:t>
                      </a:r>
                      <a:r>
                        <a:rPr lang="en-US" sz="1800" b="0" baseline="0" dirty="0" err="1" smtClean="0">
                          <a:solidFill>
                            <a:srgbClr val="FF0000"/>
                          </a:solidFill>
                        </a:rPr>
                        <a:t>vVol</a:t>
                      </a:r>
                      <a:endParaRPr lang="en-US" sz="1800" b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6858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FF0000"/>
                          </a:solidFill>
                        </a:rPr>
                        <a:t>External</a:t>
                      </a:r>
                      <a:r>
                        <a:rPr lang="en-US" sz="1800" b="0" baseline="0" dirty="0" smtClean="0">
                          <a:solidFill>
                            <a:srgbClr val="FF0000"/>
                          </a:solidFill>
                        </a:rPr>
                        <a:t> data stores: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NFS 4,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Gluster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 FS 3.5.9,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Spectrum Scale (via NFS or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Hostpath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+ all Kubernetes supported storage types</a:t>
                      </a:r>
                      <a:endParaRPr lang="en-US" sz="18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EDF8F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3504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Networking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DED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DEDF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6858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Calico (default),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NSX-T 2.0 (optional)</a:t>
                      </a:r>
                    </a:p>
                  </a:txBody>
                  <a:tcPr>
                    <a:solidFill>
                      <a:srgbClr val="CDEDF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ounded Rectangular Callout 3"/>
          <p:cNvSpPr/>
          <p:nvPr/>
        </p:nvSpPr>
        <p:spPr>
          <a:xfrm>
            <a:off x="11540739" y="1872857"/>
            <a:ext cx="2824131" cy="1198626"/>
          </a:xfrm>
          <a:prstGeom prst="wedgeRoundRectCallout">
            <a:avLst>
              <a:gd name="adj1" fmla="val -53581"/>
              <a:gd name="adj2" fmla="val 17063"/>
              <a:gd name="adj3" fmla="val 16667"/>
            </a:avLst>
          </a:prstGeom>
          <a:solidFill>
            <a:srgbClr val="CFF564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57600" tIns="0" rIns="57600" bIns="0" rtlCol="0" anchor="ctr">
            <a:spAutoFit/>
          </a:bodyPr>
          <a:lstStyle/>
          <a:p>
            <a:r>
              <a:rPr lang="en-US" sz="1760" b="1" dirty="0">
                <a:solidFill>
                  <a:schemeClr val="tx1"/>
                </a:solidFill>
                <a:latin typeface="HelvNeue for IBM" pitchFamily="-84" charset="0"/>
                <a:ea typeface="MS PGothic" pitchFamily="34" charset="-128"/>
              </a:rPr>
              <a:t>OS/Browsers:</a:t>
            </a:r>
          </a:p>
          <a:p>
            <a:r>
              <a:rPr lang="en-US" sz="1760" dirty="0">
                <a:solidFill>
                  <a:schemeClr val="tx1"/>
                </a:solidFill>
                <a:latin typeface="HelvNeue for IBM" pitchFamily="-84" charset="0"/>
                <a:ea typeface="MS PGothic" pitchFamily="34" charset="-128"/>
              </a:rPr>
              <a:t>Target to test latest 1-2 stable, supported versions as of 2 months prior to GA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9231085" y="1408604"/>
            <a:ext cx="1942682" cy="599313"/>
          </a:xfrm>
          <a:prstGeom prst="wedgeRoundRectCallout">
            <a:avLst>
              <a:gd name="adj1" fmla="val -68952"/>
              <a:gd name="adj2" fmla="val 46572"/>
              <a:gd name="adj3" fmla="val 16667"/>
            </a:avLst>
          </a:prstGeom>
          <a:solidFill>
            <a:srgbClr val="CFF564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lIns="57600" tIns="0" rIns="57600" bIns="0" rtlCol="0" anchor="ctr">
            <a:spAutoFit/>
          </a:bodyPr>
          <a:lstStyle/>
          <a:p>
            <a:r>
              <a:rPr lang="en-CA" sz="1760" dirty="0">
                <a:solidFill>
                  <a:schemeClr val="tx1"/>
                </a:solidFill>
                <a:latin typeface="HelvNeue for IBM" pitchFamily="-84" charset="0"/>
                <a:ea typeface="MS PGothic" pitchFamily="34" charset="-128"/>
              </a:rPr>
              <a:t>Looking into RHEL 7.4 support</a:t>
            </a:r>
            <a:endParaRPr lang="en-US" sz="1760" dirty="0">
              <a:solidFill>
                <a:schemeClr val="tx1"/>
              </a:solidFill>
              <a:latin typeface="HelvNeue for IBM" pitchFamily="-8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376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Size &amp; scale (October Release)</a:t>
            </a:r>
            <a:endParaRPr lang="en-CA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/>
          </p:nvPr>
        </p:nvGraphicFramePr>
        <p:xfrm>
          <a:off x="267346" y="1125655"/>
          <a:ext cx="14116408" cy="260283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048637"/>
                <a:gridCol w="1662670"/>
                <a:gridCol w="10405101"/>
              </a:tblGrid>
              <a:tr h="408275">
                <a:tc gridSpan="2">
                  <a:txBody>
                    <a:bodyPr/>
                    <a:lstStyle/>
                    <a:p>
                      <a:r>
                        <a:rPr lang="en-US" sz="1800" dirty="0" smtClean="0"/>
                        <a:t>Specs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Support Statement</a:t>
                      </a:r>
                      <a:endParaRPr lang="en-US" sz="1800" dirty="0"/>
                    </a:p>
                  </a:txBody>
                  <a:tcPr/>
                </a:tc>
              </a:tr>
              <a:tr h="359664">
                <a:tc rowSpan="2"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Node specs (minimum)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DED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Master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DED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2 cores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@2.4 GHz,</a:t>
                      </a:r>
                      <a:r>
                        <a:rPr lang="en-US" sz="1800" strike="sngStrike" baseline="0" dirty="0" smtClean="0">
                          <a:solidFill>
                            <a:srgbClr val="0000FF"/>
                          </a:solidFill>
                        </a:rPr>
                        <a:t> 4 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GB RAM,</a:t>
                      </a:r>
                      <a:r>
                        <a:rPr lang="en-US" sz="1800" strike="sngStrike" baseline="0" dirty="0" smtClean="0">
                          <a:solidFill>
                            <a:srgbClr val="0000FF"/>
                          </a:solidFill>
                        </a:rPr>
                        <a:t> 6 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40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GB Disk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DEDFB"/>
                    </a:solidFill>
                  </a:tcPr>
                </a:tc>
              </a:tr>
              <a:tr h="359664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rgbClr val="CDED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Worker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DED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 core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@2.4 GHz, 4 GB RAM,</a:t>
                      </a:r>
                      <a:r>
                        <a:rPr lang="en-US" sz="1800" strike="sngStrike" baseline="0" dirty="0" smtClean="0">
                          <a:solidFill>
                            <a:srgbClr val="0000FF"/>
                          </a:solidFill>
                        </a:rPr>
                        <a:t> 6 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40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GB Disk</a:t>
                      </a:r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DEDFB"/>
                    </a:solidFill>
                  </a:tcPr>
                </a:tc>
              </a:tr>
              <a:tr h="359664">
                <a:tc rowSpan="2"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# of Nodes (PM or VM)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DF7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Minimum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DF7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1 (single node install supported)</a:t>
                      </a:r>
                    </a:p>
                  </a:txBody>
                  <a:tcPr>
                    <a:solidFill>
                      <a:srgbClr val="EDF7FD"/>
                    </a:solidFill>
                  </a:tcPr>
                </a:tc>
              </a:tr>
              <a:tr h="359664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Maximum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DF7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trike="sngStrike" baseline="0" dirty="0" smtClean="0">
                          <a:solidFill>
                            <a:srgbClr val="0000FF"/>
                          </a:solidFill>
                        </a:rPr>
                        <a:t>60 </a:t>
                      </a:r>
                      <a:r>
                        <a:rPr lang="en-US" sz="1800" baseline="0" dirty="0" smtClean="0">
                          <a:solidFill>
                            <a:srgbClr val="FF0000"/>
                          </a:solidFill>
                        </a:rPr>
                        <a:t>300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Power nodes, 300 x86 nodes (tested limits, not hard limits)</a:t>
                      </a:r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DF7FD"/>
                    </a:solidFill>
                  </a:tcPr>
                </a:tc>
              </a:tr>
              <a:tr h="359664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# of Pods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DED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DED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sngStrike" baseline="0" dirty="0" smtClean="0">
                          <a:solidFill>
                            <a:srgbClr val="0000FF"/>
                          </a:solidFill>
                        </a:rPr>
                        <a:t>2000</a:t>
                      </a:r>
                      <a:r>
                        <a:rPr lang="en-US" sz="1800" strike="noStrike" baseline="0" dirty="0" smtClean="0">
                          <a:solidFill>
                            <a:srgbClr val="FF0000"/>
                          </a:solidFill>
                        </a:rPr>
                        <a:t> 9000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 (tested limit)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DEDFB"/>
                    </a:solidFill>
                  </a:tcPr>
                </a:tc>
              </a:tr>
              <a:tr h="359664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# of Users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DED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DED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10000 (tested limit, not hard limit)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DEDF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410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7C7901D-62E6-4BF4-9F33-15774BADE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28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6B006D-A8E9-42A5-ACAF-7DA2AC3341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Supporting Material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F241565-39F3-4E05-8D96-334F40A9AD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5429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0" y="1514473"/>
            <a:ext cx="6864937" cy="5546670"/>
          </a:xfrm>
          <a:prstGeom prst="rect">
            <a:avLst/>
          </a:prstGeom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73812" y="145041"/>
            <a:ext cx="10511902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Helvetica Light" charset="0"/>
              </a:rPr>
              <a:t>VMWare NSX-T Integration</a:t>
            </a:r>
            <a:endParaRPr lang="en-US" sz="28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60850" y="3101551"/>
            <a:ext cx="3267176" cy="3528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837" tIns="32918" rIns="65837" bIns="32918">
            <a:spAutoFit/>
          </a:bodyPr>
          <a:lstStyle/>
          <a:p>
            <a:pPr>
              <a:lnSpc>
                <a:spcPts val="2688"/>
              </a:lnSpc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charset="0"/>
                <a:ea typeface="Helvetica Neue" charset="0"/>
                <a:cs typeface="Helvetica Neue" charset="0"/>
                <a:sym typeface="Helvetica Light" charset="0"/>
              </a:rPr>
              <a:t>NSX-T offers a new way to define networking on VMWare environments that offers flat networking between containers and virtual machines</a:t>
            </a:r>
            <a:endParaRPr lang="en-US" sz="2800" dirty="0">
              <a:solidFill>
                <a:srgbClr val="7ABC3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1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49862-13E2-C34D-815E-8545BD36FC5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mtClean="0"/>
              <a:t>Installation Scenarios</a:t>
            </a:r>
          </a:p>
          <a:p>
            <a:r>
              <a:rPr lang="en-US" smtClean="0"/>
              <a:t>IBM Cloud Private – logical components</a:t>
            </a:r>
          </a:p>
          <a:p>
            <a:r>
              <a:rPr lang="en-US" smtClean="0"/>
              <a:t>Network architecture</a:t>
            </a:r>
          </a:p>
          <a:p>
            <a:r>
              <a:rPr lang="en-US" smtClean="0"/>
              <a:t>Storage considerations</a:t>
            </a:r>
          </a:p>
          <a:p>
            <a:r>
              <a:rPr lang="en-US" smtClean="0"/>
              <a:t>Security</a:t>
            </a:r>
          </a:p>
          <a:p>
            <a:r>
              <a:rPr lang="en-US" smtClean="0"/>
              <a:t>Scaling and sizing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1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73812" y="145041"/>
            <a:ext cx="10511902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Helvetica Light" charset="0"/>
              </a:rPr>
              <a:t>VMWare NSX-T Integration</a:t>
            </a:r>
            <a:endParaRPr lang="en-US" sz="28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03588" y="2772714"/>
            <a:ext cx="3267176" cy="3182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837" tIns="32918" rIns="65837" bIns="32918">
            <a:spAutoFit/>
          </a:bodyPr>
          <a:lstStyle/>
          <a:p>
            <a:pPr>
              <a:lnSpc>
                <a:spcPts val="2688"/>
              </a:lnSpc>
            </a:pP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charset="0"/>
                <a:ea typeface="Helvetica Neue" charset="0"/>
                <a:cs typeface="Helvetica Neue" charset="0"/>
                <a:sym typeface="Helvetica Light" charset="0"/>
              </a:rPr>
              <a:t>IBM Cloud private will offer NSX-T as the networking mesh between pods on VMWare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charset="0"/>
                <a:ea typeface="Helvetica Neue" charset="0"/>
                <a:cs typeface="Helvetica Neue" charset="0"/>
                <a:sym typeface="Helvetica Light" charset="0"/>
              </a:rPr>
              <a:t>ESXi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charset="0"/>
                <a:ea typeface="Helvetica Neue" charset="0"/>
                <a:cs typeface="Helvetica Neue" charset="0"/>
                <a:sym typeface="Helvetica Light" charset="0"/>
              </a:rPr>
              <a:t> 6.5</a:t>
            </a:r>
          </a:p>
          <a:p>
            <a:pPr>
              <a:lnSpc>
                <a:spcPts val="2688"/>
              </a:lnSpc>
            </a:pP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Helvetica Neue" charset="0"/>
              <a:ea typeface="Helvetica Neue" charset="0"/>
              <a:cs typeface="Helvetica Neue" charset="0"/>
              <a:sym typeface="Helvetica Light" charset="0"/>
            </a:endParaRPr>
          </a:p>
          <a:p>
            <a:pPr>
              <a:lnSpc>
                <a:spcPts val="2688"/>
              </a:lnSpc>
            </a:pP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charset="0"/>
                <a:ea typeface="Helvetica Neue" charset="0"/>
                <a:cs typeface="Helvetica Neue" charset="0"/>
                <a:sym typeface="Helvetica Light" charset="0"/>
              </a:rPr>
              <a:t>Calico will continue to be used in OpenStack and lower versions of VMWare (down to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charset="0"/>
                <a:ea typeface="Helvetica Neue" charset="0"/>
                <a:cs typeface="Helvetica Neue" charset="0"/>
                <a:sym typeface="Helvetica Light" charset="0"/>
              </a:rPr>
              <a:t>ESXi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charset="0"/>
                <a:ea typeface="Helvetica Neue" charset="0"/>
                <a:cs typeface="Helvetica Neue" charset="0"/>
                <a:sym typeface="Helvetica Light" charset="0"/>
              </a:rPr>
              <a:t> 5.5)</a:t>
            </a:r>
            <a:endParaRPr lang="en-US" sz="1800" dirty="0">
              <a:solidFill>
                <a:srgbClr val="7ABC32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777" y="1827285"/>
            <a:ext cx="9658588" cy="507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17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 z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 err="1" smtClean="0"/>
              <a:t>ICp</a:t>
            </a:r>
            <a:r>
              <a:rPr lang="en-US" dirty="0" smtClean="0"/>
              <a:t> 2.1 will support running worker nodes on z hardware (including z14) running Ubuntu 16.04 LTS and RHEL VMs.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The management components (master, proxy, boot nodes) are not yet supported on z. These can be run on x86_64 or Power Linux based hardware.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Does not include the Cloud Foundry option, only the Kubernetes features are supported on z workers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 smtClean="0"/>
              <a:t>Does not support </a:t>
            </a:r>
            <a:r>
              <a:rPr lang="en-US" dirty="0" err="1" smtClean="0"/>
              <a:t>zOS</a:t>
            </a:r>
            <a:r>
              <a:rPr lang="en-US" dirty="0" smtClean="0"/>
              <a:t>, only Linux on z running on </a:t>
            </a:r>
            <a:r>
              <a:rPr lang="en-US" dirty="0" err="1" smtClean="0"/>
              <a:t>zVM</a:t>
            </a:r>
            <a:r>
              <a:rPr lang="en-US" dirty="0" smtClean="0"/>
              <a:t>, </a:t>
            </a:r>
            <a:r>
              <a:rPr lang="en-US" dirty="0" err="1" smtClean="0"/>
              <a:t>zKVM</a:t>
            </a:r>
            <a:r>
              <a:rPr lang="en-US" dirty="0" smtClean="0"/>
              <a:t> or z LPAR.</a:t>
            </a:r>
          </a:p>
          <a:p>
            <a:pPr marL="457200" indent="-45720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|	</a:t>
            </a:r>
            <a:fld id="{98B367AA-5497-4605-8FE1-31B1D8BC0D7C}" type="slidenum">
              <a:rPr lang="en-US" altLang="en-US" smtClean="0"/>
              <a:pPr/>
              <a:t>31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3754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0808" y="125230"/>
            <a:ext cx="13541375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731520"/>
            <a:r>
              <a:rPr lang="en-US" sz="336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End-to-End Hybrid 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45" y="1540645"/>
            <a:ext cx="14372166" cy="526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11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33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This presentation is intended for an IBM internal audience only.</a:t>
            </a:r>
          </a:p>
        </p:txBody>
      </p:sp>
    </p:spTree>
    <p:extLst>
      <p:ext uri="{BB962C8B-B14F-4D97-AF65-F5344CB8AC3E}">
        <p14:creationId xmlns:p14="http://schemas.microsoft.com/office/powerpoint/2010/main" val="2083908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131FA0-BCE9-41CD-BD34-AD3471FBA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Configuration topologies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92898C-DF01-4314-BD98-5C804046F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75" y="1442803"/>
            <a:ext cx="5822433" cy="6170426"/>
          </a:xfrm>
        </p:spPr>
        <p:txBody>
          <a:bodyPr/>
          <a:lstStyle/>
          <a:p>
            <a:r>
              <a:rPr lang="en-US" sz="2400" dirty="0" smtClean="0"/>
              <a:t>Simple</a:t>
            </a:r>
          </a:p>
          <a:p>
            <a:pPr lvl="1"/>
            <a:r>
              <a:rPr lang="en-US" sz="2400" dirty="0" smtClean="0"/>
              <a:t>Single machine install (master is a worker)</a:t>
            </a:r>
          </a:p>
          <a:p>
            <a:pPr lvl="1"/>
            <a:r>
              <a:rPr lang="en-US" sz="2400" dirty="0" smtClean="0"/>
              <a:t>Great for testing and learning about the platform</a:t>
            </a:r>
          </a:p>
          <a:p>
            <a:r>
              <a:rPr lang="en-US" sz="2400" dirty="0" smtClean="0"/>
              <a:t>Standard</a:t>
            </a:r>
          </a:p>
          <a:p>
            <a:pPr lvl="1"/>
            <a:r>
              <a:rPr lang="en-US" sz="2400" dirty="0" smtClean="0"/>
              <a:t>Single master (single master, 3 workers, 1 proxy)</a:t>
            </a:r>
          </a:p>
          <a:p>
            <a:pPr lvl="1"/>
            <a:r>
              <a:rPr lang="en-US" sz="2400" dirty="0" smtClean="0"/>
              <a:t>Great for non-production testing environment</a:t>
            </a:r>
          </a:p>
          <a:p>
            <a:r>
              <a:rPr lang="en-US" sz="2400" dirty="0" smtClean="0"/>
              <a:t>High Availability </a:t>
            </a:r>
          </a:p>
          <a:p>
            <a:pPr lvl="1"/>
            <a:r>
              <a:rPr lang="en-US" sz="2400" dirty="0" smtClean="0"/>
              <a:t>Multiple masters (3 masters, 3+ workers, 3 proxy)</a:t>
            </a:r>
          </a:p>
          <a:p>
            <a:pPr lvl="1"/>
            <a:r>
              <a:rPr lang="en-US" sz="2400" dirty="0" smtClean="0"/>
              <a:t>Production installation</a:t>
            </a:r>
          </a:p>
          <a:p>
            <a:pPr lvl="1"/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291608" y="2579427"/>
            <a:ext cx="1719618" cy="32072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Master</a:t>
            </a:r>
            <a:endParaRPr lang="en-US" sz="2400" dirty="0">
              <a:solidFill>
                <a:schemeClr val="accent2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9044142" y="641440"/>
            <a:ext cx="4535379" cy="1978925"/>
            <a:chOff x="9139678" y="914400"/>
            <a:chExt cx="4535379" cy="1978925"/>
          </a:xfrm>
        </p:grpSpPr>
        <p:sp>
          <p:nvSpPr>
            <p:cNvPr id="8" name="Rectangle 7"/>
            <p:cNvSpPr/>
            <p:nvPr/>
          </p:nvSpPr>
          <p:spPr>
            <a:xfrm>
              <a:off x="9139678" y="914400"/>
              <a:ext cx="4535379" cy="197892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800" dirty="0" smtClean="0"/>
                <a:t>Worker Node</a:t>
              </a:r>
              <a:endParaRPr lang="en-US" sz="1800" dirty="0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0710066" y="1762043"/>
              <a:ext cx="1389797" cy="1034955"/>
              <a:chOff x="9992436" y="4451445"/>
              <a:chExt cx="1389797" cy="103495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9992436" y="4451445"/>
                <a:ext cx="1389797" cy="103495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sz="1800" dirty="0" smtClean="0">
                    <a:solidFill>
                      <a:schemeClr val="accent4"/>
                    </a:solidFill>
                  </a:rPr>
                  <a:t>Pod</a:t>
                </a:r>
                <a:endParaRPr lang="en-US" sz="180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0108431" y="4826478"/>
                <a:ext cx="1144135" cy="25447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400" dirty="0" smtClean="0">
                    <a:solidFill>
                      <a:schemeClr val="bg1"/>
                    </a:solidFill>
                  </a:rPr>
                  <a:t>Container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0097055" y="5115358"/>
                <a:ext cx="1144135" cy="25447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400" dirty="0" smtClean="0">
                    <a:solidFill>
                      <a:schemeClr val="bg1"/>
                    </a:solidFill>
                  </a:rPr>
                  <a:t>Container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9249757" y="1762043"/>
              <a:ext cx="1389797" cy="1034955"/>
              <a:chOff x="9992436" y="4451445"/>
              <a:chExt cx="1389797" cy="1034955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9992436" y="4451445"/>
                <a:ext cx="1389797" cy="103495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sz="1800" dirty="0" smtClean="0">
                    <a:solidFill>
                      <a:schemeClr val="accent4"/>
                    </a:solidFill>
                  </a:rPr>
                  <a:t>Pod</a:t>
                </a:r>
                <a:endParaRPr lang="en-US" sz="180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0108431" y="4826478"/>
                <a:ext cx="1144135" cy="25447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400" dirty="0" smtClean="0">
                    <a:solidFill>
                      <a:schemeClr val="bg1"/>
                    </a:solidFill>
                  </a:rPr>
                  <a:t>Container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0097055" y="5115358"/>
                <a:ext cx="1144135" cy="25447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400" dirty="0" smtClean="0">
                    <a:solidFill>
                      <a:schemeClr val="bg1"/>
                    </a:solidFill>
                  </a:rPr>
                  <a:t>Container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2157188" y="1768307"/>
              <a:ext cx="1389797" cy="1034955"/>
              <a:chOff x="9992436" y="4451445"/>
              <a:chExt cx="1389797" cy="1034955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9992436" y="4451445"/>
                <a:ext cx="1389797" cy="103495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sz="1800" dirty="0" smtClean="0">
                    <a:solidFill>
                      <a:schemeClr val="accent4"/>
                    </a:solidFill>
                  </a:rPr>
                  <a:t>Pod</a:t>
                </a:r>
                <a:endParaRPr lang="en-US" sz="180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0108431" y="4826478"/>
                <a:ext cx="1144135" cy="25447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400" dirty="0" smtClean="0">
                    <a:solidFill>
                      <a:schemeClr val="bg1"/>
                    </a:solidFill>
                  </a:rPr>
                  <a:t>Container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0097055" y="5115358"/>
                <a:ext cx="1144135" cy="25447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400" dirty="0" smtClean="0">
                    <a:solidFill>
                      <a:schemeClr val="bg1"/>
                    </a:solidFill>
                  </a:rPr>
                  <a:t>Container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3" name="Rectangle 22"/>
            <p:cNvSpPr/>
            <p:nvPr/>
          </p:nvSpPr>
          <p:spPr>
            <a:xfrm>
              <a:off x="9249758" y="1255594"/>
              <a:ext cx="4300614" cy="3411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800" dirty="0" smtClean="0">
                  <a:solidFill>
                    <a:schemeClr val="accent4"/>
                  </a:solidFill>
                </a:rPr>
                <a:t>Docker</a:t>
              </a:r>
              <a:endParaRPr lang="en-US" sz="18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694006" y="3193575"/>
            <a:ext cx="4535379" cy="1978925"/>
            <a:chOff x="9139678" y="914400"/>
            <a:chExt cx="4535379" cy="1978925"/>
          </a:xfrm>
        </p:grpSpPr>
        <p:sp>
          <p:nvSpPr>
            <p:cNvPr id="26" name="Rectangle 25"/>
            <p:cNvSpPr/>
            <p:nvPr/>
          </p:nvSpPr>
          <p:spPr>
            <a:xfrm>
              <a:off x="9139678" y="914400"/>
              <a:ext cx="4535379" cy="197892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800" dirty="0" smtClean="0"/>
                <a:t>Worker Node</a:t>
              </a:r>
              <a:endParaRPr lang="en-US" sz="1800" dirty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10710066" y="1762043"/>
              <a:ext cx="1389797" cy="1034955"/>
              <a:chOff x="9992436" y="4451445"/>
              <a:chExt cx="1389797" cy="1034955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9992436" y="4451445"/>
                <a:ext cx="1389797" cy="103495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sz="1800" dirty="0" smtClean="0">
                    <a:solidFill>
                      <a:schemeClr val="accent4"/>
                    </a:solidFill>
                  </a:rPr>
                  <a:t>Pod</a:t>
                </a:r>
                <a:endParaRPr lang="en-US" sz="180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0108431" y="4826478"/>
                <a:ext cx="1144135" cy="25447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400" dirty="0" smtClean="0">
                    <a:solidFill>
                      <a:schemeClr val="bg1"/>
                    </a:solidFill>
                  </a:rPr>
                  <a:t>Container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0097055" y="5115358"/>
                <a:ext cx="1144135" cy="25447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400" dirty="0" smtClean="0">
                    <a:solidFill>
                      <a:schemeClr val="bg1"/>
                    </a:solidFill>
                  </a:rPr>
                  <a:t>Container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9249757" y="1762043"/>
              <a:ext cx="1389797" cy="1034955"/>
              <a:chOff x="9992436" y="4451445"/>
              <a:chExt cx="1389797" cy="1034955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9992436" y="4451445"/>
                <a:ext cx="1389797" cy="103495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sz="1800" dirty="0" smtClean="0">
                    <a:solidFill>
                      <a:schemeClr val="accent4"/>
                    </a:solidFill>
                  </a:rPr>
                  <a:t>Pod</a:t>
                </a:r>
                <a:endParaRPr lang="en-US" sz="180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0108431" y="4826478"/>
                <a:ext cx="1144135" cy="25447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400" dirty="0" smtClean="0">
                    <a:solidFill>
                      <a:schemeClr val="bg1"/>
                    </a:solidFill>
                  </a:rPr>
                  <a:t>Container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0097055" y="5115358"/>
                <a:ext cx="1144135" cy="25447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400" dirty="0" smtClean="0">
                    <a:solidFill>
                      <a:schemeClr val="bg1"/>
                    </a:solidFill>
                  </a:rPr>
                  <a:t>Container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12157188" y="1768307"/>
              <a:ext cx="1389797" cy="1034955"/>
              <a:chOff x="9992436" y="4451445"/>
              <a:chExt cx="1389797" cy="1034955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9992436" y="4451445"/>
                <a:ext cx="1389797" cy="103495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sz="1800" dirty="0" smtClean="0">
                    <a:solidFill>
                      <a:schemeClr val="accent4"/>
                    </a:solidFill>
                  </a:rPr>
                  <a:t>Pod</a:t>
                </a:r>
                <a:endParaRPr lang="en-US" sz="180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0108431" y="4826478"/>
                <a:ext cx="1144135" cy="25447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400" dirty="0" smtClean="0">
                    <a:solidFill>
                      <a:schemeClr val="bg1"/>
                    </a:solidFill>
                  </a:rPr>
                  <a:t>Container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0097055" y="5115358"/>
                <a:ext cx="1144135" cy="25447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400" dirty="0" smtClean="0">
                    <a:solidFill>
                      <a:schemeClr val="bg1"/>
                    </a:solidFill>
                  </a:rPr>
                  <a:t>Container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9249758" y="1255594"/>
              <a:ext cx="4300614" cy="3411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800" dirty="0" smtClean="0">
                  <a:solidFill>
                    <a:schemeClr val="accent4"/>
                  </a:solidFill>
                </a:rPr>
                <a:t>Docker</a:t>
              </a:r>
              <a:endParaRPr lang="en-US" sz="18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9044142" y="5748036"/>
            <a:ext cx="4535379" cy="1978925"/>
            <a:chOff x="9126030" y="914400"/>
            <a:chExt cx="4535379" cy="1978925"/>
          </a:xfrm>
        </p:grpSpPr>
        <p:sp>
          <p:nvSpPr>
            <p:cNvPr id="41" name="Rectangle 40"/>
            <p:cNvSpPr/>
            <p:nvPr/>
          </p:nvSpPr>
          <p:spPr>
            <a:xfrm>
              <a:off x="9126030" y="914400"/>
              <a:ext cx="4535379" cy="197892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800" dirty="0" smtClean="0"/>
                <a:t>Worker Node</a:t>
              </a:r>
              <a:endParaRPr lang="en-US" sz="1800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10710066" y="1762043"/>
              <a:ext cx="1389797" cy="1034955"/>
              <a:chOff x="9992436" y="4451445"/>
              <a:chExt cx="1389797" cy="1034955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9992436" y="4451445"/>
                <a:ext cx="1389797" cy="103495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sz="1800" dirty="0" smtClean="0">
                    <a:solidFill>
                      <a:schemeClr val="accent4"/>
                    </a:solidFill>
                  </a:rPr>
                  <a:t>Pod</a:t>
                </a:r>
                <a:endParaRPr lang="en-US" sz="180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10108431" y="4826478"/>
                <a:ext cx="1144135" cy="25447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400" dirty="0" smtClean="0">
                    <a:solidFill>
                      <a:schemeClr val="bg1"/>
                    </a:solidFill>
                  </a:rPr>
                  <a:t>Container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10097055" y="5115358"/>
                <a:ext cx="1144135" cy="25447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400" dirty="0" smtClean="0">
                    <a:solidFill>
                      <a:schemeClr val="bg1"/>
                    </a:solidFill>
                  </a:rPr>
                  <a:t>Container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9249757" y="1762043"/>
              <a:ext cx="1389797" cy="1034955"/>
              <a:chOff x="9992436" y="4451445"/>
              <a:chExt cx="1389797" cy="1034955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9992436" y="4451445"/>
                <a:ext cx="1389797" cy="103495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sz="1800" dirty="0" smtClean="0">
                    <a:solidFill>
                      <a:schemeClr val="accent4"/>
                    </a:solidFill>
                  </a:rPr>
                  <a:t>Pod</a:t>
                </a:r>
                <a:endParaRPr lang="en-US" sz="180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0108431" y="4826478"/>
                <a:ext cx="1144135" cy="25447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400" dirty="0" smtClean="0">
                    <a:solidFill>
                      <a:schemeClr val="bg1"/>
                    </a:solidFill>
                  </a:rPr>
                  <a:t>Container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10097055" y="5115358"/>
                <a:ext cx="1144135" cy="25447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400" dirty="0" smtClean="0">
                    <a:solidFill>
                      <a:schemeClr val="bg1"/>
                    </a:solidFill>
                  </a:rPr>
                  <a:t>Container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12157188" y="1768307"/>
              <a:ext cx="1389797" cy="1034955"/>
              <a:chOff x="9992436" y="4451445"/>
              <a:chExt cx="1389797" cy="1034955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9992436" y="4451445"/>
                <a:ext cx="1389797" cy="103495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sz="1800" dirty="0" smtClean="0">
                    <a:solidFill>
                      <a:schemeClr val="accent4"/>
                    </a:solidFill>
                  </a:rPr>
                  <a:t>Pod</a:t>
                </a:r>
                <a:endParaRPr lang="en-US" sz="180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0108431" y="4826478"/>
                <a:ext cx="1144135" cy="25447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400" dirty="0" smtClean="0">
                    <a:solidFill>
                      <a:schemeClr val="bg1"/>
                    </a:solidFill>
                  </a:rPr>
                  <a:t>Container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0097055" y="5115358"/>
                <a:ext cx="1144135" cy="25447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1400" dirty="0" smtClean="0">
                    <a:solidFill>
                      <a:schemeClr val="bg1"/>
                    </a:solidFill>
                  </a:rPr>
                  <a:t>Container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5" name="Rectangle 44"/>
            <p:cNvSpPr/>
            <p:nvPr/>
          </p:nvSpPr>
          <p:spPr>
            <a:xfrm>
              <a:off x="9249758" y="1255594"/>
              <a:ext cx="4300614" cy="3411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800" dirty="0" smtClean="0">
                  <a:solidFill>
                    <a:schemeClr val="accent4"/>
                  </a:solidFill>
                </a:rPr>
                <a:t>Docker</a:t>
              </a:r>
              <a:endParaRPr lang="en-US" sz="1800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55" name="Down Arrow 54"/>
          <p:cNvSpPr/>
          <p:nvPr/>
        </p:nvSpPr>
        <p:spPr>
          <a:xfrm rot="12985026">
            <a:off x="8367028" y="2785952"/>
            <a:ext cx="512665" cy="125285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wn Arrow 55"/>
          <p:cNvSpPr/>
          <p:nvPr/>
        </p:nvSpPr>
        <p:spPr>
          <a:xfrm rot="16200000">
            <a:off x="8746866" y="3600888"/>
            <a:ext cx="512665" cy="125285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Down Arrow 56"/>
          <p:cNvSpPr/>
          <p:nvPr/>
        </p:nvSpPr>
        <p:spPr>
          <a:xfrm rot="19697421">
            <a:off x="8309222" y="4412402"/>
            <a:ext cx="512665" cy="125285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291608" y="6197333"/>
            <a:ext cx="1782303" cy="108578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800" dirty="0" smtClean="0"/>
              <a:t>Proxy Node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8994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6A1367-192F-4E86-8434-86EBADB1E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ICP </a:t>
            </a:r>
            <a:r>
              <a:rPr lang="en-US" dirty="0"/>
              <a:t>– </a:t>
            </a:r>
            <a:r>
              <a:rPr lang="en-US" dirty="0" smtClean="0"/>
              <a:t>types </a:t>
            </a:r>
            <a:r>
              <a:rPr lang="en-US" dirty="0"/>
              <a:t>of </a:t>
            </a:r>
            <a:r>
              <a:rPr lang="en-US" dirty="0" smtClean="0"/>
              <a:t>nodes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8745772-2C2E-430A-B09D-826C90E903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5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7E84E73-4DC2-4ED5-A614-3B71B48CC2C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fontAlgn="base"/>
            <a:r>
              <a:rPr lang="en-US" sz="2200" b="1" dirty="0"/>
              <a:t>Boot </a:t>
            </a:r>
            <a:r>
              <a:rPr lang="en-US" sz="2200" b="1" dirty="0" smtClean="0"/>
              <a:t>node:  </a:t>
            </a:r>
            <a:r>
              <a:rPr lang="en-US" sz="2200" dirty="0" smtClean="0"/>
              <a:t>A </a:t>
            </a:r>
            <a:r>
              <a:rPr lang="en-US" sz="2200" dirty="0"/>
              <a:t>boot or bootstrap node is used for running installation, configuration, node scaling, and cluster updates. Only one boot node is required for any cluster. You can use a single node for both master and boot.</a:t>
            </a:r>
          </a:p>
          <a:p>
            <a:pPr fontAlgn="base"/>
            <a:r>
              <a:rPr lang="en-US" sz="2200" b="1" dirty="0"/>
              <a:t>Master </a:t>
            </a:r>
            <a:r>
              <a:rPr lang="en-US" sz="2200" b="1" dirty="0" smtClean="0"/>
              <a:t>node:  </a:t>
            </a:r>
            <a:r>
              <a:rPr lang="en-US" sz="2200" dirty="0" smtClean="0"/>
              <a:t>A </a:t>
            </a:r>
            <a:r>
              <a:rPr lang="en-US" sz="2200" dirty="0"/>
              <a:t>master node provides management services and controls the worker nodes in a cluster. Master nodes host processes that are responsible for resource allocation, state maintenance, scheduling, and monitoring. Multiple master nodes are in a high availability (HA) environment to allow for failover if the leading master host fails. Host that can act as the master are called master candidates.</a:t>
            </a:r>
          </a:p>
          <a:p>
            <a:pPr fontAlgn="base"/>
            <a:r>
              <a:rPr lang="en-US" sz="2200" b="1" dirty="0"/>
              <a:t>Worker </a:t>
            </a:r>
            <a:r>
              <a:rPr lang="en-US" sz="2200" b="1" dirty="0" smtClean="0"/>
              <a:t>node:  </a:t>
            </a:r>
            <a:r>
              <a:rPr lang="en-US" sz="2200" dirty="0" smtClean="0"/>
              <a:t>A </a:t>
            </a:r>
            <a:r>
              <a:rPr lang="en-US" sz="2200" dirty="0"/>
              <a:t>worker node is a node that provides a containerized environment for running tasks. As demands increase, more worker nodes can easily be added to your cluster to improve performance and efficiency. A cluster can contain any number of worker nodes, but a minimum of one worker node is required.</a:t>
            </a:r>
          </a:p>
          <a:p>
            <a:pPr fontAlgn="base"/>
            <a:r>
              <a:rPr lang="en-US" sz="2200" b="1" dirty="0"/>
              <a:t>Proxy </a:t>
            </a:r>
            <a:r>
              <a:rPr lang="en-US" sz="2200" b="1" dirty="0" smtClean="0"/>
              <a:t>Node:  </a:t>
            </a:r>
            <a:r>
              <a:rPr lang="en-US" sz="2200" dirty="0" smtClean="0"/>
              <a:t>A </a:t>
            </a:r>
            <a:r>
              <a:rPr lang="en-US" sz="2200" dirty="0"/>
              <a:t>proxy node is a node that transmits external request to the services created inside your cluster. Multiple proxy nodes are deployed in a high availability (HA) environment to allow for failover if the leading proxy host fails. While you can use a single node as both master and proxy, it is best to use dedicated proxy nodes to reduce the load on the master node. A cluster must contain at least one proxy node if load balancing is required inside the cluster.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11425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0BDEFF-F1B4-4182-8A7C-234D3E7EB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Installation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3A0385-35D4-40F5-B991-2CA5FA6BF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Container-based installer:</a:t>
            </a:r>
          </a:p>
          <a:p>
            <a:pPr lvl="1"/>
            <a:r>
              <a:rPr lang="en-US" dirty="0" smtClean="0"/>
              <a:t>Download the installation container for CE or EE and execute the install</a:t>
            </a:r>
          </a:p>
          <a:p>
            <a:pPr lvl="1"/>
            <a:r>
              <a:rPr lang="en-US" dirty="0" smtClean="0"/>
              <a:t>The installer pulls down additional containers from Docker Hub for CE, local repo for EE</a:t>
            </a:r>
          </a:p>
          <a:p>
            <a:r>
              <a:rPr lang="en-US" dirty="0" smtClean="0"/>
              <a:t>Supported for RHEL and Ubuntu on X, POWER and Z (workers)</a:t>
            </a:r>
          </a:p>
          <a:p>
            <a:r>
              <a:rPr lang="en-US" dirty="0" smtClean="0"/>
              <a:t>Basic installation steps:</a:t>
            </a:r>
          </a:p>
          <a:p>
            <a:pPr lvl="1"/>
            <a:r>
              <a:rPr lang="en-US" dirty="0" smtClean="0"/>
              <a:t>1. Configure OS</a:t>
            </a:r>
          </a:p>
          <a:p>
            <a:pPr lvl="1"/>
            <a:r>
              <a:rPr lang="en-US" dirty="0" smtClean="0"/>
              <a:t>2. Modify installation configuration files and run the installer</a:t>
            </a:r>
          </a:p>
          <a:p>
            <a:r>
              <a:rPr lang="en-US" dirty="0" smtClean="0"/>
              <a:t>Overall installation should take &lt; 4 hours depending on scenario</a:t>
            </a:r>
          </a:p>
          <a:p>
            <a:pPr lvl="1"/>
            <a:r>
              <a:rPr lang="en-US" dirty="0" smtClean="0"/>
              <a:t>(90% System </a:t>
            </a:r>
            <a:r>
              <a:rPr lang="en-US" dirty="0" err="1" smtClean="0"/>
              <a:t>Config</a:t>
            </a:r>
            <a:r>
              <a:rPr lang="en-US" dirty="0" smtClean="0"/>
              <a:t>, 10% Installation)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456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28" y="1257818"/>
            <a:ext cx="12718473" cy="6414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19571" y="202770"/>
            <a:ext cx="13064176" cy="1055048"/>
          </a:xfrm>
          <a:prstGeom prst="rect">
            <a:avLst/>
          </a:prstGeom>
        </p:spPr>
        <p:txBody>
          <a:bodyPr/>
          <a:lstStyle>
            <a:lvl1pPr algn="l" defTabSz="728758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80" b="0" i="0" kern="1200">
                <a:solidFill>
                  <a:schemeClr val="accent4"/>
                </a:solidFill>
                <a:latin typeface="IBM Plex Sans Regular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IBM Cloud Private – architecture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16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93CA76-0335-4188-9A00-D4C587453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46" y="309645"/>
            <a:ext cx="13064176" cy="1055048"/>
          </a:xfrm>
        </p:spPr>
        <p:txBody>
          <a:bodyPr anchor="t" anchorCtr="0"/>
          <a:lstStyle/>
          <a:p>
            <a:r>
              <a:rPr lang="en-US" dirty="0" smtClean="0"/>
              <a:t>K8s master components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8CC5789-FED0-4E07-BBDC-EC6399EECB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8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1F1C715-8671-4432-85B6-C0C832E8045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400" i="1" dirty="0"/>
              <a:t>Master components provide the cluster’s control </a:t>
            </a:r>
            <a:r>
              <a:rPr lang="en-US" sz="2400" i="1" dirty="0" smtClean="0"/>
              <a:t>plane and global </a:t>
            </a:r>
            <a:r>
              <a:rPr lang="en-US" sz="2400" i="1" dirty="0"/>
              <a:t>decisions about the cluster </a:t>
            </a:r>
            <a:r>
              <a:rPr lang="en-US" sz="2400" i="1" dirty="0" smtClean="0"/>
              <a:t>and </a:t>
            </a:r>
            <a:r>
              <a:rPr lang="en-US" sz="2400" i="1" dirty="0"/>
              <a:t>detecting and responding to cluster </a:t>
            </a:r>
            <a:r>
              <a:rPr lang="en-US" sz="2400" i="1" dirty="0" smtClean="0"/>
              <a:t>events</a:t>
            </a:r>
          </a:p>
          <a:p>
            <a:r>
              <a:rPr lang="en-US" sz="2400" b="1" dirty="0" err="1" smtClean="0"/>
              <a:t>Etcd</a:t>
            </a:r>
            <a:r>
              <a:rPr lang="en-US" sz="2400" b="1" dirty="0" smtClean="0"/>
              <a:t>:</a:t>
            </a:r>
            <a:r>
              <a:rPr lang="en-US" sz="2400" dirty="0" smtClean="0"/>
              <a:t>  A </a:t>
            </a:r>
            <a:r>
              <a:rPr lang="en-US" sz="2400" dirty="0"/>
              <a:t>strong, consistent, and highly-available key value store which Kubernetes uses for persistent storage of all of its API </a:t>
            </a:r>
            <a:r>
              <a:rPr lang="en-US" sz="2400" dirty="0" smtClean="0"/>
              <a:t>objects.</a:t>
            </a:r>
          </a:p>
          <a:p>
            <a:r>
              <a:rPr lang="en-US" sz="2400" b="1" dirty="0" err="1" smtClean="0"/>
              <a:t>Kubelet</a:t>
            </a:r>
            <a:r>
              <a:rPr lang="en-US" sz="2400" b="1" dirty="0" smtClean="0"/>
              <a:t>:</a:t>
            </a:r>
            <a:r>
              <a:rPr lang="en-US" sz="2400" dirty="0" smtClean="0"/>
              <a:t>  The </a:t>
            </a:r>
            <a:r>
              <a:rPr lang="en-US" sz="2400" dirty="0"/>
              <a:t>primary “node agent” that runs on each </a:t>
            </a:r>
            <a:r>
              <a:rPr lang="en-US" sz="2400" dirty="0" smtClean="0"/>
              <a:t>node.</a:t>
            </a:r>
          </a:p>
          <a:p>
            <a:r>
              <a:rPr lang="en-US" sz="2400" b="1" dirty="0" smtClean="0"/>
              <a:t>K8s Proxy:</a:t>
            </a:r>
            <a:r>
              <a:rPr lang="en-US" sz="2400" dirty="0" smtClean="0"/>
              <a:t>  </a:t>
            </a:r>
            <a:r>
              <a:rPr lang="en-US" sz="2400" dirty="0"/>
              <a:t>The Kubernetes network proxy runs on each </a:t>
            </a:r>
            <a:r>
              <a:rPr lang="en-US" sz="2400" dirty="0" smtClean="0"/>
              <a:t>node.</a:t>
            </a:r>
          </a:p>
          <a:p>
            <a:r>
              <a:rPr lang="en-US" sz="2400" b="1" dirty="0" smtClean="0"/>
              <a:t>K8s Scheduler:</a:t>
            </a:r>
            <a:r>
              <a:rPr lang="en-US" sz="2400" dirty="0" smtClean="0"/>
              <a:t>  </a:t>
            </a:r>
            <a:r>
              <a:rPr lang="en-US" sz="2400" dirty="0"/>
              <a:t>A</a:t>
            </a:r>
            <a:r>
              <a:rPr lang="en-US" sz="2400" dirty="0" smtClean="0"/>
              <a:t> </a:t>
            </a:r>
            <a:r>
              <a:rPr lang="en-US" sz="2400" dirty="0"/>
              <a:t>policy-rich, topology-aware, workload-specific function that significantly impacts availability, performance, and </a:t>
            </a:r>
            <a:r>
              <a:rPr lang="en-US" sz="2400" dirty="0" smtClean="0"/>
              <a:t>capacity.</a:t>
            </a:r>
          </a:p>
          <a:p>
            <a:r>
              <a:rPr lang="en-US" sz="2400" b="1" dirty="0" smtClean="0"/>
              <a:t>K8s Control Manager:</a:t>
            </a:r>
            <a:r>
              <a:rPr lang="en-US" sz="2400" dirty="0" smtClean="0"/>
              <a:t>  A </a:t>
            </a:r>
            <a:r>
              <a:rPr lang="en-US" sz="2400" dirty="0"/>
              <a:t>daemon that embeds the core control loops shipped with </a:t>
            </a:r>
            <a:r>
              <a:rPr lang="en-US" sz="2400" dirty="0" smtClean="0"/>
              <a:t>K8s. In K8s, </a:t>
            </a:r>
            <a:r>
              <a:rPr lang="en-US" sz="2400" dirty="0"/>
              <a:t>a controller is a control loop that watches the shared state of the cluster through the </a:t>
            </a:r>
            <a:r>
              <a:rPr lang="en-US" sz="2400" dirty="0" err="1"/>
              <a:t>apiserver</a:t>
            </a:r>
            <a:r>
              <a:rPr lang="en-US" sz="2400" dirty="0"/>
              <a:t> and makes changes attempting to move the current state towards the desired </a:t>
            </a:r>
            <a:r>
              <a:rPr lang="en-US" sz="2400" dirty="0" smtClean="0"/>
              <a:t>state.</a:t>
            </a:r>
          </a:p>
          <a:p>
            <a:r>
              <a:rPr lang="en-US" sz="2400" b="1" dirty="0" smtClean="0"/>
              <a:t>K8s </a:t>
            </a:r>
            <a:r>
              <a:rPr lang="en-US" sz="2400" b="1" dirty="0" err="1" smtClean="0"/>
              <a:t>apiserver</a:t>
            </a:r>
            <a:r>
              <a:rPr lang="en-US" sz="2400" b="1" dirty="0" smtClean="0"/>
              <a:t>:</a:t>
            </a:r>
            <a:r>
              <a:rPr lang="en-US" sz="2400" dirty="0" smtClean="0"/>
              <a:t>  Validates </a:t>
            </a:r>
            <a:r>
              <a:rPr lang="en-US" sz="2400" dirty="0"/>
              <a:t>and configures data for the </a:t>
            </a:r>
            <a:r>
              <a:rPr lang="en-US" sz="2400" dirty="0" err="1"/>
              <a:t>api</a:t>
            </a:r>
            <a:r>
              <a:rPr lang="en-US" sz="2400" dirty="0"/>
              <a:t> objects which include pods, services, </a:t>
            </a:r>
            <a:r>
              <a:rPr lang="en-US" sz="2400" dirty="0" smtClean="0"/>
              <a:t>replication controllers</a:t>
            </a:r>
            <a:r>
              <a:rPr lang="en-US" sz="2400" dirty="0"/>
              <a:t>, and others. The API Server services REST operations and provides the frontend to the cluster’s shared state through which all other components interact.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78350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93CA76-0335-4188-9A00-D4C587453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46" y="309645"/>
            <a:ext cx="13064176" cy="1055048"/>
          </a:xfrm>
        </p:spPr>
        <p:txBody>
          <a:bodyPr anchor="t" anchorCtr="0"/>
          <a:lstStyle/>
          <a:p>
            <a:r>
              <a:rPr lang="en-US" dirty="0" smtClean="0"/>
              <a:t>Network services components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8CC5789-FED0-4E07-BBDC-EC6399EECB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728758"/>
            <a:fld id="{E9549862-13E2-C34D-815E-8545BD36FC59}" type="slidenum">
              <a:rPr lang="en-US" smtClean="0">
                <a:solidFill>
                  <a:srgbClr val="6D7777"/>
                </a:solidFill>
              </a:rPr>
              <a:pPr defTabSz="728758"/>
              <a:t>9</a:t>
            </a:fld>
            <a:endParaRPr lang="en-US" dirty="0">
              <a:solidFill>
                <a:srgbClr val="6D7777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1F1C715-8671-4432-85B6-C0C832E8045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400" b="1" dirty="0" smtClean="0"/>
              <a:t>DNS:</a:t>
            </a:r>
            <a:r>
              <a:rPr lang="en-US" sz="2400" dirty="0" smtClean="0"/>
              <a:t>  (</a:t>
            </a:r>
            <a:r>
              <a:rPr lang="en-US" sz="2400" dirty="0" err="1" smtClean="0"/>
              <a:t>kube-dns</a:t>
            </a:r>
            <a:r>
              <a:rPr lang="en-US" sz="2400" dirty="0" smtClean="0"/>
              <a:t>, Cluster DNS) K8s DNS </a:t>
            </a:r>
            <a:r>
              <a:rPr lang="en-US" sz="2400" dirty="0"/>
              <a:t>schedules a DNS </a:t>
            </a:r>
            <a:r>
              <a:rPr lang="en-US" sz="2400" dirty="0" smtClean="0"/>
              <a:t>pod </a:t>
            </a:r>
            <a:r>
              <a:rPr lang="en-US" sz="2400" dirty="0"/>
              <a:t>and </a:t>
            </a:r>
            <a:r>
              <a:rPr lang="en-US" sz="2400" dirty="0" smtClean="0"/>
              <a:t>service </a:t>
            </a:r>
            <a:r>
              <a:rPr lang="en-US" sz="2400" dirty="0"/>
              <a:t>on the cluster, and configures the </a:t>
            </a:r>
            <a:r>
              <a:rPr lang="en-US" sz="2400" dirty="0" err="1"/>
              <a:t>kubelets</a:t>
            </a:r>
            <a:r>
              <a:rPr lang="en-US" sz="2400" dirty="0"/>
              <a:t> to tell individual containers to use the DNS </a:t>
            </a:r>
            <a:r>
              <a:rPr lang="en-US" sz="2400" dirty="0" smtClean="0"/>
              <a:t>service’s </a:t>
            </a:r>
            <a:r>
              <a:rPr lang="en-US" sz="2400" dirty="0"/>
              <a:t>IP to resolve DNS </a:t>
            </a:r>
            <a:r>
              <a:rPr lang="en-US" sz="2400" dirty="0" smtClean="0"/>
              <a:t>names.</a:t>
            </a:r>
            <a:r>
              <a:rPr lang="en-US" sz="2400" dirty="0"/>
              <a:t> Every </a:t>
            </a:r>
            <a:r>
              <a:rPr lang="en-US" sz="2400" dirty="0" smtClean="0"/>
              <a:t>service </a:t>
            </a:r>
            <a:r>
              <a:rPr lang="en-US" sz="2400" dirty="0"/>
              <a:t>defined in the cluster (including the DNS server itself) is assigned a DNS name. By default, a client </a:t>
            </a:r>
            <a:r>
              <a:rPr lang="en-US" sz="2400" dirty="0" smtClean="0"/>
              <a:t>pod’s </a:t>
            </a:r>
            <a:r>
              <a:rPr lang="en-US" sz="2400" dirty="0"/>
              <a:t>DNS search list will include the </a:t>
            </a:r>
            <a:r>
              <a:rPr lang="en-US" sz="2400" dirty="0" smtClean="0"/>
              <a:t>pod’s </a:t>
            </a:r>
            <a:r>
              <a:rPr lang="en-US" sz="2400" dirty="0"/>
              <a:t>own namespace and the cluster’s default domain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b="1" dirty="0" smtClean="0"/>
              <a:t>VIP and </a:t>
            </a:r>
            <a:r>
              <a:rPr lang="en-US" sz="2400" b="1" dirty="0" err="1" smtClean="0"/>
              <a:t>UCarp</a:t>
            </a:r>
            <a:r>
              <a:rPr lang="en-US" sz="2400" b="1" dirty="0" smtClean="0"/>
              <a:t>:</a:t>
            </a:r>
            <a:r>
              <a:rPr lang="en-US" sz="2400" dirty="0" smtClean="0"/>
              <a:t>  </a:t>
            </a:r>
            <a:r>
              <a:rPr lang="en-US" sz="2400" dirty="0" err="1" smtClean="0"/>
              <a:t>UCarp</a:t>
            </a:r>
            <a:r>
              <a:rPr lang="en-US" sz="2400" dirty="0" smtClean="0"/>
              <a:t> </a:t>
            </a:r>
            <a:r>
              <a:rPr lang="en-US" sz="2400" dirty="0"/>
              <a:t>allows a couple of hosts to share common virtual IP </a:t>
            </a:r>
            <a:r>
              <a:rPr lang="en-US" sz="2400" dirty="0" smtClean="0"/>
              <a:t>(or floating IP) addresses </a:t>
            </a:r>
            <a:r>
              <a:rPr lang="en-US" sz="2400" dirty="0"/>
              <a:t>in order to provide automatic </a:t>
            </a:r>
            <a:r>
              <a:rPr lang="en-US" sz="2400" dirty="0" smtClean="0"/>
              <a:t>failover.</a:t>
            </a:r>
            <a:endParaRPr lang="en-US" sz="2400" dirty="0"/>
          </a:p>
        </p:txBody>
      </p:sp>
      <p:pic>
        <p:nvPicPr>
          <p:cNvPr id="8194" name="Picture 2" descr="Image result for ucarp kubernet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205" y="4569416"/>
            <a:ext cx="5544869" cy="252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228764"/>
      </p:ext>
    </p:extLst>
  </p:cSld>
  <p:clrMapOvr>
    <a:masterClrMapping/>
  </p:clrMapOvr>
</p:sld>
</file>

<file path=ppt/theme/theme1.xml><?xml version="1.0" encoding="utf-8"?>
<a:theme xmlns:a="http://schemas.openxmlformats.org/drawingml/2006/main" name="IBM Cloud private theme">
  <a:themeElements>
    <a:clrScheme name="Custom 15">
      <a:dk1>
        <a:srgbClr val="6D7777"/>
      </a:dk1>
      <a:lt1>
        <a:srgbClr val="FFFFFF"/>
      </a:lt1>
      <a:dk2>
        <a:srgbClr val="5596E6"/>
      </a:dk2>
      <a:lt2>
        <a:srgbClr val="959F9F"/>
      </a:lt2>
      <a:accent1>
        <a:srgbClr val="C8D2D2"/>
      </a:accent1>
      <a:accent2>
        <a:srgbClr val="DFE9E9"/>
      </a:accent2>
      <a:accent3>
        <a:srgbClr val="1D3649"/>
      </a:accent3>
      <a:accent4>
        <a:srgbClr val="325C80"/>
      </a:accent4>
      <a:accent5>
        <a:srgbClr val="5596E6"/>
      </a:accent5>
      <a:accent6>
        <a:srgbClr val="7CC7FF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IBM Cloud private for BNSF 07262017 v3" id="{C5118238-B9FE-5741-8027-E8DDAE0EA528}" vid="{00093513-9853-F449-9A93-A72938BD1B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83429</TotalTime>
  <Words>2568</Words>
  <Application>Microsoft Office PowerPoint</Application>
  <PresentationFormat>Custom</PresentationFormat>
  <Paragraphs>418</Paragraphs>
  <Slides>33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IBM Cloud private theme</vt:lpstr>
      <vt:lpstr>Infrastructure &amp; Architecture </vt:lpstr>
      <vt:lpstr>Objectives</vt:lpstr>
      <vt:lpstr>Agenda</vt:lpstr>
      <vt:lpstr>Configuration topologies</vt:lpstr>
      <vt:lpstr>ICP – types of nodes</vt:lpstr>
      <vt:lpstr>Installation overview</vt:lpstr>
      <vt:lpstr>PowerPoint Presentation</vt:lpstr>
      <vt:lpstr>K8s master components</vt:lpstr>
      <vt:lpstr>Network services components</vt:lpstr>
      <vt:lpstr>Calico</vt:lpstr>
      <vt:lpstr>Ingress resources</vt:lpstr>
      <vt:lpstr>Authentication components</vt:lpstr>
      <vt:lpstr>Images and Registries</vt:lpstr>
      <vt:lpstr>User Interfaces</vt:lpstr>
      <vt:lpstr>Application Center components</vt:lpstr>
      <vt:lpstr>Logging components</vt:lpstr>
      <vt:lpstr>Monitoring: Prometheus and Grafana</vt:lpstr>
      <vt:lpstr>Persistent storage components (1 of 2)</vt:lpstr>
      <vt:lpstr>Persistent storage components (2 of 2)</vt:lpstr>
      <vt:lpstr>PowerPoint Presentation</vt:lpstr>
      <vt:lpstr>PowerPoint Presentation</vt:lpstr>
      <vt:lpstr>GlusterFS - common deployment architecture</vt:lpstr>
      <vt:lpstr>Enterprise architecture</vt:lpstr>
      <vt:lpstr>GluserFS architecture extended (example)</vt:lpstr>
      <vt:lpstr>PowerPoint Presentation</vt:lpstr>
      <vt:lpstr>Supported system configurations (October Release)</vt:lpstr>
      <vt:lpstr>Size &amp; scale (October Release)</vt:lpstr>
      <vt:lpstr>Supporting Material</vt:lpstr>
      <vt:lpstr>PowerPoint Presentation</vt:lpstr>
      <vt:lpstr>PowerPoint Presentation</vt:lpstr>
      <vt:lpstr>System z Support</vt:lpstr>
      <vt:lpstr>End-to-End Hybrid Architecture</vt:lpstr>
      <vt:lpstr>PowerPoint Presentation</vt:lpstr>
    </vt:vector>
  </TitlesOfParts>
  <Company>GPJ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Napolitano</dc:creator>
  <cp:lastModifiedBy>ADMINIBM</cp:lastModifiedBy>
  <cp:revision>772</cp:revision>
  <dcterms:created xsi:type="dcterms:W3CDTF">2015-04-16T15:33:21Z</dcterms:created>
  <dcterms:modified xsi:type="dcterms:W3CDTF">2018-04-20T21:17:23Z</dcterms:modified>
</cp:coreProperties>
</file>