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Lst>
  <p:notesMasterIdLst>
    <p:notesMasterId r:id="rId51"/>
  </p:notesMasterIdLst>
  <p:handoutMasterIdLst>
    <p:handoutMasterId r:id="rId52"/>
  </p:handoutMasterIdLst>
  <p:sldIdLst>
    <p:sldId id="275" r:id="rId2"/>
    <p:sldId id="323" r:id="rId3"/>
    <p:sldId id="326" r:id="rId4"/>
    <p:sldId id="282" r:id="rId5"/>
    <p:sldId id="279" r:id="rId6"/>
    <p:sldId id="281" r:id="rId7"/>
    <p:sldId id="276" r:id="rId8"/>
    <p:sldId id="277" r:id="rId9"/>
    <p:sldId id="278" r:id="rId10"/>
    <p:sldId id="325" r:id="rId11"/>
    <p:sldId id="327" r:id="rId12"/>
    <p:sldId id="328" r:id="rId13"/>
    <p:sldId id="329" r:id="rId14"/>
    <p:sldId id="286" r:id="rId15"/>
    <p:sldId id="322" r:id="rId16"/>
    <p:sldId id="293" r:id="rId17"/>
    <p:sldId id="294" r:id="rId18"/>
    <p:sldId id="295" r:id="rId19"/>
    <p:sldId id="296" r:id="rId20"/>
    <p:sldId id="297" r:id="rId21"/>
    <p:sldId id="298" r:id="rId22"/>
    <p:sldId id="299" r:id="rId23"/>
    <p:sldId id="300" r:id="rId24"/>
    <p:sldId id="321" r:id="rId25"/>
    <p:sldId id="301" r:id="rId26"/>
    <p:sldId id="302" r:id="rId27"/>
    <p:sldId id="303" r:id="rId28"/>
    <p:sldId id="309" r:id="rId29"/>
    <p:sldId id="310" r:id="rId30"/>
    <p:sldId id="347" r:id="rId31"/>
    <p:sldId id="348" r:id="rId32"/>
    <p:sldId id="324" r:id="rId33"/>
    <p:sldId id="330" r:id="rId34"/>
    <p:sldId id="312" r:id="rId35"/>
    <p:sldId id="313" r:id="rId36"/>
    <p:sldId id="333" r:id="rId37"/>
    <p:sldId id="334" r:id="rId38"/>
    <p:sldId id="339" r:id="rId39"/>
    <p:sldId id="336" r:id="rId40"/>
    <p:sldId id="337" r:id="rId41"/>
    <p:sldId id="338" r:id="rId42"/>
    <p:sldId id="346" r:id="rId43"/>
    <p:sldId id="340" r:id="rId44"/>
    <p:sldId id="341" r:id="rId45"/>
    <p:sldId id="342" r:id="rId46"/>
    <p:sldId id="343" r:id="rId47"/>
    <p:sldId id="344" r:id="rId48"/>
    <p:sldId id="345" r:id="rId49"/>
    <p:sldId id="258" r:id="rId50"/>
  </p:sldIdLst>
  <p:sldSz cx="14630400" cy="8229600"/>
  <p:notesSz cx="6858000" cy="9144000"/>
  <p:defaultTextStyle>
    <a:defPPr>
      <a:defRPr lang="en-US"/>
    </a:defPPr>
    <a:lvl1pPr marL="0" algn="l" defTabSz="731520" rtl="0" eaLnBrk="1" latinLnBrk="0" hangingPunct="1">
      <a:defRPr sz="2900" kern="1200">
        <a:solidFill>
          <a:schemeClr val="tx1"/>
        </a:solidFill>
        <a:latin typeface="+mn-lt"/>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5E64091-958E-9247-9B6D-84F748EDCF5E}">
          <p14:sldIdLst>
            <p14:sldId id="275"/>
            <p14:sldId id="323"/>
            <p14:sldId id="326"/>
            <p14:sldId id="282"/>
            <p14:sldId id="279"/>
            <p14:sldId id="281"/>
            <p14:sldId id="276"/>
            <p14:sldId id="277"/>
            <p14:sldId id="278"/>
            <p14:sldId id="325"/>
            <p14:sldId id="327"/>
            <p14:sldId id="328"/>
            <p14:sldId id="329"/>
            <p14:sldId id="286"/>
            <p14:sldId id="322"/>
            <p14:sldId id="293"/>
            <p14:sldId id="294"/>
            <p14:sldId id="295"/>
            <p14:sldId id="296"/>
            <p14:sldId id="297"/>
            <p14:sldId id="298"/>
            <p14:sldId id="299"/>
            <p14:sldId id="300"/>
            <p14:sldId id="321"/>
            <p14:sldId id="301"/>
            <p14:sldId id="302"/>
            <p14:sldId id="303"/>
            <p14:sldId id="309"/>
            <p14:sldId id="310"/>
            <p14:sldId id="347"/>
            <p14:sldId id="348"/>
            <p14:sldId id="324"/>
            <p14:sldId id="330"/>
            <p14:sldId id="312"/>
            <p14:sldId id="313"/>
            <p14:sldId id="333"/>
            <p14:sldId id="334"/>
            <p14:sldId id="339"/>
            <p14:sldId id="336"/>
            <p14:sldId id="337"/>
            <p14:sldId id="338"/>
            <p14:sldId id="346"/>
            <p14:sldId id="340"/>
            <p14:sldId id="341"/>
            <p14:sldId id="342"/>
            <p14:sldId id="343"/>
            <p14:sldId id="344"/>
            <p14:sldId id="345"/>
            <p14:sldId id="258"/>
          </p14:sldIdLst>
        </p14:section>
      </p14:sectionLst>
    </p:ext>
    <p:ext uri="{EFAFB233-063F-42B5-8137-9DF3F51BA10A}">
      <p15:sldGuideLst xmlns:p15="http://schemas.microsoft.com/office/powerpoint/2012/main" xmlns="">
        <p15:guide id="1" orient="horz" pos="555">
          <p15:clr>
            <a:srgbClr val="A4A3A4"/>
          </p15:clr>
        </p15:guide>
        <p15:guide id="2" pos="8828">
          <p15:clr>
            <a:srgbClr val="A4A3A4"/>
          </p15:clr>
        </p15:guide>
        <p15:guide id="3" pos="316">
          <p15:clr>
            <a:srgbClr val="A4A3A4"/>
          </p15:clr>
        </p15:guide>
        <p15:guide id="4" pos="6110">
          <p15:clr>
            <a:srgbClr val="A4A3A4"/>
          </p15:clr>
        </p15:guide>
        <p15:guide id="5" pos="43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B8DC"/>
    <a:srgbClr val="427BBC"/>
    <a:srgbClr val="A7D68E"/>
    <a:srgbClr val="00AFD9"/>
    <a:srgbClr val="BB77C4"/>
    <a:srgbClr val="1174B8"/>
    <a:srgbClr val="39CBD4"/>
    <a:srgbClr val="00376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164" autoAdjust="0"/>
    <p:restoredTop sz="86418" autoAdjust="0"/>
  </p:normalViewPr>
  <p:slideViewPr>
    <p:cSldViewPr snapToGrid="0" snapToObjects="1" showGuides="1">
      <p:cViewPr varScale="1">
        <p:scale>
          <a:sx n="92" d="100"/>
          <a:sy n="92" d="100"/>
        </p:scale>
        <p:origin x="416" y="176"/>
      </p:cViewPr>
      <p:guideLst>
        <p:guide orient="horz" pos="555"/>
        <p:guide pos="8828"/>
        <p:guide pos="316"/>
        <p:guide pos="6110"/>
        <p:guide pos="431"/>
      </p:guideLst>
    </p:cSldViewPr>
  </p:slideViewPr>
  <p:outlineViewPr>
    <p:cViewPr>
      <p:scale>
        <a:sx n="33" d="100"/>
        <a:sy n="33" d="100"/>
      </p:scale>
      <p:origin x="0" y="-22728"/>
    </p:cViewPr>
  </p:outlineViewPr>
  <p:notesTextViewPr>
    <p:cViewPr>
      <p:scale>
        <a:sx n="100" d="100"/>
        <a:sy n="100" d="100"/>
      </p:scale>
      <p:origin x="0" y="0"/>
    </p:cViewPr>
  </p:notesTextViewPr>
  <p:sorterViewPr>
    <p:cViewPr>
      <p:scale>
        <a:sx n="81" d="100"/>
        <a:sy n="81" d="100"/>
      </p:scale>
      <p:origin x="0" y="0"/>
    </p:cViewPr>
  </p:sorterViewPr>
  <p:notesViewPr>
    <p:cSldViewPr snapToGrid="0" snapToObjects="1">
      <p:cViewPr varScale="1">
        <p:scale>
          <a:sx n="88" d="100"/>
          <a:sy n="88" d="100"/>
        </p:scale>
        <p:origin x="3864"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7F7061-80C1-604D-992A-05BBE7E346F4}" type="datetimeFigureOut">
              <a:rPr lang="en-US" smtClean="0"/>
              <a:t>4/20/2018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B3CBB4-F845-9F4B-A41F-7163A0321D6C}" type="slidenum">
              <a:rPr lang="en-US" smtClean="0"/>
              <a:t>‹#›</a:t>
            </a:fld>
            <a:endParaRPr lang="en-US" dirty="0"/>
          </a:p>
        </p:txBody>
      </p:sp>
    </p:spTree>
    <p:extLst>
      <p:ext uri="{BB962C8B-B14F-4D97-AF65-F5344CB8AC3E}">
        <p14:creationId xmlns:p14="http://schemas.microsoft.com/office/powerpoint/2010/main" val="447641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2671FB-D8B8-0647-83B7-29925BB5E856}" type="datetimeFigureOut">
              <a:rPr lang="en-US" smtClean="0"/>
              <a:t>4/20/2018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38A2F8-54F1-AB4E-B8B5-B1130F7515F8}" type="slidenum">
              <a:rPr lang="en-US" smtClean="0"/>
              <a:t>‹#›</a:t>
            </a:fld>
            <a:endParaRPr lang="en-US" dirty="0"/>
          </a:p>
        </p:txBody>
      </p:sp>
    </p:spTree>
    <p:extLst>
      <p:ext uri="{BB962C8B-B14F-4D97-AF65-F5344CB8AC3E}">
        <p14:creationId xmlns:p14="http://schemas.microsoft.com/office/powerpoint/2010/main" val="43324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38A2F8-54F1-AB4E-B8B5-B1130F7515F8}" type="slidenum">
              <a:rPr lang="en-US" smtClean="0"/>
              <a:t>2</a:t>
            </a:fld>
            <a:endParaRPr lang="en-US" dirty="0"/>
          </a:p>
        </p:txBody>
      </p:sp>
    </p:spTree>
    <p:extLst>
      <p:ext uri="{BB962C8B-B14F-4D97-AF65-F5344CB8AC3E}">
        <p14:creationId xmlns:p14="http://schemas.microsoft.com/office/powerpoint/2010/main" val="1744151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38A2F8-54F1-AB4E-B8B5-B1130F7515F8}" type="slidenum">
              <a:rPr lang="en-US" smtClean="0"/>
              <a:t>5</a:t>
            </a:fld>
            <a:endParaRPr lang="en-US" dirty="0"/>
          </a:p>
        </p:txBody>
      </p:sp>
    </p:spTree>
    <p:extLst>
      <p:ext uri="{BB962C8B-B14F-4D97-AF65-F5344CB8AC3E}">
        <p14:creationId xmlns:p14="http://schemas.microsoft.com/office/powerpoint/2010/main" val="2679309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38A2F8-54F1-AB4E-B8B5-B1130F7515F8}" type="slidenum">
              <a:rPr lang="en-US" smtClean="0"/>
              <a:t>8</a:t>
            </a:fld>
            <a:endParaRPr lang="en-US" dirty="0"/>
          </a:p>
        </p:txBody>
      </p:sp>
    </p:spTree>
    <p:extLst>
      <p:ext uri="{BB962C8B-B14F-4D97-AF65-F5344CB8AC3E}">
        <p14:creationId xmlns:p14="http://schemas.microsoft.com/office/powerpoint/2010/main" val="1315198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38A2F8-54F1-AB4E-B8B5-B1130F7515F8}" type="slidenum">
              <a:rPr lang="en-US" smtClean="0"/>
              <a:t>17</a:t>
            </a:fld>
            <a:endParaRPr lang="en-US" dirty="0"/>
          </a:p>
        </p:txBody>
      </p:sp>
    </p:spTree>
    <p:extLst>
      <p:ext uri="{BB962C8B-B14F-4D97-AF65-F5344CB8AC3E}">
        <p14:creationId xmlns:p14="http://schemas.microsoft.com/office/powerpoint/2010/main" val="1295715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38A2F8-54F1-AB4E-B8B5-B1130F7515F8}" type="slidenum">
              <a:rPr lang="en-US" smtClean="0"/>
              <a:t>19</a:t>
            </a:fld>
            <a:endParaRPr lang="en-US" dirty="0"/>
          </a:p>
        </p:txBody>
      </p:sp>
    </p:spTree>
    <p:extLst>
      <p:ext uri="{BB962C8B-B14F-4D97-AF65-F5344CB8AC3E}">
        <p14:creationId xmlns:p14="http://schemas.microsoft.com/office/powerpoint/2010/main" val="2635151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38A2F8-54F1-AB4E-B8B5-B1130F7515F8}" type="slidenum">
              <a:rPr lang="en-US" smtClean="0"/>
              <a:t>28</a:t>
            </a:fld>
            <a:endParaRPr lang="en-US" dirty="0"/>
          </a:p>
        </p:txBody>
      </p:sp>
    </p:spTree>
    <p:extLst>
      <p:ext uri="{BB962C8B-B14F-4D97-AF65-F5344CB8AC3E}">
        <p14:creationId xmlns:p14="http://schemas.microsoft.com/office/powerpoint/2010/main" val="3204851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38A2F8-54F1-AB4E-B8B5-B1130F7515F8}" type="slidenum">
              <a:rPr lang="en-US" smtClean="0"/>
              <a:t>32</a:t>
            </a:fld>
            <a:endParaRPr lang="en-US" dirty="0"/>
          </a:p>
        </p:txBody>
      </p:sp>
    </p:spTree>
    <p:extLst>
      <p:ext uri="{BB962C8B-B14F-4D97-AF65-F5344CB8AC3E}">
        <p14:creationId xmlns:p14="http://schemas.microsoft.com/office/powerpoint/2010/main" val="710508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38A2F8-54F1-AB4E-B8B5-B1130F7515F8}" type="slidenum">
              <a:rPr lang="en-US" smtClean="0"/>
              <a:t>36</a:t>
            </a:fld>
            <a:endParaRPr lang="en-US" dirty="0"/>
          </a:p>
        </p:txBody>
      </p:sp>
    </p:spTree>
    <p:extLst>
      <p:ext uri="{BB962C8B-B14F-4D97-AF65-F5344CB8AC3E}">
        <p14:creationId xmlns:p14="http://schemas.microsoft.com/office/powerpoint/2010/main" val="2559779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If ICP is installed without LDAP support, the default admin userid is “admin” and the default password is “admin”. These values in the config.yaml file will replace those and be placed in the default namespace. It is these values that you should use for your first post-installation login.</a:t>
            </a:r>
          </a:p>
        </p:txBody>
      </p:sp>
      <p:sp>
        <p:nvSpPr>
          <p:cNvPr id="4" name="Slide Number Placeholder 3"/>
          <p:cNvSpPr>
            <a:spLocks noGrp="1"/>
          </p:cNvSpPr>
          <p:nvPr>
            <p:ph type="sldNum" sz="quarter" idx="10"/>
          </p:nvPr>
        </p:nvSpPr>
        <p:spPr/>
        <p:txBody>
          <a:bodyPr/>
          <a:lstStyle/>
          <a:p>
            <a:fld id="{2938A2F8-54F1-AB4E-B8B5-B1130F7515F8}" type="slidenum">
              <a:rPr lang="en-US" smtClean="0"/>
              <a:t>47</a:t>
            </a:fld>
            <a:endParaRPr lang="en-US" dirty="0"/>
          </a:p>
        </p:txBody>
      </p:sp>
    </p:spTree>
    <p:extLst>
      <p:ext uri="{BB962C8B-B14F-4D97-AF65-F5344CB8AC3E}">
        <p14:creationId xmlns:p14="http://schemas.microsoft.com/office/powerpoint/2010/main" val="9966479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5" name="Rectangle 4"/>
          <p:cNvSpPr/>
          <p:nvPr userDrawn="1"/>
        </p:nvSpPr>
        <p:spPr>
          <a:xfrm>
            <a:off x="0" y="0"/>
            <a:ext cx="14630400" cy="822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5843" tIns="72922" rIns="145843" bIns="72922" rtlCol="0" anchor="ctr"/>
          <a:lstStyle/>
          <a:p>
            <a:pPr algn="ctr" defTabSz="728758"/>
            <a:endParaRPr lang="en-US" sz="2880" b="0" i="0" dirty="0">
              <a:solidFill>
                <a:srgbClr val="FFFFFF"/>
              </a:solidFill>
              <a:latin typeface="IBM Plex Sans Regular" charset="0"/>
            </a:endParaRP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
        <p:nvSpPr>
          <p:cNvPr id="2" name="Title 1"/>
          <p:cNvSpPr>
            <a:spLocks noGrp="1"/>
          </p:cNvSpPr>
          <p:nvPr>
            <p:ph type="ctrTitle"/>
          </p:nvPr>
        </p:nvSpPr>
        <p:spPr>
          <a:xfrm>
            <a:off x="406631" y="3441984"/>
            <a:ext cx="9496213" cy="1482275"/>
          </a:xfrm>
        </p:spPr>
        <p:txBody>
          <a:bodyPr anchor="b" anchorCtr="0">
            <a:noAutofit/>
          </a:bodyPr>
          <a:lstStyle>
            <a:lvl1pPr algn="l">
              <a:lnSpc>
                <a:spcPct val="85000"/>
              </a:lnSpc>
              <a:defRPr sz="544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406402" y="4951778"/>
            <a:ext cx="9509760" cy="1037014"/>
          </a:xfrm>
        </p:spPr>
        <p:txBody>
          <a:bodyPr tIns="0"/>
          <a:lstStyle>
            <a:lvl1pPr marL="0" indent="0" algn="l">
              <a:buNone/>
              <a:defRPr>
                <a:solidFill>
                  <a:schemeClr val="accent6"/>
                </a:solidFill>
              </a:defRPr>
            </a:lvl1pPr>
            <a:lvl2pPr marL="728758" indent="0" algn="ctr">
              <a:buNone/>
              <a:defRPr>
                <a:solidFill>
                  <a:schemeClr val="tx1">
                    <a:tint val="75000"/>
                  </a:schemeClr>
                </a:solidFill>
              </a:defRPr>
            </a:lvl2pPr>
            <a:lvl3pPr marL="1457856" indent="0" algn="ctr">
              <a:buNone/>
              <a:defRPr>
                <a:solidFill>
                  <a:schemeClr val="tx1">
                    <a:tint val="75000"/>
                  </a:schemeClr>
                </a:solidFill>
              </a:defRPr>
            </a:lvl3pPr>
            <a:lvl4pPr marL="2186726" indent="0" algn="ctr">
              <a:buNone/>
              <a:defRPr>
                <a:solidFill>
                  <a:schemeClr val="tx1">
                    <a:tint val="75000"/>
                  </a:schemeClr>
                </a:solidFill>
              </a:defRPr>
            </a:lvl4pPr>
            <a:lvl5pPr marL="2915710" indent="0" algn="ctr">
              <a:buNone/>
              <a:defRPr>
                <a:solidFill>
                  <a:schemeClr val="tx1">
                    <a:tint val="75000"/>
                  </a:schemeClr>
                </a:solidFill>
              </a:defRPr>
            </a:lvl5pPr>
            <a:lvl6pPr marL="3644467" indent="0" algn="ctr">
              <a:buNone/>
              <a:defRPr>
                <a:solidFill>
                  <a:schemeClr val="tx1">
                    <a:tint val="75000"/>
                  </a:schemeClr>
                </a:solidFill>
              </a:defRPr>
            </a:lvl6pPr>
            <a:lvl7pPr marL="4373266" indent="0" algn="ctr">
              <a:buNone/>
              <a:defRPr>
                <a:solidFill>
                  <a:schemeClr val="tx1">
                    <a:tint val="75000"/>
                  </a:schemeClr>
                </a:solidFill>
              </a:defRPr>
            </a:lvl7pPr>
            <a:lvl8pPr marL="5102269" indent="0" algn="ctr">
              <a:buNone/>
              <a:defRPr>
                <a:solidFill>
                  <a:schemeClr val="tx1">
                    <a:tint val="75000"/>
                  </a:schemeClr>
                </a:solidFill>
              </a:defRPr>
            </a:lvl8pPr>
            <a:lvl9pPr marL="5831171" indent="0" algn="ctr">
              <a:buNone/>
              <a:defRPr>
                <a:solidFill>
                  <a:schemeClr val="tx1">
                    <a:tint val="75000"/>
                  </a:schemeClr>
                </a:solidFill>
              </a:defRPr>
            </a:lvl9pPr>
          </a:lstStyle>
          <a:p>
            <a:r>
              <a:rPr lang="en-US" dirty="0"/>
              <a:t>Click to edit Master subtitle style</a:t>
            </a:r>
          </a:p>
        </p:txBody>
      </p:sp>
      <p:pic>
        <p:nvPicPr>
          <p:cNvPr id="8" name="Picture 7" descr="title slide-graphic imag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47445" y="0"/>
            <a:ext cx="4796502" cy="8229600"/>
          </a:xfrm>
          <a:prstGeom prst="rect">
            <a:avLst/>
          </a:prstGeom>
        </p:spPr>
      </p:pic>
      <p:pic>
        <p:nvPicPr>
          <p:cNvPr id="9" name="Picture 8" descr="ibm logo-white-rotated.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3505510" y="741849"/>
            <a:ext cx="393374" cy="1001685"/>
          </a:xfrm>
          <a:prstGeom prst="rect">
            <a:avLst/>
          </a:prstGeom>
        </p:spPr>
      </p:pic>
      <p:sp>
        <p:nvSpPr>
          <p:cNvPr id="13" name="TextBox 12"/>
          <p:cNvSpPr txBox="1"/>
          <p:nvPr userDrawn="1"/>
        </p:nvSpPr>
        <p:spPr>
          <a:xfrm>
            <a:off x="468944" y="7791346"/>
            <a:ext cx="4696614" cy="246221"/>
          </a:xfrm>
          <a:prstGeom prst="rect">
            <a:avLst/>
          </a:prstGeom>
          <a:noFill/>
        </p:spPr>
        <p:txBody>
          <a:bodyPr wrap="square" lIns="0" tIns="0" rIns="0" bIns="0" rtlCol="0">
            <a:spAutoFit/>
          </a:bodyPr>
          <a:lstStyle/>
          <a:p>
            <a:pPr defTabSz="728758"/>
            <a:r>
              <a:rPr lang="en-US" sz="1600" b="0" i="0" dirty="0">
                <a:solidFill>
                  <a:srgbClr val="325C80">
                    <a:lumMod val="60000"/>
                    <a:lumOff val="40000"/>
                  </a:srgbClr>
                </a:solidFill>
                <a:latin typeface="IBM Plex Sans Regular" charset="0"/>
              </a:rPr>
              <a:t>IBM Internal Only – Do not share with customers</a:t>
            </a: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a:t>
            </a:fld>
            <a:endParaRPr lang="en-US" dirty="0">
              <a:solidFill>
                <a:srgbClr val="6D7777"/>
              </a:solidFill>
            </a:endParaRPr>
          </a:p>
        </p:txBody>
      </p:sp>
      <p:sp>
        <p:nvSpPr>
          <p:cNvPr id="5" name="Content Placeholder 4"/>
          <p:cNvSpPr>
            <a:spLocks noGrp="1"/>
          </p:cNvSpPr>
          <p:nvPr>
            <p:ph sz="quarter" idx="11"/>
          </p:nvPr>
        </p:nvSpPr>
        <p:spPr>
          <a:xfrm>
            <a:off x="468946" y="1443707"/>
            <a:ext cx="13064176" cy="6096082"/>
          </a:xfrm>
        </p:spPr>
        <p:txBody>
          <a:bodyPr/>
          <a:lstStyle>
            <a:lvl2pPr marL="635237" indent="-253078">
              <a:buClr>
                <a:schemeClr val="tx1"/>
              </a:buClr>
              <a:buSzPct val="90000"/>
              <a:buFont typeface=".AppleSystemUIFont" charset="-120"/>
              <a:buChar char="–"/>
              <a:defRPr/>
            </a:lvl2pPr>
            <a:lvl3pPr marL="946506" indent="-275939">
              <a:buFont typeface="LucidaGrande" charset="0"/>
              <a:buChar char="-"/>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686008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tic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a:t>
            </a:fld>
            <a:endParaRPr lang="en-US" dirty="0">
              <a:solidFill>
                <a:srgbClr val="6D7777"/>
              </a:solidFill>
            </a:endParaRPr>
          </a:p>
        </p:txBody>
      </p:sp>
      <p:sp>
        <p:nvSpPr>
          <p:cNvPr id="10" name="Text Placeholder 9"/>
          <p:cNvSpPr>
            <a:spLocks noGrp="1"/>
          </p:cNvSpPr>
          <p:nvPr>
            <p:ph type="body" sz="quarter" idx="12" hasCustomPrompt="1"/>
          </p:nvPr>
        </p:nvSpPr>
        <p:spPr>
          <a:xfrm>
            <a:off x="465138" y="1427163"/>
            <a:ext cx="13074650" cy="6129337"/>
          </a:xfrm>
        </p:spPr>
        <p:txBody>
          <a:bodyPr anchor="ctr" anchorCtr="0"/>
          <a:lstStyle>
            <a:lvl1pPr algn="ctr">
              <a:defRPr baseline="0"/>
            </a:lvl1pPr>
          </a:lstStyle>
          <a:p>
            <a:pPr lvl="0"/>
            <a:r>
              <a:rPr lang="en-US" dirty="0"/>
              <a:t>This presentation is intended for an IBM internal audience only. </a:t>
            </a:r>
          </a:p>
        </p:txBody>
      </p:sp>
    </p:spTree>
    <p:extLst>
      <p:ext uri="{BB962C8B-B14F-4D97-AF65-F5344CB8AC3E}">
        <p14:creationId xmlns:p14="http://schemas.microsoft.com/office/powerpoint/2010/main" val="7672330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946" y="72145"/>
            <a:ext cx="13064176" cy="1055048"/>
          </a:xfrm>
          <a:prstGeom prst="rect">
            <a:avLst/>
          </a:prstGeom>
        </p:spPr>
        <p:txBody>
          <a:bodyPr vert="horz" lIns="0" tIns="45576" rIns="91152" bIns="0" rtlCol="0" anchor="b" anchorCtr="0">
            <a:noAutofit/>
          </a:bodyPr>
          <a:lstStyle/>
          <a:p>
            <a:r>
              <a:rPr lang="en-US" dirty="0"/>
              <a:t>Click to edit Master title style</a:t>
            </a:r>
          </a:p>
        </p:txBody>
      </p:sp>
      <p:sp>
        <p:nvSpPr>
          <p:cNvPr id="3" name="Text Placeholder 2"/>
          <p:cNvSpPr>
            <a:spLocks noGrp="1"/>
          </p:cNvSpPr>
          <p:nvPr>
            <p:ph type="body" idx="1"/>
          </p:nvPr>
        </p:nvSpPr>
        <p:spPr>
          <a:xfrm>
            <a:off x="469175" y="1442803"/>
            <a:ext cx="13429938" cy="6170426"/>
          </a:xfrm>
          <a:prstGeom prst="rect">
            <a:avLst/>
          </a:prstGeom>
        </p:spPr>
        <p:txBody>
          <a:bodyPr vert="horz" lIns="0" tIns="45576" rIns="91152" bIns="45576"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3659855" y="7729863"/>
            <a:ext cx="640614" cy="438150"/>
          </a:xfrm>
          <a:prstGeom prst="rect">
            <a:avLst/>
          </a:prstGeom>
        </p:spPr>
        <p:txBody>
          <a:bodyPr vert="horz" lIns="91152" tIns="45576" rIns="91152" bIns="45576" rtlCol="0" anchor="ctr"/>
          <a:lstStyle>
            <a:lvl1pPr algn="r">
              <a:defRPr sz="1440" b="0" i="0">
                <a:solidFill>
                  <a:schemeClr val="tx1"/>
                </a:solidFill>
                <a:latin typeface="IBM Plex Sans Regular" charset="0"/>
              </a:defRPr>
            </a:lvl1pPr>
          </a:lstStyle>
          <a:p>
            <a:pPr defTabSz="728758"/>
            <a:fld id="{E9549862-13E2-C34D-815E-8545BD36FC59}" type="slidenum">
              <a:rPr lang="en-US" smtClean="0">
                <a:solidFill>
                  <a:srgbClr val="6D7777"/>
                </a:solidFill>
              </a:rPr>
              <a:pPr defTabSz="728758"/>
              <a:t>‹#›</a:t>
            </a:fld>
            <a:endParaRPr lang="en-US" dirty="0">
              <a:solidFill>
                <a:srgbClr val="6D7777"/>
              </a:solidFill>
            </a:endParaRPr>
          </a:p>
        </p:txBody>
      </p:sp>
      <p:sp>
        <p:nvSpPr>
          <p:cNvPr id="4" name="TextBox 3"/>
          <p:cNvSpPr txBox="1"/>
          <p:nvPr userDrawn="1"/>
        </p:nvSpPr>
        <p:spPr>
          <a:xfrm>
            <a:off x="468943" y="7804893"/>
            <a:ext cx="4632445" cy="246221"/>
          </a:xfrm>
          <a:prstGeom prst="rect">
            <a:avLst/>
          </a:prstGeom>
          <a:noFill/>
        </p:spPr>
        <p:txBody>
          <a:bodyPr wrap="square" lIns="0" tIns="0" rIns="0" bIns="0" rtlCol="0">
            <a:spAutoFit/>
          </a:bodyPr>
          <a:lstStyle/>
          <a:p>
            <a:pPr defTabSz="728758"/>
            <a:r>
              <a:rPr lang="en-US" sz="1600" b="0" i="0" dirty="0">
                <a:solidFill>
                  <a:srgbClr val="325C80"/>
                </a:solidFill>
                <a:latin typeface="IBM Plex Sans Regular" charset="0"/>
              </a:rPr>
              <a:t>IBM Internal Only</a:t>
            </a:r>
            <a:r>
              <a:rPr lang="en-US" sz="1600" b="0" i="0" baseline="0" dirty="0">
                <a:solidFill>
                  <a:srgbClr val="325C80"/>
                </a:solidFill>
                <a:latin typeface="IBM Plex Sans Regular" charset="0"/>
              </a:rPr>
              <a:t> – Do not share with customers</a:t>
            </a:r>
            <a:endParaRPr lang="en-US" sz="1600" b="0" i="0" dirty="0">
              <a:solidFill>
                <a:srgbClr val="325C80"/>
              </a:solidFill>
              <a:latin typeface="IBM Plex Sans Regular" charset="0"/>
            </a:endParaRPr>
          </a:p>
        </p:txBody>
      </p:sp>
      <p:pic>
        <p:nvPicPr>
          <p:cNvPr id="9" name="Picture 8" descr="Content Slide, graphic far right corner.png"/>
          <p:cNvPicPr>
            <a:picLocks noChangeAspect="1"/>
          </p:cNvPicPr>
          <p:nvPr userDrawn="1"/>
        </p:nvPicPr>
        <p:blipFill>
          <a:blip r:embed="rId5" cstate="print">
            <a:alphaModFix amt="43000"/>
            <a:extLst>
              <a:ext uri="{28A0092B-C50C-407E-A947-70E740481C1C}">
                <a14:useLocalDpi xmlns:a14="http://schemas.microsoft.com/office/drawing/2010/main"/>
              </a:ext>
            </a:extLst>
          </a:blip>
          <a:stretch>
            <a:fillRect/>
          </a:stretch>
        </p:blipFill>
        <p:spPr>
          <a:xfrm>
            <a:off x="13586162" y="23"/>
            <a:ext cx="1057789" cy="2099733"/>
          </a:xfrm>
          <a:prstGeom prst="rect">
            <a:avLst/>
          </a:prstGeom>
        </p:spPr>
      </p:pic>
    </p:spTree>
    <p:extLst>
      <p:ext uri="{BB962C8B-B14F-4D97-AF65-F5344CB8AC3E}">
        <p14:creationId xmlns:p14="http://schemas.microsoft.com/office/powerpoint/2010/main" val="2079331310"/>
      </p:ext>
    </p:extLst>
  </p:cSld>
  <p:clrMap bg1="lt1" tx1="dk1" bg2="lt2" tx2="dk2" accent1="accent1" accent2="accent2" accent3="accent3" accent4="accent4" accent5="accent5" accent6="accent6" hlink="hlink" folHlink="folHlink"/>
  <p:sldLayoutIdLst>
    <p:sldLayoutId id="2147483682" r:id="rId1"/>
    <p:sldLayoutId id="2147483695" r:id="rId2"/>
    <p:sldLayoutId id="2147483696" r:id="rId3"/>
  </p:sldLayoutIdLst>
  <p:hf hdr="0" ftr="0" dt="0"/>
  <p:txStyles>
    <p:titleStyle>
      <a:lvl1pPr algn="l" defTabSz="728758" rtl="0" eaLnBrk="1" latinLnBrk="0" hangingPunct="1">
        <a:lnSpc>
          <a:spcPct val="85000"/>
        </a:lnSpc>
        <a:spcBef>
          <a:spcPct val="0"/>
        </a:spcBef>
        <a:buNone/>
        <a:defRPr sz="4480" b="0" i="0" kern="1200">
          <a:solidFill>
            <a:schemeClr val="accent4"/>
          </a:solidFill>
          <a:latin typeface="IBM Plex Sans Regular" charset="0"/>
          <a:ea typeface="+mj-ea"/>
          <a:cs typeface="+mj-cs"/>
        </a:defRPr>
      </a:lvl1pPr>
    </p:titleStyle>
    <p:bodyStyle>
      <a:lvl1pPr marL="0" indent="0" algn="l" defTabSz="728758" rtl="0" eaLnBrk="1" latinLnBrk="0" hangingPunct="1">
        <a:spcBef>
          <a:spcPts val="960"/>
        </a:spcBef>
        <a:buClr>
          <a:schemeClr val="tx1"/>
        </a:buClr>
        <a:buFontTx/>
        <a:buNone/>
        <a:defRPr sz="3200" b="0" i="0" kern="1200">
          <a:solidFill>
            <a:srgbClr val="595959"/>
          </a:solidFill>
          <a:latin typeface="IBM Plex Sans Regular" charset="0"/>
          <a:ea typeface="+mn-ea"/>
          <a:cs typeface="+mn-cs"/>
        </a:defRPr>
      </a:lvl1pPr>
      <a:lvl2pPr marL="635237" indent="-253078" algn="l" defTabSz="728758" rtl="0" eaLnBrk="1" latinLnBrk="0" hangingPunct="1">
        <a:spcBef>
          <a:spcPts val="960"/>
        </a:spcBef>
        <a:buClr>
          <a:schemeClr val="accent5"/>
        </a:buClr>
        <a:buFont typeface="Arial"/>
        <a:buChar char="•"/>
        <a:defRPr sz="2880" b="0" i="0" kern="1200">
          <a:solidFill>
            <a:srgbClr val="595959"/>
          </a:solidFill>
          <a:latin typeface="IBM Plex Sans Regular" charset="0"/>
          <a:ea typeface="+mn-ea"/>
          <a:cs typeface="+mn-cs"/>
        </a:defRPr>
      </a:lvl2pPr>
      <a:lvl3pPr marL="946506" indent="-275939" algn="l" defTabSz="728758" rtl="0" eaLnBrk="1" latinLnBrk="0" hangingPunct="1">
        <a:spcBef>
          <a:spcPts val="960"/>
        </a:spcBef>
        <a:buClr>
          <a:schemeClr val="tx1"/>
        </a:buClr>
        <a:buFont typeface="Lucida Grande"/>
        <a:buChar char="–"/>
        <a:defRPr sz="2560" b="0" i="0" kern="1200">
          <a:solidFill>
            <a:srgbClr val="595959"/>
          </a:solidFill>
          <a:latin typeface="IBM Plex Sans Regular" charset="0"/>
          <a:ea typeface="+mn-ea"/>
          <a:cs typeface="+mn-cs"/>
        </a:defRPr>
      </a:lvl3pPr>
      <a:lvl4pPr marL="1424952" indent="-478333" algn="l" defTabSz="728758" rtl="0" eaLnBrk="1" latinLnBrk="0" hangingPunct="1">
        <a:spcBef>
          <a:spcPts val="960"/>
        </a:spcBef>
        <a:buClr>
          <a:schemeClr val="tx1"/>
        </a:buClr>
        <a:buFont typeface="Lucida Grande"/>
        <a:buChar char="–"/>
        <a:defRPr sz="2240" b="0" i="0" kern="1200">
          <a:solidFill>
            <a:srgbClr val="595959"/>
          </a:solidFill>
          <a:latin typeface="IBM Plex Sans Regular" charset="0"/>
          <a:ea typeface="+mn-ea"/>
          <a:cs typeface="+mn-cs"/>
        </a:defRPr>
      </a:lvl4pPr>
      <a:lvl5pPr marL="1713360" indent="-288525" algn="l" defTabSz="728758" rtl="0" eaLnBrk="1" latinLnBrk="0" hangingPunct="1">
        <a:spcBef>
          <a:spcPts val="960"/>
        </a:spcBef>
        <a:buClr>
          <a:schemeClr val="tx1"/>
        </a:buClr>
        <a:buFont typeface="Lucida Grande"/>
        <a:buChar char="–"/>
        <a:defRPr sz="2240" b="0" i="0" kern="1200">
          <a:solidFill>
            <a:srgbClr val="595959"/>
          </a:solidFill>
          <a:latin typeface="IBM Plex Sans Regular" charset="0"/>
          <a:ea typeface="+mn-ea"/>
          <a:cs typeface="+mn-cs"/>
        </a:defRPr>
      </a:lvl5pPr>
      <a:lvl6pPr marL="4008845" indent="-364378" algn="l" defTabSz="728758" rtl="0" eaLnBrk="1" latinLnBrk="0" hangingPunct="1">
        <a:spcBef>
          <a:spcPct val="20000"/>
        </a:spcBef>
        <a:buFont typeface="Arial"/>
        <a:buChar char="•"/>
        <a:defRPr sz="3200" kern="1200">
          <a:solidFill>
            <a:schemeClr val="tx1"/>
          </a:solidFill>
          <a:latin typeface="+mn-lt"/>
          <a:ea typeface="+mn-ea"/>
          <a:cs typeface="+mn-cs"/>
        </a:defRPr>
      </a:lvl6pPr>
      <a:lvl7pPr marL="4737830" indent="-364378" algn="l" defTabSz="728758" rtl="0" eaLnBrk="1" latinLnBrk="0" hangingPunct="1">
        <a:spcBef>
          <a:spcPct val="20000"/>
        </a:spcBef>
        <a:buFont typeface="Arial"/>
        <a:buChar char="•"/>
        <a:defRPr sz="3200" kern="1200">
          <a:solidFill>
            <a:schemeClr val="tx1"/>
          </a:solidFill>
          <a:latin typeface="+mn-lt"/>
          <a:ea typeface="+mn-ea"/>
          <a:cs typeface="+mn-cs"/>
        </a:defRPr>
      </a:lvl7pPr>
      <a:lvl8pPr marL="5466702" indent="-364378" algn="l" defTabSz="728758" rtl="0" eaLnBrk="1" latinLnBrk="0" hangingPunct="1">
        <a:spcBef>
          <a:spcPct val="20000"/>
        </a:spcBef>
        <a:buFont typeface="Arial"/>
        <a:buChar char="•"/>
        <a:defRPr sz="3200" kern="1200">
          <a:solidFill>
            <a:schemeClr val="tx1"/>
          </a:solidFill>
          <a:latin typeface="+mn-lt"/>
          <a:ea typeface="+mn-ea"/>
          <a:cs typeface="+mn-cs"/>
        </a:defRPr>
      </a:lvl8pPr>
      <a:lvl9pPr marL="6195613" indent="-364378" algn="l" defTabSz="728758"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28758" rtl="0" eaLnBrk="1" latinLnBrk="0" hangingPunct="1">
        <a:defRPr sz="2880" kern="1200">
          <a:solidFill>
            <a:schemeClr val="tx1"/>
          </a:solidFill>
          <a:latin typeface="+mn-lt"/>
          <a:ea typeface="+mn-ea"/>
          <a:cs typeface="+mn-cs"/>
        </a:defRPr>
      </a:lvl1pPr>
      <a:lvl2pPr marL="728758" algn="l" defTabSz="728758" rtl="0" eaLnBrk="1" latinLnBrk="0" hangingPunct="1">
        <a:defRPr sz="2880" kern="1200">
          <a:solidFill>
            <a:schemeClr val="tx1"/>
          </a:solidFill>
          <a:latin typeface="+mn-lt"/>
          <a:ea typeface="+mn-ea"/>
          <a:cs typeface="+mn-cs"/>
        </a:defRPr>
      </a:lvl2pPr>
      <a:lvl3pPr marL="1457856" algn="l" defTabSz="728758" rtl="0" eaLnBrk="1" latinLnBrk="0" hangingPunct="1">
        <a:defRPr sz="2880" kern="1200">
          <a:solidFill>
            <a:schemeClr val="tx1"/>
          </a:solidFill>
          <a:latin typeface="+mn-lt"/>
          <a:ea typeface="+mn-ea"/>
          <a:cs typeface="+mn-cs"/>
        </a:defRPr>
      </a:lvl3pPr>
      <a:lvl4pPr marL="2186726" algn="l" defTabSz="728758" rtl="0" eaLnBrk="1" latinLnBrk="0" hangingPunct="1">
        <a:defRPr sz="2880" kern="1200">
          <a:solidFill>
            <a:schemeClr val="tx1"/>
          </a:solidFill>
          <a:latin typeface="+mn-lt"/>
          <a:ea typeface="+mn-ea"/>
          <a:cs typeface="+mn-cs"/>
        </a:defRPr>
      </a:lvl4pPr>
      <a:lvl5pPr marL="2915710" algn="l" defTabSz="728758" rtl="0" eaLnBrk="1" latinLnBrk="0" hangingPunct="1">
        <a:defRPr sz="2880" kern="1200">
          <a:solidFill>
            <a:schemeClr val="tx1"/>
          </a:solidFill>
          <a:latin typeface="+mn-lt"/>
          <a:ea typeface="+mn-ea"/>
          <a:cs typeface="+mn-cs"/>
        </a:defRPr>
      </a:lvl5pPr>
      <a:lvl6pPr marL="3644467" algn="l" defTabSz="728758" rtl="0" eaLnBrk="1" latinLnBrk="0" hangingPunct="1">
        <a:defRPr sz="2880" kern="1200">
          <a:solidFill>
            <a:schemeClr val="tx1"/>
          </a:solidFill>
          <a:latin typeface="+mn-lt"/>
          <a:ea typeface="+mn-ea"/>
          <a:cs typeface="+mn-cs"/>
        </a:defRPr>
      </a:lvl6pPr>
      <a:lvl7pPr marL="4373266" algn="l" defTabSz="728758" rtl="0" eaLnBrk="1" latinLnBrk="0" hangingPunct="1">
        <a:defRPr sz="2880" kern="1200">
          <a:solidFill>
            <a:schemeClr val="tx1"/>
          </a:solidFill>
          <a:latin typeface="+mn-lt"/>
          <a:ea typeface="+mn-ea"/>
          <a:cs typeface="+mn-cs"/>
        </a:defRPr>
      </a:lvl7pPr>
      <a:lvl8pPr marL="5102269" algn="l" defTabSz="728758" rtl="0" eaLnBrk="1" latinLnBrk="0" hangingPunct="1">
        <a:defRPr sz="2880" kern="1200">
          <a:solidFill>
            <a:schemeClr val="tx1"/>
          </a:solidFill>
          <a:latin typeface="+mn-lt"/>
          <a:ea typeface="+mn-ea"/>
          <a:cs typeface="+mn-cs"/>
        </a:defRPr>
      </a:lvl8pPr>
      <a:lvl9pPr marL="5831171" algn="l" defTabSz="728758" rtl="0" eaLnBrk="1" latinLnBrk="0" hangingPunct="1">
        <a:defRPr sz="28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ibm.com/support/knowledgecenter/SSBS6K_2.1.0/installing/password_auth.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ibm.com/support/knowledgecenter/SSBS6K_2.1.0/installing/ssh_keys.htm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ibm.com/support/knowledgecenter/SSBS6K_2.1.0/installing/password_auth.html"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ibm.com/support/knowledgecenter/SSBS6K_2.1.0/installing/config_yaml.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ttps://www.ibm.com/support/knowledgecenter/SSBS6K_2.1.0/app_center/create_helm_cli.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tinyurl.com/ya9hpqxo"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ibm-cloudplatform.slack.com/messages/C4W8T2449"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ibm-cloud.slack.com/messages/C61SD3E3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ibm.com/support/knowledgecenter/SSBS6K_2.1.0/installing/configure_ldap.html" TargetMode="External"/><Relationship Id="rId2" Type="http://schemas.openxmlformats.org/officeDocument/2006/relationships/hyperlink" Target="https://docs.openstack.org/mitaka/config-reference/identity/options.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github.com/ibm-cloud-architecture/refarch-privatecloud/blob/master/ICP%20LDAP%20Best%20Practices.md"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ibm.com/support/knowledgecenter/SSBS6K_2.1.0/installing/cloud_provider_vsphere.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defTabSz="728758"/>
            <a:fld id="{E9549862-13E2-C34D-815E-8545BD36FC59}" type="slidenum">
              <a:rPr lang="en-US" smtClean="0">
                <a:solidFill>
                  <a:srgbClr val="6D7777"/>
                </a:solidFill>
              </a:rPr>
              <a:pPr defTabSz="728758"/>
              <a:t>1</a:t>
            </a:fld>
            <a:endParaRPr lang="en-US" dirty="0">
              <a:solidFill>
                <a:srgbClr val="6D7777"/>
              </a:solidFill>
            </a:endParaRPr>
          </a:p>
        </p:txBody>
      </p:sp>
      <p:sp>
        <p:nvSpPr>
          <p:cNvPr id="5" name="Title 4"/>
          <p:cNvSpPr>
            <a:spLocks noGrp="1"/>
          </p:cNvSpPr>
          <p:nvPr>
            <p:ph type="ctrTitle"/>
          </p:nvPr>
        </p:nvSpPr>
        <p:spPr/>
        <p:txBody>
          <a:bodyPr/>
          <a:lstStyle/>
          <a:p>
            <a:r>
              <a:rPr lang="en-US" sz="5400" dirty="0"/>
              <a:t>Storage &amp; Network Considerations</a:t>
            </a:r>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64774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Volume access modes</a:t>
            </a:r>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10</a:t>
            </a:fld>
            <a:endParaRPr lang="en-US" dirty="0">
              <a:solidFill>
                <a:srgbClr val="6D7777"/>
              </a:solidFill>
            </a:endParaRPr>
          </a:p>
        </p:txBody>
      </p:sp>
      <p:sp>
        <p:nvSpPr>
          <p:cNvPr id="4" name="Content Placeholder 3"/>
          <p:cNvSpPr>
            <a:spLocks noGrp="1"/>
          </p:cNvSpPr>
          <p:nvPr>
            <p:ph sz="quarter" idx="11"/>
          </p:nvPr>
        </p:nvSpPr>
        <p:spPr/>
        <p:txBody>
          <a:bodyPr/>
          <a:lstStyle/>
          <a:p>
            <a:pPr marL="457200" indent="-457200">
              <a:buFont typeface="Arial" panose="020B0604020202020204" pitchFamily="34" charset="0"/>
              <a:buChar char="•"/>
            </a:pPr>
            <a:r>
              <a:rPr lang="en-US" dirty="0"/>
              <a:t>Important: A volume can only be mounted with one access mode at a time, even if the volume supports multiple access modes. For example, a GCEPersistentDisk can be mounted as ReadWriteOnce by a single node or ReadOnlyMany by many nodes, but not at the same time.</a:t>
            </a:r>
          </a:p>
          <a:p>
            <a:pPr marL="457200" indent="-457200">
              <a:buFont typeface="Arial" panose="020B0604020202020204" pitchFamily="34" charset="0"/>
              <a:buChar char="•"/>
            </a:pPr>
            <a:r>
              <a:rPr lang="en-US" dirty="0"/>
              <a:t>Access modes include these types:</a:t>
            </a:r>
          </a:p>
          <a:p>
            <a:pPr marL="1092437" lvl="1" indent="-457200">
              <a:buFont typeface="Arial" panose="020B0604020202020204" pitchFamily="34" charset="0"/>
              <a:buChar char="•"/>
            </a:pPr>
            <a:r>
              <a:rPr lang="en-US" dirty="0"/>
              <a:t>Read-Write Once (RWO) -- The volume can be mounted by a single node for read-write operations</a:t>
            </a:r>
          </a:p>
          <a:p>
            <a:pPr marL="1092437" lvl="1" indent="-457200">
              <a:buFont typeface="Arial" panose="020B0604020202020204" pitchFamily="34" charset="0"/>
              <a:buChar char="•"/>
            </a:pPr>
            <a:r>
              <a:rPr lang="en-US" dirty="0"/>
              <a:t>Read-Only Many (ROX) – Many nodes can access the volume with read-only access</a:t>
            </a:r>
          </a:p>
          <a:p>
            <a:pPr marL="1092437" lvl="1" indent="-457200">
              <a:buFont typeface="Arial" panose="020B0604020202020204" pitchFamily="34" charset="0"/>
              <a:buChar char="•"/>
            </a:pPr>
            <a:r>
              <a:rPr lang="en-US" dirty="0"/>
              <a:t>Read-Write Many (RWX) – Many nodes can access the volume in read-write mode</a:t>
            </a:r>
          </a:p>
        </p:txBody>
      </p:sp>
    </p:spTree>
    <p:extLst>
      <p:ext uri="{BB962C8B-B14F-4D97-AF65-F5344CB8AC3E}">
        <p14:creationId xmlns:p14="http://schemas.microsoft.com/office/powerpoint/2010/main" val="1854179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Reclaiming volume resources</a:t>
            </a:r>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11</a:t>
            </a:fld>
            <a:endParaRPr lang="en-US" dirty="0">
              <a:solidFill>
                <a:srgbClr val="6D7777"/>
              </a:solidFill>
            </a:endParaRPr>
          </a:p>
        </p:txBody>
      </p:sp>
      <p:sp>
        <p:nvSpPr>
          <p:cNvPr id="4" name="Content Placeholder 3"/>
          <p:cNvSpPr>
            <a:spLocks noGrp="1"/>
          </p:cNvSpPr>
          <p:nvPr>
            <p:ph sz="quarter" idx="11"/>
          </p:nvPr>
        </p:nvSpPr>
        <p:spPr/>
        <p:txBody>
          <a:bodyPr/>
          <a:lstStyle/>
          <a:p>
            <a:r>
              <a:rPr lang="en-US" dirty="0"/>
              <a:t>There are policies that reclaim resources used by volumes.  Current reclaim policies are:</a:t>
            </a:r>
          </a:p>
          <a:p>
            <a:pPr marL="457200" indent="-457200">
              <a:buFont typeface="Arial" panose="020B0604020202020204" pitchFamily="34" charset="0"/>
              <a:buChar char="•"/>
            </a:pPr>
            <a:r>
              <a:rPr lang="en-US" b="1" dirty="0"/>
              <a:t>Retain</a:t>
            </a:r>
            <a:r>
              <a:rPr lang="en-US" dirty="0"/>
              <a:t> – manual reclamation</a:t>
            </a:r>
          </a:p>
          <a:p>
            <a:pPr marL="457200" indent="-457200">
              <a:buFont typeface="Arial" panose="020B0604020202020204" pitchFamily="34" charset="0"/>
              <a:buChar char="•"/>
            </a:pPr>
            <a:r>
              <a:rPr lang="en-US" b="1" dirty="0"/>
              <a:t>Recycle</a:t>
            </a:r>
            <a:r>
              <a:rPr lang="en-US" dirty="0"/>
              <a:t> – basic scrub (“rm -rf /thevolume/*”) – this policy only supported on NFS and HostPath</a:t>
            </a:r>
          </a:p>
          <a:p>
            <a:pPr marL="457200" indent="-457200">
              <a:buFont typeface="Arial" panose="020B0604020202020204" pitchFamily="34" charset="0"/>
              <a:buChar char="•"/>
            </a:pPr>
            <a:r>
              <a:rPr lang="en-US" b="1" dirty="0"/>
              <a:t>Delete</a:t>
            </a:r>
            <a:endParaRPr lang="en-US" dirty="0"/>
          </a:p>
          <a:p>
            <a:pPr marL="1092437" lvl="1" indent="-457200">
              <a:buFont typeface="Arial" panose="020B0604020202020204" pitchFamily="34" charset="0"/>
              <a:buChar char="•"/>
            </a:pPr>
            <a:r>
              <a:rPr lang="en-US" dirty="0"/>
              <a:t>This policy removes both the </a:t>
            </a:r>
            <a:r>
              <a:rPr lang="en-US" b="1" dirty="0"/>
              <a:t>PersistentVolume</a:t>
            </a:r>
            <a:r>
              <a:rPr lang="en-US" dirty="0"/>
              <a:t> object from Kubernetes, and deletes the associated storage asset in the external infrastructure, such as an AWS EBS, GCE PD, Azure Disk, or Cinder volume.</a:t>
            </a:r>
          </a:p>
          <a:p>
            <a:pPr marL="1092437" lvl="1" indent="-457200">
              <a:buFont typeface="Arial" panose="020B0604020202020204" pitchFamily="34" charset="0"/>
              <a:buChar char="•"/>
            </a:pPr>
            <a:r>
              <a:rPr lang="en-US" dirty="0"/>
              <a:t>This policy does not apply to NFS storage.</a:t>
            </a:r>
          </a:p>
        </p:txBody>
      </p:sp>
    </p:spTree>
    <p:extLst>
      <p:ext uri="{BB962C8B-B14F-4D97-AF65-F5344CB8AC3E}">
        <p14:creationId xmlns:p14="http://schemas.microsoft.com/office/powerpoint/2010/main" val="1837430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Volume phases</a:t>
            </a:r>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12</a:t>
            </a:fld>
            <a:endParaRPr lang="en-US" dirty="0">
              <a:solidFill>
                <a:srgbClr val="6D7777"/>
              </a:solidFill>
            </a:endParaRPr>
          </a:p>
        </p:txBody>
      </p:sp>
      <p:sp>
        <p:nvSpPr>
          <p:cNvPr id="4" name="Content Placeholder 3"/>
          <p:cNvSpPr>
            <a:spLocks noGrp="1"/>
          </p:cNvSpPr>
          <p:nvPr>
            <p:ph sz="quarter" idx="11"/>
          </p:nvPr>
        </p:nvSpPr>
        <p:spPr/>
        <p:txBody>
          <a:bodyPr/>
          <a:lstStyle/>
          <a:p>
            <a:r>
              <a:rPr lang="en-US" dirty="0"/>
              <a:t>The CLI will show the name of the PVC bound to the PV.</a:t>
            </a:r>
            <a:endParaRPr lang="en-US" b="1" i="1" dirty="0"/>
          </a:p>
          <a:p>
            <a:pPr marL="457200" indent="-457200">
              <a:buFont typeface="Arial" panose="020B0604020202020204" pitchFamily="34" charset="0"/>
              <a:buChar char="•"/>
            </a:pPr>
            <a:r>
              <a:rPr lang="en-US" b="1" i="1" dirty="0"/>
              <a:t>Available </a:t>
            </a:r>
            <a:r>
              <a:rPr lang="en-US" dirty="0"/>
              <a:t>– a free resource that is not yet bound to a claim</a:t>
            </a:r>
          </a:p>
          <a:p>
            <a:pPr marL="457200" indent="-457200">
              <a:buFont typeface="Arial" panose="020B0604020202020204" pitchFamily="34" charset="0"/>
              <a:buChar char="•"/>
            </a:pPr>
            <a:r>
              <a:rPr lang="en-US" b="1" i="1" dirty="0"/>
              <a:t>Bound</a:t>
            </a:r>
            <a:r>
              <a:rPr lang="en-US" dirty="0"/>
              <a:t> – the volume is bound to a claim</a:t>
            </a:r>
          </a:p>
          <a:p>
            <a:pPr marL="457200" indent="-457200">
              <a:buFont typeface="Arial" panose="020B0604020202020204" pitchFamily="34" charset="0"/>
              <a:buChar char="•"/>
            </a:pPr>
            <a:r>
              <a:rPr lang="en-US" b="1" i="1" dirty="0"/>
              <a:t>Released</a:t>
            </a:r>
            <a:r>
              <a:rPr lang="en-US" dirty="0"/>
              <a:t> – the claim has been deleted, but the resource is not yet reclaimed by the cluster</a:t>
            </a:r>
          </a:p>
          <a:p>
            <a:pPr marL="457200" indent="-457200">
              <a:buFont typeface="Arial" panose="020B0604020202020204" pitchFamily="34" charset="0"/>
              <a:buChar char="•"/>
            </a:pPr>
            <a:r>
              <a:rPr lang="en-US" b="1" i="1" dirty="0"/>
              <a:t>Failed</a:t>
            </a:r>
            <a:r>
              <a:rPr lang="en-US" dirty="0"/>
              <a:t> – the volume has failed its automatic reclamation</a:t>
            </a:r>
          </a:p>
        </p:txBody>
      </p:sp>
    </p:spTree>
    <p:extLst>
      <p:ext uri="{BB962C8B-B14F-4D97-AF65-F5344CB8AC3E}">
        <p14:creationId xmlns:p14="http://schemas.microsoft.com/office/powerpoint/2010/main" val="2545632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volume status and types</a:t>
            </a:r>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13</a:t>
            </a:fld>
            <a:endParaRPr lang="en-US" dirty="0">
              <a:solidFill>
                <a:srgbClr val="6D7777"/>
              </a:solidFill>
            </a:endParaRPr>
          </a:p>
        </p:txBody>
      </p:sp>
      <p:sp>
        <p:nvSpPr>
          <p:cNvPr id="4" name="Content Placeholder 3"/>
          <p:cNvSpPr>
            <a:spLocks noGrp="1"/>
          </p:cNvSpPr>
          <p:nvPr>
            <p:ph sz="quarter" idx="11"/>
          </p:nvPr>
        </p:nvSpPr>
        <p:spPr/>
        <p:txBody>
          <a:bodyPr/>
          <a:lstStyle/>
          <a:p>
            <a:pPr marL="457200" indent="-457200">
              <a:buFont typeface="Arial" panose="020B0604020202020204" pitchFamily="34" charset="0"/>
              <a:buChar char="•"/>
            </a:pPr>
            <a:r>
              <a:rPr lang="en-US" b="1" dirty="0">
                <a:latin typeface="Courier New" panose="02070309020205020404" pitchFamily="49" charset="0"/>
                <a:cs typeface="Courier New" panose="02070309020205020404" pitchFamily="49" charset="0"/>
              </a:rPr>
              <a:t>kubectl get pv</a:t>
            </a:r>
          </a:p>
          <a:p>
            <a:pPr marL="457200" indent="-457200">
              <a:buFont typeface="Arial" panose="020B0604020202020204" pitchFamily="34" charset="0"/>
              <a:buChar char="•"/>
            </a:pPr>
            <a:r>
              <a:rPr lang="en-US" dirty="0">
                <a:latin typeface="+mn-lt"/>
                <a:cs typeface="Courier New" panose="02070309020205020404" pitchFamily="49" charset="0"/>
              </a:rPr>
              <a:t>The preceding command results in output like the following example.</a:t>
            </a:r>
            <a:endParaRPr lang="en-US" dirty="0">
              <a:latin typeface="+mn-lt"/>
            </a:endParaRPr>
          </a:p>
        </p:txBody>
      </p:sp>
      <p:pic>
        <p:nvPicPr>
          <p:cNvPr id="5" name="Picture 4"/>
          <p:cNvPicPr>
            <a:picLocks noChangeAspect="1"/>
          </p:cNvPicPr>
          <p:nvPr/>
        </p:nvPicPr>
        <p:blipFill>
          <a:blip r:embed="rId2"/>
          <a:stretch>
            <a:fillRect/>
          </a:stretch>
        </p:blipFill>
        <p:spPr>
          <a:xfrm>
            <a:off x="468947" y="3814764"/>
            <a:ext cx="13064176" cy="1604372"/>
          </a:xfrm>
          <a:prstGeom prst="rect">
            <a:avLst/>
          </a:prstGeom>
        </p:spPr>
      </p:pic>
    </p:spTree>
    <p:extLst>
      <p:ext uri="{BB962C8B-B14F-4D97-AF65-F5344CB8AC3E}">
        <p14:creationId xmlns:p14="http://schemas.microsoft.com/office/powerpoint/2010/main" val="2988032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defTabSz="728758"/>
            <a:fld id="{E9549862-13E2-C34D-815E-8545BD36FC59}" type="slidenum">
              <a:rPr lang="en-US" smtClean="0">
                <a:solidFill>
                  <a:srgbClr val="6D7777"/>
                </a:solidFill>
              </a:rPr>
              <a:pPr defTabSz="728758"/>
              <a:t>14</a:t>
            </a:fld>
            <a:endParaRPr lang="en-US" dirty="0">
              <a:solidFill>
                <a:srgbClr val="6D7777"/>
              </a:solidFill>
            </a:endParaRPr>
          </a:p>
        </p:txBody>
      </p:sp>
      <p:sp>
        <p:nvSpPr>
          <p:cNvPr id="5" name="Title 4"/>
          <p:cNvSpPr>
            <a:spLocks noGrp="1"/>
          </p:cNvSpPr>
          <p:nvPr>
            <p:ph type="ctrTitle"/>
          </p:nvPr>
        </p:nvSpPr>
        <p:spPr/>
        <p:txBody>
          <a:bodyPr/>
          <a:lstStyle/>
          <a:p>
            <a:r>
              <a:rPr lang="en-US" dirty="0"/>
              <a:t>Security and authentication</a:t>
            </a:r>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69693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Authentication</a:t>
            </a:r>
          </a:p>
        </p:txBody>
      </p:sp>
      <p:sp>
        <p:nvSpPr>
          <p:cNvPr id="4" name="Slide Number Placeholder 3"/>
          <p:cNvSpPr>
            <a:spLocks noGrp="1"/>
          </p:cNvSpPr>
          <p:nvPr>
            <p:ph type="sldNum" sz="quarter" idx="10"/>
          </p:nvPr>
        </p:nvSpPr>
        <p:spPr/>
        <p:txBody>
          <a:bodyPr/>
          <a:lstStyle/>
          <a:p>
            <a:pPr>
              <a:defRPr/>
            </a:pPr>
            <a:fld id="{893408BB-61EF-9941-8885-50BA0A6D2A77}" type="slidenum">
              <a:rPr lang="en-US" altLang="en-US" b="1" smtClean="0">
                <a:latin typeface="HelvNeue for IBM"/>
              </a:rPr>
              <a:pPr>
                <a:defRPr/>
              </a:pPr>
              <a:t>15</a:t>
            </a:fld>
            <a:endParaRPr lang="en-US" altLang="en-US" b="1" dirty="0">
              <a:latin typeface="HelvNeue for IBM"/>
            </a:endParaRPr>
          </a:p>
        </p:txBody>
      </p:sp>
      <p:sp>
        <p:nvSpPr>
          <p:cNvPr id="6" name="Content Placeholder 2"/>
          <p:cNvSpPr>
            <a:spLocks noGrp="1"/>
          </p:cNvSpPr>
          <p:nvPr>
            <p:ph sz="quarter" idx="11"/>
          </p:nvPr>
        </p:nvSpPr>
        <p:spPr>
          <a:xfrm>
            <a:off x="468946" y="1443707"/>
            <a:ext cx="6160454" cy="6096082"/>
          </a:xfrm>
        </p:spPr>
        <p:txBody>
          <a:bodyPr/>
          <a:lstStyle/>
          <a:p>
            <a:pPr marL="285750" indent="-285750">
              <a:buFont typeface="Arial" charset="0"/>
              <a:buChar char="•"/>
            </a:pPr>
            <a:r>
              <a:rPr lang="en-US" dirty="0"/>
              <a:t>GA version will use IBM Identity and Access Management (IAM)</a:t>
            </a:r>
          </a:p>
          <a:p>
            <a:pPr marL="285750" indent="-285750">
              <a:buFont typeface="Arial" charset="0"/>
              <a:buChar char="•"/>
            </a:pPr>
            <a:r>
              <a:rPr lang="en-US" dirty="0"/>
              <a:t>Current beta version also uses OpenStack Keystone as the backend</a:t>
            </a:r>
          </a:p>
          <a:p>
            <a:pPr marL="627063" lvl="1" indent="-285750">
              <a:buFont typeface="Arial" charset="0"/>
              <a:buChar char="•"/>
            </a:pPr>
            <a:r>
              <a:rPr lang="en-US" dirty="0"/>
              <a:t>User/Tenant management</a:t>
            </a:r>
          </a:p>
          <a:p>
            <a:pPr marL="627063" lvl="1" indent="-285750">
              <a:buFont typeface="Arial" charset="0"/>
              <a:buChar char="•"/>
            </a:pPr>
            <a:r>
              <a:rPr lang="en-US" dirty="0"/>
              <a:t>If using LDAP, authentication information is passed through to the LDAP server</a:t>
            </a:r>
          </a:p>
          <a:p>
            <a:pPr marL="627063" lvl="1" indent="-285750">
              <a:buFont typeface="Arial" charset="0"/>
              <a:buChar char="•"/>
            </a:pPr>
            <a:r>
              <a:rPr lang="en-US" dirty="0"/>
              <a:t>No documentation at this time for how to configure LDAP using IAM</a:t>
            </a:r>
          </a:p>
        </p:txBody>
      </p:sp>
      <p:sp>
        <p:nvSpPr>
          <p:cNvPr id="7" name="Slide Number Placeholder 3"/>
          <p:cNvSpPr txBox="1">
            <a:spLocks/>
          </p:cNvSpPr>
          <p:nvPr/>
        </p:nvSpPr>
        <p:spPr>
          <a:xfrm>
            <a:off x="9635206" y="5601369"/>
            <a:ext cx="212725" cy="92075"/>
          </a:xfrm>
          <a:prstGeom prst="rect">
            <a:avLst/>
          </a:prstGeom>
        </p:spPr>
        <p:txBody>
          <a:bodyPr vert="horz" wrap="none" lIns="0" tIns="0" rIns="0" bIns="0" numCol="1" rtlCol="0" anchor="ctr" anchorCtr="0" compatLnSpc="1">
            <a:prstTxWarp prst="textNoShape">
              <a:avLst/>
            </a:prstTxWarp>
            <a:spAutoFit/>
          </a:bodyPr>
          <a:lstStyle>
            <a:defPPr>
              <a:defRPr lang="en-US"/>
            </a:defPPr>
            <a:lvl1pPr marL="0" algn="r" defTabSz="731520" rtl="0" eaLnBrk="1" latinLnBrk="0" hangingPunct="1">
              <a:defRPr sz="960" kern="1200">
                <a:solidFill>
                  <a:schemeClr val="bg1"/>
                </a:solidFill>
                <a:latin typeface="LubalinforIBM-Book"/>
                <a:ea typeface="MS PGothic" panose="020B0600070205080204" pitchFamily="34" charset="-128"/>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a:lstStyle>
          <a:p>
            <a:pPr>
              <a:defRPr/>
            </a:pPr>
            <a:r>
              <a:rPr lang="en-US" altLang="en-US" dirty="0"/>
              <a:t>|	</a:t>
            </a:r>
            <a:fld id="{893408BB-61EF-9941-8885-50BA0A6D2A77}" type="slidenum">
              <a:rPr lang="en-US" altLang="en-US" b="1" smtClean="0">
                <a:latin typeface="HelvNeue for IBM"/>
              </a:rPr>
              <a:pPr>
                <a:defRPr/>
              </a:pPr>
              <a:t>15</a:t>
            </a:fld>
            <a:endParaRPr lang="en-US" altLang="en-US" b="1" dirty="0">
              <a:latin typeface="HelvNeue for IBM"/>
            </a:endParaRPr>
          </a:p>
        </p:txBody>
      </p:sp>
      <p:pic>
        <p:nvPicPr>
          <p:cNvPr id="2" name="Picture 1"/>
          <p:cNvPicPr>
            <a:picLocks noChangeAspect="1"/>
          </p:cNvPicPr>
          <p:nvPr/>
        </p:nvPicPr>
        <p:blipFill>
          <a:blip r:embed="rId2"/>
          <a:stretch>
            <a:fillRect/>
          </a:stretch>
        </p:blipFill>
        <p:spPr>
          <a:xfrm>
            <a:off x="6402156" y="2354073"/>
            <a:ext cx="8193654" cy="3505306"/>
          </a:xfrm>
          <a:prstGeom prst="rect">
            <a:avLst/>
          </a:prstGeom>
        </p:spPr>
      </p:pic>
    </p:spTree>
    <p:extLst>
      <p:ext uri="{BB962C8B-B14F-4D97-AF65-F5344CB8AC3E}">
        <p14:creationId xmlns:p14="http://schemas.microsoft.com/office/powerpoint/2010/main" val="2421703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092" y="257496"/>
            <a:ext cx="13064176" cy="1055048"/>
          </a:xfrm>
        </p:spPr>
        <p:txBody>
          <a:bodyPr/>
          <a:lstStyle/>
          <a:p>
            <a:r>
              <a:rPr lang="en-US" dirty="0"/>
              <a:t>Two authentication options for inter-server communications</a:t>
            </a:r>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16</a:t>
            </a:fld>
            <a:endParaRPr lang="en-US" dirty="0">
              <a:solidFill>
                <a:srgbClr val="6D7777"/>
              </a:solidFill>
            </a:endParaRPr>
          </a:p>
        </p:txBody>
      </p:sp>
      <p:sp>
        <p:nvSpPr>
          <p:cNvPr id="4" name="Content Placeholder 3"/>
          <p:cNvSpPr>
            <a:spLocks noGrp="1"/>
          </p:cNvSpPr>
          <p:nvPr>
            <p:ph sz="quarter" idx="11"/>
          </p:nvPr>
        </p:nvSpPr>
        <p:spPr>
          <a:xfrm>
            <a:off x="468946" y="1668161"/>
            <a:ext cx="13064176" cy="5871627"/>
          </a:xfrm>
        </p:spPr>
        <p:txBody>
          <a:bodyPr/>
          <a:lstStyle/>
          <a:p>
            <a:pPr marL="514350" indent="-514350">
              <a:spcAft>
                <a:spcPts val="1200"/>
              </a:spcAft>
              <a:buFont typeface="+mj-lt"/>
              <a:buAutoNum type="arabicPeriod"/>
            </a:pPr>
            <a:r>
              <a:rPr lang="en-US" dirty="0"/>
              <a:t>Use passwordless SSH connection between servers</a:t>
            </a:r>
          </a:p>
          <a:p>
            <a:pPr marL="1092437" lvl="1" indent="-457200">
              <a:spcAft>
                <a:spcPts val="1200"/>
              </a:spcAft>
              <a:buFont typeface="Arial" panose="020B0604020202020204" pitchFamily="34" charset="0"/>
              <a:buChar char="•"/>
            </a:pPr>
            <a:r>
              <a:rPr lang="en-US" dirty="0"/>
              <a:t>Generate SSH key on boot-master server</a:t>
            </a:r>
          </a:p>
          <a:p>
            <a:pPr marL="1092437" lvl="1" indent="-457200">
              <a:spcAft>
                <a:spcPts val="1200"/>
              </a:spcAft>
              <a:buFont typeface="Arial" panose="020B0604020202020204" pitchFamily="34" charset="0"/>
              <a:buChar char="•"/>
            </a:pPr>
            <a:r>
              <a:rPr lang="en-US" dirty="0"/>
              <a:t>Share the SSH key with other servers in cluster</a:t>
            </a:r>
          </a:p>
          <a:p>
            <a:pPr marL="514350" indent="-514350">
              <a:spcAft>
                <a:spcPts val="1200"/>
              </a:spcAft>
              <a:buFont typeface="+mj-lt"/>
              <a:buAutoNum type="arabicPeriod"/>
            </a:pPr>
            <a:r>
              <a:rPr lang="en-US" dirty="0"/>
              <a:t>Configure password access between servers</a:t>
            </a:r>
          </a:p>
          <a:p>
            <a:pPr marL="1149587" lvl="1" indent="-514350">
              <a:spcAft>
                <a:spcPts val="1200"/>
              </a:spcAft>
              <a:buFont typeface="Arial" panose="020B0604020202020204" pitchFamily="34" charset="0"/>
              <a:buChar char="•"/>
            </a:pPr>
            <a:r>
              <a:rPr lang="en-US" dirty="0"/>
              <a:t>See </a:t>
            </a:r>
            <a:r>
              <a:rPr lang="en-US" dirty="0">
                <a:hlinkClick r:id="rId2"/>
              </a:rPr>
              <a:t>https://www.ibm.com/support/knowledgecenter/SSBS6K_2.1.0/installing/password_auth.html</a:t>
            </a:r>
            <a:r>
              <a:rPr lang="en-US" dirty="0"/>
              <a:t> for more details.</a:t>
            </a:r>
          </a:p>
        </p:txBody>
      </p:sp>
    </p:spTree>
    <p:extLst>
      <p:ext uri="{BB962C8B-B14F-4D97-AF65-F5344CB8AC3E}">
        <p14:creationId xmlns:p14="http://schemas.microsoft.com/office/powerpoint/2010/main" val="4104717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17</a:t>
            </a:fld>
            <a:endParaRPr lang="en-US" dirty="0">
              <a:solidFill>
                <a:srgbClr val="6D7777"/>
              </a:solidFill>
            </a:endParaRPr>
          </a:p>
        </p:txBody>
      </p:sp>
      <p:sp>
        <p:nvSpPr>
          <p:cNvPr id="3" name="Text Placeholder 2"/>
          <p:cNvSpPr>
            <a:spLocks noGrp="1"/>
          </p:cNvSpPr>
          <p:nvPr>
            <p:ph type="body" sz="quarter" idx="12"/>
          </p:nvPr>
        </p:nvSpPr>
        <p:spPr/>
        <p:txBody>
          <a:bodyPr/>
          <a:lstStyle/>
          <a:p>
            <a:pPr marL="457200" lvl="0" indent="-457200" algn="l">
              <a:buFont typeface="Arial" panose="020B0604020202020204" pitchFamily="34" charset="0"/>
              <a:buChar char="•"/>
            </a:pPr>
            <a:r>
              <a:rPr lang="en-US" dirty="0"/>
              <a:t>Secure Shell (SSH) keys are used to allow secure connections between hosts in an IBM® Cloud private cluster.</a:t>
            </a:r>
          </a:p>
          <a:p>
            <a:pPr marL="457200" lvl="0" indent="-457200" algn="l">
              <a:buFont typeface="Arial" panose="020B0604020202020204" pitchFamily="34" charset="0"/>
              <a:buChar char="•"/>
            </a:pPr>
            <a:r>
              <a:rPr lang="en-US" b="1" dirty="0"/>
              <a:t>Before you install </a:t>
            </a:r>
            <a:r>
              <a:rPr lang="en-US" dirty="0"/>
              <a:t>an IBM® Cloud private cluster, you configure authentication between configuration nodes. </a:t>
            </a:r>
          </a:p>
          <a:p>
            <a:pPr marL="1092437" lvl="1" indent="-457200">
              <a:buFont typeface="Arial" panose="020B0604020202020204" pitchFamily="34" charset="0"/>
              <a:buChar char="•"/>
            </a:pPr>
            <a:r>
              <a:rPr lang="en-US" dirty="0"/>
              <a:t>Generate an SSH key pair on your boot node and share that key with the other cluster nodes. </a:t>
            </a:r>
          </a:p>
          <a:p>
            <a:pPr marL="1092437" lvl="1" indent="-457200">
              <a:buFont typeface="Arial" panose="020B0604020202020204" pitchFamily="34" charset="0"/>
              <a:buChar char="•"/>
            </a:pPr>
            <a:r>
              <a:rPr lang="en-US" dirty="0"/>
              <a:t>To share the key with the cluster nodes, you must have the access to an account with root access for each node in your cluster.</a:t>
            </a:r>
          </a:p>
          <a:p>
            <a:pPr marL="457200" indent="-457200" algn="l">
              <a:buFont typeface="Arial" panose="020B0604020202020204" pitchFamily="34" charset="0"/>
              <a:buChar char="•"/>
            </a:pPr>
            <a:r>
              <a:rPr lang="en-US" dirty="0"/>
              <a:t>For more information, see </a:t>
            </a:r>
            <a:r>
              <a:rPr lang="en-US" b="1" dirty="0">
                <a:hlinkClick r:id="rId3"/>
              </a:rPr>
              <a:t>https://www.ibm.com/support/knowledgecenter/SSBS6K_2.1.0/installing/ssh_keys.html</a:t>
            </a:r>
            <a:endParaRPr lang="en-US" b="1" dirty="0"/>
          </a:p>
        </p:txBody>
      </p:sp>
      <p:sp>
        <p:nvSpPr>
          <p:cNvPr id="4" name="Title 3"/>
          <p:cNvSpPr>
            <a:spLocks noGrp="1"/>
          </p:cNvSpPr>
          <p:nvPr>
            <p:ph type="title" idx="4294967295"/>
          </p:nvPr>
        </p:nvSpPr>
        <p:spPr/>
        <p:txBody>
          <a:bodyPr/>
          <a:lstStyle/>
          <a:p>
            <a:r>
              <a:rPr lang="en-US" dirty="0"/>
              <a:t>Sharing SSH keys among cluster nodes</a:t>
            </a:r>
          </a:p>
        </p:txBody>
      </p:sp>
    </p:spTree>
    <p:extLst>
      <p:ext uri="{BB962C8B-B14F-4D97-AF65-F5344CB8AC3E}">
        <p14:creationId xmlns:p14="http://schemas.microsoft.com/office/powerpoint/2010/main" val="1045319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18</a:t>
            </a:fld>
            <a:endParaRPr lang="en-US" dirty="0">
              <a:solidFill>
                <a:srgbClr val="6D7777"/>
              </a:solidFill>
            </a:endParaRPr>
          </a:p>
        </p:txBody>
      </p:sp>
      <p:sp>
        <p:nvSpPr>
          <p:cNvPr id="3" name="Text Placeholder 2"/>
          <p:cNvSpPr>
            <a:spLocks noGrp="1"/>
          </p:cNvSpPr>
          <p:nvPr>
            <p:ph type="body" sz="quarter" idx="12"/>
          </p:nvPr>
        </p:nvSpPr>
        <p:spPr/>
        <p:txBody>
          <a:bodyPr/>
          <a:lstStyle/>
          <a:p>
            <a:pPr marL="457200" indent="-457200" algn="l">
              <a:buFont typeface="Arial" panose="020B0604020202020204" pitchFamily="34" charset="0"/>
              <a:buChar char="•"/>
            </a:pPr>
            <a:r>
              <a:rPr lang="en-US" dirty="0"/>
              <a:t>Use passwords in place of SSH keys to allow for secure connections between hosts in an IBM® Cloud private cluster.</a:t>
            </a:r>
          </a:p>
          <a:p>
            <a:pPr marL="1092437" lvl="1" indent="-457200">
              <a:buFont typeface="Arial" panose="020B0604020202020204" pitchFamily="34" charset="0"/>
              <a:buChar char="•"/>
            </a:pPr>
            <a:r>
              <a:rPr lang="en-US" dirty="0"/>
              <a:t>Before you install an IBM® Cloud private cluster, you configure authentication between configuration nodes. You configure password authentication by providing the password for a user in each node in the config.yaml file that is in the /&lt;installation_directory&gt;/cluster folder.</a:t>
            </a:r>
          </a:p>
          <a:p>
            <a:pPr marL="1092437" lvl="1" indent="-457200">
              <a:buFont typeface="Arial" panose="020B0604020202020204" pitchFamily="34" charset="0"/>
              <a:buChar char="•"/>
            </a:pPr>
            <a:r>
              <a:rPr lang="en-US" dirty="0"/>
              <a:t>You must provide passwords for the </a:t>
            </a:r>
            <a:r>
              <a:rPr lang="en-US" b="1" dirty="0"/>
              <a:t>root </a:t>
            </a:r>
            <a:r>
              <a:rPr lang="en-US" dirty="0"/>
              <a:t>user or for user names that have root access.</a:t>
            </a:r>
          </a:p>
          <a:p>
            <a:pPr marL="457200" indent="-457200" algn="l">
              <a:buFont typeface="Arial" panose="020B0604020202020204" pitchFamily="34" charset="0"/>
              <a:buChar char="•"/>
            </a:pPr>
            <a:r>
              <a:rPr lang="en-US" dirty="0"/>
              <a:t>Provide password information in the </a:t>
            </a:r>
            <a:r>
              <a:rPr lang="en-US" b="1" dirty="0"/>
              <a:t>config.yaml</a:t>
            </a:r>
            <a:r>
              <a:rPr lang="en-US" dirty="0"/>
              <a:t> file.</a:t>
            </a:r>
          </a:p>
        </p:txBody>
      </p:sp>
      <p:sp>
        <p:nvSpPr>
          <p:cNvPr id="4" name="Title 3"/>
          <p:cNvSpPr>
            <a:spLocks noGrp="1"/>
          </p:cNvSpPr>
          <p:nvPr>
            <p:ph type="title" idx="4294967295"/>
          </p:nvPr>
        </p:nvSpPr>
        <p:spPr/>
        <p:txBody>
          <a:bodyPr/>
          <a:lstStyle/>
          <a:p>
            <a:r>
              <a:rPr lang="en-US" dirty="0"/>
              <a:t>Using passwords </a:t>
            </a:r>
          </a:p>
        </p:txBody>
      </p:sp>
    </p:spTree>
    <p:extLst>
      <p:ext uri="{BB962C8B-B14F-4D97-AF65-F5344CB8AC3E}">
        <p14:creationId xmlns:p14="http://schemas.microsoft.com/office/powerpoint/2010/main" val="2466627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19</a:t>
            </a:fld>
            <a:endParaRPr lang="en-US" dirty="0">
              <a:solidFill>
                <a:srgbClr val="6D7777"/>
              </a:solidFill>
            </a:endParaRPr>
          </a:p>
        </p:txBody>
      </p:sp>
      <p:sp>
        <p:nvSpPr>
          <p:cNvPr id="3" name="Text Placeholder 2"/>
          <p:cNvSpPr>
            <a:spLocks noGrp="1"/>
          </p:cNvSpPr>
          <p:nvPr>
            <p:ph type="body" sz="quarter" idx="12"/>
          </p:nvPr>
        </p:nvSpPr>
        <p:spPr>
          <a:xfrm>
            <a:off x="465137" y="1427163"/>
            <a:ext cx="13695705" cy="6129337"/>
          </a:xfrm>
        </p:spPr>
        <p:txBody>
          <a:bodyPr/>
          <a:lstStyle/>
          <a:p>
            <a:pPr marL="457200" indent="-457200" algn="l">
              <a:buFont typeface="Arial" panose="020B0604020202020204" pitchFamily="34" charset="0"/>
              <a:buChar char="•"/>
            </a:pPr>
            <a:r>
              <a:rPr lang="en-US" dirty="0"/>
              <a:t>Sample parameters:</a:t>
            </a:r>
          </a:p>
          <a:p>
            <a:pPr marL="1092437" lvl="1" indent="-457200">
              <a:buFont typeface="Arial" panose="020B0604020202020204" pitchFamily="34" charset="0"/>
              <a:buChar char="•"/>
            </a:pPr>
            <a:r>
              <a:rPr lang="en-US" b="1" dirty="0"/>
              <a:t>ansible_user</a:t>
            </a:r>
            <a:r>
              <a:rPr lang="en-US" dirty="0"/>
              <a:t>: root </a:t>
            </a:r>
          </a:p>
          <a:p>
            <a:pPr marL="1092437" lvl="1" indent="-457200">
              <a:buFont typeface="Arial" panose="020B0604020202020204" pitchFamily="34" charset="0"/>
              <a:buChar char="•"/>
            </a:pPr>
            <a:r>
              <a:rPr lang="en-US" b="1" dirty="0"/>
              <a:t>ansible_ssh_pass</a:t>
            </a:r>
            <a:r>
              <a:rPr lang="en-US" dirty="0"/>
              <a:t>: SHARED_PASSWORD </a:t>
            </a:r>
          </a:p>
          <a:p>
            <a:pPr marL="1092437" lvl="1" indent="-457200">
              <a:buFont typeface="Arial" panose="020B0604020202020204" pitchFamily="34" charset="0"/>
              <a:buChar char="•"/>
            </a:pPr>
            <a:r>
              <a:rPr lang="en-US" b="1" dirty="0"/>
              <a:t>ansible_ssh_common_args</a:t>
            </a:r>
            <a:r>
              <a:rPr lang="en-US" dirty="0"/>
              <a:t>: "-oPubkeyAuthentication=no" </a:t>
            </a:r>
          </a:p>
          <a:p>
            <a:pPr marL="1092437" lvl="1" indent="-457200">
              <a:buFont typeface="Arial" panose="020B0604020202020204" pitchFamily="34" charset="0"/>
              <a:buChar char="•"/>
            </a:pPr>
            <a:r>
              <a:rPr lang="en-US" b="1" dirty="0"/>
              <a:t>ansible_become </a:t>
            </a:r>
            <a:r>
              <a:rPr lang="en-US" b="0" dirty="0"/>
              <a:t>and</a:t>
            </a:r>
            <a:r>
              <a:rPr lang="en-US" b="0" baseline="0" dirty="0"/>
              <a:t> </a:t>
            </a:r>
            <a:r>
              <a:rPr lang="en-US" b="1" dirty="0"/>
              <a:t>ansible_become_password</a:t>
            </a:r>
          </a:p>
          <a:p>
            <a:pPr marL="1403706" lvl="2" indent="-457200">
              <a:buFont typeface="Arial" panose="020B0604020202020204" pitchFamily="34" charset="0"/>
              <a:buChar char="•"/>
            </a:pPr>
            <a:r>
              <a:rPr lang="en-US" b="1" dirty="0"/>
              <a:t>I</a:t>
            </a:r>
            <a:r>
              <a:rPr lang="en-US" dirty="0"/>
              <a:t>f you use a non-administrator account that has </a:t>
            </a:r>
            <a:r>
              <a:rPr lang="en-US" b="1" dirty="0"/>
              <a:t>sudo</a:t>
            </a:r>
            <a:r>
              <a:rPr lang="en-US" dirty="0"/>
              <a:t> privileges to connect to a master or worker node, you can set the </a:t>
            </a:r>
            <a:r>
              <a:rPr lang="en-US" b="1" dirty="0"/>
              <a:t>ansible_user </a:t>
            </a:r>
            <a:r>
              <a:rPr lang="en-US" dirty="0"/>
              <a:t>to the user name and </a:t>
            </a:r>
            <a:r>
              <a:rPr lang="en-US" b="1" dirty="0"/>
              <a:t>ansible_become</a:t>
            </a:r>
            <a:r>
              <a:rPr lang="en-US" dirty="0"/>
              <a:t> to true. </a:t>
            </a:r>
          </a:p>
          <a:p>
            <a:pPr marL="1403706" lvl="2" indent="-457200">
              <a:buFont typeface="Arial" panose="020B0604020202020204" pitchFamily="34" charset="0"/>
              <a:buChar char="•"/>
            </a:pPr>
            <a:r>
              <a:rPr lang="en-US" dirty="0"/>
              <a:t>If you run </a:t>
            </a:r>
            <a:r>
              <a:rPr lang="en-US" b="1" dirty="0"/>
              <a:t>sudo </a:t>
            </a:r>
            <a:r>
              <a:rPr lang="en-US" dirty="0"/>
              <a:t>with a password, you must set ansible_become_password to the value of your non-root (sudo user) password</a:t>
            </a:r>
          </a:p>
          <a:p>
            <a:pPr marL="457200" indent="-457200" algn="l">
              <a:buFont typeface="Arial" panose="020B0604020202020204" pitchFamily="34" charset="0"/>
              <a:buChar char="•"/>
            </a:pPr>
            <a:r>
              <a:rPr lang="en-US" sz="2800" dirty="0"/>
              <a:t>For more information on password configuration parameters, see </a:t>
            </a:r>
            <a:r>
              <a:rPr lang="en-US" sz="2800" b="1" dirty="0">
                <a:hlinkClick r:id="rId3"/>
              </a:rPr>
              <a:t>https://www.ibm.com/support/knowledgecenter/SSBS6K_2.1.0/installing/password_auth.html</a:t>
            </a:r>
            <a:endParaRPr lang="en-US" sz="2000" b="1" dirty="0"/>
          </a:p>
        </p:txBody>
      </p:sp>
      <p:sp>
        <p:nvSpPr>
          <p:cNvPr id="4" name="Title 3"/>
          <p:cNvSpPr>
            <a:spLocks noGrp="1"/>
          </p:cNvSpPr>
          <p:nvPr>
            <p:ph type="title" idx="4294967295"/>
          </p:nvPr>
        </p:nvSpPr>
        <p:spPr/>
        <p:txBody>
          <a:bodyPr/>
          <a:lstStyle/>
          <a:p>
            <a:pPr marL="0" lvl="0" indent="0" algn="l">
              <a:buFont typeface="Arial" panose="020B0604020202020204" pitchFamily="34" charset="0"/>
              <a:buNone/>
            </a:pPr>
            <a:r>
              <a:rPr lang="en-US" dirty="0"/>
              <a:t>Using passwords (continued) </a:t>
            </a:r>
          </a:p>
        </p:txBody>
      </p:sp>
    </p:spTree>
    <p:extLst>
      <p:ext uri="{BB962C8B-B14F-4D97-AF65-F5344CB8AC3E}">
        <p14:creationId xmlns:p14="http://schemas.microsoft.com/office/powerpoint/2010/main" val="362940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Volumes, persistent and temporary</a:t>
            </a:r>
          </a:p>
        </p:txBody>
      </p:sp>
      <p:sp>
        <p:nvSpPr>
          <p:cNvPr id="3" name="Content Placeholder 2"/>
          <p:cNvSpPr>
            <a:spLocks noGrp="1"/>
          </p:cNvSpPr>
          <p:nvPr>
            <p:ph sz="quarter" idx="11"/>
          </p:nvPr>
        </p:nvSpPr>
        <p:spPr>
          <a:xfrm>
            <a:off x="468946" y="1443707"/>
            <a:ext cx="6831967" cy="6096082"/>
          </a:xfrm>
        </p:spPr>
        <p:txBody>
          <a:bodyPr/>
          <a:lstStyle/>
          <a:p>
            <a:pPr marL="457200" indent="-457200">
              <a:spcAft>
                <a:spcPts val="600"/>
              </a:spcAft>
              <a:buFont typeface="Arial" charset="0"/>
              <a:buChar char="•"/>
            </a:pPr>
            <a:r>
              <a:rPr lang="en-US" sz="2800" dirty="0"/>
              <a:t>A container file system only lives as long as the container does.  When a container terminates, any data stored within the container is lost.</a:t>
            </a:r>
          </a:p>
          <a:p>
            <a:pPr marL="457200" indent="-457200">
              <a:spcAft>
                <a:spcPts val="600"/>
              </a:spcAft>
              <a:buFont typeface="Arial" charset="0"/>
              <a:buChar char="•"/>
            </a:pPr>
            <a:r>
              <a:rPr lang="en-US" sz="2800" dirty="0"/>
              <a:t>You must create a volume if the container needs persistent storage</a:t>
            </a:r>
          </a:p>
          <a:p>
            <a:pPr marL="457200" indent="-457200">
              <a:spcAft>
                <a:spcPts val="600"/>
              </a:spcAft>
              <a:buFont typeface="Arial" charset="0"/>
              <a:buChar char="•"/>
            </a:pPr>
            <a:r>
              <a:rPr lang="en-US" sz="2800" dirty="0"/>
              <a:t>Various types of data can be mounted as volume (e.g. Configmaps, Secrets, HostPath, ServiceAccount, etc.)</a:t>
            </a:r>
          </a:p>
          <a:p>
            <a:pPr marL="457200" indent="-457200">
              <a:spcAft>
                <a:spcPts val="600"/>
              </a:spcAft>
              <a:buFont typeface="Arial" charset="0"/>
              <a:buChar char="•"/>
            </a:pPr>
            <a:r>
              <a:rPr lang="en-US" sz="2800" dirty="0"/>
              <a:t>You can create several types of persistent storage</a:t>
            </a:r>
          </a:p>
        </p:txBody>
      </p:sp>
      <p:sp>
        <p:nvSpPr>
          <p:cNvPr id="5" name="TextBox 4"/>
          <p:cNvSpPr txBox="1"/>
          <p:nvPr/>
        </p:nvSpPr>
        <p:spPr>
          <a:xfrm>
            <a:off x="7692136" y="1865698"/>
            <a:ext cx="6071990" cy="4918269"/>
          </a:xfrm>
          <a:prstGeom prst="rect">
            <a:avLst/>
          </a:prstGeom>
          <a:noFill/>
          <a:ln>
            <a:solidFill>
              <a:schemeClr val="accent1"/>
            </a:solidFill>
          </a:ln>
        </p:spPr>
        <p:txBody>
          <a:bodyPr wrap="square" rtlCol="0">
            <a:spAutoFit/>
          </a:bodyPr>
          <a:lstStyle/>
          <a:p>
            <a:r>
              <a:rPr lang="en-US" sz="2240" dirty="0"/>
              <a:t>apiVersion: v1</a:t>
            </a:r>
          </a:p>
          <a:p>
            <a:r>
              <a:rPr lang="en-US" sz="2240" dirty="0"/>
              <a:t>kind: Pod</a:t>
            </a:r>
          </a:p>
          <a:p>
            <a:r>
              <a:rPr lang="en-US" sz="2240" dirty="0"/>
              <a:t>metadata:</a:t>
            </a:r>
          </a:p>
          <a:p>
            <a:r>
              <a:rPr lang="en-US" sz="2240" dirty="0"/>
              <a:t>  name: redis</a:t>
            </a:r>
          </a:p>
          <a:p>
            <a:r>
              <a:rPr lang="en-US" sz="2240" dirty="0"/>
              <a:t>spec:</a:t>
            </a:r>
          </a:p>
          <a:p>
            <a:r>
              <a:rPr lang="en-US" sz="2240" dirty="0"/>
              <a:t>  containers:</a:t>
            </a:r>
          </a:p>
          <a:p>
            <a:r>
              <a:rPr lang="en-US" sz="2240" dirty="0"/>
              <a:t>  - name: redis</a:t>
            </a:r>
          </a:p>
          <a:p>
            <a:r>
              <a:rPr lang="en-US" sz="2240" dirty="0"/>
              <a:t>    image: redis</a:t>
            </a:r>
          </a:p>
          <a:p>
            <a:r>
              <a:rPr lang="en-US" sz="2240" dirty="0"/>
              <a:t>    </a:t>
            </a:r>
            <a:r>
              <a:rPr lang="en-US" sz="2240" dirty="0">
                <a:solidFill>
                  <a:srgbClr val="FF0000"/>
                </a:solidFill>
              </a:rPr>
              <a:t>volumeMounts:</a:t>
            </a:r>
          </a:p>
          <a:p>
            <a:r>
              <a:rPr lang="en-US" sz="2240" dirty="0">
                <a:solidFill>
                  <a:srgbClr val="FF0000"/>
                </a:solidFill>
              </a:rPr>
              <a:t>    - name: redis-persistent-storage</a:t>
            </a:r>
          </a:p>
          <a:p>
            <a:r>
              <a:rPr lang="en-US" sz="2240" dirty="0">
                <a:solidFill>
                  <a:srgbClr val="FF0000"/>
                </a:solidFill>
              </a:rPr>
              <a:t>      mountPath: /data/redis</a:t>
            </a:r>
          </a:p>
          <a:p>
            <a:r>
              <a:rPr lang="en-US" sz="2240" dirty="0">
                <a:solidFill>
                  <a:srgbClr val="FF0000"/>
                </a:solidFill>
              </a:rPr>
              <a:t>  volumes:</a:t>
            </a:r>
          </a:p>
          <a:p>
            <a:r>
              <a:rPr lang="en-US" sz="2240" dirty="0">
                <a:solidFill>
                  <a:srgbClr val="FF0000"/>
                </a:solidFill>
              </a:rPr>
              <a:t>  - name: redis-persistent-storage</a:t>
            </a:r>
          </a:p>
          <a:p>
            <a:r>
              <a:rPr lang="en-US" sz="2240" dirty="0">
                <a:solidFill>
                  <a:srgbClr val="FF0000"/>
                </a:solidFill>
              </a:rPr>
              <a:t>    emptyDir: {}</a:t>
            </a:r>
          </a:p>
        </p:txBody>
      </p:sp>
      <p:sp>
        <p:nvSpPr>
          <p:cNvPr id="6" name="Slide Number Placeholder 5"/>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2</a:t>
            </a:fld>
            <a:endParaRPr lang="en-US" dirty="0">
              <a:solidFill>
                <a:srgbClr val="6D7777"/>
              </a:solidFill>
            </a:endParaRPr>
          </a:p>
        </p:txBody>
      </p:sp>
    </p:spTree>
    <p:extLst>
      <p:ext uri="{BB962C8B-B14F-4D97-AF65-F5344CB8AC3E}">
        <p14:creationId xmlns:p14="http://schemas.microsoft.com/office/powerpoint/2010/main" val="2116954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728758"/>
            <a:fld id="{E9549862-13E2-C34D-815E-8545BD36FC59}" type="slidenum">
              <a:rPr lang="en-US" smtClean="0">
                <a:solidFill>
                  <a:srgbClr val="6D7777"/>
                </a:solidFill>
              </a:rPr>
              <a:pPr defTabSz="728758"/>
              <a:t>20</a:t>
            </a:fld>
            <a:endParaRPr lang="en-US" dirty="0">
              <a:solidFill>
                <a:srgbClr val="6D7777"/>
              </a:solidFill>
            </a:endParaRPr>
          </a:p>
        </p:txBody>
      </p:sp>
      <p:sp>
        <p:nvSpPr>
          <p:cNvPr id="4" name="Title 3"/>
          <p:cNvSpPr>
            <a:spLocks noGrp="1"/>
          </p:cNvSpPr>
          <p:nvPr>
            <p:ph type="ctrTitle"/>
          </p:nvPr>
        </p:nvSpPr>
        <p:spPr/>
        <p:txBody>
          <a:bodyPr/>
          <a:lstStyle/>
          <a:p>
            <a:r>
              <a:rPr lang="en-US" dirty="0"/>
              <a:t>Proxy considerations</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71316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Proxy server issues</a:t>
            </a:r>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21</a:t>
            </a:fld>
            <a:endParaRPr lang="en-US" dirty="0">
              <a:solidFill>
                <a:srgbClr val="6D7777"/>
              </a:solidFill>
            </a:endParaRPr>
          </a:p>
        </p:txBody>
      </p:sp>
      <p:sp>
        <p:nvSpPr>
          <p:cNvPr id="4" name="Content Placeholder 3"/>
          <p:cNvSpPr>
            <a:spLocks noGrp="1"/>
          </p:cNvSpPr>
          <p:nvPr>
            <p:ph sz="quarter" idx="11"/>
          </p:nvPr>
        </p:nvSpPr>
        <p:spPr/>
        <p:txBody>
          <a:bodyPr/>
          <a:lstStyle/>
          <a:p>
            <a:pPr marL="457200" indent="-457200">
              <a:buFont typeface="Arial" panose="020B0604020202020204" pitchFamily="34" charset="0"/>
              <a:buChar char="•"/>
            </a:pPr>
            <a:r>
              <a:rPr lang="en-US" dirty="0"/>
              <a:t>Dedicated proxy servers are required for a high availability (HA) environment:</a:t>
            </a:r>
          </a:p>
          <a:p>
            <a:pPr marL="1092437" lvl="1" indent="-457200">
              <a:buFont typeface="Arial" panose="020B0604020202020204" pitchFamily="34" charset="0"/>
              <a:buChar char="•"/>
            </a:pPr>
            <a:r>
              <a:rPr lang="en-US" dirty="0"/>
              <a:t>Specify 3 - 5 hosts in the master and proxy sections of the </a:t>
            </a:r>
            <a:r>
              <a:rPr lang="en-US" b="1" dirty="0"/>
              <a:t>/&lt;installation_directory&gt;/cluster/hosts</a:t>
            </a:r>
            <a:r>
              <a:rPr lang="en-US" dirty="0"/>
              <a:t> file. For example: </a:t>
            </a:r>
          </a:p>
          <a:p>
            <a:pPr marL="1092437" lvl="1" indent="-457200">
              <a:buFont typeface="Arial" panose="020B0604020202020204" pitchFamily="34" charset="0"/>
              <a:buChar char="•"/>
            </a:pPr>
            <a:endParaRPr lang="en-US" dirty="0"/>
          </a:p>
          <a:p>
            <a:pPr lvl="3" indent="0">
              <a:spcBef>
                <a:spcPts val="0"/>
              </a:spcBef>
              <a:buNone/>
            </a:pPr>
            <a:r>
              <a:rPr lang="en-US" sz="1760" dirty="0">
                <a:latin typeface="Courier New" panose="02070309020205020404" pitchFamily="49" charset="0"/>
                <a:cs typeface="Courier New" panose="02070309020205020404" pitchFamily="49" charset="0"/>
              </a:rPr>
              <a:t>[master]</a:t>
            </a:r>
          </a:p>
          <a:p>
            <a:pPr lvl="4" indent="0">
              <a:spcBef>
                <a:spcPts val="0"/>
              </a:spcBef>
              <a:buNone/>
            </a:pPr>
            <a:r>
              <a:rPr lang="en-US" sz="1760" dirty="0">
                <a:latin typeface="Courier New" panose="02070309020205020404" pitchFamily="49" charset="0"/>
                <a:cs typeface="Courier New" panose="02070309020205020404" pitchFamily="49" charset="0"/>
              </a:rPr>
              <a:t>&lt;master_node_1_IP_address&gt;</a:t>
            </a:r>
          </a:p>
          <a:p>
            <a:pPr lvl="4" indent="0">
              <a:spcBef>
                <a:spcPts val="0"/>
              </a:spcBef>
              <a:buNone/>
            </a:pPr>
            <a:r>
              <a:rPr lang="en-US" sz="1760" dirty="0">
                <a:latin typeface="Courier New" panose="02070309020205020404" pitchFamily="49" charset="0"/>
                <a:cs typeface="Courier New" panose="02070309020205020404" pitchFamily="49" charset="0"/>
              </a:rPr>
              <a:t>&lt;master_node_2_IP_address&gt;</a:t>
            </a:r>
          </a:p>
          <a:p>
            <a:pPr lvl="4" indent="0">
              <a:spcBef>
                <a:spcPts val="0"/>
              </a:spcBef>
              <a:buNone/>
            </a:pPr>
            <a:r>
              <a:rPr lang="en-US" sz="1760" dirty="0">
                <a:latin typeface="Courier New" panose="02070309020205020404" pitchFamily="49" charset="0"/>
                <a:cs typeface="Courier New" panose="02070309020205020404" pitchFamily="49" charset="0"/>
              </a:rPr>
              <a:t>&lt;master_node_3_IP_address&gt;</a:t>
            </a:r>
          </a:p>
          <a:p>
            <a:pPr lvl="3" indent="0">
              <a:spcBef>
                <a:spcPts val="0"/>
              </a:spcBef>
              <a:buNone/>
            </a:pPr>
            <a:r>
              <a:rPr lang="en-US" sz="1760" dirty="0">
                <a:latin typeface="Courier New" panose="02070309020205020404" pitchFamily="49" charset="0"/>
                <a:cs typeface="Courier New" panose="02070309020205020404" pitchFamily="49" charset="0"/>
              </a:rPr>
              <a:t>[worker]</a:t>
            </a:r>
          </a:p>
          <a:p>
            <a:pPr lvl="4" indent="0">
              <a:spcBef>
                <a:spcPts val="0"/>
              </a:spcBef>
              <a:buNone/>
            </a:pPr>
            <a:r>
              <a:rPr lang="en-US" sz="1760" dirty="0">
                <a:latin typeface="Courier New" panose="02070309020205020404" pitchFamily="49" charset="0"/>
                <a:cs typeface="Courier New" panose="02070309020205020404" pitchFamily="49" charset="0"/>
              </a:rPr>
              <a:t>&lt;worker_node_1_IP_address&gt;</a:t>
            </a:r>
          </a:p>
          <a:p>
            <a:pPr lvl="4" indent="0">
              <a:spcBef>
                <a:spcPts val="0"/>
              </a:spcBef>
              <a:buNone/>
            </a:pPr>
            <a:r>
              <a:rPr lang="en-US" sz="1760" dirty="0">
                <a:latin typeface="Courier New" panose="02070309020205020404" pitchFamily="49" charset="0"/>
                <a:cs typeface="Courier New" panose="02070309020205020404" pitchFamily="49" charset="0"/>
              </a:rPr>
              <a:t>....</a:t>
            </a:r>
          </a:p>
          <a:p>
            <a:pPr lvl="3" indent="0">
              <a:spcBef>
                <a:spcPts val="0"/>
              </a:spcBef>
              <a:buNone/>
            </a:pPr>
            <a:r>
              <a:rPr lang="en-US" sz="1760" dirty="0">
                <a:latin typeface="Courier New" panose="02070309020205020404" pitchFamily="49" charset="0"/>
                <a:cs typeface="Courier New" panose="02070309020205020404" pitchFamily="49" charset="0"/>
              </a:rPr>
              <a:t>[proxy]</a:t>
            </a:r>
          </a:p>
          <a:p>
            <a:pPr lvl="4" indent="0">
              <a:spcBef>
                <a:spcPts val="0"/>
              </a:spcBef>
              <a:buNone/>
            </a:pPr>
            <a:r>
              <a:rPr lang="en-US" sz="1760" dirty="0">
                <a:latin typeface="Courier New" panose="02070309020205020404" pitchFamily="49" charset="0"/>
                <a:cs typeface="Courier New" panose="02070309020205020404" pitchFamily="49" charset="0"/>
              </a:rPr>
              <a:t>&lt;proxy_node_1_IP_address&gt;</a:t>
            </a:r>
          </a:p>
          <a:p>
            <a:pPr lvl="4" indent="0">
              <a:spcBef>
                <a:spcPts val="0"/>
              </a:spcBef>
              <a:buNone/>
            </a:pPr>
            <a:r>
              <a:rPr lang="en-US" sz="1760" dirty="0">
                <a:latin typeface="Courier New" panose="02070309020205020404" pitchFamily="49" charset="0"/>
                <a:cs typeface="Courier New" panose="02070309020205020404" pitchFamily="49" charset="0"/>
              </a:rPr>
              <a:t>&lt;proxy_node_2_IP_address&gt;</a:t>
            </a:r>
          </a:p>
          <a:p>
            <a:pPr lvl="4" indent="0">
              <a:spcBef>
                <a:spcPts val="0"/>
              </a:spcBef>
              <a:buNone/>
            </a:pPr>
            <a:r>
              <a:rPr lang="en-US" sz="1760" dirty="0">
                <a:latin typeface="Courier New" panose="02070309020205020404" pitchFamily="49" charset="0"/>
                <a:cs typeface="Courier New" panose="02070309020205020404" pitchFamily="49" charset="0"/>
              </a:rPr>
              <a:t>&lt;proxy_node_3_IP_address&gt;</a:t>
            </a:r>
          </a:p>
        </p:txBody>
      </p:sp>
    </p:spTree>
    <p:extLst>
      <p:ext uri="{BB962C8B-B14F-4D97-AF65-F5344CB8AC3E}">
        <p14:creationId xmlns:p14="http://schemas.microsoft.com/office/powerpoint/2010/main" val="3207706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Proxy server issues (continued)</a:t>
            </a:r>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22</a:t>
            </a:fld>
            <a:endParaRPr lang="en-US" dirty="0">
              <a:solidFill>
                <a:srgbClr val="6D7777"/>
              </a:solidFill>
            </a:endParaRPr>
          </a:p>
        </p:txBody>
      </p:sp>
      <p:sp>
        <p:nvSpPr>
          <p:cNvPr id="4" name="Content Placeholder 3"/>
          <p:cNvSpPr>
            <a:spLocks noGrp="1"/>
          </p:cNvSpPr>
          <p:nvPr>
            <p:ph sz="quarter" idx="11"/>
          </p:nvPr>
        </p:nvSpPr>
        <p:spPr/>
        <p:txBody>
          <a:bodyPr/>
          <a:lstStyle/>
          <a:p>
            <a:pPr marL="457200" indent="-457200">
              <a:spcBef>
                <a:spcPts val="0"/>
              </a:spcBef>
              <a:buFont typeface="Arial" panose="020B0604020202020204" pitchFamily="34" charset="0"/>
              <a:buChar char="•"/>
            </a:pPr>
            <a:r>
              <a:rPr lang="en-US" dirty="0">
                <a:latin typeface="+mn-lt"/>
                <a:cs typeface="Courier New" panose="02070309020205020404" pitchFamily="49" charset="0"/>
              </a:rPr>
              <a:t>In HA environments, you can also set values for node-specific parameters in the hosts file. For example, you can set the </a:t>
            </a:r>
            <a:r>
              <a:rPr lang="en-US" b="1" dirty="0">
                <a:latin typeface="+mn-lt"/>
                <a:cs typeface="Courier New" panose="02070309020205020404" pitchFamily="49" charset="0"/>
              </a:rPr>
              <a:t>vip_iface</a:t>
            </a:r>
            <a:r>
              <a:rPr lang="en-US" dirty="0">
                <a:latin typeface="+mn-lt"/>
                <a:cs typeface="Courier New" panose="02070309020205020404" pitchFamily="49" charset="0"/>
              </a:rPr>
              <a:t> parameter values, as show in the following code:</a:t>
            </a:r>
          </a:p>
          <a:p>
            <a:pPr lvl="1" indent="0">
              <a:spcBef>
                <a:spcPts val="0"/>
              </a:spcBef>
              <a:buNone/>
            </a:pPr>
            <a:r>
              <a:rPr lang="en-US" sz="2400" dirty="0">
                <a:latin typeface="Courier New" panose="02070309020205020404" pitchFamily="49" charset="0"/>
                <a:cs typeface="Courier New" panose="02070309020205020404" pitchFamily="49" charset="0"/>
              </a:rPr>
              <a:t>[master]</a:t>
            </a:r>
          </a:p>
          <a:p>
            <a:pPr lvl="1" indent="0">
              <a:spcBef>
                <a:spcPts val="0"/>
              </a:spcBef>
              <a:buNone/>
            </a:pPr>
            <a:r>
              <a:rPr lang="en-US" sz="2400" dirty="0">
                <a:latin typeface="Courier New" panose="02070309020205020404" pitchFamily="49" charset="0"/>
                <a:cs typeface="Courier New" panose="02070309020205020404" pitchFamily="49" charset="0"/>
              </a:rPr>
              <a:t>&lt;master_node_1_IP_address&gt; vip_iface=eth0</a:t>
            </a:r>
          </a:p>
          <a:p>
            <a:pPr lvl="1" indent="0">
              <a:spcBef>
                <a:spcPts val="0"/>
              </a:spcBef>
              <a:buNone/>
            </a:pPr>
            <a:r>
              <a:rPr lang="en-US" sz="2400" dirty="0">
                <a:latin typeface="Courier New" panose="02070309020205020404" pitchFamily="49" charset="0"/>
                <a:cs typeface="Courier New" panose="02070309020205020404" pitchFamily="49" charset="0"/>
              </a:rPr>
              <a:t>&lt;master_node_2_IP_address&gt; vip_iface=ens192</a:t>
            </a:r>
          </a:p>
          <a:p>
            <a:pPr lvl="1" indent="0">
              <a:spcBef>
                <a:spcPts val="0"/>
              </a:spcBef>
              <a:buNone/>
            </a:pPr>
            <a:r>
              <a:rPr lang="en-US" sz="2400" dirty="0">
                <a:latin typeface="Courier New" panose="02070309020205020404" pitchFamily="49" charset="0"/>
                <a:cs typeface="Courier New" panose="02070309020205020404" pitchFamily="49" charset="0"/>
              </a:rPr>
              <a:t>&lt;master_node_3_IP_address&gt; vip_iface=ens160</a:t>
            </a:r>
          </a:p>
          <a:p>
            <a:pPr marL="457200" indent="-457200">
              <a:spcBef>
                <a:spcPts val="0"/>
              </a:spcBef>
              <a:buFont typeface="Arial" panose="020B0604020202020204" pitchFamily="34" charset="0"/>
              <a:buChar char="•"/>
            </a:pPr>
            <a:r>
              <a:rPr lang="en-US" dirty="0">
                <a:latin typeface="+mn-lt"/>
              </a:rPr>
              <a:t>In HA environments, these parameters configure the proxy node virtual environment:</a:t>
            </a:r>
          </a:p>
          <a:p>
            <a:pPr marL="1092437" lvl="1" indent="-457200">
              <a:spcBef>
                <a:spcPts val="0"/>
              </a:spcBef>
              <a:buFont typeface="Arial" panose="020B0604020202020204" pitchFamily="34" charset="0"/>
              <a:buChar char="•"/>
            </a:pPr>
            <a:r>
              <a:rPr lang="en-US" b="1" dirty="0">
                <a:latin typeface="+mn-lt"/>
              </a:rPr>
              <a:t>proxy_vip_iface </a:t>
            </a:r>
            <a:r>
              <a:rPr lang="en-US" dirty="0">
                <a:latin typeface="+mn-lt"/>
              </a:rPr>
              <a:t>-- Sets the virtual IP interface (e.g. </a:t>
            </a:r>
            <a:r>
              <a:rPr lang="en-US" b="1" dirty="0">
                <a:latin typeface="+mn-lt"/>
              </a:rPr>
              <a:t>eth0</a:t>
            </a:r>
            <a:r>
              <a:rPr lang="en-US" dirty="0">
                <a:latin typeface="+mn-lt"/>
              </a:rPr>
              <a:t>) for a proxy node HA environment.</a:t>
            </a:r>
          </a:p>
          <a:p>
            <a:pPr marL="1092437" lvl="1" indent="-457200">
              <a:spcBef>
                <a:spcPts val="0"/>
              </a:spcBef>
              <a:buFont typeface="Arial" panose="020B0604020202020204" pitchFamily="34" charset="0"/>
              <a:buChar char="•"/>
            </a:pPr>
            <a:r>
              <a:rPr lang="en-US" b="1" dirty="0">
                <a:latin typeface="+mn-lt"/>
              </a:rPr>
              <a:t>proxy_vip -- </a:t>
            </a:r>
            <a:r>
              <a:rPr lang="en-US" dirty="0">
                <a:latin typeface="+mn-lt"/>
              </a:rPr>
              <a:t>Sets the virtual IP address (e.g. 172.21.16.13) for a proxy node HA environment. Do not specify the subnet (e.g. CIDR notation).</a:t>
            </a:r>
          </a:p>
        </p:txBody>
      </p:sp>
    </p:spTree>
    <p:extLst>
      <p:ext uri="{BB962C8B-B14F-4D97-AF65-F5344CB8AC3E}">
        <p14:creationId xmlns:p14="http://schemas.microsoft.com/office/powerpoint/2010/main" val="1051783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728758"/>
            <a:fld id="{E9549862-13E2-C34D-815E-8545BD36FC59}" type="slidenum">
              <a:rPr lang="en-US" smtClean="0">
                <a:solidFill>
                  <a:srgbClr val="6D7777"/>
                </a:solidFill>
              </a:rPr>
              <a:pPr defTabSz="728758"/>
              <a:t>23</a:t>
            </a:fld>
            <a:endParaRPr lang="en-US" dirty="0">
              <a:solidFill>
                <a:srgbClr val="6D7777"/>
              </a:solidFill>
            </a:endParaRPr>
          </a:p>
        </p:txBody>
      </p:sp>
      <p:sp>
        <p:nvSpPr>
          <p:cNvPr id="5" name="Title 4"/>
          <p:cNvSpPr>
            <a:spLocks noGrp="1"/>
          </p:cNvSpPr>
          <p:nvPr>
            <p:ph type="ctrTitle"/>
          </p:nvPr>
        </p:nvSpPr>
        <p:spPr/>
        <p:txBody>
          <a:bodyPr/>
          <a:lstStyle/>
          <a:p>
            <a:r>
              <a:rPr lang="en-US" dirty="0"/>
              <a:t>Network considerations</a:t>
            </a:r>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37660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Calico</a:t>
            </a:r>
          </a:p>
        </p:txBody>
      </p:sp>
      <p:sp>
        <p:nvSpPr>
          <p:cNvPr id="4" name="Slide Number Placeholder 3"/>
          <p:cNvSpPr>
            <a:spLocks noGrp="1"/>
          </p:cNvSpPr>
          <p:nvPr>
            <p:ph type="sldNum" sz="quarter" idx="10"/>
          </p:nvPr>
        </p:nvSpPr>
        <p:spPr/>
        <p:txBody>
          <a:bodyPr/>
          <a:lstStyle/>
          <a:p>
            <a:pPr>
              <a:defRPr/>
            </a:pPr>
            <a:r>
              <a:rPr lang="en-US" altLang="en-US" dirty="0"/>
              <a:t>|	</a:t>
            </a:r>
            <a:fld id="{893408BB-61EF-9941-8885-50BA0A6D2A77}" type="slidenum">
              <a:rPr lang="en-US" altLang="en-US" b="1" smtClean="0">
                <a:latin typeface="HelvNeue for IBM"/>
              </a:rPr>
              <a:pPr>
                <a:defRPr/>
              </a:pPr>
              <a:t>24</a:t>
            </a:fld>
            <a:endParaRPr lang="en-US" altLang="en-US" b="1" dirty="0">
              <a:latin typeface="HelvNeue for IBM"/>
            </a:endParaRPr>
          </a:p>
        </p:txBody>
      </p:sp>
      <p:sp>
        <p:nvSpPr>
          <p:cNvPr id="3" name="Content Placeholder 2"/>
          <p:cNvSpPr>
            <a:spLocks noGrp="1"/>
          </p:cNvSpPr>
          <p:nvPr>
            <p:ph sz="quarter" idx="11"/>
          </p:nvPr>
        </p:nvSpPr>
        <p:spPr>
          <a:xfrm>
            <a:off x="468946" y="1443707"/>
            <a:ext cx="7399707" cy="6096082"/>
          </a:xfrm>
        </p:spPr>
        <p:txBody>
          <a:bodyPr anchor="ctr"/>
          <a:lstStyle/>
          <a:p>
            <a:pPr marL="457200" indent="-457200">
              <a:spcBef>
                <a:spcPts val="600"/>
              </a:spcBef>
              <a:spcAft>
                <a:spcPts val="600"/>
              </a:spcAft>
              <a:buFont typeface="Arial" charset="0"/>
              <a:buChar char="•"/>
            </a:pPr>
            <a:r>
              <a:rPr lang="en-US" dirty="0"/>
              <a:t>Pure layer 3 cloud networking solution</a:t>
            </a:r>
          </a:p>
          <a:p>
            <a:pPr marL="457200" indent="-457200">
              <a:spcBef>
                <a:spcPts val="600"/>
              </a:spcBef>
              <a:spcAft>
                <a:spcPts val="600"/>
              </a:spcAft>
              <a:buFont typeface="Arial" charset="0"/>
              <a:buChar char="•"/>
            </a:pPr>
            <a:r>
              <a:rPr lang="en-US" dirty="0"/>
              <a:t>Distribute routes using BGP protocol, with route reflectors for scale</a:t>
            </a:r>
          </a:p>
          <a:p>
            <a:pPr marL="457200" indent="-457200">
              <a:spcBef>
                <a:spcPts val="600"/>
              </a:spcBef>
              <a:spcAft>
                <a:spcPts val="600"/>
              </a:spcAft>
              <a:buFont typeface="Arial" charset="0"/>
              <a:buChar char="•"/>
            </a:pPr>
            <a:r>
              <a:rPr lang="en-US" dirty="0"/>
              <a:t>Leverage Linux kernel’s efficient IP forwarding engine</a:t>
            </a:r>
          </a:p>
          <a:p>
            <a:pPr marL="457200" indent="-457200">
              <a:spcBef>
                <a:spcPts val="600"/>
              </a:spcBef>
              <a:spcAft>
                <a:spcPts val="600"/>
              </a:spcAft>
              <a:buFont typeface="Arial" charset="0"/>
              <a:buChar char="•"/>
            </a:pPr>
            <a:r>
              <a:rPr lang="en-US" dirty="0"/>
              <a:t>Translate global policy into distributed firewall on each host, enabling tenant isolation</a:t>
            </a:r>
          </a:p>
        </p:txBody>
      </p:sp>
      <p:sp>
        <p:nvSpPr>
          <p:cNvPr id="5" name="Rectangle 4"/>
          <p:cNvSpPr/>
          <p:nvPr/>
        </p:nvSpPr>
        <p:spPr>
          <a:xfrm>
            <a:off x="8046720" y="1251712"/>
            <a:ext cx="5445760" cy="1267968"/>
          </a:xfrm>
          <a:prstGeom prst="rect">
            <a:avLst/>
          </a:prstGeom>
          <a:solidFill>
            <a:schemeClr val="bg2">
              <a:lumMod val="20000"/>
              <a:lumOff val="80000"/>
            </a:schemeClr>
          </a:solidFill>
          <a:effectLst/>
        </p:spPr>
        <p:txBody>
          <a:bodyPr wrap="square" lIns="0" tIns="0" rIns="0" bIns="0" rtlCol="0" anchor="ctr">
            <a:noAutofit/>
          </a:bodyPr>
          <a:lstStyle/>
          <a:p>
            <a:pPr algn="ctr"/>
            <a:endParaRPr lang="en-US" sz="4640" b="1" dirty="0">
              <a:solidFill>
                <a:srgbClr val="00649D"/>
              </a:solidFill>
              <a:latin typeface="HelvNeue for IBM" pitchFamily="-84" charset="0"/>
              <a:ea typeface="MS PGothic" pitchFamily="34" charset="-128"/>
            </a:endParaRPr>
          </a:p>
        </p:txBody>
      </p:sp>
      <p:sp>
        <p:nvSpPr>
          <p:cNvPr id="6" name="Rectangle 5"/>
          <p:cNvSpPr/>
          <p:nvPr/>
        </p:nvSpPr>
        <p:spPr>
          <a:xfrm>
            <a:off x="8046720" y="3933952"/>
            <a:ext cx="5071872" cy="2032000"/>
          </a:xfrm>
          <a:prstGeom prst="rect">
            <a:avLst/>
          </a:prstGeom>
          <a:solidFill>
            <a:schemeClr val="accent2">
              <a:lumMod val="20000"/>
              <a:lumOff val="80000"/>
            </a:schemeClr>
          </a:solidFill>
          <a:ln>
            <a:solidFill>
              <a:schemeClr val="tx1"/>
            </a:solidFill>
          </a:ln>
          <a:effectLst/>
        </p:spPr>
        <p:txBody>
          <a:bodyPr wrap="square" lIns="0" tIns="0" rIns="0" bIns="0" rtlCol="0" anchor="ctr">
            <a:noAutofit/>
          </a:bodyPr>
          <a:lstStyle/>
          <a:p>
            <a:pPr algn="ctr"/>
            <a:endParaRPr lang="en-US" sz="4640" b="1" dirty="0">
              <a:solidFill>
                <a:srgbClr val="00649D"/>
              </a:solidFill>
              <a:latin typeface="HelvNeue for IBM" pitchFamily="-84" charset="0"/>
              <a:ea typeface="MS PGothic" pitchFamily="34" charset="-128"/>
            </a:endParaRPr>
          </a:p>
        </p:txBody>
      </p:sp>
      <p:sp>
        <p:nvSpPr>
          <p:cNvPr id="9" name="Rectangle 8"/>
          <p:cNvSpPr/>
          <p:nvPr/>
        </p:nvSpPr>
        <p:spPr>
          <a:xfrm>
            <a:off x="8290560" y="4177792"/>
            <a:ext cx="5071872" cy="2032000"/>
          </a:xfrm>
          <a:prstGeom prst="rect">
            <a:avLst/>
          </a:prstGeom>
          <a:solidFill>
            <a:schemeClr val="accent2">
              <a:lumMod val="20000"/>
              <a:lumOff val="80000"/>
            </a:schemeClr>
          </a:solidFill>
          <a:ln>
            <a:solidFill>
              <a:schemeClr val="tx1"/>
            </a:solidFill>
          </a:ln>
          <a:effectLst/>
        </p:spPr>
        <p:txBody>
          <a:bodyPr wrap="square" lIns="0" tIns="0" rIns="0" bIns="0" rtlCol="0" anchor="ctr">
            <a:noAutofit/>
          </a:bodyPr>
          <a:lstStyle/>
          <a:p>
            <a:pPr algn="ctr"/>
            <a:endParaRPr lang="en-US" sz="4640" b="1" dirty="0">
              <a:solidFill>
                <a:srgbClr val="00649D"/>
              </a:solidFill>
              <a:latin typeface="HelvNeue for IBM" pitchFamily="-84" charset="0"/>
              <a:ea typeface="MS PGothic" pitchFamily="34" charset="-128"/>
            </a:endParaRPr>
          </a:p>
        </p:txBody>
      </p:sp>
      <p:sp>
        <p:nvSpPr>
          <p:cNvPr id="10" name="Rectangle 9"/>
          <p:cNvSpPr/>
          <p:nvPr/>
        </p:nvSpPr>
        <p:spPr>
          <a:xfrm>
            <a:off x="8534400" y="4421632"/>
            <a:ext cx="5071872" cy="2032000"/>
          </a:xfrm>
          <a:prstGeom prst="rect">
            <a:avLst/>
          </a:prstGeom>
          <a:solidFill>
            <a:schemeClr val="accent2">
              <a:lumMod val="20000"/>
              <a:lumOff val="80000"/>
            </a:schemeClr>
          </a:solidFill>
          <a:ln>
            <a:solidFill>
              <a:schemeClr val="tx1"/>
            </a:solidFill>
          </a:ln>
          <a:effectLst/>
        </p:spPr>
        <p:txBody>
          <a:bodyPr wrap="square" lIns="0" tIns="0" rIns="0" bIns="0" rtlCol="0" anchor="ctr">
            <a:noAutofit/>
          </a:bodyPr>
          <a:lstStyle/>
          <a:p>
            <a:pPr algn="ctr"/>
            <a:endParaRPr lang="en-US" sz="1600" b="1" dirty="0">
              <a:latin typeface="HelvNeue for IBM" pitchFamily="-84" charset="0"/>
              <a:ea typeface="MS PGothic" pitchFamily="34" charset="-128"/>
            </a:endParaRPr>
          </a:p>
        </p:txBody>
      </p:sp>
      <p:sp>
        <p:nvSpPr>
          <p:cNvPr id="11" name="Rectangle 10"/>
          <p:cNvSpPr/>
          <p:nvPr/>
        </p:nvSpPr>
        <p:spPr>
          <a:xfrm>
            <a:off x="10338816" y="2863611"/>
            <a:ext cx="1430528" cy="715264"/>
          </a:xfrm>
          <a:prstGeom prst="rect">
            <a:avLst/>
          </a:prstGeom>
          <a:solidFill>
            <a:srgbClr val="FFC000"/>
          </a:solidFill>
          <a:ln>
            <a:solidFill>
              <a:schemeClr val="tx1"/>
            </a:solidFill>
          </a:ln>
          <a:effectLst/>
        </p:spPr>
        <p:txBody>
          <a:bodyPr wrap="square" lIns="0" tIns="0" rIns="0" bIns="0" rtlCol="0" anchor="ctr">
            <a:noAutofit/>
          </a:bodyPr>
          <a:lstStyle/>
          <a:p>
            <a:pPr algn="ctr"/>
            <a:r>
              <a:rPr lang="en-US" sz="1920" b="1" dirty="0">
                <a:solidFill>
                  <a:schemeClr val="bg1"/>
                </a:solidFill>
                <a:latin typeface="HelvNeue for IBM" pitchFamily="-84" charset="0"/>
                <a:ea typeface="MS PGothic" pitchFamily="34" charset="-128"/>
              </a:rPr>
              <a:t>Route reflector</a:t>
            </a:r>
          </a:p>
        </p:txBody>
      </p:sp>
      <p:sp>
        <p:nvSpPr>
          <p:cNvPr id="12" name="Rectangle 11"/>
          <p:cNvSpPr/>
          <p:nvPr/>
        </p:nvSpPr>
        <p:spPr>
          <a:xfrm>
            <a:off x="11909552" y="2162048"/>
            <a:ext cx="1300480" cy="715264"/>
          </a:xfrm>
          <a:prstGeom prst="rect">
            <a:avLst/>
          </a:prstGeom>
          <a:solidFill>
            <a:srgbClr val="FFC000"/>
          </a:solidFill>
          <a:ln>
            <a:solidFill>
              <a:schemeClr val="tx1"/>
            </a:solidFill>
          </a:ln>
          <a:effectLst/>
        </p:spPr>
        <p:txBody>
          <a:bodyPr wrap="square" lIns="0" tIns="0" rIns="0" bIns="0" rtlCol="0" anchor="ctr">
            <a:noAutofit/>
          </a:bodyPr>
          <a:lstStyle/>
          <a:p>
            <a:pPr algn="ctr"/>
            <a:r>
              <a:rPr lang="en-US" sz="1920" b="1" dirty="0">
                <a:solidFill>
                  <a:schemeClr val="bg1"/>
                </a:solidFill>
                <a:latin typeface="HelvNeue for IBM" pitchFamily="-84" charset="0"/>
                <a:ea typeface="MS PGothic" pitchFamily="34" charset="-128"/>
              </a:rPr>
              <a:t>Calico plugin</a:t>
            </a:r>
          </a:p>
        </p:txBody>
      </p:sp>
      <p:sp>
        <p:nvSpPr>
          <p:cNvPr id="14" name="Rectangle 13"/>
          <p:cNvSpPr/>
          <p:nvPr/>
        </p:nvSpPr>
        <p:spPr>
          <a:xfrm>
            <a:off x="11998453" y="4635515"/>
            <a:ext cx="1117600" cy="552704"/>
          </a:xfrm>
          <a:prstGeom prst="rect">
            <a:avLst/>
          </a:prstGeom>
          <a:solidFill>
            <a:srgbClr val="FFC000"/>
          </a:solidFill>
          <a:ln>
            <a:solidFill>
              <a:schemeClr val="tx1"/>
            </a:solidFill>
          </a:ln>
          <a:effectLst/>
        </p:spPr>
        <p:txBody>
          <a:bodyPr wrap="square" lIns="0" tIns="0" rIns="0" bIns="0" rtlCol="0" anchor="ctr">
            <a:noAutofit/>
          </a:bodyPr>
          <a:lstStyle/>
          <a:p>
            <a:pPr algn="ctr"/>
            <a:r>
              <a:rPr lang="en-US" sz="1920" b="1" dirty="0">
                <a:solidFill>
                  <a:schemeClr val="bg1"/>
                </a:solidFill>
                <a:latin typeface="HelvNeue for IBM" pitchFamily="-84" charset="0"/>
                <a:ea typeface="MS PGothic" pitchFamily="34" charset="-128"/>
              </a:rPr>
              <a:t>Felix</a:t>
            </a:r>
          </a:p>
        </p:txBody>
      </p:sp>
      <p:sp>
        <p:nvSpPr>
          <p:cNvPr id="15" name="Rectangle 14"/>
          <p:cNvSpPr/>
          <p:nvPr/>
        </p:nvSpPr>
        <p:spPr>
          <a:xfrm>
            <a:off x="8732520" y="4688931"/>
            <a:ext cx="1414272" cy="588234"/>
          </a:xfrm>
          <a:prstGeom prst="rect">
            <a:avLst/>
          </a:prstGeom>
          <a:solidFill>
            <a:schemeClr val="bg2"/>
          </a:solidFill>
          <a:ln>
            <a:solidFill>
              <a:schemeClr val="tx1"/>
            </a:solidFill>
          </a:ln>
          <a:effectLst/>
        </p:spPr>
        <p:txBody>
          <a:bodyPr wrap="square" lIns="0" tIns="0" rIns="0" bIns="0" rtlCol="0" anchor="ctr">
            <a:noAutofit/>
          </a:bodyPr>
          <a:lstStyle/>
          <a:p>
            <a:pPr algn="ctr"/>
            <a:r>
              <a:rPr lang="en-US" sz="1600" b="1" dirty="0">
                <a:solidFill>
                  <a:schemeClr val="bg1"/>
                </a:solidFill>
                <a:latin typeface="HelvNeue for IBM" pitchFamily="-84" charset="0"/>
                <a:ea typeface="MS PGothic" pitchFamily="34" charset="-128"/>
              </a:rPr>
              <a:t>Containers</a:t>
            </a:r>
          </a:p>
        </p:txBody>
      </p:sp>
      <p:sp>
        <p:nvSpPr>
          <p:cNvPr id="16" name="Rectangle 15"/>
          <p:cNvSpPr/>
          <p:nvPr/>
        </p:nvSpPr>
        <p:spPr>
          <a:xfrm>
            <a:off x="10512552" y="4684283"/>
            <a:ext cx="1115568" cy="552704"/>
          </a:xfrm>
          <a:prstGeom prst="rect">
            <a:avLst/>
          </a:prstGeom>
          <a:solidFill>
            <a:srgbClr val="FFC000"/>
          </a:solidFill>
          <a:ln>
            <a:solidFill>
              <a:schemeClr val="tx1"/>
            </a:solidFill>
          </a:ln>
          <a:effectLst/>
        </p:spPr>
        <p:txBody>
          <a:bodyPr wrap="square" lIns="0" tIns="0" rIns="0" bIns="0" rtlCol="0" anchor="ctr">
            <a:noAutofit/>
          </a:bodyPr>
          <a:lstStyle/>
          <a:p>
            <a:pPr algn="ctr"/>
            <a:r>
              <a:rPr lang="en-US" sz="1920" b="1" dirty="0">
                <a:solidFill>
                  <a:schemeClr val="bg1"/>
                </a:solidFill>
                <a:latin typeface="HelvNeue for IBM" pitchFamily="-84" charset="0"/>
                <a:ea typeface="MS PGothic" pitchFamily="34" charset="-128"/>
              </a:rPr>
              <a:t>BGP client</a:t>
            </a:r>
          </a:p>
        </p:txBody>
      </p:sp>
      <p:sp>
        <p:nvSpPr>
          <p:cNvPr id="17" name="Rectangle 16"/>
          <p:cNvSpPr/>
          <p:nvPr/>
        </p:nvSpPr>
        <p:spPr>
          <a:xfrm>
            <a:off x="8696959" y="5521005"/>
            <a:ext cx="4500373" cy="645130"/>
          </a:xfrm>
          <a:prstGeom prst="rect">
            <a:avLst/>
          </a:prstGeom>
          <a:solidFill>
            <a:schemeClr val="accent2">
              <a:lumMod val="40000"/>
              <a:lumOff val="60000"/>
            </a:schemeClr>
          </a:solidFill>
          <a:ln>
            <a:solidFill>
              <a:schemeClr val="bg1"/>
            </a:solidFill>
          </a:ln>
          <a:effectLst/>
        </p:spPr>
        <p:txBody>
          <a:bodyPr wrap="square" lIns="0" tIns="0" rIns="0" bIns="0" rtlCol="0" anchor="ctr">
            <a:noAutofit/>
          </a:bodyPr>
          <a:lstStyle/>
          <a:p>
            <a:pPr algn="ctr"/>
            <a:endParaRPr lang="en-US" sz="1600" b="1" dirty="0">
              <a:latin typeface="HelvNeue for IBM" pitchFamily="-84" charset="0"/>
              <a:ea typeface="MS PGothic" pitchFamily="34" charset="-128"/>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6715" y="1452035"/>
            <a:ext cx="3369450" cy="825515"/>
          </a:xfrm>
          <a:prstGeom prst="rect">
            <a:avLst/>
          </a:prstGeom>
        </p:spPr>
      </p:pic>
      <p:cxnSp>
        <p:nvCxnSpPr>
          <p:cNvPr id="20" name="Straight Arrow Connector 19"/>
          <p:cNvCxnSpPr>
            <a:stCxn id="12" idx="2"/>
            <a:endCxn id="14" idx="0"/>
          </p:cNvCxnSpPr>
          <p:nvPr/>
        </p:nvCxnSpPr>
        <p:spPr>
          <a:xfrm flipH="1">
            <a:off x="12557254" y="2877313"/>
            <a:ext cx="2539" cy="1758203"/>
          </a:xfrm>
          <a:prstGeom prst="straightConnector1">
            <a:avLst/>
          </a:prstGeom>
          <a:ln w="19050">
            <a:solidFill>
              <a:srgbClr val="66666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2"/>
            <a:endCxn id="16" idx="0"/>
          </p:cNvCxnSpPr>
          <p:nvPr/>
        </p:nvCxnSpPr>
        <p:spPr>
          <a:xfrm>
            <a:off x="11054080" y="3578875"/>
            <a:ext cx="16256" cy="1105408"/>
          </a:xfrm>
          <a:prstGeom prst="straightConnector1">
            <a:avLst/>
          </a:prstGeom>
          <a:ln w="19050">
            <a:solidFill>
              <a:srgbClr val="66666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117181" y="3885532"/>
            <a:ext cx="2119491" cy="437043"/>
          </a:xfrm>
          <a:prstGeom prst="rect">
            <a:avLst/>
          </a:prstGeom>
          <a:noFill/>
        </p:spPr>
        <p:txBody>
          <a:bodyPr wrap="none" rtlCol="0">
            <a:spAutoFit/>
          </a:bodyPr>
          <a:lstStyle/>
          <a:p>
            <a:r>
              <a:rPr lang="en-US" sz="2240" dirty="0"/>
              <a:t>Compute Node</a:t>
            </a:r>
          </a:p>
        </p:txBody>
      </p:sp>
      <p:sp>
        <p:nvSpPr>
          <p:cNvPr id="26" name="TextBox 25"/>
          <p:cNvSpPr txBox="1"/>
          <p:nvPr/>
        </p:nvSpPr>
        <p:spPr>
          <a:xfrm>
            <a:off x="8709859" y="5609950"/>
            <a:ext cx="1396536" cy="363176"/>
          </a:xfrm>
          <a:prstGeom prst="rect">
            <a:avLst/>
          </a:prstGeom>
          <a:noFill/>
        </p:spPr>
        <p:txBody>
          <a:bodyPr wrap="none" rtlCol="0">
            <a:spAutoFit/>
          </a:bodyPr>
          <a:lstStyle/>
          <a:p>
            <a:r>
              <a:rPr lang="en-US" sz="1760" dirty="0"/>
              <a:t>Linux kernel</a:t>
            </a:r>
          </a:p>
        </p:txBody>
      </p:sp>
      <p:sp>
        <p:nvSpPr>
          <p:cNvPr id="27" name="Can 26"/>
          <p:cNvSpPr/>
          <p:nvPr/>
        </p:nvSpPr>
        <p:spPr>
          <a:xfrm>
            <a:off x="10820008" y="5633060"/>
            <a:ext cx="678643" cy="421019"/>
          </a:xfrm>
          <a:prstGeom prst="can">
            <a:avLst/>
          </a:prstGeom>
          <a:solidFill>
            <a:schemeClr val="accent2"/>
          </a:solidFill>
          <a:effectLst/>
        </p:spPr>
        <p:txBody>
          <a:bodyPr wrap="square" lIns="0" tIns="0" rIns="0" bIns="0" rtlCol="0" anchor="ctr">
            <a:noAutofit/>
          </a:bodyPr>
          <a:lstStyle/>
          <a:p>
            <a:pPr algn="ctr"/>
            <a:r>
              <a:rPr lang="en-US" sz="1440" b="1" dirty="0">
                <a:solidFill>
                  <a:schemeClr val="bg1"/>
                </a:solidFill>
                <a:latin typeface="HelvNeue for IBM" pitchFamily="-84" charset="0"/>
                <a:ea typeface="MS PGothic" pitchFamily="34" charset="-128"/>
              </a:rPr>
              <a:t>routes</a:t>
            </a:r>
          </a:p>
        </p:txBody>
      </p:sp>
      <p:sp>
        <p:nvSpPr>
          <p:cNvPr id="28" name="Can 27"/>
          <p:cNvSpPr/>
          <p:nvPr/>
        </p:nvSpPr>
        <p:spPr>
          <a:xfrm>
            <a:off x="12183178" y="5656527"/>
            <a:ext cx="678643" cy="421019"/>
          </a:xfrm>
          <a:prstGeom prst="can">
            <a:avLst/>
          </a:prstGeom>
          <a:solidFill>
            <a:schemeClr val="accent2"/>
          </a:solidFill>
          <a:effectLst/>
        </p:spPr>
        <p:txBody>
          <a:bodyPr wrap="square" lIns="0" tIns="0" rIns="0" bIns="0" rtlCol="0" anchor="ctr">
            <a:noAutofit/>
          </a:bodyPr>
          <a:lstStyle/>
          <a:p>
            <a:pPr algn="ctr"/>
            <a:r>
              <a:rPr lang="en-US" sz="1440" b="1" dirty="0">
                <a:solidFill>
                  <a:schemeClr val="bg1"/>
                </a:solidFill>
                <a:latin typeface="HelvNeue for IBM" pitchFamily="-84" charset="0"/>
                <a:ea typeface="MS PGothic" pitchFamily="34" charset="-128"/>
              </a:rPr>
              <a:t>ACL</a:t>
            </a:r>
          </a:p>
        </p:txBody>
      </p:sp>
      <p:cxnSp>
        <p:nvCxnSpPr>
          <p:cNvPr id="29" name="Straight Arrow Connector 28"/>
          <p:cNvCxnSpPr>
            <a:endCxn id="27" idx="0"/>
          </p:cNvCxnSpPr>
          <p:nvPr/>
        </p:nvCxnSpPr>
        <p:spPr>
          <a:xfrm>
            <a:off x="11070337" y="5260477"/>
            <a:ext cx="88994" cy="477837"/>
          </a:xfrm>
          <a:prstGeom prst="straightConnector1">
            <a:avLst/>
          </a:prstGeom>
          <a:ln w="19050">
            <a:solidFill>
              <a:srgbClr val="66666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2"/>
            <a:endCxn id="27" idx="0"/>
          </p:cNvCxnSpPr>
          <p:nvPr/>
        </p:nvCxnSpPr>
        <p:spPr>
          <a:xfrm flipH="1">
            <a:off x="11159330" y="5188220"/>
            <a:ext cx="1397923" cy="550094"/>
          </a:xfrm>
          <a:prstGeom prst="straightConnector1">
            <a:avLst/>
          </a:prstGeom>
          <a:ln w="19050">
            <a:solidFill>
              <a:srgbClr val="66666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8" idx="0"/>
          </p:cNvCxnSpPr>
          <p:nvPr/>
        </p:nvCxnSpPr>
        <p:spPr>
          <a:xfrm flipH="1">
            <a:off x="12522499" y="5203355"/>
            <a:ext cx="56746" cy="558427"/>
          </a:xfrm>
          <a:prstGeom prst="straightConnector1">
            <a:avLst/>
          </a:prstGeom>
          <a:ln w="19050">
            <a:solidFill>
              <a:srgbClr val="66666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0674823" y="6336360"/>
            <a:ext cx="791027" cy="588234"/>
          </a:xfrm>
          <a:prstGeom prst="rect">
            <a:avLst/>
          </a:prstGeom>
          <a:solidFill>
            <a:schemeClr val="bg2"/>
          </a:solidFill>
          <a:ln>
            <a:solidFill>
              <a:schemeClr val="tx1"/>
            </a:solidFill>
          </a:ln>
          <a:effectLst/>
        </p:spPr>
        <p:txBody>
          <a:bodyPr wrap="square" lIns="0" tIns="0" rIns="0" bIns="0" rtlCol="0" anchor="ctr">
            <a:noAutofit/>
          </a:bodyPr>
          <a:lstStyle/>
          <a:p>
            <a:pPr algn="ctr"/>
            <a:r>
              <a:rPr lang="en-US" sz="1600" b="1" dirty="0">
                <a:solidFill>
                  <a:schemeClr val="bg1"/>
                </a:solidFill>
                <a:latin typeface="HelvNeue for IBM" pitchFamily="-84" charset="0"/>
                <a:ea typeface="MS PGothic" pitchFamily="34" charset="-128"/>
              </a:rPr>
              <a:t>eth0</a:t>
            </a:r>
          </a:p>
        </p:txBody>
      </p:sp>
      <p:sp>
        <p:nvSpPr>
          <p:cNvPr id="44" name="TextBox 43"/>
          <p:cNvSpPr txBox="1"/>
          <p:nvPr/>
        </p:nvSpPr>
        <p:spPr>
          <a:xfrm>
            <a:off x="8549292" y="7054527"/>
            <a:ext cx="4974439" cy="437043"/>
          </a:xfrm>
          <a:prstGeom prst="rect">
            <a:avLst/>
          </a:prstGeom>
          <a:noFill/>
        </p:spPr>
        <p:txBody>
          <a:bodyPr wrap="none" rtlCol="0">
            <a:spAutoFit/>
          </a:bodyPr>
          <a:lstStyle/>
          <a:p>
            <a:r>
              <a:rPr lang="en-US" sz="2240" dirty="0"/>
              <a:t>Any physical fabric (L2, L3, MPLS </a:t>
            </a:r>
            <a:r>
              <a:rPr lang="mr-IN" sz="2240" dirty="0"/>
              <a:t>…</a:t>
            </a:r>
            <a:r>
              <a:rPr lang="en-US" sz="2240" dirty="0"/>
              <a:t>)</a:t>
            </a:r>
          </a:p>
        </p:txBody>
      </p:sp>
    </p:spTree>
    <p:extLst>
      <p:ext uri="{BB962C8B-B14F-4D97-AF65-F5344CB8AC3E}">
        <p14:creationId xmlns:p14="http://schemas.microsoft.com/office/powerpoint/2010/main" val="1769357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considerations</a:t>
            </a:r>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25</a:t>
            </a:fld>
            <a:endParaRPr lang="en-US" dirty="0">
              <a:solidFill>
                <a:srgbClr val="6D7777"/>
              </a:solidFill>
            </a:endParaRPr>
          </a:p>
        </p:txBody>
      </p:sp>
      <p:sp>
        <p:nvSpPr>
          <p:cNvPr id="4" name="Content Placeholder 3"/>
          <p:cNvSpPr>
            <a:spLocks noGrp="1"/>
          </p:cNvSpPr>
          <p:nvPr>
            <p:ph sz="quarter" idx="11"/>
          </p:nvPr>
        </p:nvSpPr>
        <p:spPr/>
        <p:txBody>
          <a:bodyPr/>
          <a:lstStyle/>
          <a:p>
            <a:pPr marL="457200" indent="-457200">
              <a:buFont typeface="Arial" panose="020B0604020202020204" pitchFamily="34" charset="0"/>
              <a:buChar char="•"/>
            </a:pPr>
            <a:r>
              <a:rPr lang="en-US" dirty="0"/>
              <a:t>Docker and Calico enable the configuration of networking between server components and projects running on servers</a:t>
            </a:r>
          </a:p>
          <a:p>
            <a:pPr marL="457200" indent="-457200">
              <a:buFont typeface="Arial" panose="020B0604020202020204" pitchFamily="34" charset="0"/>
              <a:buChar char="•"/>
            </a:pPr>
            <a:r>
              <a:rPr lang="en-US" dirty="0"/>
              <a:t>Kubernetes provides DNS service to members of the cluster and instructs containers to use its DNS service</a:t>
            </a:r>
          </a:p>
          <a:p>
            <a:pPr marL="457200" indent="-457200">
              <a:buFont typeface="Arial" panose="020B0604020202020204" pitchFamily="34" charset="0"/>
              <a:buChar char="•"/>
            </a:pPr>
            <a:r>
              <a:rPr lang="en-US" dirty="0"/>
              <a:t>A utility called UCarp enables two hosts to share common virtual IP address when configuring automatic failover</a:t>
            </a:r>
          </a:p>
        </p:txBody>
      </p:sp>
    </p:spTree>
    <p:extLst>
      <p:ext uri="{BB962C8B-B14F-4D97-AF65-F5344CB8AC3E}">
        <p14:creationId xmlns:p14="http://schemas.microsoft.com/office/powerpoint/2010/main" val="1161490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Calico</a:t>
            </a:r>
            <a:r>
              <a:rPr lang="en-US" baseline="0" dirty="0"/>
              <a:t> networking properties in </a:t>
            </a:r>
            <a:r>
              <a:rPr lang="en-US" b="1" baseline="0" dirty="0"/>
              <a:t>config.yaml</a:t>
            </a:r>
            <a:endParaRPr lang="en-US" dirty="0"/>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26</a:t>
            </a:fld>
            <a:endParaRPr lang="en-US" dirty="0">
              <a:solidFill>
                <a:srgbClr val="6D7777"/>
              </a:solidFill>
            </a:endParaRPr>
          </a:p>
        </p:txBody>
      </p:sp>
      <p:sp>
        <p:nvSpPr>
          <p:cNvPr id="4" name="Content Placeholder 3"/>
          <p:cNvSpPr>
            <a:spLocks noGrp="1"/>
          </p:cNvSpPr>
          <p:nvPr>
            <p:ph sz="quarter" idx="11"/>
          </p:nvPr>
        </p:nvSpPr>
        <p:spPr/>
        <p:txBody>
          <a:bodyPr/>
          <a:lstStyle/>
          <a:p>
            <a:pPr marL="457200" indent="-457200">
              <a:buFont typeface="Arial" panose="020B0604020202020204" pitchFamily="34" charset="0"/>
              <a:buChar char="•"/>
            </a:pPr>
            <a:r>
              <a:rPr lang="en-US" dirty="0"/>
              <a:t>In the </a:t>
            </a:r>
            <a:r>
              <a:rPr lang="en-US" b="1" dirty="0"/>
              <a:t>config.yaml </a:t>
            </a:r>
            <a:r>
              <a:rPr lang="en-US" dirty="0"/>
              <a:t>file, the </a:t>
            </a:r>
            <a:r>
              <a:rPr lang="en-US" b="1" dirty="0"/>
              <a:t>calico_ipip_enabled </a:t>
            </a:r>
            <a:r>
              <a:rPr lang="en-US" dirty="0"/>
              <a:t>property allows Calico to be run on IP over IP mode. </a:t>
            </a:r>
          </a:p>
          <a:p>
            <a:pPr marL="1092437" lvl="1" indent="-457200">
              <a:buFont typeface="Arial" panose="020B0604020202020204" pitchFamily="34" charset="0"/>
              <a:buChar char="•"/>
            </a:pPr>
            <a:r>
              <a:rPr lang="en-US" dirty="0"/>
              <a:t>This setting is needed when worker nodes are in different subnetworks and BGP is not enabled in routers between the worker nodes.</a:t>
            </a:r>
          </a:p>
          <a:p>
            <a:pPr marL="1092437" lvl="1" indent="-457200">
              <a:buFont typeface="Arial" panose="020B0604020202020204" pitchFamily="34" charset="0"/>
              <a:buChar char="•"/>
            </a:pPr>
            <a:r>
              <a:rPr lang="en-US" dirty="0"/>
              <a:t>This setting is also needed in some cloud environment such as OpenStack, where virtual machines are not allowed to work as routers.</a:t>
            </a:r>
          </a:p>
          <a:p>
            <a:pPr marL="457200" lvl="0" indent="-457200">
              <a:buFont typeface="Arial" panose="020B0604020202020204" pitchFamily="34" charset="0"/>
              <a:buChar char="•"/>
            </a:pPr>
            <a:r>
              <a:rPr lang="en-US" b="1" dirty="0"/>
              <a:t>calico_tunnel_mtu</a:t>
            </a:r>
            <a:r>
              <a:rPr lang="en-US" dirty="0"/>
              <a:t> -- The IPIP for Calico has a default MTU of 1430. </a:t>
            </a:r>
          </a:p>
          <a:p>
            <a:pPr marL="1092437" lvl="1" indent="-457200">
              <a:buFont typeface="Arial" panose="020B0604020202020204" pitchFamily="34" charset="0"/>
              <a:buChar char="•"/>
            </a:pPr>
            <a:r>
              <a:rPr lang="en-US" dirty="0"/>
              <a:t>If the main interface of your host has an MTU that is less than 1450, Calico IPIP has poor performance. </a:t>
            </a:r>
          </a:p>
          <a:p>
            <a:pPr marL="1092437" lvl="1" indent="-457200">
              <a:buFont typeface="Arial" panose="020B0604020202020204" pitchFamily="34" charset="0"/>
              <a:buChar char="•"/>
            </a:pPr>
            <a:r>
              <a:rPr lang="en-US" dirty="0"/>
              <a:t>Set the MTU such that the MTU of the host main interface minus the default MTU of the Calico IPIP tunnel is greater than or equal to 20.</a:t>
            </a:r>
          </a:p>
        </p:txBody>
      </p:sp>
    </p:spTree>
    <p:extLst>
      <p:ext uri="{BB962C8B-B14F-4D97-AF65-F5344CB8AC3E}">
        <p14:creationId xmlns:p14="http://schemas.microsoft.com/office/powerpoint/2010/main" val="3441243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Calic</a:t>
            </a:r>
            <a:r>
              <a:rPr lang="en-US" baseline="0" dirty="0"/>
              <a:t>o networking properties in </a:t>
            </a:r>
            <a:r>
              <a:rPr lang="en-US" b="1" baseline="0" dirty="0"/>
              <a:t>config.yaml </a:t>
            </a:r>
            <a:r>
              <a:rPr lang="en-US" b="0" baseline="0" dirty="0"/>
              <a:t>(2)</a:t>
            </a:r>
            <a:endParaRPr lang="en-US" dirty="0"/>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27</a:t>
            </a:fld>
            <a:endParaRPr lang="en-US" dirty="0">
              <a:solidFill>
                <a:srgbClr val="6D7777"/>
              </a:solidFill>
            </a:endParaRPr>
          </a:p>
        </p:txBody>
      </p:sp>
      <p:sp>
        <p:nvSpPr>
          <p:cNvPr id="4" name="Content Placeholder 3"/>
          <p:cNvSpPr>
            <a:spLocks noGrp="1"/>
          </p:cNvSpPr>
          <p:nvPr>
            <p:ph sz="quarter" idx="11"/>
          </p:nvPr>
        </p:nvSpPr>
        <p:spPr/>
        <p:txBody>
          <a:bodyPr/>
          <a:lstStyle/>
          <a:p>
            <a:pPr marL="457200" indent="-457200">
              <a:buFont typeface="Arial" panose="020B0604020202020204" pitchFamily="34" charset="0"/>
              <a:buChar char="•"/>
            </a:pPr>
            <a:r>
              <a:rPr lang="en-US" dirty="0"/>
              <a:t>These address ranges cannot be used by Calico networking:</a:t>
            </a:r>
          </a:p>
          <a:p>
            <a:pPr marL="1092437" lvl="1" indent="-457200">
              <a:buFont typeface="Arial" panose="020B0604020202020204" pitchFamily="34" charset="0"/>
              <a:buChar char="•"/>
            </a:pPr>
            <a:r>
              <a:rPr lang="en-US" dirty="0"/>
              <a:t>10.0.2.15/24 - this IP range is the default </a:t>
            </a:r>
            <a:r>
              <a:rPr lang="en-US" b="1" dirty="0"/>
              <a:t>vagrant/virtualbox</a:t>
            </a:r>
            <a:r>
              <a:rPr lang="en-US" dirty="0"/>
              <a:t> NAT interface address range.</a:t>
            </a:r>
          </a:p>
          <a:p>
            <a:pPr marL="1092437" lvl="1" indent="-457200">
              <a:buFont typeface="Arial" panose="020B0604020202020204" pitchFamily="34" charset="0"/>
              <a:buChar char="•"/>
            </a:pPr>
            <a:r>
              <a:rPr lang="en-US" dirty="0"/>
              <a:t>92.168.122.* - this IP range is the default </a:t>
            </a:r>
            <a:r>
              <a:rPr lang="en-US" b="1" dirty="0"/>
              <a:t>libvirt</a:t>
            </a:r>
            <a:r>
              <a:rPr lang="en-US" dirty="0"/>
              <a:t> VM interface address range</a:t>
            </a:r>
          </a:p>
          <a:p>
            <a:pPr marL="457200" indent="-457200">
              <a:buFont typeface="Arial" panose="020B0604020202020204" pitchFamily="34" charset="0"/>
              <a:buChar char="•"/>
            </a:pPr>
            <a:r>
              <a:rPr lang="en-US" dirty="0"/>
              <a:t>Calico networking (</a:t>
            </a:r>
            <a:r>
              <a:rPr lang="en-US" b="1" dirty="0"/>
              <a:t>network_type: calico</a:t>
            </a:r>
            <a:r>
              <a:rPr lang="en-US" dirty="0"/>
              <a:t>) uses Border Gateway Protocol (BGP) for routing. (Routing between cluster and existing infrastructure requires separate configuration.)</a:t>
            </a:r>
          </a:p>
          <a:p>
            <a:pPr marL="457200" indent="-457200">
              <a:buFont typeface="Arial" panose="020B0604020202020204" pitchFamily="34" charset="0"/>
              <a:buChar char="•"/>
            </a:pPr>
            <a:r>
              <a:rPr lang="en-US" dirty="0"/>
              <a:t>For more information, see </a:t>
            </a:r>
            <a:r>
              <a:rPr lang="en-US" sz="2800" dirty="0">
                <a:hlinkClick r:id="rId2"/>
              </a:rPr>
              <a:t>https://www.ibm.com/support/knowledgecenter/SSBS6K_2.1.0/installing/config_yaml.html</a:t>
            </a:r>
            <a:endParaRPr lang="en-US" sz="2800" dirty="0"/>
          </a:p>
        </p:txBody>
      </p:sp>
    </p:spTree>
    <p:extLst>
      <p:ext uri="{BB962C8B-B14F-4D97-AF65-F5344CB8AC3E}">
        <p14:creationId xmlns:p14="http://schemas.microsoft.com/office/powerpoint/2010/main" val="2756322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728758"/>
            <a:fld id="{E9549862-13E2-C34D-815E-8545BD36FC59}" type="slidenum">
              <a:rPr lang="en-US" smtClean="0">
                <a:solidFill>
                  <a:srgbClr val="6D7777"/>
                </a:solidFill>
              </a:rPr>
              <a:pPr defTabSz="728758"/>
              <a:t>28</a:t>
            </a:fld>
            <a:endParaRPr lang="en-US" dirty="0">
              <a:solidFill>
                <a:srgbClr val="6D7777"/>
              </a:solidFill>
            </a:endParaRPr>
          </a:p>
        </p:txBody>
      </p:sp>
      <p:sp>
        <p:nvSpPr>
          <p:cNvPr id="4" name="Title 3"/>
          <p:cNvSpPr>
            <a:spLocks noGrp="1"/>
          </p:cNvSpPr>
          <p:nvPr>
            <p:ph type="ctrTitle"/>
          </p:nvPr>
        </p:nvSpPr>
        <p:spPr/>
        <p:txBody>
          <a:bodyPr/>
          <a:lstStyle/>
          <a:p>
            <a:r>
              <a:rPr lang="en-US" dirty="0"/>
              <a:t>Helm and kubectl</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28080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Setup the Helm CLI</a:t>
            </a:r>
          </a:p>
        </p:txBody>
      </p:sp>
      <p:sp>
        <p:nvSpPr>
          <p:cNvPr id="2" name="Slide Number Placeholder 1"/>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29</a:t>
            </a:fld>
            <a:endParaRPr lang="en-US" dirty="0">
              <a:solidFill>
                <a:srgbClr val="6D7777"/>
              </a:solidFill>
            </a:endParaRPr>
          </a:p>
        </p:txBody>
      </p:sp>
      <p:sp>
        <p:nvSpPr>
          <p:cNvPr id="5" name="Content Placeholder 4"/>
          <p:cNvSpPr>
            <a:spLocks noGrp="1"/>
          </p:cNvSpPr>
          <p:nvPr>
            <p:ph sz="quarter" idx="11"/>
          </p:nvPr>
        </p:nvSpPr>
        <p:spPr/>
        <p:txBody>
          <a:bodyPr/>
          <a:lstStyle/>
          <a:p>
            <a:pPr marL="457200" indent="-457200">
              <a:buFont typeface="Arial" panose="020B0604020202020204" pitchFamily="34" charset="0"/>
              <a:buChar char="•"/>
            </a:pPr>
            <a:r>
              <a:rPr lang="en-US" dirty="0"/>
              <a:t>Kubernetes has a client-server package manager that deploys packages</a:t>
            </a:r>
          </a:p>
          <a:p>
            <a:pPr marL="1092437" lvl="1" indent="-457200">
              <a:buFont typeface="Arial" panose="020B0604020202020204" pitchFamily="34" charset="0"/>
              <a:buChar char="•"/>
            </a:pPr>
            <a:r>
              <a:rPr lang="en-US" dirty="0"/>
              <a:t>Helm is the client</a:t>
            </a:r>
          </a:p>
          <a:p>
            <a:pPr marL="1092437" lvl="1" indent="-457200">
              <a:buFont typeface="Arial" panose="020B0604020202020204" pitchFamily="34" charset="0"/>
              <a:buChar char="•"/>
            </a:pPr>
            <a:r>
              <a:rPr lang="en-US" dirty="0"/>
              <a:t>Tiller is the server</a:t>
            </a:r>
          </a:p>
          <a:p>
            <a:pPr marL="1092437" lvl="1" indent="-457200">
              <a:buFont typeface="Arial" panose="020B0604020202020204" pitchFamily="34" charset="0"/>
              <a:buChar char="•"/>
            </a:pPr>
            <a:r>
              <a:rPr lang="en-US" dirty="0"/>
              <a:t>The version numbers </a:t>
            </a:r>
            <a:r>
              <a:rPr lang="en-US" b="1" dirty="0"/>
              <a:t>must </a:t>
            </a:r>
            <a:r>
              <a:rPr lang="en-US" dirty="0"/>
              <a:t>match or the package manager does not work (current version is 2.4 for both)</a:t>
            </a:r>
          </a:p>
          <a:p>
            <a:pPr marL="457200" indent="-457200">
              <a:buFont typeface="Arial" panose="020B0604020202020204" pitchFamily="34" charset="0"/>
              <a:buChar char="•"/>
            </a:pPr>
            <a:r>
              <a:rPr lang="en-US" dirty="0"/>
              <a:t>Instructions at </a:t>
            </a:r>
            <a:r>
              <a:rPr lang="en-US" dirty="0">
                <a:hlinkClick r:id="rId2"/>
              </a:rPr>
              <a:t>https://www.ibm.com/support/knowledgecenter/SSBS6K_2.1.0/app_center/create_helm_cli.html</a:t>
            </a:r>
            <a:endParaRPr lang="en-US" dirty="0"/>
          </a:p>
        </p:txBody>
      </p:sp>
    </p:spTree>
    <p:extLst>
      <p:ext uri="{BB962C8B-B14F-4D97-AF65-F5344CB8AC3E}">
        <p14:creationId xmlns:p14="http://schemas.microsoft.com/office/powerpoint/2010/main" val="194169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Persistent volumes and how they are created</a:t>
            </a:r>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3</a:t>
            </a:fld>
            <a:endParaRPr lang="en-US" dirty="0">
              <a:solidFill>
                <a:srgbClr val="6D7777"/>
              </a:solidFill>
            </a:endParaRPr>
          </a:p>
        </p:txBody>
      </p:sp>
      <p:sp>
        <p:nvSpPr>
          <p:cNvPr id="4" name="Content Placeholder 3"/>
          <p:cNvSpPr>
            <a:spLocks noGrp="1"/>
          </p:cNvSpPr>
          <p:nvPr>
            <p:ph sz="quarter" idx="11"/>
          </p:nvPr>
        </p:nvSpPr>
        <p:spPr/>
        <p:txBody>
          <a:bodyPr/>
          <a:lstStyle/>
          <a:p>
            <a:pPr marL="457200" indent="-457200">
              <a:buFont typeface="Arial" panose="020B0604020202020204" pitchFamily="34" charset="0"/>
              <a:buChar char="•"/>
            </a:pPr>
            <a:r>
              <a:rPr lang="en-US" dirty="0"/>
              <a:t>A </a:t>
            </a:r>
            <a:r>
              <a:rPr lang="en-US" b="1" i="1" dirty="0"/>
              <a:t>PersistentVolume</a:t>
            </a:r>
            <a:r>
              <a:rPr lang="en-US" dirty="0"/>
              <a:t> (PV) is a piece of storage in the cluster that has been provisioned by an administrator. It is a resource in the cluster just like a node is a cluster resource. Persistent volumes can be provisioned in one of two ways:</a:t>
            </a:r>
          </a:p>
          <a:p>
            <a:pPr marL="1092437" lvl="1" indent="-457200">
              <a:buFont typeface="Arial" panose="020B0604020202020204" pitchFamily="34" charset="0"/>
              <a:buChar char="•"/>
            </a:pPr>
            <a:r>
              <a:rPr lang="en-US" u="sng" dirty="0"/>
              <a:t>Statically</a:t>
            </a:r>
            <a:r>
              <a:rPr lang="en-US" dirty="0"/>
              <a:t> -- A cluster administrator creates a number of PVs. They carry the details of the real storage which is available for use by cluster users. They exist in the Kubernetes API and are available for consumption.</a:t>
            </a:r>
          </a:p>
          <a:p>
            <a:pPr marL="1092437" lvl="1" indent="-457200">
              <a:buFont typeface="Arial" panose="020B0604020202020204" pitchFamily="34" charset="0"/>
              <a:buChar char="•"/>
            </a:pPr>
            <a:r>
              <a:rPr lang="en-US" u="sng" dirty="0"/>
              <a:t>Dynamically </a:t>
            </a:r>
            <a:r>
              <a:rPr lang="en-US" dirty="0"/>
              <a:t>-- When none of the static PVs the administrator created matches a user’s </a:t>
            </a:r>
            <a:r>
              <a:rPr lang="en-US" b="1" dirty="0"/>
              <a:t>PersistentVolumeClaim</a:t>
            </a:r>
            <a:r>
              <a:rPr lang="en-US" dirty="0"/>
              <a:t>, the cluster may try to dynamically provision a volume specially for the PVC. This provisioning is based on </a:t>
            </a:r>
            <a:r>
              <a:rPr lang="en-US" b="1" dirty="0"/>
              <a:t>StorageClasses</a:t>
            </a:r>
            <a:r>
              <a:rPr lang="en-US" dirty="0"/>
              <a:t>.  The PVC must request a class and the administrator must have created and configured that class in order for dynamic provisioning to occur.</a:t>
            </a:r>
            <a:endParaRPr lang="en-US" u="sng" dirty="0"/>
          </a:p>
        </p:txBody>
      </p:sp>
    </p:spTree>
    <p:extLst>
      <p:ext uri="{BB962C8B-B14F-4D97-AF65-F5344CB8AC3E}">
        <p14:creationId xmlns:p14="http://schemas.microsoft.com/office/powerpoint/2010/main" val="2779035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the Helm CLI</a:t>
            </a:r>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30</a:t>
            </a:fld>
            <a:endParaRPr lang="en-US" dirty="0">
              <a:solidFill>
                <a:srgbClr val="6D7777"/>
              </a:solidFill>
            </a:endParaRPr>
          </a:p>
        </p:txBody>
      </p:sp>
      <p:sp>
        <p:nvSpPr>
          <p:cNvPr id="4" name="Content Placeholder 3"/>
          <p:cNvSpPr>
            <a:spLocks noGrp="1"/>
          </p:cNvSpPr>
          <p:nvPr>
            <p:ph sz="quarter" idx="11"/>
          </p:nvPr>
        </p:nvSpPr>
        <p:spPr/>
        <p:txBody>
          <a:bodyPr/>
          <a:lstStyle/>
          <a:p>
            <a:pPr marL="514350" indent="-514350">
              <a:buFont typeface="+mj-lt"/>
              <a:buAutoNum type="arabicPeriod"/>
            </a:pPr>
            <a:r>
              <a:rPr lang="en-US" dirty="0"/>
              <a:t> Download the Helm executable binary file.</a:t>
            </a:r>
          </a:p>
          <a:p>
            <a:pPr lvl="1"/>
            <a:r>
              <a:rPr lang="en-US" dirty="0"/>
              <a:t>For Linux™ 64-bit, run the following command on a single line:</a:t>
            </a:r>
          </a:p>
          <a:p>
            <a:pPr marL="693428" lvl="2" indent="0">
              <a:buNone/>
            </a:pPr>
            <a:r>
              <a:rPr lang="en-US" dirty="0">
                <a:latin typeface="Courier New" panose="02070309020205020404" pitchFamily="49" charset="0"/>
                <a:cs typeface="Courier New" panose="02070309020205020404" pitchFamily="49" charset="0"/>
              </a:rPr>
              <a:t>docker run -t --entrypoint=/bin/cp -v /usr/local/bin:/data ibmcom/helm:v2.5.0  /helm /data/</a:t>
            </a:r>
          </a:p>
          <a:p>
            <a:pPr lvl="1"/>
            <a:r>
              <a:rPr lang="en-US" dirty="0"/>
              <a:t>For Linux™ on Power® 64-bit LE, run the following command on one line:</a:t>
            </a:r>
          </a:p>
          <a:p>
            <a:pPr marL="693428" lvl="2" indent="0">
              <a:buNone/>
            </a:pPr>
            <a:r>
              <a:rPr lang="en-US" dirty="0">
                <a:latin typeface="Courier New" panose="02070309020205020404" pitchFamily="49" charset="0"/>
                <a:cs typeface="Courier New" panose="02070309020205020404" pitchFamily="49" charset="0"/>
              </a:rPr>
              <a:t>docker run -t --entrypoint=/bin/cp -v /usr/local/bin:/data ppc64le/helm:v2.5.0 /helm /data/</a:t>
            </a:r>
          </a:p>
          <a:p>
            <a:pPr marL="514350" indent="-514350">
              <a:buFont typeface="+mj-lt"/>
              <a:buAutoNum type="arabicPeriod"/>
            </a:pPr>
            <a:r>
              <a:rPr lang="en-US" dirty="0"/>
              <a:t> Create a Helm home directory. Run the following command:</a:t>
            </a:r>
          </a:p>
          <a:p>
            <a:pPr marL="693428" lvl="2" indent="0">
              <a:buNone/>
            </a:pPr>
            <a:r>
              <a:rPr lang="en-US" dirty="0">
                <a:latin typeface="Courier New" panose="02070309020205020404" pitchFamily="49" charset="0"/>
                <a:cs typeface="Courier New" panose="02070309020205020404" pitchFamily="49" charset="0"/>
              </a:rPr>
              <a:t>mkdir -p /var/lib/helm; export HELM_HOME=/var/lib/helm</a:t>
            </a:r>
          </a:p>
        </p:txBody>
      </p:sp>
    </p:spTree>
    <p:extLst>
      <p:ext uri="{BB962C8B-B14F-4D97-AF65-F5344CB8AC3E}">
        <p14:creationId xmlns:p14="http://schemas.microsoft.com/office/powerpoint/2010/main" val="1258339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the Helm CLI (2)</a:t>
            </a:r>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31</a:t>
            </a:fld>
            <a:endParaRPr lang="en-US" dirty="0">
              <a:solidFill>
                <a:srgbClr val="6D7777"/>
              </a:solidFill>
            </a:endParaRPr>
          </a:p>
        </p:txBody>
      </p:sp>
      <p:sp>
        <p:nvSpPr>
          <p:cNvPr id="4" name="Content Placeholder 3"/>
          <p:cNvSpPr>
            <a:spLocks noGrp="1"/>
          </p:cNvSpPr>
          <p:nvPr>
            <p:ph sz="quarter" idx="11"/>
          </p:nvPr>
        </p:nvSpPr>
        <p:spPr/>
        <p:txBody>
          <a:bodyPr/>
          <a:lstStyle/>
          <a:p>
            <a:pPr marL="514350" indent="-514350">
              <a:buFont typeface="+mj-lt"/>
              <a:buAutoNum type="arabicPeriod" startAt="3"/>
            </a:pPr>
            <a:r>
              <a:rPr lang="en-US" dirty="0"/>
              <a:t> Initialize the Helm CLI.</a:t>
            </a:r>
          </a:p>
          <a:p>
            <a:pPr marL="1092437" lvl="1" indent="-457200">
              <a:buFont typeface="Arial" panose="020B0604020202020204" pitchFamily="34" charset="0"/>
              <a:buChar char="•"/>
            </a:pPr>
            <a:r>
              <a:rPr lang="en-US" dirty="0"/>
              <a:t>If you are connected to the internet and want to download the stable Helm repo, run the following command:</a:t>
            </a:r>
          </a:p>
          <a:p>
            <a:pPr marL="1171874" lvl="3" indent="0">
              <a:buNone/>
            </a:pPr>
            <a:r>
              <a:rPr lang="en-US" sz="2800" dirty="0">
                <a:latin typeface="Courier New" panose="02070309020205020404" pitchFamily="49" charset="0"/>
                <a:cs typeface="Courier New" panose="02070309020205020404" pitchFamily="49" charset="0"/>
              </a:rPr>
              <a:t>helm init --client-only</a:t>
            </a:r>
          </a:p>
          <a:p>
            <a:pPr marL="1092437" lvl="1" indent="-457200">
              <a:buFont typeface="Arial" panose="020B0604020202020204" pitchFamily="34" charset="0"/>
              <a:buChar char="•"/>
            </a:pPr>
            <a:r>
              <a:rPr lang="en-US" dirty="0"/>
              <a:t>If you are not connected to the internet, run the following command:</a:t>
            </a:r>
          </a:p>
          <a:p>
            <a:pPr marL="1170432" lvl="2" indent="0">
              <a:buNone/>
            </a:pPr>
            <a:r>
              <a:rPr lang="en-US" sz="2800" dirty="0">
                <a:latin typeface="Courier New" panose="02070309020205020404" pitchFamily="49" charset="0"/>
                <a:cs typeface="Courier New" panose="02070309020205020404" pitchFamily="49" charset="0"/>
              </a:rPr>
              <a:t>helm init --client-only --skip-refresh</a:t>
            </a:r>
          </a:p>
          <a:p>
            <a:pPr marL="514350" indent="-514350">
              <a:buFont typeface="+mj-lt"/>
              <a:buAutoNum type="arabicPeriod" startAt="4"/>
            </a:pPr>
            <a:r>
              <a:rPr lang="en-US" dirty="0"/>
              <a:t> Verify that the Helm CLI initialized. Run the following command:</a:t>
            </a:r>
          </a:p>
          <a:p>
            <a:pPr marL="693428" lvl="2" indent="0">
              <a:buNone/>
            </a:pPr>
            <a:r>
              <a:rPr lang="en-US" dirty="0">
                <a:latin typeface="Courier New" panose="02070309020205020404" pitchFamily="49" charset="0"/>
                <a:cs typeface="Courier New" panose="02070309020205020404" pitchFamily="49" charset="0"/>
              </a:rPr>
              <a:t>helm version</a:t>
            </a:r>
          </a:p>
          <a:p>
            <a:pPr lvl="1"/>
            <a:r>
              <a:rPr lang="en-US" dirty="0"/>
              <a:t>The output resembles the following example:</a:t>
            </a:r>
          </a:p>
          <a:p>
            <a:pPr marL="1171874" lvl="3" indent="0">
              <a:buNone/>
            </a:pPr>
            <a:r>
              <a:rPr lang="en-US" dirty="0">
                <a:latin typeface="Courier New" panose="02070309020205020404" pitchFamily="49" charset="0"/>
                <a:cs typeface="Courier New" panose="02070309020205020404" pitchFamily="49" charset="0"/>
              </a:rPr>
              <a:t>Client: &amp;version.Version{SemVer:"v2.5.0", GitCommit:"012cb0ac1a1b2f888144ef5a67b8dab6c2d45be6", GitTreeState:"clean</a:t>
            </a:r>
            <a:r>
              <a:rPr lang="en-US" dirty="0"/>
              <a:t>"}</a:t>
            </a:r>
          </a:p>
        </p:txBody>
      </p:sp>
    </p:spTree>
    <p:extLst>
      <p:ext uri="{BB962C8B-B14F-4D97-AF65-F5344CB8AC3E}">
        <p14:creationId xmlns:p14="http://schemas.microsoft.com/office/powerpoint/2010/main" val="1205140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b="1" dirty="0"/>
              <a:t>kubectl </a:t>
            </a:r>
            <a:r>
              <a:rPr lang="en-US" dirty="0"/>
              <a:t>utility</a:t>
            </a:r>
            <a:endParaRPr lang="en-US" b="1" dirty="0"/>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32</a:t>
            </a:fld>
            <a:endParaRPr lang="en-US" dirty="0">
              <a:solidFill>
                <a:srgbClr val="6D7777"/>
              </a:solidFill>
            </a:endParaRPr>
          </a:p>
        </p:txBody>
      </p:sp>
      <p:sp>
        <p:nvSpPr>
          <p:cNvPr id="4" name="Content Placeholder 3"/>
          <p:cNvSpPr>
            <a:spLocks noGrp="1"/>
          </p:cNvSpPr>
          <p:nvPr>
            <p:ph sz="quarter" idx="11"/>
          </p:nvPr>
        </p:nvSpPr>
        <p:spPr/>
        <p:txBody>
          <a:bodyPr/>
          <a:lstStyle/>
          <a:p>
            <a:pPr marL="457200" indent="-457200">
              <a:buFont typeface="Arial" panose="020B0604020202020204" pitchFamily="34" charset="0"/>
              <a:buChar char="•"/>
            </a:pPr>
            <a:r>
              <a:rPr lang="en-US" dirty="0"/>
              <a:t>The </a:t>
            </a:r>
            <a:r>
              <a:rPr lang="en-US" b="1" dirty="0"/>
              <a:t>kubectl </a:t>
            </a:r>
            <a:r>
              <a:rPr lang="en-US" dirty="0"/>
              <a:t>utility is the primary method of communication with the IBM Cloud Private cluster and is much more functional than the UI at this time. Though it must be installed separately, it is essential.</a:t>
            </a:r>
          </a:p>
          <a:p>
            <a:pPr marL="457200" indent="-457200">
              <a:buFont typeface="Arial" panose="020B0604020202020204" pitchFamily="34" charset="0"/>
              <a:buChar char="•"/>
            </a:pPr>
            <a:r>
              <a:rPr lang="en-US" dirty="0"/>
              <a:t>This utility is followed on a command line by other parameters</a:t>
            </a:r>
          </a:p>
          <a:p>
            <a:pPr marL="1092437" lvl="1" indent="-457200">
              <a:buFont typeface="Arial" panose="020B0604020202020204" pitchFamily="34" charset="0"/>
              <a:buChar char="•"/>
            </a:pPr>
            <a:r>
              <a:rPr lang="en-US" dirty="0"/>
              <a:t>For example, </a:t>
            </a:r>
            <a:r>
              <a:rPr lang="en-US" b="1" dirty="0">
                <a:latin typeface="Courier New" panose="02070309020205020404" pitchFamily="49" charset="0"/>
                <a:cs typeface="Courier New" panose="02070309020205020404" pitchFamily="49" charset="0"/>
              </a:rPr>
              <a:t>kubectl get pv </a:t>
            </a:r>
            <a:r>
              <a:rPr lang="en-US" dirty="0">
                <a:latin typeface="+mn-lt"/>
                <a:cs typeface="Courier New" panose="02070309020205020404" pitchFamily="49" charset="0"/>
              </a:rPr>
              <a:t>shows persistent volumes</a:t>
            </a:r>
            <a:endParaRPr lang="en-US" dirty="0">
              <a:latin typeface="+mn-lt"/>
            </a:endParaRPr>
          </a:p>
          <a:p>
            <a:pPr marL="457200" indent="-457200">
              <a:buFont typeface="Arial" panose="020B0604020202020204" pitchFamily="34" charset="0"/>
              <a:buChar char="•"/>
            </a:pPr>
            <a:r>
              <a:rPr lang="en-US" dirty="0"/>
              <a:t>Install this utility after completing the ICP installation:</a:t>
            </a:r>
          </a:p>
          <a:p>
            <a:pPr marL="1092437" lvl="1" indent="-457200">
              <a:buFont typeface="Arial" panose="020B0604020202020204" pitchFamily="34" charset="0"/>
              <a:buChar char="•"/>
            </a:pPr>
            <a:r>
              <a:rPr lang="en-US" dirty="0"/>
              <a:t>On Linux use this command, </a:t>
            </a:r>
          </a:p>
          <a:p>
            <a:pPr lvl="3" indent="0">
              <a:buNone/>
            </a:pPr>
            <a:r>
              <a:rPr lang="en-US" sz="2400" b="1" dirty="0">
                <a:latin typeface="Courier New" panose="02070309020205020404" pitchFamily="49" charset="0"/>
                <a:cs typeface="Courier New" panose="02070309020205020404" pitchFamily="49" charset="0"/>
              </a:rPr>
              <a:t>docker run -e LICENSE=accept --net=host -v /usr/local/bin:/data ibmcom/kubernetes:v1.7.3-ee cp /kubectl /data</a:t>
            </a:r>
          </a:p>
          <a:p>
            <a:pPr marL="1092437" lvl="1" indent="-457200">
              <a:buFont typeface="Arial" panose="020B0604020202020204" pitchFamily="34" charset="0"/>
              <a:buChar char="•"/>
            </a:pPr>
            <a:r>
              <a:rPr lang="en-US" dirty="0">
                <a:latin typeface="+mn-lt"/>
                <a:cs typeface="Courier New" panose="02070309020205020404" pitchFamily="49" charset="0"/>
              </a:rPr>
              <a:t>On  Power® 64-bit LE use this command: </a:t>
            </a:r>
          </a:p>
          <a:p>
            <a:pPr lvl="3" indent="0">
              <a:buNone/>
            </a:pPr>
            <a:r>
              <a:rPr lang="en-US" b="1" dirty="0">
                <a:latin typeface="Courier New" panose="02070309020205020404" pitchFamily="49" charset="0"/>
                <a:cs typeface="Courier New" panose="02070309020205020404" pitchFamily="49" charset="0"/>
              </a:rPr>
              <a:t>docker run -e LICENSE=accept --net=host -v /usr/local/bin:/data ppc64le/kubernetes:v1.7.3-ee cp /kubectl /data</a:t>
            </a:r>
            <a:endParaRPr lang="en-US" dirty="0">
              <a:latin typeface="+mn-lt"/>
              <a:cs typeface="Courier New" panose="02070309020205020404" pitchFamily="49" charset="0"/>
            </a:endParaRPr>
          </a:p>
          <a:p>
            <a:endParaRPr lang="en-US" dirty="0"/>
          </a:p>
        </p:txBody>
      </p:sp>
    </p:spTree>
    <p:extLst>
      <p:ext uri="{BB962C8B-B14F-4D97-AF65-F5344CB8AC3E}">
        <p14:creationId xmlns:p14="http://schemas.microsoft.com/office/powerpoint/2010/main" val="21282090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kubectl </a:t>
            </a:r>
            <a:r>
              <a:rPr lang="en-US" dirty="0"/>
              <a:t>authentication</a:t>
            </a:r>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33</a:t>
            </a:fld>
            <a:endParaRPr lang="en-US" dirty="0">
              <a:solidFill>
                <a:srgbClr val="6D7777"/>
              </a:solidFill>
            </a:endParaRPr>
          </a:p>
        </p:txBody>
      </p:sp>
      <p:sp>
        <p:nvSpPr>
          <p:cNvPr id="4" name="Content Placeholder 3"/>
          <p:cNvSpPr>
            <a:spLocks noGrp="1"/>
          </p:cNvSpPr>
          <p:nvPr>
            <p:ph sz="quarter" idx="11"/>
          </p:nvPr>
        </p:nvSpPr>
        <p:spPr/>
        <p:txBody>
          <a:bodyPr/>
          <a:lstStyle/>
          <a:p>
            <a:pPr marL="457200" indent="-457200">
              <a:buFont typeface="Arial" panose="020B0604020202020204" pitchFamily="34" charset="0"/>
              <a:buChar char="•"/>
            </a:pPr>
            <a:r>
              <a:rPr lang="en-US" dirty="0"/>
              <a:t>The information used to authenticate </a:t>
            </a:r>
            <a:r>
              <a:rPr lang="en-US" b="1" dirty="0"/>
              <a:t>kubectl</a:t>
            </a:r>
            <a:r>
              <a:rPr lang="en-US" dirty="0"/>
              <a:t> expires every 12 hours and the token has to be renewed.</a:t>
            </a:r>
          </a:p>
          <a:p>
            <a:pPr marL="1092437" lvl="1" indent="-457200">
              <a:buFont typeface="Arial" panose="020B0604020202020204" pitchFamily="34" charset="0"/>
              <a:buChar char="•"/>
            </a:pPr>
            <a:r>
              <a:rPr lang="en-US" dirty="0"/>
              <a:t>Click arrow for drop down menu in upper left corner of the ICP GU.</a:t>
            </a:r>
          </a:p>
          <a:p>
            <a:pPr marL="1092437" lvl="1" indent="-457200">
              <a:buFont typeface="Arial" panose="020B0604020202020204" pitchFamily="34" charset="0"/>
              <a:buChar char="•"/>
            </a:pPr>
            <a:r>
              <a:rPr lang="en-US" dirty="0"/>
              <a:t>Click </a:t>
            </a:r>
            <a:r>
              <a:rPr lang="en-US" b="1" dirty="0"/>
              <a:t>Configure client. </a:t>
            </a:r>
            <a:r>
              <a:rPr lang="en-US" dirty="0"/>
              <a:t>When you click that option, it pops up a window with all the configuration information need to use </a:t>
            </a:r>
            <a:r>
              <a:rPr lang="en-US" b="1" dirty="0"/>
              <a:t>kubectl</a:t>
            </a:r>
            <a:r>
              <a:rPr lang="en-US" dirty="0"/>
              <a:t>. You can paste that information into the CLI when running </a:t>
            </a:r>
            <a:r>
              <a:rPr lang="en-US" b="1" dirty="0"/>
              <a:t>kubectl</a:t>
            </a:r>
            <a:r>
              <a:rPr lang="en-US" dirty="0"/>
              <a:t> to run against the cluster that is for the normal user. </a:t>
            </a:r>
          </a:p>
          <a:p>
            <a:pPr marL="1092437" lvl="1" indent="-457200">
              <a:buFont typeface="Arial" panose="020B0604020202020204" pitchFamily="34" charset="0"/>
              <a:buChar char="•"/>
            </a:pPr>
            <a:r>
              <a:rPr lang="en-US" dirty="0"/>
              <a:t>You only need to do this procedure if you need to maintain an authenticated session for longer than 12 hours.</a:t>
            </a:r>
          </a:p>
          <a:p>
            <a:pPr marL="457200" indent="-457200">
              <a:buFont typeface="Arial" panose="020B0604020202020204" pitchFamily="34" charset="0"/>
              <a:buChar char="•"/>
            </a:pPr>
            <a:r>
              <a:rPr lang="en-US" dirty="0"/>
              <a:t>To request a token that persists &gt; 12 hours, see instructions at </a:t>
            </a:r>
            <a:r>
              <a:rPr lang="en-US" dirty="0">
                <a:hlinkClick r:id="rId2"/>
              </a:rPr>
              <a:t>http://tinyurl.com/ya9hpqxo</a:t>
            </a:r>
            <a:endParaRPr lang="en-US" dirty="0"/>
          </a:p>
        </p:txBody>
      </p:sp>
    </p:spTree>
    <p:extLst>
      <p:ext uri="{BB962C8B-B14F-4D97-AF65-F5344CB8AC3E}">
        <p14:creationId xmlns:p14="http://schemas.microsoft.com/office/powerpoint/2010/main" val="447724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728758"/>
            <a:fld id="{E9549862-13E2-C34D-815E-8545BD36FC59}" type="slidenum">
              <a:rPr lang="en-US" smtClean="0">
                <a:solidFill>
                  <a:srgbClr val="6D7777"/>
                </a:solidFill>
              </a:rPr>
              <a:pPr defTabSz="728758"/>
              <a:t>34</a:t>
            </a:fld>
            <a:endParaRPr lang="en-US" dirty="0">
              <a:solidFill>
                <a:srgbClr val="6D7777"/>
              </a:solidFill>
            </a:endParaRPr>
          </a:p>
        </p:txBody>
      </p:sp>
      <p:sp>
        <p:nvSpPr>
          <p:cNvPr id="4" name="Title 3"/>
          <p:cNvSpPr>
            <a:spLocks noGrp="1"/>
          </p:cNvSpPr>
          <p:nvPr>
            <p:ph type="ctrTitle"/>
          </p:nvPr>
        </p:nvSpPr>
        <p:spPr/>
        <p:txBody>
          <a:bodyPr/>
          <a:lstStyle/>
          <a:p>
            <a:r>
              <a:rPr lang="en-US" dirty="0"/>
              <a:t>Potential issues</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62717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Correct swap limit error</a:t>
            </a:r>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35</a:t>
            </a:fld>
            <a:endParaRPr lang="en-US" dirty="0">
              <a:solidFill>
                <a:srgbClr val="6D7777"/>
              </a:solidFill>
            </a:endParaRPr>
          </a:p>
        </p:txBody>
      </p:sp>
      <p:sp>
        <p:nvSpPr>
          <p:cNvPr id="4" name="Content Placeholder 3"/>
          <p:cNvSpPr>
            <a:spLocks noGrp="1"/>
          </p:cNvSpPr>
          <p:nvPr>
            <p:ph sz="quarter" idx="11"/>
          </p:nvPr>
        </p:nvSpPr>
        <p:spPr/>
        <p:txBody>
          <a:bodyPr/>
          <a:lstStyle/>
          <a:p>
            <a:r>
              <a:rPr lang="en-US" dirty="0"/>
              <a:t>Docker users might get an error message showing that the kernel does not support a </a:t>
            </a:r>
            <a:r>
              <a:rPr lang="en-US" b="1" dirty="0"/>
              <a:t>cgroup</a:t>
            </a:r>
            <a:r>
              <a:rPr lang="en-US" dirty="0"/>
              <a:t> swap limit.  To avoid getting this message, do the following procedure:</a:t>
            </a:r>
          </a:p>
          <a:p>
            <a:r>
              <a:rPr lang="en-US" dirty="0"/>
              <a:t>  1. Log into Ubuntu as a user with </a:t>
            </a:r>
            <a:r>
              <a:rPr lang="en-US" b="1" dirty="0"/>
              <a:t>sudo</a:t>
            </a:r>
            <a:r>
              <a:rPr lang="en-US" dirty="0"/>
              <a:t> privileges</a:t>
            </a:r>
          </a:p>
          <a:p>
            <a:r>
              <a:rPr lang="en-US" dirty="0"/>
              <a:t>  2. Edit the </a:t>
            </a:r>
            <a:r>
              <a:rPr lang="en-US" b="1" dirty="0"/>
              <a:t>/etc/default/grub </a:t>
            </a:r>
            <a:r>
              <a:rPr lang="en-US" dirty="0"/>
              <a:t>file</a:t>
            </a:r>
          </a:p>
          <a:p>
            <a:r>
              <a:rPr lang="en-US" dirty="0"/>
              <a:t>  3. Set the GRUB_CMDLINE_LINUX value as follows:</a:t>
            </a:r>
          </a:p>
          <a:p>
            <a:pPr marL="1092437" lvl="1" indent="-457200">
              <a:buFont typeface="Wingdings" panose="05000000000000000000" pitchFamily="2" charset="2"/>
              <a:buChar char="Ø"/>
            </a:pPr>
            <a:r>
              <a:rPr lang="en-US" b="1" dirty="0"/>
              <a:t>GRUB_CMDLINE_LINUX="cgroup_enable=memory swapaccount=1"</a:t>
            </a:r>
          </a:p>
          <a:p>
            <a:r>
              <a:rPr lang="en-US" dirty="0"/>
              <a:t>  4. Save and close the file</a:t>
            </a:r>
          </a:p>
          <a:p>
            <a:r>
              <a:rPr lang="en-US" dirty="0"/>
              <a:t>  5. Update GRUB:  </a:t>
            </a:r>
            <a:r>
              <a:rPr lang="en-US" b="1" dirty="0"/>
              <a:t>sudo update-grub</a:t>
            </a:r>
          </a:p>
          <a:p>
            <a:r>
              <a:rPr lang="en-US" dirty="0"/>
              <a:t>  6. Reboot the server</a:t>
            </a:r>
          </a:p>
        </p:txBody>
      </p:sp>
    </p:spTree>
    <p:extLst>
      <p:ext uri="{BB962C8B-B14F-4D97-AF65-F5344CB8AC3E}">
        <p14:creationId xmlns:p14="http://schemas.microsoft.com/office/powerpoint/2010/main" val="819736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technical issues</a:t>
            </a:r>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36</a:t>
            </a:fld>
            <a:endParaRPr lang="en-US" dirty="0">
              <a:solidFill>
                <a:srgbClr val="6D7777"/>
              </a:solidFill>
            </a:endParaRPr>
          </a:p>
        </p:txBody>
      </p:sp>
      <p:sp>
        <p:nvSpPr>
          <p:cNvPr id="4" name="Content Placeholder 3"/>
          <p:cNvSpPr>
            <a:spLocks noGrp="1"/>
          </p:cNvSpPr>
          <p:nvPr>
            <p:ph sz="quarter" idx="11"/>
          </p:nvPr>
        </p:nvSpPr>
        <p:spPr/>
        <p:txBody>
          <a:bodyPr/>
          <a:lstStyle/>
          <a:p>
            <a:pPr marL="457200" indent="-457200">
              <a:buFont typeface="Arial" panose="020B0604020202020204" pitchFamily="34" charset="0"/>
              <a:buChar char="•"/>
            </a:pPr>
            <a:r>
              <a:rPr lang="en-US" dirty="0"/>
              <a:t>Report issues to the </a:t>
            </a:r>
            <a:r>
              <a:rPr lang="en-US" b="1" dirty="0"/>
              <a:t>#private-cloud </a:t>
            </a:r>
            <a:r>
              <a:rPr lang="en-US" dirty="0"/>
              <a:t>Slack channel </a:t>
            </a:r>
          </a:p>
          <a:p>
            <a:pPr marL="1092437" lvl="1" indent="-457200">
              <a:buFont typeface="Arial" panose="020B0604020202020204" pitchFamily="34" charset="0"/>
              <a:buChar char="•"/>
            </a:pPr>
            <a:r>
              <a:rPr lang="en-US" dirty="0"/>
              <a:t>Or use the URL:</a:t>
            </a:r>
          </a:p>
          <a:p>
            <a:pPr marL="1403706" lvl="2" indent="-457200">
              <a:buFont typeface="Arial" panose="020B0604020202020204" pitchFamily="34" charset="0"/>
              <a:buChar char="•"/>
            </a:pPr>
            <a:r>
              <a:rPr lang="en-US" dirty="0"/>
              <a:t> </a:t>
            </a:r>
            <a:r>
              <a:rPr lang="en-US" dirty="0">
                <a:hlinkClick r:id="rId3"/>
              </a:rPr>
              <a:t>https://ibm-cloudplatform.slack.com/messages/C4W8T2449</a:t>
            </a:r>
            <a:endParaRPr lang="en-US" dirty="0"/>
          </a:p>
          <a:p>
            <a:pPr marL="1092437" lvl="1" indent="-457200">
              <a:buFont typeface="Arial" panose="020B0604020202020204" pitchFamily="34" charset="0"/>
              <a:buChar char="•"/>
            </a:pPr>
            <a:r>
              <a:rPr lang="en-US" dirty="0"/>
              <a:t>Developers monitor this channel</a:t>
            </a:r>
          </a:p>
          <a:p>
            <a:pPr marL="457200" indent="-457200">
              <a:buFont typeface="Arial" panose="020B0604020202020204" pitchFamily="34" charset="0"/>
              <a:buChar char="•"/>
            </a:pPr>
            <a:r>
              <a:rPr lang="en-US" dirty="0"/>
              <a:t>To discuss issues at client sites, POC testing, etc., you can read / post the #tech-cloud-private Slack channel on the IBM Cloud Platform Slack community</a:t>
            </a:r>
          </a:p>
          <a:p>
            <a:pPr marL="1092437" lvl="1" indent="-457200">
              <a:buFont typeface="Arial" panose="020B0604020202020204" pitchFamily="34" charset="0"/>
              <a:buChar char="•"/>
            </a:pPr>
            <a:r>
              <a:rPr lang="en-US" dirty="0">
                <a:hlinkClick r:id="rId4"/>
              </a:rPr>
              <a:t>https://ibm-cloud.slack.com/messages/C61SD3E3E</a:t>
            </a:r>
            <a:endParaRPr lang="en-US" dirty="0"/>
          </a:p>
          <a:p>
            <a:pPr marL="457200" indent="-457200">
              <a:buFont typeface="Arial" panose="020B0604020202020204" pitchFamily="34" charset="0"/>
              <a:buChar char="•"/>
            </a:pPr>
            <a:r>
              <a:rPr lang="en-US" dirty="0"/>
              <a:t>To see current build issues or information for ICP, read the </a:t>
            </a:r>
            <a:r>
              <a:rPr lang="en-US" b="1" dirty="0"/>
              <a:t>#private-cloud-dev</a:t>
            </a:r>
            <a:r>
              <a:rPr lang="en-US" dirty="0"/>
              <a:t> Slack channel.  This is an internal developers channel, so </a:t>
            </a:r>
            <a:r>
              <a:rPr lang="en-US" u="sng" dirty="0"/>
              <a:t>do not post to this channel</a:t>
            </a:r>
            <a:r>
              <a:rPr lang="en-US" dirty="0"/>
              <a:t> if you are not an ICP developer.</a:t>
            </a:r>
          </a:p>
        </p:txBody>
      </p:sp>
    </p:spTree>
    <p:extLst>
      <p:ext uri="{BB962C8B-B14F-4D97-AF65-F5344CB8AC3E}">
        <p14:creationId xmlns:p14="http://schemas.microsoft.com/office/powerpoint/2010/main" val="19593569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728758"/>
            <a:fld id="{E9549862-13E2-C34D-815E-8545BD36FC59}" type="slidenum">
              <a:rPr lang="en-US" smtClean="0">
                <a:solidFill>
                  <a:srgbClr val="6D7777"/>
                </a:solidFill>
              </a:rPr>
              <a:pPr defTabSz="728758"/>
              <a:t>37</a:t>
            </a:fld>
            <a:endParaRPr lang="en-US" dirty="0">
              <a:solidFill>
                <a:srgbClr val="6D7777"/>
              </a:solidFill>
            </a:endParaRPr>
          </a:p>
        </p:txBody>
      </p:sp>
      <p:sp>
        <p:nvSpPr>
          <p:cNvPr id="4" name="Title 3"/>
          <p:cNvSpPr>
            <a:spLocks noGrp="1"/>
          </p:cNvSpPr>
          <p:nvPr>
            <p:ph type="ctrTitle"/>
          </p:nvPr>
        </p:nvSpPr>
        <p:spPr/>
        <p:txBody>
          <a:bodyPr/>
          <a:lstStyle/>
          <a:p>
            <a:r>
              <a:rPr lang="en-US" dirty="0"/>
              <a:t>Supplemental</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69643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defTabSz="728758"/>
            <a:fld id="{E9549862-13E2-C34D-815E-8545BD36FC59}" type="slidenum">
              <a:rPr lang="en-US" smtClean="0">
                <a:solidFill>
                  <a:srgbClr val="6D7777"/>
                </a:solidFill>
              </a:rPr>
              <a:pPr defTabSz="728758"/>
              <a:t>38</a:t>
            </a:fld>
            <a:endParaRPr lang="en-US" dirty="0">
              <a:solidFill>
                <a:srgbClr val="6D7777"/>
              </a:solidFill>
            </a:endParaRPr>
          </a:p>
        </p:txBody>
      </p:sp>
      <p:sp>
        <p:nvSpPr>
          <p:cNvPr id="5" name="Title 4"/>
          <p:cNvSpPr>
            <a:spLocks noGrp="1"/>
          </p:cNvSpPr>
          <p:nvPr>
            <p:ph type="ctrTitle"/>
          </p:nvPr>
        </p:nvSpPr>
        <p:spPr/>
        <p:txBody>
          <a:bodyPr/>
          <a:lstStyle/>
          <a:p>
            <a:r>
              <a:rPr lang="en-US" dirty="0"/>
              <a:t>vSphere VSAN</a:t>
            </a:r>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87907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vSphere VSAN</a:t>
            </a:r>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39</a:t>
            </a:fld>
            <a:endParaRPr lang="en-US" dirty="0">
              <a:solidFill>
                <a:srgbClr val="6D7777"/>
              </a:solidFill>
            </a:endParaRPr>
          </a:p>
        </p:txBody>
      </p:sp>
      <p:sp>
        <p:nvSpPr>
          <p:cNvPr id="4" name="Content Placeholder 3"/>
          <p:cNvSpPr>
            <a:spLocks noGrp="1"/>
          </p:cNvSpPr>
          <p:nvPr>
            <p:ph sz="quarter" idx="11"/>
          </p:nvPr>
        </p:nvSpPr>
        <p:spPr/>
        <p:txBody>
          <a:bodyPr/>
          <a:lstStyle/>
          <a:p>
            <a:pPr marL="457200" lvl="0" indent="-457200">
              <a:buFont typeface="Arial" panose="020B0604020202020204" pitchFamily="34" charset="0"/>
              <a:buChar char="•"/>
            </a:pPr>
            <a:r>
              <a:rPr lang="en-US" dirty="0"/>
              <a:t>In vSphere,</a:t>
            </a:r>
            <a:r>
              <a:rPr lang="en-US" baseline="0" dirty="0"/>
              <a:t> you can create several types of volumes.</a:t>
            </a:r>
          </a:p>
          <a:p>
            <a:pPr marL="1092437" lvl="1" indent="-457200">
              <a:buFont typeface="Arial" panose="020B0604020202020204" pitchFamily="34" charset="0"/>
              <a:buChar char="•"/>
            </a:pPr>
            <a:r>
              <a:rPr lang="en-US" dirty="0"/>
              <a:t>You can use</a:t>
            </a:r>
            <a:r>
              <a:rPr lang="en-US" baseline="0" dirty="0"/>
              <a:t> create a persistent volume with a </a:t>
            </a:r>
            <a:r>
              <a:rPr lang="en-US" dirty="0"/>
              <a:t>user-specified disk format.  </a:t>
            </a:r>
          </a:p>
          <a:p>
            <a:pPr marL="1092437" lvl="1" indent="-457200">
              <a:buFont typeface="Arial" panose="020B0604020202020204" pitchFamily="34" charset="0"/>
              <a:buChar char="•"/>
            </a:pPr>
            <a:r>
              <a:rPr lang="en-US" dirty="0"/>
              <a:t>You can create a persistent volume with a disk format on a user specified datastore.</a:t>
            </a:r>
          </a:p>
          <a:p>
            <a:pPr marL="1092437" lvl="1" indent="-457200">
              <a:buFont typeface="Arial" panose="020B0604020202020204" pitchFamily="34" charset="0"/>
              <a:buChar char="•"/>
            </a:pPr>
            <a:r>
              <a:rPr lang="en-US" dirty="0"/>
              <a:t>An</a:t>
            </a:r>
            <a:r>
              <a:rPr lang="en-US" baseline="0" dirty="0"/>
              <a:t> authorized user </a:t>
            </a:r>
            <a:r>
              <a:rPr lang="en-US" dirty="0"/>
              <a:t>can also specify the datastore in the </a:t>
            </a:r>
            <a:r>
              <a:rPr lang="en-US" b="1" dirty="0"/>
              <a:t>Storageclass</a:t>
            </a:r>
            <a:r>
              <a:rPr lang="en-US" dirty="0"/>
              <a:t>. </a:t>
            </a:r>
          </a:p>
          <a:p>
            <a:pPr marL="1403706" lvl="2" indent="-457200">
              <a:buFont typeface="Arial" panose="020B0604020202020204" pitchFamily="34" charset="0"/>
              <a:buChar char="•"/>
            </a:pPr>
            <a:r>
              <a:rPr lang="en-US" dirty="0"/>
              <a:t>The volume will be created on the datastore specified in the storage class which in this case is </a:t>
            </a:r>
            <a:r>
              <a:rPr lang="en-US" b="1" dirty="0"/>
              <a:t>VSANDatastore</a:t>
            </a:r>
            <a:r>
              <a:rPr lang="en-US" dirty="0"/>
              <a:t>. </a:t>
            </a:r>
          </a:p>
          <a:p>
            <a:pPr marL="1403706" lvl="2" indent="-457200">
              <a:buFont typeface="Arial" panose="020B0604020202020204" pitchFamily="34" charset="0"/>
              <a:buChar char="•"/>
            </a:pPr>
            <a:r>
              <a:rPr lang="en-US" dirty="0"/>
              <a:t>The </a:t>
            </a:r>
            <a:r>
              <a:rPr lang="en-US" b="1" dirty="0"/>
              <a:t>VSANDatastore</a:t>
            </a:r>
            <a:r>
              <a:rPr lang="en-US" dirty="0"/>
              <a:t> field is optional. If not specified, the volume will be created on the datastore specified in the vSphere configuration file that is used to initialize the vSphere Cloud Provider.</a:t>
            </a:r>
          </a:p>
        </p:txBody>
      </p:sp>
    </p:spTree>
    <p:extLst>
      <p:ext uri="{BB962C8B-B14F-4D97-AF65-F5344CB8AC3E}">
        <p14:creationId xmlns:p14="http://schemas.microsoft.com/office/powerpoint/2010/main" val="511711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storage provisioning</a:t>
            </a:r>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4</a:t>
            </a:fld>
            <a:endParaRPr lang="en-US" dirty="0">
              <a:solidFill>
                <a:srgbClr val="6D7777"/>
              </a:solidFill>
            </a:endParaRPr>
          </a:p>
        </p:txBody>
      </p:sp>
      <p:sp>
        <p:nvSpPr>
          <p:cNvPr id="4" name="Content Placeholder 3"/>
          <p:cNvSpPr>
            <a:spLocks noGrp="1"/>
          </p:cNvSpPr>
          <p:nvPr>
            <p:ph sz="quarter" idx="11"/>
          </p:nvPr>
        </p:nvSpPr>
        <p:spPr>
          <a:xfrm>
            <a:off x="468946" y="1443707"/>
            <a:ext cx="8131044" cy="6096082"/>
          </a:xfrm>
        </p:spPr>
        <p:txBody>
          <a:bodyPr/>
          <a:lstStyle/>
          <a:p>
            <a:pPr marL="457200" indent="-457200">
              <a:buFont typeface="Arial" panose="020B0604020202020204" pitchFamily="34" charset="0"/>
              <a:buChar char="•"/>
            </a:pPr>
            <a:r>
              <a:rPr lang="en-US" dirty="0"/>
              <a:t>Dynamic provisioning allows storage volumes to be created on-demand. </a:t>
            </a:r>
          </a:p>
          <a:p>
            <a:pPr marL="457200" indent="-457200">
              <a:buFont typeface="Arial" panose="020B0604020202020204" pitchFamily="34" charset="0"/>
              <a:buChar char="•"/>
            </a:pPr>
            <a:r>
              <a:rPr lang="en-US" dirty="0"/>
              <a:t>Use storage classes to provision volumes.</a:t>
            </a:r>
          </a:p>
          <a:p>
            <a:pPr marL="1092437" lvl="1" indent="-457200">
              <a:buFont typeface="Arial" panose="020B0604020202020204" pitchFamily="34" charset="0"/>
              <a:buChar char="•"/>
            </a:pPr>
            <a:r>
              <a:rPr lang="en-US" dirty="0"/>
              <a:t>Different classes has different Input/output operations per second (IOPS)</a:t>
            </a:r>
          </a:p>
          <a:p>
            <a:pPr marL="1092437" lvl="1" indent="-457200">
              <a:buFont typeface="Arial" panose="020B0604020202020204" pitchFamily="34" charset="0"/>
              <a:buChar char="•"/>
            </a:pPr>
            <a:r>
              <a:rPr lang="en-US" dirty="0"/>
              <a:t>Classes should be defined prior to installing ICp</a:t>
            </a:r>
          </a:p>
          <a:p>
            <a:pPr marL="1092437" lvl="1" indent="-457200">
              <a:buFont typeface="Arial" panose="020B0604020202020204" pitchFamily="34" charset="0"/>
              <a:buChar char="•"/>
            </a:pPr>
            <a:r>
              <a:rPr lang="en-US" dirty="0"/>
              <a:t>Only Kubernetes storage classes are valid</a:t>
            </a:r>
          </a:p>
          <a:p>
            <a:pPr marL="1092437" lvl="1" indent="-457200">
              <a:buFont typeface="Arial" panose="020B0604020202020204" pitchFamily="34" charset="0"/>
              <a:buChar char="•"/>
            </a:pPr>
            <a:r>
              <a:rPr lang="en-US" dirty="0"/>
              <a:t>Created *.yaml files for storage classes go in the </a:t>
            </a:r>
            <a:r>
              <a:rPr lang="en-US" b="1" dirty="0"/>
              <a:t>/&lt;installation_directory&gt;/ibm-cloud-private-2.1.0-beta/misc/storage-classes </a:t>
            </a:r>
            <a:r>
              <a:rPr lang="en-US" dirty="0"/>
              <a:t>folder.</a:t>
            </a:r>
          </a:p>
          <a:p>
            <a:pPr marL="1092437" lvl="1"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9109019" y="3581660"/>
            <a:ext cx="5307196" cy="3835687"/>
          </a:xfrm>
          <a:prstGeom prst="rect">
            <a:avLst/>
          </a:prstGeom>
        </p:spPr>
      </p:pic>
      <p:sp>
        <p:nvSpPr>
          <p:cNvPr id="6" name="Rectangle 1"/>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p:cNvSpPr txBox="1"/>
          <p:nvPr/>
        </p:nvSpPr>
        <p:spPr>
          <a:xfrm>
            <a:off x="9109019" y="1127193"/>
            <a:ext cx="5191450" cy="1369606"/>
          </a:xfrm>
          <a:prstGeom prst="rect">
            <a:avLst/>
          </a:prstGeom>
          <a:noFill/>
        </p:spPr>
        <p:txBody>
          <a:bodyPr wrap="square" rtlCol="0">
            <a:spAutoFit/>
          </a:bodyPr>
          <a:lstStyle/>
          <a:p>
            <a:r>
              <a:rPr lang="en-US" dirty="0"/>
              <a:t>For more information, see:</a:t>
            </a:r>
          </a:p>
          <a:p>
            <a:r>
              <a:rPr lang="en-US" sz="1800" b="1" dirty="0"/>
              <a:t>https://www.ibm.com/support/knowledgecenter/SSBS6K_2.1.0/installing/storage_class_all.html</a:t>
            </a:r>
          </a:p>
        </p:txBody>
      </p:sp>
    </p:spTree>
    <p:extLst>
      <p:ext uri="{BB962C8B-B14F-4D97-AF65-F5344CB8AC3E}">
        <p14:creationId xmlns:p14="http://schemas.microsoft.com/office/powerpoint/2010/main" val="22768407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vSphere VSAN (continued)</a:t>
            </a:r>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40</a:t>
            </a:fld>
            <a:endParaRPr lang="en-US" dirty="0">
              <a:solidFill>
                <a:srgbClr val="6D7777"/>
              </a:solidFill>
            </a:endParaRPr>
          </a:p>
        </p:txBody>
      </p:sp>
      <p:sp>
        <p:nvSpPr>
          <p:cNvPr id="4" name="Content Placeholder 3"/>
          <p:cNvSpPr>
            <a:spLocks noGrp="1"/>
          </p:cNvSpPr>
          <p:nvPr>
            <p:ph sz="quarter" idx="11"/>
          </p:nvPr>
        </p:nvSpPr>
        <p:spPr/>
        <p:txBody>
          <a:bodyPr/>
          <a:lstStyle/>
          <a:p>
            <a:pPr marL="1092437" lvl="1" indent="-457200">
              <a:buFont typeface="Arial" panose="020B0604020202020204" pitchFamily="34" charset="0"/>
              <a:buChar char="•"/>
            </a:pPr>
            <a:r>
              <a:rPr lang="en-US" dirty="0"/>
              <a:t>Create a persistent volume with user specified VSAN storage capabilities</a:t>
            </a:r>
            <a:r>
              <a:rPr lang="en-US" baseline="0" dirty="0"/>
              <a:t> (including number of data stripes for redundancy)</a:t>
            </a:r>
          </a:p>
          <a:p>
            <a:pPr lvl="3" indent="0">
              <a:spcBef>
                <a:spcPts val="0"/>
              </a:spcBef>
              <a:buNone/>
            </a:pPr>
            <a:r>
              <a:rPr lang="en-US" dirty="0">
                <a:latin typeface="Courier New" panose="02070309020205020404" pitchFamily="49" charset="0"/>
                <a:cs typeface="Courier New" panose="02070309020205020404" pitchFamily="49" charset="0"/>
              </a:rPr>
              <a:t>kind: StorageClass </a:t>
            </a:r>
          </a:p>
          <a:p>
            <a:pPr lvl="3" indent="0">
              <a:spcBef>
                <a:spcPts val="0"/>
              </a:spcBef>
              <a:buNone/>
            </a:pPr>
            <a:r>
              <a:rPr lang="en-US" dirty="0">
                <a:latin typeface="Courier New" panose="02070309020205020404" pitchFamily="49" charset="0"/>
                <a:cs typeface="Courier New" panose="02070309020205020404" pitchFamily="49" charset="0"/>
              </a:rPr>
              <a:t>apiVersion: storage.k8s.io/v1beta1 </a:t>
            </a:r>
          </a:p>
          <a:p>
            <a:pPr lvl="3" indent="0">
              <a:spcBef>
                <a:spcPts val="0"/>
              </a:spcBef>
              <a:buNone/>
            </a:pPr>
            <a:r>
              <a:rPr lang="en-US" dirty="0">
                <a:latin typeface="Courier New" panose="02070309020205020404" pitchFamily="49" charset="0"/>
                <a:cs typeface="Courier New" panose="02070309020205020404" pitchFamily="49" charset="0"/>
              </a:rPr>
              <a:t>metadata: </a:t>
            </a:r>
          </a:p>
          <a:p>
            <a:pPr lvl="4" indent="0">
              <a:spcBef>
                <a:spcPts val="0"/>
              </a:spcBef>
              <a:buNone/>
            </a:pPr>
            <a:r>
              <a:rPr lang="en-US" dirty="0">
                <a:latin typeface="Courier New" panose="02070309020205020404" pitchFamily="49" charset="0"/>
                <a:cs typeface="Courier New" panose="02070309020205020404" pitchFamily="49" charset="0"/>
              </a:rPr>
              <a:t>name: vsan-policy-fast </a:t>
            </a:r>
          </a:p>
          <a:p>
            <a:pPr lvl="3" indent="0">
              <a:spcBef>
                <a:spcPts val="0"/>
              </a:spcBef>
              <a:buNone/>
            </a:pPr>
            <a:r>
              <a:rPr lang="en-US" dirty="0">
                <a:latin typeface="Courier New" panose="02070309020205020404" pitchFamily="49" charset="0"/>
                <a:cs typeface="Courier New" panose="02070309020205020404" pitchFamily="49" charset="0"/>
              </a:rPr>
              <a:t>provisioner: kubernetes.io/vsphere-volume </a:t>
            </a:r>
          </a:p>
          <a:p>
            <a:pPr lvl="3" indent="0">
              <a:spcBef>
                <a:spcPts val="0"/>
              </a:spcBef>
              <a:buNone/>
            </a:pPr>
            <a:r>
              <a:rPr lang="en-US" dirty="0">
                <a:latin typeface="Courier New" panose="02070309020205020404" pitchFamily="49" charset="0"/>
                <a:cs typeface="Courier New" panose="02070309020205020404" pitchFamily="49" charset="0"/>
              </a:rPr>
              <a:t>parameters: </a:t>
            </a:r>
          </a:p>
          <a:p>
            <a:pPr lvl="4" indent="0">
              <a:spcBef>
                <a:spcPts val="0"/>
              </a:spcBef>
              <a:buNone/>
            </a:pPr>
            <a:r>
              <a:rPr lang="en-US" dirty="0">
                <a:latin typeface="Courier New" panose="02070309020205020404" pitchFamily="49" charset="0"/>
                <a:cs typeface="Courier New" panose="02070309020205020404" pitchFamily="49" charset="0"/>
              </a:rPr>
              <a:t>diskformat: thin </a:t>
            </a:r>
          </a:p>
          <a:p>
            <a:pPr lvl="4" indent="0">
              <a:spcBef>
                <a:spcPts val="0"/>
              </a:spcBef>
              <a:buNone/>
            </a:pPr>
            <a:r>
              <a:rPr lang="en-US" dirty="0">
                <a:latin typeface="Courier New" panose="02070309020205020404" pitchFamily="49" charset="0"/>
                <a:cs typeface="Courier New" panose="02070309020205020404" pitchFamily="49" charset="0"/>
              </a:rPr>
              <a:t>hostFailuresToTolerate: "1" </a:t>
            </a:r>
          </a:p>
          <a:p>
            <a:pPr lvl="4" indent="0">
              <a:spcBef>
                <a:spcPts val="0"/>
              </a:spcBef>
              <a:buNone/>
            </a:pPr>
            <a:r>
              <a:rPr lang="en-US" dirty="0">
                <a:latin typeface="Courier New" panose="02070309020205020404" pitchFamily="49" charset="0"/>
                <a:cs typeface="Courier New" panose="02070309020205020404" pitchFamily="49" charset="0"/>
              </a:rPr>
              <a:t>diskStripes: "2" </a:t>
            </a:r>
          </a:p>
          <a:p>
            <a:pPr lvl="4" indent="0">
              <a:spcBef>
                <a:spcPts val="0"/>
              </a:spcBef>
              <a:buNone/>
            </a:pPr>
            <a:r>
              <a:rPr lang="en-US" dirty="0">
                <a:latin typeface="Courier New" panose="02070309020205020404" pitchFamily="49" charset="0"/>
                <a:cs typeface="Courier New" panose="02070309020205020404" pitchFamily="49" charset="0"/>
              </a:rPr>
              <a:t>cacheReservation: "20" </a:t>
            </a:r>
          </a:p>
          <a:p>
            <a:pPr lvl="4" indent="0">
              <a:spcBef>
                <a:spcPts val="0"/>
              </a:spcBef>
              <a:buNone/>
            </a:pPr>
            <a:r>
              <a:rPr lang="en-US" dirty="0">
                <a:latin typeface="Courier New" panose="02070309020205020404" pitchFamily="49" charset="0"/>
                <a:cs typeface="Courier New" panose="02070309020205020404" pitchFamily="49" charset="0"/>
              </a:rPr>
              <a:t>datastore: VSANDatastore</a:t>
            </a:r>
          </a:p>
          <a:p>
            <a:pPr marL="457200" lvl="0" indent="-457200">
              <a:buFont typeface="Arial" panose="020B0604020202020204" pitchFamily="34" charset="0"/>
              <a:buChar char="•"/>
            </a:pPr>
            <a:r>
              <a:rPr lang="en-US" dirty="0"/>
              <a:t>Configure storage policies</a:t>
            </a:r>
            <a:r>
              <a:rPr lang="en-US" baseline="0" dirty="0"/>
              <a:t> with key-value pairs specifying performance and availability parameters. </a:t>
            </a:r>
          </a:p>
        </p:txBody>
      </p:sp>
    </p:spTree>
    <p:extLst>
      <p:ext uri="{BB962C8B-B14F-4D97-AF65-F5344CB8AC3E}">
        <p14:creationId xmlns:p14="http://schemas.microsoft.com/office/powerpoint/2010/main" val="21938546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VSAN</a:t>
            </a:r>
            <a:r>
              <a:rPr lang="en-US" baseline="0" dirty="0"/>
              <a:t> storage capabilities</a:t>
            </a:r>
            <a:endParaRPr lang="en-US" dirty="0"/>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41</a:t>
            </a:fld>
            <a:endParaRPr lang="en-US" dirty="0">
              <a:solidFill>
                <a:srgbClr val="6D7777"/>
              </a:solidFill>
            </a:endParaRPr>
          </a:p>
        </p:txBody>
      </p:sp>
      <p:sp>
        <p:nvSpPr>
          <p:cNvPr id="4" name="Content Placeholder 3"/>
          <p:cNvSpPr>
            <a:spLocks noGrp="1"/>
          </p:cNvSpPr>
          <p:nvPr>
            <p:ph sz="quarter" idx="11"/>
          </p:nvPr>
        </p:nvSpPr>
        <p:spPr/>
        <p:txBody>
          <a:bodyPr/>
          <a:lstStyle/>
          <a:p>
            <a:pPr marL="457200" lvl="0" indent="-457200">
              <a:buFont typeface="Arial" panose="020B0604020202020204" pitchFamily="34" charset="0"/>
              <a:buChar char="•"/>
            </a:pPr>
            <a:r>
              <a:rPr lang="en-US" dirty="0"/>
              <a:t>Make sure to use VSAN</a:t>
            </a:r>
            <a:r>
              <a:rPr lang="en-US" baseline="0" dirty="0"/>
              <a:t> key-value pair names when configuring ICp data</a:t>
            </a:r>
            <a:r>
              <a:rPr lang="en-US" dirty="0"/>
              <a:t> storage</a:t>
            </a:r>
          </a:p>
          <a:p>
            <a:pPr marL="457200" lvl="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2357241" y="2880252"/>
            <a:ext cx="8139809" cy="4659537"/>
          </a:xfrm>
          <a:prstGeom prst="rect">
            <a:avLst/>
          </a:prstGeom>
        </p:spPr>
      </p:pic>
    </p:spTree>
    <p:extLst>
      <p:ext uri="{BB962C8B-B14F-4D97-AF65-F5344CB8AC3E}">
        <p14:creationId xmlns:p14="http://schemas.microsoft.com/office/powerpoint/2010/main" val="34210699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defTabSz="728758"/>
            <a:fld id="{E9549862-13E2-C34D-815E-8545BD36FC59}" type="slidenum">
              <a:rPr lang="en-US" smtClean="0">
                <a:solidFill>
                  <a:srgbClr val="6D7777"/>
                </a:solidFill>
              </a:rPr>
              <a:pPr defTabSz="728758"/>
              <a:t>42</a:t>
            </a:fld>
            <a:endParaRPr lang="en-US" dirty="0">
              <a:solidFill>
                <a:srgbClr val="6D7777"/>
              </a:solidFill>
            </a:endParaRPr>
          </a:p>
        </p:txBody>
      </p:sp>
      <p:sp>
        <p:nvSpPr>
          <p:cNvPr id="5" name="Title 4"/>
          <p:cNvSpPr>
            <a:spLocks noGrp="1"/>
          </p:cNvSpPr>
          <p:nvPr>
            <p:ph type="ctrTitle"/>
          </p:nvPr>
        </p:nvSpPr>
        <p:spPr/>
        <p:txBody>
          <a:bodyPr/>
          <a:lstStyle/>
          <a:p>
            <a:r>
              <a:rPr lang="en-US" dirty="0"/>
              <a:t>Configuring Keystone for LDAP</a:t>
            </a:r>
          </a:p>
        </p:txBody>
      </p:sp>
      <p:sp>
        <p:nvSpPr>
          <p:cNvPr id="6" name="Subtitle 5"/>
          <p:cNvSpPr>
            <a:spLocks noGrp="1"/>
          </p:cNvSpPr>
          <p:nvPr>
            <p:ph type="subTitle" idx="1"/>
          </p:nvPr>
        </p:nvSpPr>
        <p:spPr/>
        <p:txBody>
          <a:bodyPr/>
          <a:lstStyle/>
          <a:p>
            <a:r>
              <a:rPr lang="en-US" dirty="0"/>
              <a:t>Beta version uses OpenStack Keystone but GA version will use IBM IAM</a:t>
            </a:r>
          </a:p>
        </p:txBody>
      </p:sp>
    </p:spTree>
    <p:extLst>
      <p:ext uri="{BB962C8B-B14F-4D97-AF65-F5344CB8AC3E}">
        <p14:creationId xmlns:p14="http://schemas.microsoft.com/office/powerpoint/2010/main" val="28942922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LDAP</a:t>
            </a:r>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43</a:t>
            </a:fld>
            <a:endParaRPr lang="en-US" dirty="0">
              <a:solidFill>
                <a:srgbClr val="6D7777"/>
              </a:solidFill>
            </a:endParaRPr>
          </a:p>
        </p:txBody>
      </p:sp>
      <p:sp>
        <p:nvSpPr>
          <p:cNvPr id="4" name="Content Placeholder 3"/>
          <p:cNvSpPr>
            <a:spLocks noGrp="1"/>
          </p:cNvSpPr>
          <p:nvPr>
            <p:ph sz="quarter" idx="11"/>
          </p:nvPr>
        </p:nvSpPr>
        <p:spPr/>
        <p:txBody>
          <a:bodyPr/>
          <a:lstStyle/>
          <a:p>
            <a:r>
              <a:rPr lang="en-US" dirty="0"/>
              <a:t>During installation, you can configure an LDAP or Active Directory (AD) connection for your IBM® Cloud private cluster.</a:t>
            </a:r>
          </a:p>
          <a:p>
            <a:pPr marL="457200" indent="-457200">
              <a:buFont typeface="Arial" panose="020B0604020202020204" pitchFamily="34" charset="0"/>
              <a:buChar char="•"/>
            </a:pPr>
            <a:r>
              <a:rPr lang="en-US" dirty="0"/>
              <a:t>Modify the </a:t>
            </a:r>
            <a:r>
              <a:rPr lang="en-US" b="1" dirty="0"/>
              <a:t>/&lt;</a:t>
            </a:r>
            <a:r>
              <a:rPr lang="en-US" b="1" i="1" dirty="0"/>
              <a:t>installation_directory&gt;</a:t>
            </a:r>
            <a:r>
              <a:rPr lang="en-US" b="1" dirty="0"/>
              <a:t>/cluster/config.yaml</a:t>
            </a:r>
            <a:r>
              <a:rPr lang="en-US" dirty="0"/>
              <a:t> file for the authentication connection.</a:t>
            </a:r>
          </a:p>
          <a:p>
            <a:pPr marL="457200" indent="-457200">
              <a:buFont typeface="Arial" panose="020B0604020202020204" pitchFamily="34" charset="0"/>
              <a:buChar char="•"/>
            </a:pPr>
            <a:r>
              <a:rPr lang="en-US" dirty="0"/>
              <a:t>Enable the LDAP or AD connection and set the default admin user and password for the authentication server</a:t>
            </a:r>
          </a:p>
          <a:p>
            <a:pPr marL="457200" indent="-457200">
              <a:buFont typeface="Arial" panose="020B0604020202020204" pitchFamily="34" charset="0"/>
              <a:buChar char="•"/>
            </a:pPr>
            <a:r>
              <a:rPr lang="en-US" dirty="0"/>
              <a:t>Configure LDAP connection to use TLS communication.</a:t>
            </a:r>
          </a:p>
          <a:p>
            <a:pPr marL="1092437" lvl="1" indent="-457200">
              <a:buFont typeface="Arial" panose="020B0604020202020204" pitchFamily="34" charset="0"/>
              <a:buChar char="•"/>
            </a:pPr>
            <a:r>
              <a:rPr lang="en-US" dirty="0"/>
              <a:t>Copy all the certificate authority files to the </a:t>
            </a:r>
            <a:r>
              <a:rPr lang="en-US" b="1" dirty="0"/>
              <a:t>/opt/cluster/misc/ldap/cacert/</a:t>
            </a:r>
            <a:endParaRPr lang="en-US" dirty="0"/>
          </a:p>
          <a:p>
            <a:pPr marL="1092437" lvl="1" indent="-457200">
              <a:buFont typeface="Arial" panose="020B0604020202020204" pitchFamily="34" charset="0"/>
              <a:buChar char="•"/>
            </a:pPr>
            <a:r>
              <a:rPr lang="en-US" dirty="0"/>
              <a:t>Set the </a:t>
            </a:r>
            <a:r>
              <a:rPr lang="en-US" b="1" dirty="0"/>
              <a:t>use_tls</a:t>
            </a:r>
            <a:r>
              <a:rPr lang="en-US" dirty="0"/>
              <a:t> parameter to true in the </a:t>
            </a:r>
            <a:r>
              <a:rPr lang="en-US" b="1" dirty="0"/>
              <a:t>misc/ldap/keystone.ldap.conf</a:t>
            </a:r>
            <a:r>
              <a:rPr lang="en-US" dirty="0"/>
              <a:t> file. </a:t>
            </a:r>
          </a:p>
        </p:txBody>
      </p:sp>
    </p:spTree>
    <p:extLst>
      <p:ext uri="{BB962C8B-B14F-4D97-AF65-F5344CB8AC3E}">
        <p14:creationId xmlns:p14="http://schemas.microsoft.com/office/powerpoint/2010/main" val="3086988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LDAP (2)</a:t>
            </a:r>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44</a:t>
            </a:fld>
            <a:endParaRPr lang="en-US" dirty="0">
              <a:solidFill>
                <a:srgbClr val="6D7777"/>
              </a:solidFill>
            </a:endParaRPr>
          </a:p>
        </p:txBody>
      </p:sp>
      <p:sp>
        <p:nvSpPr>
          <p:cNvPr id="4" name="Content Placeholder 3"/>
          <p:cNvSpPr>
            <a:spLocks noGrp="1"/>
          </p:cNvSpPr>
          <p:nvPr>
            <p:ph sz="quarter" idx="11"/>
          </p:nvPr>
        </p:nvSpPr>
        <p:spPr/>
        <p:txBody>
          <a:bodyPr/>
          <a:lstStyle/>
          <a:p>
            <a:pPr marL="457200" lvl="0" indent="-457200">
              <a:buFont typeface="Arial" panose="020B0604020202020204" pitchFamily="34" charset="0"/>
              <a:buChar char="•"/>
            </a:pPr>
            <a:r>
              <a:rPr lang="en-US" dirty="0"/>
              <a:t>ICP does not support installing LDAP support after installation. If you want to use LDAP authentication for your ICP environment you must configure it at install time.</a:t>
            </a:r>
          </a:p>
          <a:p>
            <a:pPr marL="457200" lvl="0" indent="-457200">
              <a:buFont typeface="Arial" panose="020B0604020202020204" pitchFamily="34" charset="0"/>
              <a:buChar char="•"/>
            </a:pPr>
            <a:r>
              <a:rPr lang="en-US" dirty="0"/>
              <a:t>IBM Cloud Private uses OpenStack Keystone as its Role Based Access Control (RBAC) provider. (*Could change in future releases.)</a:t>
            </a:r>
          </a:p>
          <a:p>
            <a:pPr marL="457200" lvl="0" indent="-457200">
              <a:buFont typeface="Arial" panose="020B0604020202020204" pitchFamily="34" charset="0"/>
              <a:buChar char="•"/>
            </a:pPr>
            <a:r>
              <a:rPr lang="en-US" dirty="0"/>
              <a:t>OpenStack documentation for the identity service (Keystone) can be found at </a:t>
            </a:r>
            <a:r>
              <a:rPr lang="en-US" dirty="0">
                <a:hlinkClick r:id="rId2"/>
              </a:rPr>
              <a:t>https://docs.openstack.org/mitaka/config-reference/identity/options.html</a:t>
            </a:r>
            <a:r>
              <a:rPr lang="en-US" dirty="0"/>
              <a:t>. It is these options that we will use to configure LDAP integration with ICP.</a:t>
            </a:r>
          </a:p>
          <a:p>
            <a:pPr marL="457200" lvl="0" indent="-457200">
              <a:buFont typeface="Arial" panose="020B0604020202020204" pitchFamily="34" charset="0"/>
              <a:buChar char="•"/>
            </a:pPr>
            <a:r>
              <a:rPr lang="en-US" dirty="0"/>
              <a:t>For more information on parameters in </a:t>
            </a:r>
            <a:r>
              <a:rPr lang="en-US" b="1" dirty="0"/>
              <a:t>config.yaml</a:t>
            </a:r>
            <a:r>
              <a:rPr lang="en-US" dirty="0"/>
              <a:t> for LDAP, see:</a:t>
            </a:r>
            <a:r>
              <a:rPr lang="en-US" baseline="0" dirty="0"/>
              <a:t> </a:t>
            </a:r>
            <a:r>
              <a:rPr lang="en-US" b="1" dirty="0">
                <a:hlinkClick r:id="rId3"/>
              </a:rPr>
              <a:t>https://www.ibm.com/support/knowledgecenter/SSBS6K_2.1.0/installing/configure_ldap.html</a:t>
            </a:r>
            <a:endParaRPr lang="en-US" b="1" dirty="0"/>
          </a:p>
        </p:txBody>
      </p:sp>
    </p:spTree>
    <p:extLst>
      <p:ext uri="{BB962C8B-B14F-4D97-AF65-F5344CB8AC3E}">
        <p14:creationId xmlns:p14="http://schemas.microsoft.com/office/powerpoint/2010/main" val="3057855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LDAP Minimal</a:t>
            </a:r>
            <a:r>
              <a:rPr lang="en-US" baseline="0" dirty="0"/>
              <a:t> installation</a:t>
            </a:r>
            <a:endParaRPr lang="en-US" dirty="0"/>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45</a:t>
            </a:fld>
            <a:endParaRPr lang="en-US" dirty="0">
              <a:solidFill>
                <a:srgbClr val="6D7777"/>
              </a:solidFill>
            </a:endParaRPr>
          </a:p>
        </p:txBody>
      </p:sp>
      <p:sp>
        <p:nvSpPr>
          <p:cNvPr id="4" name="Content Placeholder 3"/>
          <p:cNvSpPr>
            <a:spLocks noGrp="1"/>
          </p:cNvSpPr>
          <p:nvPr>
            <p:ph sz="quarter" idx="11"/>
          </p:nvPr>
        </p:nvSpPr>
        <p:spPr/>
        <p:txBody>
          <a:bodyPr/>
          <a:lstStyle/>
          <a:p>
            <a:pPr marL="457200" indent="-457200">
              <a:buFont typeface="Arial" panose="020B0604020202020204" pitchFamily="34" charset="0"/>
              <a:buChar char="•"/>
            </a:pPr>
            <a:r>
              <a:rPr lang="en-US" dirty="0"/>
              <a:t>To enable LDAP authentication you must first modify the </a:t>
            </a:r>
            <a:r>
              <a:rPr lang="en-US" b="1" dirty="0"/>
              <a:t>config.yaml </a:t>
            </a:r>
            <a:r>
              <a:rPr lang="en-US" dirty="0"/>
              <a:t>and add the following lines:</a:t>
            </a:r>
          </a:p>
          <a:p>
            <a:pPr lvl="1">
              <a:spcBef>
                <a:spcPts val="0"/>
              </a:spcBef>
            </a:pPr>
            <a:r>
              <a:rPr lang="en-US" dirty="0">
                <a:latin typeface="Courier New" panose="02070309020205020404" pitchFamily="49" charset="0"/>
                <a:cs typeface="Courier New" panose="02070309020205020404" pitchFamily="49" charset="0"/>
              </a:rPr>
              <a:t>ldap_enabled: true</a:t>
            </a:r>
          </a:p>
          <a:p>
            <a:pPr lvl="1">
              <a:spcBef>
                <a:spcPts val="0"/>
              </a:spcBef>
            </a:pPr>
            <a:r>
              <a:rPr lang="en-US" dirty="0">
                <a:latin typeface="Courier New" panose="02070309020205020404" pitchFamily="49" charset="0"/>
                <a:cs typeface="Courier New" panose="02070309020205020404" pitchFamily="49" charset="0"/>
              </a:rPr>
              <a:t>default_admin_user: cfcadmin</a:t>
            </a:r>
          </a:p>
          <a:p>
            <a:pPr lvl="1">
              <a:spcBef>
                <a:spcPts val="0"/>
              </a:spcBef>
            </a:pPr>
            <a:r>
              <a:rPr lang="en-US" dirty="0">
                <a:latin typeface="Courier New" panose="02070309020205020404" pitchFamily="49" charset="0"/>
                <a:cs typeface="Courier New" panose="02070309020205020404" pitchFamily="49" charset="0"/>
              </a:rPr>
              <a:t>default_admin_password: </a:t>
            </a:r>
            <a:r>
              <a:rPr lang="en-US" i="1" dirty="0">
                <a:latin typeface="Courier New" panose="02070309020205020404" pitchFamily="49" charset="0"/>
                <a:cs typeface="Courier New" panose="02070309020205020404" pitchFamily="49" charset="0"/>
              </a:rPr>
              <a:t>password</a:t>
            </a:r>
          </a:p>
          <a:p>
            <a:pPr lvl="1">
              <a:spcBef>
                <a:spcPts val="0"/>
              </a:spcBef>
            </a:pPr>
            <a:r>
              <a:rPr lang="en-US" dirty="0">
                <a:latin typeface="Courier New" panose="02070309020205020404" pitchFamily="49" charset="0"/>
                <a:cs typeface="Courier New" panose="02070309020205020404" pitchFamily="49" charset="0"/>
              </a:rPr>
              <a:t>ldap_enabled</a:t>
            </a:r>
            <a:r>
              <a:rPr lang="en-US" dirty="0"/>
              <a:t> -- instructs ICP to authenticate via LDAP.</a:t>
            </a:r>
          </a:p>
          <a:p>
            <a:pPr marL="457200" indent="-457200">
              <a:buFont typeface="Arial" panose="020B0604020202020204" pitchFamily="34" charset="0"/>
              <a:buChar char="•"/>
            </a:pPr>
            <a:r>
              <a:rPr lang="en-US" dirty="0"/>
              <a:t>The </a:t>
            </a:r>
            <a:r>
              <a:rPr lang="en-US" b="1" dirty="0"/>
              <a:t>default_admin_user</a:t>
            </a:r>
            <a:r>
              <a:rPr lang="en-US" dirty="0"/>
              <a:t> is the valid user in the LDAP database which should be used for the admin user in ICP. </a:t>
            </a:r>
          </a:p>
          <a:p>
            <a:pPr marL="457200" indent="-457200">
              <a:buFont typeface="Arial" panose="020B0604020202020204" pitchFamily="34" charset="0"/>
              <a:buChar char="•"/>
            </a:pPr>
            <a:r>
              <a:rPr lang="en-US" dirty="0"/>
              <a:t>The </a:t>
            </a:r>
            <a:r>
              <a:rPr lang="en-US" b="1" dirty="0"/>
              <a:t>default_admin_password</a:t>
            </a:r>
            <a:r>
              <a:rPr lang="en-US" dirty="0"/>
              <a:t> value is the password of the above named admin user. </a:t>
            </a:r>
          </a:p>
        </p:txBody>
      </p:sp>
    </p:spTree>
    <p:extLst>
      <p:ext uri="{BB962C8B-B14F-4D97-AF65-F5344CB8AC3E}">
        <p14:creationId xmlns:p14="http://schemas.microsoft.com/office/powerpoint/2010/main" val="10020270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LDAP minimal</a:t>
            </a:r>
            <a:r>
              <a:rPr lang="en-US" baseline="0" dirty="0"/>
              <a:t> installation (continued)</a:t>
            </a:r>
            <a:endParaRPr lang="en-US" dirty="0"/>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46</a:t>
            </a:fld>
            <a:endParaRPr lang="en-US" dirty="0">
              <a:solidFill>
                <a:srgbClr val="6D7777"/>
              </a:solidFill>
            </a:endParaRPr>
          </a:p>
        </p:txBody>
      </p:sp>
      <p:sp>
        <p:nvSpPr>
          <p:cNvPr id="4" name="Content Placeholder 3"/>
          <p:cNvSpPr>
            <a:spLocks noGrp="1"/>
          </p:cNvSpPr>
          <p:nvPr>
            <p:ph sz="quarter" idx="11"/>
          </p:nvPr>
        </p:nvSpPr>
        <p:spPr/>
        <p:txBody>
          <a:bodyPr/>
          <a:lstStyle/>
          <a:p>
            <a:pPr marL="457200" indent="-457200">
              <a:buFont typeface="Arial" panose="020B0604020202020204" pitchFamily="34" charset="0"/>
              <a:buChar char="•"/>
            </a:pPr>
            <a:r>
              <a:rPr lang="en-US" dirty="0"/>
              <a:t>The minimal install does not do filtering and when complete will import all users it finds and make them all available to be assigned to a namespace. If your organization has 10,000 users, you may not want this result.</a:t>
            </a:r>
          </a:p>
        </p:txBody>
      </p:sp>
    </p:spTree>
    <p:extLst>
      <p:ext uri="{BB962C8B-B14F-4D97-AF65-F5344CB8AC3E}">
        <p14:creationId xmlns:p14="http://schemas.microsoft.com/office/powerpoint/2010/main" val="12118302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Limiting the scope</a:t>
            </a:r>
            <a:r>
              <a:rPr lang="en-US" baseline="0" dirty="0"/>
              <a:t> of LDAP import</a:t>
            </a:r>
            <a:endParaRPr lang="en-US" dirty="0"/>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47</a:t>
            </a:fld>
            <a:endParaRPr lang="en-US" dirty="0">
              <a:solidFill>
                <a:srgbClr val="6D7777"/>
              </a:solidFill>
            </a:endParaRPr>
          </a:p>
        </p:txBody>
      </p:sp>
      <p:sp>
        <p:nvSpPr>
          <p:cNvPr id="4" name="Content Placeholder 3"/>
          <p:cNvSpPr>
            <a:spLocks noGrp="1"/>
          </p:cNvSpPr>
          <p:nvPr>
            <p:ph sz="quarter" idx="11"/>
          </p:nvPr>
        </p:nvSpPr>
        <p:spPr/>
        <p:txBody>
          <a:bodyPr/>
          <a:lstStyle/>
          <a:p>
            <a:pPr marL="457200" indent="-457200">
              <a:buFont typeface="Arial" panose="020B0604020202020204" pitchFamily="34" charset="0"/>
              <a:buChar char="•"/>
            </a:pPr>
            <a:r>
              <a:rPr lang="en-US" dirty="0"/>
              <a:t>To limit the users who are sync’d with keystone use the </a:t>
            </a:r>
            <a:r>
              <a:rPr lang="en-US" b="1" dirty="0"/>
              <a:t>user_filter</a:t>
            </a:r>
            <a:r>
              <a:rPr lang="en-US" dirty="0"/>
              <a:t> keyword in the </a:t>
            </a:r>
            <a:r>
              <a:rPr lang="en-US" b="1" dirty="0"/>
              <a:t>keystone.ldap.conf</a:t>
            </a:r>
            <a:r>
              <a:rPr lang="en-US" dirty="0"/>
              <a:t> file:</a:t>
            </a:r>
          </a:p>
          <a:p>
            <a:pPr marL="1092437" lvl="1" indent="-457200">
              <a:buFont typeface="Arial" panose="020B0604020202020204" pitchFamily="34" charset="0"/>
              <a:buChar char="•"/>
            </a:pPr>
            <a:r>
              <a:rPr lang="en-US" dirty="0">
                <a:latin typeface="Courier New" panose="02070309020205020404" pitchFamily="49" charset="0"/>
                <a:cs typeface="Courier New" panose="02070309020205020404" pitchFamily="49" charset="0"/>
              </a:rPr>
              <a:t>query_scope = sub </a:t>
            </a:r>
            <a:r>
              <a:rPr lang="en-US" dirty="0"/>
              <a:t>(tells keystone to search all subtrees)</a:t>
            </a:r>
          </a:p>
          <a:p>
            <a:pPr marL="1092437" lvl="1" indent="-457200">
              <a:buFont typeface="Arial" panose="020B0604020202020204" pitchFamily="34" charset="0"/>
              <a:buChar char="•"/>
            </a:pPr>
            <a:r>
              <a:rPr lang="en-US" dirty="0">
                <a:latin typeface="Courier New" panose="02070309020205020404" pitchFamily="49" charset="0"/>
                <a:cs typeface="Courier New" panose="02070309020205020404" pitchFamily="49" charset="0"/>
              </a:rPr>
              <a:t>user_filter = (memberOf=CN=CfCUsers,CN=Users,DC=csplab,DC=local)</a:t>
            </a:r>
          </a:p>
          <a:p>
            <a:pPr marL="1092437" lvl="1" indent="-457200">
              <a:buFont typeface="Arial" panose="020B0604020202020204" pitchFamily="34" charset="0"/>
              <a:buChar char="•"/>
            </a:pPr>
            <a:r>
              <a:rPr lang="en-US" dirty="0"/>
              <a:t>The value of </a:t>
            </a:r>
            <a:r>
              <a:rPr lang="en-US" b="1" dirty="0"/>
              <a:t>user_filter</a:t>
            </a:r>
            <a:r>
              <a:rPr lang="en-US" dirty="0"/>
              <a:t> is an LDAP search term which returns a list of users in a specified group – in this case a group named “CfCUsers” in the “CN=Users,DC=csplab,DC=local” subtree.</a:t>
            </a:r>
          </a:p>
          <a:p>
            <a:pPr marL="1092437" lvl="1" indent="-457200">
              <a:buFont typeface="Arial" panose="020B0604020202020204" pitchFamily="34" charset="0"/>
              <a:buChar char="•"/>
            </a:pPr>
            <a:r>
              <a:rPr lang="en-US" dirty="0"/>
              <a:t>Any user added to the LDAP group results in that user immediately being available for assignment to a namespace.</a:t>
            </a:r>
          </a:p>
          <a:p>
            <a:pPr marL="1092437" lvl="1" indent="-457200">
              <a:buFont typeface="Arial" panose="020B0604020202020204" pitchFamily="34" charset="0"/>
              <a:buChar char="•"/>
            </a:pPr>
            <a:r>
              <a:rPr lang="en-US" dirty="0"/>
              <a:t>If your filter is too restrictive you might have too few or no users who are able to successfully authenticate once the installation is complete.</a:t>
            </a:r>
          </a:p>
        </p:txBody>
      </p:sp>
    </p:spTree>
    <p:extLst>
      <p:ext uri="{BB962C8B-B14F-4D97-AF65-F5344CB8AC3E}">
        <p14:creationId xmlns:p14="http://schemas.microsoft.com/office/powerpoint/2010/main" val="36816291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LDAP</a:t>
            </a:r>
            <a:r>
              <a:rPr lang="en-US" baseline="0" dirty="0"/>
              <a:t> troubleshooting and best practices</a:t>
            </a:r>
            <a:endParaRPr lang="en-US" dirty="0"/>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48</a:t>
            </a:fld>
            <a:endParaRPr lang="en-US" dirty="0">
              <a:solidFill>
                <a:srgbClr val="6D7777"/>
              </a:solidFill>
            </a:endParaRPr>
          </a:p>
        </p:txBody>
      </p:sp>
      <p:sp>
        <p:nvSpPr>
          <p:cNvPr id="4" name="Content Placeholder 3"/>
          <p:cNvSpPr>
            <a:spLocks noGrp="1"/>
          </p:cNvSpPr>
          <p:nvPr>
            <p:ph sz="quarter" idx="11"/>
          </p:nvPr>
        </p:nvSpPr>
        <p:spPr/>
        <p:txBody>
          <a:bodyPr/>
          <a:lstStyle/>
          <a:p>
            <a:pPr marL="457200" indent="-457200">
              <a:buFont typeface="Arial" panose="020B0604020202020204" pitchFamily="34" charset="0"/>
              <a:buChar char="•"/>
            </a:pPr>
            <a:r>
              <a:rPr lang="en-US" dirty="0"/>
              <a:t>There</a:t>
            </a:r>
            <a:r>
              <a:rPr lang="en-US" baseline="0" dirty="0"/>
              <a:t> will be more material on LDAP best practices later this week.</a:t>
            </a:r>
          </a:p>
          <a:p>
            <a:pPr marL="457200" indent="-457200">
              <a:buFont typeface="Arial" panose="020B0604020202020204" pitchFamily="34" charset="0"/>
              <a:buChar char="•"/>
            </a:pPr>
            <a:r>
              <a:rPr lang="en-US" baseline="0" dirty="0"/>
              <a:t>For more information on LDAP configuration and troubleshooting, see the following link: </a:t>
            </a:r>
            <a:r>
              <a:rPr lang="en-US" baseline="0" dirty="0">
                <a:hlinkClick r:id="rId2" invalidUrl="https://github.com/ibm-cloud-architecture/refarch-privatecloud/blob/master/ICP LDAP Best Practices.md"/>
              </a:rPr>
              <a:t>https://github.com/ibm-cloud-architecture/refarch-privatecloud/blob/master/ICP%20LDAP%20Best%20Practices.md</a:t>
            </a:r>
            <a:endParaRPr lang="en-US" baseline="0" dirty="0"/>
          </a:p>
        </p:txBody>
      </p:sp>
    </p:spTree>
    <p:extLst>
      <p:ext uri="{BB962C8B-B14F-4D97-AF65-F5344CB8AC3E}">
        <p14:creationId xmlns:p14="http://schemas.microsoft.com/office/powerpoint/2010/main" val="36820873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49</a:t>
            </a:fld>
            <a:endParaRPr lang="en-US" dirty="0">
              <a:solidFill>
                <a:srgbClr val="6D7777"/>
              </a:solidFill>
            </a:endParaRPr>
          </a:p>
        </p:txBody>
      </p:sp>
      <p:sp>
        <p:nvSpPr>
          <p:cNvPr id="3" name="Text Placeholder 2"/>
          <p:cNvSpPr>
            <a:spLocks noGrp="1"/>
          </p:cNvSpPr>
          <p:nvPr>
            <p:ph type="body" sz="quarter" idx="12"/>
          </p:nvPr>
        </p:nvSpPr>
        <p:spPr/>
        <p:txBody>
          <a:bodyPr/>
          <a:lstStyle/>
          <a:p>
            <a:r>
              <a:rPr lang="en-US" dirty="0"/>
              <a:t>This presentation is intended for an IBM internal audience only.</a:t>
            </a:r>
          </a:p>
        </p:txBody>
      </p:sp>
    </p:spTree>
    <p:extLst>
      <p:ext uri="{BB962C8B-B14F-4D97-AF65-F5344CB8AC3E}">
        <p14:creationId xmlns:p14="http://schemas.microsoft.com/office/powerpoint/2010/main" val="2083908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file</a:t>
            </a:r>
            <a:r>
              <a:rPr lang="en-US" baseline="0" dirty="0"/>
              <a:t> systems and storage</a:t>
            </a:r>
            <a:endParaRPr lang="en-US" dirty="0"/>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5</a:t>
            </a:fld>
            <a:endParaRPr lang="en-US" dirty="0">
              <a:solidFill>
                <a:srgbClr val="6D7777"/>
              </a:solidFill>
            </a:endParaRPr>
          </a:p>
        </p:txBody>
      </p:sp>
      <p:graphicFrame>
        <p:nvGraphicFramePr>
          <p:cNvPr id="5" name="Content Placeholder 4"/>
          <p:cNvGraphicFramePr>
            <a:graphicFrameLocks noGrp="1"/>
          </p:cNvGraphicFramePr>
          <p:nvPr>
            <p:ph sz="quarter" idx="11"/>
            <p:extLst>
              <p:ext uri="{D42A27DB-BD31-4B8C-83A1-F6EECF244321}">
                <p14:modId xmlns:p14="http://schemas.microsoft.com/office/powerpoint/2010/main" val="3267175414"/>
              </p:ext>
            </p:extLst>
          </p:nvPr>
        </p:nvGraphicFramePr>
        <p:xfrm>
          <a:off x="468313" y="1661161"/>
          <a:ext cx="13065126" cy="5617944"/>
        </p:xfrm>
        <a:graphic>
          <a:graphicData uri="http://schemas.openxmlformats.org/drawingml/2006/table">
            <a:tbl>
              <a:tblPr firstRow="1" bandRow="1">
                <a:tableStyleId>{775DCB02-9BB8-47FD-8907-85C794F793BA}</a:tableStyleId>
              </a:tblPr>
              <a:tblGrid>
                <a:gridCol w="4355042">
                  <a:extLst>
                    <a:ext uri="{9D8B030D-6E8A-4147-A177-3AD203B41FA5}">
                      <a16:colId xmlns:a16="http://schemas.microsoft.com/office/drawing/2014/main" xmlns="" val="20000"/>
                    </a:ext>
                  </a:extLst>
                </a:gridCol>
                <a:gridCol w="4355042">
                  <a:extLst>
                    <a:ext uri="{9D8B030D-6E8A-4147-A177-3AD203B41FA5}">
                      <a16:colId xmlns:a16="http://schemas.microsoft.com/office/drawing/2014/main" xmlns="" val="20001"/>
                    </a:ext>
                  </a:extLst>
                </a:gridCol>
                <a:gridCol w="4355042">
                  <a:extLst>
                    <a:ext uri="{9D8B030D-6E8A-4147-A177-3AD203B41FA5}">
                      <a16:colId xmlns:a16="http://schemas.microsoft.com/office/drawing/2014/main" xmlns="" val="20002"/>
                    </a:ext>
                  </a:extLst>
                </a:gridCol>
              </a:tblGrid>
              <a:tr h="1433859">
                <a:tc>
                  <a:txBody>
                    <a:bodyPr/>
                    <a:lstStyle/>
                    <a:p>
                      <a:pPr algn="ctr" fontAlgn="base"/>
                      <a:r>
                        <a:rPr lang="en-US" sz="2800" dirty="0">
                          <a:solidFill>
                            <a:schemeClr val="bg1"/>
                          </a:solidFill>
                          <a:effectLst>
                            <a:outerShdw blurRad="38100" dist="38100" dir="2700000" algn="tl">
                              <a:srgbClr val="000000">
                                <a:alpha val="43137"/>
                              </a:srgbClr>
                            </a:outerShdw>
                          </a:effectLst>
                        </a:rPr>
                        <a:t>File system or storage type</a:t>
                      </a:r>
                    </a:p>
                  </a:txBody>
                  <a:tcPr marL="37069" marR="37069" marT="37069" marB="37069" anchor="ctr"/>
                </a:tc>
                <a:tc>
                  <a:txBody>
                    <a:bodyPr/>
                    <a:lstStyle/>
                    <a:p>
                      <a:pPr algn="ctr" fontAlgn="base"/>
                      <a:r>
                        <a:rPr lang="en-US" sz="2800" dirty="0">
                          <a:solidFill>
                            <a:schemeClr val="bg1"/>
                          </a:solidFill>
                          <a:effectLst>
                            <a:outerShdw blurRad="38100" dist="38100" dir="2700000" algn="tl">
                              <a:srgbClr val="000000">
                                <a:alpha val="43137"/>
                              </a:srgbClr>
                            </a:outerShdw>
                          </a:effectLst>
                        </a:rPr>
                        <a:t>Version</a:t>
                      </a:r>
                    </a:p>
                  </a:txBody>
                  <a:tcPr marL="37069" marR="37069" marT="37069" marB="37069" anchor="ctr"/>
                </a:tc>
                <a:tc>
                  <a:txBody>
                    <a:bodyPr/>
                    <a:lstStyle/>
                    <a:p>
                      <a:pPr algn="ctr" fontAlgn="base"/>
                      <a:r>
                        <a:rPr lang="en-US" sz="2800" dirty="0">
                          <a:solidFill>
                            <a:schemeClr val="bg1"/>
                          </a:solidFill>
                          <a:effectLst>
                            <a:outerShdw blurRad="38100" dist="38100" dir="2700000" algn="tl">
                              <a:srgbClr val="000000">
                                <a:alpha val="43137"/>
                              </a:srgbClr>
                            </a:outerShdw>
                          </a:effectLst>
                        </a:rPr>
                        <a:t>Notes</a:t>
                      </a:r>
                    </a:p>
                  </a:txBody>
                  <a:tcPr marL="37069" marR="37069" marT="37069" marB="37069" anchor="ctr"/>
                </a:tc>
                <a:extLst>
                  <a:ext uri="{0D108BD9-81ED-4DB2-BD59-A6C34878D82A}">
                    <a16:rowId xmlns:a16="http://schemas.microsoft.com/office/drawing/2014/main" xmlns="" val="10000"/>
                  </a:ext>
                </a:extLst>
              </a:tr>
              <a:tr h="959622">
                <a:tc>
                  <a:txBody>
                    <a:bodyPr/>
                    <a:lstStyle/>
                    <a:p>
                      <a:pPr fontAlgn="base"/>
                      <a:r>
                        <a:rPr lang="en-US" sz="2400" dirty="0">
                          <a:solidFill>
                            <a:schemeClr val="accent3"/>
                          </a:solidFill>
                          <a:effectLst/>
                        </a:rPr>
                        <a:t>NFS</a:t>
                      </a:r>
                    </a:p>
                  </a:txBody>
                  <a:tcPr marL="37069" marR="37069" marT="37069" marB="37069" anchor="ctr"/>
                </a:tc>
                <a:tc>
                  <a:txBody>
                    <a:bodyPr/>
                    <a:lstStyle/>
                    <a:p>
                      <a:pPr algn="ctr" fontAlgn="base"/>
                      <a:r>
                        <a:rPr lang="en-US" sz="2400" dirty="0">
                          <a:solidFill>
                            <a:schemeClr val="accent3"/>
                          </a:solidFill>
                          <a:effectLst/>
                        </a:rPr>
                        <a:t>4</a:t>
                      </a:r>
                    </a:p>
                  </a:txBody>
                  <a:tcPr marL="37069" marR="37069" marT="37069" marB="37069" anchor="ctr"/>
                </a:tc>
                <a:tc>
                  <a:txBody>
                    <a:bodyPr/>
                    <a:lstStyle/>
                    <a:p>
                      <a:pPr fontAlgn="base"/>
                      <a:r>
                        <a:rPr lang="en-US" sz="2400" dirty="0">
                          <a:solidFill>
                            <a:schemeClr val="accent3"/>
                          </a:solidFill>
                          <a:effectLst/>
                        </a:rPr>
                        <a:t>Both server and client must be certified version 4.</a:t>
                      </a:r>
                    </a:p>
                  </a:txBody>
                  <a:tcPr marL="37069" marR="37069" marT="37069" marB="37069" anchor="ctr"/>
                </a:tc>
                <a:extLst>
                  <a:ext uri="{0D108BD9-81ED-4DB2-BD59-A6C34878D82A}">
                    <a16:rowId xmlns:a16="http://schemas.microsoft.com/office/drawing/2014/main" xmlns="" val="10001"/>
                  </a:ext>
                </a:extLst>
              </a:tr>
              <a:tr h="1063089">
                <a:tc>
                  <a:txBody>
                    <a:bodyPr/>
                    <a:lstStyle/>
                    <a:p>
                      <a:pPr fontAlgn="base"/>
                      <a:r>
                        <a:rPr lang="en-US" sz="2400" dirty="0">
                          <a:solidFill>
                            <a:schemeClr val="accent3"/>
                          </a:solidFill>
                          <a:effectLst/>
                        </a:rPr>
                        <a:t>GlusterFS</a:t>
                      </a:r>
                    </a:p>
                  </a:txBody>
                  <a:tcPr marL="37069" marR="37069" marT="37069" marB="37069" anchor="ctr"/>
                </a:tc>
                <a:tc>
                  <a:txBody>
                    <a:bodyPr/>
                    <a:lstStyle/>
                    <a:p>
                      <a:pPr algn="ctr" fontAlgn="base"/>
                      <a:r>
                        <a:rPr lang="en-US" sz="2400" dirty="0">
                          <a:solidFill>
                            <a:schemeClr val="accent3"/>
                          </a:solidFill>
                          <a:effectLst/>
                        </a:rPr>
                        <a:t>3.10.1</a:t>
                      </a:r>
                    </a:p>
                  </a:txBody>
                  <a:tcPr marL="37069" marR="37069" marT="37069" marB="37069" anchor="ctr"/>
                </a:tc>
                <a:tc>
                  <a:txBody>
                    <a:bodyPr/>
                    <a:lstStyle/>
                    <a:p>
                      <a:pPr fontAlgn="base"/>
                      <a:r>
                        <a:rPr lang="en-US" sz="2400" dirty="0">
                          <a:solidFill>
                            <a:schemeClr val="accent3"/>
                          </a:solidFill>
                          <a:effectLst/>
                        </a:rPr>
                        <a:t>Both server and client must be certified version 3.10.1.</a:t>
                      </a:r>
                    </a:p>
                  </a:txBody>
                  <a:tcPr marL="37069" marR="37069" marT="37069" marB="37069" anchor="ctr"/>
                </a:tc>
                <a:extLst>
                  <a:ext uri="{0D108BD9-81ED-4DB2-BD59-A6C34878D82A}">
                    <a16:rowId xmlns:a16="http://schemas.microsoft.com/office/drawing/2014/main" xmlns="" val="10002"/>
                  </a:ext>
                </a:extLst>
              </a:tr>
              <a:tr h="1102595">
                <a:tc>
                  <a:txBody>
                    <a:bodyPr/>
                    <a:lstStyle/>
                    <a:p>
                      <a:pPr fontAlgn="base"/>
                      <a:r>
                        <a:rPr lang="en-US" sz="2400" dirty="0">
                          <a:solidFill>
                            <a:schemeClr val="accent3"/>
                          </a:solidFill>
                          <a:effectLst/>
                        </a:rPr>
                        <a:t>vSphere Virtual Volume</a:t>
                      </a:r>
                    </a:p>
                  </a:txBody>
                  <a:tcPr marL="37069" marR="37069" marT="37069" marB="37069" anchor="ctr"/>
                </a:tc>
                <a:tc>
                  <a:txBody>
                    <a:bodyPr/>
                    <a:lstStyle/>
                    <a:p>
                      <a:pPr algn="ctr" fontAlgn="base"/>
                      <a:r>
                        <a:rPr lang="en-US" sz="2400" dirty="0">
                          <a:solidFill>
                            <a:schemeClr val="accent3"/>
                          </a:solidFill>
                          <a:effectLst/>
                        </a:rPr>
                        <a:t>Not applicable</a:t>
                      </a:r>
                    </a:p>
                  </a:txBody>
                  <a:tcPr marL="37069" marR="37069" marT="37069" marB="37069" anchor="ctr"/>
                </a:tc>
                <a:tc>
                  <a:txBody>
                    <a:bodyPr/>
                    <a:lstStyle/>
                    <a:p>
                      <a:pPr fontAlgn="base"/>
                      <a:r>
                        <a:rPr lang="en-US" sz="2400" dirty="0">
                          <a:solidFill>
                            <a:schemeClr val="accent3"/>
                          </a:solidFill>
                          <a:effectLst/>
                        </a:rPr>
                        <a:t>vSphere cloud provider must be configured.</a:t>
                      </a:r>
                    </a:p>
                  </a:txBody>
                  <a:tcPr marL="37069" marR="37069" marT="37069" marB="37069" anchor="ctr"/>
                </a:tc>
                <a:extLst>
                  <a:ext uri="{0D108BD9-81ED-4DB2-BD59-A6C34878D82A}">
                    <a16:rowId xmlns:a16="http://schemas.microsoft.com/office/drawing/2014/main" xmlns="" val="10003"/>
                  </a:ext>
                </a:extLst>
              </a:tr>
              <a:tr h="1058779">
                <a:tc>
                  <a:txBody>
                    <a:bodyPr/>
                    <a:lstStyle/>
                    <a:p>
                      <a:pPr fontAlgn="base"/>
                      <a:r>
                        <a:rPr lang="en-US" sz="2400" dirty="0" err="1">
                          <a:solidFill>
                            <a:schemeClr val="accent3"/>
                          </a:solidFill>
                          <a:effectLst/>
                        </a:rPr>
                        <a:t>nodePath</a:t>
                      </a:r>
                      <a:endParaRPr lang="en-US" sz="2400" dirty="0">
                        <a:solidFill>
                          <a:schemeClr val="accent3"/>
                        </a:solidFill>
                        <a:effectLst/>
                      </a:endParaRPr>
                    </a:p>
                  </a:txBody>
                  <a:tcPr marL="37069" marR="37069" marT="37069" marB="37069" anchor="ctr"/>
                </a:tc>
                <a:tc>
                  <a:txBody>
                    <a:bodyPr/>
                    <a:lstStyle/>
                    <a:p>
                      <a:pPr algn="ctr" fontAlgn="base"/>
                      <a:r>
                        <a:rPr lang="en-US" sz="2400" dirty="0">
                          <a:solidFill>
                            <a:schemeClr val="accent3"/>
                          </a:solidFill>
                          <a:effectLst/>
                        </a:rPr>
                        <a:t>Not</a:t>
                      </a:r>
                      <a:r>
                        <a:rPr lang="en-US" sz="2400" baseline="0" dirty="0">
                          <a:solidFill>
                            <a:schemeClr val="accent3"/>
                          </a:solidFill>
                          <a:effectLst/>
                        </a:rPr>
                        <a:t> applicable</a:t>
                      </a:r>
                      <a:endParaRPr lang="en-US" sz="2400" dirty="0">
                        <a:solidFill>
                          <a:schemeClr val="accent3"/>
                        </a:solidFill>
                        <a:effectLst/>
                      </a:endParaRPr>
                    </a:p>
                  </a:txBody>
                  <a:tcPr marL="37069" marR="37069" marT="37069" marB="37069" anchor="ctr"/>
                </a:tc>
                <a:tc>
                  <a:txBody>
                    <a:bodyPr/>
                    <a:lstStyle/>
                    <a:p>
                      <a:pPr fontAlgn="base"/>
                      <a:r>
                        <a:rPr lang="en-US" sz="2400" dirty="0">
                          <a:solidFill>
                            <a:schemeClr val="accent3"/>
                          </a:solidFill>
                          <a:effectLst/>
                        </a:rPr>
                        <a:t>Strongly</a:t>
                      </a:r>
                      <a:r>
                        <a:rPr lang="en-US" sz="2400" baseline="0" dirty="0">
                          <a:solidFill>
                            <a:schemeClr val="accent3"/>
                          </a:solidFill>
                          <a:effectLst/>
                        </a:rPr>
                        <a:t> suggested that you NEVER use this storage type</a:t>
                      </a:r>
                      <a:endParaRPr lang="en-US" sz="2400" dirty="0">
                        <a:solidFill>
                          <a:schemeClr val="accent3"/>
                        </a:solidFill>
                        <a:effectLst/>
                      </a:endParaRPr>
                    </a:p>
                  </a:txBody>
                  <a:tcPr marL="37069" marR="37069" marT="37069" marB="37069" anchor="ct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703214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File System (NFS)</a:t>
            </a:r>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6</a:t>
            </a:fld>
            <a:endParaRPr lang="en-US" dirty="0">
              <a:solidFill>
                <a:srgbClr val="6D7777"/>
              </a:solidFill>
            </a:endParaRPr>
          </a:p>
        </p:txBody>
      </p:sp>
      <p:sp>
        <p:nvSpPr>
          <p:cNvPr id="4" name="Content Placeholder 3"/>
          <p:cNvSpPr>
            <a:spLocks noGrp="1"/>
          </p:cNvSpPr>
          <p:nvPr>
            <p:ph sz="quarter" idx="11"/>
          </p:nvPr>
        </p:nvSpPr>
        <p:spPr/>
        <p:txBody>
          <a:bodyPr/>
          <a:lstStyle/>
          <a:p>
            <a:pPr marL="457200" indent="-457200">
              <a:buFont typeface="Arial" panose="020B0604020202020204" pitchFamily="34" charset="0"/>
              <a:buChar char="•"/>
            </a:pPr>
            <a:r>
              <a:rPr lang="en-US" dirty="0"/>
              <a:t>NFS only needs to be installed on the NFS server</a:t>
            </a:r>
          </a:p>
          <a:p>
            <a:pPr marL="457200" indent="-457200">
              <a:buFont typeface="Arial" panose="020B0604020202020204" pitchFamily="34" charset="0"/>
              <a:buChar char="•"/>
            </a:pPr>
            <a:r>
              <a:rPr lang="en-US" dirty="0"/>
              <a:t>The ability to mount NFS mount points is installed by default with ICp</a:t>
            </a:r>
          </a:p>
          <a:p>
            <a:pPr marL="457200" indent="-457200">
              <a:buFont typeface="Arial" panose="020B0604020202020204" pitchFamily="34" charset="0"/>
              <a:buChar char="•"/>
            </a:pPr>
            <a:r>
              <a:rPr lang="en-US" dirty="0"/>
              <a:t>The tutorial will cover a common NFS installation</a:t>
            </a:r>
          </a:p>
        </p:txBody>
      </p:sp>
    </p:spTree>
    <p:extLst>
      <p:ext uri="{BB962C8B-B14F-4D97-AF65-F5344CB8AC3E}">
        <p14:creationId xmlns:p14="http://schemas.microsoft.com/office/powerpoint/2010/main" val="40280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a:t>
            </a:r>
            <a:r>
              <a:rPr lang="en-US" baseline="0" dirty="0"/>
              <a:t> a </a:t>
            </a:r>
            <a:r>
              <a:rPr lang="en-US" dirty="0"/>
              <a:t>vSphere cloud provider</a:t>
            </a:r>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7</a:t>
            </a:fld>
            <a:endParaRPr lang="en-US" dirty="0">
              <a:solidFill>
                <a:srgbClr val="6D7777"/>
              </a:solidFill>
            </a:endParaRPr>
          </a:p>
        </p:txBody>
      </p:sp>
      <p:sp>
        <p:nvSpPr>
          <p:cNvPr id="4" name="Content Placeholder 3"/>
          <p:cNvSpPr>
            <a:spLocks noGrp="1"/>
          </p:cNvSpPr>
          <p:nvPr>
            <p:ph sz="quarter" idx="11"/>
          </p:nvPr>
        </p:nvSpPr>
        <p:spPr/>
        <p:txBody>
          <a:bodyPr/>
          <a:lstStyle/>
          <a:p>
            <a:pPr lvl="0"/>
            <a:r>
              <a:rPr lang="en-US" dirty="0"/>
              <a:t>Before you begin, ensure that the nodes in your cluster meet the following requirements:</a:t>
            </a:r>
          </a:p>
          <a:p>
            <a:pPr marL="514350" lvl="0" indent="-514350">
              <a:buFont typeface="+mj-lt"/>
              <a:buAutoNum type="arabicPeriod"/>
            </a:pPr>
            <a:r>
              <a:rPr lang="en-US" dirty="0"/>
              <a:t>All IBM® Cloud private cluster nodes must be under one vSphere VM folder.</a:t>
            </a:r>
          </a:p>
          <a:p>
            <a:pPr marL="514350" lvl="0" indent="-514350">
              <a:buFont typeface="+mj-lt"/>
              <a:buAutoNum type="arabicPeriod"/>
            </a:pPr>
            <a:r>
              <a:rPr lang="en-US" dirty="0"/>
              <a:t>Node host name must be same as the VM name.</a:t>
            </a:r>
          </a:p>
          <a:p>
            <a:pPr marL="514350" lvl="0" indent="-514350">
              <a:buFont typeface="+mj-lt"/>
              <a:buAutoNum type="arabicPeriod"/>
            </a:pPr>
            <a:r>
              <a:rPr lang="en-US" dirty="0"/>
              <a:t>Nodes host names must comply with the regex [a-z](([-0-9a-z]+)?[0-9a-z])?(\.[a-z0-9](([-0-9a-z]+)?[0-9a-z])?)*. </a:t>
            </a:r>
          </a:p>
        </p:txBody>
      </p:sp>
    </p:spTree>
    <p:extLst>
      <p:ext uri="{BB962C8B-B14F-4D97-AF65-F5344CB8AC3E}">
        <p14:creationId xmlns:p14="http://schemas.microsoft.com/office/powerpoint/2010/main" val="3003723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 vSphere cloud provider (2)</a:t>
            </a:r>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8</a:t>
            </a:fld>
            <a:endParaRPr lang="en-US" dirty="0">
              <a:solidFill>
                <a:srgbClr val="6D7777"/>
              </a:solidFill>
            </a:endParaRPr>
          </a:p>
        </p:txBody>
      </p:sp>
      <p:sp>
        <p:nvSpPr>
          <p:cNvPr id="4" name="Content Placeholder 3"/>
          <p:cNvSpPr>
            <a:spLocks noGrp="1"/>
          </p:cNvSpPr>
          <p:nvPr>
            <p:ph sz="quarter" idx="11"/>
          </p:nvPr>
        </p:nvSpPr>
        <p:spPr/>
        <p:txBody>
          <a:bodyPr/>
          <a:lstStyle/>
          <a:p>
            <a:pPr marL="514350" lvl="0" indent="-514350">
              <a:buFont typeface="+mj-lt"/>
              <a:buAutoNum type="arabicPeriod" startAt="4"/>
            </a:pPr>
            <a:r>
              <a:rPr lang="en-US" dirty="0"/>
              <a:t>Node host name must also comply with the following restrictions:</a:t>
            </a:r>
          </a:p>
          <a:p>
            <a:pPr marL="1149587" lvl="1" indent="-514350">
              <a:buFont typeface="Arial" panose="020B0604020202020204" pitchFamily="34" charset="0"/>
              <a:buChar char="•"/>
            </a:pPr>
            <a:r>
              <a:rPr lang="en-US" dirty="0"/>
              <a:t>They must not begin with numbers.</a:t>
            </a:r>
          </a:p>
          <a:p>
            <a:pPr marL="1149587" lvl="1" indent="-514350">
              <a:buFont typeface="Arial" panose="020B0604020202020204" pitchFamily="34" charset="0"/>
              <a:buChar char="•"/>
            </a:pPr>
            <a:r>
              <a:rPr lang="en-US" dirty="0"/>
              <a:t>They must not use capital letters.</a:t>
            </a:r>
          </a:p>
          <a:p>
            <a:pPr marL="1149587" lvl="1" indent="-514350">
              <a:buFont typeface="Arial" panose="020B0604020202020204" pitchFamily="34" charset="0"/>
              <a:buChar char="•"/>
            </a:pPr>
            <a:r>
              <a:rPr lang="en-US" dirty="0"/>
              <a:t>They must not have any special characters except . and -.</a:t>
            </a:r>
          </a:p>
          <a:p>
            <a:pPr marL="1149587" lvl="1" indent="-514350">
              <a:buFont typeface="Arial" panose="020B0604020202020204" pitchFamily="34" charset="0"/>
              <a:buChar char="•"/>
            </a:pPr>
            <a:r>
              <a:rPr lang="en-US" dirty="0"/>
              <a:t>They must be a minimum of 3 characters and a maximum of 63 characters long.</a:t>
            </a:r>
          </a:p>
          <a:p>
            <a:pPr marL="514350" lvl="0" indent="-514350">
              <a:buFont typeface="+mj-lt"/>
              <a:buAutoNum type="arabicPeriod" startAt="4"/>
            </a:pPr>
            <a:r>
              <a:rPr lang="en-US" dirty="0"/>
              <a:t>The disk UUID on the node VMs must be enabled: the </a:t>
            </a:r>
            <a:r>
              <a:rPr lang="en-US" b="1" dirty="0"/>
              <a:t>disk.EnableUUID</a:t>
            </a:r>
            <a:r>
              <a:rPr lang="en-US" dirty="0"/>
              <a:t> value must be set to </a:t>
            </a:r>
            <a:r>
              <a:rPr lang="en-US" b="1" dirty="0"/>
              <a:t>True</a:t>
            </a:r>
            <a:r>
              <a:rPr lang="en-US" dirty="0"/>
              <a:t>.</a:t>
            </a:r>
          </a:p>
          <a:p>
            <a:pPr marL="514350" lvl="0" indent="-514350">
              <a:buFont typeface="+mj-lt"/>
              <a:buAutoNum type="arabicPeriod" startAt="4"/>
            </a:pPr>
            <a:r>
              <a:rPr lang="en-US" dirty="0"/>
              <a:t>The user specified in the vSphere cloud configuration must have the privileges to interact with vCenter.</a:t>
            </a:r>
          </a:p>
        </p:txBody>
      </p:sp>
    </p:spTree>
    <p:extLst>
      <p:ext uri="{BB962C8B-B14F-4D97-AF65-F5344CB8AC3E}">
        <p14:creationId xmlns:p14="http://schemas.microsoft.com/office/powerpoint/2010/main" val="1788210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a:t>
            </a:r>
            <a:r>
              <a:rPr lang="en-US" baseline="0" dirty="0"/>
              <a:t> a vSphere cloud provider (3)</a:t>
            </a:r>
            <a:endParaRPr lang="en-US" dirty="0"/>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9</a:t>
            </a:fld>
            <a:endParaRPr lang="en-US" dirty="0">
              <a:solidFill>
                <a:srgbClr val="6D7777"/>
              </a:solidFill>
            </a:endParaRPr>
          </a:p>
        </p:txBody>
      </p:sp>
      <p:sp>
        <p:nvSpPr>
          <p:cNvPr id="4" name="Content Placeholder 3"/>
          <p:cNvSpPr>
            <a:spLocks noGrp="1"/>
          </p:cNvSpPr>
          <p:nvPr>
            <p:ph sz="quarter" idx="11"/>
          </p:nvPr>
        </p:nvSpPr>
        <p:spPr/>
        <p:txBody>
          <a:bodyPr/>
          <a:lstStyle/>
          <a:p>
            <a:pPr marL="514350" lvl="0" indent="-514350">
              <a:buFont typeface="+mj-lt"/>
              <a:buAutoNum type="arabicPeriod" startAt="7"/>
            </a:pPr>
            <a:r>
              <a:rPr lang="en-US" dirty="0"/>
              <a:t>Fore more information, see </a:t>
            </a:r>
            <a:r>
              <a:rPr lang="en-US" dirty="0">
                <a:hlinkClick r:id="rId2"/>
              </a:rPr>
              <a:t>https://www.ibm.com/support/knowledgecenter/SSBS6K_2.1.0/installing/cloud_provider_vsphere.html</a:t>
            </a:r>
            <a:endParaRPr lang="en-US" dirty="0"/>
          </a:p>
        </p:txBody>
      </p:sp>
    </p:spTree>
    <p:extLst>
      <p:ext uri="{BB962C8B-B14F-4D97-AF65-F5344CB8AC3E}">
        <p14:creationId xmlns:p14="http://schemas.microsoft.com/office/powerpoint/2010/main" val="840067347"/>
      </p:ext>
    </p:extLst>
  </p:cSld>
  <p:clrMapOvr>
    <a:masterClrMapping/>
  </p:clrMapOvr>
</p:sld>
</file>

<file path=ppt/theme/theme1.xml><?xml version="1.0" encoding="utf-8"?>
<a:theme xmlns:a="http://schemas.openxmlformats.org/drawingml/2006/main" name="IBM Cloud private theme">
  <a:themeElements>
    <a:clrScheme name="Custom 15">
      <a:dk1>
        <a:srgbClr val="6D7777"/>
      </a:dk1>
      <a:lt1>
        <a:srgbClr val="FFFFFF"/>
      </a:lt1>
      <a:dk2>
        <a:srgbClr val="5596E6"/>
      </a:dk2>
      <a:lt2>
        <a:srgbClr val="959F9F"/>
      </a:lt2>
      <a:accent1>
        <a:srgbClr val="C8D2D2"/>
      </a:accent1>
      <a:accent2>
        <a:srgbClr val="DFE9E9"/>
      </a:accent2>
      <a:accent3>
        <a:srgbClr val="1D3649"/>
      </a:accent3>
      <a:accent4>
        <a:srgbClr val="325C80"/>
      </a:accent4>
      <a:accent5>
        <a:srgbClr val="5596E6"/>
      </a:accent5>
      <a:accent6>
        <a:srgbClr val="7CC7FF"/>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IBM Cloud private for BNSF 07262017 v3" id="{C5118238-B9FE-5741-8027-E8DDAE0EA528}" vid="{00093513-9853-F449-9A93-A72938BD1B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87334</TotalTime>
  <Words>3250</Words>
  <Application>Microsoft Office PowerPoint</Application>
  <PresentationFormat>Custom</PresentationFormat>
  <Paragraphs>360</Paragraphs>
  <Slides>49</Slides>
  <Notes>9</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IBM Cloud private theme</vt:lpstr>
      <vt:lpstr>Storage &amp; Network Considerations</vt:lpstr>
      <vt:lpstr>Volumes, persistent and temporary</vt:lpstr>
      <vt:lpstr>Persistent volumes and how they are created</vt:lpstr>
      <vt:lpstr>Dynamic storage provisioning</vt:lpstr>
      <vt:lpstr>Supported file systems and storage</vt:lpstr>
      <vt:lpstr>Network File System (NFS)</vt:lpstr>
      <vt:lpstr>Configuring a vSphere cloud provider</vt:lpstr>
      <vt:lpstr>Configuring a vSphere cloud provider (2)</vt:lpstr>
      <vt:lpstr>Configuring a vSphere cloud provider (3)</vt:lpstr>
      <vt:lpstr>Volume access modes</vt:lpstr>
      <vt:lpstr>Reclaiming volume resources</vt:lpstr>
      <vt:lpstr>Volume phases</vt:lpstr>
      <vt:lpstr>Viewing the volume status and types</vt:lpstr>
      <vt:lpstr>Security and authentication</vt:lpstr>
      <vt:lpstr>Authentication</vt:lpstr>
      <vt:lpstr>Two authentication options for inter-server communications</vt:lpstr>
      <vt:lpstr>Sharing SSH keys among cluster nodes</vt:lpstr>
      <vt:lpstr>Using passwords </vt:lpstr>
      <vt:lpstr>Using passwords (continued) </vt:lpstr>
      <vt:lpstr>Proxy considerations</vt:lpstr>
      <vt:lpstr>Proxy server issues</vt:lpstr>
      <vt:lpstr>Proxy server issues (continued)</vt:lpstr>
      <vt:lpstr>Network considerations</vt:lpstr>
      <vt:lpstr>Calico</vt:lpstr>
      <vt:lpstr>Network considerations</vt:lpstr>
      <vt:lpstr>Calico networking properties in config.yaml</vt:lpstr>
      <vt:lpstr>Calico networking properties in config.yaml (2)</vt:lpstr>
      <vt:lpstr>Helm and kubectl</vt:lpstr>
      <vt:lpstr>Setup the Helm CLI</vt:lpstr>
      <vt:lpstr>Setup the Helm CLI</vt:lpstr>
      <vt:lpstr>Setup the Helm CLI (2)</vt:lpstr>
      <vt:lpstr>The kubectl utility</vt:lpstr>
      <vt:lpstr>kubectl authentication</vt:lpstr>
      <vt:lpstr>Potential issues</vt:lpstr>
      <vt:lpstr>Optional: Correct swap limit error</vt:lpstr>
      <vt:lpstr>Reporting technical issues</vt:lpstr>
      <vt:lpstr>Supplemental</vt:lpstr>
      <vt:lpstr>vSphere VSAN</vt:lpstr>
      <vt:lpstr>vSphere VSAN</vt:lpstr>
      <vt:lpstr>vSphere VSAN (continued)</vt:lpstr>
      <vt:lpstr>VSAN storage capabilities</vt:lpstr>
      <vt:lpstr>Configuring Keystone for LDAP</vt:lpstr>
      <vt:lpstr>Configure LDAP</vt:lpstr>
      <vt:lpstr>Configure LDAP (2)</vt:lpstr>
      <vt:lpstr>LDAP Minimal installation</vt:lpstr>
      <vt:lpstr>LDAP minimal installation (continued)</vt:lpstr>
      <vt:lpstr>Limiting the scope of LDAP import</vt:lpstr>
      <vt:lpstr>LDAP troubleshooting and best practices</vt:lpstr>
      <vt:lpstr>PowerPoint Presentation</vt:lpstr>
    </vt:vector>
  </TitlesOfParts>
  <Company>GPJ</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Napolitano</dc:creator>
  <cp:lastModifiedBy>ADMINIBM</cp:lastModifiedBy>
  <cp:revision>807</cp:revision>
  <dcterms:created xsi:type="dcterms:W3CDTF">2015-04-16T15:33:21Z</dcterms:created>
  <dcterms:modified xsi:type="dcterms:W3CDTF">2018-04-20T21:17:52Z</dcterms:modified>
</cp:coreProperties>
</file>