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3" r:id="rId4"/>
    <p:sldId id="264" r:id="rId5"/>
    <p:sldId id="265" r:id="rId6"/>
    <p:sldId id="260" r:id="rId7"/>
    <p:sldId id="261" r:id="rId8"/>
    <p:sldId id="266" r:id="rId9"/>
    <p:sldId id="267" r:id="rId10"/>
    <p:sldId id="34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14" r:id="rId19"/>
    <p:sldId id="315" r:id="rId20"/>
    <p:sldId id="316" r:id="rId21"/>
    <p:sldId id="317" r:id="rId22"/>
    <p:sldId id="318" r:id="rId23"/>
    <p:sldId id="319" r:id="rId24"/>
    <p:sldId id="331" r:id="rId25"/>
    <p:sldId id="332" r:id="rId26"/>
    <p:sldId id="320" r:id="rId27"/>
    <p:sldId id="351" r:id="rId28"/>
    <p:sldId id="352" r:id="rId29"/>
    <p:sldId id="354" r:id="rId30"/>
    <p:sldId id="353" r:id="rId31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64091-958E-9247-9B6D-84F748EDCF5E}">
          <p14:sldIdLst>
            <p14:sldId id="256"/>
            <p14:sldId id="259"/>
            <p14:sldId id="263"/>
            <p14:sldId id="264"/>
            <p14:sldId id="265"/>
            <p14:sldId id="260"/>
            <p14:sldId id="261"/>
            <p14:sldId id="266"/>
            <p14:sldId id="267"/>
            <p14:sldId id="349"/>
            <p14:sldId id="268"/>
            <p14:sldId id="269"/>
            <p14:sldId id="270"/>
            <p14:sldId id="271"/>
            <p14:sldId id="272"/>
            <p14:sldId id="273"/>
            <p14:sldId id="274"/>
            <p14:sldId id="314"/>
            <p14:sldId id="315"/>
            <p14:sldId id="316"/>
            <p14:sldId id="317"/>
            <p14:sldId id="318"/>
            <p14:sldId id="319"/>
            <p14:sldId id="331"/>
            <p14:sldId id="332"/>
            <p14:sldId id="320"/>
            <p14:sldId id="351"/>
            <p14:sldId id="352"/>
            <p14:sldId id="354"/>
            <p14:sldId id="3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64" autoAdjust="0"/>
    <p:restoredTop sz="86450" autoAdjust="0"/>
  </p:normalViewPr>
  <p:slideViewPr>
    <p:cSldViewPr snapToGrid="0" snapToObjects="1" showGuides="1">
      <p:cViewPr varScale="1">
        <p:scale>
          <a:sx n="92" d="100"/>
          <a:sy n="92" d="100"/>
        </p:scale>
        <p:origin x="416" y="176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-2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40Gb is the minimum</a:t>
            </a:r>
            <a:r>
              <a:rPr lang="en-US" baseline="0" dirty="0" smtClean="0"/>
              <a:t> required </a:t>
            </a:r>
            <a:r>
              <a:rPr lang="en-US" dirty="0" smtClean="0"/>
              <a:t>disk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</a:t>
            </a:r>
            <a:r>
              <a:rPr lang="en-US" baseline="0" dirty="0" smtClean="0"/>
              <a:t> 70-150 is recommended to add space for Elasticsearch and other management tools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#sudo apt-get update #sudo apt-get install glusterfs-client #sudo modprobe dm_thin_pool #echo dm_thin_pool | sudo tee -a /etc/modules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Red Hat Enterprise Linux: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#sudo yum install glusterfs-client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6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1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 smtClean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  <a:endParaRPr lang="en-US" sz="1600" b="0" i="0" dirty="0">
              <a:solidFill>
                <a:srgbClr val="325C80">
                  <a:lumMod val="60000"/>
                  <a:lumOff val="40000"/>
                </a:srgbClr>
              </a:solidFill>
              <a:latin typeface="IBM Plex Sans Regular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This presentation is intended for an IBM internal audience only.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974B-46DF-4305-AE83-BA723F2149DD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E6CD-E138-464C-B4CC-94C5BAA17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8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 smtClean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 smtClean="0">
                <a:solidFill>
                  <a:srgbClr val="325C80"/>
                </a:solidFill>
                <a:latin typeface="IBM Plex Sans Regular" charset="0"/>
              </a:rPr>
              <a:t> – Do not share 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6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1.openpowercontainer.com/dashboard/auth/log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m-cloud-tech.slack.com/messages/C5S7HG0T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BS6K_2.1.0/installing/install_contain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ibm.biz/ICP-A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&amp; configuration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Havard  </a:t>
            </a:r>
            <a:r>
              <a:rPr lang="en-US" sz="2400" i="1" dirty="0" smtClean="0"/>
              <a:t>vhavard@us.ibm.com</a:t>
            </a:r>
            <a:endParaRPr lang="en-US" sz="2400" dirty="0" smtClean="0"/>
          </a:p>
          <a:p>
            <a:r>
              <a:rPr lang="en-US" dirty="0" smtClean="0"/>
              <a:t>Robert Rohlin  </a:t>
            </a:r>
            <a:r>
              <a:rPr lang="en-US" sz="2400" i="1" dirty="0" smtClean="0"/>
              <a:t>rrohlin@us.ibm.com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hardware guidelines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Master node (only 1 master node / cluster if HA not required): 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Small to mid-installations: 4 </a:t>
            </a:r>
            <a:r>
              <a:rPr lang="en-US" dirty="0" err="1" smtClean="0"/>
              <a:t>vCPUs</a:t>
            </a:r>
            <a:r>
              <a:rPr lang="en-US" dirty="0" smtClean="0"/>
              <a:t>, 16-64 GB RAM (depending on # of worker nodes)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Proxy node: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2 CPUs, 8 Gb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Worker nodes: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4-8 CPUs, 8-16 GB RAM depending on implementation size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Recommend 3 worker nodes for standard installation and then increase with workload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operating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 dirty="0">
              <a:solidFill>
                <a:srgbClr val="6D7777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30738075"/>
              </p:ext>
            </p:extLst>
          </p:nvPr>
        </p:nvGraphicFramePr>
        <p:xfrm>
          <a:off x="468311" y="1676400"/>
          <a:ext cx="13832158" cy="60534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16079"/>
                <a:gridCol w="6916079"/>
              </a:tblGrid>
              <a:tr h="662651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Platform</a:t>
                      </a:r>
                      <a:endParaRPr lang="en-US" sz="3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Operating system</a:t>
                      </a:r>
                      <a:endParaRPr lang="en-US" sz="3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7069" marR="37069" marT="37069" marB="37069" anchor="ctr"/>
                </a:tc>
              </a:tr>
              <a:tr h="987624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Linux™ 64-bit</a:t>
                      </a: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Red Hat Enterprise Linux (RHEL) 7.1 and 7.2</a:t>
                      </a: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</a:tr>
              <a:tr h="803396"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Ubuntu 16.04 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LTS 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(recommended due to ease of installing prerequisites)</a:t>
                      </a:r>
                      <a:endParaRPr lang="en-US" sz="20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</a:tr>
              <a:tr h="1005376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Linux on POWER 64-bit Little Endian (LE)</a:t>
                      </a:r>
                    </a:p>
                  </a:txBody>
                  <a:tcPr marL="37069" marR="37069" marT="37069" marB="37069" anchor="ctr">
                    <a:solidFill>
                      <a:srgbClr val="B2C4D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Red Hat Enterprise Linux (RHEL) 7.1 and 7.2</a:t>
                      </a:r>
                    </a:p>
                  </a:txBody>
                  <a:tcPr anchor="ctr">
                    <a:solidFill>
                      <a:srgbClr val="B2C4DC"/>
                    </a:solidFill>
                  </a:tcPr>
                </a:tc>
              </a:tr>
              <a:tr h="803396"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B2C4D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Ubuntu 16.04 LTS 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(recommended due to ease of installing prerequisites)</a:t>
                      </a:r>
                      <a:endParaRPr lang="en-US" sz="20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B2C4DC"/>
                    </a:solidFill>
                  </a:tcPr>
                </a:tc>
              </a:tr>
              <a:tr h="987624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IBM® Z</a:t>
                      </a: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Red Hat Enterprise Linux (RHEL) 7.1 and 7.2</a:t>
                      </a: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</a:tr>
              <a:tr h="803396"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Ubuntu 16.04 LTS </a:t>
                      </a:r>
                      <a:r>
                        <a:rPr lang="en-US" sz="20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(recommended due to ease of installing prerequisites)</a:t>
                      </a:r>
                      <a:endParaRPr lang="en-US" sz="20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069" marR="37069" marT="37069" marB="37069" anchor="ctr">
                    <a:solidFill>
                      <a:srgbClr val="92A9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operating systems</a:t>
            </a:r>
            <a:r>
              <a:rPr lang="en-US" baseline="0" dirty="0" smtClean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 dirty="0">
              <a:solidFill>
                <a:srgbClr val="6D7777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82446974"/>
              </p:ext>
            </p:extLst>
          </p:nvPr>
        </p:nvGraphicFramePr>
        <p:xfrm>
          <a:off x="468313" y="1889759"/>
          <a:ext cx="13065124" cy="533400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66281"/>
                <a:gridCol w="3266281"/>
                <a:gridCol w="3575685"/>
                <a:gridCol w="2956877"/>
              </a:tblGrid>
              <a:tr h="252867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effectLst/>
                        </a:rPr>
                        <a:t>Node type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effectLst/>
                        </a:rPr>
                        <a:t>Linux 64-bit (x86_84)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800" dirty="0">
                          <a:effectLst/>
                        </a:rPr>
                        <a:t>Linux on POWER 64-bit Little Endian (LE) (ppc64le)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effectLst/>
                        </a:rPr>
                        <a:t>IBM® Z (s390x)</a:t>
                      </a:r>
                    </a:p>
                  </a:txBody>
                  <a:tcPr marL="37069" marR="37069" marT="37069" marB="37069" anchor="ctr"/>
                </a:tc>
              </a:tr>
              <a:tr h="9351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Master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X</a:t>
                      </a:r>
                    </a:p>
                  </a:txBody>
                  <a:tcPr marL="37069" marR="37069" marT="37069" marB="37069" anchor="ctr"/>
                </a:tc>
              </a:tr>
              <a:tr h="9351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Proxy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X</a:t>
                      </a:r>
                    </a:p>
                  </a:txBody>
                  <a:tcPr marL="37069" marR="37069" marT="37069" marB="37069" anchor="ctr"/>
                </a:tc>
              </a:tr>
              <a:tr h="9351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Worker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Y</a:t>
                      </a:r>
                    </a:p>
                  </a:txBody>
                  <a:tcPr marL="37069" marR="37069" marT="37069" marB="3706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Cloud private on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13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07338" y="4132162"/>
            <a:ext cx="6803019" cy="350999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48859" y="1455821"/>
            <a:ext cx="13429938" cy="76613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with IBMid to:</a:t>
            </a:r>
            <a:r>
              <a:rPr lang="en-US" dirty="0"/>
              <a:t> </a:t>
            </a:r>
            <a:r>
              <a:rPr lang="en-US" b="1" u="sng" dirty="0">
                <a:hlinkClick r:id="rId3"/>
              </a:rPr>
              <a:t>https://</a:t>
            </a:r>
            <a:r>
              <a:rPr lang="en-US" b="1" dirty="0">
                <a:hlinkClick r:id="rId3"/>
              </a:rPr>
              <a:t>portal1.openpowercontainer.com/dashboard/auth/login</a:t>
            </a:r>
            <a:r>
              <a:rPr lang="en-US" b="1" u="sng" dirty="0" smtClean="0">
                <a:hlinkClick r:id="rId3"/>
              </a:rPr>
              <a:t>/</a:t>
            </a: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Slack channel: </a:t>
            </a:r>
            <a:r>
              <a:rPr lang="en-US" b="1" u="sng" dirty="0">
                <a:hlinkClick r:id="rId4"/>
              </a:rPr>
              <a:t>https://ibm-cloud-tech.slack.com/messages/C5S7HG0TD</a:t>
            </a:r>
            <a:r>
              <a:rPr lang="en-US" b="1" u="sng" dirty="0" smtClean="0">
                <a:hlinkClick r:id="rId4"/>
              </a:rPr>
              <a:t>/</a:t>
            </a:r>
            <a:r>
              <a:rPr lang="en-US" b="1" dirty="0"/>
              <a:t> </a:t>
            </a:r>
            <a:r>
              <a:rPr lang="en-US" b="1" dirty="0" smtClean="0"/>
              <a:t>(#power-docker-cloud)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7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on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678342" cy="6096082"/>
          </a:xfrm>
        </p:spPr>
        <p:txBody>
          <a:bodyPr/>
          <a:lstStyle/>
          <a:p>
            <a:r>
              <a:rPr lang="en-US" dirty="0" smtClean="0"/>
              <a:t>Installation on Power differs only slightly from Ubuntu or Red Hat installation: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Operating system components and libraries might have different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command to install ICP on Power is slightly different:</a:t>
            </a:r>
          </a:p>
          <a:p>
            <a:pPr marL="768469" lvl="2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docker </a:t>
            </a:r>
            <a:r>
              <a:rPr lang="en-US" b="1" dirty="0"/>
              <a:t>run --net=host -t -e LICENSE=accept </a:t>
            </a:r>
            <a:r>
              <a:rPr lang="en-US" b="1" dirty="0" smtClean="0"/>
              <a:t>-</a:t>
            </a:r>
            <a:r>
              <a:rPr lang="en-US" b="1" dirty="0"/>
              <a:t>v $(pwd):/installer/cluster </a:t>
            </a:r>
            <a:r>
              <a:rPr lang="en-US" b="1" u="sng" dirty="0" smtClean="0"/>
              <a:t>ppc64le</a:t>
            </a:r>
            <a:r>
              <a:rPr lang="en-US" b="1" dirty="0" smtClean="0"/>
              <a:t>/icp-inception:2.1.0-s4-rc1-ee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for each operating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Optional: Install GUI for server (only on master)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Network Time Protocol (NTP)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extra Linux packages</a:t>
            </a:r>
          </a:p>
          <a:p>
            <a:pPr marL="514350" lvl="1" indent="-514350">
              <a:buSzTx/>
              <a:buFont typeface="+mj-lt"/>
              <a:buAutoNum type="arabicPeriod" startAt="4"/>
            </a:pPr>
            <a:r>
              <a:rPr lang="en-US" dirty="0" smtClean="0"/>
              <a:t>Configure memory map counts for indices storage (covered in tutorial), e.g. </a:t>
            </a:r>
            <a:r>
              <a:rPr lang="en-US" b="1" dirty="0"/>
              <a:t>sysctl -w </a:t>
            </a:r>
            <a:r>
              <a:rPr lang="en-US" b="1" dirty="0" smtClean="0"/>
              <a:t>vm.max_map_count=262144</a:t>
            </a:r>
          </a:p>
          <a:p>
            <a:pPr marL="514350" lvl="1" indent="-514350">
              <a:buSzTx/>
              <a:buFont typeface="+mj-lt"/>
              <a:buAutoNum type="arabicPeriod" startAt="4"/>
            </a:pPr>
            <a:r>
              <a:rPr lang="en-US" dirty="0" smtClean="0"/>
              <a:t>Optional: Add GNU Privacy Guard (GPG) which is used to sign and verify files</a:t>
            </a:r>
          </a:p>
          <a:p>
            <a:pPr marL="514350" lvl="1" indent="-514350">
              <a:buSzTx/>
              <a:buFont typeface="+mj-lt"/>
              <a:buAutoNum type="arabicPeriod" startAt="4"/>
            </a:pPr>
            <a:r>
              <a:rPr lang="en-US" dirty="0" smtClean="0"/>
              <a:t>Regarding Ubuntu vs. Red Hat</a:t>
            </a:r>
          </a:p>
          <a:p>
            <a:pPr marL="825619" lvl="2" indent="-514350"/>
            <a:r>
              <a:rPr lang="en-US" dirty="0" smtClean="0"/>
              <a:t>Red Hat servers will require a subscription to a </a:t>
            </a:r>
            <a:r>
              <a:rPr lang="en-US" b="1" dirty="0" smtClean="0"/>
              <a:t>yum</a:t>
            </a:r>
            <a:r>
              <a:rPr lang="en-US" dirty="0" smtClean="0"/>
              <a:t> repository to download components (e.g. </a:t>
            </a:r>
            <a:r>
              <a:rPr lang="en-US" b="1" dirty="0" smtClean="0"/>
              <a:t>yum install glusterfs-client</a:t>
            </a:r>
            <a:r>
              <a:rPr lang="en-US" dirty="0" smtClean="0"/>
              <a:t>)</a:t>
            </a:r>
          </a:p>
          <a:p>
            <a:pPr marL="825619" lvl="2" indent="-514350"/>
            <a:r>
              <a:rPr lang="en-US" dirty="0" smtClean="0"/>
              <a:t>Ubuntu has no such requirement as you can use the open source </a:t>
            </a:r>
            <a:r>
              <a:rPr lang="en-US" b="1" dirty="0" smtClean="0"/>
              <a:t>apt-get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b="1" dirty="0"/>
              <a:t>apt-get install </a:t>
            </a:r>
            <a:r>
              <a:rPr lang="en-US" b="1" dirty="0" smtClean="0"/>
              <a:t>glusterfs-client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Docker versions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IBM</a:t>
            </a:r>
            <a:r>
              <a:rPr lang="en-US" baseline="0" dirty="0" smtClean="0"/>
              <a:t> Cloud private is distributed as a Docker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versions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Docker Enterprise Edition</a:t>
            </a:r>
          </a:p>
          <a:p>
            <a:pPr marL="140370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1.12 to 1.13.1</a:t>
            </a:r>
          </a:p>
          <a:p>
            <a:pPr marL="140370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17.03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Docker Community Edition</a:t>
            </a:r>
          </a:p>
          <a:p>
            <a:pPr marL="140370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1.12 to 1.13.1</a:t>
            </a:r>
          </a:p>
          <a:p>
            <a:pPr marL="140370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17.06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┌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─────────────────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Plans are that the GA version of ICP 2.1 will install Docker for you.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└────────────────────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7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config.yaml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After you copy the files from the install container, you modify the </a:t>
            </a:r>
            <a:r>
              <a:rPr lang="en-US" b="1" dirty="0" smtClean="0"/>
              <a:t>config.yaml</a:t>
            </a:r>
            <a:r>
              <a:rPr lang="en-US" dirty="0" smtClean="0"/>
              <a:t> file before running the installer.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config.yaml</a:t>
            </a:r>
            <a:r>
              <a:rPr lang="en-US" dirty="0"/>
              <a:t> file contains all the configuration settings that are needed to deploy your </a:t>
            </a:r>
            <a:r>
              <a:rPr lang="en-US" dirty="0" smtClean="0"/>
              <a:t>cluster and install ICp software. It controls the way in which ICP is installed.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config.yaml</a:t>
            </a:r>
            <a:r>
              <a:rPr lang="en-US" dirty="0"/>
              <a:t> also contains a list of the Docker images that are pulled from Docker Hub by the installer during the IBM® Cloud private-ce (Community Edition) installation process</a:t>
            </a:r>
            <a:r>
              <a:rPr lang="en-US" dirty="0" smtClean="0"/>
              <a:t>. (The Enterprise Edition installs all containers on each server by default.)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┌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─────────────────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GA version will have a GUI configuration utility. At some future point, this GUI will also install the Kubernetes and Cloud Foundry components.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└────────────────────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3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the installation software?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876664" cy="6096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 smtClean="0"/>
              <a:t>For EE version </a:t>
            </a:r>
            <a:r>
              <a:rPr lang="en-US" dirty="0" smtClean="0"/>
              <a:t>-- download the latest build from Xtreme Leverage (XL) or Passport Advantage (PPA)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 smtClean="0"/>
              <a:t>For CE version </a:t>
            </a:r>
            <a:r>
              <a:rPr lang="en-US" dirty="0" smtClean="0"/>
              <a:t>– available on the public Docker hub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Docker container installation files will be available in github.ibm.com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installation steps, </a:t>
            </a:r>
            <a:r>
              <a:rPr lang="en-US" b="1" dirty="0" smtClean="0"/>
              <a:t>consult your tutorial material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Also, see: </a:t>
            </a:r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www.ibm.com/support/knowledgecenter/SSBS6K_2.1.0/installing/install_containers.html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109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After completing this lecture, you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Identify differences between CE and EE 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List ICp server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List hardware and software prerequisites to installing ICp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Know what Dynamic Storage provisioning does and list the more common storage options that you might see at customer 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Configure secure communications between servers in the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List properties for configuring networking with Calico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Locate valuable resources for installing and configuring ICp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Identify essential concepts</a:t>
            </a:r>
          </a:p>
          <a:p>
            <a:pPr lvl="2"/>
            <a:r>
              <a:rPr lang="en-US" dirty="0" smtClean="0"/>
              <a:t>Docker – containers versus images</a:t>
            </a:r>
          </a:p>
          <a:p>
            <a:pPr lvl="2"/>
            <a:r>
              <a:rPr lang="en-US" dirty="0" smtClean="0"/>
              <a:t>Installation broad strokes</a:t>
            </a:r>
          </a:p>
          <a:p>
            <a:pPr lvl="2"/>
            <a:r>
              <a:rPr lang="en-US" dirty="0" smtClean="0"/>
              <a:t>Potential installation issues</a:t>
            </a:r>
          </a:p>
          <a:p>
            <a:pPr lvl="2"/>
            <a:r>
              <a:rPr lang="en-US" dirty="0" smtClean="0"/>
              <a:t>Cloud Foundry</a:t>
            </a:r>
          </a:p>
        </p:txBody>
      </p:sp>
    </p:spTree>
    <p:extLst>
      <p:ext uri="{BB962C8B-B14F-4D97-AF65-F5344CB8AC3E}">
        <p14:creationId xmlns:p14="http://schemas.microsoft.com/office/powerpoint/2010/main" val="10586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0BDEFF-F1B4-4182-8A7C-234D3E7E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A0385-35D4-40F5-B991-2CA5FA6B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EE -- Download </a:t>
            </a:r>
            <a:r>
              <a:rPr lang="en-US" dirty="0"/>
              <a:t>the installation </a:t>
            </a:r>
            <a:r>
              <a:rPr lang="en-US" dirty="0" smtClean="0"/>
              <a:t>*.gz file and run the installation</a:t>
            </a:r>
          </a:p>
          <a:p>
            <a:pPr marL="768469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installer pulls down additional containers from Docker Hub for CE local repo for 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CE – Get container from Docker public repository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Supported for RHEL and Ubuntu on X, POWER and Z (workers only at this time)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Overall </a:t>
            </a:r>
            <a:r>
              <a:rPr lang="en-US" dirty="0"/>
              <a:t>installation should take &lt; 4 hours depending on scenario</a:t>
            </a:r>
          </a:p>
          <a:p>
            <a:pPr lvl="1"/>
            <a:r>
              <a:rPr lang="en-US" dirty="0"/>
              <a:t>(90% System Config, 10% Installation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indent="-253078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┌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─────────────────</a:t>
            </a:r>
          </a:p>
          <a:p>
            <a:pPr indent="-253078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Except where otherwise noted, the installation steps in the following slides pertain to the Enterprise Edition (EE) of ICP</a:t>
            </a:r>
          </a:p>
          <a:p>
            <a:pPr indent="-253078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└────────────────────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Choose</a:t>
            </a:r>
            <a:r>
              <a:rPr lang="en-US" baseline="0" dirty="0" smtClean="0"/>
              <a:t> supported platform(s) (e.g. Ubuntu 16.0.4 TLS Server)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Set static IP addresses on each host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Install optional Linux components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aseline="0" dirty="0" smtClean="0"/>
              <a:t>Configure</a:t>
            </a:r>
            <a:r>
              <a:rPr lang="en-US" dirty="0" smtClean="0"/>
              <a:t> </a:t>
            </a:r>
            <a:r>
              <a:rPr lang="en-US" b="1" dirty="0" smtClean="0"/>
              <a:t>/etc/hosts </a:t>
            </a:r>
            <a:r>
              <a:rPr lang="en-US" dirty="0" smtClean="0"/>
              <a:t>file on each server with information on each node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aseline="0" dirty="0" smtClean="0"/>
              <a:t>Synchronize</a:t>
            </a:r>
            <a:r>
              <a:rPr lang="en-US" dirty="0" smtClean="0"/>
              <a:t> time on each server using Network Time Protocol (NTP)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aseline="0" dirty="0" smtClean="0"/>
              <a:t>Set</a:t>
            </a:r>
            <a:r>
              <a:rPr lang="en-US" dirty="0" smtClean="0"/>
              <a:t> </a:t>
            </a:r>
            <a:r>
              <a:rPr lang="en-US" b="1" dirty="0" smtClean="0"/>
              <a:t>vm.max_map_count</a:t>
            </a:r>
            <a:r>
              <a:rPr lang="en-US" dirty="0" smtClean="0"/>
              <a:t> on each host to be at least </a:t>
            </a:r>
            <a:r>
              <a:rPr lang="en-US" b="1" dirty="0" smtClean="0"/>
              <a:t>262144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/>
              <a:t>that default ports are open (see </a:t>
            </a:r>
            <a:r>
              <a:rPr lang="en-US" sz="2800" b="1" dirty="0"/>
              <a:t>https://</a:t>
            </a:r>
            <a:r>
              <a:rPr lang="en-US" sz="2800" b="1" dirty="0" smtClean="0"/>
              <a:t>www.ibm.com/support/knowledgecenter/SSBS6K_2.1.0/installing/prep_cluster.html</a:t>
            </a:r>
            <a:r>
              <a:rPr lang="en-US" dirty="0" smtClean="0"/>
              <a:t>)</a:t>
            </a:r>
            <a:endParaRPr lang="en-US" baseline="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Backup images to set base configuration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Determine authentication method (SSH or password)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Install Python if necessary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Install supported version of Docker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Start Docker</a:t>
            </a:r>
          </a:p>
          <a:p>
            <a:pPr marL="514350" indent="-514350" algn="l">
              <a:buFont typeface="+mj-lt"/>
              <a:buAutoNum type="arabicPeriod" startAt="8"/>
            </a:pPr>
            <a:r>
              <a:rPr lang="en-US" dirty="0" smtClean="0"/>
              <a:t>Install SSH client on each server</a:t>
            </a:r>
          </a:p>
          <a:p>
            <a:pPr marL="514350" marR="0" indent="-514350" algn="l" defTabSz="728758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 startAt="8"/>
              <a:tabLst/>
              <a:defRPr/>
            </a:pPr>
            <a:r>
              <a:rPr lang="en-US" sz="3200" b="0" i="0" kern="1200" baseline="0" dirty="0" smtClean="0">
                <a:solidFill>
                  <a:srgbClr val="595959"/>
                </a:solidFill>
                <a:effectLst/>
                <a:latin typeface="IBM Plex Sans Regular" charset="0"/>
                <a:ea typeface="+mn-ea"/>
                <a:cs typeface="+mn-cs"/>
              </a:rPr>
              <a:t>Configure and start LDAP server and confirm availability (if applicable)</a:t>
            </a:r>
            <a:endParaRPr lang="en-US" sz="3200" dirty="0" smtClean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r>
              <a:rPr lang="en-US" baseline="0" dirty="0" smtClean="0"/>
              <a:t> overview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16"/>
            </a:pPr>
            <a:r>
              <a:rPr lang="en-US" dirty="0" smtClean="0"/>
              <a:t>Load </a:t>
            </a:r>
            <a:r>
              <a:rPr lang="en-US" dirty="0"/>
              <a:t>the images into </a:t>
            </a:r>
            <a:r>
              <a:rPr lang="en-US" dirty="0" smtClean="0"/>
              <a:t>Docker (EE only)</a:t>
            </a:r>
            <a:endParaRPr lang="en-US" dirty="0"/>
          </a:p>
          <a:p>
            <a:pPr lvl="1" indent="0">
              <a:buNone/>
            </a:pPr>
            <a:r>
              <a:rPr lang="en-US" dirty="0"/>
              <a:t>For Linux™ 64-bit, run this </a:t>
            </a:r>
            <a:r>
              <a:rPr lang="en-US" dirty="0" smtClean="0"/>
              <a:t>command (substitute name of current *.gz file):</a:t>
            </a:r>
            <a:endParaRPr lang="en-US" dirty="0"/>
          </a:p>
          <a:p>
            <a:pPr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tar xf ibm-cloud-private-x86_64-2.1.0-s4-rc1.tar.gz -O | docker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  <a:p>
            <a:pPr lvl="1" indent="0">
              <a:buNone/>
            </a:pPr>
            <a:r>
              <a:rPr lang="en-US" dirty="0" smtClean="0"/>
              <a:t>For </a:t>
            </a:r>
            <a:r>
              <a:rPr lang="en-US" dirty="0"/>
              <a:t>Linux™ on Power® 64-bit LE, run this command:</a:t>
            </a:r>
          </a:p>
          <a:p>
            <a:pPr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tar xf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ibm-cloud-private-ppc64le-2.1.0-s4-rc1.tar.gz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 | sudo docker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  <a:p>
            <a:pPr marL="514350" indent="-514350" algn="l">
              <a:buFont typeface="+mj-lt"/>
              <a:buAutoNum type="arabicPeriod" startAt="16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Verify docker image name – </a:t>
            </a:r>
            <a:r>
              <a:rPr lang="en-US" b="1" dirty="0" smtClean="0">
                <a:latin typeface="+mn-lt"/>
                <a:cs typeface="Courier New" panose="02070309020205020404" pitchFamily="49" charset="0"/>
              </a:rPr>
              <a:t>docker image ls</a:t>
            </a:r>
          </a:p>
          <a:p>
            <a:pPr algn="l"/>
            <a:endParaRPr lang="en-US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 overview (continued)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6" y="6472862"/>
            <a:ext cx="15434004" cy="6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5138" y="1274165"/>
            <a:ext cx="13074650" cy="6282336"/>
          </a:xfrm>
        </p:spPr>
        <p:txBody>
          <a:bodyPr anchor="t"/>
          <a:lstStyle/>
          <a:p>
            <a:pPr marL="514350" indent="-514350" algn="l">
              <a:buFont typeface="+mj-lt"/>
              <a:buAutoNum type="arabicPeriod" startAt="18"/>
            </a:pPr>
            <a:r>
              <a:rPr lang="en-US" dirty="0" smtClean="0"/>
              <a:t>Extract the sample configuration files from the installer image</a:t>
            </a:r>
          </a:p>
          <a:p>
            <a:pPr marL="693428" lvl="2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-v $(pwd):/data -e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LICENSE=accept </a:t>
            </a:r>
          </a:p>
          <a:p>
            <a:pPr marL="693428" lvl="2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ibmcom/icp-inception:2.1.0-s4-rc1-ee cp -r cluster /data</a:t>
            </a:r>
          </a:p>
          <a:p>
            <a:pPr marL="514350" indent="-514350" algn="l">
              <a:buFont typeface="+mj-lt"/>
              <a:buAutoNum type="arabicPeriod" startAt="18"/>
            </a:pPr>
            <a:r>
              <a:rPr lang="en-US" dirty="0" smtClean="0"/>
              <a:t>A </a:t>
            </a:r>
            <a:r>
              <a:rPr lang="en-US" b="1" dirty="0"/>
              <a:t>ibm-cloud-private-x86_64-2.1.0-s4-rc1.tar</a:t>
            </a:r>
            <a:r>
              <a:rPr lang="en-US" dirty="0"/>
              <a:t> </a:t>
            </a:r>
            <a:r>
              <a:rPr lang="en-US" dirty="0" smtClean="0"/>
              <a:t>directory (*or other directory based on the file name) is created inside your installation directory.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 overview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5137" y="1427163"/>
            <a:ext cx="13490705" cy="6129337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0"/>
            </a:pPr>
            <a:r>
              <a:rPr lang="en-US" dirty="0" smtClean="0"/>
              <a:t>Move the image files for your cluster to the </a:t>
            </a:r>
            <a:r>
              <a:rPr lang="en-US" b="1" dirty="0" smtClean="0"/>
              <a:t>&lt;installation_directory&gt;/cluster/images </a:t>
            </a:r>
            <a:r>
              <a:rPr lang="en-US" dirty="0" smtClean="0"/>
              <a:t>folder</a:t>
            </a:r>
          </a:p>
          <a:p>
            <a:pPr marL="514350" indent="-514350" algn="l">
              <a:buFont typeface="+mj-lt"/>
              <a:buAutoNum type="arabicPeriod" startAt="20"/>
            </a:pPr>
            <a:r>
              <a:rPr lang="en-US" dirty="0" smtClean="0"/>
              <a:t>Run installation script.</a:t>
            </a:r>
          </a:p>
          <a:p>
            <a:pPr marL="1149587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 smtClean="0"/>
              <a:t>–vvv </a:t>
            </a:r>
            <a:r>
              <a:rPr lang="en-US" dirty="0" smtClean="0"/>
              <a:t>to installation command line for verbose error feedback if a previous installation has failed</a:t>
            </a:r>
          </a:p>
          <a:p>
            <a:pPr marL="1149587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Pipe the output to </a:t>
            </a:r>
            <a:r>
              <a:rPr lang="en-US" b="1" dirty="0"/>
              <a:t>tee</a:t>
            </a:r>
            <a:r>
              <a:rPr lang="en-US" dirty="0"/>
              <a:t> </a:t>
            </a:r>
            <a:r>
              <a:rPr lang="en-US" b="1" dirty="0"/>
              <a:t>install.out </a:t>
            </a:r>
            <a:r>
              <a:rPr lang="en-US" dirty="0"/>
              <a:t>file, you preserve all messages for </a:t>
            </a:r>
            <a:r>
              <a:rPr lang="en-US" dirty="0" smtClean="0"/>
              <a:t>support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--net=host -t -e LICENSE=accept -v $(pwd):/installer/cluster ibmcom/icp-inception:2.1.0-s4-rc1-ee install –vvv | tee install.out 2&gt;&amp;1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 overview (continued) –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 anchor="t"/>
          <a:lstStyle/>
          <a:p>
            <a:pPr marL="514350" indent="-514350" algn="l">
              <a:buFont typeface="+mj-lt"/>
              <a:buAutoNum type="arabicPeriod" startAt="21"/>
            </a:pPr>
            <a:r>
              <a:rPr lang="en-US" dirty="0" smtClean="0"/>
              <a:t>Resolve installation errors</a:t>
            </a:r>
          </a:p>
          <a:p>
            <a:pPr marL="514350" indent="-514350" algn="l">
              <a:buFont typeface="+mj-lt"/>
              <a:buAutoNum type="arabicPeriod" startAt="21"/>
            </a:pPr>
            <a:r>
              <a:rPr lang="en-US" dirty="0" smtClean="0"/>
              <a:t>Backup installed servers/images</a:t>
            </a:r>
          </a:p>
          <a:p>
            <a:pPr marL="1149587" lvl="1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Installation overview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After completing this topic, you will be able to:</a:t>
            </a:r>
          </a:p>
          <a:p>
            <a:pPr lvl="1"/>
            <a:r>
              <a:rPr lang="en-US" dirty="0" smtClean="0"/>
              <a:t>Submit a knowledge asset into ARM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ndicate which logs need to be checked and where they are</a:t>
            </a:r>
          </a:p>
          <a:p>
            <a:pPr lvl="1"/>
            <a:r>
              <a:rPr lang="en-US" dirty="0" smtClean="0"/>
              <a:t>Identify the “</a:t>
            </a:r>
            <a:r>
              <a:rPr lang="en-US" dirty="0" err="1" smtClean="0"/>
              <a:t>mustgathers</a:t>
            </a:r>
            <a:r>
              <a:rPr lang="en-US" dirty="0" smtClean="0"/>
              <a:t>” for solving a problem in this area</a:t>
            </a:r>
          </a:p>
          <a:p>
            <a:pPr lvl="1"/>
            <a:r>
              <a:rPr lang="en-US" dirty="0" smtClean="0"/>
              <a:t>Understand the known limitations and dependencies</a:t>
            </a:r>
          </a:p>
          <a:p>
            <a:pPr lvl="2"/>
            <a:r>
              <a:rPr lang="en-US" dirty="0" smtClean="0"/>
              <a:t>At least one example of a common problem or failure and how to resolve it</a:t>
            </a:r>
          </a:p>
          <a:p>
            <a:pPr lvl="2"/>
            <a:r>
              <a:rPr lang="en-US" dirty="0" smtClean="0"/>
              <a:t>Any dependencies that could cause issues in this area</a:t>
            </a:r>
          </a:p>
          <a:p>
            <a:pPr lvl="1"/>
            <a:r>
              <a:rPr lang="en-US" dirty="0" smtClean="0"/>
              <a:t>Extra Credit</a:t>
            </a:r>
          </a:p>
          <a:p>
            <a:pPr lvl="2"/>
            <a:r>
              <a:rPr lang="en-US" dirty="0" smtClean="0"/>
              <a:t>Identify the squad that owns this code (or the parts of this code) and who is the leader of this squad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installation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946" y="1335505"/>
            <a:ext cx="13064176" cy="62042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installation fails with the message that the hostnames fail to resolve, but see an IP address instead of a hostname, the 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/hosts</a:t>
            </a:r>
            <a:r>
              <a:rPr lang="en-US" sz="2800" dirty="0" smtClean="0"/>
              <a:t> files on the workstations in the cluster do not match.</a:t>
            </a:r>
          </a:p>
          <a:p>
            <a:pPr marL="1149587" lvl="1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Make sure that every /</a:t>
            </a:r>
            <a:r>
              <a:rPr lang="en-US" sz="2800" dirty="0" err="1" smtClean="0"/>
              <a:t>etc</a:t>
            </a:r>
            <a:r>
              <a:rPr lang="en-US" sz="2800" dirty="0" smtClean="0"/>
              <a:t>/hosts file matches </a:t>
            </a:r>
            <a:r>
              <a:rPr lang="en-US" sz="2800" b="1" dirty="0" smtClean="0"/>
              <a:t>exactly</a:t>
            </a:r>
            <a:r>
              <a:rPr lang="en-US" sz="2800" dirty="0" smtClean="0"/>
              <a:t>.</a:t>
            </a:r>
          </a:p>
          <a:p>
            <a:pPr marL="1149587" lvl="1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Easiest way to fix this is to use </a:t>
            </a:r>
            <a:r>
              <a:rPr lang="en-US" sz="2800" b="1" dirty="0" err="1" smtClean="0"/>
              <a:t>scp</a:t>
            </a:r>
            <a:r>
              <a:rPr lang="en-US" sz="2800" dirty="0" smtClean="0"/>
              <a:t> to copy the 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/hosts </a:t>
            </a:r>
            <a:r>
              <a:rPr lang="en-US" sz="2800" dirty="0" smtClean="0"/>
              <a:t>file from the boot / master to all the other cluster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Run installation with the </a:t>
            </a:r>
            <a:r>
              <a:rPr lang="en-US" sz="2800" b="1" dirty="0" smtClean="0"/>
              <a:t>–</a:t>
            </a:r>
            <a:r>
              <a:rPr lang="en-US" sz="2800" b="1" dirty="0" err="1" smtClean="0"/>
              <a:t>vvv</a:t>
            </a:r>
            <a:r>
              <a:rPr lang="en-US" sz="2800" b="1" dirty="0" smtClean="0"/>
              <a:t> </a:t>
            </a:r>
            <a:r>
              <a:rPr lang="en-US" sz="2800" dirty="0" smtClean="0"/>
              <a:t>option and pipe it to a file (as seen in previous examples). You can then submit this “</a:t>
            </a:r>
            <a:r>
              <a:rPr lang="en-US" sz="2800" dirty="0" err="1" smtClean="0"/>
              <a:t>mustgather</a:t>
            </a:r>
            <a:r>
              <a:rPr lang="en-US" sz="2800" dirty="0" smtClean="0"/>
              <a:t>” file to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you make a typo when adding a </a:t>
            </a:r>
            <a:r>
              <a:rPr lang="en-US" sz="2800" dirty="0"/>
              <a:t>D</a:t>
            </a:r>
            <a:r>
              <a:rPr lang="en-US" sz="2800" dirty="0" smtClean="0"/>
              <a:t>ocker repository, you will have a corrupted 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/apt/</a:t>
            </a:r>
            <a:r>
              <a:rPr lang="en-US" sz="2800" b="1" dirty="0" err="1" smtClean="0"/>
              <a:t>sources.list</a:t>
            </a:r>
            <a:r>
              <a:rPr lang="en-US" sz="2800" b="1" dirty="0" smtClean="0"/>
              <a:t> </a:t>
            </a:r>
            <a:r>
              <a:rPr lang="en-US" sz="2800" dirty="0" smtClean="0"/>
              <a:t>file. You must remove the wrong entry, save the file, and then re-add the repository correctly. (The GA version should add the Docker repository for you.)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12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ICP</a:t>
            </a:r>
            <a:r>
              <a:rPr lang="en-US" baseline="0" dirty="0" smtClean="0"/>
              <a:t> </a:t>
            </a:r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IBM® Cloud private management console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Manage, monitor, and troubleshoot your applications and cluster from a single, centralized, and secure management console.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Private Docker image registry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private docker registry integrates with the Docker registry V2 API to provide a local registry service that functions in the same way as the cloud-based registry service, Docker Hub. This local registry has all the same features as Docker Hub but also allows you to restrict which users can view or pull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a knowledge asset into ARM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18" y="1223751"/>
            <a:ext cx="128676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1) Submit a </a:t>
            </a:r>
            <a:r>
              <a:rPr lang="en-US" dirty="0"/>
              <a:t>knowledge asset into </a:t>
            </a:r>
            <a:r>
              <a:rPr lang="en-US" dirty="0" smtClean="0"/>
              <a:t>ARM here &gt;&gt;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ibm.biz/ICP-ARM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2) Click </a:t>
            </a:r>
            <a:r>
              <a:rPr lang="en-US" dirty="0"/>
              <a:t>“Create Asset Index”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3) Enter Title, URL (if there is one), and the Description field</a:t>
            </a:r>
          </a:p>
          <a:p>
            <a:r>
              <a:rPr lang="en-US" dirty="0"/>
              <a:t>	</a:t>
            </a:r>
            <a:r>
              <a:rPr lang="en-US" dirty="0" smtClean="0"/>
              <a:t>Problem/Solution</a:t>
            </a:r>
          </a:p>
          <a:p>
            <a:r>
              <a:rPr lang="en-US" dirty="0"/>
              <a:t> </a:t>
            </a:r>
            <a:r>
              <a:rPr lang="en-US" dirty="0" smtClean="0"/>
              <a:t>        Question/Answer</a:t>
            </a:r>
          </a:p>
          <a:p>
            <a:endParaRPr lang="en-US" dirty="0"/>
          </a:p>
          <a:p>
            <a:r>
              <a:rPr lang="en-US" dirty="0" smtClean="0"/>
              <a:t>4) Click “Save and Close”. Done/content is live for the </a:t>
            </a:r>
            <a:r>
              <a:rPr lang="en-US" dirty="0" err="1" smtClean="0"/>
              <a:t>chatbot</a:t>
            </a:r>
            <a:r>
              <a:rPr lang="en-US" dirty="0" smtClean="0"/>
              <a:t> to pick up.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072" y="2395764"/>
            <a:ext cx="2501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</a:t>
            </a:r>
            <a:r>
              <a:rPr lang="en-US" baseline="0" dirty="0" smtClean="0"/>
              <a:t> </a:t>
            </a:r>
            <a:r>
              <a:rPr lang="en-US" dirty="0" smtClean="0"/>
              <a:t>Features (continued)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 app center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app center provides a centralized location from which you can browse for and install packages in your cluster. The following default packages are available with the initial installation: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Apache Tomcat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Galera Cluster for MySQL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IBM Spectrum LSF® Community Edition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Jenkins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Nginx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Redis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Sock Shop - A Microservices 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26326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 Features (continued)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WebSphere® Liberty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Web Terminal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Isolated Tenant Networks – Use Calico to create isolated subnets for each project to add security during data transmissions and reduces the chances of compromising applications and their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Robust monitoring and logging with ELK stack -- IBM® Cloud private uses these components to collect, store, and query logs and metrics.</a:t>
            </a:r>
          </a:p>
          <a:p>
            <a:pPr marL="109243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Elasticsearch</a:t>
            </a:r>
            <a:endParaRPr lang="en-US" dirty="0"/>
          </a:p>
          <a:p>
            <a:pPr marL="109243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Logstash</a:t>
            </a:r>
          </a:p>
          <a:p>
            <a:pPr marL="109243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Kibana</a:t>
            </a:r>
          </a:p>
          <a:p>
            <a:pPr marL="109243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Filebeat</a:t>
            </a:r>
          </a:p>
          <a:p>
            <a:pPr marL="109243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Heapster</a:t>
            </a:r>
          </a:p>
        </p:txBody>
      </p:sp>
    </p:spTree>
    <p:extLst>
      <p:ext uri="{BB962C8B-B14F-4D97-AF65-F5344CB8AC3E}">
        <p14:creationId xmlns:p14="http://schemas.microsoft.com/office/powerpoint/2010/main" val="6266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 Community</a:t>
            </a:r>
            <a:r>
              <a:rPr lang="en-US" baseline="0" dirty="0" smtClean="0"/>
              <a:t> Edition (CE)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Free, limited offering for test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installing CE, the installer only puts necessary containers on each machine (e.g. boot, master, proxy, worker) for the services that machine supports.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 supports single node control </a:t>
            </a:r>
            <a:r>
              <a:rPr lang="en-US" dirty="0" smtClean="0"/>
              <a:t>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CE has community support (website)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support for high-availability (HA) installations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7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ICp Enterprise Edition (EE)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Customer-managed container solution for enterprises (managed service available)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installing EE, the installer puts all containers (50+) on every machine (e.g. boot, master, proxy, worker). 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represents approximately 4Gb of SCP data transfer from the boot/master to each machine in the cluster which can take a while. 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Plan NFS install or other activity during this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EE supports Highly Available (HA) control plane with 3 or 5 master and proxy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Enterprise Edition offers SLAs and Enterprise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</a:t>
            </a:r>
            <a:r>
              <a:rPr lang="en-US" baseline="0" dirty="0" smtClean="0"/>
              <a:t> server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Boot node </a:t>
            </a:r>
            <a:r>
              <a:rPr lang="en-US" dirty="0" smtClean="0"/>
              <a:t>-- Used for running installation, configuration, node scaling, and cluster updates. Only one boot node is required for any cluster. You can use a single node for both master and boot.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Master node </a:t>
            </a:r>
            <a:r>
              <a:rPr lang="en-US" dirty="0" smtClean="0"/>
              <a:t>-- A master node provides management services (such as resource allocation, scheduling, and monitoring) and controls the worker nodes in a cluster.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Worker node </a:t>
            </a:r>
            <a:r>
              <a:rPr lang="en-US" dirty="0" smtClean="0"/>
              <a:t>-- A worker node is a node that provides a containerized environment for running tasks. Add worker nodes as demands increase to improve performance and efficiency.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Proxy Node </a:t>
            </a:r>
            <a:r>
              <a:rPr lang="en-US" dirty="0" smtClean="0"/>
              <a:t>-- Transmits external request to the services created inside your cluster. A cluster must contain at least one proxy node if load balancing is required inside the cluster.</a:t>
            </a:r>
          </a:p>
        </p:txBody>
      </p:sp>
    </p:spTree>
    <p:extLst>
      <p:ext uri="{BB962C8B-B14F-4D97-AF65-F5344CB8AC3E}">
        <p14:creationId xmlns:p14="http://schemas.microsoft.com/office/powerpoint/2010/main" val="3844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Minimal</a:t>
            </a:r>
            <a:r>
              <a:rPr lang="en-US" dirty="0" smtClean="0"/>
              <a:t> hardware guidelines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88682655"/>
              </p:ext>
            </p:extLst>
          </p:nvPr>
        </p:nvGraphicFramePr>
        <p:xfrm>
          <a:off x="468313" y="1443038"/>
          <a:ext cx="13065125" cy="7132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13025"/>
                <a:gridCol w="2613025"/>
                <a:gridCol w="2613025"/>
                <a:gridCol w="2613025"/>
                <a:gridCol w="2613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Proxy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3, or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3, or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used (*more cores is more important than more RAM)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2.4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2.4 Ghz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2.4 Ghz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2.4 Ghz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70-150Gb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70-150Gb</a:t>
                      </a:r>
                    </a:p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(Includes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30Gb for Elasticsearch 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70-150Gb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70-150Gb</a:t>
                      </a:r>
                    </a:p>
                    <a:p>
                      <a:pPr marL="0" marR="0" indent="0" algn="l" defTabSz="7287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87340</TotalTime>
  <Words>2134</Words>
  <Application>Microsoft Office PowerPoint</Application>
  <PresentationFormat>Custom</PresentationFormat>
  <Paragraphs>291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IBM Cloud private theme</vt:lpstr>
      <vt:lpstr>Installation &amp; configuration </vt:lpstr>
      <vt:lpstr>Objectives</vt:lpstr>
      <vt:lpstr>ICP Features:</vt:lpstr>
      <vt:lpstr>ICP Features (continued)</vt:lpstr>
      <vt:lpstr>ICP Features (continued)</vt:lpstr>
      <vt:lpstr>ICp Community Edition (CE)</vt:lpstr>
      <vt:lpstr>ICp Enterprise Edition (EE) </vt:lpstr>
      <vt:lpstr>ICp server types</vt:lpstr>
      <vt:lpstr>Minimal hardware guidelines</vt:lpstr>
      <vt:lpstr>Suggested hardware guidelines</vt:lpstr>
      <vt:lpstr>Supported operating systems</vt:lpstr>
      <vt:lpstr>Supported operating systems (2)</vt:lpstr>
      <vt:lpstr>IBM Cloud private on Power</vt:lpstr>
      <vt:lpstr>Installing on Power</vt:lpstr>
      <vt:lpstr>What is needed for each operating system</vt:lpstr>
      <vt:lpstr>Supported Docker versions</vt:lpstr>
      <vt:lpstr>The config.yaml file</vt:lpstr>
      <vt:lpstr>Installation overview</vt:lpstr>
      <vt:lpstr>Where do I get the installation software?</vt:lpstr>
      <vt:lpstr>Installation overview</vt:lpstr>
      <vt:lpstr>Installation overview</vt:lpstr>
      <vt:lpstr>Installation overview (continued)</vt:lpstr>
      <vt:lpstr>Installation overview (continued)</vt:lpstr>
      <vt:lpstr>Installation overview (continued)</vt:lpstr>
      <vt:lpstr>Installation overview (continued) – EE</vt:lpstr>
      <vt:lpstr>Installation overview (continued)</vt:lpstr>
      <vt:lpstr>Problem determination </vt:lpstr>
      <vt:lpstr>Objectives</vt:lpstr>
      <vt:lpstr>Common installation problems</vt:lpstr>
      <vt:lpstr>Entering a knowledge asset into ARM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804</cp:revision>
  <dcterms:created xsi:type="dcterms:W3CDTF">2015-04-16T15:33:21Z</dcterms:created>
  <dcterms:modified xsi:type="dcterms:W3CDTF">2018-04-20T21:18:35Z</dcterms:modified>
</cp:coreProperties>
</file>