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7" r:id="rId4"/>
    <p:sldId id="260" r:id="rId5"/>
    <p:sldId id="262" r:id="rId6"/>
    <p:sldId id="272" r:id="rId7"/>
    <p:sldId id="263" r:id="rId8"/>
    <p:sldId id="264" r:id="rId9"/>
    <p:sldId id="267" r:id="rId10"/>
    <p:sldId id="265" r:id="rId11"/>
    <p:sldId id="270" r:id="rId12"/>
    <p:sldId id="261" r:id="rId1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64091-958E-9247-9B6D-84F748EDCF5E}">
          <p14:sldIdLst>
            <p14:sldId id="256"/>
            <p14:sldId id="259"/>
            <p14:sldId id="257"/>
            <p14:sldId id="260"/>
            <p14:sldId id="262"/>
            <p14:sldId id="272"/>
            <p14:sldId id="263"/>
            <p14:sldId id="264"/>
            <p14:sldId id="267"/>
            <p14:sldId id="265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B8DC"/>
    <a:srgbClr val="427BBC"/>
    <a:srgbClr val="A7D68E"/>
    <a:srgbClr val="00AFD9"/>
    <a:srgbClr val="BB77C4"/>
    <a:srgbClr val="1174B8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8"/>
    <p:restoredTop sz="89783"/>
  </p:normalViewPr>
  <p:slideViewPr>
    <p:cSldViewPr snapToGrid="0" snapToObjects="1" showGuides="1">
      <p:cViewPr>
        <p:scale>
          <a:sx n="80" d="100"/>
          <a:sy n="80" d="100"/>
        </p:scale>
        <p:origin x="970" y="854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9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 dirty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68944" y="7791346"/>
            <a:ext cx="4696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 smtClean="0">
                <a:solidFill>
                  <a:srgbClr val="325C80">
                    <a:lumMod val="60000"/>
                    <a:lumOff val="40000"/>
                  </a:srgbClr>
                </a:solidFill>
                <a:latin typeface="IBM Plex Sans Regular" charset="0"/>
              </a:rPr>
              <a:t>IBM Internal Only – Do not share with customers</a:t>
            </a:r>
            <a:endParaRPr lang="en-US" sz="1600" b="0" i="0" dirty="0">
              <a:solidFill>
                <a:srgbClr val="325C80">
                  <a:lumMod val="60000"/>
                  <a:lumOff val="40000"/>
                </a:srgbClr>
              </a:solidFill>
              <a:latin typeface="IBM Plex Sans Regular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This presentation is intended for an IBM internal audience only.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68943" y="7804893"/>
            <a:ext cx="4632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 smtClean="0">
                <a:solidFill>
                  <a:srgbClr val="325C80"/>
                </a:solidFill>
                <a:latin typeface="IBM Plex Sans Regular" charset="0"/>
              </a:rPr>
              <a:t>IBM Internal Only</a:t>
            </a:r>
            <a:r>
              <a:rPr lang="en-US" sz="1600" b="0" i="0" baseline="0" dirty="0" smtClean="0">
                <a:solidFill>
                  <a:srgbClr val="325C80"/>
                </a:solidFill>
                <a:latin typeface="IBM Plex Sans Regular" charset="0"/>
              </a:rPr>
              <a:t> – Do not share </a:t>
            </a:r>
            <a:r>
              <a:rPr lang="en-US" sz="1600" b="0" i="0" baseline="0" smtClean="0">
                <a:solidFill>
                  <a:srgbClr val="325C80"/>
                </a:solidFill>
                <a:latin typeface="IBM Plex Sans Regular" charset="0"/>
              </a:rPr>
              <a:t>with customers</a:t>
            </a:r>
            <a:endParaRPr lang="en-US" sz="1600" b="0" i="0" dirty="0">
              <a:solidFill>
                <a:srgbClr val="325C80"/>
              </a:solidFill>
              <a:latin typeface="IBM Plex Sans Regular" charset="0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5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us-en/marketplace/microservice-build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microservice-build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abbitmq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 on IBM Cloud private catalog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Jerome Boyer  </a:t>
            </a:r>
            <a:r>
              <a:rPr lang="en-US" sz="2400" i="1" dirty="0" err="1" smtClean="0"/>
              <a:t>boyerje@us.ibm.com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Terminal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10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146630" y="1299411"/>
            <a:ext cx="4483770" cy="6047873"/>
          </a:xfrm>
        </p:spPr>
        <p:txBody>
          <a:bodyPr/>
          <a:lstStyle/>
          <a:p>
            <a:r>
              <a:rPr lang="en-US" sz="2400" dirty="0" smtClean="0"/>
              <a:t>Offers Linux Terminal within a web browser. </a:t>
            </a:r>
          </a:p>
          <a:p>
            <a:r>
              <a:rPr lang="en-US" sz="2400" dirty="0" smtClean="0"/>
              <a:t>You are web-terminal user</a:t>
            </a:r>
          </a:p>
          <a:p>
            <a:endParaRPr lang="en-US" sz="2400" dirty="0"/>
          </a:p>
          <a:p>
            <a:r>
              <a:rPr lang="en-US" sz="2400" dirty="0" smtClean="0"/>
              <a:t>Connected to one pod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1" y="1443707"/>
            <a:ext cx="2558047" cy="3169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84" y="1443707"/>
            <a:ext cx="64643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Builder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882063" y="1303855"/>
            <a:ext cx="7418406" cy="6096082"/>
          </a:xfrm>
        </p:spPr>
        <p:txBody>
          <a:bodyPr/>
          <a:lstStyle/>
          <a:p>
            <a:r>
              <a:rPr lang="en-US" sz="2800" dirty="0" smtClean="0"/>
              <a:t>UI + CLI to create web app, </a:t>
            </a:r>
            <a:r>
              <a:rPr lang="en-US" sz="2800" dirty="0" err="1" smtClean="0"/>
              <a:t>microservice</a:t>
            </a:r>
            <a:r>
              <a:rPr lang="en-US" sz="2800" dirty="0" smtClean="0"/>
              <a:t>,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r>
              <a:rPr lang="en-US" sz="2800" dirty="0" smtClean="0"/>
              <a:t>Generate source</a:t>
            </a:r>
          </a:p>
          <a:p>
            <a:r>
              <a:rPr lang="en-US" sz="2800" dirty="0" smtClean="0"/>
              <a:t>Build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image transparently</a:t>
            </a:r>
          </a:p>
          <a:p>
            <a:r>
              <a:rPr lang="en-US" sz="2800" dirty="0" smtClean="0"/>
              <a:t>Jenkins</a:t>
            </a:r>
          </a:p>
          <a:p>
            <a:r>
              <a:rPr lang="en-US" sz="2800" dirty="0" smtClean="0"/>
              <a:t>Kubernetes configuration </a:t>
            </a:r>
          </a:p>
          <a:p>
            <a:r>
              <a:rPr lang="en-US" sz="2800" dirty="0"/>
              <a:t> includes configuration, development, deployment, capacity planning and monitoring to ensure a smooth </a:t>
            </a:r>
            <a:r>
              <a:rPr lang="en-US" sz="2800" dirty="0" err="1"/>
              <a:t>microservices</a:t>
            </a:r>
            <a:r>
              <a:rPr lang="en-US" sz="2800" dirty="0"/>
              <a:t> lifecycle </a:t>
            </a:r>
          </a:p>
          <a:p>
            <a:r>
              <a:rPr lang="en-US" sz="2800" dirty="0" smtClean="0"/>
              <a:t>Pipeline to manage CI/CD</a:t>
            </a:r>
          </a:p>
          <a:p>
            <a:endParaRPr lang="en-US" sz="2800" dirty="0" smtClean="0"/>
          </a:p>
          <a:p>
            <a:r>
              <a:rPr lang="en-US" sz="2800" dirty="0" smtClean="0"/>
              <a:t>VERY COOL!!!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4" y="1591844"/>
            <a:ext cx="6426200" cy="4660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994" y="6649941"/>
            <a:ext cx="7315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www.ibm.com</a:t>
            </a:r>
            <a:r>
              <a:rPr lang="en-US" sz="1800" dirty="0">
                <a:hlinkClick r:id="rId3"/>
              </a:rPr>
              <a:t>/us-</a:t>
            </a:r>
            <a:r>
              <a:rPr lang="en-US" sz="1800" dirty="0" err="1">
                <a:hlinkClick r:id="rId3"/>
              </a:rPr>
              <a:t>en</a:t>
            </a:r>
            <a:r>
              <a:rPr lang="en-US" sz="1800" dirty="0">
                <a:hlinkClick r:id="rId3"/>
              </a:rPr>
              <a:t>/marketplace/</a:t>
            </a:r>
            <a:r>
              <a:rPr lang="en-US" sz="1800" dirty="0" err="1">
                <a:hlinkClick r:id="rId3"/>
              </a:rPr>
              <a:t>microservice</a:t>
            </a:r>
            <a:r>
              <a:rPr lang="en-US" sz="1800" dirty="0">
                <a:hlinkClick r:id="rId3"/>
              </a:rPr>
              <a:t>-builder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51994" y="7199882"/>
            <a:ext cx="73152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developer.ibm.com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microservice</a:t>
            </a:r>
            <a:r>
              <a:rPr lang="en-US" sz="2000" dirty="0">
                <a:hlinkClick r:id="rId4"/>
              </a:rPr>
              <a:t>-builder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08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LSF - </a:t>
            </a:r>
            <a:r>
              <a:rPr lang="en-US" dirty="0"/>
              <a:t>Load Sharing Facility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957136" y="1443707"/>
            <a:ext cx="11575985" cy="5165640"/>
          </a:xfrm>
        </p:spPr>
        <p:txBody>
          <a:bodyPr/>
          <a:lstStyle/>
          <a:p>
            <a:r>
              <a:rPr lang="en-US" dirty="0" smtClean="0"/>
              <a:t>Distributes </a:t>
            </a:r>
            <a:r>
              <a:rPr lang="en-US" dirty="0"/>
              <a:t>work across existing heterogeneous IT resources to create a shared, scalable, and fault-tolerant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6" y="3145210"/>
            <a:ext cx="8302514" cy="36566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589" y="7162070"/>
            <a:ext cx="12480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1600" dirty="0"/>
              <a:t>https://</a:t>
            </a:r>
            <a:r>
              <a:rPr lang="en-US" sz="1600" dirty="0" err="1"/>
              <a:t>www.ibm.com</a:t>
            </a:r>
            <a:r>
              <a:rPr lang="en-US" sz="1600" dirty="0"/>
              <a:t>/support/</a:t>
            </a:r>
            <a:r>
              <a:rPr lang="en-US" sz="1600" dirty="0" err="1"/>
              <a:t>knowledgecenter</a:t>
            </a:r>
            <a:r>
              <a:rPr lang="en-US" sz="1600" dirty="0"/>
              <a:t>/</a:t>
            </a:r>
            <a:r>
              <a:rPr lang="en-US" sz="1600" dirty="0" err="1"/>
              <a:t>en</a:t>
            </a:r>
            <a:r>
              <a:rPr lang="en-US" sz="1600" dirty="0"/>
              <a:t>/SSWRJV_10.1.0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304421" y="3080084"/>
            <a:ext cx="5119038" cy="4420540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>
            <a:lvl1pPr marL="0" indent="0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Tx/>
              <a:buNone/>
              <a:defRPr sz="320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1pPr>
            <a:lvl2pPr marL="635237" indent="-253078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SzPct val="90000"/>
              <a:buFont typeface=".AppleSystemUIFont" charset="-120"/>
              <a:buChar char="–"/>
              <a:defRPr sz="288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2pPr>
            <a:lvl3pPr marL="946506" indent="-275939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Grande" charset="0"/>
              <a:buChar char="-"/>
              <a:defRPr sz="256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3pPr>
            <a:lvl4pPr marL="1424952" indent="-478333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24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4pPr>
            <a:lvl5pPr marL="1713360" indent="-288525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24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5pPr>
            <a:lvl6pPr marL="4008845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37830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66702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5613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to schedule </a:t>
            </a:r>
            <a:r>
              <a:rPr lang="en-US" b="1" dirty="0" smtClean="0"/>
              <a:t>jobs</a:t>
            </a:r>
            <a:r>
              <a:rPr lang="en-US" dirty="0" smtClean="0"/>
              <a:t> to run on a cluster of hosts.</a:t>
            </a:r>
          </a:p>
          <a:p>
            <a:r>
              <a:rPr lang="en-US" dirty="0" smtClean="0"/>
              <a:t>Machine Learning searches</a:t>
            </a:r>
          </a:p>
          <a:p>
            <a:endParaRPr lang="en-US" dirty="0"/>
          </a:p>
          <a:p>
            <a:r>
              <a:rPr lang="en-US" dirty="0" smtClean="0"/>
              <a:t>Electric Design Automation computation</a:t>
            </a:r>
          </a:p>
          <a:p>
            <a:endParaRPr lang="en-US" dirty="0"/>
          </a:p>
          <a:p>
            <a:r>
              <a:rPr lang="en-US" dirty="0" smtClean="0"/>
              <a:t>..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" y="1110047"/>
            <a:ext cx="1627234" cy="21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After completing this lecture, you will be able to:</a:t>
            </a:r>
          </a:p>
          <a:p>
            <a:pPr lvl="1"/>
            <a:r>
              <a:rPr lang="en-US" dirty="0" smtClean="0"/>
              <a:t>Understand what are the App Center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9422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42900"/>
            <a:ext cx="140462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Center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4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 numCol="2"/>
          <a:lstStyle/>
          <a:p>
            <a:r>
              <a:rPr lang="en-US" dirty="0" smtClean="0"/>
              <a:t>Local-charts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Jenkins (Linux, Power)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Liberty (Linux, Power, s390)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Nginx (Linux, Power, s390)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Redis</a:t>
            </a:r>
            <a:r>
              <a:rPr lang="en-US" sz="2800" dirty="0" smtClean="0"/>
              <a:t> (Linux)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Web </a:t>
            </a:r>
            <a:r>
              <a:rPr lang="en-US" sz="2800" dirty="0"/>
              <a:t>terminal (Linux , Power, s390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Tomcat (Linux </a:t>
            </a:r>
            <a:r>
              <a:rPr lang="en-US" sz="2800" dirty="0" smtClean="0"/>
              <a:t>, Power, s390)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Galera</a:t>
            </a:r>
            <a:r>
              <a:rPr lang="en-US" sz="2800" dirty="0" smtClean="0"/>
              <a:t> (Linux)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Sockshop</a:t>
            </a:r>
            <a:r>
              <a:rPr lang="en-US" sz="2800" dirty="0" smtClean="0"/>
              <a:t> (</a:t>
            </a:r>
            <a:r>
              <a:rPr lang="en-US" sz="2800" dirty="0" err="1" smtClean="0"/>
              <a:t>linux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r>
              <a:rPr lang="en-US" dirty="0" err="1" smtClean="0"/>
              <a:t>Ibm</a:t>
            </a:r>
            <a:r>
              <a:rPr lang="en-US" dirty="0" smtClean="0"/>
              <a:t>-charts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Db2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postgresql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Mq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Rabbitmq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LSF (</a:t>
            </a:r>
            <a:r>
              <a:rPr lang="en-US" dirty="0"/>
              <a:t>Linux, Power</a:t>
            </a:r>
            <a:r>
              <a:rPr lang="en-US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builder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0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3.2.0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909" y="1187685"/>
            <a:ext cx="10764253" cy="6096082"/>
          </a:xfrm>
        </p:spPr>
        <p:txBody>
          <a:bodyPr/>
          <a:lstStyle/>
          <a:p>
            <a:r>
              <a:rPr lang="en-US" sz="2800" dirty="0" smtClean="0"/>
              <a:t>Open source for in-memory </a:t>
            </a:r>
            <a:r>
              <a:rPr lang="en-US" sz="2800" dirty="0"/>
              <a:t>data structure store, used as a database, cache and message </a:t>
            </a:r>
            <a:r>
              <a:rPr lang="en-US" sz="2800" dirty="0" smtClean="0"/>
              <a:t>broker</a:t>
            </a:r>
          </a:p>
          <a:p>
            <a:r>
              <a:rPr lang="en-US" sz="2800" dirty="0" smtClean="0"/>
              <a:t>Key-value store</a:t>
            </a:r>
          </a:p>
          <a:p>
            <a:r>
              <a:rPr lang="en-US" sz="2800" dirty="0" smtClean="0"/>
              <a:t>Time based value expiration</a:t>
            </a:r>
          </a:p>
          <a:p>
            <a:r>
              <a:rPr lang="en-US" sz="2800" dirty="0" smtClean="0"/>
              <a:t>List, Set, Sorted </a:t>
            </a:r>
            <a:r>
              <a:rPr lang="en-US" sz="2800" dirty="0" err="1" smtClean="0"/>
              <a:t>Set,hashes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r>
              <a:rPr lang="en-US" sz="2800" dirty="0" smtClean="0"/>
              <a:t>A lot of SDKs supported</a:t>
            </a:r>
            <a:endParaRPr lang="en-US" sz="2800" dirty="0"/>
          </a:p>
          <a:p>
            <a:r>
              <a:rPr lang="en-US" sz="2800" dirty="0" smtClean="0"/>
              <a:t>Can be used to cache data for a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app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redis.io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6" y="1327818"/>
            <a:ext cx="2717800" cy="387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776" y="5600797"/>
            <a:ext cx="12721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Courier New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ourier New" charset="0"/>
              </a:rPr>
              <a:t>redis</a:t>
            </a:r>
            <a:r>
              <a:rPr lang="en-US" sz="2400" dirty="0">
                <a:solidFill>
                  <a:srgbClr val="002060"/>
                </a:solidFill>
                <a:latin typeface="Courier New" charset="0"/>
              </a:rPr>
              <a:t> = require('</a:t>
            </a:r>
            <a:r>
              <a:rPr lang="en-US" sz="2400" dirty="0" err="1">
                <a:solidFill>
                  <a:srgbClr val="002060"/>
                </a:solidFill>
                <a:latin typeface="Courier New" charset="0"/>
              </a:rPr>
              <a:t>redis</a:t>
            </a:r>
            <a:r>
              <a:rPr lang="en-US" sz="2400" dirty="0">
                <a:solidFill>
                  <a:srgbClr val="002060"/>
                </a:solidFill>
                <a:latin typeface="Courier New" charset="0"/>
              </a:rPr>
              <a:t>'); // create a new </a:t>
            </a:r>
            <a:r>
              <a:rPr lang="en-US" sz="2400" dirty="0" err="1">
                <a:solidFill>
                  <a:srgbClr val="002060"/>
                </a:solidFill>
                <a:latin typeface="Courier New" charset="0"/>
              </a:rPr>
              <a:t>redis</a:t>
            </a:r>
            <a:r>
              <a:rPr lang="en-US" sz="2400" dirty="0">
                <a:solidFill>
                  <a:srgbClr val="002060"/>
                </a:solidFill>
                <a:latin typeface="Courier New" charset="0"/>
              </a:rPr>
              <a:t> client and connect to our local </a:t>
            </a:r>
            <a:r>
              <a:rPr lang="en-US" sz="2400" dirty="0" err="1">
                <a:solidFill>
                  <a:srgbClr val="002060"/>
                </a:solidFill>
                <a:latin typeface="Courier New" charset="0"/>
              </a:rPr>
              <a:t>redis</a:t>
            </a:r>
            <a:r>
              <a:rPr lang="en-US" sz="2400" dirty="0">
                <a:solidFill>
                  <a:srgbClr val="002060"/>
                </a:solidFill>
                <a:latin typeface="Courier New" charset="0"/>
              </a:rPr>
              <a:t> instance </a:t>
            </a:r>
            <a:r>
              <a:rPr lang="en-US" sz="2400" dirty="0" err="1">
                <a:solidFill>
                  <a:srgbClr val="002060"/>
                </a:solidFill>
                <a:latin typeface="Courier New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Courier New" charset="0"/>
              </a:rPr>
              <a:t> client = </a:t>
            </a:r>
            <a:r>
              <a:rPr lang="en-US" sz="2400" dirty="0" err="1">
                <a:solidFill>
                  <a:srgbClr val="002060"/>
                </a:solidFill>
                <a:latin typeface="Courier New" charset="0"/>
              </a:rPr>
              <a:t>redis.createClient</a:t>
            </a:r>
            <a:r>
              <a:rPr lang="en-US" sz="2400" dirty="0" smtClean="0">
                <a:solidFill>
                  <a:srgbClr val="002060"/>
                </a:solidFill>
                <a:latin typeface="Courier New" charset="0"/>
              </a:rPr>
              <a:t>();</a:t>
            </a:r>
          </a:p>
          <a:p>
            <a:r>
              <a:rPr lang="en-US" sz="2400" dirty="0">
                <a:solidFill>
                  <a:srgbClr val="002060"/>
                </a:solidFill>
              </a:rPr>
              <a:t>// store the key-value pair (</a:t>
            </a:r>
            <a:r>
              <a:rPr lang="en-US" sz="2400" dirty="0" err="1">
                <a:solidFill>
                  <a:srgbClr val="002060"/>
                </a:solidFill>
              </a:rPr>
              <a:t>username:totalStars</a:t>
            </a:r>
            <a:r>
              <a:rPr lang="en-US" sz="2400" dirty="0">
                <a:solidFill>
                  <a:srgbClr val="002060"/>
                </a:solidFill>
              </a:rPr>
              <a:t>) in our cache </a:t>
            </a:r>
            <a:r>
              <a:rPr lang="en-US" sz="2400" dirty="0" smtClean="0">
                <a:solidFill>
                  <a:srgbClr val="002060"/>
                </a:solidFill>
              </a:rPr>
              <a:t>with </a:t>
            </a:r>
            <a:r>
              <a:rPr lang="en-US" sz="2400" dirty="0">
                <a:solidFill>
                  <a:srgbClr val="002060"/>
                </a:solidFill>
              </a:rPr>
              <a:t>an expiry of 1 minute (60s) </a:t>
            </a:r>
            <a:r>
              <a:rPr lang="en-US" sz="2400" dirty="0" err="1">
                <a:solidFill>
                  <a:srgbClr val="002060"/>
                </a:solidFill>
              </a:rPr>
              <a:t>client.setex</a:t>
            </a:r>
            <a:r>
              <a:rPr lang="en-US" sz="2400" dirty="0">
                <a:solidFill>
                  <a:srgbClr val="002060"/>
                </a:solidFill>
              </a:rPr>
              <a:t>(username, 60, </a:t>
            </a:r>
            <a:r>
              <a:rPr lang="en-US" sz="2400" dirty="0" err="1">
                <a:solidFill>
                  <a:srgbClr val="002060"/>
                </a:solidFill>
              </a:rPr>
              <a:t>totalStars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654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9.0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97178" y="1443707"/>
            <a:ext cx="10035943" cy="6096082"/>
          </a:xfrm>
        </p:spPr>
        <p:txBody>
          <a:bodyPr/>
          <a:lstStyle/>
          <a:p>
            <a:r>
              <a:rPr lang="en-US" dirty="0"/>
              <a:t>Servlet 4.0 and </a:t>
            </a:r>
            <a:r>
              <a:rPr lang="en-US" dirty="0" err="1"/>
              <a:t>JavaServer</a:t>
            </a:r>
            <a:r>
              <a:rPr lang="en-US" dirty="0"/>
              <a:t> Pages </a:t>
            </a:r>
            <a:r>
              <a:rPr lang="en-US" dirty="0" smtClean="0"/>
              <a:t>2.3</a:t>
            </a:r>
          </a:p>
          <a:p>
            <a:r>
              <a:rPr lang="en-US" dirty="0" smtClean="0"/>
              <a:t>Lightweight servlet container for Java web app</a:t>
            </a:r>
            <a:endParaRPr lang="en-US" dirty="0"/>
          </a:p>
          <a:p>
            <a:r>
              <a:rPr lang="en-US" dirty="0" smtClean="0"/>
              <a:t>Good fit for spring boot app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tomcat.apache.org</a:t>
            </a:r>
            <a:r>
              <a:rPr lang="en-US" sz="2800" dirty="0"/>
              <a:t>/tomcat-9.0-doc/</a:t>
            </a:r>
            <a:r>
              <a:rPr lang="en-US" sz="2800" dirty="0" err="1"/>
              <a:t>index.html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7" y="1443707"/>
            <a:ext cx="2895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7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75284" y="1143153"/>
            <a:ext cx="10757838" cy="6096082"/>
          </a:xfrm>
        </p:spPr>
        <p:txBody>
          <a:bodyPr/>
          <a:lstStyle/>
          <a:p>
            <a:r>
              <a:rPr lang="en-US" sz="2800" dirty="0" smtClean="0"/>
              <a:t>A powerful web server: HTTP, reverse proxy, load balancer,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Speed: </a:t>
            </a:r>
          </a:p>
          <a:p>
            <a:pPr marL="1092437" lvl="1" indent="-457200">
              <a:buFont typeface="Arial" charset="0"/>
              <a:buChar char="•"/>
            </a:pPr>
            <a:r>
              <a:rPr lang="en-US" sz="2800" dirty="0" smtClean="0"/>
              <a:t>single threaded and events based </a:t>
            </a:r>
          </a:p>
          <a:p>
            <a:pPr marL="1092437" lvl="1" indent="-457200">
              <a:buFont typeface="Arial" charset="0"/>
              <a:buChar char="•"/>
            </a:pPr>
            <a:r>
              <a:rPr lang="en-US" sz="2800" dirty="0" smtClean="0"/>
              <a:t>Offload SSL processing with </a:t>
            </a:r>
            <a:r>
              <a:rPr lang="en-US" sz="2800" dirty="0" err="1"/>
              <a:t>n</a:t>
            </a:r>
            <a:r>
              <a:rPr lang="en-US" sz="2800" dirty="0" err="1" smtClean="0"/>
              <a:t>ginx</a:t>
            </a:r>
            <a:r>
              <a:rPr lang="en-US" sz="2800" dirty="0" smtClean="0"/>
              <a:t> reverse proxy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Caching capability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Load balancing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Scalable concurrent connection handling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Hot deployment for upgrade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Easy to configure via modules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Easy to install </a:t>
            </a:r>
            <a:r>
              <a:rPr lang="mr-IN" sz="2800" dirty="0" smtClean="0"/>
              <a:t>…</a:t>
            </a:r>
            <a:r>
              <a:rPr lang="en-US" sz="2800" dirty="0" smtClean="0"/>
              <a:t> even more with charts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3" y="1443707"/>
            <a:ext cx="2349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16968" y="1443707"/>
            <a:ext cx="10116154" cy="6096082"/>
          </a:xfrm>
        </p:spPr>
        <p:txBody>
          <a:bodyPr/>
          <a:lstStyle/>
          <a:p>
            <a:r>
              <a:rPr lang="en-US" dirty="0"/>
              <a:t>simple CI server or turned into the continuous delivery hub for any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Integrate with any CI/CD toolchain via plugins</a:t>
            </a:r>
          </a:p>
          <a:p>
            <a:r>
              <a:rPr lang="en-US" dirty="0" smtClean="0"/>
              <a:t>Distributes</a:t>
            </a:r>
          </a:p>
          <a:p>
            <a:r>
              <a:rPr lang="en-US" dirty="0"/>
              <a:t>http://</a:t>
            </a:r>
            <a:r>
              <a:rPr lang="en-US" dirty="0" err="1" smtClean="0"/>
              <a:t>redis.io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be a challenge to run critical app and </a:t>
            </a:r>
            <a:r>
              <a:rPr lang="en-US" dirty="0" err="1" smtClean="0"/>
              <a:t>jenkins</a:t>
            </a:r>
            <a:r>
              <a:rPr lang="en-US" dirty="0" smtClean="0"/>
              <a:t> on same host </a:t>
            </a:r>
            <a:r>
              <a:rPr lang="mr-IN" dirty="0" smtClean="0"/>
              <a:t>…</a:t>
            </a:r>
            <a:r>
              <a:rPr lang="en-US" dirty="0" smtClean="0"/>
              <a:t> Dev cluster?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1583489"/>
            <a:ext cx="2806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379495" y="1443707"/>
            <a:ext cx="9153627" cy="6096082"/>
          </a:xfrm>
        </p:spPr>
        <p:txBody>
          <a:bodyPr/>
          <a:lstStyle/>
          <a:p>
            <a:r>
              <a:rPr lang="en-US" dirty="0" smtClean="0"/>
              <a:t>Lightweight message broker for cloud, distributed and federated configurations</a:t>
            </a:r>
          </a:p>
          <a:p>
            <a:pPr marL="1092437" lvl="1" indent="-457200">
              <a:buFont typeface="Arial" charset="0"/>
              <a:buChar char="•"/>
            </a:pPr>
            <a:r>
              <a:rPr lang="en-US" dirty="0"/>
              <a:t>point to point, request/reply and pub-sub </a:t>
            </a:r>
            <a:endParaRPr lang="en-US" dirty="0" smtClean="0"/>
          </a:p>
          <a:p>
            <a:pPr marL="1092437" lvl="1" indent="-457200">
              <a:buFont typeface="Arial" charset="0"/>
              <a:buChar char="•"/>
            </a:pPr>
            <a:r>
              <a:rPr lang="en-US" dirty="0" smtClean="0"/>
              <a:t>Reliable delivery, security </a:t>
            </a:r>
          </a:p>
          <a:p>
            <a:pPr marL="1092437" lvl="1" indent="-457200">
              <a:buFont typeface="Arial" charset="0"/>
              <a:buChar char="•"/>
            </a:pPr>
            <a:r>
              <a:rPr lang="en-US" dirty="0" smtClean="0"/>
              <a:t>HA</a:t>
            </a:r>
          </a:p>
          <a:p>
            <a:pPr marL="1092437" lvl="1" indent="-457200">
              <a:buFont typeface="Arial" charset="0"/>
              <a:buChar char="•"/>
            </a:pPr>
            <a:r>
              <a:rPr lang="en-US" dirty="0" smtClean="0"/>
              <a:t>A lot of protocol supported</a:t>
            </a:r>
          </a:p>
          <a:p>
            <a:pPr marL="1092437" lvl="1" indent="-457200">
              <a:buFont typeface="Arial" charset="0"/>
              <a:buChar char="•"/>
            </a:pPr>
            <a:r>
              <a:rPr lang="en-US" dirty="0" smtClean="0"/>
              <a:t>Rich client SDK language set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distributing a message to multiple recipients for consumption 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balancing loads between workers under high load (20k+/sec)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www.rabbitmq.com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4" y="1617579"/>
            <a:ext cx="3289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6298"/>
      </p:ext>
    </p:extLst>
  </p:cSld>
  <p:clrMapOvr>
    <a:masterClrMapping/>
  </p:clrMapOvr>
</p:sld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86509</TotalTime>
  <Words>440</Words>
  <Application>Microsoft Office PowerPoint</Application>
  <PresentationFormat>Custom</PresentationFormat>
  <Paragraphs>120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IBM Cloud private theme</vt:lpstr>
      <vt:lpstr>Services on IBM Cloud private catalog</vt:lpstr>
      <vt:lpstr>Objectives</vt:lpstr>
      <vt:lpstr>PowerPoint Presentation</vt:lpstr>
      <vt:lpstr>App Center Packages</vt:lpstr>
      <vt:lpstr>Redis 3.2.0</vt:lpstr>
      <vt:lpstr>Tomcat 9.0</vt:lpstr>
      <vt:lpstr>Nginx</vt:lpstr>
      <vt:lpstr>Jenkins</vt:lpstr>
      <vt:lpstr>Rabbitmq</vt:lpstr>
      <vt:lpstr>Web Terminal</vt:lpstr>
      <vt:lpstr>Microservice Builder</vt:lpstr>
      <vt:lpstr>LSF - Load Sharing Facility</vt:lpstr>
    </vt:vector>
  </TitlesOfParts>
  <Company>GPJ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ADMINIBM</cp:lastModifiedBy>
  <cp:revision>759</cp:revision>
  <dcterms:created xsi:type="dcterms:W3CDTF">2015-04-16T15:33:21Z</dcterms:created>
  <dcterms:modified xsi:type="dcterms:W3CDTF">2018-04-20T21:20:50Z</dcterms:modified>
</cp:coreProperties>
</file>