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43"/>
  </p:notesMasterIdLst>
  <p:handoutMasterIdLst>
    <p:handoutMasterId r:id="rId44"/>
  </p:handoutMasterIdLst>
  <p:sldIdLst>
    <p:sldId id="256" r:id="rId2"/>
    <p:sldId id="259"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300" r:id="rId34"/>
    <p:sldId id="292" r:id="rId35"/>
    <p:sldId id="293" r:id="rId36"/>
    <p:sldId id="294" r:id="rId37"/>
    <p:sldId id="295" r:id="rId38"/>
    <p:sldId id="296" r:id="rId39"/>
    <p:sldId id="297" r:id="rId40"/>
    <p:sldId id="298" r:id="rId41"/>
    <p:sldId id="299" r:id="rId42"/>
  </p:sldIdLst>
  <p:sldSz cx="14630400" cy="8229600"/>
  <p:notesSz cx="6858000" cy="9144000"/>
  <p:custDataLst>
    <p:tags r:id="rId45"/>
  </p:custDataLst>
  <p:defaultTextStyle>
    <a:defPPr>
      <a:defRPr lang="en-US"/>
    </a:defPPr>
    <a:lvl1pPr marL="0" algn="l" defTabSz="731520" rtl="0" eaLnBrk="1" latinLnBrk="0" hangingPunct="1">
      <a:defRPr sz="2900" kern="1200">
        <a:solidFill>
          <a:schemeClr val="tx1"/>
        </a:solidFill>
        <a:latin typeface="+mn-lt"/>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E64091-958E-9247-9B6D-84F748EDCF5E}">
          <p14:sldIdLst>
            <p14:sldId id="256"/>
            <p14:sldId id="259"/>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300"/>
            <p14:sldId id="292"/>
            <p14:sldId id="293"/>
            <p14:sldId id="294"/>
            <p14:sldId id="295"/>
            <p14:sldId id="296"/>
            <p14:sldId id="297"/>
            <p14:sldId id="298"/>
            <p14:sldId id="299"/>
          </p14:sldIdLst>
        </p14:section>
      </p14:sectionLst>
    </p:ext>
    <p:ext uri="{EFAFB233-063F-42B5-8137-9DF3F51BA10A}">
      <p15:sldGuideLst xmlns="" xmlns:p15="http://schemas.microsoft.com/office/powerpoint/2012/main">
        <p15:guide id="1" orient="horz" pos="555">
          <p15:clr>
            <a:srgbClr val="A4A3A4"/>
          </p15:clr>
        </p15:guide>
        <p15:guide id="2" pos="8828">
          <p15:clr>
            <a:srgbClr val="A4A3A4"/>
          </p15:clr>
        </p15:guide>
        <p15:guide id="3" pos="316">
          <p15:clr>
            <a:srgbClr val="A4A3A4"/>
          </p15:clr>
        </p15:guide>
        <p15:guide id="4" pos="6110">
          <p15:clr>
            <a:srgbClr val="A4A3A4"/>
          </p15:clr>
        </p15:guide>
        <p15:guide id="5" pos="43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B8DC"/>
    <a:srgbClr val="427BBC"/>
    <a:srgbClr val="A7D68E"/>
    <a:srgbClr val="00AFD9"/>
    <a:srgbClr val="BB77C4"/>
    <a:srgbClr val="1174B8"/>
    <a:srgbClr val="39CBD4"/>
    <a:srgbClr val="00376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63"/>
    <p:restoredTop sz="89779"/>
  </p:normalViewPr>
  <p:slideViewPr>
    <p:cSldViewPr snapToGrid="0" snapToObjects="1" showGuides="1">
      <p:cViewPr>
        <p:scale>
          <a:sx n="80" d="100"/>
          <a:sy n="80" d="100"/>
        </p:scale>
        <p:origin x="-394" y="130"/>
      </p:cViewPr>
      <p:guideLst>
        <p:guide orient="horz" pos="555"/>
        <p:guide pos="8828"/>
        <p:guide pos="316"/>
        <p:guide pos="6110"/>
        <p:guide pos="4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94"/>
    </p:cViewPr>
  </p:sorterViewPr>
  <p:notesViewPr>
    <p:cSldViewPr snapToGrid="0" snapToObjects="1">
      <p:cViewPr varScale="1">
        <p:scale>
          <a:sx n="88" d="100"/>
          <a:sy n="88" d="100"/>
        </p:scale>
        <p:origin x="386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7F7061-80C1-604D-992A-05BBE7E346F4}" type="datetimeFigureOut">
              <a:rPr lang="en-US" smtClean="0"/>
              <a:t>9/11/2017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B3CBB4-F845-9F4B-A41F-7163A0321D6C}" type="slidenum">
              <a:rPr lang="en-US" smtClean="0"/>
              <a:t>‹#›</a:t>
            </a:fld>
            <a:endParaRPr lang="en-US" dirty="0"/>
          </a:p>
        </p:txBody>
      </p:sp>
    </p:spTree>
    <p:extLst>
      <p:ext uri="{BB962C8B-B14F-4D97-AF65-F5344CB8AC3E}">
        <p14:creationId xmlns:p14="http://schemas.microsoft.com/office/powerpoint/2010/main" val="44764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671FB-D8B8-0647-83B7-29925BB5E856}" type="datetimeFigureOut">
              <a:rPr lang="en-US" smtClean="0"/>
              <a:t>9/11/2017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8A2F8-54F1-AB4E-B8B5-B1130F7515F8}" type="slidenum">
              <a:rPr lang="en-US" smtClean="0"/>
              <a:t>‹#›</a:t>
            </a:fld>
            <a:endParaRPr lang="en-US" dirty="0"/>
          </a:p>
        </p:txBody>
      </p:sp>
    </p:spTree>
    <p:extLst>
      <p:ext uri="{BB962C8B-B14F-4D97-AF65-F5344CB8AC3E}">
        <p14:creationId xmlns:p14="http://schemas.microsoft.com/office/powerpoint/2010/main" val="43324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29C4E9-9815-2C4B-8773-F08204D37298}" type="slidenum">
              <a:rPr lang="en-US" smtClean="0"/>
              <a:t>3</a:t>
            </a:fld>
            <a:endParaRPr lang="en-US"/>
          </a:p>
        </p:txBody>
      </p:sp>
    </p:spTree>
    <p:extLst>
      <p:ext uri="{BB962C8B-B14F-4D97-AF65-F5344CB8AC3E}">
        <p14:creationId xmlns:p14="http://schemas.microsoft.com/office/powerpoint/2010/main" val="2008550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BD3EF0-4E62-4B41-97EA-850715385DE0}" type="slidenum">
              <a:rPr kumimoji="1" lang="ja-JP" altLang="en-US" smtClean="0"/>
              <a:t>6</a:t>
            </a:fld>
            <a:endParaRPr kumimoji="1" lang="ja-JP" altLang="en-US"/>
          </a:p>
        </p:txBody>
      </p:sp>
    </p:spTree>
    <p:extLst>
      <p:ext uri="{BB962C8B-B14F-4D97-AF65-F5344CB8AC3E}">
        <p14:creationId xmlns:p14="http://schemas.microsoft.com/office/powerpoint/2010/main" val="648364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smtClean="0"/>
              <a:t>It is taking a village to pull this together.   Runs on Power, GTS managed services, Systems group help, consistent use cases with public</a:t>
            </a:r>
          </a:p>
          <a:p>
            <a:endParaRPr lang="en-US" sz="1050" dirty="0" smtClean="0"/>
          </a:p>
          <a:p>
            <a:pPr marL="285750" indent="-285750">
              <a:buFont typeface="Arial" charset="0"/>
              <a:buChar char="•"/>
            </a:pPr>
            <a:r>
              <a:rPr lang="en-US" sz="1050" dirty="0" smtClean="0"/>
              <a:t>Small squads with every person delivering, including leaders</a:t>
            </a:r>
          </a:p>
          <a:p>
            <a:pPr marL="742950" lvl="1" indent="-285750">
              <a:buFont typeface="Wingdings" charset="2"/>
              <a:buChar char="Ø"/>
            </a:pPr>
            <a:r>
              <a:rPr lang="en-US" sz="1050" dirty="0" smtClean="0"/>
              <a:t>3-5 people per development squad</a:t>
            </a:r>
          </a:p>
          <a:p>
            <a:pPr marL="742950" lvl="1" indent="-285750">
              <a:buFont typeface="Wingdings" charset="2"/>
              <a:buChar char="Ø"/>
            </a:pPr>
            <a:r>
              <a:rPr lang="en-US" sz="1050" dirty="0" smtClean="0"/>
              <a:t>2-3 people per business squad:  OM, Pricing, Licensing, RFA creation, New PIDs, naming, sales</a:t>
            </a:r>
          </a:p>
          <a:p>
            <a:pPr marL="742950" lvl="1" indent="-285750">
              <a:buFont typeface="Arial" charset="0"/>
              <a:buChar char="•"/>
            </a:pPr>
            <a:endParaRPr lang="en-US" sz="1050" dirty="0" smtClean="0"/>
          </a:p>
          <a:p>
            <a:pPr marL="285750" indent="-285750">
              <a:buFont typeface="Arial" charset="0"/>
              <a:buChar char="•"/>
            </a:pPr>
            <a:r>
              <a:rPr lang="en-US" sz="1050" dirty="0" smtClean="0"/>
              <a:t>Leveraged a broad IBM team across business units, capitalizing on team specific expertise</a:t>
            </a:r>
          </a:p>
          <a:p>
            <a:pPr marL="742950" lvl="1" indent="-285750">
              <a:buFont typeface="Wingdings" charset="2"/>
              <a:buChar char="Ø"/>
            </a:pPr>
            <a:r>
              <a:rPr lang="en-US" sz="1050" dirty="0" smtClean="0"/>
              <a:t>Private Cloud team, Hybrid CTO office, Spectrum conductor team, Cloud marketing, Pricing, RFA team, New Product team (PID creation), C&amp;C sales team, Cloud Services sales team</a:t>
            </a:r>
            <a:endParaRPr lang="en-US" sz="1050" dirty="0"/>
          </a:p>
        </p:txBody>
      </p:sp>
      <p:sp>
        <p:nvSpPr>
          <p:cNvPr id="4" name="Slide Number Placeholder 3"/>
          <p:cNvSpPr>
            <a:spLocks noGrp="1"/>
          </p:cNvSpPr>
          <p:nvPr>
            <p:ph type="sldNum" sz="quarter" idx="10"/>
          </p:nvPr>
        </p:nvSpPr>
        <p:spPr/>
        <p:txBody>
          <a:bodyPr/>
          <a:lstStyle/>
          <a:p>
            <a:fld id="{C96613CB-564E-4D80-935F-0A378F32534E}"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41761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619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kumimoji="1" lang="en-US" sz="1200" b="0" i="0" u="none" strike="noStrike" kern="1200" baseline="0">
                <a:solidFill>
                  <a:schemeClr val="tx1"/>
                </a:solidFill>
                <a:latin typeface="+mn-lt"/>
                <a:ea typeface="+mn-ea"/>
                <a:cs typeface="+mn-cs"/>
              </a:rPr>
              <a:t>To address these needs and more we are introducing IBM cloud automation manager.  IBM® Cloud Automation Manager is a multi-cloud, self-service management platform that allows IT Operations to efficiently manage and deliver services through end-to-end automation while enabling developers to independently build applications aligned with enterprise policies. In </a:t>
            </a:r>
            <a:r>
              <a:rPr kumimoji="1" lang="en-US" sz="1200" b="0" i="0" u="none" strike="noStrike" kern="1200" baseline="0" err="1">
                <a:solidFill>
                  <a:schemeClr val="tx1"/>
                </a:solidFill>
                <a:latin typeface="+mn-lt"/>
                <a:ea typeface="+mn-ea"/>
                <a:cs typeface="+mn-cs"/>
              </a:rPr>
              <a:t>additon</a:t>
            </a:r>
            <a:r>
              <a:rPr kumimoji="1" lang="en-US" sz="1200" b="0" i="0" u="none" strike="noStrike" kern="1200" baseline="0">
                <a:solidFill>
                  <a:schemeClr val="tx1"/>
                </a:solidFill>
                <a:latin typeface="+mn-lt"/>
                <a:ea typeface="+mn-ea"/>
                <a:cs typeface="+mn-cs"/>
              </a:rPr>
              <a:t>, Using IBM Watson®, this environment provides intelligent insights that allows clients to optimize there landscape within minutes. This platform allows you to achieve flexibility in your hybrid IT, gain speed through self-service access and maintain control through effective, enforceable governance and intelligent insights to ensure a safe and compliant IT environment.</a:t>
            </a:r>
          </a:p>
          <a:p>
            <a:pPr rtl="0"/>
            <a:endParaRPr kumimoji="1" lang="en-US" sz="1200" b="0" i="0" u="none" strike="noStrike" kern="1200" baseline="0">
              <a:solidFill>
                <a:schemeClr val="tx1"/>
              </a:solidFill>
              <a:latin typeface="+mn-lt"/>
              <a:ea typeface="+mn-ea"/>
              <a:cs typeface="+mn-cs"/>
            </a:endParaRPr>
          </a:p>
          <a:p>
            <a:pPr rtl="0"/>
            <a:r>
              <a:rPr kumimoji="1" lang="en-US" sz="1200" b="0" i="0" u="none" strike="noStrike" kern="1200" baseline="0">
                <a:solidFill>
                  <a:schemeClr val="tx1"/>
                </a:solidFill>
                <a:latin typeface="+mn-lt"/>
                <a:ea typeface="+mn-ea"/>
                <a:cs typeface="+mn-cs"/>
              </a:rPr>
              <a:t>A free version is available today on Blue Mix as a service and we are adding new capabilities on a regular basis.  Let's walk through the graphic of capabilities. At the top you see the horizontal </a:t>
            </a:r>
            <a:r>
              <a:rPr kumimoji="1" lang="en-US" sz="1200" b="0" i="0" u="none" strike="noStrike" kern="1200" baseline="0" err="1">
                <a:solidFill>
                  <a:schemeClr val="tx1"/>
                </a:solidFill>
                <a:latin typeface="+mn-lt"/>
                <a:ea typeface="+mn-ea"/>
                <a:cs typeface="+mn-cs"/>
              </a:rPr>
              <a:t>Bluebar</a:t>
            </a:r>
            <a:r>
              <a:rPr kumimoji="1" lang="en-US" sz="1200" b="0" i="0" u="none" strike="noStrike" kern="1200" baseline="0">
                <a:solidFill>
                  <a:schemeClr val="tx1"/>
                </a:solidFill>
                <a:latin typeface="+mn-lt"/>
                <a:ea typeface="+mn-ea"/>
                <a:cs typeface="+mn-cs"/>
              </a:rPr>
              <a:t>. This is the self-service catalog and administrator portal across the middle the first three boxes of marketplace of prebuilt automation content,  multi cloud workload provisioning and workflow automation for orchestration finally the fourth box on the right multi cloud operations and governance together the set of capabilities address the top three use cases we spoke about earlier</a:t>
            </a:r>
            <a:br>
              <a:rPr kumimoji="1" lang="en-US" sz="1200" b="0" i="0" u="none" strike="noStrike" kern="1200" baseline="0">
                <a:solidFill>
                  <a:schemeClr val="tx1"/>
                </a:solidFill>
                <a:latin typeface="+mn-lt"/>
                <a:ea typeface="+mn-ea"/>
                <a:cs typeface="+mn-cs"/>
              </a:rPr>
            </a:br>
            <a:endParaRPr kumimoji="1" lang="en-US" sz="1200" b="0" i="0" u="none" strike="noStrike" kern="1200" baseline="0">
              <a:solidFill>
                <a:schemeClr val="tx1"/>
              </a:solidFill>
              <a:latin typeface="+mn-lt"/>
              <a:ea typeface="+mn-ea"/>
              <a:cs typeface="+mn-cs"/>
            </a:endParaRPr>
          </a:p>
          <a:p>
            <a:pPr rtl="0"/>
            <a:r>
              <a:rPr kumimoji="1" lang="en-US" sz="1200" b="0" i="0" u="none" strike="noStrike" kern="1200" baseline="0">
                <a:solidFill>
                  <a:schemeClr val="tx1"/>
                </a:solidFill>
                <a:latin typeface="+mn-lt"/>
                <a:ea typeface="+mn-ea"/>
                <a:cs typeface="+mn-cs"/>
              </a:rPr>
              <a:t>As we move down this graphic you can also see new capabilities that have been added cognitive capabilities to optimize and enhance multi-cloud operations and then across the bottom of the graphic truly a multi cloud environment these capabilities are available to manage and automate across any cloud including public cloud platforms like </a:t>
            </a:r>
            <a:r>
              <a:rPr kumimoji="1" lang="en-US" sz="1200" b="0" i="0" u="none" strike="noStrike" kern="1200" baseline="0" err="1">
                <a:solidFill>
                  <a:schemeClr val="tx1"/>
                </a:solidFill>
                <a:latin typeface="+mn-lt"/>
                <a:ea typeface="+mn-ea"/>
                <a:cs typeface="+mn-cs"/>
              </a:rPr>
              <a:t>bluemis</a:t>
            </a:r>
            <a:r>
              <a:rPr kumimoji="1" lang="en-US" sz="1200" b="0" i="0" u="none" strike="noStrike" kern="1200" baseline="0">
                <a:solidFill>
                  <a:schemeClr val="tx1"/>
                </a:solidFill>
                <a:latin typeface="+mn-lt"/>
                <a:ea typeface="+mn-ea"/>
                <a:cs typeface="+mn-cs"/>
              </a:rPr>
              <a:t> , Amazon, and Azure along with private club platforms including environments like VMware even container environments. </a:t>
            </a:r>
            <a:endParaRPr lang="en-US"/>
          </a:p>
        </p:txBody>
      </p:sp>
      <p:sp>
        <p:nvSpPr>
          <p:cNvPr id="4" name="Slide Number Placeholder 3"/>
          <p:cNvSpPr>
            <a:spLocks noGrp="1"/>
          </p:cNvSpPr>
          <p:nvPr>
            <p:ph type="sldNum" sz="quarter" idx="10"/>
          </p:nvPr>
        </p:nvSpPr>
        <p:spPr/>
        <p:txBody>
          <a:bodyPr/>
          <a:lstStyle/>
          <a:p>
            <a:pPr marL="0" marR="0" lvl="0" indent="0" algn="r" defTabSz="685800" rtl="0" eaLnBrk="0" fontAlgn="base" latinLnBrk="0" hangingPunct="0">
              <a:lnSpc>
                <a:spcPct val="100000"/>
              </a:lnSpc>
              <a:spcBef>
                <a:spcPct val="0"/>
              </a:spcBef>
              <a:spcAft>
                <a:spcPct val="0"/>
              </a:spcAft>
              <a:buClrTx/>
              <a:buSzTx/>
              <a:buFontTx/>
              <a:buNone/>
              <a:tabLst/>
              <a:defRPr/>
            </a:pPr>
            <a:fld id="{2BBD3EF0-4E62-4B41-97EA-850715385DE0}" type="slidenum">
              <a:rPr kumimoji="1" lang="ja-JP" altLang="en-US" sz="1200" b="0" i="0" u="none" strike="noStrike" kern="1200" cap="none" spc="0" normalizeH="0" baseline="0" noProof="0" smtClean="0">
                <a:ln>
                  <a:noFill/>
                </a:ln>
                <a:solidFill>
                  <a:prstClr val="black"/>
                </a:solidFill>
                <a:effectLst/>
                <a:uLnTx/>
                <a:uFillTx/>
                <a:latin typeface="Arial" panose="020B0604020202020204" pitchFamily="34" charset="0"/>
                <a:ea typeface="メイリオ" panose="020B0604030504040204" pitchFamily="50" charset="-128"/>
                <a:cs typeface="メイリオ" panose="020B0604030504040204" pitchFamily="50" charset="-128"/>
              </a:rPr>
              <a:pPr marL="0" marR="0" lvl="0" indent="0" algn="r" defTabSz="685800" rtl="0" eaLnBrk="0" fontAlgn="base" latinLnBrk="0" hangingPunct="0">
                <a:lnSpc>
                  <a:spcPct val="100000"/>
                </a:lnSpc>
                <a:spcBef>
                  <a:spcPct val="0"/>
                </a:spcBef>
                <a:spcAft>
                  <a:spcPct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Arial"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9582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kumimoji="1" lang="en-US" sz="1200" b="0" i="0" u="none" strike="noStrike" kern="1200" baseline="0">
                <a:solidFill>
                  <a:schemeClr val="tx1"/>
                </a:solidFill>
                <a:latin typeface="+mn-lt"/>
                <a:ea typeface="+mn-ea"/>
                <a:cs typeface="+mn-cs"/>
              </a:rPr>
              <a:t>To address these needs and more we are introducing IBM cloud automation manager.  IBM® Cloud Automation Manager is a multi-cloud, self-service management platform that allows IT Operations to efficiently manage and deliver services through end-to-end automation while enabling developers to independently build applications aligned with enterprise policies. In </a:t>
            </a:r>
            <a:r>
              <a:rPr kumimoji="1" lang="en-US" sz="1200" b="0" i="0" u="none" strike="noStrike" kern="1200" baseline="0" err="1">
                <a:solidFill>
                  <a:schemeClr val="tx1"/>
                </a:solidFill>
                <a:latin typeface="+mn-lt"/>
                <a:ea typeface="+mn-ea"/>
                <a:cs typeface="+mn-cs"/>
              </a:rPr>
              <a:t>additon</a:t>
            </a:r>
            <a:r>
              <a:rPr kumimoji="1" lang="en-US" sz="1200" b="0" i="0" u="none" strike="noStrike" kern="1200" baseline="0">
                <a:solidFill>
                  <a:schemeClr val="tx1"/>
                </a:solidFill>
                <a:latin typeface="+mn-lt"/>
                <a:ea typeface="+mn-ea"/>
                <a:cs typeface="+mn-cs"/>
              </a:rPr>
              <a:t>, Using IBM Watson®, this environment provides intelligent insights that allows clients to optimize there landscape within minutes. This platform allows you to achieve flexibility in your hybrid IT, gain speed through self-service access and maintain control through effective, enforceable governance and intelligent insights to ensure a safe and compliant IT environment.</a:t>
            </a:r>
          </a:p>
          <a:p>
            <a:pPr rtl="0"/>
            <a:endParaRPr kumimoji="1" lang="en-US" sz="1200" b="0" i="0" u="none" strike="noStrike" kern="1200" baseline="0">
              <a:solidFill>
                <a:schemeClr val="tx1"/>
              </a:solidFill>
              <a:latin typeface="+mn-lt"/>
              <a:ea typeface="+mn-ea"/>
              <a:cs typeface="+mn-cs"/>
            </a:endParaRPr>
          </a:p>
          <a:p>
            <a:pPr rtl="0"/>
            <a:r>
              <a:rPr kumimoji="1" lang="en-US" sz="1200" b="0" i="0" u="none" strike="noStrike" kern="1200" baseline="0">
                <a:solidFill>
                  <a:schemeClr val="tx1"/>
                </a:solidFill>
                <a:latin typeface="+mn-lt"/>
                <a:ea typeface="+mn-ea"/>
                <a:cs typeface="+mn-cs"/>
              </a:rPr>
              <a:t>A free version is available today on Blue Mix as a service and we are adding new capabilities on a regular basis.  Let's walk through the graphic of capabilities. At the top you see the horizontal </a:t>
            </a:r>
            <a:r>
              <a:rPr kumimoji="1" lang="en-US" sz="1200" b="0" i="0" u="none" strike="noStrike" kern="1200" baseline="0" err="1">
                <a:solidFill>
                  <a:schemeClr val="tx1"/>
                </a:solidFill>
                <a:latin typeface="+mn-lt"/>
                <a:ea typeface="+mn-ea"/>
                <a:cs typeface="+mn-cs"/>
              </a:rPr>
              <a:t>Bluebar</a:t>
            </a:r>
            <a:r>
              <a:rPr kumimoji="1" lang="en-US" sz="1200" b="0" i="0" u="none" strike="noStrike" kern="1200" baseline="0">
                <a:solidFill>
                  <a:schemeClr val="tx1"/>
                </a:solidFill>
                <a:latin typeface="+mn-lt"/>
                <a:ea typeface="+mn-ea"/>
                <a:cs typeface="+mn-cs"/>
              </a:rPr>
              <a:t>. This is the self-service catalog and administrator portal across the middle the first three boxes of marketplace of prebuilt automation content,  multi cloud workload provisioning and workflow automation for orchestration finally the fourth box on the right multi cloud operations and governance together the set of capabilities address the top three use cases we spoke about earlier</a:t>
            </a:r>
            <a:br>
              <a:rPr kumimoji="1" lang="en-US" sz="1200" b="0" i="0" u="none" strike="noStrike" kern="1200" baseline="0">
                <a:solidFill>
                  <a:schemeClr val="tx1"/>
                </a:solidFill>
                <a:latin typeface="+mn-lt"/>
                <a:ea typeface="+mn-ea"/>
                <a:cs typeface="+mn-cs"/>
              </a:rPr>
            </a:br>
            <a:endParaRPr kumimoji="1" lang="en-US" sz="1200" b="0" i="0" u="none" strike="noStrike" kern="1200" baseline="0">
              <a:solidFill>
                <a:schemeClr val="tx1"/>
              </a:solidFill>
              <a:latin typeface="+mn-lt"/>
              <a:ea typeface="+mn-ea"/>
              <a:cs typeface="+mn-cs"/>
            </a:endParaRPr>
          </a:p>
          <a:p>
            <a:pPr rtl="0"/>
            <a:r>
              <a:rPr kumimoji="1" lang="en-US" sz="1200" b="0" i="0" u="none" strike="noStrike" kern="1200" baseline="0">
                <a:solidFill>
                  <a:schemeClr val="tx1"/>
                </a:solidFill>
                <a:latin typeface="+mn-lt"/>
                <a:ea typeface="+mn-ea"/>
                <a:cs typeface="+mn-cs"/>
              </a:rPr>
              <a:t>As we move down this graphic you can also see new capabilities that have been added cognitive capabilities to optimize and enhance multi-cloud operations and then across the bottom of the graphic truly a multi cloud environment these capabilities are available to manage and automate across any cloud including public cloud platforms like </a:t>
            </a:r>
            <a:r>
              <a:rPr kumimoji="1" lang="en-US" sz="1200" b="0" i="0" u="none" strike="noStrike" kern="1200" baseline="0" err="1">
                <a:solidFill>
                  <a:schemeClr val="tx1"/>
                </a:solidFill>
                <a:latin typeface="+mn-lt"/>
                <a:ea typeface="+mn-ea"/>
                <a:cs typeface="+mn-cs"/>
              </a:rPr>
              <a:t>bluemis</a:t>
            </a:r>
            <a:r>
              <a:rPr kumimoji="1" lang="en-US" sz="1200" b="0" i="0" u="none" strike="noStrike" kern="1200" baseline="0">
                <a:solidFill>
                  <a:schemeClr val="tx1"/>
                </a:solidFill>
                <a:latin typeface="+mn-lt"/>
                <a:ea typeface="+mn-ea"/>
                <a:cs typeface="+mn-cs"/>
              </a:rPr>
              <a:t> , Amazon, and Azure along with private club platforms including environments like VMware even container environments. </a:t>
            </a:r>
            <a:endParaRPr lang="en-US"/>
          </a:p>
        </p:txBody>
      </p:sp>
      <p:sp>
        <p:nvSpPr>
          <p:cNvPr id="4" name="Slide Number Placeholder 3"/>
          <p:cNvSpPr>
            <a:spLocks noGrp="1"/>
          </p:cNvSpPr>
          <p:nvPr>
            <p:ph type="sldNum" sz="quarter" idx="10"/>
          </p:nvPr>
        </p:nvSpPr>
        <p:spPr/>
        <p:txBody>
          <a:bodyPr/>
          <a:lstStyle/>
          <a:p>
            <a:pPr marL="0" marR="0" lvl="0" indent="0" algn="r" defTabSz="685800" rtl="0" eaLnBrk="0" fontAlgn="base" latinLnBrk="0" hangingPunct="0">
              <a:lnSpc>
                <a:spcPct val="100000"/>
              </a:lnSpc>
              <a:spcBef>
                <a:spcPct val="0"/>
              </a:spcBef>
              <a:spcAft>
                <a:spcPct val="0"/>
              </a:spcAft>
              <a:buClrTx/>
              <a:buSzTx/>
              <a:buFontTx/>
              <a:buNone/>
              <a:tabLst/>
              <a:defRPr/>
            </a:pPr>
            <a:fld id="{2BBD3EF0-4E62-4B41-97EA-850715385DE0}" type="slidenum">
              <a:rPr kumimoji="1" lang="ja-JP" altLang="en-US" sz="1200" b="0" i="0" u="none" strike="noStrike" kern="1200" cap="none" spc="0" normalizeH="0" baseline="0" noProof="0" smtClean="0">
                <a:ln>
                  <a:noFill/>
                </a:ln>
                <a:solidFill>
                  <a:prstClr val="black"/>
                </a:solidFill>
                <a:effectLst/>
                <a:uLnTx/>
                <a:uFillTx/>
                <a:latin typeface="Arial" panose="020B0604020202020204" pitchFamily="34" charset="0"/>
                <a:ea typeface="メイリオ" panose="020B0604030504040204" pitchFamily="50" charset="-128"/>
                <a:cs typeface="メイリオ" panose="020B0604030504040204" pitchFamily="50" charset="-128"/>
              </a:rPr>
              <a:pPr marL="0" marR="0" lvl="0" indent="0" algn="r" defTabSz="685800" rtl="0" eaLnBrk="0" fontAlgn="base" latinLnBrk="0" hangingPunct="0">
                <a:lnSpc>
                  <a:spcPct val="100000"/>
                </a:lnSpc>
                <a:spcBef>
                  <a:spcPct val="0"/>
                </a:spcBef>
                <a:spcAft>
                  <a:spcPct val="0"/>
                </a:spcAft>
                <a:buClrTx/>
                <a:buSzTx/>
                <a:buFontTx/>
                <a:buNone/>
                <a:tabLst/>
                <a:defRPr/>
              </a:pPr>
              <a:t>23</a:t>
            </a:fld>
            <a:endParaRPr kumimoji="1" lang="ja-JP" altLang="en-US" sz="1200" b="0" i="0" u="none" strike="noStrike" kern="1200" cap="none" spc="0" normalizeH="0" baseline="0" noProof="0">
              <a:ln>
                <a:noFill/>
              </a:ln>
              <a:solidFill>
                <a:prstClr val="black"/>
              </a:solidFill>
              <a:effectLst/>
              <a:uLnTx/>
              <a:uFillTx/>
              <a:latin typeface="Arial"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76304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‘sensed and responded’ to client feedback.</a:t>
            </a:r>
          </a:p>
          <a:p>
            <a:r>
              <a:rPr lang="en-US"/>
              <a:t>Pivot to prioritize a) support for containers based workloads b) on-premises</a:t>
            </a:r>
            <a:r>
              <a:rPr lang="en-US" baseline="0"/>
              <a:t> workloads</a:t>
            </a:r>
            <a:endParaRPr lang="en-US"/>
          </a:p>
        </p:txBody>
      </p:sp>
      <p:sp>
        <p:nvSpPr>
          <p:cNvPr id="4" name="Slide Number Placeholder 3"/>
          <p:cNvSpPr>
            <a:spLocks noGrp="1"/>
          </p:cNvSpPr>
          <p:nvPr>
            <p:ph type="sldNum" sz="quarter" idx="10"/>
          </p:nvPr>
        </p:nvSpPr>
        <p:spPr/>
        <p:txBody>
          <a:bodyPr/>
          <a:lstStyle/>
          <a:p>
            <a:fld id="{0529C4E9-9815-2C4B-8773-F08204D37298}" type="slidenum">
              <a:rPr lang="en-US" smtClean="0"/>
              <a:t>30</a:t>
            </a:fld>
            <a:endParaRPr lang="en-US"/>
          </a:p>
        </p:txBody>
      </p:sp>
    </p:spTree>
    <p:extLst>
      <p:ext uri="{BB962C8B-B14F-4D97-AF65-F5344CB8AC3E}">
        <p14:creationId xmlns:p14="http://schemas.microsoft.com/office/powerpoint/2010/main" val="628079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38A2F8-54F1-AB4E-B8B5-B1130F7515F8}" type="slidenum">
              <a:rPr lang="en-US" smtClean="0"/>
              <a:t>33</a:t>
            </a:fld>
            <a:endParaRPr lang="en-US" dirty="0"/>
          </a:p>
        </p:txBody>
      </p:sp>
    </p:spTree>
    <p:extLst>
      <p:ext uri="{BB962C8B-B14F-4D97-AF65-F5344CB8AC3E}">
        <p14:creationId xmlns:p14="http://schemas.microsoft.com/office/powerpoint/2010/main" val="1110583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685800" rtl="0" eaLnBrk="0" fontAlgn="base" latinLnBrk="0" hangingPunct="0">
              <a:lnSpc>
                <a:spcPct val="100000"/>
              </a:lnSpc>
              <a:spcBef>
                <a:spcPct val="0"/>
              </a:spcBef>
              <a:spcAft>
                <a:spcPct val="0"/>
              </a:spcAft>
              <a:buClrTx/>
              <a:buSzTx/>
              <a:buFontTx/>
              <a:buNone/>
              <a:tabLst/>
              <a:defRPr/>
            </a:pPr>
            <a:fld id="{2938A2F8-54F1-AB4E-B8B5-B1130F7515F8}" type="slidenum">
              <a:rPr kumimoji="1" lang="en-US" sz="1200" b="0" i="0" u="none" strike="noStrike" kern="1200" cap="none" spc="0" normalizeH="0" baseline="0" noProof="0" smtClean="0">
                <a:ln>
                  <a:noFill/>
                </a:ln>
                <a:solidFill>
                  <a:prstClr val="black"/>
                </a:solidFill>
                <a:effectLst/>
                <a:uLnTx/>
                <a:uFillTx/>
                <a:latin typeface="Arial" panose="020B0604020202020204" pitchFamily="34" charset="0"/>
                <a:ea typeface="メイリオ" panose="020B0604030504040204" pitchFamily="50" charset="-128"/>
                <a:cs typeface="メイリオ" panose="020B0604030504040204" pitchFamily="50" charset="-128"/>
              </a:rPr>
              <a:pPr marL="0" marR="0" lvl="0" indent="0" algn="r" defTabSz="685800" rtl="0" eaLnBrk="0" fontAlgn="base" latinLnBrk="0" hangingPunct="0">
                <a:lnSpc>
                  <a:spcPct val="100000"/>
                </a:lnSpc>
                <a:spcBef>
                  <a:spcPct val="0"/>
                </a:spcBef>
                <a:spcAft>
                  <a:spcPct val="0"/>
                </a:spcAft>
                <a:buClrTx/>
                <a:buSzTx/>
                <a:buFontTx/>
                <a:buNone/>
                <a:tabLst/>
                <a:defRPr/>
              </a:pPr>
              <a:t>36</a:t>
            </a:fld>
            <a:endParaRPr kumimoji="1" lang="en-US" sz="1200" b="0" i="0" u="none" strike="noStrike" kern="1200" cap="none" spc="0" normalizeH="0" baseline="0" noProof="0">
              <a:ln>
                <a:noFill/>
              </a:ln>
              <a:solidFill>
                <a:prstClr val="black"/>
              </a:solidFill>
              <a:effectLst/>
              <a:uLnTx/>
              <a:uFillTx/>
              <a:latin typeface="Arial"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98058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Rectangle 4"/>
          <p:cNvSpPr/>
          <p:nvPr userDrawn="1"/>
        </p:nvSpPr>
        <p:spPr>
          <a:xfrm>
            <a:off x="0" y="0"/>
            <a:ext cx="14630400"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5843" tIns="72922" rIns="145843" bIns="72922" rtlCol="0" anchor="ctr"/>
          <a:lstStyle/>
          <a:p>
            <a:pPr algn="ctr" defTabSz="728758"/>
            <a:endParaRPr lang="en-US" sz="2880" b="0" i="0" dirty="0">
              <a:solidFill>
                <a:srgbClr val="FFFFFF"/>
              </a:solidFill>
              <a:latin typeface="IBM Plex Sans Regular" charset="0"/>
            </a:endParaRP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2" name="Title 1"/>
          <p:cNvSpPr>
            <a:spLocks noGrp="1"/>
          </p:cNvSpPr>
          <p:nvPr>
            <p:ph type="ctrTitle"/>
          </p:nvPr>
        </p:nvSpPr>
        <p:spPr>
          <a:xfrm>
            <a:off x="406631" y="3441984"/>
            <a:ext cx="9496213" cy="1482275"/>
          </a:xfrm>
        </p:spPr>
        <p:txBody>
          <a:bodyPr anchor="b" anchorCtr="0">
            <a:noAutofit/>
          </a:bodyPr>
          <a:lstStyle>
            <a:lvl1pPr algn="l">
              <a:lnSpc>
                <a:spcPct val="85000"/>
              </a:lnSpc>
              <a:defRPr sz="544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06402" y="4951778"/>
            <a:ext cx="9509760" cy="1037014"/>
          </a:xfrm>
        </p:spPr>
        <p:txBody>
          <a:bodyPr tIns="0"/>
          <a:lstStyle>
            <a:lvl1pPr marL="0" indent="0" algn="l">
              <a:buNone/>
              <a:defRPr>
                <a:solidFill>
                  <a:schemeClr val="accent6"/>
                </a:solidFill>
              </a:defRPr>
            </a:lvl1pPr>
            <a:lvl2pPr marL="728758" indent="0" algn="ctr">
              <a:buNone/>
              <a:defRPr>
                <a:solidFill>
                  <a:schemeClr val="tx1">
                    <a:tint val="75000"/>
                  </a:schemeClr>
                </a:solidFill>
              </a:defRPr>
            </a:lvl2pPr>
            <a:lvl3pPr marL="1457856" indent="0" algn="ctr">
              <a:buNone/>
              <a:defRPr>
                <a:solidFill>
                  <a:schemeClr val="tx1">
                    <a:tint val="75000"/>
                  </a:schemeClr>
                </a:solidFill>
              </a:defRPr>
            </a:lvl3pPr>
            <a:lvl4pPr marL="2186726" indent="0" algn="ctr">
              <a:buNone/>
              <a:defRPr>
                <a:solidFill>
                  <a:schemeClr val="tx1">
                    <a:tint val="75000"/>
                  </a:schemeClr>
                </a:solidFill>
              </a:defRPr>
            </a:lvl4pPr>
            <a:lvl5pPr marL="2915710" indent="0" algn="ctr">
              <a:buNone/>
              <a:defRPr>
                <a:solidFill>
                  <a:schemeClr val="tx1">
                    <a:tint val="75000"/>
                  </a:schemeClr>
                </a:solidFill>
              </a:defRPr>
            </a:lvl5pPr>
            <a:lvl6pPr marL="3644467" indent="0" algn="ctr">
              <a:buNone/>
              <a:defRPr>
                <a:solidFill>
                  <a:schemeClr val="tx1">
                    <a:tint val="75000"/>
                  </a:schemeClr>
                </a:solidFill>
              </a:defRPr>
            </a:lvl6pPr>
            <a:lvl7pPr marL="4373266" indent="0" algn="ctr">
              <a:buNone/>
              <a:defRPr>
                <a:solidFill>
                  <a:schemeClr val="tx1">
                    <a:tint val="75000"/>
                  </a:schemeClr>
                </a:solidFill>
              </a:defRPr>
            </a:lvl7pPr>
            <a:lvl8pPr marL="5102269" indent="0" algn="ctr">
              <a:buNone/>
              <a:defRPr>
                <a:solidFill>
                  <a:schemeClr val="tx1">
                    <a:tint val="75000"/>
                  </a:schemeClr>
                </a:solidFill>
              </a:defRPr>
            </a:lvl8pPr>
            <a:lvl9pPr marL="5831171"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title slide-graphic image.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47445" y="0"/>
            <a:ext cx="4796502" cy="8229600"/>
          </a:xfrm>
          <a:prstGeom prst="rect">
            <a:avLst/>
          </a:prstGeom>
        </p:spPr>
      </p:pic>
      <p:pic>
        <p:nvPicPr>
          <p:cNvPr id="9" name="Picture 8" descr="ibm logo-white-rotated.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3505510" y="741849"/>
            <a:ext cx="393374" cy="1001685"/>
          </a:xfrm>
          <a:prstGeom prst="rect">
            <a:avLst/>
          </a:prstGeom>
        </p:spPr>
      </p:pic>
      <p:sp>
        <p:nvSpPr>
          <p:cNvPr id="13" name="TextBox 12"/>
          <p:cNvSpPr txBox="1"/>
          <p:nvPr userDrawn="1"/>
        </p:nvSpPr>
        <p:spPr>
          <a:xfrm>
            <a:off x="468944" y="7791346"/>
            <a:ext cx="4696614" cy="246221"/>
          </a:xfrm>
          <a:prstGeom prst="rect">
            <a:avLst/>
          </a:prstGeom>
          <a:noFill/>
        </p:spPr>
        <p:txBody>
          <a:bodyPr wrap="square" lIns="0" tIns="0" rIns="0" bIns="0" rtlCol="0">
            <a:spAutoFit/>
          </a:bodyPr>
          <a:lstStyle/>
          <a:p>
            <a:pPr defTabSz="728758"/>
            <a:r>
              <a:rPr lang="en-US" sz="1600" b="0" i="0" dirty="0" smtClean="0">
                <a:solidFill>
                  <a:srgbClr val="325C80">
                    <a:lumMod val="60000"/>
                    <a:lumOff val="40000"/>
                  </a:srgbClr>
                </a:solidFill>
                <a:latin typeface="IBM Plex Sans Regular" charset="0"/>
              </a:rPr>
              <a:t>IBM Internal Only – Do not share with customers</a:t>
            </a:r>
            <a:endParaRPr lang="en-US" sz="1600" b="0" i="0" dirty="0">
              <a:solidFill>
                <a:srgbClr val="325C80">
                  <a:lumMod val="60000"/>
                  <a:lumOff val="40000"/>
                </a:srgbClr>
              </a:solidFill>
              <a:latin typeface="IBM Plex Sans Regular" charset="0"/>
            </a:endParaRPr>
          </a:p>
        </p:txBody>
      </p:sp>
    </p:spTree>
    <p:custDataLst>
      <p:tags r:id="rId1"/>
    </p:custDataLs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
        <p:nvSpPr>
          <p:cNvPr id="5" name="Content Placeholder 4"/>
          <p:cNvSpPr>
            <a:spLocks noGrp="1"/>
          </p:cNvSpPr>
          <p:nvPr>
            <p:ph sz="quarter" idx="11"/>
          </p:nvPr>
        </p:nvSpPr>
        <p:spPr>
          <a:xfrm>
            <a:off x="468946" y="1443707"/>
            <a:ext cx="13064176" cy="6096082"/>
          </a:xfrm>
        </p:spPr>
        <p:txBody>
          <a:bodyPr/>
          <a:lstStyle>
            <a:lvl2pPr marL="635237" indent="-253078">
              <a:buClr>
                <a:schemeClr val="tx1"/>
              </a:buClr>
              <a:buSzPct val="90000"/>
              <a:buFont typeface=".AppleSystemUIFont" charset="-120"/>
              <a:buChar char="–"/>
              <a:defRPr/>
            </a:lvl2pPr>
            <a:lvl3pPr marL="946506" indent="-275939">
              <a:buFont typeface="LucidaGrande" charset="0"/>
              <a:buChar char="-"/>
              <a:defRPr/>
            </a:lvl3pPr>
          </a:lstStyle>
          <a:p>
            <a:pPr lvl="0"/>
            <a:r>
              <a:rPr lang="en-US" smtClean="0"/>
              <a:t>Click to edit Master text styles</a:t>
            </a:r>
          </a:p>
          <a:p>
            <a:pPr lvl="1"/>
            <a:r>
              <a:rPr lang="en-US" smtClean="0"/>
              <a:t>Second level</a:t>
            </a:r>
          </a:p>
          <a:p>
            <a:pPr lvl="2"/>
            <a:r>
              <a:rPr lang="en-US" smtClean="0"/>
              <a:t>Third level</a:t>
            </a:r>
          </a:p>
        </p:txBody>
      </p:sp>
    </p:spTree>
    <p:custDataLst>
      <p:tags r:id="rId1"/>
    </p:custDataLst>
    <p:extLst>
      <p:ext uri="{BB962C8B-B14F-4D97-AF65-F5344CB8AC3E}">
        <p14:creationId xmlns:p14="http://schemas.microsoft.com/office/powerpoint/2010/main" val="16860085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tic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
        <p:nvSpPr>
          <p:cNvPr id="10" name="Text Placeholder 9"/>
          <p:cNvSpPr>
            <a:spLocks noGrp="1"/>
          </p:cNvSpPr>
          <p:nvPr>
            <p:ph type="body" sz="quarter" idx="12" hasCustomPrompt="1"/>
          </p:nvPr>
        </p:nvSpPr>
        <p:spPr>
          <a:xfrm>
            <a:off x="465138" y="1427163"/>
            <a:ext cx="13074650" cy="6129337"/>
          </a:xfrm>
        </p:spPr>
        <p:txBody>
          <a:bodyPr anchor="ctr" anchorCtr="0"/>
          <a:lstStyle>
            <a:lvl1pPr algn="ctr">
              <a:defRPr baseline="0"/>
            </a:lvl1pPr>
          </a:lstStyle>
          <a:p>
            <a:pPr lvl="0"/>
            <a:r>
              <a:rPr lang="en-US" dirty="0" smtClean="0"/>
              <a:t>This presentation is intended for an IBM internal audience only. </a:t>
            </a:r>
            <a:endParaRPr lang="en-US" dirty="0"/>
          </a:p>
        </p:txBody>
      </p:sp>
    </p:spTree>
    <p:custDataLst>
      <p:tags r:id="rId1"/>
    </p:custDataLst>
    <p:extLst>
      <p:ext uri="{BB962C8B-B14F-4D97-AF65-F5344CB8AC3E}">
        <p14:creationId xmlns:p14="http://schemas.microsoft.com/office/powerpoint/2010/main" val="7672330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731520" y="-13334"/>
            <a:ext cx="13167360" cy="748957"/>
          </a:xfrm>
          <a:prstGeom prst="rect">
            <a:avLst/>
          </a:prstGeom>
        </p:spPr>
        <p:txBody>
          <a:bodyPr vert="horz"/>
          <a:lstStyle>
            <a:lvl1pPr>
              <a:defRPr sz="3600" b="1">
                <a:solidFill>
                  <a:srgbClr val="264A60"/>
                </a:solidFill>
                <a:latin typeface="Arial"/>
                <a:cs typeface="Arial"/>
              </a:defRPr>
            </a:lvl1pPr>
          </a:lstStyle>
          <a:p>
            <a:r>
              <a:rPr lang="en-US" dirty="0"/>
              <a:t>CLICK TO EDIT TITLE</a:t>
            </a:r>
          </a:p>
        </p:txBody>
      </p:sp>
      <p:sp>
        <p:nvSpPr>
          <p:cNvPr id="9" name="Text Placeholder 8"/>
          <p:cNvSpPr>
            <a:spLocks noGrp="1"/>
          </p:cNvSpPr>
          <p:nvPr>
            <p:ph type="body" sz="quarter" idx="10" hasCustomPrompt="1"/>
          </p:nvPr>
        </p:nvSpPr>
        <p:spPr>
          <a:xfrm>
            <a:off x="726832" y="1077617"/>
            <a:ext cx="13175859" cy="6177330"/>
          </a:xfrm>
          <a:prstGeom prst="rect">
            <a:avLst/>
          </a:prstGeom>
        </p:spPr>
        <p:txBody>
          <a:bodyPr vert="horz"/>
          <a:lstStyle>
            <a:lvl1pPr marL="0" indent="0">
              <a:buNone/>
              <a:defRPr sz="2200" b="0">
                <a:solidFill>
                  <a:srgbClr val="0D0D0D"/>
                </a:solidFill>
              </a:defRPr>
            </a:lvl1pPr>
            <a:lvl2pPr>
              <a:defRPr sz="1900">
                <a:solidFill>
                  <a:srgbClr val="264A60"/>
                </a:solidFill>
              </a:defRPr>
            </a:lvl2pPr>
            <a:lvl3pPr>
              <a:defRPr sz="1700">
                <a:solidFill>
                  <a:srgbClr val="264A60"/>
                </a:solidFill>
              </a:defRPr>
            </a:lvl3pPr>
            <a:lvl4pPr>
              <a:defRPr sz="1400">
                <a:solidFill>
                  <a:srgbClr val="264A60"/>
                </a:solidFill>
              </a:defRPr>
            </a:lvl4pPr>
            <a:lvl5pPr>
              <a:defRPr sz="1300">
                <a:solidFill>
                  <a:srgbClr val="264A60"/>
                </a:solidFill>
              </a:defRPr>
            </a:lvl5pPr>
          </a:lstStyle>
          <a:p>
            <a:pPr lvl="0"/>
            <a:r>
              <a:rPr lang="en-US" dirty="0"/>
              <a:t>Click to edit text</a:t>
            </a:r>
          </a:p>
        </p:txBody>
      </p:sp>
      <p:sp>
        <p:nvSpPr>
          <p:cNvPr id="13" name="Slide Number Placeholder 2"/>
          <p:cNvSpPr>
            <a:spLocks noGrp="1"/>
          </p:cNvSpPr>
          <p:nvPr>
            <p:ph type="sldNum" sz="quarter" idx="11"/>
          </p:nvPr>
        </p:nvSpPr>
        <p:spPr>
          <a:xfrm>
            <a:off x="13659855" y="7729863"/>
            <a:ext cx="640614" cy="438150"/>
          </a:xfrm>
        </p:spPr>
        <p:txBody>
          <a:body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Tree>
    <p:custDataLst>
      <p:tags r:id="rId1"/>
    </p:custDataLst>
    <p:extLst>
      <p:ext uri="{BB962C8B-B14F-4D97-AF65-F5344CB8AC3E}">
        <p14:creationId xmlns:p14="http://schemas.microsoft.com/office/powerpoint/2010/main" val="2260089559"/>
      </p:ext>
    </p:extLst>
  </p:cSld>
  <p:clrMapOvr>
    <a:masterClrMapping/>
  </p:clrMapOvr>
  <p:extLst mod="1">
    <p:ext uri="{DCECCB84-F9BA-43D5-87BE-67443E8EF086}">
      <p15:sldGuideLst xmlns:p15="http://schemas.microsoft.com/office/powerpoint/2012/main" xmlns="">
        <p15:guide id="1" orient="horz" pos="504">
          <p15:clr>
            <a:srgbClr val="FBAE40"/>
          </p15:clr>
        </p15:guide>
        <p15:guide id="2" pos="384">
          <p15:clr>
            <a:srgbClr val="FBAE40"/>
          </p15:clr>
        </p15:guide>
        <p15:guide id="3" orient="horz" pos="4032">
          <p15:clr>
            <a:srgbClr val="FBAE40"/>
          </p15:clr>
        </p15:guide>
        <p15:guide id="4" pos="7296">
          <p15:clr>
            <a:srgbClr val="FBAE40"/>
          </p15:clr>
        </p15:guide>
        <p15:guide id="5" pos="3840">
          <p15:clr>
            <a:srgbClr val="FBAE40"/>
          </p15:clr>
        </p15:guide>
        <p15:guide id="6"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731520" y="43816"/>
            <a:ext cx="13167360" cy="748957"/>
          </a:xfrm>
          <a:prstGeom prst="rect">
            <a:avLst/>
          </a:prstGeom>
        </p:spPr>
        <p:txBody>
          <a:bodyPr vert="horz"/>
          <a:lstStyle>
            <a:lvl1pPr>
              <a:defRPr sz="3600" b="1">
                <a:solidFill>
                  <a:srgbClr val="264A60"/>
                </a:solidFill>
                <a:latin typeface="Arial"/>
                <a:cs typeface="Arial"/>
              </a:defRPr>
            </a:lvl1pPr>
          </a:lstStyle>
          <a:p>
            <a:r>
              <a:rPr lang="en-US" dirty="0"/>
              <a:t>CLICK TO EDIT TITLE</a:t>
            </a:r>
          </a:p>
        </p:txBody>
      </p:sp>
      <p:sp>
        <p:nvSpPr>
          <p:cNvPr id="9" name="Slide Number Placeholder 2"/>
          <p:cNvSpPr>
            <a:spLocks noGrp="1"/>
          </p:cNvSpPr>
          <p:nvPr>
            <p:ph type="sldNum" sz="quarter" idx="10"/>
          </p:nvPr>
        </p:nvSpPr>
        <p:spPr>
          <a:xfrm>
            <a:off x="13659855" y="7729863"/>
            <a:ext cx="640614" cy="438150"/>
          </a:xfrm>
        </p:spPr>
        <p:txBody>
          <a:body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Tree>
    <p:custDataLst>
      <p:tags r:id="rId1"/>
    </p:custDataLst>
    <p:extLst>
      <p:ext uri="{BB962C8B-B14F-4D97-AF65-F5344CB8AC3E}">
        <p14:creationId xmlns:p14="http://schemas.microsoft.com/office/powerpoint/2010/main" val="68884092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504">
          <p15:clr>
            <a:srgbClr val="FBAE40"/>
          </p15:clr>
        </p15:guide>
        <p15:guide id="2" pos="384">
          <p15:clr>
            <a:srgbClr val="FBAE40"/>
          </p15:clr>
        </p15:guide>
        <p15:guide id="3" orient="horz" pos="4032">
          <p15:clr>
            <a:srgbClr val="FBAE40"/>
          </p15:clr>
        </p15:guide>
        <p15:guide id="4" pos="7296">
          <p15:clr>
            <a:srgbClr val="FBAE40"/>
          </p15:clr>
        </p15:guide>
        <p15:guide id="5" pos="3840">
          <p15:clr>
            <a:srgbClr val="FBAE40"/>
          </p15:clr>
        </p15:guide>
        <p15:guide id="6"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with Tex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2" y="4018"/>
            <a:ext cx="14623259" cy="8225584"/>
          </a:xfrm>
          <a:prstGeom prst="rect">
            <a:avLst/>
          </a:prstGeom>
        </p:spPr>
      </p:pic>
      <p:pic>
        <p:nvPicPr>
          <p:cNvPr id="12" name="Picture 11" descr="_IBM_WHITE.em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8797" y="7780212"/>
            <a:ext cx="775482" cy="288114"/>
          </a:xfrm>
          <a:prstGeom prst="rect">
            <a:avLst/>
          </a:prstGeom>
        </p:spPr>
      </p:pic>
      <p:sp>
        <p:nvSpPr>
          <p:cNvPr id="8" name="Title 1"/>
          <p:cNvSpPr>
            <a:spLocks noGrp="1"/>
          </p:cNvSpPr>
          <p:nvPr>
            <p:ph type="title" hasCustomPrompt="1"/>
          </p:nvPr>
        </p:nvSpPr>
        <p:spPr>
          <a:xfrm>
            <a:off x="4947386" y="2940021"/>
            <a:ext cx="4427621" cy="2353573"/>
          </a:xfrm>
          <a:prstGeom prst="rect">
            <a:avLst/>
          </a:prstGeom>
        </p:spPr>
        <p:txBody>
          <a:bodyPr vert="horz" anchor="ctr"/>
          <a:lstStyle>
            <a:lvl1pPr algn="ctr">
              <a:defRPr sz="5300" baseline="0">
                <a:solidFill>
                  <a:schemeClr val="tx1"/>
                </a:solidFill>
              </a:defRPr>
            </a:lvl1pPr>
          </a:lstStyle>
          <a:p>
            <a:r>
              <a:rPr lang="en-US"/>
              <a:t>Thank You!</a:t>
            </a:r>
            <a:endParaRPr lang="en-US" dirty="0"/>
          </a:p>
        </p:txBody>
      </p:sp>
    </p:spTree>
    <p:custDataLst>
      <p:tags r:id="rId1"/>
    </p:custDataLst>
    <p:extLst>
      <p:ext uri="{BB962C8B-B14F-4D97-AF65-F5344CB8AC3E}">
        <p14:creationId xmlns:p14="http://schemas.microsoft.com/office/powerpoint/2010/main" val="276033081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with Text">
    <p:spTree>
      <p:nvGrpSpPr>
        <p:cNvPr id="1" name=""/>
        <p:cNvGrpSpPr/>
        <p:nvPr/>
      </p:nvGrpSpPr>
      <p:grpSpPr>
        <a:xfrm>
          <a:off x="0" y="0"/>
          <a:ext cx="0" cy="0"/>
          <a:chOff x="0" y="0"/>
          <a:chExt cx="0" cy="0"/>
        </a:xfrm>
      </p:grpSpPr>
      <p:sp>
        <p:nvSpPr>
          <p:cNvPr id="3" name="Title 4"/>
          <p:cNvSpPr>
            <a:spLocks noGrp="1"/>
          </p:cNvSpPr>
          <p:nvPr>
            <p:ph type="title" hasCustomPrompt="1"/>
          </p:nvPr>
        </p:nvSpPr>
        <p:spPr>
          <a:xfrm>
            <a:off x="731520" y="5716"/>
            <a:ext cx="13167360" cy="748957"/>
          </a:xfrm>
          <a:prstGeom prst="rect">
            <a:avLst/>
          </a:prstGeom>
        </p:spPr>
        <p:txBody>
          <a:bodyPr vert="horz"/>
          <a:lstStyle>
            <a:lvl1pPr>
              <a:defRPr sz="3600" b="1">
                <a:solidFill>
                  <a:srgbClr val="264A60"/>
                </a:solidFill>
                <a:latin typeface="Arial"/>
                <a:cs typeface="Arial"/>
              </a:defRPr>
            </a:lvl1pPr>
          </a:lstStyle>
          <a:p>
            <a:r>
              <a:rPr lang="en-US" dirty="0"/>
              <a:t>CLICK TO EDIT TITLE</a:t>
            </a:r>
          </a:p>
        </p:txBody>
      </p:sp>
      <p:sp>
        <p:nvSpPr>
          <p:cNvPr id="5" name="Text Placeholder 8"/>
          <p:cNvSpPr>
            <a:spLocks noGrp="1"/>
          </p:cNvSpPr>
          <p:nvPr>
            <p:ph type="body" sz="quarter" idx="10" hasCustomPrompt="1"/>
          </p:nvPr>
        </p:nvSpPr>
        <p:spPr>
          <a:xfrm>
            <a:off x="726832" y="1077617"/>
            <a:ext cx="13175859" cy="6177330"/>
          </a:xfrm>
          <a:prstGeom prst="rect">
            <a:avLst/>
          </a:prstGeom>
        </p:spPr>
        <p:txBody>
          <a:bodyPr vert="horz"/>
          <a:lstStyle>
            <a:lvl1pPr marL="0" indent="0">
              <a:buNone/>
              <a:defRPr sz="2200" b="0">
                <a:solidFill>
                  <a:srgbClr val="0D0D0D"/>
                </a:solidFill>
              </a:defRPr>
            </a:lvl1pPr>
            <a:lvl2pPr>
              <a:defRPr sz="1900">
                <a:solidFill>
                  <a:srgbClr val="264A60"/>
                </a:solidFill>
              </a:defRPr>
            </a:lvl2pPr>
            <a:lvl3pPr>
              <a:defRPr sz="1700">
                <a:solidFill>
                  <a:srgbClr val="264A60"/>
                </a:solidFill>
              </a:defRPr>
            </a:lvl3pPr>
            <a:lvl4pPr>
              <a:defRPr sz="1400">
                <a:solidFill>
                  <a:srgbClr val="264A60"/>
                </a:solidFill>
              </a:defRPr>
            </a:lvl4pPr>
            <a:lvl5pPr>
              <a:defRPr sz="1300">
                <a:solidFill>
                  <a:srgbClr val="264A60"/>
                </a:solidFill>
              </a:defRPr>
            </a:lvl5pPr>
          </a:lstStyle>
          <a:p>
            <a:pPr lvl="0"/>
            <a:r>
              <a:rPr lang="en-US" dirty="0"/>
              <a:t>Click to edit text</a:t>
            </a:r>
          </a:p>
        </p:txBody>
      </p:sp>
      <p:sp>
        <p:nvSpPr>
          <p:cNvPr id="10" name="Slide Number Placeholder 2"/>
          <p:cNvSpPr>
            <a:spLocks noGrp="1"/>
          </p:cNvSpPr>
          <p:nvPr>
            <p:ph type="sldNum" sz="quarter" idx="11"/>
          </p:nvPr>
        </p:nvSpPr>
        <p:spPr>
          <a:xfrm>
            <a:off x="13659855" y="7729863"/>
            <a:ext cx="640614" cy="438150"/>
          </a:xfrm>
        </p:spPr>
        <p:txBody>
          <a:body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Tree>
    <p:custDataLst>
      <p:tags r:id="rId1"/>
    </p:custDataLst>
    <p:extLst>
      <p:ext uri="{BB962C8B-B14F-4D97-AF65-F5344CB8AC3E}">
        <p14:creationId xmlns:p14="http://schemas.microsoft.com/office/powerpoint/2010/main" val="349952930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27227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946" y="72145"/>
            <a:ext cx="13064176" cy="1055048"/>
          </a:xfrm>
          <a:prstGeom prst="rect">
            <a:avLst/>
          </a:prstGeom>
        </p:spPr>
        <p:txBody>
          <a:bodyPr vert="horz" lIns="0" tIns="45576" rIns="91152"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69175" y="1442803"/>
            <a:ext cx="13429938" cy="6170426"/>
          </a:xfrm>
          <a:prstGeom prst="rect">
            <a:avLst/>
          </a:prstGeom>
        </p:spPr>
        <p:txBody>
          <a:bodyPr vert="horz" lIns="0" tIns="45576" rIns="91152" bIns="45576"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3659855" y="7729863"/>
            <a:ext cx="640614" cy="438150"/>
          </a:xfrm>
          <a:prstGeom prst="rect">
            <a:avLst/>
          </a:prstGeom>
        </p:spPr>
        <p:txBody>
          <a:bodyPr vert="horz" lIns="91152" tIns="45576" rIns="91152" bIns="45576" rtlCol="0" anchor="ctr"/>
          <a:lstStyle>
            <a:lvl1pPr algn="r">
              <a:defRPr sz="1440" b="0" i="0">
                <a:solidFill>
                  <a:schemeClr val="tx1"/>
                </a:solidFill>
                <a:latin typeface="IBM Plex Sans Regular" charset="0"/>
              </a:defRPr>
            </a:lvl1p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
        <p:nvSpPr>
          <p:cNvPr id="4" name="TextBox 3"/>
          <p:cNvSpPr txBox="1"/>
          <p:nvPr/>
        </p:nvSpPr>
        <p:spPr>
          <a:xfrm>
            <a:off x="468943" y="7804893"/>
            <a:ext cx="4632445" cy="246221"/>
          </a:xfrm>
          <a:prstGeom prst="rect">
            <a:avLst/>
          </a:prstGeom>
          <a:noFill/>
        </p:spPr>
        <p:txBody>
          <a:bodyPr wrap="square" lIns="0" tIns="0" rIns="0" bIns="0" rtlCol="0">
            <a:spAutoFit/>
          </a:bodyPr>
          <a:lstStyle/>
          <a:p>
            <a:pPr defTabSz="728758"/>
            <a:r>
              <a:rPr lang="en-US" sz="1600" b="0" i="0" dirty="0" smtClean="0">
                <a:solidFill>
                  <a:srgbClr val="325C80"/>
                </a:solidFill>
                <a:latin typeface="IBM Plex Sans Regular" charset="0"/>
              </a:rPr>
              <a:t>IBM Internal Only</a:t>
            </a:r>
            <a:r>
              <a:rPr lang="en-US" sz="1600" b="0" i="0" baseline="0" dirty="0" smtClean="0">
                <a:solidFill>
                  <a:srgbClr val="325C80"/>
                </a:solidFill>
                <a:latin typeface="IBM Plex Sans Regular" charset="0"/>
              </a:rPr>
              <a:t> – Do not share </a:t>
            </a:r>
            <a:r>
              <a:rPr lang="en-US" sz="1600" b="0" i="0" baseline="0" smtClean="0">
                <a:solidFill>
                  <a:srgbClr val="325C80"/>
                </a:solidFill>
                <a:latin typeface="IBM Plex Sans Regular" charset="0"/>
              </a:rPr>
              <a:t>with customers</a:t>
            </a:r>
            <a:endParaRPr lang="en-US" sz="1600" b="0" i="0" dirty="0">
              <a:solidFill>
                <a:srgbClr val="325C80"/>
              </a:solidFill>
              <a:latin typeface="IBM Plex Sans Regular" charset="0"/>
            </a:endParaRPr>
          </a:p>
        </p:txBody>
      </p:sp>
      <p:pic>
        <p:nvPicPr>
          <p:cNvPr id="9" name="Picture 8" descr="Content Slide, graphic far right corner.png"/>
          <p:cNvPicPr>
            <a:picLocks noChangeAspect="1"/>
          </p:cNvPicPr>
          <p:nvPr/>
        </p:nvPicPr>
        <p:blipFill>
          <a:blip r:embed="rId11" cstate="print">
            <a:alphaModFix amt="43000"/>
            <a:extLst>
              <a:ext uri="{28A0092B-C50C-407E-A947-70E740481C1C}">
                <a14:useLocalDpi xmlns:a14="http://schemas.microsoft.com/office/drawing/2010/main"/>
              </a:ext>
            </a:extLst>
          </a:blip>
          <a:stretch>
            <a:fillRect/>
          </a:stretch>
        </p:blipFill>
        <p:spPr>
          <a:xfrm>
            <a:off x="13586162" y="23"/>
            <a:ext cx="1057789" cy="2099733"/>
          </a:xfrm>
          <a:prstGeom prst="rect">
            <a:avLst/>
          </a:prstGeom>
        </p:spPr>
      </p:pic>
    </p:spTree>
    <p:custDataLst>
      <p:tags r:id="rId10"/>
    </p:custDataLst>
    <p:extLst>
      <p:ext uri="{BB962C8B-B14F-4D97-AF65-F5344CB8AC3E}">
        <p14:creationId xmlns:p14="http://schemas.microsoft.com/office/powerpoint/2010/main" val="2079331310"/>
      </p:ext>
    </p:extLst>
  </p:cSld>
  <p:clrMap bg1="lt1" tx1="dk1" bg2="lt2" tx2="dk2" accent1="accent1" accent2="accent2" accent3="accent3" accent4="accent4" accent5="accent5" accent6="accent6" hlink="hlink" folHlink="folHlink"/>
  <p:sldLayoutIdLst>
    <p:sldLayoutId id="2147483682" r:id="rId1"/>
    <p:sldLayoutId id="2147483695" r:id="rId2"/>
    <p:sldLayoutId id="2147483696" r:id="rId3"/>
    <p:sldLayoutId id="2147483698" r:id="rId4"/>
    <p:sldLayoutId id="2147483699" r:id="rId5"/>
    <p:sldLayoutId id="2147483700" r:id="rId6"/>
    <p:sldLayoutId id="2147483701" r:id="rId7"/>
    <p:sldLayoutId id="2147483702" r:id="rId8"/>
  </p:sldLayoutIdLst>
  <p:timing>
    <p:tnLst>
      <p:par>
        <p:cTn id="1" dur="indefinite" restart="never" nodeType="tmRoot"/>
      </p:par>
    </p:tnLst>
  </p:timing>
  <p:hf hdr="0" ftr="0" dt="0"/>
  <p:txStyles>
    <p:titleStyle>
      <a:lvl1pPr algn="l" defTabSz="728758" rtl="0" eaLnBrk="1" latinLnBrk="0" hangingPunct="1">
        <a:lnSpc>
          <a:spcPct val="85000"/>
        </a:lnSpc>
        <a:spcBef>
          <a:spcPct val="0"/>
        </a:spcBef>
        <a:buNone/>
        <a:defRPr sz="4480" b="0" i="0" kern="1200">
          <a:solidFill>
            <a:schemeClr val="accent4"/>
          </a:solidFill>
          <a:latin typeface="IBM Plex Sans Regular" charset="0"/>
          <a:ea typeface="+mj-ea"/>
          <a:cs typeface="+mj-cs"/>
        </a:defRPr>
      </a:lvl1pPr>
    </p:titleStyle>
    <p:bodyStyle>
      <a:lvl1pPr marL="0" indent="0" algn="l" defTabSz="728758" rtl="0" eaLnBrk="1" latinLnBrk="0" hangingPunct="1">
        <a:spcBef>
          <a:spcPts val="960"/>
        </a:spcBef>
        <a:buClr>
          <a:schemeClr val="tx1"/>
        </a:buClr>
        <a:buFontTx/>
        <a:buNone/>
        <a:defRPr sz="3200" b="0" i="0" kern="1200">
          <a:solidFill>
            <a:srgbClr val="595959"/>
          </a:solidFill>
          <a:latin typeface="IBM Plex Sans Regular" charset="0"/>
          <a:ea typeface="+mn-ea"/>
          <a:cs typeface="+mn-cs"/>
        </a:defRPr>
      </a:lvl1pPr>
      <a:lvl2pPr marL="635237" indent="-253078" algn="l" defTabSz="728758" rtl="0" eaLnBrk="1" latinLnBrk="0" hangingPunct="1">
        <a:spcBef>
          <a:spcPts val="960"/>
        </a:spcBef>
        <a:buClr>
          <a:schemeClr val="accent5"/>
        </a:buClr>
        <a:buFont typeface="Arial"/>
        <a:buChar char="•"/>
        <a:defRPr sz="2880" b="0" i="0" kern="1200">
          <a:solidFill>
            <a:srgbClr val="595959"/>
          </a:solidFill>
          <a:latin typeface="IBM Plex Sans Regular" charset="0"/>
          <a:ea typeface="+mn-ea"/>
          <a:cs typeface="+mn-cs"/>
        </a:defRPr>
      </a:lvl2pPr>
      <a:lvl3pPr marL="946506" indent="-275939" algn="l" defTabSz="728758" rtl="0" eaLnBrk="1" latinLnBrk="0" hangingPunct="1">
        <a:spcBef>
          <a:spcPts val="960"/>
        </a:spcBef>
        <a:buClr>
          <a:schemeClr val="tx1"/>
        </a:buClr>
        <a:buFont typeface="Lucida Grande"/>
        <a:buChar char="–"/>
        <a:defRPr sz="2560" b="0" i="0" kern="1200">
          <a:solidFill>
            <a:srgbClr val="595959"/>
          </a:solidFill>
          <a:latin typeface="IBM Plex Sans Regular" charset="0"/>
          <a:ea typeface="+mn-ea"/>
          <a:cs typeface="+mn-cs"/>
        </a:defRPr>
      </a:lvl3pPr>
      <a:lvl4pPr marL="1424952" indent="-478333" algn="l" defTabSz="728758" rtl="0" eaLnBrk="1" latinLnBrk="0" hangingPunct="1">
        <a:spcBef>
          <a:spcPts val="960"/>
        </a:spcBef>
        <a:buClr>
          <a:schemeClr val="tx1"/>
        </a:buClr>
        <a:buFont typeface="Lucida Grande"/>
        <a:buChar char="–"/>
        <a:defRPr sz="2240" b="0" i="0" kern="1200">
          <a:solidFill>
            <a:srgbClr val="595959"/>
          </a:solidFill>
          <a:latin typeface="IBM Plex Sans Regular" charset="0"/>
          <a:ea typeface="+mn-ea"/>
          <a:cs typeface="+mn-cs"/>
        </a:defRPr>
      </a:lvl4pPr>
      <a:lvl5pPr marL="1713360" indent="-288525" algn="l" defTabSz="728758" rtl="0" eaLnBrk="1" latinLnBrk="0" hangingPunct="1">
        <a:spcBef>
          <a:spcPts val="960"/>
        </a:spcBef>
        <a:buClr>
          <a:schemeClr val="tx1"/>
        </a:buClr>
        <a:buFont typeface="Lucida Grande"/>
        <a:buChar char="–"/>
        <a:defRPr sz="2240" b="0" i="0" kern="1200">
          <a:solidFill>
            <a:srgbClr val="595959"/>
          </a:solidFill>
          <a:latin typeface="IBM Plex Sans Regular" charset="0"/>
          <a:ea typeface="+mn-ea"/>
          <a:cs typeface="+mn-cs"/>
        </a:defRPr>
      </a:lvl5pPr>
      <a:lvl6pPr marL="4008845" indent="-364378" algn="l" defTabSz="728758" rtl="0" eaLnBrk="1" latinLnBrk="0" hangingPunct="1">
        <a:spcBef>
          <a:spcPct val="20000"/>
        </a:spcBef>
        <a:buFont typeface="Arial"/>
        <a:buChar char="•"/>
        <a:defRPr sz="3200" kern="1200">
          <a:solidFill>
            <a:schemeClr val="tx1"/>
          </a:solidFill>
          <a:latin typeface="+mn-lt"/>
          <a:ea typeface="+mn-ea"/>
          <a:cs typeface="+mn-cs"/>
        </a:defRPr>
      </a:lvl6pPr>
      <a:lvl7pPr marL="4737830" indent="-364378" algn="l" defTabSz="728758" rtl="0" eaLnBrk="1" latinLnBrk="0" hangingPunct="1">
        <a:spcBef>
          <a:spcPct val="20000"/>
        </a:spcBef>
        <a:buFont typeface="Arial"/>
        <a:buChar char="•"/>
        <a:defRPr sz="3200" kern="1200">
          <a:solidFill>
            <a:schemeClr val="tx1"/>
          </a:solidFill>
          <a:latin typeface="+mn-lt"/>
          <a:ea typeface="+mn-ea"/>
          <a:cs typeface="+mn-cs"/>
        </a:defRPr>
      </a:lvl7pPr>
      <a:lvl8pPr marL="5466702" indent="-364378" algn="l" defTabSz="728758" rtl="0" eaLnBrk="1" latinLnBrk="0" hangingPunct="1">
        <a:spcBef>
          <a:spcPct val="20000"/>
        </a:spcBef>
        <a:buFont typeface="Arial"/>
        <a:buChar char="•"/>
        <a:defRPr sz="3200" kern="1200">
          <a:solidFill>
            <a:schemeClr val="tx1"/>
          </a:solidFill>
          <a:latin typeface="+mn-lt"/>
          <a:ea typeface="+mn-ea"/>
          <a:cs typeface="+mn-cs"/>
        </a:defRPr>
      </a:lvl8pPr>
      <a:lvl9pPr marL="6195613" indent="-364378" algn="l" defTabSz="728758"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28758" rtl="0" eaLnBrk="1" latinLnBrk="0" hangingPunct="1">
        <a:defRPr sz="2880" kern="1200">
          <a:solidFill>
            <a:schemeClr val="tx1"/>
          </a:solidFill>
          <a:latin typeface="+mn-lt"/>
          <a:ea typeface="+mn-ea"/>
          <a:cs typeface="+mn-cs"/>
        </a:defRPr>
      </a:lvl1pPr>
      <a:lvl2pPr marL="728758" algn="l" defTabSz="728758" rtl="0" eaLnBrk="1" latinLnBrk="0" hangingPunct="1">
        <a:defRPr sz="2880" kern="1200">
          <a:solidFill>
            <a:schemeClr val="tx1"/>
          </a:solidFill>
          <a:latin typeface="+mn-lt"/>
          <a:ea typeface="+mn-ea"/>
          <a:cs typeface="+mn-cs"/>
        </a:defRPr>
      </a:lvl2pPr>
      <a:lvl3pPr marL="1457856" algn="l" defTabSz="728758" rtl="0" eaLnBrk="1" latinLnBrk="0" hangingPunct="1">
        <a:defRPr sz="2880" kern="1200">
          <a:solidFill>
            <a:schemeClr val="tx1"/>
          </a:solidFill>
          <a:latin typeface="+mn-lt"/>
          <a:ea typeface="+mn-ea"/>
          <a:cs typeface="+mn-cs"/>
        </a:defRPr>
      </a:lvl3pPr>
      <a:lvl4pPr marL="2186726" algn="l" defTabSz="728758" rtl="0" eaLnBrk="1" latinLnBrk="0" hangingPunct="1">
        <a:defRPr sz="2880" kern="1200">
          <a:solidFill>
            <a:schemeClr val="tx1"/>
          </a:solidFill>
          <a:latin typeface="+mn-lt"/>
          <a:ea typeface="+mn-ea"/>
          <a:cs typeface="+mn-cs"/>
        </a:defRPr>
      </a:lvl4pPr>
      <a:lvl5pPr marL="2915710" algn="l" defTabSz="728758" rtl="0" eaLnBrk="1" latinLnBrk="0" hangingPunct="1">
        <a:defRPr sz="2880" kern="1200">
          <a:solidFill>
            <a:schemeClr val="tx1"/>
          </a:solidFill>
          <a:latin typeface="+mn-lt"/>
          <a:ea typeface="+mn-ea"/>
          <a:cs typeface="+mn-cs"/>
        </a:defRPr>
      </a:lvl5pPr>
      <a:lvl6pPr marL="3644467" algn="l" defTabSz="728758" rtl="0" eaLnBrk="1" latinLnBrk="0" hangingPunct="1">
        <a:defRPr sz="2880" kern="1200">
          <a:solidFill>
            <a:schemeClr val="tx1"/>
          </a:solidFill>
          <a:latin typeface="+mn-lt"/>
          <a:ea typeface="+mn-ea"/>
          <a:cs typeface="+mn-cs"/>
        </a:defRPr>
      </a:lvl6pPr>
      <a:lvl7pPr marL="4373266" algn="l" defTabSz="728758" rtl="0" eaLnBrk="1" latinLnBrk="0" hangingPunct="1">
        <a:defRPr sz="2880" kern="1200">
          <a:solidFill>
            <a:schemeClr val="tx1"/>
          </a:solidFill>
          <a:latin typeface="+mn-lt"/>
          <a:ea typeface="+mn-ea"/>
          <a:cs typeface="+mn-cs"/>
        </a:defRPr>
      </a:lvl7pPr>
      <a:lvl8pPr marL="5102269" algn="l" defTabSz="728758" rtl="0" eaLnBrk="1" latinLnBrk="0" hangingPunct="1">
        <a:defRPr sz="2880" kern="1200">
          <a:solidFill>
            <a:schemeClr val="tx1"/>
          </a:solidFill>
          <a:latin typeface="+mn-lt"/>
          <a:ea typeface="+mn-ea"/>
          <a:cs typeface="+mn-cs"/>
        </a:defRPr>
      </a:lvl8pPr>
      <a:lvl9pPr marL="5831171" algn="l" defTabSz="728758"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5.jpg"/><Relationship Id="rId7" Type="http://schemas.openxmlformats.org/officeDocument/2006/relationships/image" Target="../media/image39.png"/><Relationship Id="rId2" Type="http://schemas.openxmlformats.org/officeDocument/2006/relationships/slideLayout" Target="../slideLayouts/slideLayout5.xml"/><Relationship Id="rId1" Type="http://schemas.openxmlformats.org/officeDocument/2006/relationships/tags" Target="../tags/tag2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42.png"/><Relationship Id="rId2" Type="http://schemas.openxmlformats.org/officeDocument/2006/relationships/slideLayout" Target="../slideLayouts/slideLayout5.xml"/><Relationship Id="rId1" Type="http://schemas.openxmlformats.org/officeDocument/2006/relationships/tags" Target="../tags/tag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slideLayout" Target="../slideLayouts/slideLayout5.xml"/><Relationship Id="rId1" Type="http://schemas.openxmlformats.org/officeDocument/2006/relationships/tags" Target="../tags/tag23.xml"/><Relationship Id="rId6" Type="http://schemas.openxmlformats.org/officeDocument/2006/relationships/image" Target="../media/image36.png"/><Relationship Id="rId5" Type="http://schemas.openxmlformats.org/officeDocument/2006/relationships/image" Target="../media/image45.png"/><Relationship Id="rId10" Type="http://schemas.openxmlformats.org/officeDocument/2006/relationships/image" Target="../media/image24.png"/><Relationship Id="rId4" Type="http://schemas.openxmlformats.org/officeDocument/2006/relationships/image" Target="../media/image44.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5.xml"/><Relationship Id="rId1" Type="http://schemas.openxmlformats.org/officeDocument/2006/relationships/tags" Target="../tags/tag24.xml"/><Relationship Id="rId6" Type="http://schemas.openxmlformats.org/officeDocument/2006/relationships/image" Target="../media/image47.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5.jpg"/><Relationship Id="rId7" Type="http://schemas.openxmlformats.org/officeDocument/2006/relationships/image" Target="../media/image24.png"/><Relationship Id="rId2" Type="http://schemas.openxmlformats.org/officeDocument/2006/relationships/slideLayout" Target="../slideLayouts/slideLayout5.xml"/><Relationship Id="rId1" Type="http://schemas.openxmlformats.org/officeDocument/2006/relationships/tags" Target="../tags/tag27.xml"/><Relationship Id="rId6" Type="http://schemas.openxmlformats.org/officeDocument/2006/relationships/image" Target="../media/image23.png"/><Relationship Id="rId11" Type="http://schemas.openxmlformats.org/officeDocument/2006/relationships/image" Target="../media/image52.emf"/><Relationship Id="rId5" Type="http://schemas.openxmlformats.org/officeDocument/2006/relationships/image" Target="../media/image22.png"/><Relationship Id="rId10" Type="http://schemas.openxmlformats.org/officeDocument/2006/relationships/image" Target="../media/image51.png"/><Relationship Id="rId4" Type="http://schemas.openxmlformats.org/officeDocument/2006/relationships/image" Target="../media/image21.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8" Type="http://schemas.openxmlformats.org/officeDocument/2006/relationships/hyperlink" Target="https://play.google.com/music/listen?u=0" TargetMode="External"/><Relationship Id="rId3" Type="http://schemas.openxmlformats.org/officeDocument/2006/relationships/notesSlide" Target="../notesSlides/notesSlide5.xml"/><Relationship Id="rId7" Type="http://schemas.openxmlformats.org/officeDocument/2006/relationships/hyperlink" Target="https://itunes.apple.com/us/podcast/ibm-cloud-platform/id1085756212?mt=2" TargetMode="External"/><Relationship Id="rId2" Type="http://schemas.openxmlformats.org/officeDocument/2006/relationships/slideLayout" Target="../slideLayouts/slideLayout4.xml"/><Relationship Id="rId1" Type="http://schemas.openxmlformats.org/officeDocument/2006/relationships/tags" Target="../tags/tag32.xml"/><Relationship Id="rId6" Type="http://schemas.openxmlformats.org/officeDocument/2006/relationships/hyperlink" Target="https://apps.na.collabserv.com/wikis/home?lang=en-us" TargetMode="External"/><Relationship Id="rId5" Type="http://schemas.openxmlformats.org/officeDocument/2006/relationships/hyperlink" Target="http://www-01.ibm.com/common/ssi/ShowDoc.wss?docURL=/common/ssi/rep_ca/6/897/ENUS217-356/index.html&amp;lang=en&amp;request_locale=en" TargetMode="External"/><Relationship Id="rId4" Type="http://schemas.openxmlformats.org/officeDocument/2006/relationships/hyperlink" Target="https://ibm.biz/BdixRj" TargetMode="External"/><Relationship Id="rId9" Type="http://schemas.openxmlformats.org/officeDocument/2006/relationships/image" Target="../media/image53.png"/></Relationships>
</file>

<file path=ppt/slides/_rels/slide23.xml.rels><?xml version="1.0" encoding="UTF-8" standalone="yes"?>
<Relationships xmlns="http://schemas.openxmlformats.org/package/2006/relationships"><Relationship Id="rId8" Type="http://schemas.openxmlformats.org/officeDocument/2006/relationships/hyperlink" Target="https://www.ibm.com/blogs/bluemix/2017/06/ibm-announces-kubernetes-base-ibm-cloud-private-platform/" TargetMode="External"/><Relationship Id="rId3" Type="http://schemas.openxmlformats.org/officeDocument/2006/relationships/notesSlide" Target="../notesSlides/notesSlide6.xml"/><Relationship Id="rId7" Type="http://schemas.openxmlformats.org/officeDocument/2006/relationships/hyperlink" Target="http://www-01.ibm.com/common/ssi/ShowDoc.wss?docURL=/common/ssi/rep_ca/6/897/ENUS217-356/index.html&amp;lang=en&amp;request_locale=en" TargetMode="External"/><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hyperlink" Target="https://interconnectsurvey.mybluemix.net/?cm_mc_uid=&amp;cm_mc_sid_50200000=1491484438&amp;cm_mc_sid_52640000=" TargetMode="External"/><Relationship Id="rId11" Type="http://schemas.openxmlformats.org/officeDocument/2006/relationships/image" Target="../media/image53.png"/><Relationship Id="rId5" Type="http://schemas.openxmlformats.org/officeDocument/2006/relationships/hyperlink" Target="https://www.ibm.com/blogs/cloud-computing/2017/06/behind-scenes-ibm-cloud-automation-manager/" TargetMode="External"/><Relationship Id="rId10" Type="http://schemas.openxmlformats.org/officeDocument/2006/relationships/hyperlink" Target="https://www.ibm.com/support/knowledgecenter/SSBS6K/product_welcome_cloud_private.html" TargetMode="External"/><Relationship Id="rId4" Type="http://schemas.openxmlformats.org/officeDocument/2006/relationships/hyperlink" Target="https://www.ibm.com/us-en/marketplace/cognitive-automation" TargetMode="External"/><Relationship Id="rId9" Type="http://schemas.openxmlformats.org/officeDocument/2006/relationships/hyperlink" Target="https://www.ibm.com/developerworks/community/wikis/home?lang=en"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2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slideLayout" Target="../slideLayouts/slideLayout5.xml"/><Relationship Id="rId1" Type="http://schemas.openxmlformats.org/officeDocument/2006/relationships/tags" Target="../tags/tag37.xml"/><Relationship Id="rId5" Type="http://schemas.openxmlformats.org/officeDocument/2006/relationships/image" Target="../media/image56.tiff"/><Relationship Id="rId4" Type="http://schemas.openxmlformats.org/officeDocument/2006/relationships/image" Target="../media/image55.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4.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jpeg"/><Relationship Id="rId7" Type="http://schemas.openxmlformats.org/officeDocument/2006/relationships/image" Target="../media/image64.png"/><Relationship Id="rId2" Type="http://schemas.openxmlformats.org/officeDocument/2006/relationships/slideLayout" Target="../slideLayouts/slideLayout5.xml"/><Relationship Id="rId1" Type="http://schemas.openxmlformats.org/officeDocument/2006/relationships/tags" Target="../tags/tag4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Layout" Target="../slideLayouts/slideLayout5.xml"/><Relationship Id="rId1" Type="http://schemas.openxmlformats.org/officeDocument/2006/relationships/tags" Target="../tags/tag1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notesSlide" Target="../notesSlides/notesSlide2.xml"/><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slideLayout" Target="../slideLayouts/slideLayout5.xml"/><Relationship Id="rId1" Type="http://schemas.openxmlformats.org/officeDocument/2006/relationships/tags" Target="../tags/tag16.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5.xml"/><Relationship Id="rId1" Type="http://schemas.openxmlformats.org/officeDocument/2006/relationships/tags" Target="../tags/tag17.xml"/><Relationship Id="rId6" Type="http://schemas.openxmlformats.org/officeDocument/2006/relationships/image" Target="../media/image33.jp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1.png"/><Relationship Id="rId7" Type="http://schemas.openxmlformats.org/officeDocument/2006/relationships/image" Target="../media/image35.jpg"/><Relationship Id="rId12" Type="http://schemas.openxmlformats.org/officeDocument/2006/relationships/image" Target="../media/image40.png"/><Relationship Id="rId2" Type="http://schemas.openxmlformats.org/officeDocument/2006/relationships/slideLayout" Target="../slideLayouts/slideLayout5.xml"/><Relationship Id="rId1" Type="http://schemas.openxmlformats.org/officeDocument/2006/relationships/tags" Target="../tags/tag19.xml"/><Relationship Id="rId6" Type="http://schemas.openxmlformats.org/officeDocument/2006/relationships/image" Target="../media/image24.png"/><Relationship Id="rId11" Type="http://schemas.openxmlformats.org/officeDocument/2006/relationships/image" Target="../media/image39.png"/><Relationship Id="rId5" Type="http://schemas.openxmlformats.org/officeDocument/2006/relationships/image" Target="../media/image23.png"/><Relationship Id="rId10" Type="http://schemas.openxmlformats.org/officeDocument/2006/relationships/image" Target="../media/image38.png"/><Relationship Id="rId4" Type="http://schemas.openxmlformats.org/officeDocument/2006/relationships/image" Target="../media/image22.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549862-13E2-C34D-815E-8545BD36FC59}" type="slidenum">
              <a:rPr lang="en-US" smtClean="0">
                <a:solidFill>
                  <a:srgbClr val="6D7777"/>
                </a:solidFill>
              </a:rPr>
              <a:pPr/>
              <a:t>1</a:t>
            </a:fld>
            <a:endParaRPr lang="en-US" dirty="0">
              <a:solidFill>
                <a:srgbClr val="6D7777"/>
              </a:solidFill>
            </a:endParaRPr>
          </a:p>
        </p:txBody>
      </p:sp>
      <p:sp>
        <p:nvSpPr>
          <p:cNvPr id="3" name="Title 2"/>
          <p:cNvSpPr>
            <a:spLocks noGrp="1"/>
          </p:cNvSpPr>
          <p:nvPr>
            <p:ph type="ctrTitle"/>
          </p:nvPr>
        </p:nvSpPr>
        <p:spPr/>
        <p:txBody>
          <a:bodyPr/>
          <a:lstStyle/>
          <a:p>
            <a:r>
              <a:rPr lang="en-US" dirty="0" smtClean="0"/>
              <a:t>Cloud Automation Manager (</a:t>
            </a:r>
            <a:r>
              <a:rPr lang="en-US" smtClean="0"/>
              <a:t>CAM)</a:t>
            </a:r>
            <a:br>
              <a:rPr lang="en-US" smtClean="0"/>
            </a:br>
            <a:endParaRPr lang="en-US" dirty="0"/>
          </a:p>
        </p:txBody>
      </p:sp>
      <p:sp>
        <p:nvSpPr>
          <p:cNvPr id="4" name="Subtitle 3"/>
          <p:cNvSpPr>
            <a:spLocks noGrp="1"/>
          </p:cNvSpPr>
          <p:nvPr>
            <p:ph type="subTitle" idx="1"/>
          </p:nvPr>
        </p:nvSpPr>
        <p:spPr/>
        <p:txBody>
          <a:bodyPr/>
          <a:lstStyle/>
          <a:p>
            <a:r>
              <a:rPr lang="en-US" dirty="0" smtClean="0"/>
              <a:t>John Abbott </a:t>
            </a:r>
            <a:r>
              <a:rPr lang="en-US" sz="2000" dirty="0" smtClean="0"/>
              <a:t> </a:t>
            </a:r>
            <a:r>
              <a:rPr lang="en-US" sz="2400" i="1" dirty="0" err="1" smtClean="0"/>
              <a:t>jabbott@us.ibm.com</a:t>
            </a:r>
            <a:endParaRPr lang="en-US" sz="2400" dirty="0" smtClean="0"/>
          </a:p>
          <a:p>
            <a:r>
              <a:rPr lang="en-US" dirty="0" smtClean="0"/>
              <a:t>John Webb  </a:t>
            </a:r>
            <a:r>
              <a:rPr lang="en-US" sz="2400" i="1" dirty="0" err="1" smtClean="0"/>
              <a:t>john.webb@us.ibm.com</a:t>
            </a:r>
            <a:endParaRPr lang="en-US" sz="2400" dirty="0"/>
          </a:p>
        </p:txBody>
      </p:sp>
    </p:spTree>
    <p:custDataLst>
      <p:tags r:id="rId1"/>
    </p:custDataLst>
    <p:extLst>
      <p:ext uri="{BB962C8B-B14F-4D97-AF65-F5344CB8AC3E}">
        <p14:creationId xmlns:p14="http://schemas.microsoft.com/office/powerpoint/2010/main" val="80153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202" y="1011219"/>
            <a:ext cx="12832677" cy="68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nvSpPr>
        <p:spPr bwMode="auto">
          <a:xfrm>
            <a:off x="12661750" y="0"/>
            <a:ext cx="1968650" cy="895501"/>
          </a:xfrm>
          <a:prstGeom prst="roundRect">
            <a:avLst>
              <a:gd name="adj" fmla="val 10512"/>
            </a:avLst>
          </a:prstGeom>
          <a:solidFill>
            <a:schemeClr val="accent1">
              <a:lumMod val="75000"/>
            </a:schemeClr>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57600" tIns="73152" rIns="57600" bIns="73152" anchor="ctr" anchorCtr="0"/>
          <a:lstStyle/>
          <a:p>
            <a:pPr algn="ctr">
              <a:defRPr/>
            </a:pPr>
            <a:r>
              <a:rPr lang="en-US" sz="1600" b="1" kern="0" dirty="0">
                <a:solidFill>
                  <a:schemeClr val="bg1"/>
                </a:solidFill>
                <a:ea typeface="Helvetica Light" charset="0"/>
                <a:cs typeface="Arial"/>
              </a:rPr>
              <a:t>Use case #1 </a:t>
            </a:r>
          </a:p>
          <a:p>
            <a:pPr algn="ctr">
              <a:defRPr/>
            </a:pPr>
            <a:r>
              <a:rPr lang="en-US" sz="1600" b="1" kern="0" dirty="0">
                <a:solidFill>
                  <a:schemeClr val="bg1"/>
                </a:solidFill>
                <a:ea typeface="Helvetica Light" charset="0"/>
                <a:cs typeface="Arial"/>
              </a:rPr>
              <a:t>Self </a:t>
            </a:r>
            <a:r>
              <a:rPr lang="en-US" sz="1600" b="1" kern="0" dirty="0">
                <a:solidFill>
                  <a:schemeClr val="bg1"/>
                </a:solidFill>
                <a:ea typeface="Helvetica Light" charset="0"/>
                <a:cs typeface="Arial"/>
              </a:rPr>
              <a:t>service access</a:t>
            </a:r>
            <a:endParaRPr lang="en-US" sz="1600" b="1" kern="0" dirty="0">
              <a:solidFill>
                <a:schemeClr val="bg1"/>
              </a:solidFill>
              <a:latin typeface="Arial"/>
              <a:ea typeface="Helvetica Light" charset="0"/>
              <a:cs typeface="Arial"/>
            </a:endParaRPr>
          </a:p>
        </p:txBody>
      </p:sp>
      <p:sp>
        <p:nvSpPr>
          <p:cNvPr id="4" name="Title 3"/>
          <p:cNvSpPr>
            <a:spLocks noGrp="1"/>
          </p:cNvSpPr>
          <p:nvPr>
            <p:ph type="title"/>
          </p:nvPr>
        </p:nvSpPr>
        <p:spPr>
          <a:xfrm>
            <a:off x="731520" y="53341"/>
            <a:ext cx="13167360" cy="748957"/>
          </a:xfrm>
        </p:spPr>
        <p:txBody>
          <a:bodyPr/>
          <a:lstStyle/>
          <a:p>
            <a:r>
              <a:rPr lang="en-US" sz="3200" b="0" dirty="0">
                <a:solidFill>
                  <a:schemeClr val="accent4"/>
                </a:solidFill>
              </a:rPr>
              <a:t>Self Service Catalog </a:t>
            </a:r>
            <a:r>
              <a:rPr lang="mr-IN" sz="3200" b="0" dirty="0" smtClean="0">
                <a:solidFill>
                  <a:schemeClr val="accent4"/>
                </a:solidFill>
              </a:rPr>
              <a:t>–</a:t>
            </a:r>
            <a:r>
              <a:rPr lang="en-US" sz="3200" b="0" dirty="0" smtClean="0">
                <a:solidFill>
                  <a:schemeClr val="accent4"/>
                </a:solidFill>
              </a:rPr>
              <a:t> provider </a:t>
            </a:r>
            <a:r>
              <a:rPr lang="en-US" sz="3200" b="0" dirty="0">
                <a:solidFill>
                  <a:schemeClr val="accent4"/>
                </a:solidFill>
              </a:rPr>
              <a:t>view</a:t>
            </a:r>
            <a:endParaRPr lang="en-US" sz="3200" b="0" dirty="0">
              <a:solidFill>
                <a:schemeClr val="accent4"/>
              </a:solidFill>
            </a:endParaRPr>
          </a:p>
        </p:txBody>
      </p:sp>
      <p:sp>
        <p:nvSpPr>
          <p:cNvPr id="2" name="Slide Number Placeholder 1"/>
          <p:cNvSpPr>
            <a:spLocks noGrp="1"/>
          </p:cNvSpPr>
          <p:nvPr>
            <p:ph type="sldNum" sz="quarter" idx="11"/>
          </p:nvPr>
        </p:nvSpPr>
        <p:spPr/>
        <p:txBody>
          <a:bodyPr/>
          <a:lstStyle/>
          <a:p>
            <a:pPr defTabSz="728758"/>
            <a:fld id="{E9549862-13E2-C34D-815E-8545BD36FC59}" type="slidenum">
              <a:rPr lang="en-US" smtClean="0">
                <a:solidFill>
                  <a:srgbClr val="6D7777"/>
                </a:solidFill>
              </a:rPr>
              <a:pPr defTabSz="728758"/>
              <a:t>10</a:t>
            </a:fld>
            <a:endParaRPr lang="en-US" dirty="0">
              <a:solidFill>
                <a:srgbClr val="6D7777"/>
              </a:solidFill>
            </a:endParaRPr>
          </a:p>
        </p:txBody>
      </p:sp>
    </p:spTree>
    <p:custDataLst>
      <p:tags r:id="rId1"/>
    </p:custDataLst>
    <p:extLst>
      <p:ext uri="{BB962C8B-B14F-4D97-AF65-F5344CB8AC3E}">
        <p14:creationId xmlns:p14="http://schemas.microsoft.com/office/powerpoint/2010/main" val="288054894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solidFill>
                  <a:schemeClr val="accent4"/>
                </a:solidFill>
              </a:rPr>
              <a:t>Self Service Catalog - Compose, </a:t>
            </a:r>
            <a:r>
              <a:rPr lang="en-US" sz="3200" b="0" dirty="0" smtClean="0">
                <a:solidFill>
                  <a:schemeClr val="accent4"/>
                </a:solidFill>
              </a:rPr>
              <a:t>publish</a:t>
            </a:r>
            <a:r>
              <a:rPr lang="en-US" sz="3200" b="0" dirty="0">
                <a:solidFill>
                  <a:schemeClr val="accent4"/>
                </a:solidFill>
              </a:rPr>
              <a:t>, </a:t>
            </a:r>
            <a:r>
              <a:rPr lang="en-US" sz="3200" b="0" dirty="0" smtClean="0">
                <a:solidFill>
                  <a:schemeClr val="accent4"/>
                </a:solidFill>
              </a:rPr>
              <a:t>consume </a:t>
            </a:r>
            <a:r>
              <a:rPr lang="en-US" sz="3200" b="0" dirty="0">
                <a:solidFill>
                  <a:schemeClr val="accent4"/>
                </a:solidFill>
              </a:rPr>
              <a:t>and </a:t>
            </a:r>
            <a:r>
              <a:rPr lang="en-US" sz="3200" b="0" dirty="0" smtClean="0">
                <a:solidFill>
                  <a:schemeClr val="accent4"/>
                </a:solidFill>
              </a:rPr>
              <a:t>operate</a:t>
            </a:r>
            <a:endParaRPr lang="en-US" sz="3200" b="0" dirty="0">
              <a:solidFill>
                <a:schemeClr val="accent4"/>
              </a:solidFill>
            </a:endParaRPr>
          </a:p>
        </p:txBody>
      </p:sp>
      <p:sp>
        <p:nvSpPr>
          <p:cNvPr id="21" name="Rectangle 20"/>
          <p:cNvSpPr/>
          <p:nvPr/>
        </p:nvSpPr>
        <p:spPr>
          <a:xfrm>
            <a:off x="2311077" y="2444366"/>
            <a:ext cx="2284109" cy="681557"/>
          </a:xfrm>
          <a:prstGeom prst="rect">
            <a:avLst/>
          </a:prstGeom>
          <a:solidFill>
            <a:schemeClr val="accent2">
              <a:lumMod val="75000"/>
            </a:schemeClr>
          </a:solidFill>
          <a:ln w="25400" cap="flat" cmpd="sng" algn="ctr">
            <a:solidFill>
              <a:srgbClr val="4F81BD">
                <a:shade val="50000"/>
              </a:srgbClr>
            </a:solidFill>
            <a:prstDash val="solid"/>
          </a:ln>
          <a:effectLst/>
        </p:spPr>
        <p:txBody>
          <a:bodyPr lIns="0" tIns="73152" rIns="0" bIns="73152" rtlCol="0" anchor="ctr"/>
          <a:lstStyle/>
          <a:p>
            <a:pPr algn="ctr" defTabSz="1316736"/>
            <a:r>
              <a:rPr lang="en-US" sz="1600" dirty="0">
                <a:solidFill>
                  <a:prstClr val="white"/>
                </a:solidFill>
                <a:latin typeface="Arial" charset="0"/>
                <a:ea typeface="Arial" charset="0"/>
                <a:cs typeface="Arial" charset="0"/>
              </a:rPr>
              <a:t>CAM Graphical </a:t>
            </a:r>
          </a:p>
          <a:p>
            <a:pPr algn="ctr" defTabSz="1316736"/>
            <a:r>
              <a:rPr lang="en-US" sz="1600" dirty="0">
                <a:solidFill>
                  <a:prstClr val="white"/>
                </a:solidFill>
                <a:latin typeface="Arial" charset="0"/>
                <a:ea typeface="Arial" charset="0"/>
                <a:cs typeface="Arial" charset="0"/>
              </a:rPr>
              <a:t>Service Composer</a:t>
            </a:r>
          </a:p>
        </p:txBody>
      </p:sp>
      <p:grpSp>
        <p:nvGrpSpPr>
          <p:cNvPr id="35" name="Group 34"/>
          <p:cNvGrpSpPr>
            <a:grpSpLocks noChangeAspect="1"/>
          </p:cNvGrpSpPr>
          <p:nvPr/>
        </p:nvGrpSpPr>
        <p:grpSpPr>
          <a:xfrm>
            <a:off x="583885" y="3043802"/>
            <a:ext cx="1045094" cy="678507"/>
            <a:chOff x="163429" y="3130873"/>
            <a:chExt cx="977794" cy="634815"/>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78" y="3130873"/>
              <a:ext cx="474803" cy="474803"/>
            </a:xfrm>
            <a:prstGeom prst="rect">
              <a:avLst/>
            </a:prstGeom>
          </p:spPr>
        </p:pic>
        <p:sp>
          <p:nvSpPr>
            <p:cNvPr id="37" name="TextBox 36"/>
            <p:cNvSpPr txBox="1"/>
            <p:nvPr/>
          </p:nvSpPr>
          <p:spPr>
            <a:xfrm>
              <a:off x="163429" y="3492129"/>
              <a:ext cx="977794" cy="273559"/>
            </a:xfrm>
            <a:prstGeom prst="rect">
              <a:avLst/>
            </a:prstGeom>
            <a:noFill/>
          </p:spPr>
          <p:txBody>
            <a:bodyPr wrap="none" rtlCol="0">
              <a:spAutoFit/>
            </a:bodyPr>
            <a:lstStyle/>
            <a:p>
              <a:pPr algn="ctr"/>
              <a:r>
                <a:rPr lang="en-US" sz="1300" kern="0" spc="-48" dirty="0">
                  <a:solidFill>
                    <a:schemeClr val="accent1">
                      <a:lumMod val="75000"/>
                    </a:schemeClr>
                  </a:solidFill>
                  <a:latin typeface="Arial"/>
                  <a:cs typeface="Arial"/>
                </a:rPr>
                <a:t>Helm </a:t>
              </a:r>
              <a:r>
                <a:rPr lang="en-US" sz="1300" kern="0" spc="-48" dirty="0">
                  <a:solidFill>
                    <a:schemeClr val="accent1">
                      <a:lumMod val="75000"/>
                    </a:schemeClr>
                  </a:solidFill>
                  <a:latin typeface="Arial"/>
                  <a:cs typeface="Arial"/>
                </a:rPr>
                <a:t>Charts</a:t>
              </a:r>
              <a:endParaRPr lang="en-US" sz="1300" kern="0" spc="-48" dirty="0">
                <a:solidFill>
                  <a:schemeClr val="accent1">
                    <a:lumMod val="75000"/>
                  </a:schemeClr>
                </a:solidFill>
                <a:latin typeface="Arial"/>
                <a:cs typeface="Arial"/>
              </a:endParaRPr>
            </a:p>
          </p:txBody>
        </p:sp>
      </p:grpSp>
      <p:grpSp>
        <p:nvGrpSpPr>
          <p:cNvPr id="38" name="Group 37"/>
          <p:cNvGrpSpPr/>
          <p:nvPr/>
        </p:nvGrpSpPr>
        <p:grpSpPr>
          <a:xfrm>
            <a:off x="1040385" y="3750293"/>
            <a:ext cx="553037" cy="590427"/>
            <a:chOff x="435815" y="3781714"/>
            <a:chExt cx="345648" cy="369016"/>
          </a:xfrm>
        </p:grpSpPr>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79" y="3781714"/>
              <a:ext cx="274320" cy="274320"/>
            </a:xfrm>
            <a:prstGeom prst="rect">
              <a:avLst/>
            </a:prstGeom>
            <a:noFill/>
          </p:spPr>
        </p:pic>
        <p:sp>
          <p:nvSpPr>
            <p:cNvPr id="40" name="TextBox 39"/>
            <p:cNvSpPr txBox="1"/>
            <p:nvPr/>
          </p:nvSpPr>
          <p:spPr>
            <a:xfrm>
              <a:off x="435815" y="3967988"/>
              <a:ext cx="345648" cy="182742"/>
            </a:xfrm>
            <a:prstGeom prst="rect">
              <a:avLst/>
            </a:prstGeom>
            <a:noFill/>
          </p:spPr>
          <p:txBody>
            <a:bodyPr wrap="none" rtlCol="0">
              <a:spAutoFit/>
            </a:bodyPr>
            <a:lstStyle/>
            <a:p>
              <a:pPr algn="ctr"/>
              <a:r>
                <a:rPr lang="en-US" sz="1300" kern="0" spc="-48" dirty="0">
                  <a:solidFill>
                    <a:schemeClr val="accent1">
                      <a:lumMod val="75000"/>
                    </a:schemeClr>
                  </a:solidFill>
                  <a:latin typeface="Arial"/>
                  <a:cs typeface="Arial"/>
                </a:rPr>
                <a:t>Logic</a:t>
              </a:r>
              <a:endParaRPr lang="en-US" sz="1600" kern="0" spc="-48" dirty="0">
                <a:solidFill>
                  <a:schemeClr val="accent1">
                    <a:lumMod val="75000"/>
                  </a:schemeClr>
                </a:solidFill>
                <a:latin typeface="Arial"/>
                <a:cs typeface="Arial"/>
              </a:endParaRPr>
            </a:p>
          </p:txBody>
        </p:sp>
      </p:grpSp>
      <p:grpSp>
        <p:nvGrpSpPr>
          <p:cNvPr id="41" name="Group 40"/>
          <p:cNvGrpSpPr/>
          <p:nvPr/>
        </p:nvGrpSpPr>
        <p:grpSpPr>
          <a:xfrm>
            <a:off x="1380169" y="4083915"/>
            <a:ext cx="1013547" cy="556396"/>
            <a:chOff x="730318" y="4428876"/>
            <a:chExt cx="633467" cy="347747"/>
          </a:xfrm>
        </p:grpSpPr>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267" y="4428876"/>
              <a:ext cx="212127" cy="212127"/>
            </a:xfrm>
            <a:prstGeom prst="rect">
              <a:avLst/>
            </a:prstGeom>
          </p:spPr>
        </p:pic>
        <p:sp>
          <p:nvSpPr>
            <p:cNvPr id="43" name="TextBox 42"/>
            <p:cNvSpPr txBox="1">
              <a:spLocks noChangeAspect="1"/>
            </p:cNvSpPr>
            <p:nvPr/>
          </p:nvSpPr>
          <p:spPr>
            <a:xfrm>
              <a:off x="730318" y="4593880"/>
              <a:ext cx="633467" cy="182743"/>
            </a:xfrm>
            <a:prstGeom prst="rect">
              <a:avLst/>
            </a:prstGeom>
            <a:noFill/>
          </p:spPr>
          <p:txBody>
            <a:bodyPr wrap="none" rtlCol="0">
              <a:spAutoFit/>
            </a:bodyPr>
            <a:lstStyle/>
            <a:p>
              <a:pPr algn="ctr"/>
              <a:r>
                <a:rPr lang="en-US" sz="1300" kern="0" spc="-48" dirty="0">
                  <a:solidFill>
                    <a:schemeClr val="accent1">
                      <a:lumMod val="75000"/>
                    </a:schemeClr>
                  </a:solidFill>
                  <a:latin typeface="Arial"/>
                  <a:cs typeface="Arial"/>
                </a:rPr>
                <a:t>Notifications</a:t>
              </a:r>
              <a:endParaRPr lang="en-US" sz="1600" kern="0" spc="-48" dirty="0">
                <a:solidFill>
                  <a:schemeClr val="accent1">
                    <a:lumMod val="75000"/>
                  </a:schemeClr>
                </a:solidFill>
                <a:latin typeface="Arial"/>
                <a:cs typeface="Arial"/>
              </a:endParaRPr>
            </a:p>
          </p:txBody>
        </p:sp>
      </p:grpSp>
      <p:grpSp>
        <p:nvGrpSpPr>
          <p:cNvPr id="44" name="Group 43"/>
          <p:cNvGrpSpPr>
            <a:grpSpLocks noChangeAspect="1"/>
          </p:cNvGrpSpPr>
          <p:nvPr/>
        </p:nvGrpSpPr>
        <p:grpSpPr>
          <a:xfrm>
            <a:off x="910908" y="1797865"/>
            <a:ext cx="824969" cy="590810"/>
            <a:chOff x="2303887" y="2288420"/>
            <a:chExt cx="569437" cy="407809"/>
          </a:xfrm>
        </p:grpSpPr>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0492" y="2288420"/>
              <a:ext cx="254239" cy="254239"/>
            </a:xfrm>
            <a:prstGeom prst="rect">
              <a:avLst/>
            </a:prstGeom>
          </p:spPr>
        </p:pic>
        <p:sp>
          <p:nvSpPr>
            <p:cNvPr id="47" name="TextBox 46"/>
            <p:cNvSpPr txBox="1"/>
            <p:nvPr/>
          </p:nvSpPr>
          <p:spPr>
            <a:xfrm>
              <a:off x="2303887" y="2494407"/>
              <a:ext cx="569437" cy="201822"/>
            </a:xfrm>
            <a:prstGeom prst="rect">
              <a:avLst/>
            </a:prstGeom>
            <a:noFill/>
          </p:spPr>
          <p:txBody>
            <a:bodyPr wrap="none" rtlCol="0">
              <a:spAutoFit/>
            </a:bodyPr>
            <a:lstStyle/>
            <a:p>
              <a:pPr algn="ctr"/>
              <a:r>
                <a:rPr lang="en-US" sz="1300" kern="0" spc="-48" dirty="0">
                  <a:solidFill>
                    <a:schemeClr val="accent1">
                      <a:lumMod val="75000"/>
                    </a:schemeClr>
                  </a:solidFill>
                  <a:latin typeface="Arial"/>
                  <a:cs typeface="Arial"/>
                </a:rPr>
                <a:t>Variables</a:t>
              </a:r>
              <a:endParaRPr lang="en-US" sz="1400" kern="0" spc="-48" dirty="0">
                <a:solidFill>
                  <a:schemeClr val="accent1">
                    <a:lumMod val="75000"/>
                  </a:schemeClr>
                </a:solidFill>
                <a:latin typeface="Arial"/>
                <a:cs typeface="Arial"/>
              </a:endParaRPr>
            </a:p>
          </p:txBody>
        </p:sp>
      </p:grpSp>
      <p:grpSp>
        <p:nvGrpSpPr>
          <p:cNvPr id="48" name="Group 47"/>
          <p:cNvGrpSpPr>
            <a:grpSpLocks noChangeAspect="1"/>
          </p:cNvGrpSpPr>
          <p:nvPr/>
        </p:nvGrpSpPr>
        <p:grpSpPr>
          <a:xfrm>
            <a:off x="473174" y="2478804"/>
            <a:ext cx="1065933" cy="592980"/>
            <a:chOff x="2831746" y="2362200"/>
            <a:chExt cx="1308177" cy="725343"/>
          </a:xfrm>
        </p:grpSpPr>
        <p:pic>
          <p:nvPicPr>
            <p:cNvPr id="49" name="Picture 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1381" y="2362200"/>
              <a:ext cx="332621" cy="332619"/>
            </a:xfrm>
            <a:prstGeom prst="rect">
              <a:avLst/>
            </a:prstGeom>
          </p:spPr>
        </p:pic>
        <p:sp>
          <p:nvSpPr>
            <p:cNvPr id="50" name="TextBox 49"/>
            <p:cNvSpPr txBox="1"/>
            <p:nvPr/>
          </p:nvSpPr>
          <p:spPr>
            <a:xfrm>
              <a:off x="2831746" y="2729888"/>
              <a:ext cx="1308177" cy="357655"/>
            </a:xfrm>
            <a:prstGeom prst="rect">
              <a:avLst/>
            </a:prstGeom>
            <a:noFill/>
          </p:spPr>
          <p:txBody>
            <a:bodyPr wrap="none" rtlCol="0">
              <a:spAutoFit/>
            </a:bodyPr>
            <a:lstStyle/>
            <a:p>
              <a:pPr algn="ctr"/>
              <a:r>
                <a:rPr lang="en-US" sz="1300" kern="0" spc="-48" dirty="0">
                  <a:solidFill>
                    <a:schemeClr val="accent1">
                      <a:lumMod val="75000"/>
                    </a:schemeClr>
                  </a:solidFill>
                  <a:latin typeface="Arial"/>
                  <a:cs typeface="Arial"/>
                </a:rPr>
                <a:t>Order Forms</a:t>
              </a:r>
            </a:p>
          </p:txBody>
        </p:sp>
      </p:grpSp>
      <p:sp>
        <p:nvSpPr>
          <p:cNvPr id="54" name="Block Arc 53"/>
          <p:cNvSpPr/>
          <p:nvPr/>
        </p:nvSpPr>
        <p:spPr>
          <a:xfrm rot="16200000">
            <a:off x="1591234" y="1944717"/>
            <a:ext cx="2325666" cy="1733085"/>
          </a:xfrm>
          <a:prstGeom prst="blockArc">
            <a:avLst>
              <a:gd name="adj1" fmla="val 11186932"/>
              <a:gd name="adj2" fmla="val 21223890"/>
              <a:gd name="adj3" fmla="val 4428"/>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solidFill>
                <a:schemeClr val="tx1"/>
              </a:solidFill>
            </a:endParaRPr>
          </a:p>
        </p:txBody>
      </p:sp>
      <p:cxnSp>
        <p:nvCxnSpPr>
          <p:cNvPr id="55" name="Straight Arrow Connector 54"/>
          <p:cNvCxnSpPr>
            <a:stCxn id="21" idx="2"/>
            <a:endCxn id="5" idx="1"/>
          </p:cNvCxnSpPr>
          <p:nvPr/>
        </p:nvCxnSpPr>
        <p:spPr>
          <a:xfrm>
            <a:off x="3453132" y="3125921"/>
            <a:ext cx="1266" cy="92610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8" name="Rectangle 77"/>
          <p:cNvSpPr>
            <a:spLocks noChangeAspect="1"/>
          </p:cNvSpPr>
          <p:nvPr/>
        </p:nvSpPr>
        <p:spPr>
          <a:xfrm>
            <a:off x="12723212" y="2515181"/>
            <a:ext cx="978347" cy="3570198"/>
          </a:xfrm>
          <a:prstGeom prst="rect">
            <a:avLst/>
          </a:prstGeom>
          <a:solidFill>
            <a:srgbClr val="1F497D"/>
          </a:solidFill>
          <a:ln w="25400" cap="flat" cmpd="sng" algn="ctr">
            <a:solidFill>
              <a:schemeClr val="accent5">
                <a:lumMod val="60000"/>
                <a:lumOff val="40000"/>
              </a:schemeClr>
            </a:solidFill>
            <a:prstDash val="solid"/>
          </a:ln>
          <a:effectLst/>
        </p:spPr>
        <p:txBody>
          <a:bodyPr vert="vert270" lIns="146304" tIns="73152" rIns="146304" bIns="73152" rtlCol="0" anchor="ctr"/>
          <a:lstStyle/>
          <a:p>
            <a:pPr algn="ctr" defTabSz="1316736">
              <a:defRPr/>
            </a:pPr>
            <a:r>
              <a:rPr lang="en-US" sz="1600" kern="0">
                <a:solidFill>
                  <a:prstClr val="white"/>
                </a:solidFill>
                <a:latin typeface="Arial" charset="0"/>
                <a:ea typeface="Arial" charset="0"/>
                <a:cs typeface="Arial" charset="0"/>
              </a:rPr>
              <a:t> </a:t>
            </a:r>
            <a:r>
              <a:rPr lang="en-US" sz="1600" kern="0" dirty="0">
                <a:solidFill>
                  <a:prstClr val="white"/>
                </a:solidFill>
                <a:latin typeface="Arial" charset="0"/>
                <a:ea typeface="Arial" charset="0"/>
                <a:cs typeface="Arial" charset="0"/>
              </a:rPr>
              <a:t>Developer Consumer </a:t>
            </a:r>
          </a:p>
        </p:txBody>
      </p:sp>
      <p:sp>
        <p:nvSpPr>
          <p:cNvPr id="79" name="Left-Right Arrow 78"/>
          <p:cNvSpPr/>
          <p:nvPr/>
        </p:nvSpPr>
        <p:spPr>
          <a:xfrm>
            <a:off x="9174405" y="3097167"/>
            <a:ext cx="3443674" cy="181598"/>
          </a:xfrm>
          <a:prstGeom prst="leftRightArrow">
            <a:avLst/>
          </a:prstGeom>
          <a:solidFill>
            <a:srgbClr val="000000"/>
          </a:solidFill>
          <a:ln w="25400" cap="flat" cmpd="sng" algn="ctr">
            <a:solidFill>
              <a:srgbClr val="4F81BD">
                <a:shade val="50000"/>
              </a:srgbClr>
            </a:solidFill>
            <a:prstDash val="solid"/>
          </a:ln>
          <a:effectLst/>
        </p:spPr>
        <p:txBody>
          <a:bodyPr lIns="146304" tIns="73152" rIns="146304" bIns="73152" rtlCol="0" anchor="ctr"/>
          <a:lstStyle/>
          <a:p>
            <a:pPr algn="ctr" defTabSz="1316736">
              <a:defRPr/>
            </a:pPr>
            <a:endParaRPr lang="en-US" sz="2600" kern="0">
              <a:solidFill>
                <a:prstClr val="white"/>
              </a:solidFill>
              <a:latin typeface="Helvetica Neue" charset="0"/>
              <a:ea typeface="Helvetica Neue" charset="0"/>
              <a:cs typeface="Helvetica Neue" charset="0"/>
            </a:endParaRPr>
          </a:p>
        </p:txBody>
      </p:sp>
      <p:sp>
        <p:nvSpPr>
          <p:cNvPr id="5" name="Can 4"/>
          <p:cNvSpPr/>
          <p:nvPr/>
        </p:nvSpPr>
        <p:spPr>
          <a:xfrm>
            <a:off x="2833040" y="4052028"/>
            <a:ext cx="1242714" cy="928811"/>
          </a:xfrm>
          <a:prstGeom prst="can">
            <a:avLst/>
          </a:prstGeom>
          <a:solidFill>
            <a:schemeClr val="accent2">
              <a:lumMod val="75000"/>
            </a:schemeClr>
          </a:solidFill>
          <a:ln>
            <a:solidFill>
              <a:srgbClr val="385D8A"/>
            </a:solid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300"/>
              <a:t>CAM Service </a:t>
            </a:r>
            <a:r>
              <a:rPr lang="en-US" sz="1300" dirty="0"/>
              <a:t>Object Store</a:t>
            </a:r>
          </a:p>
        </p:txBody>
      </p:sp>
      <p:sp>
        <p:nvSpPr>
          <p:cNvPr id="82" name="Rectangle 81"/>
          <p:cNvSpPr/>
          <p:nvPr/>
        </p:nvSpPr>
        <p:spPr>
          <a:xfrm>
            <a:off x="5437886" y="1851677"/>
            <a:ext cx="433514" cy="2750861"/>
          </a:xfrm>
          <a:prstGeom prst="rect">
            <a:avLst/>
          </a:prstGeom>
          <a:solidFill>
            <a:schemeClr val="accent2">
              <a:lumMod val="75000"/>
            </a:schemeClr>
          </a:solidFill>
          <a:ln w="25400" cap="flat" cmpd="sng" algn="ctr">
            <a:solidFill>
              <a:srgbClr val="4F81BD">
                <a:shade val="50000"/>
              </a:srgbClr>
            </a:solidFill>
            <a:prstDash val="solid"/>
          </a:ln>
          <a:effectLst/>
        </p:spPr>
        <p:txBody>
          <a:bodyPr vert="vert270" lIns="0" tIns="73152" rIns="0" bIns="73152" rtlCol="0" anchor="ctr"/>
          <a:lstStyle/>
          <a:p>
            <a:pPr algn="ctr" defTabSz="1316736"/>
            <a:r>
              <a:rPr lang="en-US" sz="1600" dirty="0">
                <a:solidFill>
                  <a:prstClr val="white"/>
                </a:solidFill>
                <a:latin typeface="Arial" charset="0"/>
                <a:ea typeface="Arial" charset="0"/>
                <a:cs typeface="Arial" charset="0"/>
              </a:rPr>
              <a:t>CAM Service Broker</a:t>
            </a:r>
          </a:p>
        </p:txBody>
      </p:sp>
      <p:cxnSp>
        <p:nvCxnSpPr>
          <p:cNvPr id="86" name="Straight Arrow Connector 85"/>
          <p:cNvCxnSpPr>
            <a:stCxn id="82" idx="3"/>
            <a:endCxn id="22" idx="1"/>
          </p:cNvCxnSpPr>
          <p:nvPr/>
        </p:nvCxnSpPr>
        <p:spPr>
          <a:xfrm>
            <a:off x="5871401" y="3227107"/>
            <a:ext cx="1292789" cy="1265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82" idx="1"/>
            <a:endCxn id="5" idx="4"/>
          </p:cNvCxnSpPr>
          <p:nvPr/>
        </p:nvCxnSpPr>
        <p:spPr>
          <a:xfrm flipH="1">
            <a:off x="4075754" y="3227108"/>
            <a:ext cx="1362133" cy="128932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1384018" y="1259553"/>
            <a:ext cx="938338" cy="603827"/>
            <a:chOff x="789553" y="1942424"/>
            <a:chExt cx="586461" cy="377391"/>
          </a:xfrm>
        </p:grpSpPr>
        <p:pic>
          <p:nvPicPr>
            <p:cNvPr id="83" name="Picture 82"/>
            <p:cNvPicPr>
              <a:picLocks noChangeAspect="1"/>
            </p:cNvPicPr>
            <p:nvPr/>
          </p:nvPicPr>
          <p:blipFill>
            <a:blip r:embed="rId8"/>
            <a:stretch>
              <a:fillRect/>
            </a:stretch>
          </p:blipFill>
          <p:spPr>
            <a:xfrm>
              <a:off x="977689" y="1942424"/>
              <a:ext cx="398325" cy="220501"/>
            </a:xfrm>
            <a:prstGeom prst="rect">
              <a:avLst/>
            </a:prstGeom>
          </p:spPr>
        </p:pic>
        <p:sp>
          <p:nvSpPr>
            <p:cNvPr id="6" name="TextBox 5"/>
            <p:cNvSpPr txBox="1"/>
            <p:nvPr/>
          </p:nvSpPr>
          <p:spPr>
            <a:xfrm>
              <a:off x="789553" y="2137073"/>
              <a:ext cx="540653" cy="182742"/>
            </a:xfrm>
            <a:prstGeom prst="rect">
              <a:avLst/>
            </a:prstGeom>
            <a:noFill/>
          </p:spPr>
          <p:txBody>
            <a:bodyPr wrap="none" rtlCol="0">
              <a:spAutoFit/>
            </a:bodyPr>
            <a:lstStyle/>
            <a:p>
              <a:r>
                <a:rPr lang="en-US" sz="1300" kern="0" spc="-48" dirty="0">
                  <a:solidFill>
                    <a:schemeClr val="accent1">
                      <a:lumMod val="75000"/>
                    </a:schemeClr>
                  </a:solidFill>
                  <a:latin typeface="Arial"/>
                  <a:cs typeface="Arial"/>
                </a:rPr>
                <a:t>Terraform</a:t>
              </a:r>
            </a:p>
          </p:txBody>
        </p:sp>
      </p:grpSp>
      <p:grpSp>
        <p:nvGrpSpPr>
          <p:cNvPr id="144" name="Group 143"/>
          <p:cNvGrpSpPr/>
          <p:nvPr/>
        </p:nvGrpSpPr>
        <p:grpSpPr>
          <a:xfrm>
            <a:off x="2540639" y="1915896"/>
            <a:ext cx="1876846" cy="338554"/>
            <a:chOff x="1423101" y="3751873"/>
            <a:chExt cx="1173029" cy="211596"/>
          </a:xfrm>
        </p:grpSpPr>
        <p:sp>
          <p:nvSpPr>
            <p:cNvPr id="69" name="TextBox 68"/>
            <p:cNvSpPr txBox="1"/>
            <p:nvPr/>
          </p:nvSpPr>
          <p:spPr>
            <a:xfrm>
              <a:off x="1548567" y="3751873"/>
              <a:ext cx="1047563" cy="211596"/>
            </a:xfrm>
            <a:prstGeom prst="rect">
              <a:avLst/>
            </a:prstGeom>
            <a:noFill/>
          </p:spPr>
          <p:txBody>
            <a:bodyPr wrap="none" rtlCol="0">
              <a:spAutoFit/>
            </a:bodyPr>
            <a:lstStyle/>
            <a:p>
              <a:r>
                <a:rPr lang="en-US" sz="1600" kern="0" spc="-48" dirty="0">
                  <a:solidFill>
                    <a:schemeClr val="accent1">
                      <a:lumMod val="75000"/>
                    </a:schemeClr>
                  </a:solidFill>
                  <a:latin typeface="Arial"/>
                  <a:cs typeface="Arial"/>
                </a:rPr>
                <a:t>Compose service</a:t>
              </a:r>
            </a:p>
          </p:txBody>
        </p:sp>
        <p:sp>
          <p:nvSpPr>
            <p:cNvPr id="20" name="Oval 19"/>
            <p:cNvSpPr>
              <a:spLocks noChangeAspect="1"/>
            </p:cNvSpPr>
            <p:nvPr/>
          </p:nvSpPr>
          <p:spPr>
            <a:xfrm>
              <a:off x="1423101" y="3788170"/>
              <a:ext cx="164429" cy="16459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300" dirty="0"/>
                <a:t>1</a:t>
              </a:r>
            </a:p>
          </p:txBody>
        </p:sp>
      </p:grpSp>
      <p:grpSp>
        <p:nvGrpSpPr>
          <p:cNvPr id="29" name="Group 28"/>
          <p:cNvGrpSpPr/>
          <p:nvPr/>
        </p:nvGrpSpPr>
        <p:grpSpPr>
          <a:xfrm>
            <a:off x="7164189" y="2062352"/>
            <a:ext cx="1959744" cy="2354829"/>
            <a:chOff x="4023185" y="1180487"/>
            <a:chExt cx="1224840" cy="1471768"/>
          </a:xfrm>
        </p:grpSpPr>
        <p:sp>
          <p:nvSpPr>
            <p:cNvPr id="22" name="Rectangle 21"/>
            <p:cNvSpPr/>
            <p:nvPr/>
          </p:nvSpPr>
          <p:spPr>
            <a:xfrm>
              <a:off x="4023185" y="1180487"/>
              <a:ext cx="1224840" cy="1471768"/>
            </a:xfrm>
            <a:prstGeom prst="rect">
              <a:avLst/>
            </a:prstGeom>
            <a:solidFill>
              <a:schemeClr val="accent2">
                <a:lumMod val="75000"/>
              </a:schemeClr>
            </a:solidFill>
            <a:ln w="25400" cap="flat" cmpd="sng" algn="ctr">
              <a:solidFill>
                <a:srgbClr val="4F81BD">
                  <a:shade val="50000"/>
                </a:srgbClr>
              </a:solidFill>
              <a:prstDash val="solid"/>
            </a:ln>
            <a:effectLst/>
          </p:spPr>
          <p:txBody>
            <a:bodyPr lIns="0" rIns="0" rtlCol="0" anchor="t" anchorCtr="0"/>
            <a:lstStyle/>
            <a:p>
              <a:pPr algn="ctr" defTabSz="1316736"/>
              <a:r>
                <a:rPr lang="en-US" sz="1600" dirty="0" smtClean="0">
                  <a:solidFill>
                    <a:prstClr val="white"/>
                  </a:solidFill>
                  <a:latin typeface="Arial" charset="0"/>
                  <a:ea typeface="Arial" charset="0"/>
                  <a:cs typeface="Arial" charset="0"/>
                </a:rPr>
                <a:t>ICP </a:t>
              </a:r>
              <a:r>
                <a:rPr lang="en-US" sz="1600" dirty="0">
                  <a:solidFill>
                    <a:prstClr val="white"/>
                  </a:solidFill>
                  <a:latin typeface="Arial" charset="0"/>
                  <a:ea typeface="Arial" charset="0"/>
                  <a:cs typeface="Arial" charset="0"/>
                </a:rPr>
                <a:t>Service Catalog</a:t>
              </a:r>
              <a:endParaRPr lang="en-US" sz="1600" dirty="0">
                <a:solidFill>
                  <a:prstClr val="white"/>
                </a:solidFill>
                <a:latin typeface="Arial" charset="0"/>
                <a:ea typeface="Arial" charset="0"/>
                <a:cs typeface="Arial" charset="0"/>
              </a:endParaRPr>
            </a:p>
          </p:txBody>
        </p:sp>
        <p:sp>
          <p:nvSpPr>
            <p:cNvPr id="108" name="Rounded Rectangle 11"/>
            <p:cNvSpPr>
              <a:spLocks noChangeArrowheads="1"/>
            </p:cNvSpPr>
            <p:nvPr/>
          </p:nvSpPr>
          <p:spPr bwMode="auto">
            <a:xfrm>
              <a:off x="4095604" y="1555071"/>
              <a:ext cx="485138" cy="283424"/>
            </a:xfrm>
            <a:prstGeom prst="roundRect">
              <a:avLst>
                <a:gd name="adj" fmla="val 16667"/>
              </a:avLst>
            </a:prstGeom>
            <a:solidFill>
              <a:schemeClr val="bg2">
                <a:lumMod val="20000"/>
                <a:lumOff val="80000"/>
              </a:schemeClr>
            </a:solidFill>
            <a:ln>
              <a:solidFill>
                <a:schemeClr val="accent2"/>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61231" tIns="0" rIns="61231" bIns="30616" anchor="ctr" anchorCtr="0"/>
            <a:lstStyle/>
            <a:p>
              <a:pPr algn="ctr" defTabSz="1097230">
                <a:defRPr/>
              </a:pPr>
              <a:r>
                <a:rPr lang="en-US" sz="1100" dirty="0">
                  <a:solidFill>
                    <a:schemeClr val="tx1">
                      <a:lumMod val="75000"/>
                      <a:lumOff val="25000"/>
                    </a:schemeClr>
                  </a:solidFill>
                  <a:latin typeface="Arial"/>
                  <a:ea typeface="ＭＳ Ｐゴシック" charset="0"/>
                </a:rPr>
                <a:t>Service </a:t>
              </a:r>
            </a:p>
            <a:p>
              <a:pPr algn="ctr" defTabSz="1097230">
                <a:defRPr/>
              </a:pPr>
              <a:r>
                <a:rPr lang="en-US" sz="1100" dirty="0">
                  <a:solidFill>
                    <a:schemeClr val="tx1">
                      <a:lumMod val="75000"/>
                      <a:lumOff val="25000"/>
                    </a:schemeClr>
                  </a:solidFill>
                  <a:latin typeface="Arial"/>
                  <a:ea typeface="ＭＳ Ｐゴシック" charset="0"/>
                </a:rPr>
                <a:t>Object</a:t>
              </a:r>
            </a:p>
          </p:txBody>
        </p:sp>
        <p:sp>
          <p:nvSpPr>
            <p:cNvPr id="109" name="Rounded Rectangle 11"/>
            <p:cNvSpPr>
              <a:spLocks noChangeArrowheads="1"/>
            </p:cNvSpPr>
            <p:nvPr/>
          </p:nvSpPr>
          <p:spPr bwMode="auto">
            <a:xfrm>
              <a:off x="4663650" y="1555071"/>
              <a:ext cx="485138" cy="283424"/>
            </a:xfrm>
            <a:prstGeom prst="roundRect">
              <a:avLst>
                <a:gd name="adj" fmla="val 16667"/>
              </a:avLst>
            </a:prstGeom>
            <a:solidFill>
              <a:schemeClr val="bg2">
                <a:lumMod val="20000"/>
                <a:lumOff val="80000"/>
              </a:schemeClr>
            </a:solidFill>
            <a:ln>
              <a:solidFill>
                <a:schemeClr val="accent2"/>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61231" tIns="0" rIns="61231" bIns="30616" anchor="ctr" anchorCtr="0"/>
            <a:lstStyle/>
            <a:p>
              <a:pPr algn="ctr" defTabSz="1097230">
                <a:defRPr/>
              </a:pPr>
              <a:r>
                <a:rPr lang="en-US" sz="1100" dirty="0">
                  <a:solidFill>
                    <a:schemeClr val="tx1">
                      <a:lumMod val="75000"/>
                      <a:lumOff val="25000"/>
                    </a:schemeClr>
                  </a:solidFill>
                  <a:latin typeface="Arial"/>
                  <a:ea typeface="ＭＳ Ｐゴシック" charset="0"/>
                </a:rPr>
                <a:t>Service </a:t>
              </a:r>
            </a:p>
            <a:p>
              <a:pPr algn="ctr" defTabSz="1097230">
                <a:defRPr/>
              </a:pPr>
              <a:r>
                <a:rPr lang="en-US" sz="1100" dirty="0">
                  <a:solidFill>
                    <a:schemeClr val="tx1">
                      <a:lumMod val="75000"/>
                      <a:lumOff val="25000"/>
                    </a:schemeClr>
                  </a:solidFill>
                  <a:latin typeface="Arial"/>
                  <a:ea typeface="ＭＳ Ｐゴシック" charset="0"/>
                </a:rPr>
                <a:t>Object</a:t>
              </a:r>
            </a:p>
          </p:txBody>
        </p:sp>
        <p:sp>
          <p:nvSpPr>
            <p:cNvPr id="110" name="Rounded Rectangle 11"/>
            <p:cNvSpPr>
              <a:spLocks noChangeArrowheads="1"/>
            </p:cNvSpPr>
            <p:nvPr/>
          </p:nvSpPr>
          <p:spPr bwMode="auto">
            <a:xfrm>
              <a:off x="4101352" y="1909697"/>
              <a:ext cx="485138" cy="283424"/>
            </a:xfrm>
            <a:prstGeom prst="roundRect">
              <a:avLst>
                <a:gd name="adj" fmla="val 16667"/>
              </a:avLst>
            </a:prstGeom>
            <a:solidFill>
              <a:schemeClr val="bg2">
                <a:lumMod val="20000"/>
                <a:lumOff val="80000"/>
              </a:schemeClr>
            </a:solidFill>
            <a:ln>
              <a:solidFill>
                <a:schemeClr val="accent2"/>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61231" tIns="0" rIns="61231" bIns="30616" anchor="ctr" anchorCtr="0"/>
            <a:lstStyle/>
            <a:p>
              <a:pPr algn="ctr" defTabSz="1097230">
                <a:defRPr/>
              </a:pPr>
              <a:r>
                <a:rPr lang="en-US" sz="1100" dirty="0">
                  <a:solidFill>
                    <a:schemeClr val="tx1">
                      <a:lumMod val="75000"/>
                      <a:lumOff val="25000"/>
                    </a:schemeClr>
                  </a:solidFill>
                  <a:latin typeface="Arial"/>
                  <a:ea typeface="ＭＳ Ｐゴシック" charset="0"/>
                </a:rPr>
                <a:t>Service </a:t>
              </a:r>
            </a:p>
            <a:p>
              <a:pPr algn="ctr" defTabSz="1097230">
                <a:defRPr/>
              </a:pPr>
              <a:r>
                <a:rPr lang="en-US" sz="1100" dirty="0">
                  <a:solidFill>
                    <a:schemeClr val="tx1">
                      <a:lumMod val="75000"/>
                      <a:lumOff val="25000"/>
                    </a:schemeClr>
                  </a:solidFill>
                  <a:latin typeface="Arial"/>
                  <a:ea typeface="ＭＳ Ｐゴシック" charset="0"/>
                </a:rPr>
                <a:t>Object</a:t>
              </a:r>
            </a:p>
          </p:txBody>
        </p:sp>
        <p:sp>
          <p:nvSpPr>
            <p:cNvPr id="111" name="Rounded Rectangle 11"/>
            <p:cNvSpPr>
              <a:spLocks noChangeArrowheads="1"/>
            </p:cNvSpPr>
            <p:nvPr/>
          </p:nvSpPr>
          <p:spPr bwMode="auto">
            <a:xfrm>
              <a:off x="4669398" y="1909697"/>
              <a:ext cx="485138" cy="283424"/>
            </a:xfrm>
            <a:prstGeom prst="roundRect">
              <a:avLst>
                <a:gd name="adj" fmla="val 16667"/>
              </a:avLst>
            </a:prstGeom>
            <a:solidFill>
              <a:schemeClr val="bg2">
                <a:lumMod val="20000"/>
                <a:lumOff val="80000"/>
              </a:schemeClr>
            </a:solidFill>
            <a:ln>
              <a:solidFill>
                <a:schemeClr val="accent2"/>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61231" tIns="0" rIns="61231" bIns="30616" anchor="ctr" anchorCtr="0"/>
            <a:lstStyle/>
            <a:p>
              <a:pPr algn="ctr" defTabSz="1097230">
                <a:defRPr/>
              </a:pPr>
              <a:r>
                <a:rPr lang="en-US" sz="1100" dirty="0">
                  <a:solidFill>
                    <a:schemeClr val="tx1">
                      <a:lumMod val="75000"/>
                      <a:lumOff val="25000"/>
                    </a:schemeClr>
                  </a:solidFill>
                  <a:latin typeface="Arial"/>
                  <a:ea typeface="ＭＳ Ｐゴシック" charset="0"/>
                </a:rPr>
                <a:t>Service </a:t>
              </a:r>
            </a:p>
            <a:p>
              <a:pPr algn="ctr" defTabSz="1097230">
                <a:defRPr/>
              </a:pPr>
              <a:r>
                <a:rPr lang="en-US" sz="1100" dirty="0">
                  <a:solidFill>
                    <a:schemeClr val="tx1">
                      <a:lumMod val="75000"/>
                      <a:lumOff val="25000"/>
                    </a:schemeClr>
                  </a:solidFill>
                  <a:latin typeface="Arial"/>
                  <a:ea typeface="ＭＳ Ｐゴシック" charset="0"/>
                </a:rPr>
                <a:t>Object</a:t>
              </a:r>
            </a:p>
          </p:txBody>
        </p:sp>
        <p:sp>
          <p:nvSpPr>
            <p:cNvPr id="112" name="Rounded Rectangle 11"/>
            <p:cNvSpPr>
              <a:spLocks noChangeArrowheads="1"/>
            </p:cNvSpPr>
            <p:nvPr/>
          </p:nvSpPr>
          <p:spPr bwMode="auto">
            <a:xfrm>
              <a:off x="4106264" y="2246577"/>
              <a:ext cx="485138" cy="283424"/>
            </a:xfrm>
            <a:prstGeom prst="roundRect">
              <a:avLst>
                <a:gd name="adj" fmla="val 16667"/>
              </a:avLst>
            </a:prstGeom>
            <a:solidFill>
              <a:schemeClr val="bg2">
                <a:lumMod val="20000"/>
                <a:lumOff val="80000"/>
              </a:schemeClr>
            </a:solidFill>
            <a:ln>
              <a:solidFill>
                <a:schemeClr val="accent2"/>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61231" tIns="0" rIns="61231" bIns="30616" anchor="ctr" anchorCtr="0"/>
            <a:lstStyle/>
            <a:p>
              <a:pPr algn="ctr" defTabSz="1097230">
                <a:defRPr/>
              </a:pPr>
              <a:r>
                <a:rPr lang="en-US" sz="1100" dirty="0">
                  <a:solidFill>
                    <a:schemeClr val="tx1">
                      <a:lumMod val="75000"/>
                      <a:lumOff val="25000"/>
                    </a:schemeClr>
                  </a:solidFill>
                  <a:latin typeface="Arial"/>
                  <a:ea typeface="ＭＳ Ｐゴシック" charset="0"/>
                </a:rPr>
                <a:t>Service </a:t>
              </a:r>
            </a:p>
            <a:p>
              <a:pPr algn="ctr" defTabSz="1097230">
                <a:defRPr/>
              </a:pPr>
              <a:r>
                <a:rPr lang="en-US" sz="1100" dirty="0">
                  <a:solidFill>
                    <a:schemeClr val="tx1">
                      <a:lumMod val="75000"/>
                      <a:lumOff val="25000"/>
                    </a:schemeClr>
                  </a:solidFill>
                  <a:latin typeface="Arial"/>
                  <a:ea typeface="ＭＳ Ｐゴシック" charset="0"/>
                </a:rPr>
                <a:t>Object</a:t>
              </a:r>
            </a:p>
          </p:txBody>
        </p:sp>
        <p:sp>
          <p:nvSpPr>
            <p:cNvPr id="113" name="Rounded Rectangle 11"/>
            <p:cNvSpPr>
              <a:spLocks noChangeArrowheads="1"/>
            </p:cNvSpPr>
            <p:nvPr/>
          </p:nvSpPr>
          <p:spPr bwMode="auto">
            <a:xfrm>
              <a:off x="4674310" y="2246577"/>
              <a:ext cx="485138" cy="283424"/>
            </a:xfrm>
            <a:prstGeom prst="roundRect">
              <a:avLst>
                <a:gd name="adj" fmla="val 16667"/>
              </a:avLst>
            </a:prstGeom>
            <a:solidFill>
              <a:schemeClr val="bg2">
                <a:lumMod val="20000"/>
                <a:lumOff val="80000"/>
              </a:schemeClr>
            </a:solidFill>
            <a:ln>
              <a:solidFill>
                <a:schemeClr val="accent2"/>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61231" tIns="0" rIns="61231" bIns="30616" anchor="ctr" anchorCtr="0"/>
            <a:lstStyle/>
            <a:p>
              <a:pPr algn="ctr" defTabSz="1097230">
                <a:defRPr/>
              </a:pPr>
              <a:r>
                <a:rPr lang="en-US" sz="1100" dirty="0">
                  <a:solidFill>
                    <a:schemeClr val="tx1">
                      <a:lumMod val="75000"/>
                      <a:lumOff val="25000"/>
                    </a:schemeClr>
                  </a:solidFill>
                  <a:latin typeface="Arial"/>
                  <a:ea typeface="ＭＳ Ｐゴシック" charset="0"/>
                </a:rPr>
                <a:t>Service </a:t>
              </a:r>
            </a:p>
            <a:p>
              <a:pPr algn="ctr" defTabSz="1097230">
                <a:defRPr/>
              </a:pPr>
              <a:r>
                <a:rPr lang="en-US" sz="1100" dirty="0">
                  <a:solidFill>
                    <a:schemeClr val="tx1">
                      <a:lumMod val="75000"/>
                      <a:lumOff val="25000"/>
                    </a:schemeClr>
                  </a:solidFill>
                  <a:latin typeface="Arial"/>
                  <a:ea typeface="ＭＳ Ｐゴシック" charset="0"/>
                </a:rPr>
                <a:t>Object</a:t>
              </a:r>
            </a:p>
          </p:txBody>
        </p:sp>
      </p:grpSp>
      <p:grpSp>
        <p:nvGrpSpPr>
          <p:cNvPr id="142" name="Group 141"/>
          <p:cNvGrpSpPr/>
          <p:nvPr/>
        </p:nvGrpSpPr>
        <p:grpSpPr>
          <a:xfrm>
            <a:off x="4276814" y="4238302"/>
            <a:ext cx="1076636" cy="338554"/>
            <a:chOff x="3750355" y="3218173"/>
            <a:chExt cx="672897" cy="211596"/>
          </a:xfrm>
        </p:grpSpPr>
        <p:sp>
          <p:nvSpPr>
            <p:cNvPr id="92" name="TextBox 91"/>
            <p:cNvSpPr txBox="1"/>
            <p:nvPr/>
          </p:nvSpPr>
          <p:spPr>
            <a:xfrm>
              <a:off x="3880755" y="3218173"/>
              <a:ext cx="542497" cy="211596"/>
            </a:xfrm>
            <a:prstGeom prst="rect">
              <a:avLst/>
            </a:prstGeom>
            <a:solidFill>
              <a:schemeClr val="bg1"/>
            </a:solidFill>
          </p:spPr>
          <p:txBody>
            <a:bodyPr wrap="none" rtlCol="0">
              <a:spAutoFit/>
            </a:bodyPr>
            <a:lstStyle/>
            <a:p>
              <a:r>
                <a:rPr lang="en-US" sz="1600" kern="0" spc="-48" dirty="0">
                  <a:solidFill>
                    <a:schemeClr val="accent1">
                      <a:lumMod val="75000"/>
                    </a:schemeClr>
                  </a:solidFill>
                  <a:latin typeface="Arial"/>
                  <a:cs typeface="Arial"/>
                </a:rPr>
                <a:t>Get Info</a:t>
              </a:r>
            </a:p>
          </p:txBody>
        </p:sp>
        <p:sp>
          <p:nvSpPr>
            <p:cNvPr id="129" name="Oval 128"/>
            <p:cNvSpPr>
              <a:spLocks noChangeAspect="1"/>
            </p:cNvSpPr>
            <p:nvPr/>
          </p:nvSpPr>
          <p:spPr>
            <a:xfrm>
              <a:off x="3750355" y="3262769"/>
              <a:ext cx="164429" cy="16459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300" dirty="0"/>
                <a:t>4</a:t>
              </a:r>
              <a:endParaRPr lang="en-US" sz="1300" dirty="0"/>
            </a:p>
          </p:txBody>
        </p:sp>
      </p:grpSp>
      <p:grpSp>
        <p:nvGrpSpPr>
          <p:cNvPr id="23" name="Group 22"/>
          <p:cNvGrpSpPr/>
          <p:nvPr/>
        </p:nvGrpSpPr>
        <p:grpSpPr>
          <a:xfrm>
            <a:off x="8282226" y="6213652"/>
            <a:ext cx="2090770" cy="860798"/>
            <a:chOff x="4758380" y="4094640"/>
            <a:chExt cx="982534" cy="537999"/>
          </a:xfrm>
        </p:grpSpPr>
        <p:sp>
          <p:nvSpPr>
            <p:cNvPr id="87" name="Rectangle 86"/>
            <p:cNvSpPr/>
            <p:nvPr/>
          </p:nvSpPr>
          <p:spPr>
            <a:xfrm>
              <a:off x="4758380" y="4094640"/>
              <a:ext cx="982534" cy="295290"/>
            </a:xfrm>
            <a:prstGeom prst="rect">
              <a:avLst/>
            </a:prstGeom>
            <a:solidFill>
              <a:schemeClr val="accent2">
                <a:lumMod val="75000"/>
              </a:schemeClr>
            </a:solidFill>
            <a:ln w="25400" cap="flat" cmpd="sng" algn="ctr">
              <a:solidFill>
                <a:srgbClr val="4F81BD">
                  <a:shade val="50000"/>
                </a:srgbClr>
              </a:solidFill>
              <a:prstDash val="solid"/>
            </a:ln>
            <a:effectLst/>
          </p:spPr>
          <p:txBody>
            <a:bodyPr lIns="0" rIns="0" rtlCol="0" anchor="ctr"/>
            <a:lstStyle/>
            <a:p>
              <a:pPr algn="ctr" defTabSz="1316736"/>
              <a:r>
                <a:rPr lang="en-US" sz="1300" dirty="0">
                  <a:solidFill>
                    <a:prstClr val="white"/>
                  </a:solidFill>
                  <a:latin typeface="Arial" charset="0"/>
                  <a:ea typeface="Arial" charset="0"/>
                  <a:cs typeface="Arial" charset="0"/>
                </a:rPr>
                <a:t>CAM Core Provisioning</a:t>
              </a:r>
            </a:p>
          </p:txBody>
        </p:sp>
        <p:sp>
          <p:nvSpPr>
            <p:cNvPr id="88" name="Rectangle 87"/>
            <p:cNvSpPr/>
            <p:nvPr/>
          </p:nvSpPr>
          <p:spPr>
            <a:xfrm>
              <a:off x="4758380" y="4395216"/>
              <a:ext cx="982534" cy="237423"/>
            </a:xfrm>
            <a:prstGeom prst="rect">
              <a:avLst/>
            </a:prstGeom>
            <a:solidFill>
              <a:schemeClr val="accent2">
                <a:lumMod val="75000"/>
              </a:schemeClr>
            </a:solidFill>
            <a:ln w="25400" cap="flat" cmpd="sng" algn="ctr">
              <a:solidFill>
                <a:srgbClr val="4F81BD">
                  <a:shade val="50000"/>
                </a:srgbClr>
              </a:solidFill>
              <a:prstDash val="solid"/>
            </a:ln>
            <a:effectLst/>
          </p:spPr>
          <p:txBody>
            <a:bodyPr lIns="0" rIns="0" rtlCol="0" anchor="ctr"/>
            <a:lstStyle/>
            <a:p>
              <a:pPr algn="ctr" defTabSz="1316736"/>
              <a:r>
                <a:rPr lang="en-US" sz="1300" dirty="0">
                  <a:solidFill>
                    <a:prstClr val="white"/>
                  </a:solidFill>
                  <a:latin typeface="Arial" charset="0"/>
                  <a:ea typeface="Arial" charset="0"/>
                  <a:cs typeface="Arial" charset="0"/>
                </a:rPr>
                <a:t>Terraform</a:t>
              </a:r>
            </a:p>
          </p:txBody>
        </p:sp>
      </p:grpSp>
      <p:cxnSp>
        <p:nvCxnSpPr>
          <p:cNvPr id="89" name="Straight Arrow Connector 88"/>
          <p:cNvCxnSpPr>
            <a:stCxn id="22" idx="2"/>
            <a:endCxn id="98" idx="0"/>
          </p:cNvCxnSpPr>
          <p:nvPr/>
        </p:nvCxnSpPr>
        <p:spPr>
          <a:xfrm>
            <a:off x="8144062" y="4417181"/>
            <a:ext cx="17352" cy="71747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5955725" y="6225299"/>
            <a:ext cx="2094624" cy="828554"/>
            <a:chOff x="3129678" y="4100161"/>
            <a:chExt cx="1052521" cy="496392"/>
          </a:xfrm>
        </p:grpSpPr>
        <p:sp>
          <p:nvSpPr>
            <p:cNvPr id="94" name="Rectangle 93"/>
            <p:cNvSpPr/>
            <p:nvPr/>
          </p:nvSpPr>
          <p:spPr>
            <a:xfrm>
              <a:off x="3131616" y="4396671"/>
              <a:ext cx="1050583" cy="199882"/>
            </a:xfrm>
            <a:prstGeom prst="rect">
              <a:avLst/>
            </a:prstGeom>
            <a:solidFill>
              <a:schemeClr val="accent2">
                <a:lumMod val="75000"/>
              </a:schemeClr>
            </a:solidFill>
            <a:ln w="25400" cap="flat" cmpd="sng" algn="ctr">
              <a:solidFill>
                <a:srgbClr val="4F81BD">
                  <a:shade val="50000"/>
                </a:srgbClr>
              </a:solidFill>
              <a:prstDash val="solid"/>
            </a:ln>
            <a:effectLst/>
          </p:spPr>
          <p:txBody>
            <a:bodyPr lIns="0" rIns="0" rtlCol="0" anchor="ctr"/>
            <a:lstStyle/>
            <a:p>
              <a:pPr algn="ctr" defTabSz="1316736"/>
              <a:r>
                <a:rPr lang="en-US" sz="1300" dirty="0">
                  <a:solidFill>
                    <a:prstClr val="white"/>
                  </a:solidFill>
                  <a:latin typeface="Arial" charset="0"/>
                  <a:ea typeface="Arial" charset="0"/>
                  <a:cs typeface="Arial" charset="0"/>
                </a:rPr>
                <a:t>Helm</a:t>
              </a:r>
            </a:p>
          </p:txBody>
        </p:sp>
        <p:sp>
          <p:nvSpPr>
            <p:cNvPr id="96" name="Rectangle 95"/>
            <p:cNvSpPr/>
            <p:nvPr/>
          </p:nvSpPr>
          <p:spPr>
            <a:xfrm>
              <a:off x="3129678" y="4100161"/>
              <a:ext cx="1052520" cy="289769"/>
            </a:xfrm>
            <a:prstGeom prst="rect">
              <a:avLst/>
            </a:prstGeom>
            <a:solidFill>
              <a:schemeClr val="accent2">
                <a:lumMod val="75000"/>
              </a:schemeClr>
            </a:solidFill>
            <a:ln w="25400" cap="flat" cmpd="sng" algn="ctr">
              <a:solidFill>
                <a:srgbClr val="4F81BD">
                  <a:shade val="50000"/>
                </a:srgbClr>
              </a:solidFill>
              <a:prstDash val="solid"/>
            </a:ln>
            <a:effectLst/>
          </p:spPr>
          <p:txBody>
            <a:bodyPr lIns="0" rIns="0" rtlCol="0" anchor="ctr"/>
            <a:lstStyle/>
            <a:p>
              <a:pPr algn="ctr" defTabSz="1316736"/>
              <a:r>
                <a:rPr lang="en-US" sz="1300" dirty="0" smtClean="0">
                  <a:solidFill>
                    <a:prstClr val="white"/>
                  </a:solidFill>
                  <a:latin typeface="Arial" charset="0"/>
                  <a:ea typeface="Arial" charset="0"/>
                  <a:cs typeface="Arial" charset="0"/>
                </a:rPr>
                <a:t>ICP </a:t>
              </a:r>
              <a:r>
                <a:rPr lang="en-US" sz="1300" dirty="0">
                  <a:solidFill>
                    <a:prstClr val="white"/>
                  </a:solidFill>
                  <a:latin typeface="Arial" charset="0"/>
                  <a:ea typeface="Arial" charset="0"/>
                  <a:cs typeface="Arial" charset="0"/>
                </a:rPr>
                <a:t>API</a:t>
              </a:r>
            </a:p>
          </p:txBody>
        </p:sp>
      </p:grpSp>
      <p:sp>
        <p:nvSpPr>
          <p:cNvPr id="98" name="Rectangle 97"/>
          <p:cNvSpPr/>
          <p:nvPr/>
        </p:nvSpPr>
        <p:spPr>
          <a:xfrm>
            <a:off x="6701904" y="5134655"/>
            <a:ext cx="2919018" cy="439942"/>
          </a:xfrm>
          <a:prstGeom prst="rect">
            <a:avLst/>
          </a:prstGeom>
          <a:solidFill>
            <a:schemeClr val="accent2">
              <a:lumMod val="75000"/>
            </a:schemeClr>
          </a:solidFill>
          <a:ln w="25400" cap="flat" cmpd="sng" algn="ctr">
            <a:solidFill>
              <a:srgbClr val="385D8A"/>
            </a:solidFill>
            <a:prstDash val="solid"/>
          </a:ln>
          <a:effectLst/>
        </p:spPr>
        <p:txBody>
          <a:bodyPr lIns="0" tIns="73152" rIns="0" bIns="73152" rtlCol="0" anchor="ctr"/>
          <a:lstStyle/>
          <a:p>
            <a:pPr algn="ctr" defTabSz="1316736"/>
            <a:r>
              <a:rPr lang="en-US" sz="1600" dirty="0">
                <a:solidFill>
                  <a:prstClr val="white"/>
                </a:solidFill>
                <a:latin typeface="Arial" charset="0"/>
                <a:ea typeface="Arial" charset="0"/>
                <a:cs typeface="Arial" charset="0"/>
              </a:rPr>
              <a:t>CAM Flow Engine</a:t>
            </a:r>
          </a:p>
        </p:txBody>
      </p:sp>
      <p:cxnSp>
        <p:nvCxnSpPr>
          <p:cNvPr id="136" name="Straight Arrow Connector 135"/>
          <p:cNvCxnSpPr>
            <a:endCxn id="96" idx="0"/>
          </p:cNvCxnSpPr>
          <p:nvPr/>
        </p:nvCxnSpPr>
        <p:spPr>
          <a:xfrm>
            <a:off x="6993626" y="5628009"/>
            <a:ext cx="9413" cy="59729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184" name="Group 183"/>
          <p:cNvGrpSpPr/>
          <p:nvPr/>
        </p:nvGrpSpPr>
        <p:grpSpPr>
          <a:xfrm>
            <a:off x="2285393" y="3319453"/>
            <a:ext cx="2485096" cy="338554"/>
            <a:chOff x="1423101" y="3759575"/>
            <a:chExt cx="1553184" cy="211596"/>
          </a:xfrm>
        </p:grpSpPr>
        <p:sp>
          <p:nvSpPr>
            <p:cNvPr id="185" name="TextBox 184"/>
            <p:cNvSpPr txBox="1"/>
            <p:nvPr/>
          </p:nvSpPr>
          <p:spPr>
            <a:xfrm>
              <a:off x="1581111" y="3759575"/>
              <a:ext cx="1395174" cy="211596"/>
            </a:xfrm>
            <a:prstGeom prst="rect">
              <a:avLst/>
            </a:prstGeom>
            <a:solidFill>
              <a:schemeClr val="bg1"/>
            </a:solidFill>
          </p:spPr>
          <p:txBody>
            <a:bodyPr wrap="none" rtlCol="0">
              <a:spAutoFit/>
            </a:bodyPr>
            <a:lstStyle/>
            <a:p>
              <a:r>
                <a:rPr lang="en-US" sz="1600" kern="0" spc="-48" dirty="0">
                  <a:solidFill>
                    <a:schemeClr val="accent1">
                      <a:lumMod val="75000"/>
                    </a:schemeClr>
                  </a:solidFill>
                  <a:latin typeface="Arial"/>
                  <a:cs typeface="Arial"/>
                </a:rPr>
                <a:t>Save composed service</a:t>
              </a:r>
            </a:p>
          </p:txBody>
        </p:sp>
        <p:sp>
          <p:nvSpPr>
            <p:cNvPr id="186" name="Oval 185"/>
            <p:cNvSpPr>
              <a:spLocks noChangeAspect="1"/>
            </p:cNvSpPr>
            <p:nvPr/>
          </p:nvSpPr>
          <p:spPr>
            <a:xfrm>
              <a:off x="1423101" y="3788170"/>
              <a:ext cx="164429" cy="16459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300" dirty="0"/>
                <a:t>2</a:t>
              </a:r>
              <a:endParaRPr lang="en-US" sz="1300" dirty="0"/>
            </a:p>
          </p:txBody>
        </p:sp>
      </p:grpSp>
      <p:grpSp>
        <p:nvGrpSpPr>
          <p:cNvPr id="118" name="Group 117"/>
          <p:cNvGrpSpPr/>
          <p:nvPr/>
        </p:nvGrpSpPr>
        <p:grpSpPr>
          <a:xfrm>
            <a:off x="5118008" y="1357949"/>
            <a:ext cx="1020273" cy="338554"/>
            <a:chOff x="3750355" y="3218173"/>
            <a:chExt cx="637670" cy="211596"/>
          </a:xfrm>
        </p:grpSpPr>
        <p:sp>
          <p:nvSpPr>
            <p:cNvPr id="119" name="TextBox 118"/>
            <p:cNvSpPr txBox="1"/>
            <p:nvPr/>
          </p:nvSpPr>
          <p:spPr>
            <a:xfrm>
              <a:off x="3880755" y="3218173"/>
              <a:ext cx="507270" cy="211596"/>
            </a:xfrm>
            <a:prstGeom prst="rect">
              <a:avLst/>
            </a:prstGeom>
            <a:solidFill>
              <a:schemeClr val="bg1"/>
            </a:solidFill>
          </p:spPr>
          <p:txBody>
            <a:bodyPr wrap="none" rtlCol="0">
              <a:spAutoFit/>
            </a:bodyPr>
            <a:lstStyle/>
            <a:p>
              <a:r>
                <a:rPr lang="en-US" sz="1600" kern="0" spc="-48" dirty="0">
                  <a:solidFill>
                    <a:schemeClr val="accent1">
                      <a:lumMod val="75000"/>
                    </a:schemeClr>
                  </a:solidFill>
                  <a:latin typeface="Arial"/>
                  <a:cs typeface="Arial"/>
                </a:rPr>
                <a:t>Publish</a:t>
              </a:r>
            </a:p>
          </p:txBody>
        </p:sp>
        <p:sp>
          <p:nvSpPr>
            <p:cNvPr id="120" name="Oval 119"/>
            <p:cNvSpPr>
              <a:spLocks noChangeAspect="1"/>
            </p:cNvSpPr>
            <p:nvPr/>
          </p:nvSpPr>
          <p:spPr>
            <a:xfrm>
              <a:off x="3750355" y="3262769"/>
              <a:ext cx="164429" cy="16459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300" dirty="0"/>
                <a:t>3</a:t>
              </a:r>
            </a:p>
          </p:txBody>
        </p:sp>
      </p:grpSp>
      <p:grpSp>
        <p:nvGrpSpPr>
          <p:cNvPr id="121" name="Group 120"/>
          <p:cNvGrpSpPr/>
          <p:nvPr/>
        </p:nvGrpSpPr>
        <p:grpSpPr>
          <a:xfrm>
            <a:off x="6123844" y="2793720"/>
            <a:ext cx="835160" cy="338554"/>
            <a:chOff x="3750355" y="3218173"/>
            <a:chExt cx="521974" cy="211596"/>
          </a:xfrm>
        </p:grpSpPr>
        <p:sp>
          <p:nvSpPr>
            <p:cNvPr id="122" name="TextBox 121"/>
            <p:cNvSpPr txBox="1"/>
            <p:nvPr/>
          </p:nvSpPr>
          <p:spPr>
            <a:xfrm>
              <a:off x="3880755" y="3218173"/>
              <a:ext cx="391574" cy="211596"/>
            </a:xfrm>
            <a:prstGeom prst="rect">
              <a:avLst/>
            </a:prstGeom>
            <a:solidFill>
              <a:schemeClr val="bg1"/>
            </a:solidFill>
          </p:spPr>
          <p:txBody>
            <a:bodyPr wrap="none" rtlCol="0">
              <a:spAutoFit/>
            </a:bodyPr>
            <a:lstStyle/>
            <a:p>
              <a:r>
                <a:rPr lang="en-US" sz="1600" kern="0" spc="-48" dirty="0">
                  <a:solidFill>
                    <a:schemeClr val="accent1">
                      <a:lumMod val="75000"/>
                    </a:schemeClr>
                  </a:solidFill>
                  <a:latin typeface="Arial"/>
                  <a:cs typeface="Arial"/>
                </a:rPr>
                <a:t>Push</a:t>
              </a:r>
            </a:p>
          </p:txBody>
        </p:sp>
        <p:sp>
          <p:nvSpPr>
            <p:cNvPr id="123" name="Oval 122"/>
            <p:cNvSpPr>
              <a:spLocks noChangeAspect="1"/>
            </p:cNvSpPr>
            <p:nvPr/>
          </p:nvSpPr>
          <p:spPr>
            <a:xfrm>
              <a:off x="3750355" y="3262769"/>
              <a:ext cx="164429" cy="16459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300" dirty="0"/>
                <a:t>5</a:t>
              </a:r>
            </a:p>
          </p:txBody>
        </p:sp>
      </p:grpSp>
      <p:cxnSp>
        <p:nvCxnSpPr>
          <p:cNvPr id="127" name="Straight Arrow Connector 126"/>
          <p:cNvCxnSpPr>
            <a:endCxn id="87" idx="0"/>
          </p:cNvCxnSpPr>
          <p:nvPr/>
        </p:nvCxnSpPr>
        <p:spPr>
          <a:xfrm>
            <a:off x="9323867" y="5618278"/>
            <a:ext cx="3744" cy="59537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130" name="Group 129"/>
          <p:cNvGrpSpPr/>
          <p:nvPr/>
        </p:nvGrpSpPr>
        <p:grpSpPr>
          <a:xfrm>
            <a:off x="10025588" y="2680200"/>
            <a:ext cx="1227062" cy="338554"/>
            <a:chOff x="3750355" y="3218173"/>
            <a:chExt cx="766913" cy="211596"/>
          </a:xfrm>
        </p:grpSpPr>
        <p:sp>
          <p:nvSpPr>
            <p:cNvPr id="131" name="TextBox 130"/>
            <p:cNvSpPr txBox="1"/>
            <p:nvPr/>
          </p:nvSpPr>
          <p:spPr>
            <a:xfrm>
              <a:off x="3880755" y="3218173"/>
              <a:ext cx="636513" cy="211596"/>
            </a:xfrm>
            <a:prstGeom prst="rect">
              <a:avLst/>
            </a:prstGeom>
            <a:solidFill>
              <a:schemeClr val="bg1"/>
            </a:solidFill>
          </p:spPr>
          <p:txBody>
            <a:bodyPr wrap="none" rtlCol="0">
              <a:spAutoFit/>
            </a:bodyPr>
            <a:lstStyle/>
            <a:p>
              <a:r>
                <a:rPr lang="en-US" sz="1600" kern="0" spc="-48" dirty="0">
                  <a:solidFill>
                    <a:schemeClr val="accent1">
                      <a:lumMod val="75000"/>
                    </a:schemeClr>
                  </a:solidFill>
                  <a:latin typeface="Arial"/>
                  <a:cs typeface="Arial"/>
                </a:rPr>
                <a:t>Consume</a:t>
              </a:r>
            </a:p>
          </p:txBody>
        </p:sp>
        <p:sp>
          <p:nvSpPr>
            <p:cNvPr id="132" name="Oval 131"/>
            <p:cNvSpPr>
              <a:spLocks noChangeAspect="1"/>
            </p:cNvSpPr>
            <p:nvPr/>
          </p:nvSpPr>
          <p:spPr>
            <a:xfrm>
              <a:off x="3750355" y="3262769"/>
              <a:ext cx="164429" cy="16459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300" dirty="0"/>
                <a:t>6</a:t>
              </a:r>
              <a:endParaRPr lang="en-US" sz="1300" dirty="0"/>
            </a:p>
          </p:txBody>
        </p:sp>
      </p:grpSp>
      <p:grpSp>
        <p:nvGrpSpPr>
          <p:cNvPr id="134" name="Group 133"/>
          <p:cNvGrpSpPr/>
          <p:nvPr/>
        </p:nvGrpSpPr>
        <p:grpSpPr>
          <a:xfrm>
            <a:off x="7542093" y="4538290"/>
            <a:ext cx="1227110" cy="358232"/>
            <a:chOff x="3750355" y="3218173"/>
            <a:chExt cx="766942" cy="209188"/>
          </a:xfrm>
        </p:grpSpPr>
        <p:sp>
          <p:nvSpPr>
            <p:cNvPr id="135" name="TextBox 134"/>
            <p:cNvSpPr txBox="1"/>
            <p:nvPr/>
          </p:nvSpPr>
          <p:spPr>
            <a:xfrm>
              <a:off x="3910520" y="3218173"/>
              <a:ext cx="606777" cy="197697"/>
            </a:xfrm>
            <a:prstGeom prst="rect">
              <a:avLst/>
            </a:prstGeom>
            <a:solidFill>
              <a:schemeClr val="bg1"/>
            </a:solidFill>
          </p:spPr>
          <p:txBody>
            <a:bodyPr wrap="none" rtlCol="0">
              <a:spAutoFit/>
            </a:bodyPr>
            <a:lstStyle/>
            <a:p>
              <a:r>
                <a:rPr lang="en-US" sz="1600" kern="0" spc="-48" dirty="0">
                  <a:solidFill>
                    <a:schemeClr val="accent1">
                      <a:lumMod val="75000"/>
                    </a:schemeClr>
                  </a:solidFill>
                  <a:latin typeface="Arial"/>
                  <a:cs typeface="Arial"/>
                </a:rPr>
                <a:t>Provision</a:t>
              </a:r>
            </a:p>
          </p:txBody>
        </p:sp>
        <p:sp>
          <p:nvSpPr>
            <p:cNvPr id="137" name="Oval 136"/>
            <p:cNvSpPr>
              <a:spLocks noChangeAspect="1"/>
            </p:cNvSpPr>
            <p:nvPr/>
          </p:nvSpPr>
          <p:spPr>
            <a:xfrm>
              <a:off x="3750355" y="3262769"/>
              <a:ext cx="164429" cy="16459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300" dirty="0"/>
                <a:t>7</a:t>
              </a:r>
            </a:p>
          </p:txBody>
        </p:sp>
      </p:grpSp>
      <p:sp>
        <p:nvSpPr>
          <p:cNvPr id="140" name="Rectangle 139"/>
          <p:cNvSpPr/>
          <p:nvPr/>
        </p:nvSpPr>
        <p:spPr>
          <a:xfrm>
            <a:off x="10580614" y="4982805"/>
            <a:ext cx="522030" cy="2069894"/>
          </a:xfrm>
          <a:prstGeom prst="rect">
            <a:avLst/>
          </a:prstGeom>
          <a:solidFill>
            <a:schemeClr val="accent2">
              <a:lumMod val="75000"/>
            </a:schemeClr>
          </a:solidFill>
          <a:ln w="25400" cap="flat" cmpd="sng" algn="ctr">
            <a:solidFill>
              <a:srgbClr val="385D8A"/>
            </a:solidFill>
            <a:prstDash val="solid"/>
          </a:ln>
          <a:effectLst/>
        </p:spPr>
        <p:txBody>
          <a:bodyPr vert="vert270" lIns="0" tIns="73152" rIns="0" bIns="73152" rtlCol="0" anchor="ctr"/>
          <a:lstStyle/>
          <a:p>
            <a:pPr algn="ctr" defTabSz="1316736"/>
            <a:r>
              <a:rPr lang="en-US" sz="1600">
                <a:solidFill>
                  <a:prstClr val="white"/>
                </a:solidFill>
                <a:latin typeface="Arial" charset="0"/>
                <a:ea typeface="Arial" charset="0"/>
                <a:cs typeface="Arial" charset="0"/>
              </a:rPr>
              <a:t>Service Instance Management</a:t>
            </a:r>
            <a:endParaRPr lang="en-US" sz="1600" dirty="0">
              <a:solidFill>
                <a:prstClr val="white"/>
              </a:solidFill>
              <a:latin typeface="Arial" charset="0"/>
              <a:ea typeface="Arial" charset="0"/>
              <a:cs typeface="Arial" charset="0"/>
            </a:endParaRPr>
          </a:p>
        </p:txBody>
      </p:sp>
      <p:grpSp>
        <p:nvGrpSpPr>
          <p:cNvPr id="147" name="Group 146"/>
          <p:cNvGrpSpPr/>
          <p:nvPr/>
        </p:nvGrpSpPr>
        <p:grpSpPr>
          <a:xfrm>
            <a:off x="11373749" y="5200482"/>
            <a:ext cx="1092409" cy="338554"/>
            <a:chOff x="3750355" y="3218173"/>
            <a:chExt cx="682755" cy="211596"/>
          </a:xfrm>
        </p:grpSpPr>
        <p:sp>
          <p:nvSpPr>
            <p:cNvPr id="148" name="TextBox 147"/>
            <p:cNvSpPr txBox="1"/>
            <p:nvPr/>
          </p:nvSpPr>
          <p:spPr>
            <a:xfrm>
              <a:off x="3880755" y="3218173"/>
              <a:ext cx="552355" cy="211596"/>
            </a:xfrm>
            <a:prstGeom prst="rect">
              <a:avLst/>
            </a:prstGeom>
            <a:solidFill>
              <a:schemeClr val="bg1"/>
            </a:solidFill>
          </p:spPr>
          <p:txBody>
            <a:bodyPr wrap="none" rtlCol="0">
              <a:spAutoFit/>
            </a:bodyPr>
            <a:lstStyle/>
            <a:p>
              <a:r>
                <a:rPr lang="en-US" sz="1600" kern="0" spc="-48" dirty="0">
                  <a:solidFill>
                    <a:schemeClr val="accent1">
                      <a:lumMod val="75000"/>
                    </a:schemeClr>
                  </a:solidFill>
                  <a:latin typeface="Arial"/>
                  <a:cs typeface="Arial"/>
                </a:rPr>
                <a:t>Operate</a:t>
              </a:r>
            </a:p>
          </p:txBody>
        </p:sp>
        <p:sp>
          <p:nvSpPr>
            <p:cNvPr id="149" name="Oval 148"/>
            <p:cNvSpPr>
              <a:spLocks noChangeAspect="1"/>
            </p:cNvSpPr>
            <p:nvPr/>
          </p:nvSpPr>
          <p:spPr>
            <a:xfrm>
              <a:off x="3750355" y="3262769"/>
              <a:ext cx="164429" cy="16459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300" dirty="0"/>
                <a:t>9</a:t>
              </a:r>
            </a:p>
          </p:txBody>
        </p:sp>
      </p:grpSp>
      <p:sp>
        <p:nvSpPr>
          <p:cNvPr id="150" name="Left-Right Arrow 149"/>
          <p:cNvSpPr/>
          <p:nvPr/>
        </p:nvSpPr>
        <p:spPr>
          <a:xfrm>
            <a:off x="11176128" y="5642761"/>
            <a:ext cx="1441952" cy="156286"/>
          </a:xfrm>
          <a:prstGeom prst="leftRightArrow">
            <a:avLst/>
          </a:prstGeom>
          <a:solidFill>
            <a:srgbClr val="000000"/>
          </a:solidFill>
          <a:ln w="25400" cap="flat" cmpd="sng" algn="ctr">
            <a:solidFill>
              <a:srgbClr val="4F81BD">
                <a:shade val="50000"/>
              </a:srgbClr>
            </a:solidFill>
            <a:prstDash val="solid"/>
          </a:ln>
          <a:effectLst/>
        </p:spPr>
        <p:txBody>
          <a:bodyPr lIns="146304" tIns="73152" rIns="146304" bIns="73152" rtlCol="0" anchor="ctr"/>
          <a:lstStyle/>
          <a:p>
            <a:pPr algn="ctr" defTabSz="1316736">
              <a:defRPr/>
            </a:pPr>
            <a:endParaRPr lang="en-US" sz="2600" kern="0">
              <a:solidFill>
                <a:prstClr val="white"/>
              </a:solidFill>
              <a:latin typeface="Helvetica Neue" charset="0"/>
              <a:ea typeface="Helvetica Neue" charset="0"/>
              <a:cs typeface="Helvetica Neue" charset="0"/>
            </a:endParaRPr>
          </a:p>
        </p:txBody>
      </p:sp>
      <p:sp>
        <p:nvSpPr>
          <p:cNvPr id="151" name="Rectangle 150"/>
          <p:cNvSpPr/>
          <p:nvPr/>
        </p:nvSpPr>
        <p:spPr>
          <a:xfrm>
            <a:off x="5243127" y="4999335"/>
            <a:ext cx="522030" cy="2069894"/>
          </a:xfrm>
          <a:prstGeom prst="rect">
            <a:avLst/>
          </a:prstGeom>
          <a:solidFill>
            <a:schemeClr val="accent2">
              <a:lumMod val="75000"/>
            </a:schemeClr>
          </a:solidFill>
          <a:ln w="25400" cap="flat" cmpd="sng" algn="ctr">
            <a:solidFill>
              <a:srgbClr val="385D8A"/>
            </a:solidFill>
            <a:prstDash val="solid"/>
          </a:ln>
          <a:effectLst/>
        </p:spPr>
        <p:txBody>
          <a:bodyPr vert="vert270" lIns="0" tIns="73152" rIns="0" bIns="73152" rtlCol="0" anchor="ctr"/>
          <a:lstStyle/>
          <a:p>
            <a:pPr algn="ctr" defTabSz="1316736"/>
            <a:r>
              <a:rPr lang="en-US" sz="1500" dirty="0">
                <a:solidFill>
                  <a:prstClr val="white"/>
                </a:solidFill>
                <a:latin typeface="Arial" charset="0"/>
                <a:ea typeface="Arial" charset="0"/>
                <a:cs typeface="Arial" charset="0"/>
              </a:rPr>
              <a:t>Service Management</a:t>
            </a:r>
          </a:p>
        </p:txBody>
      </p:sp>
      <p:cxnSp>
        <p:nvCxnSpPr>
          <p:cNvPr id="152" name="Straight Arrow Connector 151"/>
          <p:cNvCxnSpPr>
            <a:stCxn id="98" idx="1"/>
          </p:cNvCxnSpPr>
          <p:nvPr/>
        </p:nvCxnSpPr>
        <p:spPr>
          <a:xfrm flipH="1">
            <a:off x="5795658" y="5354626"/>
            <a:ext cx="906246" cy="0"/>
          </a:xfrm>
          <a:prstGeom prst="straightConnector1">
            <a:avLst/>
          </a:prstGeom>
          <a:ln>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53" name="Block Arc 152"/>
          <p:cNvSpPr/>
          <p:nvPr/>
        </p:nvSpPr>
        <p:spPr>
          <a:xfrm rot="11033641">
            <a:off x="6175605" y="4481960"/>
            <a:ext cx="1425808" cy="1499120"/>
          </a:xfrm>
          <a:prstGeom prst="blockArc">
            <a:avLst>
              <a:gd name="adj1" fmla="val 15735338"/>
              <a:gd name="adj2" fmla="val 21024069"/>
              <a:gd name="adj3" fmla="val 4150"/>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solidFill>
                <a:schemeClr val="tx1"/>
              </a:solidFill>
            </a:endParaRPr>
          </a:p>
        </p:txBody>
      </p:sp>
      <p:cxnSp>
        <p:nvCxnSpPr>
          <p:cNvPr id="154" name="Straight Arrow Connector 153"/>
          <p:cNvCxnSpPr/>
          <p:nvPr/>
        </p:nvCxnSpPr>
        <p:spPr>
          <a:xfrm flipH="1">
            <a:off x="6898921" y="5926655"/>
            <a:ext cx="2812728" cy="12003"/>
          </a:xfrm>
          <a:prstGeom prst="straightConnector1">
            <a:avLst/>
          </a:prstGeom>
          <a:ln w="34925">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06" name="Group 105"/>
          <p:cNvGrpSpPr/>
          <p:nvPr/>
        </p:nvGrpSpPr>
        <p:grpSpPr>
          <a:xfrm>
            <a:off x="7475558" y="5723604"/>
            <a:ext cx="1424254" cy="343119"/>
            <a:chOff x="2466053" y="2050136"/>
            <a:chExt cx="890158" cy="214449"/>
          </a:xfrm>
        </p:grpSpPr>
        <p:sp>
          <p:nvSpPr>
            <p:cNvPr id="116" name="TextBox 115"/>
            <p:cNvSpPr txBox="1"/>
            <p:nvPr/>
          </p:nvSpPr>
          <p:spPr>
            <a:xfrm>
              <a:off x="2611857" y="2050136"/>
              <a:ext cx="744354" cy="211596"/>
            </a:xfrm>
            <a:prstGeom prst="rect">
              <a:avLst/>
            </a:prstGeom>
            <a:solidFill>
              <a:schemeClr val="bg1"/>
            </a:solidFill>
          </p:spPr>
          <p:txBody>
            <a:bodyPr wrap="none" rtlCol="0">
              <a:spAutoFit/>
            </a:bodyPr>
            <a:lstStyle/>
            <a:p>
              <a:r>
                <a:rPr lang="en-US" sz="1600" kern="0" spc="-48" dirty="0">
                  <a:solidFill>
                    <a:schemeClr val="accent1">
                      <a:lumMod val="75000"/>
                    </a:schemeClr>
                  </a:solidFill>
                  <a:latin typeface="Arial"/>
                  <a:cs typeface="Arial"/>
                </a:rPr>
                <a:t>Orchestrate</a:t>
              </a:r>
            </a:p>
          </p:txBody>
        </p:sp>
        <p:sp>
          <p:nvSpPr>
            <p:cNvPr id="117" name="Oval 116"/>
            <p:cNvSpPr>
              <a:spLocks noChangeAspect="1"/>
            </p:cNvSpPr>
            <p:nvPr/>
          </p:nvSpPr>
          <p:spPr>
            <a:xfrm>
              <a:off x="2466053" y="2099993"/>
              <a:ext cx="164429" cy="164592"/>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300" dirty="0"/>
                <a:t>8</a:t>
              </a:r>
              <a:endParaRPr lang="en-US" sz="1300" dirty="0"/>
            </a:p>
          </p:txBody>
        </p:sp>
      </p:gr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11</a:t>
            </a:fld>
            <a:endParaRPr lang="en-US" dirty="0">
              <a:solidFill>
                <a:srgbClr val="6D7777"/>
              </a:solidFill>
            </a:endParaRPr>
          </a:p>
        </p:txBody>
      </p:sp>
    </p:spTree>
    <p:custDataLst>
      <p:tags r:id="rId1"/>
    </p:custDataLst>
    <p:extLst>
      <p:ext uri="{BB962C8B-B14F-4D97-AF65-F5344CB8AC3E}">
        <p14:creationId xmlns:p14="http://schemas.microsoft.com/office/powerpoint/2010/main" val="3901929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solidFill>
                  <a:schemeClr val="accent4"/>
                </a:solidFill>
              </a:rPr>
              <a:t>Using Terraform Configurations is simple and easy </a:t>
            </a:r>
            <a:endParaRPr lang="en-US" sz="3200" b="0" dirty="0">
              <a:solidFill>
                <a:schemeClr val="accent4"/>
              </a:solidFill>
            </a:endParaRPr>
          </a:p>
        </p:txBody>
      </p:sp>
      <p:grpSp>
        <p:nvGrpSpPr>
          <p:cNvPr id="77" name="Group 76"/>
          <p:cNvGrpSpPr/>
          <p:nvPr/>
        </p:nvGrpSpPr>
        <p:grpSpPr>
          <a:xfrm>
            <a:off x="3848223" y="2757584"/>
            <a:ext cx="2431234" cy="3266707"/>
            <a:chOff x="457201" y="1008856"/>
            <a:chExt cx="1519521" cy="2041692"/>
          </a:xfrm>
        </p:grpSpPr>
        <p:sp>
          <p:nvSpPr>
            <p:cNvPr id="5" name="TextBox 4"/>
            <p:cNvSpPr txBox="1"/>
            <p:nvPr/>
          </p:nvSpPr>
          <p:spPr>
            <a:xfrm>
              <a:off x="457202" y="1457285"/>
              <a:ext cx="1519520" cy="1593263"/>
            </a:xfrm>
            <a:prstGeom prst="rect">
              <a:avLst/>
            </a:prstGeom>
            <a:noFill/>
            <a:ln>
              <a:solidFill>
                <a:schemeClr val="tx2"/>
              </a:solidFill>
            </a:ln>
          </p:spPr>
          <p:txBody>
            <a:bodyPr wrap="square" rtlCol="0">
              <a:noAutofit/>
            </a:bodyPr>
            <a:lstStyle/>
            <a:p>
              <a:endParaRPr lang="en-US" sz="1900" b="1" kern="0" spc="-48" dirty="0">
                <a:solidFill>
                  <a:schemeClr val="tx2"/>
                </a:solidFill>
                <a:latin typeface="Arial"/>
                <a:cs typeface="Arial"/>
              </a:endParaRPr>
            </a:p>
          </p:txBody>
        </p:sp>
        <p:sp>
          <p:nvSpPr>
            <p:cNvPr id="4" name="TextBox 3"/>
            <p:cNvSpPr txBox="1"/>
            <p:nvPr/>
          </p:nvSpPr>
          <p:spPr>
            <a:xfrm>
              <a:off x="457201" y="1008856"/>
              <a:ext cx="1519521" cy="461665"/>
            </a:xfrm>
            <a:prstGeom prst="rect">
              <a:avLst/>
            </a:prstGeom>
            <a:solidFill>
              <a:schemeClr val="accent1">
                <a:lumMod val="75000"/>
              </a:schemeClr>
            </a:solidFill>
            <a:ln>
              <a:solidFill>
                <a:schemeClr val="tx2"/>
              </a:solidFill>
            </a:ln>
          </p:spPr>
          <p:txBody>
            <a:bodyPr wrap="square" rtlCol="0" anchor="ctr" anchorCtr="0">
              <a:noAutofit/>
            </a:bodyPr>
            <a:lstStyle/>
            <a:p>
              <a:pPr algn="ctr"/>
              <a:r>
                <a:rPr lang="en-US" sz="1900" b="1" kern="0" spc="-48" dirty="0">
                  <a:solidFill>
                    <a:schemeClr val="bg1"/>
                  </a:solidFill>
                  <a:latin typeface="Arial"/>
                  <a:cs typeface="Arial"/>
                </a:rPr>
                <a:t>CAM Template </a:t>
              </a:r>
              <a:r>
                <a:rPr lang="en-US" sz="1900" b="1" kern="0" spc="-48" dirty="0">
                  <a:solidFill>
                    <a:schemeClr val="bg1"/>
                  </a:solidFill>
                  <a:latin typeface="Arial"/>
                  <a:cs typeface="Arial"/>
                </a:rPr>
                <a:t>Library</a:t>
              </a:r>
            </a:p>
          </p:txBody>
        </p:sp>
        <p:grpSp>
          <p:nvGrpSpPr>
            <p:cNvPr id="15" name="Group 14"/>
            <p:cNvGrpSpPr>
              <a:grpSpLocks noChangeAspect="1"/>
            </p:cNvGrpSpPr>
            <p:nvPr/>
          </p:nvGrpSpPr>
          <p:grpSpPr>
            <a:xfrm>
              <a:off x="634305" y="1544405"/>
              <a:ext cx="548640" cy="548640"/>
              <a:chOff x="3289318" y="875956"/>
              <a:chExt cx="812800" cy="8128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318" y="875956"/>
                <a:ext cx="812800" cy="8128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4649" y="987932"/>
                <a:ext cx="291878" cy="256032"/>
              </a:xfrm>
              <a:prstGeom prst="rect">
                <a:avLst/>
              </a:prstGeom>
              <a:ln>
                <a:solidFill>
                  <a:schemeClr val="accent2"/>
                </a:solidFill>
              </a:ln>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9642" y="1327964"/>
                <a:ext cx="278985" cy="237744"/>
              </a:xfrm>
              <a:prstGeom prst="rect">
                <a:avLst/>
              </a:prstGeom>
              <a:ln>
                <a:solidFill>
                  <a:schemeClr val="accent2"/>
                </a:solidFill>
              </a:ln>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3282" y="1309676"/>
                <a:ext cx="288986" cy="256032"/>
              </a:xfrm>
              <a:prstGeom prst="rect">
                <a:avLst/>
              </a:prstGeom>
              <a:ln>
                <a:solidFill>
                  <a:schemeClr val="accent2"/>
                </a:solidFill>
              </a:ln>
            </p:spPr>
          </p:pic>
        </p:grpSp>
        <p:sp>
          <p:nvSpPr>
            <p:cNvPr id="16" name="TextBox 15"/>
            <p:cNvSpPr txBox="1"/>
            <p:nvPr/>
          </p:nvSpPr>
          <p:spPr>
            <a:xfrm>
              <a:off x="496105" y="2022573"/>
              <a:ext cx="754213" cy="211596"/>
            </a:xfrm>
            <a:prstGeom prst="rect">
              <a:avLst/>
            </a:prstGeom>
            <a:noFill/>
          </p:spPr>
          <p:txBody>
            <a:bodyPr wrap="none" rtlCol="0">
              <a:spAutoFit/>
            </a:bodyPr>
            <a:lstStyle/>
            <a:p>
              <a:r>
                <a:rPr lang="en-US" sz="1600" kern="0" spc="-48" dirty="0">
                  <a:solidFill>
                    <a:schemeClr val="tx2"/>
                  </a:solidFill>
                  <a:latin typeface="Arial"/>
                  <a:cs typeface="Arial"/>
                </a:rPr>
                <a:t>Lamp Stack</a:t>
              </a:r>
            </a:p>
          </p:txBody>
        </p:sp>
        <p:grpSp>
          <p:nvGrpSpPr>
            <p:cNvPr id="17" name="Group 16"/>
            <p:cNvGrpSpPr>
              <a:grpSpLocks noChangeAspect="1"/>
            </p:cNvGrpSpPr>
            <p:nvPr/>
          </p:nvGrpSpPr>
          <p:grpSpPr>
            <a:xfrm>
              <a:off x="1264009" y="1544405"/>
              <a:ext cx="548640" cy="548640"/>
              <a:chOff x="3289318" y="875956"/>
              <a:chExt cx="812800" cy="81280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318" y="875956"/>
                <a:ext cx="812800" cy="81280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4649" y="987932"/>
                <a:ext cx="291878" cy="256032"/>
              </a:xfrm>
              <a:prstGeom prst="rect">
                <a:avLst/>
              </a:prstGeom>
              <a:ln>
                <a:solidFill>
                  <a:schemeClr val="accent2"/>
                </a:solid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9642" y="1327964"/>
                <a:ext cx="278985" cy="237744"/>
              </a:xfrm>
              <a:prstGeom prst="rect">
                <a:avLst/>
              </a:prstGeom>
              <a:ln>
                <a:solidFill>
                  <a:schemeClr val="accent2"/>
                </a:solidFill>
              </a:ln>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3282" y="1309676"/>
                <a:ext cx="288986" cy="256032"/>
              </a:xfrm>
              <a:prstGeom prst="rect">
                <a:avLst/>
              </a:prstGeom>
              <a:ln>
                <a:solidFill>
                  <a:schemeClr val="accent2"/>
                </a:solidFill>
              </a:ln>
            </p:spPr>
          </p:pic>
        </p:grpSp>
        <p:sp>
          <p:nvSpPr>
            <p:cNvPr id="22" name="Rectangle 21"/>
            <p:cNvSpPr/>
            <p:nvPr/>
          </p:nvSpPr>
          <p:spPr>
            <a:xfrm>
              <a:off x="1315560" y="2026562"/>
              <a:ext cx="352340" cy="211596"/>
            </a:xfrm>
            <a:prstGeom prst="rect">
              <a:avLst/>
            </a:prstGeom>
          </p:spPr>
          <p:txBody>
            <a:bodyPr wrap="none">
              <a:spAutoFit/>
            </a:bodyPr>
            <a:lstStyle/>
            <a:p>
              <a:r>
                <a:rPr lang="en-US" sz="1600" kern="0" spc="-48">
                  <a:solidFill>
                    <a:schemeClr val="tx2"/>
                  </a:solidFill>
                  <a:latin typeface="Arial"/>
                  <a:cs typeface="Arial"/>
                </a:rPr>
                <a:t>DB2</a:t>
              </a:r>
              <a:endParaRPr lang="en-US" sz="1600" kern="0" spc="-48" dirty="0">
                <a:solidFill>
                  <a:schemeClr val="tx2"/>
                </a:solidFill>
                <a:latin typeface="Arial"/>
                <a:cs typeface="Arial"/>
              </a:endParaRPr>
            </a:p>
          </p:txBody>
        </p:sp>
        <p:grpSp>
          <p:nvGrpSpPr>
            <p:cNvPr id="23" name="Group 22"/>
            <p:cNvGrpSpPr>
              <a:grpSpLocks noChangeAspect="1"/>
            </p:cNvGrpSpPr>
            <p:nvPr/>
          </p:nvGrpSpPr>
          <p:grpSpPr>
            <a:xfrm>
              <a:off x="627858" y="2266931"/>
              <a:ext cx="548640" cy="548640"/>
              <a:chOff x="3289318" y="875956"/>
              <a:chExt cx="812800" cy="81280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318" y="875956"/>
                <a:ext cx="812800" cy="81280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4649" y="987932"/>
                <a:ext cx="291878" cy="256032"/>
              </a:xfrm>
              <a:prstGeom prst="rect">
                <a:avLst/>
              </a:prstGeom>
              <a:ln>
                <a:solidFill>
                  <a:schemeClr val="accent2"/>
                </a:solidFill>
              </a:ln>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9642" y="1327964"/>
                <a:ext cx="278985" cy="237744"/>
              </a:xfrm>
              <a:prstGeom prst="rect">
                <a:avLst/>
              </a:prstGeom>
              <a:ln>
                <a:solidFill>
                  <a:schemeClr val="accent2"/>
                </a:solidFill>
              </a:ln>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3282" y="1309676"/>
                <a:ext cx="288986" cy="256032"/>
              </a:xfrm>
              <a:prstGeom prst="rect">
                <a:avLst/>
              </a:prstGeom>
              <a:ln>
                <a:solidFill>
                  <a:schemeClr val="accent2"/>
                </a:solidFill>
              </a:ln>
            </p:spPr>
          </p:pic>
        </p:grpSp>
        <p:grpSp>
          <p:nvGrpSpPr>
            <p:cNvPr id="28" name="Group 27"/>
            <p:cNvGrpSpPr>
              <a:grpSpLocks noChangeAspect="1"/>
            </p:cNvGrpSpPr>
            <p:nvPr/>
          </p:nvGrpSpPr>
          <p:grpSpPr>
            <a:xfrm>
              <a:off x="1240629" y="2263734"/>
              <a:ext cx="548640" cy="548640"/>
              <a:chOff x="3289318" y="875956"/>
              <a:chExt cx="812800" cy="812800"/>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318" y="875956"/>
                <a:ext cx="812800" cy="812800"/>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4649" y="987932"/>
                <a:ext cx="291878" cy="256032"/>
              </a:xfrm>
              <a:prstGeom prst="rect">
                <a:avLst/>
              </a:prstGeom>
              <a:ln>
                <a:solidFill>
                  <a:schemeClr val="accent2"/>
                </a:solidFill>
              </a:ln>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9642" y="1327964"/>
                <a:ext cx="278985" cy="237744"/>
              </a:xfrm>
              <a:prstGeom prst="rect">
                <a:avLst/>
              </a:prstGeom>
              <a:ln>
                <a:solidFill>
                  <a:schemeClr val="accent2"/>
                </a:solidFill>
              </a:ln>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3282" y="1309676"/>
                <a:ext cx="288986" cy="256032"/>
              </a:xfrm>
              <a:prstGeom prst="rect">
                <a:avLst/>
              </a:prstGeom>
              <a:ln>
                <a:solidFill>
                  <a:schemeClr val="accent2"/>
                </a:solidFill>
              </a:ln>
            </p:spPr>
          </p:pic>
        </p:grpSp>
        <p:sp>
          <p:nvSpPr>
            <p:cNvPr id="33" name="TextBox 32"/>
            <p:cNvSpPr txBox="1"/>
            <p:nvPr/>
          </p:nvSpPr>
          <p:spPr>
            <a:xfrm>
              <a:off x="479999" y="2762984"/>
              <a:ext cx="785432" cy="211596"/>
            </a:xfrm>
            <a:prstGeom prst="rect">
              <a:avLst/>
            </a:prstGeom>
            <a:noFill/>
          </p:spPr>
          <p:txBody>
            <a:bodyPr wrap="none" rtlCol="0">
              <a:spAutoFit/>
            </a:bodyPr>
            <a:lstStyle/>
            <a:p>
              <a:r>
                <a:rPr lang="en-US" sz="1600" kern="0" spc="-48" dirty="0">
                  <a:solidFill>
                    <a:schemeClr val="tx2"/>
                  </a:solidFill>
                  <a:latin typeface="Arial"/>
                  <a:cs typeface="Arial"/>
                </a:rPr>
                <a:t>WAS Liberty</a:t>
              </a:r>
            </a:p>
          </p:txBody>
        </p:sp>
        <p:sp>
          <p:nvSpPr>
            <p:cNvPr id="34" name="TextBox 33"/>
            <p:cNvSpPr txBox="1"/>
            <p:nvPr/>
          </p:nvSpPr>
          <p:spPr>
            <a:xfrm>
              <a:off x="1311865" y="2772576"/>
              <a:ext cx="315111" cy="211596"/>
            </a:xfrm>
            <a:prstGeom prst="rect">
              <a:avLst/>
            </a:prstGeom>
            <a:noFill/>
          </p:spPr>
          <p:txBody>
            <a:bodyPr wrap="none" rtlCol="0">
              <a:spAutoFit/>
            </a:bodyPr>
            <a:lstStyle/>
            <a:p>
              <a:r>
                <a:rPr lang="en-US" sz="1600" kern="0" spc="-48">
                  <a:solidFill>
                    <a:schemeClr val="tx2"/>
                  </a:solidFill>
                  <a:latin typeface="Arial"/>
                  <a:cs typeface="Arial"/>
                </a:rPr>
                <a:t>MQ</a:t>
              </a:r>
              <a:endParaRPr lang="en-US" sz="1600" kern="0" spc="-48" dirty="0">
                <a:solidFill>
                  <a:schemeClr val="tx2"/>
                </a:solidFill>
                <a:latin typeface="Arial"/>
                <a:cs typeface="Arial"/>
              </a:endParaRPr>
            </a:p>
          </p:txBody>
        </p:sp>
      </p:grpSp>
      <p:sp>
        <p:nvSpPr>
          <p:cNvPr id="35" name="TextBox 34"/>
          <p:cNvSpPr txBox="1"/>
          <p:nvPr/>
        </p:nvSpPr>
        <p:spPr>
          <a:xfrm>
            <a:off x="7501826" y="6455011"/>
            <a:ext cx="1605123" cy="1428083"/>
          </a:xfrm>
          <a:prstGeom prst="rect">
            <a:avLst/>
          </a:prstGeom>
          <a:solidFill>
            <a:schemeClr val="accent1">
              <a:lumMod val="75000"/>
            </a:schemeClr>
          </a:solidFill>
        </p:spPr>
        <p:txBody>
          <a:bodyPr wrap="square" lIns="146304" tIns="73152" rIns="146304" bIns="73152" rtlCol="0">
            <a:spAutoFit/>
          </a:bodyPr>
          <a:lstStyle/>
          <a:p>
            <a:r>
              <a:rPr lang="en-US" sz="1900" b="1" kern="0" spc="-48" dirty="0">
                <a:solidFill>
                  <a:schemeClr val="bg1">
                    <a:lumMod val="95000"/>
                  </a:schemeClr>
                </a:solidFill>
                <a:latin typeface="Arial"/>
                <a:cs typeface="Arial"/>
              </a:rPr>
              <a:t>Created by</a:t>
            </a:r>
          </a:p>
          <a:p>
            <a:pPr marL="274320" indent="-274320">
              <a:buFont typeface="Arial" charset="0"/>
              <a:buChar char="•"/>
            </a:pPr>
            <a:r>
              <a:rPr lang="en-US" sz="1600" kern="0" spc="-48" dirty="0">
                <a:solidFill>
                  <a:schemeClr val="bg1">
                    <a:lumMod val="95000"/>
                  </a:schemeClr>
                </a:solidFill>
                <a:latin typeface="Arial"/>
                <a:cs typeface="Arial"/>
              </a:rPr>
              <a:t>You</a:t>
            </a:r>
          </a:p>
          <a:p>
            <a:pPr marL="274320" indent="-274320">
              <a:buFont typeface="Arial" charset="0"/>
              <a:buChar char="•"/>
            </a:pPr>
            <a:r>
              <a:rPr lang="en-US" sz="1600" kern="0" spc="-48" dirty="0">
                <a:solidFill>
                  <a:schemeClr val="bg1">
                    <a:lumMod val="95000"/>
                  </a:schemeClr>
                </a:solidFill>
                <a:latin typeface="Arial"/>
                <a:cs typeface="Arial"/>
              </a:rPr>
              <a:t>Your org</a:t>
            </a:r>
          </a:p>
          <a:p>
            <a:pPr marL="274320" indent="-274320">
              <a:buFont typeface="Arial" charset="0"/>
              <a:buChar char="•"/>
            </a:pPr>
            <a:r>
              <a:rPr lang="en-US" sz="1600" kern="0" spc="-48" dirty="0">
                <a:solidFill>
                  <a:schemeClr val="bg1">
                    <a:lumMod val="95000"/>
                  </a:schemeClr>
                </a:solidFill>
                <a:latin typeface="Arial"/>
                <a:cs typeface="Arial"/>
              </a:rPr>
              <a:t>IBM</a:t>
            </a:r>
          </a:p>
          <a:p>
            <a:pPr marL="274320" indent="-274320">
              <a:buFont typeface="Arial" charset="0"/>
              <a:buChar char="•"/>
            </a:pPr>
            <a:r>
              <a:rPr lang="en-US" sz="1600" kern="0" spc="-48" dirty="0">
                <a:solidFill>
                  <a:schemeClr val="bg1">
                    <a:lumMod val="95000"/>
                  </a:schemeClr>
                </a:solidFill>
                <a:latin typeface="Arial"/>
                <a:cs typeface="Arial"/>
              </a:rPr>
              <a:t>3</a:t>
            </a:r>
            <a:r>
              <a:rPr lang="en-US" sz="1600" kern="0" spc="-48" baseline="30000" dirty="0">
                <a:solidFill>
                  <a:schemeClr val="bg1">
                    <a:lumMod val="95000"/>
                  </a:schemeClr>
                </a:solidFill>
                <a:latin typeface="Arial"/>
                <a:cs typeface="Arial"/>
              </a:rPr>
              <a:t>rd</a:t>
            </a:r>
            <a:r>
              <a:rPr lang="en-US" sz="1600" kern="0" spc="-48" dirty="0">
                <a:solidFill>
                  <a:schemeClr val="bg1">
                    <a:lumMod val="95000"/>
                  </a:schemeClr>
                </a:solidFill>
                <a:latin typeface="Arial"/>
                <a:cs typeface="Arial"/>
              </a:rPr>
              <a:t> party</a:t>
            </a:r>
          </a:p>
        </p:txBody>
      </p:sp>
      <p:sp>
        <p:nvSpPr>
          <p:cNvPr id="36" name="TextBox 35"/>
          <p:cNvSpPr txBox="1"/>
          <p:nvPr/>
        </p:nvSpPr>
        <p:spPr>
          <a:xfrm>
            <a:off x="3982325" y="6639848"/>
            <a:ext cx="2083104" cy="1181862"/>
          </a:xfrm>
          <a:prstGeom prst="rect">
            <a:avLst/>
          </a:prstGeom>
          <a:solidFill>
            <a:schemeClr val="accent1">
              <a:lumMod val="75000"/>
            </a:schemeClr>
          </a:solidFill>
        </p:spPr>
        <p:txBody>
          <a:bodyPr wrap="square" lIns="146304" tIns="73152" rIns="146304" bIns="73152" rtlCol="0">
            <a:spAutoFit/>
          </a:bodyPr>
          <a:lstStyle/>
          <a:p>
            <a:r>
              <a:rPr lang="en-US" sz="1900" b="1" kern="0" spc="-48" dirty="0">
                <a:solidFill>
                  <a:schemeClr val="bg1">
                    <a:lumMod val="95000"/>
                  </a:schemeClr>
                </a:solidFill>
                <a:latin typeface="Arial"/>
                <a:cs typeface="Arial"/>
              </a:rPr>
              <a:t>Stored in </a:t>
            </a:r>
          </a:p>
          <a:p>
            <a:pPr marL="274320" indent="-274320">
              <a:buFont typeface="Arial" charset="0"/>
              <a:buChar char="•"/>
            </a:pPr>
            <a:r>
              <a:rPr lang="en-US" sz="1600" kern="0" spc="-48" dirty="0" err="1">
                <a:solidFill>
                  <a:schemeClr val="bg1">
                    <a:lumMod val="95000"/>
                  </a:schemeClr>
                </a:solidFill>
                <a:latin typeface="Arial"/>
                <a:cs typeface="Arial"/>
              </a:rPr>
              <a:t>GitLabs</a:t>
            </a:r>
            <a:endParaRPr lang="en-US" sz="1600" kern="0" spc="-48" dirty="0">
              <a:solidFill>
                <a:schemeClr val="bg1">
                  <a:lumMod val="95000"/>
                </a:schemeClr>
              </a:solidFill>
              <a:latin typeface="Arial"/>
              <a:cs typeface="Arial"/>
            </a:endParaRPr>
          </a:p>
          <a:p>
            <a:pPr marL="274320" indent="-274320">
              <a:buFont typeface="Arial" charset="0"/>
              <a:buChar char="•"/>
            </a:pPr>
            <a:r>
              <a:rPr lang="en-US" sz="1600" kern="0" spc="-48" dirty="0">
                <a:solidFill>
                  <a:schemeClr val="bg1">
                    <a:lumMod val="95000"/>
                  </a:schemeClr>
                </a:solidFill>
                <a:latin typeface="Arial"/>
                <a:cs typeface="Arial"/>
              </a:rPr>
              <a:t>GitHub Enterprise</a:t>
            </a:r>
          </a:p>
          <a:p>
            <a:pPr marL="274320" indent="-274320">
              <a:buFont typeface="Arial" charset="0"/>
              <a:buChar char="•"/>
            </a:pPr>
            <a:r>
              <a:rPr lang="en-US" sz="1600" kern="0" spc="-48" dirty="0">
                <a:solidFill>
                  <a:schemeClr val="bg1">
                    <a:lumMod val="95000"/>
                  </a:schemeClr>
                </a:solidFill>
                <a:latin typeface="Arial"/>
                <a:cs typeface="Arial"/>
              </a:rPr>
              <a:t>GitHub</a:t>
            </a:r>
          </a:p>
        </p:txBody>
      </p:sp>
      <p:sp>
        <p:nvSpPr>
          <p:cNvPr id="37" name="TextBox 36"/>
          <p:cNvSpPr txBox="1"/>
          <p:nvPr/>
        </p:nvSpPr>
        <p:spPr>
          <a:xfrm>
            <a:off x="4320234" y="2195375"/>
            <a:ext cx="1914370" cy="393954"/>
          </a:xfrm>
          <a:prstGeom prst="rect">
            <a:avLst/>
          </a:prstGeom>
          <a:noFill/>
        </p:spPr>
        <p:txBody>
          <a:bodyPr wrap="none" lIns="146304" tIns="73152" rIns="146304" bIns="73152" rtlCol="0">
            <a:spAutoFit/>
          </a:bodyPr>
          <a:lstStyle/>
          <a:p>
            <a:r>
              <a:rPr lang="en-US" sz="1600" b="1" kern="0" spc="-48" dirty="0">
                <a:solidFill>
                  <a:schemeClr val="accent1">
                    <a:lumMod val="75000"/>
                  </a:schemeClr>
                </a:solidFill>
                <a:latin typeface="Arial"/>
                <a:cs typeface="Arial"/>
              </a:rPr>
              <a:t>Select </a:t>
            </a:r>
            <a:r>
              <a:rPr lang="en-US" sz="1600" b="1" kern="0" spc="-48" dirty="0">
                <a:solidFill>
                  <a:schemeClr val="accent1">
                    <a:lumMod val="75000"/>
                  </a:schemeClr>
                </a:solidFill>
                <a:latin typeface="Arial"/>
                <a:cs typeface="Arial"/>
              </a:rPr>
              <a:t>a </a:t>
            </a:r>
            <a:r>
              <a:rPr lang="en-US" sz="1600" b="1" kern="0" spc="-48" dirty="0" smtClean="0">
                <a:solidFill>
                  <a:schemeClr val="accent1">
                    <a:lumMod val="75000"/>
                  </a:schemeClr>
                </a:solidFill>
                <a:latin typeface="Arial"/>
                <a:cs typeface="Arial"/>
              </a:rPr>
              <a:t>template</a:t>
            </a:r>
            <a:endParaRPr lang="en-US" sz="1600" b="1" kern="0" spc="-48" dirty="0">
              <a:solidFill>
                <a:schemeClr val="accent1">
                  <a:lumMod val="75000"/>
                </a:schemeClr>
              </a:solidFill>
              <a:latin typeface="Arial"/>
              <a:cs typeface="Arial"/>
            </a:endParaRPr>
          </a:p>
        </p:txBody>
      </p:sp>
      <p:sp>
        <p:nvSpPr>
          <p:cNvPr id="38" name="TextBox 37"/>
          <p:cNvSpPr txBox="1"/>
          <p:nvPr/>
        </p:nvSpPr>
        <p:spPr>
          <a:xfrm>
            <a:off x="6767847" y="3586762"/>
            <a:ext cx="1786302" cy="640175"/>
          </a:xfrm>
          <a:prstGeom prst="rect">
            <a:avLst/>
          </a:prstGeom>
          <a:noFill/>
        </p:spPr>
        <p:txBody>
          <a:bodyPr wrap="square" lIns="146304" tIns="73152" rIns="146304" bIns="73152" rtlCol="0">
            <a:spAutoFit/>
          </a:bodyPr>
          <a:lstStyle/>
          <a:p>
            <a:r>
              <a:rPr lang="en-US" sz="1600" b="1" kern="0" spc="-48" dirty="0">
                <a:solidFill>
                  <a:schemeClr val="accent1">
                    <a:lumMod val="75000"/>
                  </a:schemeClr>
                </a:solidFill>
                <a:latin typeface="Arial"/>
                <a:cs typeface="Arial"/>
              </a:rPr>
              <a:t>Review </a:t>
            </a:r>
            <a:r>
              <a:rPr lang="en-US" sz="1600" b="1" kern="0" spc="-48" dirty="0" smtClean="0">
                <a:solidFill>
                  <a:schemeClr val="accent1">
                    <a:lumMod val="75000"/>
                  </a:schemeClr>
                </a:solidFill>
                <a:latin typeface="Arial"/>
                <a:cs typeface="Arial"/>
              </a:rPr>
              <a:t>and apply </a:t>
            </a:r>
            <a:r>
              <a:rPr lang="en-US" sz="1600" b="1" kern="0" spc="-48" dirty="0">
                <a:solidFill>
                  <a:schemeClr val="accent1">
                    <a:lumMod val="75000"/>
                  </a:schemeClr>
                </a:solidFill>
                <a:latin typeface="Arial"/>
                <a:cs typeface="Arial"/>
              </a:rPr>
              <a:t>your plan</a:t>
            </a:r>
          </a:p>
        </p:txBody>
      </p:sp>
      <p:sp>
        <p:nvSpPr>
          <p:cNvPr id="39" name="TextBox 38"/>
          <p:cNvSpPr txBox="1"/>
          <p:nvPr/>
        </p:nvSpPr>
        <p:spPr>
          <a:xfrm>
            <a:off x="8724332" y="3159267"/>
            <a:ext cx="2024450" cy="640176"/>
          </a:xfrm>
          <a:prstGeom prst="rect">
            <a:avLst/>
          </a:prstGeom>
          <a:noFill/>
        </p:spPr>
        <p:txBody>
          <a:bodyPr wrap="square" lIns="146304" tIns="73152" rIns="146304" bIns="73152" rtlCol="0">
            <a:spAutoFit/>
          </a:bodyPr>
          <a:lstStyle/>
          <a:p>
            <a:r>
              <a:rPr lang="en-US" sz="1600" b="1" kern="0" spc="-48" dirty="0">
                <a:solidFill>
                  <a:schemeClr val="accent1">
                    <a:lumMod val="75000"/>
                  </a:schemeClr>
                </a:solidFill>
                <a:latin typeface="Arial"/>
                <a:cs typeface="Arial"/>
              </a:rPr>
              <a:t>Your </a:t>
            </a:r>
            <a:r>
              <a:rPr lang="en-US" sz="1600" b="1" kern="0" spc="-48" dirty="0">
                <a:solidFill>
                  <a:schemeClr val="accent1">
                    <a:lumMod val="75000"/>
                  </a:schemeClr>
                </a:solidFill>
                <a:latin typeface="Arial"/>
                <a:cs typeface="Arial"/>
              </a:rPr>
              <a:t>resources are provisioned</a:t>
            </a:r>
          </a:p>
        </p:txBody>
      </p:sp>
      <p:sp>
        <p:nvSpPr>
          <p:cNvPr id="40" name="TextBox 39"/>
          <p:cNvSpPr txBox="1"/>
          <p:nvPr/>
        </p:nvSpPr>
        <p:spPr>
          <a:xfrm>
            <a:off x="11421880" y="2030511"/>
            <a:ext cx="2331920" cy="393954"/>
          </a:xfrm>
          <a:prstGeom prst="rect">
            <a:avLst/>
          </a:prstGeom>
          <a:noFill/>
        </p:spPr>
        <p:txBody>
          <a:bodyPr wrap="none" lIns="146304" tIns="73152" rIns="146304" bIns="73152" rtlCol="0">
            <a:spAutoFit/>
          </a:bodyPr>
          <a:lstStyle/>
          <a:p>
            <a:r>
              <a:rPr lang="en-US" sz="1600" b="1" kern="0" spc="-48" dirty="0">
                <a:solidFill>
                  <a:schemeClr val="accent1">
                    <a:lumMod val="75000"/>
                  </a:schemeClr>
                </a:solidFill>
                <a:latin typeface="Arial"/>
                <a:cs typeface="Arial"/>
              </a:rPr>
              <a:t>Use </a:t>
            </a:r>
            <a:r>
              <a:rPr lang="en-US" sz="1600" b="1" kern="0" spc="-48" dirty="0">
                <a:solidFill>
                  <a:schemeClr val="accent1">
                    <a:lumMod val="75000"/>
                  </a:schemeClr>
                </a:solidFill>
                <a:latin typeface="Arial"/>
                <a:cs typeface="Arial"/>
              </a:rPr>
              <a:t>your environment</a:t>
            </a:r>
          </a:p>
        </p:txBody>
      </p:sp>
      <p:grpSp>
        <p:nvGrpSpPr>
          <p:cNvPr id="42" name="Group 41"/>
          <p:cNvGrpSpPr/>
          <p:nvPr/>
        </p:nvGrpSpPr>
        <p:grpSpPr>
          <a:xfrm>
            <a:off x="6903266" y="4202793"/>
            <a:ext cx="785283" cy="797944"/>
            <a:chOff x="3289318" y="875956"/>
            <a:chExt cx="812800" cy="812800"/>
          </a:xfrm>
        </p:grpSpPr>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318" y="875956"/>
              <a:ext cx="812800" cy="812800"/>
            </a:xfrm>
            <a:prstGeom prst="rect">
              <a:avLst/>
            </a:prstGeom>
          </p:spPr>
        </p:pic>
        <p:pic>
          <p:nvPicPr>
            <p:cNvPr id="44" name="Picture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4649" y="987932"/>
              <a:ext cx="291878" cy="256032"/>
            </a:xfrm>
            <a:prstGeom prst="rect">
              <a:avLst/>
            </a:prstGeom>
            <a:ln>
              <a:solidFill>
                <a:schemeClr val="accent2"/>
              </a:solidFill>
            </a:ln>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9642" y="1327964"/>
              <a:ext cx="278985" cy="237744"/>
            </a:xfrm>
            <a:prstGeom prst="rect">
              <a:avLst/>
            </a:prstGeom>
            <a:ln>
              <a:solidFill>
                <a:schemeClr val="accent2"/>
              </a:solidFill>
            </a:ln>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3282" y="1309676"/>
              <a:ext cx="288986" cy="256032"/>
            </a:xfrm>
            <a:prstGeom prst="rect">
              <a:avLst/>
            </a:prstGeom>
            <a:ln>
              <a:solidFill>
                <a:schemeClr val="accent2"/>
              </a:solidFill>
            </a:ln>
          </p:spPr>
        </p:pic>
      </p:grpSp>
      <p:sp>
        <p:nvSpPr>
          <p:cNvPr id="47" name="Rectangle 46"/>
          <p:cNvSpPr/>
          <p:nvPr/>
        </p:nvSpPr>
        <p:spPr>
          <a:xfrm>
            <a:off x="6968193" y="4996981"/>
            <a:ext cx="614014" cy="393954"/>
          </a:xfrm>
          <a:prstGeom prst="rect">
            <a:avLst/>
          </a:prstGeom>
        </p:spPr>
        <p:txBody>
          <a:bodyPr wrap="none" lIns="146304" tIns="73152" rIns="146304" bIns="73152">
            <a:spAutoFit/>
          </a:bodyPr>
          <a:lstStyle/>
          <a:p>
            <a:r>
              <a:rPr lang="en-US" sz="1600" kern="0" spc="-48">
                <a:solidFill>
                  <a:schemeClr val="tx2"/>
                </a:solidFill>
                <a:latin typeface="Arial"/>
                <a:cs typeface="Arial"/>
              </a:rPr>
              <a:t>MQ</a:t>
            </a:r>
            <a:endParaRPr lang="en-US" sz="1600" kern="0" spc="-48" dirty="0">
              <a:solidFill>
                <a:schemeClr val="tx2"/>
              </a:solidFill>
              <a:latin typeface="Arial"/>
              <a:cs typeface="Arial"/>
            </a:endParaRPr>
          </a:p>
        </p:txBody>
      </p:sp>
      <p:cxnSp>
        <p:nvCxnSpPr>
          <p:cNvPr id="48" name="Straight Arrow Connector 47"/>
          <p:cNvCxnSpPr/>
          <p:nvPr/>
        </p:nvCxnSpPr>
        <p:spPr>
          <a:xfrm flipH="1" flipV="1">
            <a:off x="1480411" y="4486147"/>
            <a:ext cx="157" cy="1914243"/>
          </a:xfrm>
          <a:prstGeom prst="straightConnector1">
            <a:avLst/>
          </a:prstGeom>
          <a:ln>
            <a:solidFill>
              <a:schemeClr val="bg2">
                <a:lumMod val="7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7757685" y="4337278"/>
            <a:ext cx="1612394" cy="54987"/>
          </a:xfrm>
          <a:prstGeom prst="straightConnector1">
            <a:avLst/>
          </a:prstGeom>
          <a:ln>
            <a:solidFill>
              <a:schemeClr val="bg2">
                <a:lumMod val="7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3" idx="3"/>
          </p:cNvCxnSpPr>
          <p:nvPr/>
        </p:nvCxnSpPr>
        <p:spPr>
          <a:xfrm>
            <a:off x="7688549" y="4601765"/>
            <a:ext cx="1667106" cy="544770"/>
          </a:xfrm>
          <a:prstGeom prst="straightConnector1">
            <a:avLst/>
          </a:prstGeom>
          <a:ln>
            <a:solidFill>
              <a:schemeClr val="bg2">
                <a:lumMod val="7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7757685" y="4792237"/>
            <a:ext cx="1602435" cy="1200701"/>
          </a:xfrm>
          <a:prstGeom prst="straightConnector1">
            <a:avLst/>
          </a:prstGeom>
          <a:ln>
            <a:solidFill>
              <a:schemeClr val="bg2">
                <a:lumMod val="7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10989848" y="2530694"/>
            <a:ext cx="3046234" cy="3910907"/>
            <a:chOff x="6860894" y="1469321"/>
            <a:chExt cx="1903896" cy="2444317"/>
          </a:xfrm>
        </p:grpSpPr>
        <p:sp>
          <p:nvSpPr>
            <p:cNvPr id="59" name="TextBox 58"/>
            <p:cNvSpPr txBox="1"/>
            <p:nvPr/>
          </p:nvSpPr>
          <p:spPr>
            <a:xfrm>
              <a:off x="6860894" y="1851557"/>
              <a:ext cx="1903895" cy="2062081"/>
            </a:xfrm>
            <a:prstGeom prst="rect">
              <a:avLst/>
            </a:prstGeom>
            <a:noFill/>
            <a:ln>
              <a:solidFill>
                <a:schemeClr val="tx2"/>
              </a:solidFill>
            </a:ln>
          </p:spPr>
          <p:txBody>
            <a:bodyPr wrap="square" rtlCol="0">
              <a:noAutofit/>
            </a:bodyPr>
            <a:lstStyle/>
            <a:p>
              <a:endParaRPr lang="en-US" sz="1900" b="1" kern="0" spc="-48" dirty="0">
                <a:solidFill>
                  <a:schemeClr val="tx2"/>
                </a:solidFill>
                <a:latin typeface="Arial"/>
                <a:cs typeface="Arial"/>
              </a:endParaRPr>
            </a:p>
          </p:txBody>
        </p:sp>
        <p:sp>
          <p:nvSpPr>
            <p:cNvPr id="60" name="TextBox 59"/>
            <p:cNvSpPr txBox="1"/>
            <p:nvPr/>
          </p:nvSpPr>
          <p:spPr>
            <a:xfrm>
              <a:off x="6860894" y="1469321"/>
              <a:ext cx="1903896" cy="382236"/>
            </a:xfrm>
            <a:prstGeom prst="rect">
              <a:avLst/>
            </a:prstGeom>
            <a:solidFill>
              <a:schemeClr val="accent1">
                <a:lumMod val="75000"/>
              </a:schemeClr>
            </a:solidFill>
            <a:ln>
              <a:solidFill>
                <a:schemeClr val="tx2"/>
              </a:solidFill>
            </a:ln>
          </p:spPr>
          <p:txBody>
            <a:bodyPr wrap="square" rtlCol="0" anchor="ctr" anchorCtr="0">
              <a:noAutofit/>
            </a:bodyPr>
            <a:lstStyle/>
            <a:p>
              <a:pPr algn="ctr"/>
              <a:r>
                <a:rPr lang="en-US" sz="1900" b="1" kern="0" spc="-48" dirty="0">
                  <a:solidFill>
                    <a:schemeClr val="bg1"/>
                  </a:solidFill>
                  <a:latin typeface="Arial"/>
                  <a:cs typeface="Arial"/>
                </a:rPr>
                <a:t>Your running instance</a:t>
              </a:r>
            </a:p>
          </p:txBody>
        </p:sp>
        <p:pic>
          <p:nvPicPr>
            <p:cNvPr id="86" name="Picture 8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51176" y="1897439"/>
              <a:ext cx="922920" cy="922919"/>
            </a:xfrm>
            <a:prstGeom prst="rect">
              <a:avLst/>
            </a:prstGeom>
            <a:effectLst>
              <a:outerShdw blurRad="50800" dist="38100" dir="2700000" algn="tl" rotWithShape="0">
                <a:prstClr val="black">
                  <a:alpha val="40000"/>
                </a:prstClr>
              </a:outerShdw>
            </a:effectLst>
          </p:spPr>
        </p:pic>
        <p:grpSp>
          <p:nvGrpSpPr>
            <p:cNvPr id="50" name="Group 49"/>
            <p:cNvGrpSpPr/>
            <p:nvPr/>
          </p:nvGrpSpPr>
          <p:grpSpPr>
            <a:xfrm>
              <a:off x="7570173" y="2863544"/>
              <a:ext cx="489070" cy="444505"/>
              <a:chOff x="7564566" y="2944789"/>
              <a:chExt cx="489070" cy="444505"/>
            </a:xfrm>
          </p:grpSpPr>
          <p:pic>
            <p:nvPicPr>
              <p:cNvPr id="83" name="Picture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4566" y="2944789"/>
                <a:ext cx="362891" cy="318325"/>
              </a:xfrm>
              <a:prstGeom prst="rect">
                <a:avLst/>
              </a:prstGeom>
              <a:ln>
                <a:solidFill>
                  <a:schemeClr val="accent2"/>
                </a:solidFill>
              </a:ln>
              <a:effectLst>
                <a:outerShdw blurRad="50800" dist="38100" dir="2700000" algn="tl" rotWithShape="0">
                  <a:prstClr val="black">
                    <a:alpha val="40000"/>
                  </a:prstClr>
                </a:outerShdw>
              </a:effectLst>
            </p:spPr>
          </p:pic>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0745" y="3070969"/>
                <a:ext cx="362891" cy="318325"/>
              </a:xfrm>
              <a:prstGeom prst="rect">
                <a:avLst/>
              </a:prstGeom>
              <a:ln>
                <a:solidFill>
                  <a:schemeClr val="accent2"/>
                </a:solidFill>
              </a:ln>
              <a:effectLst>
                <a:outerShdw blurRad="50800" dist="38100" dir="2700000" algn="tl" rotWithShape="0">
                  <a:prstClr val="black">
                    <a:alpha val="40000"/>
                  </a:prstClr>
                </a:outerShdw>
              </a:effectLst>
            </p:spPr>
          </p:pic>
        </p:grpSp>
        <p:grpSp>
          <p:nvGrpSpPr>
            <p:cNvPr id="51" name="Group 50"/>
            <p:cNvGrpSpPr/>
            <p:nvPr/>
          </p:nvGrpSpPr>
          <p:grpSpPr>
            <a:xfrm>
              <a:off x="7098182" y="3305533"/>
              <a:ext cx="506443" cy="450230"/>
              <a:chOff x="7050588" y="3391142"/>
              <a:chExt cx="506443" cy="450230"/>
            </a:xfrm>
          </p:grpSpPr>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0588" y="3391142"/>
                <a:ext cx="380263" cy="324050"/>
              </a:xfrm>
              <a:prstGeom prst="rect">
                <a:avLst/>
              </a:prstGeom>
              <a:ln>
                <a:solidFill>
                  <a:schemeClr val="accent2"/>
                </a:solidFill>
              </a:ln>
              <a:effectLst>
                <a:outerShdw blurRad="50800" dist="38100" dir="2700000" algn="tl" rotWithShape="0">
                  <a:prstClr val="black">
                    <a:alpha val="40000"/>
                  </a:prstClr>
                </a:outerShdw>
              </a:effectLst>
            </p:spPr>
          </p:pic>
          <p:pic>
            <p:nvPicPr>
              <p:cNvPr id="88" name="Picture 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6768" y="3517322"/>
                <a:ext cx="380263" cy="324050"/>
              </a:xfrm>
              <a:prstGeom prst="rect">
                <a:avLst/>
              </a:prstGeom>
              <a:ln>
                <a:solidFill>
                  <a:schemeClr val="accent2"/>
                </a:solidFill>
              </a:ln>
              <a:effectLst>
                <a:outerShdw blurRad="50800" dist="38100" dir="2700000" algn="tl" rotWithShape="0">
                  <a:prstClr val="black">
                    <a:alpha val="40000"/>
                  </a:prstClr>
                </a:outerShdw>
              </a:effectLst>
            </p:spPr>
          </p:pic>
        </p:grpSp>
        <p:grpSp>
          <p:nvGrpSpPr>
            <p:cNvPr id="52" name="Group 51"/>
            <p:cNvGrpSpPr/>
            <p:nvPr/>
          </p:nvGrpSpPr>
          <p:grpSpPr>
            <a:xfrm>
              <a:off x="8127592" y="3304074"/>
              <a:ext cx="482099" cy="441512"/>
              <a:chOff x="8187352" y="3390376"/>
              <a:chExt cx="482099" cy="441512"/>
            </a:xfrm>
          </p:grpSpPr>
          <p:pic>
            <p:nvPicPr>
              <p:cNvPr id="85" name="Picture 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7352" y="3390376"/>
                <a:ext cx="355919" cy="315332"/>
              </a:xfrm>
              <a:prstGeom prst="rect">
                <a:avLst/>
              </a:prstGeom>
              <a:ln>
                <a:solidFill>
                  <a:schemeClr val="accent2"/>
                </a:solidFill>
              </a:ln>
              <a:effectLst>
                <a:outerShdw blurRad="50800" dist="38100" dir="2700000" algn="tl" rotWithShape="0">
                  <a:prstClr val="black">
                    <a:alpha val="40000"/>
                  </a:prstClr>
                </a:outerShdw>
              </a:effectLst>
            </p:spPr>
          </p:pic>
          <p:pic>
            <p:nvPicPr>
              <p:cNvPr id="89" name="Picture 8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3532" y="3516556"/>
                <a:ext cx="355919" cy="315332"/>
              </a:xfrm>
              <a:prstGeom prst="rect">
                <a:avLst/>
              </a:prstGeom>
              <a:ln>
                <a:solidFill>
                  <a:schemeClr val="accent2"/>
                </a:solidFill>
              </a:ln>
              <a:effectLst>
                <a:outerShdw blurRad="50800" dist="38100" dir="2700000" algn="tl" rotWithShape="0">
                  <a:prstClr val="black">
                    <a:alpha val="40000"/>
                  </a:prstClr>
                </a:outerShdw>
              </a:effectLst>
            </p:spPr>
          </p:pic>
        </p:grpSp>
      </p:grpSp>
      <p:sp>
        <p:nvSpPr>
          <p:cNvPr id="66" name="Rounded Rectangle 65"/>
          <p:cNvSpPr/>
          <p:nvPr/>
        </p:nvSpPr>
        <p:spPr bwMode="auto">
          <a:xfrm>
            <a:off x="12953529" y="413351"/>
            <a:ext cx="1676872" cy="987011"/>
          </a:xfrm>
          <a:prstGeom prst="roundRect">
            <a:avLst>
              <a:gd name="adj" fmla="val 10512"/>
            </a:avLst>
          </a:prstGeom>
          <a:solidFill>
            <a:schemeClr val="accent1">
              <a:lumMod val="75000"/>
            </a:schemeClr>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292608" tIns="73152" rIns="0" bIns="73152" anchor="ctr" anchorCtr="0"/>
          <a:lstStyle/>
          <a:p>
            <a:pPr>
              <a:defRPr/>
            </a:pPr>
            <a:r>
              <a:rPr lang="en-US" sz="1600" b="1" kern="0" dirty="0">
                <a:solidFill>
                  <a:schemeClr val="bg1"/>
                </a:solidFill>
                <a:ea typeface="Helvetica Light" charset="0"/>
                <a:cs typeface="Arial"/>
              </a:rPr>
              <a:t>Use case #2 </a:t>
            </a:r>
          </a:p>
          <a:p>
            <a:pPr lvl="0">
              <a:defRPr/>
            </a:pPr>
            <a:r>
              <a:rPr lang="en-US" altLang="en-US" sz="1600" b="1" dirty="0">
                <a:solidFill>
                  <a:prstClr val="white"/>
                </a:solidFill>
                <a:latin typeface="Helvetica Neue for IBM" charset="0"/>
                <a:ea typeface="Helvetica Neue for IBM" charset="0"/>
                <a:cs typeface="Helvetica Neue for IBM" charset="0"/>
                <a:sym typeface="Helvetica Neue for IBM" charset="0"/>
              </a:rPr>
              <a:t>Automate </a:t>
            </a:r>
            <a:r>
              <a:rPr lang="en-US" altLang="en-US" sz="1600" b="1" dirty="0">
                <a:solidFill>
                  <a:prstClr val="white"/>
                </a:solidFill>
                <a:latin typeface="Helvetica Neue for IBM" charset="0"/>
                <a:ea typeface="Helvetica Neue for IBM" charset="0"/>
                <a:cs typeface="Helvetica Neue for IBM" charset="0"/>
                <a:sym typeface="Helvetica Neue for IBM" charset="0"/>
              </a:rPr>
              <a:t>provisioning</a:t>
            </a:r>
            <a:endParaRPr lang="en-US" altLang="en-US" sz="1600" b="1" dirty="0">
              <a:solidFill>
                <a:prstClr val="white"/>
              </a:solidFill>
              <a:latin typeface="Helvetica Neue for IBM" charset="0"/>
              <a:ea typeface="Helvetica Neue for IBM" charset="0"/>
              <a:cs typeface="Helvetica Neue for IBM" charset="0"/>
              <a:sym typeface="Helvetica Neue for IBM" charset="0"/>
            </a:endParaRPr>
          </a:p>
        </p:txBody>
      </p:sp>
      <p:grpSp>
        <p:nvGrpSpPr>
          <p:cNvPr id="56" name="Group 55"/>
          <p:cNvGrpSpPr/>
          <p:nvPr/>
        </p:nvGrpSpPr>
        <p:grpSpPr>
          <a:xfrm>
            <a:off x="9370809" y="4033638"/>
            <a:ext cx="1599640" cy="2194560"/>
            <a:chOff x="5685759" y="2542038"/>
            <a:chExt cx="999775" cy="1371600"/>
          </a:xfrm>
        </p:grpSpPr>
        <p:cxnSp>
          <p:nvCxnSpPr>
            <p:cNvPr id="61" name="Straight Arrow Connector 60"/>
            <p:cNvCxnSpPr/>
            <p:nvPr/>
          </p:nvCxnSpPr>
          <p:spPr>
            <a:xfrm>
              <a:off x="6296817" y="3244908"/>
              <a:ext cx="388717" cy="1117"/>
            </a:xfrm>
            <a:prstGeom prst="straightConnector1">
              <a:avLst/>
            </a:prstGeom>
            <a:ln>
              <a:solidFill>
                <a:schemeClr val="bg2">
                  <a:lumMod val="7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6092898" y="2634470"/>
              <a:ext cx="198222" cy="0"/>
            </a:xfrm>
            <a:prstGeom prst="straightConnector1">
              <a:avLst/>
            </a:prstGeom>
            <a:ln>
              <a:solidFill>
                <a:schemeClr val="bg2">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V="1">
              <a:off x="6291120" y="2624977"/>
              <a:ext cx="0" cy="1205722"/>
            </a:xfrm>
            <a:prstGeom prst="straightConnector1">
              <a:avLst/>
            </a:prstGeom>
            <a:ln>
              <a:solidFill>
                <a:schemeClr val="bg2">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6105253" y="3246025"/>
              <a:ext cx="198222" cy="0"/>
            </a:xfrm>
            <a:prstGeom prst="straightConnector1">
              <a:avLst/>
            </a:prstGeom>
            <a:ln>
              <a:solidFill>
                <a:schemeClr val="bg2">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6084477" y="3822073"/>
              <a:ext cx="198222" cy="0"/>
            </a:xfrm>
            <a:prstGeom prst="straightConnector1">
              <a:avLst/>
            </a:prstGeom>
            <a:ln>
              <a:solidFill>
                <a:schemeClr val="bg2">
                  <a:lumMod val="7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67" name="Group 66"/>
            <p:cNvGrpSpPr>
              <a:grpSpLocks noChangeAspect="1"/>
            </p:cNvGrpSpPr>
            <p:nvPr/>
          </p:nvGrpSpPr>
          <p:grpSpPr>
            <a:xfrm>
              <a:off x="5685759" y="2542038"/>
              <a:ext cx="399859" cy="1371600"/>
              <a:chOff x="5273212" y="2467306"/>
              <a:chExt cx="459282" cy="1575438"/>
            </a:xfrm>
          </p:grpSpPr>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3212" y="3050331"/>
                <a:ext cx="459282" cy="391388"/>
              </a:xfrm>
              <a:prstGeom prst="rect">
                <a:avLst/>
              </a:prstGeom>
              <a:ln>
                <a:solidFill>
                  <a:schemeClr val="accent2"/>
                </a:solidFill>
              </a:ln>
              <a:effectLst>
                <a:outerShdw blurRad="50800" dist="38100" dir="2700000" algn="tl" rotWithShape="0">
                  <a:prstClr val="black">
                    <a:alpha val="40000"/>
                  </a:prstClr>
                </a:outerShdw>
              </a:effectLst>
            </p:spPr>
          </p:pic>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7525" y="2467306"/>
                <a:ext cx="438301" cy="384474"/>
              </a:xfrm>
              <a:prstGeom prst="rect">
                <a:avLst/>
              </a:prstGeom>
              <a:ln>
                <a:solidFill>
                  <a:schemeClr val="accent2"/>
                </a:solidFill>
              </a:ln>
              <a:effectLst>
                <a:outerShdw blurRad="50800" dist="38100" dir="2700000" algn="tl" rotWithShape="0">
                  <a:prstClr val="black">
                    <a:alpha val="40000"/>
                  </a:prstClr>
                </a:outerShdw>
              </a:effectLst>
            </p:spPr>
          </p:pic>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7525" y="3661885"/>
                <a:ext cx="429880" cy="380859"/>
              </a:xfrm>
              <a:prstGeom prst="rect">
                <a:avLst/>
              </a:prstGeom>
              <a:ln>
                <a:solidFill>
                  <a:schemeClr val="accent2"/>
                </a:solidFill>
              </a:ln>
              <a:effectLst>
                <a:outerShdw blurRad="50800" dist="38100" dir="2700000" algn="tl" rotWithShape="0">
                  <a:prstClr val="black">
                    <a:alpha val="40000"/>
                  </a:prstClr>
                </a:outerShdw>
              </a:effectLst>
            </p:spPr>
          </p:pic>
        </p:grpSp>
      </p:grpSp>
      <p:sp>
        <p:nvSpPr>
          <p:cNvPr id="90" name="TextBox 89"/>
          <p:cNvSpPr txBox="1"/>
          <p:nvPr/>
        </p:nvSpPr>
        <p:spPr>
          <a:xfrm>
            <a:off x="2603004" y="3172662"/>
            <a:ext cx="1235518" cy="640176"/>
          </a:xfrm>
          <a:prstGeom prst="rect">
            <a:avLst/>
          </a:prstGeom>
          <a:noFill/>
        </p:spPr>
        <p:txBody>
          <a:bodyPr wrap="square" lIns="146304" tIns="73152" rIns="146304" bIns="73152" rtlCol="0">
            <a:spAutoFit/>
          </a:bodyPr>
          <a:lstStyle/>
          <a:p>
            <a:r>
              <a:rPr lang="en-US" sz="1600" b="1" kern="0" spc="-48" dirty="0">
                <a:solidFill>
                  <a:schemeClr val="accent1">
                    <a:lumMod val="75000"/>
                  </a:schemeClr>
                </a:solidFill>
                <a:latin typeface="Arial"/>
                <a:cs typeface="Arial"/>
              </a:rPr>
              <a:t>Import a </a:t>
            </a:r>
            <a:r>
              <a:rPr lang="en-US" sz="1600" b="1" kern="0" spc="-48">
                <a:solidFill>
                  <a:schemeClr val="accent1">
                    <a:lumMod val="75000"/>
                  </a:schemeClr>
                </a:solidFill>
                <a:latin typeface="Arial"/>
                <a:cs typeface="Arial"/>
              </a:rPr>
              <a:t>reference </a:t>
            </a:r>
            <a:endParaRPr lang="en-US" sz="1600" b="1" kern="0" spc="-48" dirty="0">
              <a:solidFill>
                <a:schemeClr val="accent1">
                  <a:lumMod val="75000"/>
                </a:schemeClr>
              </a:solidFill>
              <a:latin typeface="Arial"/>
              <a:cs typeface="Arial"/>
            </a:endParaRPr>
          </a:p>
        </p:txBody>
      </p:sp>
      <p:grpSp>
        <p:nvGrpSpPr>
          <p:cNvPr id="78" name="Group 77"/>
          <p:cNvGrpSpPr/>
          <p:nvPr/>
        </p:nvGrpSpPr>
        <p:grpSpPr>
          <a:xfrm>
            <a:off x="369931" y="3349353"/>
            <a:ext cx="2184163" cy="1076843"/>
            <a:chOff x="257907" y="1847997"/>
            <a:chExt cx="1381312" cy="673027"/>
          </a:xfrm>
        </p:grpSpPr>
        <p:sp>
          <p:nvSpPr>
            <p:cNvPr id="92" name="Rounded Rectangle 11"/>
            <p:cNvSpPr>
              <a:spLocks noChangeArrowheads="1"/>
            </p:cNvSpPr>
            <p:nvPr/>
          </p:nvSpPr>
          <p:spPr bwMode="auto">
            <a:xfrm>
              <a:off x="257907" y="1847997"/>
              <a:ext cx="1381312" cy="673027"/>
            </a:xfrm>
            <a:prstGeom prst="roundRect">
              <a:avLst>
                <a:gd name="adj" fmla="val 16667"/>
              </a:avLst>
            </a:prstGeom>
            <a:solidFill>
              <a:schemeClr val="accent2">
                <a:lumMod val="75000"/>
              </a:schemeClr>
            </a:soli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61231" tIns="30616" rIns="61231" bIns="30616" anchorCtr="1"/>
            <a:lstStyle/>
            <a:p>
              <a:pPr>
                <a:defRPr/>
              </a:pPr>
              <a:endParaRPr lang="en-US" sz="1200" b="1" dirty="0">
                <a:solidFill>
                  <a:schemeClr val="bg1">
                    <a:lumMod val="50000"/>
                  </a:schemeClr>
                </a:solidFill>
                <a:ea typeface="ＭＳ Ｐゴシック" charset="0"/>
              </a:endParaRPr>
            </a:p>
          </p:txBody>
        </p:sp>
        <p:pic>
          <p:nvPicPr>
            <p:cNvPr id="93" name="Picture 9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7055" y="2098106"/>
              <a:ext cx="590327" cy="236632"/>
            </a:xfrm>
            <a:prstGeom prst="rect">
              <a:avLst/>
            </a:prstGeom>
          </p:spPr>
        </p:pic>
        <p:pic>
          <p:nvPicPr>
            <p:cNvPr id="94" name="Picture 9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831" y="2045179"/>
              <a:ext cx="432214" cy="324161"/>
            </a:xfrm>
            <a:prstGeom prst="rect">
              <a:avLst/>
            </a:prstGeom>
          </p:spPr>
        </p:pic>
      </p:grpSp>
      <p:sp>
        <p:nvSpPr>
          <p:cNvPr id="95" name="Rounded Rectangle 11"/>
          <p:cNvSpPr>
            <a:spLocks noChangeArrowheads="1"/>
          </p:cNvSpPr>
          <p:nvPr/>
        </p:nvSpPr>
        <p:spPr bwMode="auto">
          <a:xfrm>
            <a:off x="365598" y="6228198"/>
            <a:ext cx="2188496" cy="716458"/>
          </a:xfrm>
          <a:prstGeom prst="roundRect">
            <a:avLst>
              <a:gd name="adj" fmla="val 16667"/>
            </a:avLst>
          </a:prstGeom>
          <a:solidFill>
            <a:schemeClr val="accent2">
              <a:lumMod val="75000"/>
            </a:schemeClr>
          </a:soli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horz" lIns="97970" tIns="48986" rIns="97970" bIns="48986" anchor="ctr" anchorCtr="0"/>
          <a:lstStyle/>
          <a:p>
            <a:pPr algn="ctr">
              <a:defRPr/>
            </a:pPr>
            <a:r>
              <a:rPr lang="en-US" sz="1900" b="1" dirty="0">
                <a:solidFill>
                  <a:schemeClr val="accent3"/>
                </a:solidFill>
                <a:ea typeface="ＭＳ Ｐゴシック" charset="0"/>
              </a:rPr>
              <a:t>Marketplace</a:t>
            </a:r>
            <a:endParaRPr lang="en-US" sz="1900" b="1" dirty="0">
              <a:solidFill>
                <a:schemeClr val="accent3"/>
              </a:solidFill>
              <a:ea typeface="ＭＳ Ｐゴシック" charset="0"/>
            </a:endParaRPr>
          </a:p>
        </p:txBody>
      </p:sp>
      <p:sp>
        <p:nvSpPr>
          <p:cNvPr id="97" name="TextBox 96"/>
          <p:cNvSpPr txBox="1"/>
          <p:nvPr/>
        </p:nvSpPr>
        <p:spPr>
          <a:xfrm>
            <a:off x="764685" y="5131314"/>
            <a:ext cx="1444192" cy="640176"/>
          </a:xfrm>
          <a:prstGeom prst="rect">
            <a:avLst/>
          </a:prstGeom>
          <a:solidFill>
            <a:schemeClr val="bg1"/>
          </a:solidFill>
        </p:spPr>
        <p:txBody>
          <a:bodyPr wrap="square" lIns="146304" tIns="73152" rIns="146304" bIns="73152" rtlCol="0">
            <a:spAutoFit/>
          </a:bodyPr>
          <a:lstStyle/>
          <a:p>
            <a:pPr algn="ctr"/>
            <a:r>
              <a:rPr lang="en-US" sz="1600" b="1" kern="0" spc="-48" dirty="0">
                <a:solidFill>
                  <a:schemeClr val="accent1">
                    <a:lumMod val="75000"/>
                  </a:schemeClr>
                </a:solidFill>
                <a:latin typeface="Arial"/>
                <a:cs typeface="Arial"/>
              </a:rPr>
              <a:t>Clone from </a:t>
            </a:r>
          </a:p>
          <a:p>
            <a:pPr algn="ctr"/>
            <a:r>
              <a:rPr lang="en-US" sz="1600" b="1" kern="0" spc="-48" dirty="0">
                <a:solidFill>
                  <a:schemeClr val="accent1">
                    <a:lumMod val="75000"/>
                  </a:schemeClr>
                </a:solidFill>
                <a:latin typeface="Arial"/>
                <a:cs typeface="Arial"/>
              </a:rPr>
              <a:t>marketplace</a:t>
            </a:r>
            <a:endParaRPr lang="en-US" sz="1600" b="1" kern="0" spc="-48" dirty="0">
              <a:solidFill>
                <a:schemeClr val="accent1">
                  <a:lumMod val="75000"/>
                </a:schemeClr>
              </a:solidFill>
              <a:latin typeface="Arial"/>
              <a:cs typeface="Arial"/>
            </a:endParaRPr>
          </a:p>
        </p:txBody>
      </p:sp>
      <p:sp>
        <p:nvSpPr>
          <p:cNvPr id="98" name="Oval 97"/>
          <p:cNvSpPr>
            <a:spLocks noChangeAspect="1"/>
          </p:cNvSpPr>
          <p:nvPr/>
        </p:nvSpPr>
        <p:spPr>
          <a:xfrm>
            <a:off x="325529" y="5299328"/>
            <a:ext cx="280862" cy="292608"/>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300" dirty="0"/>
              <a:t>1</a:t>
            </a:r>
          </a:p>
        </p:txBody>
      </p:sp>
      <p:sp>
        <p:nvSpPr>
          <p:cNvPr id="99" name="Oval 98"/>
          <p:cNvSpPr>
            <a:spLocks noChangeAspect="1"/>
          </p:cNvSpPr>
          <p:nvPr/>
        </p:nvSpPr>
        <p:spPr>
          <a:xfrm>
            <a:off x="295537" y="2464976"/>
            <a:ext cx="280862" cy="292608"/>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300" dirty="0"/>
              <a:t>2</a:t>
            </a:r>
            <a:endParaRPr lang="en-US" sz="1300" dirty="0"/>
          </a:p>
        </p:txBody>
      </p:sp>
      <p:cxnSp>
        <p:nvCxnSpPr>
          <p:cNvPr id="100" name="Straight Arrow Connector 99"/>
          <p:cNvCxnSpPr>
            <a:endCxn id="92" idx="0"/>
          </p:cNvCxnSpPr>
          <p:nvPr/>
        </p:nvCxnSpPr>
        <p:spPr>
          <a:xfrm>
            <a:off x="1458582" y="1960939"/>
            <a:ext cx="3432" cy="1388413"/>
          </a:xfrm>
          <a:prstGeom prst="straightConnector1">
            <a:avLst/>
          </a:prstGeom>
          <a:ln>
            <a:solidFill>
              <a:schemeClr val="bg2">
                <a:lumMod val="7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84245" y="2119984"/>
            <a:ext cx="1791590" cy="886397"/>
          </a:xfrm>
          <a:prstGeom prst="rect">
            <a:avLst/>
          </a:prstGeom>
          <a:solidFill>
            <a:schemeClr val="bg1"/>
          </a:solidFill>
        </p:spPr>
        <p:txBody>
          <a:bodyPr wrap="square" lIns="146304" tIns="73152" rIns="146304" bIns="73152" rtlCol="0">
            <a:spAutoFit/>
          </a:bodyPr>
          <a:lstStyle/>
          <a:p>
            <a:pPr algn="ctr"/>
            <a:r>
              <a:rPr lang="en-US" sz="1600" b="1" kern="0" spc="-48" dirty="0">
                <a:solidFill>
                  <a:schemeClr val="accent1">
                    <a:lumMod val="75000"/>
                  </a:schemeClr>
                </a:solidFill>
                <a:latin typeface="Arial"/>
                <a:cs typeface="Arial"/>
              </a:rPr>
              <a:t>Modify existing or</a:t>
            </a:r>
          </a:p>
          <a:p>
            <a:pPr algn="ctr"/>
            <a:r>
              <a:rPr lang="en-US" sz="1600" b="1" kern="0" spc="-48" dirty="0">
                <a:solidFill>
                  <a:schemeClr val="accent1">
                    <a:lumMod val="75000"/>
                  </a:schemeClr>
                </a:solidFill>
                <a:latin typeface="Arial"/>
                <a:cs typeface="Arial"/>
              </a:rPr>
              <a:t>Create new</a:t>
            </a:r>
            <a:endParaRPr lang="en-US" sz="1600" b="1" kern="0" spc="-48" dirty="0">
              <a:solidFill>
                <a:schemeClr val="accent1">
                  <a:lumMod val="75000"/>
                </a:schemeClr>
              </a:solidFill>
              <a:latin typeface="Arial"/>
              <a:cs typeface="Arial"/>
            </a:endParaRPr>
          </a:p>
        </p:txBody>
      </p:sp>
      <p:cxnSp>
        <p:nvCxnSpPr>
          <p:cNvPr id="103" name="Straight Arrow Connector 102"/>
          <p:cNvCxnSpPr>
            <a:stCxn id="92" idx="3"/>
          </p:cNvCxnSpPr>
          <p:nvPr/>
        </p:nvCxnSpPr>
        <p:spPr>
          <a:xfrm flipV="1">
            <a:off x="2554095" y="3887773"/>
            <a:ext cx="1349054" cy="2"/>
          </a:xfrm>
          <a:prstGeom prst="straightConnector1">
            <a:avLst/>
          </a:prstGeom>
          <a:ln>
            <a:solidFill>
              <a:schemeClr val="bg2">
                <a:lumMod val="7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6" name="Oval 105"/>
          <p:cNvSpPr>
            <a:spLocks noChangeAspect="1"/>
          </p:cNvSpPr>
          <p:nvPr/>
        </p:nvSpPr>
        <p:spPr>
          <a:xfrm>
            <a:off x="3033780" y="2921770"/>
            <a:ext cx="280862" cy="292608"/>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300" dirty="0"/>
              <a:t>3</a:t>
            </a:r>
            <a:endParaRPr lang="en-US" sz="1300" dirty="0"/>
          </a:p>
        </p:txBody>
      </p:sp>
      <p:sp>
        <p:nvSpPr>
          <p:cNvPr id="107" name="Oval 106"/>
          <p:cNvSpPr>
            <a:spLocks noChangeAspect="1"/>
          </p:cNvSpPr>
          <p:nvPr/>
        </p:nvSpPr>
        <p:spPr>
          <a:xfrm>
            <a:off x="4081905" y="2246048"/>
            <a:ext cx="280862" cy="292608"/>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300" dirty="0"/>
              <a:t>4</a:t>
            </a:r>
          </a:p>
        </p:txBody>
      </p:sp>
      <p:cxnSp>
        <p:nvCxnSpPr>
          <p:cNvPr id="108" name="Straight Arrow Connector 107"/>
          <p:cNvCxnSpPr>
            <a:endCxn id="43" idx="1"/>
          </p:cNvCxnSpPr>
          <p:nvPr/>
        </p:nvCxnSpPr>
        <p:spPr>
          <a:xfrm flipV="1">
            <a:off x="5968520" y="4601766"/>
            <a:ext cx="934746" cy="621326"/>
          </a:xfrm>
          <a:prstGeom prst="straightConnector1">
            <a:avLst/>
          </a:prstGeom>
          <a:ln>
            <a:solidFill>
              <a:schemeClr val="bg2">
                <a:lumMod val="7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0" name="Oval 109"/>
          <p:cNvSpPr>
            <a:spLocks noChangeAspect="1"/>
          </p:cNvSpPr>
          <p:nvPr/>
        </p:nvSpPr>
        <p:spPr>
          <a:xfrm>
            <a:off x="6541974" y="3756398"/>
            <a:ext cx="280862" cy="292608"/>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300" dirty="0"/>
              <a:t>5</a:t>
            </a:r>
            <a:endParaRPr lang="en-US" sz="1300" dirty="0"/>
          </a:p>
        </p:txBody>
      </p:sp>
      <p:sp>
        <p:nvSpPr>
          <p:cNvPr id="111" name="Oval 110"/>
          <p:cNvSpPr>
            <a:spLocks noChangeAspect="1"/>
          </p:cNvSpPr>
          <p:nvPr/>
        </p:nvSpPr>
        <p:spPr>
          <a:xfrm>
            <a:off x="8486764" y="3342403"/>
            <a:ext cx="280862" cy="292608"/>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300" dirty="0"/>
              <a:t>6</a:t>
            </a:r>
          </a:p>
        </p:txBody>
      </p:sp>
      <p:sp>
        <p:nvSpPr>
          <p:cNvPr id="115" name="Oval 114"/>
          <p:cNvSpPr>
            <a:spLocks noChangeAspect="1"/>
          </p:cNvSpPr>
          <p:nvPr/>
        </p:nvSpPr>
        <p:spPr>
          <a:xfrm>
            <a:off x="11166729" y="2081184"/>
            <a:ext cx="280862" cy="292608"/>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300" dirty="0"/>
              <a:t>7</a:t>
            </a:r>
            <a:endParaRPr lang="en-US" sz="1300" dirty="0"/>
          </a:p>
        </p:txBody>
      </p:sp>
      <p:sp>
        <p:nvSpPr>
          <p:cNvPr id="91"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12</a:t>
            </a:fld>
            <a:endParaRPr lang="en-US" dirty="0">
              <a:solidFill>
                <a:srgbClr val="6D7777"/>
              </a:solidFill>
            </a:endParaRPr>
          </a:p>
        </p:txBody>
      </p:sp>
    </p:spTree>
    <p:custDataLst>
      <p:tags r:id="rId1"/>
    </p:custDataLst>
    <p:extLst>
      <p:ext uri="{BB962C8B-B14F-4D97-AF65-F5344CB8AC3E}">
        <p14:creationId xmlns:p14="http://schemas.microsoft.com/office/powerpoint/2010/main" val="560148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731520" y="2285309"/>
            <a:ext cx="3710714" cy="5324048"/>
          </a:xfrm>
          <a:prstGeom prst="rect">
            <a:avLst/>
          </a:prstGeom>
          <a:noFill/>
          <a:ln>
            <a:solidFill>
              <a:schemeClr val="tx2"/>
            </a:solidFill>
          </a:ln>
        </p:spPr>
        <p:txBody>
          <a:bodyPr wrap="square" lIns="146304" tIns="73152" rIns="146304" bIns="73152" rtlCol="0">
            <a:noAutofit/>
          </a:bodyPr>
          <a:lstStyle/>
          <a:p>
            <a:endParaRPr lang="en-US" sz="1900" b="1" kern="0" spc="-48">
              <a:solidFill>
                <a:schemeClr val="tx2"/>
              </a:solidFill>
              <a:latin typeface="Arial"/>
              <a:cs typeface="Arial"/>
            </a:endParaRPr>
          </a:p>
        </p:txBody>
      </p:sp>
      <p:sp>
        <p:nvSpPr>
          <p:cNvPr id="40" name="Rectangle 39"/>
          <p:cNvSpPr/>
          <p:nvPr/>
        </p:nvSpPr>
        <p:spPr>
          <a:xfrm>
            <a:off x="4659262" y="2583974"/>
            <a:ext cx="3471402" cy="3706248"/>
          </a:xfrm>
          <a:prstGeom prst="rect">
            <a:avLst/>
          </a:prstGeom>
          <a:solidFill>
            <a:schemeClr val="bg2">
              <a:lumMod val="20000"/>
              <a:lumOff val="8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sp>
        <p:nvSpPr>
          <p:cNvPr id="22" name="Rectangle 21"/>
          <p:cNvSpPr/>
          <p:nvPr/>
        </p:nvSpPr>
        <p:spPr>
          <a:xfrm>
            <a:off x="875425" y="4962742"/>
            <a:ext cx="3405765" cy="1115269"/>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sp>
        <p:nvSpPr>
          <p:cNvPr id="25" name="Rectangle 24"/>
          <p:cNvSpPr/>
          <p:nvPr/>
        </p:nvSpPr>
        <p:spPr>
          <a:xfrm>
            <a:off x="875425" y="6259106"/>
            <a:ext cx="3405765" cy="1115269"/>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sp>
        <p:nvSpPr>
          <p:cNvPr id="17" name="Rectangle 16"/>
          <p:cNvSpPr/>
          <p:nvPr/>
        </p:nvSpPr>
        <p:spPr>
          <a:xfrm>
            <a:off x="875425" y="2428754"/>
            <a:ext cx="3405765" cy="1115269"/>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sp>
        <p:nvSpPr>
          <p:cNvPr id="2" name="Title 1"/>
          <p:cNvSpPr>
            <a:spLocks noGrp="1"/>
          </p:cNvSpPr>
          <p:nvPr>
            <p:ph type="title"/>
          </p:nvPr>
        </p:nvSpPr>
        <p:spPr/>
        <p:txBody>
          <a:bodyPr/>
          <a:lstStyle/>
          <a:p>
            <a:r>
              <a:rPr lang="en-US" sz="3200" b="0" dirty="0">
                <a:solidFill>
                  <a:schemeClr val="accent4"/>
                </a:solidFill>
              </a:rPr>
              <a:t>Anatomy of a Terraform Configuration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904" y="2670877"/>
            <a:ext cx="585216" cy="585216"/>
          </a:xfrm>
          <a:prstGeom prst="rect">
            <a:avLst/>
          </a:prstGeom>
          <a:solidFill>
            <a:schemeClr val="bg2">
              <a:lumMod val="20000"/>
              <a:lumOff val="80000"/>
            </a:schemeClr>
          </a:solid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904" y="5200152"/>
            <a:ext cx="585216" cy="585216"/>
          </a:xfrm>
          <a:prstGeom prst="rect">
            <a:avLst/>
          </a:prstGeom>
          <a:solidFill>
            <a:schemeClr val="bg2">
              <a:lumMod val="20000"/>
              <a:lumOff val="80000"/>
            </a:schemeClr>
          </a:solidFill>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904" y="6496517"/>
            <a:ext cx="585216" cy="585216"/>
          </a:xfrm>
          <a:prstGeom prst="rect">
            <a:avLst/>
          </a:prstGeom>
          <a:solidFill>
            <a:schemeClr val="bg2">
              <a:lumMod val="20000"/>
              <a:lumOff val="80000"/>
            </a:schemeClr>
          </a:solidFill>
        </p:spPr>
      </p:pic>
      <p:sp>
        <p:nvSpPr>
          <p:cNvPr id="18" name="TextBox 17"/>
          <p:cNvSpPr txBox="1"/>
          <p:nvPr/>
        </p:nvSpPr>
        <p:spPr>
          <a:xfrm>
            <a:off x="1765578" y="2666165"/>
            <a:ext cx="2298579" cy="640176"/>
          </a:xfrm>
          <a:prstGeom prst="rect">
            <a:avLst/>
          </a:prstGeom>
          <a:solidFill>
            <a:schemeClr val="accent1">
              <a:lumMod val="75000"/>
            </a:schemeClr>
          </a:solidFill>
        </p:spPr>
        <p:txBody>
          <a:bodyPr wrap="none" lIns="146304" tIns="73152" rIns="146304" bIns="73152" rtlCol="0">
            <a:noAutofit/>
          </a:bodyPr>
          <a:lstStyle/>
          <a:p>
            <a:r>
              <a:rPr lang="en-US" sz="1900" kern="0" spc="-48">
                <a:solidFill>
                  <a:schemeClr val="bg1"/>
                </a:solidFill>
                <a:latin typeface="Arial"/>
                <a:cs typeface="Arial"/>
              </a:rPr>
              <a:t>Configuration</a:t>
            </a:r>
          </a:p>
          <a:p>
            <a:r>
              <a:rPr lang="en-US" sz="1300" kern="0" spc="-48">
                <a:solidFill>
                  <a:schemeClr val="bg1"/>
                </a:solidFill>
                <a:latin typeface="Arial"/>
                <a:cs typeface="Arial"/>
              </a:rPr>
              <a:t>Infrastructure defined as code</a:t>
            </a:r>
          </a:p>
        </p:txBody>
      </p:sp>
      <p:sp>
        <p:nvSpPr>
          <p:cNvPr id="19" name="Rectangle 18"/>
          <p:cNvSpPr/>
          <p:nvPr/>
        </p:nvSpPr>
        <p:spPr>
          <a:xfrm>
            <a:off x="875425" y="3674836"/>
            <a:ext cx="3405765" cy="1115269"/>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sp>
        <p:nvSpPr>
          <p:cNvPr id="21" name="TextBox 20"/>
          <p:cNvSpPr txBox="1"/>
          <p:nvPr/>
        </p:nvSpPr>
        <p:spPr>
          <a:xfrm>
            <a:off x="1765578" y="3912246"/>
            <a:ext cx="2298579" cy="640176"/>
          </a:xfrm>
          <a:prstGeom prst="rect">
            <a:avLst/>
          </a:prstGeom>
          <a:solidFill>
            <a:schemeClr val="accent1">
              <a:lumMod val="75000"/>
            </a:schemeClr>
          </a:solidFill>
        </p:spPr>
        <p:txBody>
          <a:bodyPr wrap="square" lIns="146304" tIns="73152" rIns="146304" bIns="73152" rtlCol="0">
            <a:noAutofit/>
          </a:bodyPr>
          <a:lstStyle/>
          <a:p>
            <a:r>
              <a:rPr lang="en-US" sz="1900" kern="0" spc="-48">
                <a:solidFill>
                  <a:schemeClr val="bg1"/>
                </a:solidFill>
                <a:latin typeface="Arial"/>
                <a:cs typeface="Arial"/>
              </a:rPr>
              <a:t>Logic</a:t>
            </a:r>
          </a:p>
          <a:p>
            <a:r>
              <a:rPr lang="en-US" sz="1300" kern="0" spc="-48">
                <a:solidFill>
                  <a:schemeClr val="bg1"/>
                </a:solidFill>
                <a:latin typeface="Arial"/>
                <a:cs typeface="Arial"/>
              </a:rPr>
              <a:t>Chef recipes and scripts</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904" y="3957885"/>
            <a:ext cx="585216" cy="585216"/>
          </a:xfrm>
          <a:prstGeom prst="rect">
            <a:avLst/>
          </a:prstGeom>
          <a:solidFill>
            <a:schemeClr val="bg2">
              <a:lumMod val="20000"/>
              <a:lumOff val="80000"/>
            </a:schemeClr>
          </a:solidFill>
        </p:spPr>
      </p:pic>
      <p:sp>
        <p:nvSpPr>
          <p:cNvPr id="23" name="TextBox 22"/>
          <p:cNvSpPr txBox="1"/>
          <p:nvPr/>
        </p:nvSpPr>
        <p:spPr>
          <a:xfrm>
            <a:off x="1765578" y="5200152"/>
            <a:ext cx="2298579" cy="640176"/>
          </a:xfrm>
          <a:prstGeom prst="rect">
            <a:avLst/>
          </a:prstGeom>
          <a:solidFill>
            <a:schemeClr val="accent1">
              <a:lumMod val="75000"/>
            </a:schemeClr>
          </a:solidFill>
        </p:spPr>
        <p:txBody>
          <a:bodyPr wrap="square" lIns="146304" tIns="73152" rIns="146304" bIns="73152" rtlCol="0">
            <a:noAutofit/>
          </a:bodyPr>
          <a:lstStyle/>
          <a:p>
            <a:r>
              <a:rPr lang="en-US" sz="1900" kern="0" spc="-48">
                <a:solidFill>
                  <a:schemeClr val="bg1"/>
                </a:solidFill>
                <a:latin typeface="Arial"/>
                <a:cs typeface="Arial"/>
              </a:rPr>
              <a:t>Documentation</a:t>
            </a:r>
          </a:p>
          <a:p>
            <a:r>
              <a:rPr lang="en-US" sz="1300" kern="0" spc="-48">
                <a:solidFill>
                  <a:schemeClr val="bg1"/>
                </a:solidFill>
                <a:latin typeface="Arial"/>
                <a:cs typeface="Arial"/>
              </a:rPr>
              <a:t>README</a:t>
            </a:r>
          </a:p>
        </p:txBody>
      </p:sp>
      <p:sp>
        <p:nvSpPr>
          <p:cNvPr id="26" name="TextBox 25"/>
          <p:cNvSpPr txBox="1"/>
          <p:nvPr/>
        </p:nvSpPr>
        <p:spPr>
          <a:xfrm>
            <a:off x="1765578" y="6496517"/>
            <a:ext cx="2298579" cy="640176"/>
          </a:xfrm>
          <a:prstGeom prst="rect">
            <a:avLst/>
          </a:prstGeom>
          <a:solidFill>
            <a:schemeClr val="accent1">
              <a:lumMod val="75000"/>
            </a:schemeClr>
          </a:solidFill>
        </p:spPr>
        <p:txBody>
          <a:bodyPr wrap="square" lIns="146304" tIns="73152" rIns="146304" bIns="73152" rtlCol="0">
            <a:noAutofit/>
          </a:bodyPr>
          <a:lstStyle/>
          <a:p>
            <a:r>
              <a:rPr lang="en-US" sz="1900" kern="0" spc="-48">
                <a:solidFill>
                  <a:schemeClr val="bg1"/>
                </a:solidFill>
                <a:latin typeface="Arial"/>
                <a:cs typeface="Arial"/>
              </a:rPr>
              <a:t>Operations</a:t>
            </a:r>
          </a:p>
          <a:p>
            <a:r>
              <a:rPr lang="en-US" sz="1300" kern="0" spc="-48">
                <a:solidFill>
                  <a:schemeClr val="bg1"/>
                </a:solidFill>
                <a:latin typeface="Arial"/>
                <a:cs typeface="Arial"/>
              </a:rPr>
              <a:t>Chef recipes and scripts</a:t>
            </a:r>
          </a:p>
        </p:txBody>
      </p:sp>
      <p:sp>
        <p:nvSpPr>
          <p:cNvPr id="33" name="Rectangle 32"/>
          <p:cNvSpPr/>
          <p:nvPr/>
        </p:nvSpPr>
        <p:spPr>
          <a:xfrm>
            <a:off x="5833086" y="4305677"/>
            <a:ext cx="1937149" cy="2533987"/>
          </a:xfrm>
          <a:prstGeom prst="rect">
            <a:avLst/>
          </a:prstGeom>
          <a:solidFill>
            <a:schemeClr val="bg2">
              <a:lumMod val="20000"/>
              <a:lumOff val="80000"/>
            </a:schemeClr>
          </a:solidFill>
          <a:ln>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sp>
        <p:nvSpPr>
          <p:cNvPr id="34" name="Rectangle 33"/>
          <p:cNvSpPr/>
          <p:nvPr/>
        </p:nvSpPr>
        <p:spPr>
          <a:xfrm>
            <a:off x="6052942" y="4494018"/>
            <a:ext cx="1487024" cy="585216"/>
          </a:xfrm>
          <a:prstGeom prst="rect">
            <a:avLst/>
          </a:prstGeom>
          <a:solidFill>
            <a:schemeClr val="accent1">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600" err="1">
                <a:solidFill>
                  <a:schemeClr val="bg1"/>
                </a:solidFill>
              </a:rPr>
              <a:t>Var</a:t>
            </a:r>
            <a:r>
              <a:rPr lang="en-US" sz="1600">
                <a:solidFill>
                  <a:schemeClr val="bg1"/>
                </a:solidFill>
              </a:rPr>
              <a:t> = Value</a:t>
            </a:r>
          </a:p>
        </p:txBody>
      </p:sp>
      <p:sp>
        <p:nvSpPr>
          <p:cNvPr id="35" name="Rectangle 34"/>
          <p:cNvSpPr/>
          <p:nvPr/>
        </p:nvSpPr>
        <p:spPr>
          <a:xfrm>
            <a:off x="6042817" y="5259150"/>
            <a:ext cx="1497150" cy="585216"/>
          </a:xfrm>
          <a:prstGeom prst="rect">
            <a:avLst/>
          </a:prstGeom>
          <a:solidFill>
            <a:schemeClr val="accent1">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600" err="1">
                <a:solidFill>
                  <a:schemeClr val="bg1"/>
                </a:solidFill>
              </a:rPr>
              <a:t>Var</a:t>
            </a:r>
            <a:r>
              <a:rPr lang="en-US" sz="1600">
                <a:solidFill>
                  <a:schemeClr val="bg1"/>
                </a:solidFill>
              </a:rPr>
              <a:t> = Value</a:t>
            </a:r>
          </a:p>
        </p:txBody>
      </p:sp>
      <p:sp>
        <p:nvSpPr>
          <p:cNvPr id="36" name="Rectangle 35"/>
          <p:cNvSpPr/>
          <p:nvPr/>
        </p:nvSpPr>
        <p:spPr>
          <a:xfrm>
            <a:off x="6042816" y="6044832"/>
            <a:ext cx="1497149" cy="585216"/>
          </a:xfrm>
          <a:prstGeom prst="rect">
            <a:avLst/>
          </a:prstGeom>
          <a:solidFill>
            <a:schemeClr val="accent1">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600" err="1">
                <a:solidFill>
                  <a:schemeClr val="bg1"/>
                </a:solidFill>
              </a:rPr>
              <a:t>Var</a:t>
            </a:r>
            <a:r>
              <a:rPr lang="en-US" sz="1600">
                <a:solidFill>
                  <a:schemeClr val="bg1"/>
                </a:solidFill>
              </a:rPr>
              <a:t> = Value</a:t>
            </a:r>
          </a:p>
        </p:txBody>
      </p:sp>
      <p:sp>
        <p:nvSpPr>
          <p:cNvPr id="32" name="Rectangle 31"/>
          <p:cNvSpPr/>
          <p:nvPr/>
        </p:nvSpPr>
        <p:spPr>
          <a:xfrm>
            <a:off x="5030278" y="2296842"/>
            <a:ext cx="1937149" cy="2533987"/>
          </a:xfrm>
          <a:prstGeom prst="rect">
            <a:avLst/>
          </a:prstGeom>
          <a:solidFill>
            <a:schemeClr val="bg2">
              <a:lumMod val="20000"/>
              <a:lumOff val="80000"/>
            </a:schemeClr>
          </a:solidFill>
          <a:ln>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sp>
        <p:nvSpPr>
          <p:cNvPr id="29" name="Rectangle 28"/>
          <p:cNvSpPr/>
          <p:nvPr/>
        </p:nvSpPr>
        <p:spPr>
          <a:xfrm>
            <a:off x="5250134" y="2485182"/>
            <a:ext cx="1487024" cy="585216"/>
          </a:xfrm>
          <a:prstGeom prst="rect">
            <a:avLst/>
          </a:prstGeom>
          <a:solidFill>
            <a:schemeClr val="accent1">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sz="1600">
              <a:solidFill>
                <a:schemeClr val="bg1"/>
              </a:solidFill>
            </a:endParaRPr>
          </a:p>
        </p:txBody>
      </p:sp>
      <p:sp>
        <p:nvSpPr>
          <p:cNvPr id="30" name="Rectangle 29"/>
          <p:cNvSpPr/>
          <p:nvPr/>
        </p:nvSpPr>
        <p:spPr>
          <a:xfrm>
            <a:off x="5240009" y="3250315"/>
            <a:ext cx="1497150" cy="585216"/>
          </a:xfrm>
          <a:prstGeom prst="rect">
            <a:avLst/>
          </a:prstGeom>
          <a:solidFill>
            <a:schemeClr val="accent1">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sz="1600">
              <a:solidFill>
                <a:schemeClr val="bg1"/>
              </a:solidFill>
            </a:endParaRPr>
          </a:p>
        </p:txBody>
      </p:sp>
      <p:sp>
        <p:nvSpPr>
          <p:cNvPr id="31" name="Rectangle 30"/>
          <p:cNvSpPr/>
          <p:nvPr/>
        </p:nvSpPr>
        <p:spPr>
          <a:xfrm>
            <a:off x="5240008" y="4035997"/>
            <a:ext cx="1497149" cy="585216"/>
          </a:xfrm>
          <a:prstGeom prst="rect">
            <a:avLst/>
          </a:prstGeom>
          <a:solidFill>
            <a:schemeClr val="accent1">
              <a:lumMod val="7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sz="1600">
              <a:solidFill>
                <a:schemeClr val="bg1"/>
              </a:solidFill>
            </a:endParaRPr>
          </a:p>
        </p:txBody>
      </p:sp>
      <p:sp>
        <p:nvSpPr>
          <p:cNvPr id="41" name="TextBox 40"/>
          <p:cNvSpPr txBox="1"/>
          <p:nvPr/>
        </p:nvSpPr>
        <p:spPr>
          <a:xfrm>
            <a:off x="5833087" y="6944897"/>
            <a:ext cx="2519928" cy="935640"/>
          </a:xfrm>
          <a:prstGeom prst="rect">
            <a:avLst/>
          </a:prstGeom>
          <a:noFill/>
        </p:spPr>
        <p:txBody>
          <a:bodyPr wrap="square" lIns="146304" tIns="73152" rIns="146304" bIns="73152" rtlCol="0">
            <a:spAutoFit/>
          </a:bodyPr>
          <a:lstStyle/>
          <a:p>
            <a:r>
              <a:rPr lang="en-US" sz="1900" b="1" kern="0" spc="-48">
                <a:solidFill>
                  <a:schemeClr val="accent1">
                    <a:lumMod val="75000"/>
                  </a:schemeClr>
                </a:solidFill>
                <a:latin typeface="Arial"/>
                <a:cs typeface="Arial"/>
              </a:rPr>
              <a:t>Variables</a:t>
            </a:r>
          </a:p>
          <a:p>
            <a:r>
              <a:rPr lang="en-US" sz="1600" kern="0" spc="-48">
                <a:solidFill>
                  <a:schemeClr val="accent1">
                    <a:lumMod val="75000"/>
                  </a:schemeClr>
                </a:solidFill>
                <a:latin typeface="Arial"/>
                <a:cs typeface="Arial"/>
              </a:rPr>
              <a:t>Define the parameters of your resource</a:t>
            </a:r>
          </a:p>
        </p:txBody>
      </p:sp>
      <p:sp>
        <p:nvSpPr>
          <p:cNvPr id="42" name="TextBox 41"/>
          <p:cNvSpPr txBox="1"/>
          <p:nvPr/>
        </p:nvSpPr>
        <p:spPr>
          <a:xfrm>
            <a:off x="731520" y="1548566"/>
            <a:ext cx="3710714" cy="738664"/>
          </a:xfrm>
          <a:prstGeom prst="rect">
            <a:avLst/>
          </a:prstGeom>
          <a:solidFill>
            <a:schemeClr val="accent1">
              <a:lumMod val="75000"/>
            </a:schemeClr>
          </a:solidFill>
          <a:ln>
            <a:solidFill>
              <a:schemeClr val="tx2"/>
            </a:solidFill>
          </a:ln>
        </p:spPr>
        <p:txBody>
          <a:bodyPr wrap="square" lIns="146304" tIns="73152" rIns="146304" bIns="73152" rtlCol="0">
            <a:spAutoFit/>
          </a:bodyPr>
          <a:lstStyle/>
          <a:p>
            <a:pPr algn="ctr"/>
            <a:r>
              <a:rPr lang="en-US" sz="1900" kern="0" spc="-48">
                <a:solidFill>
                  <a:schemeClr val="bg1"/>
                </a:solidFill>
                <a:latin typeface="Arial"/>
                <a:cs typeface="Arial"/>
              </a:rPr>
              <a:t>Anatomy of a </a:t>
            </a:r>
          </a:p>
          <a:p>
            <a:pPr algn="ctr"/>
            <a:r>
              <a:rPr lang="en-US" sz="1900" b="1" kern="0" spc="-48">
                <a:solidFill>
                  <a:schemeClr val="bg1"/>
                </a:solidFill>
                <a:latin typeface="Arial"/>
                <a:cs typeface="Arial"/>
              </a:rPr>
              <a:t>Terraform Configuration</a:t>
            </a:r>
          </a:p>
        </p:txBody>
      </p:sp>
      <p:sp>
        <p:nvSpPr>
          <p:cNvPr id="44" name="TextBox 43"/>
          <p:cNvSpPr txBox="1"/>
          <p:nvPr/>
        </p:nvSpPr>
        <p:spPr>
          <a:xfrm>
            <a:off x="4817477" y="1342082"/>
            <a:ext cx="3204746" cy="935640"/>
          </a:xfrm>
          <a:prstGeom prst="rect">
            <a:avLst/>
          </a:prstGeom>
          <a:noFill/>
        </p:spPr>
        <p:txBody>
          <a:bodyPr wrap="square" lIns="146304" tIns="73152" rIns="146304" bIns="73152" rtlCol="0">
            <a:spAutoFit/>
          </a:bodyPr>
          <a:lstStyle/>
          <a:p>
            <a:r>
              <a:rPr lang="en-US" sz="1900" b="1" kern="0" spc="-48">
                <a:solidFill>
                  <a:schemeClr val="accent1">
                    <a:lumMod val="75000"/>
                  </a:schemeClr>
                </a:solidFill>
                <a:latin typeface="Arial"/>
                <a:cs typeface="Arial"/>
              </a:rPr>
              <a:t>Resources</a:t>
            </a:r>
          </a:p>
          <a:p>
            <a:r>
              <a:rPr lang="en-US" sz="1600" kern="0" spc="-48">
                <a:solidFill>
                  <a:schemeClr val="accent1">
                    <a:lumMod val="75000"/>
                  </a:schemeClr>
                </a:solidFill>
                <a:latin typeface="Arial"/>
                <a:cs typeface="Arial"/>
              </a:rPr>
              <a:t>Components of your infrastructure (compute, network, storage)</a:t>
            </a:r>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1681" y="2583973"/>
            <a:ext cx="5730683" cy="3269926"/>
          </a:xfrm>
          <a:prstGeom prst="rect">
            <a:avLst/>
          </a:prstGeom>
          <a:noFill/>
        </p:spPr>
      </p:pic>
      <p:sp>
        <p:nvSpPr>
          <p:cNvPr id="46" name="TextBox 45"/>
          <p:cNvSpPr txBox="1"/>
          <p:nvPr/>
        </p:nvSpPr>
        <p:spPr>
          <a:xfrm>
            <a:off x="8396070" y="1316578"/>
            <a:ext cx="2519928" cy="1231106"/>
          </a:xfrm>
          <a:prstGeom prst="rect">
            <a:avLst/>
          </a:prstGeom>
          <a:noFill/>
        </p:spPr>
        <p:txBody>
          <a:bodyPr wrap="square" lIns="146304" tIns="73152" rIns="146304" bIns="73152" rtlCol="0">
            <a:spAutoFit/>
          </a:bodyPr>
          <a:lstStyle/>
          <a:p>
            <a:r>
              <a:rPr lang="en-US" sz="1900" b="1" kern="0" spc="-48">
                <a:solidFill>
                  <a:schemeClr val="accent1">
                    <a:lumMod val="75000"/>
                  </a:schemeClr>
                </a:solidFill>
                <a:latin typeface="Arial"/>
                <a:cs typeface="Arial"/>
              </a:rPr>
              <a:t>Resource</a:t>
            </a:r>
          </a:p>
          <a:p>
            <a:r>
              <a:rPr lang="en-US" sz="1900" b="1" kern="0" spc="-48">
                <a:solidFill>
                  <a:schemeClr val="accent1">
                    <a:lumMod val="75000"/>
                  </a:schemeClr>
                </a:solidFill>
                <a:latin typeface="Arial"/>
                <a:cs typeface="Arial"/>
              </a:rPr>
              <a:t>Configuration</a:t>
            </a:r>
          </a:p>
          <a:p>
            <a:r>
              <a:rPr lang="en-US" sz="1600" kern="0" spc="-48">
                <a:solidFill>
                  <a:schemeClr val="accent1">
                    <a:lumMod val="75000"/>
                  </a:schemeClr>
                </a:solidFill>
                <a:latin typeface="Arial"/>
                <a:cs typeface="Arial"/>
              </a:rPr>
              <a:t>For a component in your infrastructure</a:t>
            </a:r>
          </a:p>
        </p:txBody>
      </p:sp>
      <p:cxnSp>
        <p:nvCxnSpPr>
          <p:cNvPr id="48" name="Straight Arrow Connector 47"/>
          <p:cNvCxnSpPr/>
          <p:nvPr/>
        </p:nvCxnSpPr>
        <p:spPr>
          <a:xfrm flipH="1">
            <a:off x="3345803" y="2873728"/>
            <a:ext cx="1313459" cy="0"/>
          </a:xfrm>
          <a:prstGeom prst="straightConnector1">
            <a:avLst/>
          </a:prstGeom>
          <a:ln>
            <a:solidFill>
              <a:schemeClr val="bg2">
                <a:lumMod val="75000"/>
              </a:schemeClr>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6767558" y="2777791"/>
            <a:ext cx="1734122" cy="5262"/>
          </a:xfrm>
          <a:prstGeom prst="straightConnector1">
            <a:avLst/>
          </a:prstGeom>
          <a:ln>
            <a:solidFill>
              <a:schemeClr val="bg2">
                <a:lumMod val="75000"/>
              </a:schemeClr>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35" idx="3"/>
          </p:cNvCxnSpPr>
          <p:nvPr/>
        </p:nvCxnSpPr>
        <p:spPr>
          <a:xfrm>
            <a:off x="7539967" y="5551758"/>
            <a:ext cx="807726"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8347693" y="2938523"/>
            <a:ext cx="0" cy="26132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8347693" y="2938523"/>
            <a:ext cx="466522"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pic>
        <p:nvPicPr>
          <p:cNvPr id="87" name="Picture 8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40994" y="3335312"/>
            <a:ext cx="515718" cy="439482"/>
          </a:xfrm>
          <a:prstGeom prst="rect">
            <a:avLst/>
          </a:prstGeom>
          <a:ln>
            <a:solidFill>
              <a:schemeClr val="accent2"/>
            </a:solidFill>
          </a:ln>
        </p:spPr>
      </p:pic>
      <p:pic>
        <p:nvPicPr>
          <p:cNvPr id="88" name="Picture 8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6771" y="2568499"/>
            <a:ext cx="497843" cy="436704"/>
          </a:xfrm>
          <a:prstGeom prst="rect">
            <a:avLst/>
          </a:prstGeom>
          <a:ln>
            <a:solidFill>
              <a:schemeClr val="accent2"/>
            </a:solidFill>
          </a:ln>
        </p:spPr>
      </p:pic>
      <p:pic>
        <p:nvPicPr>
          <p:cNvPr id="89" name="Picture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50075" y="4103334"/>
            <a:ext cx="506637" cy="448862"/>
          </a:xfrm>
          <a:prstGeom prst="rect">
            <a:avLst/>
          </a:prstGeom>
          <a:ln>
            <a:solidFill>
              <a:schemeClr val="accent2"/>
            </a:solidFill>
          </a:ln>
        </p:spPr>
      </p:pic>
      <p:sp>
        <p:nvSpPr>
          <p:cNvPr id="47" name="Rounded Rectangle 46"/>
          <p:cNvSpPr/>
          <p:nvPr/>
        </p:nvSpPr>
        <p:spPr bwMode="auto">
          <a:xfrm>
            <a:off x="12953529" y="413351"/>
            <a:ext cx="1676872" cy="987011"/>
          </a:xfrm>
          <a:prstGeom prst="roundRect">
            <a:avLst>
              <a:gd name="adj" fmla="val 10512"/>
            </a:avLst>
          </a:prstGeom>
          <a:solidFill>
            <a:schemeClr val="accent1">
              <a:lumMod val="75000"/>
            </a:schemeClr>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292608" tIns="73152" rIns="0" bIns="73152" anchor="ctr" anchorCtr="0"/>
          <a:lstStyle/>
          <a:p>
            <a:pPr>
              <a:defRPr/>
            </a:pPr>
            <a:r>
              <a:rPr lang="en-US" sz="1600" b="1" kern="0">
                <a:solidFill>
                  <a:schemeClr val="bg1"/>
                </a:solidFill>
                <a:ea typeface="Helvetica Light" charset="0"/>
                <a:cs typeface="Arial"/>
              </a:rPr>
              <a:t>Use case #2 </a:t>
            </a:r>
          </a:p>
          <a:p>
            <a:pPr lvl="0">
              <a:defRPr/>
            </a:pPr>
            <a:r>
              <a:rPr lang="en-US" altLang="en-US" sz="1600" b="1">
                <a:solidFill>
                  <a:prstClr val="white"/>
                </a:solidFill>
                <a:latin typeface="Helvetica Neue for IBM" charset="0"/>
                <a:ea typeface="Helvetica Neue for IBM" charset="0"/>
                <a:cs typeface="Helvetica Neue for IBM" charset="0"/>
                <a:sym typeface="Helvetica Neue for IBM" charset="0"/>
              </a:rPr>
              <a:t>Automate provisioning</a:t>
            </a:r>
          </a:p>
        </p:txBody>
      </p:sp>
      <p:sp>
        <p:nvSpPr>
          <p:cNvPr id="50"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13</a:t>
            </a:fld>
            <a:endParaRPr lang="en-US" dirty="0">
              <a:solidFill>
                <a:srgbClr val="6D7777"/>
              </a:solidFill>
            </a:endParaRPr>
          </a:p>
        </p:txBody>
      </p:sp>
    </p:spTree>
    <p:custDataLst>
      <p:tags r:id="rId1"/>
    </p:custDataLst>
    <p:extLst>
      <p:ext uri="{BB962C8B-B14F-4D97-AF65-F5344CB8AC3E}">
        <p14:creationId xmlns:p14="http://schemas.microsoft.com/office/powerpoint/2010/main" val="3703678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solidFill>
                  <a:schemeClr val="accent4"/>
                </a:solidFill>
              </a:rPr>
              <a:t>Managing </a:t>
            </a:r>
            <a:r>
              <a:rPr lang="en-US" sz="3200" b="0" dirty="0" smtClean="0">
                <a:solidFill>
                  <a:schemeClr val="accent4"/>
                </a:solidFill>
              </a:rPr>
              <a:t>cloud infrastructure </a:t>
            </a:r>
            <a:r>
              <a:rPr lang="en-US" sz="3200" b="0" dirty="0">
                <a:solidFill>
                  <a:schemeClr val="accent4"/>
                </a:solidFill>
              </a:rPr>
              <a:t>as </a:t>
            </a:r>
            <a:r>
              <a:rPr lang="en-US" sz="3200" b="0" dirty="0" smtClean="0">
                <a:solidFill>
                  <a:schemeClr val="accent4"/>
                </a:solidFill>
              </a:rPr>
              <a:t>code</a:t>
            </a:r>
            <a:endParaRPr lang="en-US" sz="3200" b="0" dirty="0">
              <a:solidFill>
                <a:schemeClr val="accent4"/>
              </a:solidFill>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322" y="1985116"/>
            <a:ext cx="4415826" cy="2519669"/>
          </a:xfrm>
          <a:prstGeom prst="rect">
            <a:avLst/>
          </a:prstGeom>
          <a:noFill/>
        </p:spPr>
      </p:pic>
      <p:cxnSp>
        <p:nvCxnSpPr>
          <p:cNvPr id="49" name="Straight Arrow Connector 48"/>
          <p:cNvCxnSpPr/>
          <p:nvPr/>
        </p:nvCxnSpPr>
        <p:spPr>
          <a:xfrm flipV="1">
            <a:off x="394384" y="2063701"/>
            <a:ext cx="1464675" cy="1181248"/>
          </a:xfrm>
          <a:prstGeom prst="straightConnector1">
            <a:avLst/>
          </a:prstGeom>
          <a:ln w="6350">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1234" y="4842328"/>
            <a:ext cx="1237533" cy="49606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3827" y="4760434"/>
            <a:ext cx="1047376" cy="78553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217" y="3244950"/>
            <a:ext cx="835147" cy="835147"/>
          </a:xfrm>
          <a:prstGeom prst="rect">
            <a:avLst/>
          </a:prstGeom>
        </p:spPr>
      </p:pic>
      <p:cxnSp>
        <p:nvCxnSpPr>
          <p:cNvPr id="47" name="Straight Arrow Connector 46"/>
          <p:cNvCxnSpPr/>
          <p:nvPr/>
        </p:nvCxnSpPr>
        <p:spPr>
          <a:xfrm>
            <a:off x="1081481" y="4080096"/>
            <a:ext cx="777579" cy="424688"/>
          </a:xfrm>
          <a:prstGeom prst="straightConnector1">
            <a:avLst/>
          </a:prstGeom>
          <a:ln w="6350">
            <a:solidFill>
              <a:schemeClr val="bg1">
                <a:lumMod val="6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7481987" y="2654325"/>
            <a:ext cx="6633179" cy="4756992"/>
          </a:xfrm>
          <a:prstGeom prst="rect">
            <a:avLst/>
          </a:prstGeom>
          <a:noFill/>
          <a:ln>
            <a:noFill/>
          </a:ln>
        </p:spPr>
        <p:txBody>
          <a:bodyPr wrap="square" lIns="146304" tIns="73152" rIns="146304" bIns="73152" rtlCol="0">
            <a:noAutofit/>
          </a:bodyPr>
          <a:lstStyle/>
          <a:p>
            <a:pPr marL="307238" indent="-307238">
              <a:spcBef>
                <a:spcPts val="1920"/>
              </a:spcBef>
              <a:buFont typeface="Arial" charset="0"/>
              <a:buChar char="•"/>
            </a:pPr>
            <a:r>
              <a:rPr lang="en-GB" sz="2200" b="1" dirty="0">
                <a:solidFill>
                  <a:schemeClr val="tx1">
                    <a:lumMod val="75000"/>
                    <a:lumOff val="25000"/>
                  </a:schemeClr>
                </a:solidFill>
                <a:latin typeface="Arial" charset="0"/>
                <a:ea typeface="Arial" charset="0"/>
                <a:cs typeface="Arial" charset="0"/>
              </a:rPr>
              <a:t>Accelerate development velocity </a:t>
            </a:r>
            <a:r>
              <a:rPr lang="en-GB" sz="2200" dirty="0">
                <a:solidFill>
                  <a:schemeClr val="tx1">
                    <a:lumMod val="75000"/>
                    <a:lumOff val="25000"/>
                  </a:schemeClr>
                </a:solidFill>
                <a:latin typeface="Arial" charset="0"/>
                <a:ea typeface="Arial" charset="0"/>
                <a:cs typeface="Arial" charset="0"/>
              </a:rPr>
              <a:t>with reusable infrastructure based on open source Terraform</a:t>
            </a:r>
            <a:endParaRPr lang="en-GB" sz="2200" b="1" i="1" dirty="0">
              <a:solidFill>
                <a:schemeClr val="tx1">
                  <a:lumMod val="75000"/>
                  <a:lumOff val="25000"/>
                </a:schemeClr>
              </a:solidFill>
              <a:latin typeface="Arial" charset="0"/>
              <a:ea typeface="Arial" charset="0"/>
              <a:cs typeface="Arial" charset="0"/>
            </a:endParaRPr>
          </a:p>
          <a:p>
            <a:pPr marL="307238" indent="-307238">
              <a:spcBef>
                <a:spcPts val="1920"/>
              </a:spcBef>
              <a:buFont typeface="Arial" charset="0"/>
              <a:buChar char="•"/>
            </a:pPr>
            <a:r>
              <a:rPr lang="en-GB" sz="2200" b="1" dirty="0">
                <a:solidFill>
                  <a:schemeClr val="tx1">
                    <a:lumMod val="75000"/>
                    <a:lumOff val="25000"/>
                  </a:schemeClr>
                </a:solidFill>
                <a:latin typeface="Arial" charset="0"/>
                <a:ea typeface="Arial" charset="0"/>
                <a:cs typeface="Arial" charset="0"/>
              </a:rPr>
              <a:t>Improve governance and transparency </a:t>
            </a:r>
            <a:r>
              <a:rPr lang="en-GB" sz="2200" dirty="0">
                <a:solidFill>
                  <a:schemeClr val="tx1">
                    <a:lumMod val="75000"/>
                    <a:lumOff val="25000"/>
                  </a:schemeClr>
                </a:solidFill>
                <a:latin typeface="Arial" charset="0"/>
                <a:ea typeface="Arial" charset="0"/>
                <a:cs typeface="Arial" charset="0"/>
              </a:rPr>
              <a:t>by t</a:t>
            </a:r>
            <a:r>
              <a:rPr lang="en-US" sz="2200" dirty="0">
                <a:solidFill>
                  <a:schemeClr val="tx1">
                    <a:lumMod val="75000"/>
                    <a:lumOff val="25000"/>
                  </a:schemeClr>
                </a:solidFill>
                <a:latin typeface="Arial" charset="0"/>
                <a:ea typeface="Arial" charset="0"/>
                <a:cs typeface="Arial" charset="0"/>
              </a:rPr>
              <a:t>racking </a:t>
            </a:r>
            <a:r>
              <a:rPr lang="en-GB" sz="2200" dirty="0">
                <a:solidFill>
                  <a:schemeClr val="tx1">
                    <a:lumMod val="75000"/>
                    <a:lumOff val="25000"/>
                  </a:schemeClr>
                </a:solidFill>
                <a:latin typeface="Arial" charset="0"/>
                <a:ea typeface="Arial" charset="0"/>
                <a:cs typeface="Arial" charset="0"/>
              </a:rPr>
              <a:t>the ‘who’, ‘what</a:t>
            </a:r>
            <a:r>
              <a:rPr lang="en-GB" sz="2200" dirty="0">
                <a:solidFill>
                  <a:schemeClr val="tx1">
                    <a:lumMod val="75000"/>
                    <a:lumOff val="25000"/>
                  </a:schemeClr>
                </a:solidFill>
                <a:latin typeface="Arial" charset="0"/>
                <a:ea typeface="Arial" charset="0"/>
                <a:cs typeface="Arial" charset="0"/>
              </a:rPr>
              <a:t>’, ‘when</a:t>
            </a:r>
            <a:r>
              <a:rPr lang="en-GB" sz="2200" dirty="0">
                <a:solidFill>
                  <a:schemeClr val="tx1">
                    <a:lumMod val="75000"/>
                    <a:lumOff val="25000"/>
                  </a:schemeClr>
                </a:solidFill>
                <a:latin typeface="Arial" charset="0"/>
                <a:ea typeface="Arial" charset="0"/>
                <a:cs typeface="Arial" charset="0"/>
              </a:rPr>
              <a:t>’ </a:t>
            </a:r>
            <a:r>
              <a:rPr lang="en-GB" sz="2200" dirty="0">
                <a:solidFill>
                  <a:schemeClr val="tx1">
                    <a:lumMod val="75000"/>
                    <a:lumOff val="25000"/>
                  </a:schemeClr>
                </a:solidFill>
                <a:latin typeface="Arial" charset="0"/>
                <a:ea typeface="Arial" charset="0"/>
                <a:cs typeface="Arial" charset="0"/>
              </a:rPr>
              <a:t>and ‘why’ of </a:t>
            </a:r>
            <a:r>
              <a:rPr lang="en-GB" sz="2200" dirty="0">
                <a:solidFill>
                  <a:schemeClr val="tx1">
                    <a:lumMod val="75000"/>
                    <a:lumOff val="25000"/>
                  </a:schemeClr>
                </a:solidFill>
                <a:latin typeface="Arial" charset="0"/>
                <a:ea typeface="Arial" charset="0"/>
                <a:cs typeface="Arial" charset="0"/>
              </a:rPr>
              <a:t>all environment </a:t>
            </a:r>
            <a:r>
              <a:rPr lang="en-GB" sz="2200" dirty="0">
                <a:solidFill>
                  <a:schemeClr val="tx1">
                    <a:lumMod val="75000"/>
                    <a:lumOff val="25000"/>
                  </a:schemeClr>
                </a:solidFill>
                <a:latin typeface="Arial" charset="0"/>
                <a:ea typeface="Arial" charset="0"/>
                <a:cs typeface="Arial" charset="0"/>
              </a:rPr>
              <a:t>changes</a:t>
            </a:r>
            <a:endParaRPr lang="en-GB" sz="2200" b="1" i="1" dirty="0">
              <a:solidFill>
                <a:schemeClr val="tx1">
                  <a:lumMod val="75000"/>
                  <a:lumOff val="25000"/>
                </a:schemeClr>
              </a:solidFill>
              <a:latin typeface="Arial" charset="0"/>
              <a:ea typeface="Arial" charset="0"/>
              <a:cs typeface="Arial" charset="0"/>
            </a:endParaRPr>
          </a:p>
          <a:p>
            <a:pPr marL="307238" indent="-307238">
              <a:spcBef>
                <a:spcPts val="1920"/>
              </a:spcBef>
              <a:buFont typeface="Arial" charset="0"/>
              <a:buChar char="•"/>
            </a:pPr>
            <a:r>
              <a:rPr lang="en-GB" sz="2200" b="1" dirty="0">
                <a:solidFill>
                  <a:schemeClr val="tx1">
                    <a:lumMod val="75000"/>
                    <a:lumOff val="25000"/>
                  </a:schemeClr>
                </a:solidFill>
                <a:latin typeface="Arial" charset="0"/>
                <a:ea typeface="Arial" charset="0"/>
                <a:cs typeface="Arial" charset="0"/>
              </a:rPr>
              <a:t>Improve development team collaboration </a:t>
            </a:r>
            <a:r>
              <a:rPr lang="en-GB" sz="2200" dirty="0">
                <a:solidFill>
                  <a:schemeClr val="tx1">
                    <a:lumMod val="75000"/>
                    <a:lumOff val="25000"/>
                  </a:schemeClr>
                </a:solidFill>
                <a:latin typeface="Arial" charset="0"/>
                <a:ea typeface="Arial" charset="0"/>
                <a:cs typeface="Arial" charset="0"/>
              </a:rPr>
              <a:t>by enabling team members to easily share application environments</a:t>
            </a:r>
          </a:p>
          <a:p>
            <a:pPr marL="307238" indent="-307238">
              <a:spcBef>
                <a:spcPts val="1920"/>
              </a:spcBef>
              <a:buFont typeface="Arial" charset="0"/>
              <a:buChar char="•"/>
            </a:pPr>
            <a:r>
              <a:rPr lang="en-GB" sz="2200" b="1" dirty="0">
                <a:solidFill>
                  <a:schemeClr val="tx1">
                    <a:lumMod val="75000"/>
                    <a:lumOff val="25000"/>
                  </a:schemeClr>
                </a:solidFill>
                <a:latin typeface="Arial" charset="0"/>
                <a:ea typeface="Arial" charset="0"/>
                <a:cs typeface="Arial" charset="0"/>
              </a:rPr>
              <a:t>Reduce configuration drift </a:t>
            </a:r>
            <a:r>
              <a:rPr lang="en-GB" sz="2200" dirty="0">
                <a:solidFill>
                  <a:schemeClr val="tx1">
                    <a:lumMod val="75000"/>
                    <a:lumOff val="25000"/>
                  </a:schemeClr>
                </a:solidFill>
                <a:latin typeface="Arial" charset="0"/>
                <a:ea typeface="Arial" charset="0"/>
                <a:cs typeface="Arial" charset="0"/>
              </a:rPr>
              <a:t>by making it easy to track changes to your running environment</a:t>
            </a:r>
          </a:p>
        </p:txBody>
      </p:sp>
      <p:sp>
        <p:nvSpPr>
          <p:cNvPr id="70" name="TextBox 69"/>
          <p:cNvSpPr txBox="1"/>
          <p:nvPr/>
        </p:nvSpPr>
        <p:spPr>
          <a:xfrm>
            <a:off x="6920301" y="1713303"/>
            <a:ext cx="8005373" cy="738664"/>
          </a:xfrm>
          <a:prstGeom prst="rect">
            <a:avLst/>
          </a:prstGeom>
          <a:noFill/>
          <a:ln>
            <a:noFill/>
          </a:ln>
        </p:spPr>
        <p:txBody>
          <a:bodyPr wrap="square" lIns="146304" tIns="73152" rIns="146304" bIns="73152" rtlCol="0" anchor="ctr" anchorCtr="0">
            <a:noAutofit/>
          </a:bodyPr>
          <a:lstStyle/>
          <a:p>
            <a:r>
              <a:rPr lang="en-GB" sz="2600" b="1" dirty="0">
                <a:solidFill>
                  <a:schemeClr val="accent1">
                    <a:lumMod val="75000"/>
                  </a:schemeClr>
                </a:solidFill>
                <a:latin typeface="Arial" charset="0"/>
                <a:ea typeface="Arial" charset="0"/>
                <a:cs typeface="Arial" charset="0"/>
              </a:rPr>
              <a:t>Store </a:t>
            </a:r>
            <a:r>
              <a:rPr lang="en-GB" sz="2600" b="1" dirty="0" err="1">
                <a:solidFill>
                  <a:schemeClr val="accent1">
                    <a:lumMod val="75000"/>
                  </a:schemeClr>
                </a:solidFill>
                <a:latin typeface="Arial" charset="0"/>
                <a:ea typeface="Arial" charset="0"/>
                <a:cs typeface="Arial" charset="0"/>
              </a:rPr>
              <a:t>Terraform</a:t>
            </a:r>
            <a:r>
              <a:rPr lang="en-GB" sz="2600" b="1" dirty="0">
                <a:solidFill>
                  <a:schemeClr val="accent1">
                    <a:lumMod val="75000"/>
                  </a:schemeClr>
                </a:solidFill>
                <a:latin typeface="Arial" charset="0"/>
                <a:ea typeface="Arial" charset="0"/>
                <a:cs typeface="Arial" charset="0"/>
              </a:rPr>
              <a:t> configuration in Git, manage infrastructure as code</a:t>
            </a:r>
            <a:endParaRPr lang="en-US" sz="2600" b="1" dirty="0">
              <a:solidFill>
                <a:schemeClr val="accent1">
                  <a:lumMod val="75000"/>
                </a:schemeClr>
              </a:solidFill>
              <a:latin typeface="Arial" charset="0"/>
              <a:ea typeface="Arial" charset="0"/>
              <a:cs typeface="Arial" charset="0"/>
            </a:endParaRPr>
          </a:p>
        </p:txBody>
      </p:sp>
      <p:sp>
        <p:nvSpPr>
          <p:cNvPr id="5" name="TextBox 4"/>
          <p:cNvSpPr txBox="1"/>
          <p:nvPr/>
        </p:nvSpPr>
        <p:spPr>
          <a:xfrm>
            <a:off x="327593" y="5971108"/>
            <a:ext cx="6297434" cy="1329595"/>
          </a:xfrm>
          <a:prstGeom prst="rect">
            <a:avLst/>
          </a:prstGeom>
          <a:noFill/>
        </p:spPr>
        <p:txBody>
          <a:bodyPr wrap="square" lIns="146304" tIns="73152" rIns="146304" bIns="73152" rtlCol="0">
            <a:spAutoFit/>
          </a:bodyPr>
          <a:lstStyle/>
          <a:p>
            <a:r>
              <a:rPr lang="en-US" sz="1900" i="1">
                <a:solidFill>
                  <a:schemeClr val="accent1">
                    <a:lumMod val="75000"/>
                  </a:schemeClr>
                </a:solidFill>
                <a:latin typeface="Arial" charset="0"/>
                <a:ea typeface="Arial" charset="0"/>
                <a:cs typeface="Arial" charset="0"/>
              </a:rPr>
              <a:t>Infrastructure as code (</a:t>
            </a:r>
            <a:r>
              <a:rPr lang="en-US" sz="1900" i="1" err="1">
                <a:solidFill>
                  <a:schemeClr val="accent1">
                    <a:lumMod val="75000"/>
                  </a:schemeClr>
                </a:solidFill>
                <a:latin typeface="Arial" charset="0"/>
                <a:ea typeface="Arial" charset="0"/>
                <a:cs typeface="Arial" charset="0"/>
              </a:rPr>
              <a:t>IaC</a:t>
            </a:r>
            <a:r>
              <a:rPr lang="en-US" sz="1900" i="1">
                <a:solidFill>
                  <a:schemeClr val="accent1">
                    <a:lumMod val="75000"/>
                  </a:schemeClr>
                </a:solidFill>
                <a:latin typeface="Arial" charset="0"/>
                <a:ea typeface="Arial" charset="0"/>
                <a:cs typeface="Arial" charset="0"/>
              </a:rPr>
              <a:t>) is the process of managing and provisioning computer data centers through machine-readable definition files, rather than physical hardware configuration or interactive configuration tools</a:t>
            </a:r>
            <a:endParaRPr lang="en-US" sz="1900" b="1" i="1">
              <a:solidFill>
                <a:schemeClr val="accent1">
                  <a:lumMod val="75000"/>
                </a:schemeClr>
              </a:solidFill>
              <a:latin typeface="Arial" charset="0"/>
              <a:ea typeface="Arial" charset="0"/>
              <a:cs typeface="Arial" charset="0"/>
              <a:sym typeface="Helvetica"/>
            </a:endParaRPr>
          </a:p>
        </p:txBody>
      </p:sp>
      <p:sp>
        <p:nvSpPr>
          <p:cNvPr id="6" name="Rectangle 5"/>
          <p:cNvSpPr/>
          <p:nvPr/>
        </p:nvSpPr>
        <p:spPr>
          <a:xfrm>
            <a:off x="1011406" y="7330721"/>
            <a:ext cx="4929808" cy="344710"/>
          </a:xfrm>
          <a:prstGeom prst="rect">
            <a:avLst/>
          </a:prstGeom>
        </p:spPr>
        <p:txBody>
          <a:bodyPr wrap="square" lIns="146304" tIns="73152" rIns="146304" bIns="73152">
            <a:spAutoFit/>
          </a:bodyPr>
          <a:lstStyle/>
          <a:p>
            <a:r>
              <a:rPr lang="en-US" sz="1300" b="1" dirty="0">
                <a:solidFill>
                  <a:schemeClr val="accent1">
                    <a:lumMod val="75000"/>
                  </a:schemeClr>
                </a:solidFill>
                <a:sym typeface="Helvetica"/>
              </a:rPr>
              <a:t>Source</a:t>
            </a:r>
            <a:r>
              <a:rPr lang="en-US" sz="1300" dirty="0">
                <a:solidFill>
                  <a:schemeClr val="accent1">
                    <a:lumMod val="75000"/>
                  </a:schemeClr>
                </a:solidFill>
              </a:rPr>
              <a:t>: https://en.wikipedia.org/wiki/Infrastructure_as_Code</a:t>
            </a:r>
            <a:endParaRPr lang="en-US" sz="1300" b="1" dirty="0">
              <a:solidFill>
                <a:schemeClr val="accent1">
                  <a:lumMod val="75000"/>
                </a:schemeClr>
              </a:solidFill>
              <a:sym typeface="Helvetica"/>
            </a:endParaRPr>
          </a:p>
        </p:txBody>
      </p:sp>
      <p:sp>
        <p:nvSpPr>
          <p:cNvPr id="16" name="Rounded Rectangle 15"/>
          <p:cNvSpPr/>
          <p:nvPr/>
        </p:nvSpPr>
        <p:spPr bwMode="auto">
          <a:xfrm>
            <a:off x="12953529" y="413351"/>
            <a:ext cx="1676872" cy="987011"/>
          </a:xfrm>
          <a:prstGeom prst="roundRect">
            <a:avLst>
              <a:gd name="adj" fmla="val 10512"/>
            </a:avLst>
          </a:prstGeom>
          <a:solidFill>
            <a:schemeClr val="accent1">
              <a:lumMod val="75000"/>
            </a:schemeClr>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292608" tIns="73152" rIns="0" bIns="73152" anchor="ctr" anchorCtr="0"/>
          <a:lstStyle/>
          <a:p>
            <a:pPr>
              <a:defRPr/>
            </a:pPr>
            <a:r>
              <a:rPr lang="en-US" sz="1600" b="1" kern="0">
                <a:solidFill>
                  <a:schemeClr val="bg1"/>
                </a:solidFill>
                <a:ea typeface="Helvetica Light" charset="0"/>
                <a:cs typeface="Arial"/>
              </a:rPr>
              <a:t>Use case #2 </a:t>
            </a:r>
          </a:p>
          <a:p>
            <a:pPr lvl="0">
              <a:defRPr/>
            </a:pPr>
            <a:r>
              <a:rPr lang="en-US" altLang="en-US" sz="1600" b="1">
                <a:solidFill>
                  <a:prstClr val="white"/>
                </a:solidFill>
                <a:latin typeface="Helvetica Neue for IBM" charset="0"/>
                <a:ea typeface="Helvetica Neue for IBM" charset="0"/>
                <a:cs typeface="Helvetica Neue for IBM" charset="0"/>
                <a:sym typeface="Helvetica Neue for IBM" charset="0"/>
              </a:rPr>
              <a:t>Automate provisioning</a:t>
            </a:r>
          </a:p>
        </p:txBody>
      </p:sp>
      <p:sp>
        <p:nvSpPr>
          <p:cNvPr id="15"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14</a:t>
            </a:fld>
            <a:endParaRPr lang="en-US" dirty="0">
              <a:solidFill>
                <a:srgbClr val="6D7777"/>
              </a:solidFill>
            </a:endParaRPr>
          </a:p>
        </p:txBody>
      </p:sp>
    </p:spTree>
    <p:custDataLst>
      <p:tags r:id="rId1"/>
    </p:custDataLst>
    <p:extLst>
      <p:ext uri="{BB962C8B-B14F-4D97-AF65-F5344CB8AC3E}">
        <p14:creationId xmlns:p14="http://schemas.microsoft.com/office/powerpoint/2010/main" val="3166064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solidFill>
                  <a:schemeClr val="accent4"/>
                </a:solidFill>
              </a:rPr>
              <a:t>Cloud Automation Manager Chef Content Runtime </a:t>
            </a:r>
            <a:r>
              <a:rPr lang="en-US" sz="3200" b="0" dirty="0" smtClean="0">
                <a:solidFill>
                  <a:schemeClr val="accent4"/>
                </a:solidFill>
              </a:rPr>
              <a:t>support</a:t>
            </a:r>
            <a:endParaRPr lang="en-US" sz="3200" b="0" dirty="0">
              <a:solidFill>
                <a:schemeClr val="accent4"/>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10" y="2511038"/>
            <a:ext cx="8592963" cy="4469797"/>
          </a:xfrm>
          <a:prstGeom prst="rect">
            <a:avLst/>
          </a:prstGeom>
        </p:spPr>
      </p:pic>
      <p:sp>
        <p:nvSpPr>
          <p:cNvPr id="5" name="Rounded Rectangle 4"/>
          <p:cNvSpPr/>
          <p:nvPr/>
        </p:nvSpPr>
        <p:spPr bwMode="auto">
          <a:xfrm>
            <a:off x="12953529" y="413351"/>
            <a:ext cx="1676872" cy="987011"/>
          </a:xfrm>
          <a:prstGeom prst="roundRect">
            <a:avLst>
              <a:gd name="adj" fmla="val 10512"/>
            </a:avLst>
          </a:prstGeom>
          <a:solidFill>
            <a:schemeClr val="accent1">
              <a:lumMod val="75000"/>
            </a:schemeClr>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292608" tIns="73152" rIns="0" bIns="73152" anchor="ctr" anchorCtr="0"/>
          <a:lstStyle/>
          <a:p>
            <a:pPr>
              <a:defRPr/>
            </a:pPr>
            <a:r>
              <a:rPr lang="en-US" sz="1600" b="1" kern="0">
                <a:solidFill>
                  <a:schemeClr val="bg1"/>
                </a:solidFill>
                <a:ea typeface="Helvetica Light" charset="0"/>
                <a:cs typeface="Arial"/>
              </a:rPr>
              <a:t>Use case #2 </a:t>
            </a:r>
          </a:p>
          <a:p>
            <a:pPr lvl="0">
              <a:defRPr/>
            </a:pPr>
            <a:r>
              <a:rPr lang="en-US" altLang="en-US" sz="1600" b="1">
                <a:solidFill>
                  <a:prstClr val="white"/>
                </a:solidFill>
                <a:latin typeface="Helvetica Neue for IBM" charset="0"/>
                <a:ea typeface="Helvetica Neue for IBM" charset="0"/>
                <a:cs typeface="Helvetica Neue for IBM" charset="0"/>
                <a:sym typeface="Helvetica Neue for IBM" charset="0"/>
              </a:rPr>
              <a:t>Automate provisioning</a:t>
            </a:r>
          </a:p>
        </p:txBody>
      </p:sp>
      <p:sp>
        <p:nvSpPr>
          <p:cNvPr id="7" name="TextBox 6"/>
          <p:cNvSpPr txBox="1"/>
          <p:nvPr/>
        </p:nvSpPr>
        <p:spPr>
          <a:xfrm>
            <a:off x="9466483" y="2283721"/>
            <a:ext cx="4875718" cy="4924426"/>
          </a:xfrm>
          <a:prstGeom prst="rect">
            <a:avLst/>
          </a:prstGeom>
          <a:noFill/>
        </p:spPr>
        <p:txBody>
          <a:bodyPr wrap="square" lIns="146304" tIns="73152" rIns="146304" bIns="73152" rtlCol="0">
            <a:spAutoFit/>
          </a:bodyPr>
          <a:lstStyle/>
          <a:p>
            <a:pPr marL="274320" indent="-274320">
              <a:buFont typeface="Arial" charset="0"/>
              <a:buChar char="•"/>
            </a:pPr>
            <a:r>
              <a:rPr lang="en-US" sz="2200" kern="0" spc="-48" dirty="0">
                <a:solidFill>
                  <a:schemeClr val="tx1">
                    <a:lumMod val="75000"/>
                    <a:lumOff val="25000"/>
                  </a:schemeClr>
                </a:solidFill>
                <a:latin typeface="Arial"/>
                <a:cs typeface="Arial"/>
              </a:rPr>
              <a:t>Optional Chef runtime that can be easily deployed into your provider cloud to support IBM Chef enabled content</a:t>
            </a:r>
          </a:p>
          <a:p>
            <a:pPr marL="274320" indent="-274320">
              <a:buFont typeface="Arial" charset="0"/>
              <a:buChar char="•"/>
            </a:pPr>
            <a:endParaRPr lang="en-US" sz="2200" kern="0" spc="-48" dirty="0">
              <a:solidFill>
                <a:schemeClr val="tx1">
                  <a:lumMod val="75000"/>
                  <a:lumOff val="25000"/>
                </a:schemeClr>
              </a:solidFill>
              <a:latin typeface="Arial"/>
              <a:cs typeface="Arial"/>
            </a:endParaRPr>
          </a:p>
          <a:p>
            <a:pPr marL="274320" indent="-274320">
              <a:buFont typeface="Arial" charset="0"/>
              <a:buChar char="•"/>
            </a:pPr>
            <a:r>
              <a:rPr lang="en-US" sz="2200" kern="0" spc="-48" dirty="0">
                <a:solidFill>
                  <a:schemeClr val="tx1">
                    <a:lumMod val="75000"/>
                    <a:lumOff val="25000"/>
                  </a:schemeClr>
                </a:solidFill>
                <a:latin typeface="Arial"/>
                <a:cs typeface="Arial"/>
              </a:rPr>
              <a:t>You supply the virtual server, let CAM stand-up a </a:t>
            </a:r>
            <a:r>
              <a:rPr lang="en-US" sz="2200" kern="0" spc="-48" dirty="0">
                <a:solidFill>
                  <a:schemeClr val="tx1">
                    <a:lumMod val="75000"/>
                    <a:lumOff val="25000"/>
                  </a:schemeClr>
                </a:solidFill>
                <a:latin typeface="Arial"/>
                <a:cs typeface="Arial"/>
              </a:rPr>
              <a:t>pre-configured </a:t>
            </a:r>
            <a:r>
              <a:rPr lang="en-US" sz="2200" kern="0" spc="-48" dirty="0">
                <a:solidFill>
                  <a:schemeClr val="tx1">
                    <a:lumMod val="75000"/>
                    <a:lumOff val="25000"/>
                  </a:schemeClr>
                </a:solidFill>
                <a:latin typeface="Arial"/>
                <a:cs typeface="Arial"/>
              </a:rPr>
              <a:t>Chef runtime</a:t>
            </a:r>
          </a:p>
          <a:p>
            <a:pPr marL="274320" indent="-274320">
              <a:buFont typeface="Arial" charset="0"/>
              <a:buChar char="•"/>
            </a:pPr>
            <a:endParaRPr lang="en-US" sz="2200" kern="0" spc="-48" dirty="0">
              <a:solidFill>
                <a:schemeClr val="tx1">
                  <a:lumMod val="75000"/>
                  <a:lumOff val="25000"/>
                </a:schemeClr>
              </a:solidFill>
              <a:latin typeface="Arial"/>
              <a:cs typeface="Arial"/>
            </a:endParaRPr>
          </a:p>
          <a:p>
            <a:pPr marL="274320" indent="-274320">
              <a:buFont typeface="Arial" charset="0"/>
              <a:buChar char="•"/>
            </a:pPr>
            <a:r>
              <a:rPr lang="en-US" sz="2200" kern="0" spc="-48" dirty="0">
                <a:solidFill>
                  <a:schemeClr val="tx1">
                    <a:lumMod val="75000"/>
                    <a:lumOff val="25000"/>
                  </a:schemeClr>
                </a:solidFill>
                <a:latin typeface="Arial"/>
                <a:cs typeface="Arial"/>
              </a:rPr>
              <a:t>Fully containerized for maximum portability</a:t>
            </a:r>
          </a:p>
          <a:p>
            <a:pPr marL="274320" indent="-274320">
              <a:buFont typeface="Arial" charset="0"/>
              <a:buChar char="•"/>
            </a:pPr>
            <a:endParaRPr lang="en-US" sz="2200" kern="0" spc="-48" dirty="0">
              <a:solidFill>
                <a:schemeClr val="tx1">
                  <a:lumMod val="75000"/>
                  <a:lumOff val="25000"/>
                </a:schemeClr>
              </a:solidFill>
              <a:latin typeface="Arial"/>
              <a:cs typeface="Arial"/>
            </a:endParaRPr>
          </a:p>
          <a:p>
            <a:pPr marL="274320" indent="-274320">
              <a:buFont typeface="Arial" charset="0"/>
              <a:buChar char="•"/>
            </a:pPr>
            <a:r>
              <a:rPr lang="en-US" sz="2200" kern="0" spc="-48" dirty="0">
                <a:solidFill>
                  <a:schemeClr val="tx1">
                    <a:lumMod val="75000"/>
                    <a:lumOff val="25000"/>
                  </a:schemeClr>
                </a:solidFill>
                <a:latin typeface="Arial"/>
                <a:cs typeface="Arial"/>
              </a:rPr>
              <a:t>Integrated software repository</a:t>
            </a:r>
          </a:p>
          <a:p>
            <a:pPr marL="274320" indent="-274320">
              <a:buFont typeface="Arial" charset="0"/>
              <a:buChar char="•"/>
            </a:pPr>
            <a:endParaRPr lang="en-US" sz="1900" kern="0" spc="-48" dirty="0">
              <a:solidFill>
                <a:schemeClr val="tx1">
                  <a:lumMod val="75000"/>
                  <a:lumOff val="25000"/>
                </a:schemeClr>
              </a:solidFill>
              <a:latin typeface="Arial"/>
              <a:cs typeface="Arial"/>
            </a:endParaRPr>
          </a:p>
        </p:txBody>
      </p:sp>
      <p:sp>
        <p:nvSpPr>
          <p:cNvPr id="8" name="TextBox 7"/>
          <p:cNvSpPr txBox="1"/>
          <p:nvPr/>
        </p:nvSpPr>
        <p:spPr>
          <a:xfrm>
            <a:off x="3492037" y="1445171"/>
            <a:ext cx="5160387" cy="640176"/>
          </a:xfrm>
          <a:prstGeom prst="rect">
            <a:avLst/>
          </a:prstGeom>
          <a:noFill/>
        </p:spPr>
        <p:txBody>
          <a:bodyPr wrap="none" lIns="146304" tIns="73152" rIns="146304" bIns="73152" rtlCol="0">
            <a:spAutoFit/>
          </a:bodyPr>
          <a:lstStyle/>
          <a:p>
            <a:r>
              <a:rPr lang="en-US" sz="3200" kern="0" spc="-48">
                <a:solidFill>
                  <a:schemeClr val="accent1">
                    <a:lumMod val="75000"/>
                  </a:schemeClr>
                </a:solidFill>
                <a:latin typeface="Arial"/>
                <a:cs typeface="Arial"/>
              </a:rPr>
              <a:t>Built-in Chef Server runtime</a:t>
            </a:r>
          </a:p>
        </p:txBody>
      </p:sp>
      <p:sp>
        <p:nvSpPr>
          <p:cNvPr id="9"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15</a:t>
            </a:fld>
            <a:endParaRPr lang="en-US" dirty="0">
              <a:solidFill>
                <a:srgbClr val="6D7777"/>
              </a:solidFill>
            </a:endParaRPr>
          </a:p>
        </p:txBody>
      </p:sp>
    </p:spTree>
    <p:custDataLst>
      <p:tags r:id="rId1"/>
    </p:custDataLst>
    <p:extLst>
      <p:ext uri="{BB962C8B-B14F-4D97-AF65-F5344CB8AC3E}">
        <p14:creationId xmlns:p14="http://schemas.microsoft.com/office/powerpoint/2010/main" val="107249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solidFill>
                  <a:schemeClr val="accent4"/>
                </a:solidFill>
              </a:rPr>
              <a:t>Workload and Service Instance </a:t>
            </a:r>
            <a:r>
              <a:rPr lang="en-US" sz="3200" b="0" dirty="0" smtClean="0">
                <a:solidFill>
                  <a:schemeClr val="accent4"/>
                </a:solidFill>
              </a:rPr>
              <a:t>view</a:t>
            </a:r>
            <a:endParaRPr lang="en-US" sz="3200" b="0" dirty="0">
              <a:solidFill>
                <a:schemeClr val="accent4"/>
              </a:solidFill>
            </a:endParaRPr>
          </a:p>
        </p:txBody>
      </p:sp>
      <p:sp>
        <p:nvSpPr>
          <p:cNvPr id="46" name="TextBox 45"/>
          <p:cNvSpPr txBox="1"/>
          <p:nvPr/>
        </p:nvSpPr>
        <p:spPr>
          <a:xfrm>
            <a:off x="9889271" y="1588652"/>
            <a:ext cx="4271816" cy="320088"/>
          </a:xfrm>
          <a:prstGeom prst="rect">
            <a:avLst/>
          </a:prstGeom>
          <a:noFill/>
        </p:spPr>
        <p:txBody>
          <a:bodyPr wrap="square" lIns="146304" tIns="73152" rIns="146304" bIns="73152" rtlCol="0">
            <a:spAutoFit/>
          </a:bodyPr>
          <a:lstStyle/>
          <a:p>
            <a:r>
              <a:rPr lang="en-US" sz="1100" kern="0" spc="-48">
                <a:solidFill>
                  <a:schemeClr val="tx2"/>
                </a:solidFill>
                <a:latin typeface="Arial"/>
                <a:cs typeface="Arial"/>
              </a:rPr>
              <a:t>e</a:t>
            </a:r>
          </a:p>
        </p:txBody>
      </p:sp>
      <p:sp>
        <p:nvSpPr>
          <p:cNvPr id="69" name="TextBox 68"/>
          <p:cNvSpPr txBox="1"/>
          <p:nvPr/>
        </p:nvSpPr>
        <p:spPr>
          <a:xfrm>
            <a:off x="7807811" y="2627019"/>
            <a:ext cx="6633179" cy="5373549"/>
          </a:xfrm>
          <a:prstGeom prst="rect">
            <a:avLst/>
          </a:prstGeom>
          <a:noFill/>
          <a:ln>
            <a:solidFill>
              <a:schemeClr val="bg1"/>
            </a:solidFill>
          </a:ln>
        </p:spPr>
        <p:txBody>
          <a:bodyPr wrap="square" lIns="146304" tIns="73152" rIns="146304" bIns="73152" rtlCol="0">
            <a:noAutofit/>
          </a:bodyPr>
          <a:lstStyle/>
          <a:p>
            <a:pPr marL="342901" indent="-342901">
              <a:buFont typeface="Arial" charset="0"/>
              <a:buChar char="•"/>
            </a:pPr>
            <a:endParaRPr lang="en-GB" sz="1600" b="1" i="1" dirty="0">
              <a:solidFill>
                <a:schemeClr val="tx1">
                  <a:lumMod val="75000"/>
                  <a:lumOff val="25000"/>
                </a:schemeClr>
              </a:solidFill>
              <a:latin typeface="Arial" charset="0"/>
              <a:ea typeface="Arial" charset="0"/>
              <a:cs typeface="Arial" charset="0"/>
            </a:endParaRPr>
          </a:p>
          <a:p>
            <a:pPr marL="205741" indent="-205741">
              <a:buFont typeface="Arial" charset="0"/>
              <a:buChar char="•"/>
            </a:pPr>
            <a:r>
              <a:rPr lang="en-GB" sz="2200" dirty="0">
                <a:solidFill>
                  <a:schemeClr val="tx1">
                    <a:lumMod val="75000"/>
                    <a:lumOff val="25000"/>
                  </a:schemeClr>
                </a:solidFill>
                <a:latin typeface="Arial" charset="0"/>
                <a:ea typeface="Arial" charset="0"/>
                <a:cs typeface="Arial" charset="0"/>
              </a:rPr>
              <a:t>Manage lifecycle of VM and cloud resources</a:t>
            </a:r>
          </a:p>
          <a:p>
            <a:pPr marL="205741" indent="-205741">
              <a:buFont typeface="Arial" charset="0"/>
              <a:buChar char="•"/>
            </a:pPr>
            <a:endParaRPr lang="en-GB" sz="2200" dirty="0">
              <a:solidFill>
                <a:schemeClr val="tx1">
                  <a:lumMod val="75000"/>
                  <a:lumOff val="25000"/>
                </a:schemeClr>
              </a:solidFill>
              <a:latin typeface="Arial" charset="0"/>
              <a:ea typeface="Arial" charset="0"/>
              <a:cs typeface="Arial" charset="0"/>
            </a:endParaRPr>
          </a:p>
          <a:p>
            <a:pPr marL="205741" indent="-205741">
              <a:buFont typeface="Arial" charset="0"/>
              <a:buChar char="•"/>
            </a:pPr>
            <a:r>
              <a:rPr lang="en-GB" sz="2200" dirty="0">
                <a:solidFill>
                  <a:schemeClr val="tx1">
                    <a:lumMod val="75000"/>
                    <a:lumOff val="25000"/>
                  </a:schemeClr>
                </a:solidFill>
                <a:latin typeface="Arial" charset="0"/>
                <a:ea typeface="Arial" charset="0"/>
                <a:cs typeface="Arial" charset="0"/>
              </a:rPr>
              <a:t>Workload and Service instance views</a:t>
            </a:r>
          </a:p>
          <a:p>
            <a:pPr marL="205741" indent="-205741">
              <a:buFont typeface="Arial" charset="0"/>
              <a:buChar char="•"/>
            </a:pPr>
            <a:endParaRPr lang="en-GB" sz="2200" dirty="0">
              <a:solidFill>
                <a:schemeClr val="tx1">
                  <a:lumMod val="75000"/>
                  <a:lumOff val="25000"/>
                </a:schemeClr>
              </a:solidFill>
              <a:latin typeface="Arial" charset="0"/>
              <a:ea typeface="Arial" charset="0"/>
              <a:cs typeface="Arial" charset="0"/>
            </a:endParaRPr>
          </a:p>
          <a:p>
            <a:pPr marL="205741" indent="-205741">
              <a:buFont typeface="Arial" charset="0"/>
              <a:buChar char="•"/>
            </a:pPr>
            <a:r>
              <a:rPr lang="en-GB" sz="2200" dirty="0">
                <a:solidFill>
                  <a:schemeClr val="tx1">
                    <a:lumMod val="75000"/>
                    <a:lumOff val="25000"/>
                  </a:schemeClr>
                </a:solidFill>
                <a:latin typeface="Arial" charset="0"/>
                <a:ea typeface="Arial" charset="0"/>
                <a:cs typeface="Arial" charset="0"/>
              </a:rPr>
              <a:t>Rollout </a:t>
            </a:r>
            <a:r>
              <a:rPr lang="en-GB" sz="2200" dirty="0" smtClean="0">
                <a:solidFill>
                  <a:schemeClr val="tx1">
                    <a:lumMod val="75000"/>
                    <a:lumOff val="25000"/>
                  </a:schemeClr>
                </a:solidFill>
                <a:latin typeface="Arial" charset="0"/>
                <a:ea typeface="Arial" charset="0"/>
                <a:cs typeface="Arial" charset="0"/>
              </a:rPr>
              <a:t>and </a:t>
            </a:r>
            <a:r>
              <a:rPr lang="en-GB" sz="2200" dirty="0">
                <a:solidFill>
                  <a:schemeClr val="tx1">
                    <a:lumMod val="75000"/>
                    <a:lumOff val="25000"/>
                  </a:schemeClr>
                </a:solidFill>
                <a:latin typeface="Arial" charset="0"/>
                <a:ea typeface="Arial" charset="0"/>
                <a:cs typeface="Arial" charset="0"/>
              </a:rPr>
              <a:t>rollback infrastructure updates with </a:t>
            </a:r>
            <a:r>
              <a:rPr lang="en-GB" sz="2200" dirty="0" err="1">
                <a:solidFill>
                  <a:schemeClr val="tx1">
                    <a:lumMod val="75000"/>
                    <a:lumOff val="25000"/>
                  </a:schemeClr>
                </a:solidFill>
                <a:latin typeface="Arial" charset="0"/>
                <a:ea typeface="Arial" charset="0"/>
                <a:cs typeface="Arial" charset="0"/>
              </a:rPr>
              <a:t>Terraform</a:t>
            </a:r>
            <a:r>
              <a:rPr lang="en-GB" sz="2200" dirty="0">
                <a:solidFill>
                  <a:schemeClr val="tx1">
                    <a:lumMod val="75000"/>
                    <a:lumOff val="25000"/>
                  </a:schemeClr>
                </a:solidFill>
                <a:latin typeface="Arial" charset="0"/>
                <a:ea typeface="Arial" charset="0"/>
                <a:cs typeface="Arial" charset="0"/>
              </a:rPr>
              <a:t> Plan </a:t>
            </a:r>
            <a:r>
              <a:rPr lang="en-GB" sz="2200" dirty="0" smtClean="0">
                <a:solidFill>
                  <a:schemeClr val="tx1">
                    <a:lumMod val="75000"/>
                    <a:lumOff val="25000"/>
                  </a:schemeClr>
                </a:solidFill>
                <a:latin typeface="Arial" charset="0"/>
                <a:ea typeface="Arial" charset="0"/>
                <a:cs typeface="Arial" charset="0"/>
              </a:rPr>
              <a:t>and </a:t>
            </a:r>
            <a:r>
              <a:rPr lang="en-GB" sz="2200" dirty="0">
                <a:solidFill>
                  <a:schemeClr val="tx1">
                    <a:lumMod val="75000"/>
                    <a:lumOff val="25000"/>
                  </a:schemeClr>
                </a:solidFill>
                <a:latin typeface="Arial" charset="0"/>
                <a:ea typeface="Arial" charset="0"/>
                <a:cs typeface="Arial" charset="0"/>
              </a:rPr>
              <a:t>Apply</a:t>
            </a:r>
          </a:p>
          <a:p>
            <a:pPr marL="205741" indent="-205741">
              <a:buFont typeface="Arial" charset="0"/>
              <a:buChar char="•"/>
            </a:pPr>
            <a:endParaRPr lang="en-GB" sz="2200" i="1" dirty="0">
              <a:solidFill>
                <a:schemeClr val="tx1">
                  <a:lumMod val="75000"/>
                  <a:lumOff val="25000"/>
                </a:schemeClr>
              </a:solidFill>
              <a:latin typeface="Arial" charset="0"/>
              <a:ea typeface="Arial" charset="0"/>
              <a:cs typeface="Arial" charset="0"/>
            </a:endParaRPr>
          </a:p>
          <a:p>
            <a:pPr marL="205741" indent="-205741">
              <a:buFont typeface="Arial" charset="0"/>
              <a:buChar char="•"/>
            </a:pPr>
            <a:r>
              <a:rPr lang="en-GB" sz="2200" dirty="0">
                <a:solidFill>
                  <a:schemeClr val="tx1">
                    <a:lumMod val="75000"/>
                    <a:lumOff val="25000"/>
                  </a:schemeClr>
                </a:solidFill>
                <a:latin typeface="Arial" charset="0"/>
                <a:ea typeface="Arial" charset="0"/>
                <a:cs typeface="Arial" charset="0"/>
              </a:rPr>
              <a:t>Integrate with monitoring and logging tools, native cloud consoles and day 2 management tools (UCD, APM, </a:t>
            </a:r>
            <a:r>
              <a:rPr lang="en-GB" sz="2200" dirty="0" err="1">
                <a:solidFill>
                  <a:schemeClr val="tx1">
                    <a:lumMod val="75000"/>
                    <a:lumOff val="25000"/>
                  </a:schemeClr>
                </a:solidFill>
                <a:latin typeface="Arial" charset="0"/>
                <a:ea typeface="Arial" charset="0"/>
                <a:cs typeface="Arial" charset="0"/>
              </a:rPr>
              <a:t>ServiceNow</a:t>
            </a:r>
            <a:r>
              <a:rPr lang="en-GB" sz="2200" dirty="0">
                <a:solidFill>
                  <a:schemeClr val="tx1">
                    <a:lumMod val="75000"/>
                    <a:lumOff val="25000"/>
                  </a:schemeClr>
                </a:solidFill>
                <a:latin typeface="Arial" charset="0"/>
                <a:ea typeface="Arial" charset="0"/>
                <a:cs typeface="Arial" charset="0"/>
              </a:rPr>
              <a:t>, </a:t>
            </a:r>
            <a:r>
              <a:rPr lang="en-GB" sz="2200" dirty="0" err="1">
                <a:solidFill>
                  <a:schemeClr val="tx1">
                    <a:lumMod val="75000"/>
                    <a:lumOff val="25000"/>
                  </a:schemeClr>
                </a:solidFill>
                <a:latin typeface="Arial" charset="0"/>
                <a:ea typeface="Arial" charset="0"/>
                <a:cs typeface="Arial" charset="0"/>
              </a:rPr>
              <a:t>Splunk</a:t>
            </a:r>
            <a:r>
              <a:rPr lang="en-GB" sz="2200" dirty="0">
                <a:solidFill>
                  <a:schemeClr val="tx1">
                    <a:lumMod val="75000"/>
                    <a:lumOff val="25000"/>
                  </a:schemeClr>
                </a:solidFill>
                <a:latin typeface="Arial" charset="0"/>
                <a:ea typeface="Arial" charset="0"/>
                <a:cs typeface="Arial" charset="0"/>
              </a:rPr>
              <a:t>, etc.) </a:t>
            </a:r>
          </a:p>
        </p:txBody>
      </p:sp>
      <p:sp>
        <p:nvSpPr>
          <p:cNvPr id="70" name="TextBox 69"/>
          <p:cNvSpPr txBox="1"/>
          <p:nvPr/>
        </p:nvSpPr>
        <p:spPr>
          <a:xfrm>
            <a:off x="3125281" y="1399982"/>
            <a:ext cx="7223758" cy="738664"/>
          </a:xfrm>
          <a:prstGeom prst="rect">
            <a:avLst/>
          </a:prstGeom>
          <a:solidFill>
            <a:schemeClr val="bg1"/>
          </a:solidFill>
          <a:ln>
            <a:solidFill>
              <a:schemeClr val="bg1"/>
            </a:solidFill>
          </a:ln>
        </p:spPr>
        <p:txBody>
          <a:bodyPr wrap="square" lIns="146304" tIns="73152" rIns="146304" bIns="73152" rtlCol="0" anchor="ctr" anchorCtr="0">
            <a:noAutofit/>
          </a:bodyPr>
          <a:lstStyle/>
          <a:p>
            <a:pPr algn="ctr"/>
            <a:r>
              <a:rPr lang="en-GB" sz="2600" b="1" dirty="0">
                <a:solidFill>
                  <a:schemeClr val="accent1">
                    <a:lumMod val="75000"/>
                  </a:schemeClr>
                </a:solidFill>
                <a:latin typeface="Arial" charset="0"/>
                <a:ea typeface="Arial" charset="0"/>
                <a:cs typeface="Arial" charset="0"/>
              </a:rPr>
              <a:t>Manage workload and services instances from an integrated console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6" y="2589533"/>
            <a:ext cx="7390510" cy="225679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95" y="5148115"/>
            <a:ext cx="7375066" cy="2064218"/>
          </a:xfrm>
          <a:prstGeom prst="rect">
            <a:avLst/>
          </a:prstGeom>
        </p:spPr>
      </p:pic>
      <p:sp>
        <p:nvSpPr>
          <p:cNvPr id="11" name="Rounded Rectangle 10"/>
          <p:cNvSpPr/>
          <p:nvPr/>
        </p:nvSpPr>
        <p:spPr bwMode="auto">
          <a:xfrm>
            <a:off x="12458409" y="436720"/>
            <a:ext cx="2166165" cy="987011"/>
          </a:xfrm>
          <a:prstGeom prst="roundRect">
            <a:avLst>
              <a:gd name="adj" fmla="val 10512"/>
            </a:avLst>
          </a:prstGeom>
          <a:solidFill>
            <a:schemeClr val="accent1">
              <a:lumMod val="75000"/>
            </a:schemeClr>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292608" tIns="73152" rIns="0" bIns="73152" anchor="ctr" anchorCtr="0"/>
          <a:lstStyle/>
          <a:p>
            <a:pPr algn="ctr">
              <a:defRPr/>
            </a:pPr>
            <a:r>
              <a:rPr lang="en-US" sz="1600" b="1" kern="0">
                <a:solidFill>
                  <a:schemeClr val="bg1"/>
                </a:solidFill>
                <a:ea typeface="Helvetica Light" charset="0"/>
                <a:cs typeface="Arial"/>
              </a:rPr>
              <a:t>Use case #3</a:t>
            </a:r>
          </a:p>
          <a:p>
            <a:pPr algn="ctr">
              <a:defRPr/>
            </a:pPr>
            <a:r>
              <a:rPr lang="en-US" sz="1600" b="1" kern="0">
                <a:solidFill>
                  <a:schemeClr val="bg1"/>
                </a:solidFill>
                <a:ea typeface="Helvetica Light" charset="0"/>
                <a:cs typeface="Arial"/>
              </a:rPr>
              <a:t>Manage workload &amp;  service lifecycle</a:t>
            </a:r>
          </a:p>
        </p:txBody>
      </p:sp>
      <p:sp>
        <p:nvSpPr>
          <p:cNvPr id="10"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16</a:t>
            </a:fld>
            <a:endParaRPr lang="en-US" dirty="0">
              <a:solidFill>
                <a:srgbClr val="6D7777"/>
              </a:solidFill>
            </a:endParaRPr>
          </a:p>
        </p:txBody>
      </p:sp>
    </p:spTree>
    <p:custDataLst>
      <p:tags r:id="rId1"/>
    </p:custDataLst>
    <p:extLst>
      <p:ext uri="{BB962C8B-B14F-4D97-AF65-F5344CB8AC3E}">
        <p14:creationId xmlns:p14="http://schemas.microsoft.com/office/powerpoint/2010/main" val="2464744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solidFill>
                  <a:schemeClr val="accent4"/>
                </a:solidFill>
              </a:rPr>
              <a:t>Marketplace of pre-built automation content</a:t>
            </a:r>
          </a:p>
        </p:txBody>
      </p:sp>
      <p:sp>
        <p:nvSpPr>
          <p:cNvPr id="46" name="TextBox 45"/>
          <p:cNvSpPr txBox="1"/>
          <p:nvPr/>
        </p:nvSpPr>
        <p:spPr>
          <a:xfrm>
            <a:off x="9889271" y="1588652"/>
            <a:ext cx="4271816" cy="320088"/>
          </a:xfrm>
          <a:prstGeom prst="rect">
            <a:avLst/>
          </a:prstGeom>
          <a:noFill/>
        </p:spPr>
        <p:txBody>
          <a:bodyPr wrap="square" lIns="146304" tIns="73152" rIns="146304" bIns="73152" rtlCol="0">
            <a:spAutoFit/>
          </a:bodyPr>
          <a:lstStyle/>
          <a:p>
            <a:r>
              <a:rPr lang="en-US" sz="1100" kern="0" spc="-48">
                <a:solidFill>
                  <a:schemeClr val="tx2"/>
                </a:solidFill>
                <a:latin typeface="Arial"/>
                <a:cs typeface="Arial"/>
              </a:rPr>
              <a:t>e</a:t>
            </a:r>
          </a:p>
        </p:txBody>
      </p:sp>
      <p:sp>
        <p:nvSpPr>
          <p:cNvPr id="69" name="TextBox 68"/>
          <p:cNvSpPr txBox="1"/>
          <p:nvPr/>
        </p:nvSpPr>
        <p:spPr>
          <a:xfrm>
            <a:off x="7579211" y="2073659"/>
            <a:ext cx="6633179" cy="5373549"/>
          </a:xfrm>
          <a:prstGeom prst="rect">
            <a:avLst/>
          </a:prstGeom>
          <a:noFill/>
          <a:ln>
            <a:solidFill>
              <a:schemeClr val="bg1"/>
            </a:solidFill>
          </a:ln>
        </p:spPr>
        <p:txBody>
          <a:bodyPr wrap="square" lIns="146304" tIns="73152" rIns="146304" bIns="73152" rtlCol="0">
            <a:noAutofit/>
          </a:bodyPr>
          <a:lstStyle/>
          <a:p>
            <a:pPr marL="342901" indent="-342901">
              <a:buFont typeface="Arial" charset="0"/>
              <a:buChar char="•"/>
            </a:pPr>
            <a:endParaRPr lang="en-GB" sz="1600" b="1" i="1" dirty="0">
              <a:solidFill>
                <a:schemeClr val="accent1">
                  <a:lumMod val="75000"/>
                </a:schemeClr>
              </a:solidFill>
              <a:latin typeface="Arial" charset="0"/>
              <a:ea typeface="Arial" charset="0"/>
              <a:cs typeface="Arial" charset="0"/>
            </a:endParaRPr>
          </a:p>
          <a:p>
            <a:pPr marL="292608" lvl="1" indent="-292608">
              <a:spcBef>
                <a:spcPts val="1920"/>
              </a:spcBef>
              <a:buFont typeface="Arial" charset="0"/>
              <a:buChar char="•"/>
            </a:pPr>
            <a:r>
              <a:rPr lang="en-US" sz="2000" dirty="0">
                <a:solidFill>
                  <a:schemeClr val="tx1">
                    <a:lumMod val="75000"/>
                    <a:lumOff val="25000"/>
                  </a:schemeClr>
                </a:solidFill>
                <a:latin typeface="Arial" charset="0"/>
                <a:ea typeface="Arial" charset="0"/>
                <a:cs typeface="Arial" charset="0"/>
              </a:rPr>
              <a:t>Accelerate projects into production by leveraging pre-build curated Helm Chart, </a:t>
            </a:r>
            <a:r>
              <a:rPr lang="en-US" sz="2000" dirty="0" err="1">
                <a:solidFill>
                  <a:schemeClr val="tx1">
                    <a:lumMod val="75000"/>
                    <a:lumOff val="25000"/>
                  </a:schemeClr>
                </a:solidFill>
                <a:latin typeface="Arial" charset="0"/>
                <a:ea typeface="Arial" charset="0"/>
                <a:cs typeface="Arial" charset="0"/>
              </a:rPr>
              <a:t>Terraform</a:t>
            </a:r>
            <a:r>
              <a:rPr lang="en-US" sz="2000" dirty="0">
                <a:solidFill>
                  <a:schemeClr val="tx1">
                    <a:lumMod val="75000"/>
                    <a:lumOff val="25000"/>
                  </a:schemeClr>
                </a:solidFill>
                <a:latin typeface="Arial" charset="0"/>
                <a:ea typeface="Arial" charset="0"/>
                <a:cs typeface="Arial" charset="0"/>
              </a:rPr>
              <a:t> Configurations and Chef scripts</a:t>
            </a:r>
          </a:p>
          <a:p>
            <a:pPr marL="292608" lvl="1" indent="-292608">
              <a:spcBef>
                <a:spcPts val="1920"/>
              </a:spcBef>
              <a:buFont typeface="Arial" charset="0"/>
              <a:buChar char="•"/>
            </a:pPr>
            <a:r>
              <a:rPr lang="en-US" sz="2000" dirty="0">
                <a:solidFill>
                  <a:schemeClr val="tx1">
                    <a:lumMod val="75000"/>
                    <a:lumOff val="25000"/>
                  </a:schemeClr>
                </a:solidFill>
                <a:latin typeface="Arial" charset="0"/>
                <a:ea typeface="Arial" charset="0"/>
                <a:cs typeface="Arial" charset="0"/>
              </a:rPr>
              <a:t>Catalog of IBM Middleware content, built to best practices for consistent high quality</a:t>
            </a:r>
          </a:p>
          <a:p>
            <a:pPr marL="292608" lvl="1" indent="-292608">
              <a:spcBef>
                <a:spcPts val="1920"/>
              </a:spcBef>
              <a:buFont typeface="Arial" charset="0"/>
              <a:buChar char="•"/>
            </a:pPr>
            <a:r>
              <a:rPr lang="en-US" sz="2000" dirty="0">
                <a:solidFill>
                  <a:schemeClr val="tx1">
                    <a:lumMod val="75000"/>
                    <a:lumOff val="25000"/>
                  </a:schemeClr>
                </a:solidFill>
                <a:latin typeface="Arial"/>
                <a:sym typeface="Calibri"/>
              </a:rPr>
              <a:t>Interoperable in IBM Cloud (private, dedicated, public)</a:t>
            </a:r>
          </a:p>
          <a:p>
            <a:pPr marL="292608" lvl="1" indent="-292608">
              <a:spcBef>
                <a:spcPts val="1920"/>
              </a:spcBef>
              <a:buFont typeface="Arial" charset="0"/>
              <a:buChar char="•"/>
            </a:pPr>
            <a:r>
              <a:rPr lang="en-US" sz="2000" dirty="0">
                <a:solidFill>
                  <a:schemeClr val="tx1">
                    <a:lumMod val="75000"/>
                    <a:lumOff val="25000"/>
                  </a:schemeClr>
                </a:solidFill>
                <a:latin typeface="Arial"/>
                <a:sym typeface="Calibri"/>
              </a:rPr>
              <a:t>Reusable and customizable to adapt to specific business requirements</a:t>
            </a:r>
          </a:p>
          <a:p>
            <a:pPr marL="292608" lvl="1" indent="-292608">
              <a:spcBef>
                <a:spcPts val="1920"/>
              </a:spcBef>
              <a:buFont typeface="Arial" charset="0"/>
              <a:buChar char="•"/>
            </a:pPr>
            <a:r>
              <a:rPr lang="en-US" sz="2000" dirty="0">
                <a:solidFill>
                  <a:schemeClr val="tx1">
                    <a:lumMod val="75000"/>
                    <a:lumOff val="25000"/>
                  </a:schemeClr>
                </a:solidFill>
                <a:latin typeface="Arial"/>
                <a:sym typeface="Calibri"/>
              </a:rPr>
              <a:t>Fully supported with updates and distribution</a:t>
            </a:r>
          </a:p>
          <a:p>
            <a:pPr marL="342901" lvl="1" indent="-342901">
              <a:buFont typeface="Arial" charset="0"/>
              <a:buChar char="•"/>
            </a:pPr>
            <a:endParaRPr lang="en-US" sz="2200" dirty="0">
              <a:solidFill>
                <a:schemeClr val="accent1">
                  <a:lumMod val="75000"/>
                </a:schemeClr>
              </a:solidFill>
              <a:latin typeface="Arial" charset="0"/>
              <a:ea typeface="Arial" charset="0"/>
              <a:cs typeface="Arial" charset="0"/>
            </a:endParaRPr>
          </a:p>
        </p:txBody>
      </p:sp>
      <p:sp>
        <p:nvSpPr>
          <p:cNvPr id="70" name="TextBox 69"/>
          <p:cNvSpPr txBox="1"/>
          <p:nvPr/>
        </p:nvSpPr>
        <p:spPr>
          <a:xfrm>
            <a:off x="7158785" y="1561911"/>
            <a:ext cx="6633179" cy="738664"/>
          </a:xfrm>
          <a:prstGeom prst="rect">
            <a:avLst/>
          </a:prstGeom>
          <a:solidFill>
            <a:schemeClr val="bg1"/>
          </a:solidFill>
          <a:ln>
            <a:solidFill>
              <a:schemeClr val="bg1"/>
            </a:solidFill>
          </a:ln>
        </p:spPr>
        <p:txBody>
          <a:bodyPr wrap="square" lIns="146304" tIns="73152" rIns="146304" bIns="73152" rtlCol="0" anchor="ctr" anchorCtr="0">
            <a:noAutofit/>
          </a:bodyPr>
          <a:lstStyle/>
          <a:p>
            <a:pPr marL="0" lvl="1" algn="ctr"/>
            <a:r>
              <a:rPr lang="en-GB" sz="2600">
                <a:solidFill>
                  <a:schemeClr val="accent1">
                    <a:lumMod val="75000"/>
                  </a:schemeClr>
                </a:solidFill>
                <a:latin typeface="Arial" charset="0"/>
                <a:ea typeface="Arial" charset="0"/>
                <a:cs typeface="Arial" charset="0"/>
              </a:rPr>
              <a:t>Content Marketplace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931" y="2831110"/>
            <a:ext cx="1170432" cy="1170432"/>
          </a:xfrm>
          <a:prstGeom prst="rect">
            <a:avLst/>
          </a:prstGeom>
        </p:spPr>
      </p:pic>
      <p:grpSp>
        <p:nvGrpSpPr>
          <p:cNvPr id="4" name="Group 3"/>
          <p:cNvGrpSpPr/>
          <p:nvPr/>
        </p:nvGrpSpPr>
        <p:grpSpPr>
          <a:xfrm>
            <a:off x="807057" y="1876603"/>
            <a:ext cx="1354424" cy="1909014"/>
            <a:chOff x="602889" y="918518"/>
            <a:chExt cx="846515" cy="1193134"/>
          </a:xfrm>
        </p:grpSpPr>
        <p:grpSp>
          <p:nvGrpSpPr>
            <p:cNvPr id="26" name="Group 25"/>
            <p:cNvGrpSpPr>
              <a:grpSpLocks noChangeAspect="1"/>
            </p:cNvGrpSpPr>
            <p:nvPr/>
          </p:nvGrpSpPr>
          <p:grpSpPr>
            <a:xfrm>
              <a:off x="602889" y="1265139"/>
              <a:ext cx="846515" cy="846513"/>
              <a:chOff x="3289318" y="875956"/>
              <a:chExt cx="812800" cy="812800"/>
            </a:xfrm>
          </p:grpSpPr>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318" y="875956"/>
                <a:ext cx="812800" cy="812800"/>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4649" y="987932"/>
                <a:ext cx="291878" cy="256032"/>
              </a:xfrm>
              <a:prstGeom prst="rect">
                <a:avLst/>
              </a:prstGeom>
              <a:ln>
                <a:solidFill>
                  <a:schemeClr val="accent2"/>
                </a:solidFill>
              </a:ln>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9642" y="1327964"/>
                <a:ext cx="278985" cy="237744"/>
              </a:xfrm>
              <a:prstGeom prst="rect">
                <a:avLst/>
              </a:prstGeom>
              <a:ln>
                <a:solidFill>
                  <a:schemeClr val="accent2"/>
                </a:solidFill>
              </a:ln>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13282" y="1309676"/>
                <a:ext cx="288986" cy="256032"/>
              </a:xfrm>
              <a:prstGeom prst="rect">
                <a:avLst/>
              </a:prstGeom>
              <a:ln>
                <a:solidFill>
                  <a:schemeClr val="accent2"/>
                </a:solidFill>
              </a:ln>
            </p:spPr>
          </p:pic>
        </p:grpSp>
        <p:pic>
          <p:nvPicPr>
            <p:cNvPr id="32" name="Picture 31"/>
            <p:cNvPicPr>
              <a:picLocks noChangeAspect="1"/>
            </p:cNvPicPr>
            <p:nvPr/>
          </p:nvPicPr>
          <p:blipFill>
            <a:blip r:embed="rId8"/>
            <a:stretch>
              <a:fillRect/>
            </a:stretch>
          </p:blipFill>
          <p:spPr>
            <a:xfrm>
              <a:off x="673177" y="918518"/>
              <a:ext cx="742524" cy="395791"/>
            </a:xfrm>
            <a:prstGeom prst="rect">
              <a:avLst/>
            </a:prstGeom>
          </p:spPr>
        </p:pic>
      </p:grpSp>
      <p:pic>
        <p:nvPicPr>
          <p:cNvPr id="33" name="Picture 32"/>
          <p:cNvPicPr>
            <a:picLocks noChangeAspect="1"/>
          </p:cNvPicPr>
          <p:nvPr/>
        </p:nvPicPr>
        <p:blipFill>
          <a:blip r:embed="rId9"/>
          <a:stretch>
            <a:fillRect/>
          </a:stretch>
        </p:blipFill>
        <p:spPr>
          <a:xfrm>
            <a:off x="5504939" y="1627266"/>
            <a:ext cx="922726" cy="931685"/>
          </a:xfrm>
          <a:prstGeom prst="rect">
            <a:avLst/>
          </a:prstGeom>
        </p:spPr>
      </p:pic>
      <p:pic>
        <p:nvPicPr>
          <p:cNvPr id="34" name="Picture 33" descr="Screen Shot 2016-01-25 at 4.57.55 PM.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65642" y="1554922"/>
            <a:ext cx="2284168" cy="1987123"/>
          </a:xfrm>
          <a:prstGeom prst="rect">
            <a:avLst/>
          </a:prstGeom>
        </p:spPr>
      </p:pic>
      <p:grpSp>
        <p:nvGrpSpPr>
          <p:cNvPr id="36" name="Group 35"/>
          <p:cNvGrpSpPr>
            <a:grpSpLocks noChangeAspect="1"/>
          </p:cNvGrpSpPr>
          <p:nvPr/>
        </p:nvGrpSpPr>
        <p:grpSpPr>
          <a:xfrm>
            <a:off x="2804178" y="3508092"/>
            <a:ext cx="1344003" cy="1169554"/>
            <a:chOff x="7973353" y="1985949"/>
            <a:chExt cx="2525200" cy="2197431"/>
          </a:xfrm>
        </p:grpSpPr>
        <p:sp>
          <p:nvSpPr>
            <p:cNvPr id="37" name="Hexagon 36"/>
            <p:cNvSpPr/>
            <p:nvPr/>
          </p:nvSpPr>
          <p:spPr>
            <a:xfrm>
              <a:off x="7973353" y="1985949"/>
              <a:ext cx="2525200" cy="2197431"/>
            </a:xfrm>
            <a:prstGeom prst="hexagon">
              <a:avLst/>
            </a:prstGeom>
            <a:solidFill>
              <a:srgbClr val="C0E6FF"/>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463005">
                <a:defRPr/>
              </a:pPr>
              <a:endParaRPr lang="en-US" kern="0">
                <a:solidFill>
                  <a:sysClr val="windowText" lastClr="000000"/>
                </a:solidFill>
              </a:endParaRPr>
            </a:p>
          </p:txBody>
        </p:sp>
        <p:pic>
          <p:nvPicPr>
            <p:cNvPr id="39" name="Picture 38" descr="marketplace.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64118" y="2473905"/>
              <a:ext cx="1339565" cy="1221519"/>
            </a:xfrm>
            <a:prstGeom prst="rect">
              <a:avLst/>
            </a:prstGeom>
          </p:spPr>
        </p:pic>
      </p:grpSp>
      <p:sp>
        <p:nvSpPr>
          <p:cNvPr id="21" name="Rounded Rectangle 20"/>
          <p:cNvSpPr/>
          <p:nvPr/>
        </p:nvSpPr>
        <p:spPr bwMode="auto">
          <a:xfrm>
            <a:off x="12953529" y="413351"/>
            <a:ext cx="1676872" cy="987011"/>
          </a:xfrm>
          <a:prstGeom prst="roundRect">
            <a:avLst>
              <a:gd name="adj" fmla="val 10512"/>
            </a:avLst>
          </a:prstGeom>
          <a:solidFill>
            <a:schemeClr val="accent1">
              <a:lumMod val="75000"/>
            </a:schemeClr>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292608" tIns="73152" rIns="0" bIns="73152" anchor="ctr" anchorCtr="0"/>
          <a:lstStyle/>
          <a:p>
            <a:pPr>
              <a:defRPr/>
            </a:pPr>
            <a:r>
              <a:rPr lang="en-US" sz="1600" b="1" kern="0">
                <a:solidFill>
                  <a:schemeClr val="bg1"/>
                </a:solidFill>
                <a:ea typeface="Helvetica Light" charset="0"/>
                <a:cs typeface="Arial"/>
              </a:rPr>
              <a:t>Use case #2 </a:t>
            </a:r>
          </a:p>
          <a:p>
            <a:pPr lvl="0">
              <a:defRPr/>
            </a:pPr>
            <a:r>
              <a:rPr lang="en-US" altLang="en-US" sz="1600" b="1">
                <a:solidFill>
                  <a:prstClr val="white"/>
                </a:solidFill>
                <a:latin typeface="Helvetica Neue for IBM" charset="0"/>
                <a:ea typeface="Helvetica Neue for IBM" charset="0"/>
                <a:cs typeface="Helvetica Neue for IBM" charset="0"/>
                <a:sym typeface="Helvetica Neue for IBM" charset="0"/>
              </a:rPr>
              <a:t>Automate provisioning</a:t>
            </a:r>
          </a:p>
        </p:txBody>
      </p:sp>
      <p:sp>
        <p:nvSpPr>
          <p:cNvPr id="5" name="Rectangle 4"/>
          <p:cNvSpPr/>
          <p:nvPr/>
        </p:nvSpPr>
        <p:spPr>
          <a:xfrm>
            <a:off x="264010" y="5304645"/>
            <a:ext cx="7315200" cy="2217530"/>
          </a:xfrm>
          <a:prstGeom prst="rect">
            <a:avLst/>
          </a:prstGeom>
        </p:spPr>
        <p:txBody>
          <a:bodyPr lIns="146304" tIns="73152" rIns="146304" bIns="73152">
            <a:spAutoFit/>
          </a:bodyPr>
          <a:lstStyle/>
          <a:p>
            <a:pPr defTabSz="822960">
              <a:spcBef>
                <a:spcPts val="320"/>
              </a:spcBef>
            </a:pPr>
            <a:r>
              <a:rPr lang="en-US" sz="1900" dirty="0" err="1">
                <a:solidFill>
                  <a:schemeClr val="accent1">
                    <a:lumMod val="75000"/>
                  </a:schemeClr>
                </a:solidFill>
                <a:latin typeface="Arial" charset="0"/>
                <a:ea typeface="Arial" charset="0"/>
                <a:cs typeface="Arial" charset="0"/>
              </a:rPr>
              <a:t>Terraform</a:t>
            </a:r>
            <a:r>
              <a:rPr lang="en-US" sz="1900" dirty="0">
                <a:solidFill>
                  <a:schemeClr val="accent1">
                    <a:lumMod val="75000"/>
                  </a:schemeClr>
                </a:solidFill>
                <a:latin typeface="Arial" charset="0"/>
                <a:ea typeface="Arial" charset="0"/>
                <a:cs typeface="Arial" charset="0"/>
              </a:rPr>
              <a:t> configurations:</a:t>
            </a:r>
          </a:p>
          <a:p>
            <a:pPr marL="274320" indent="-274320" defTabSz="822960">
              <a:spcBef>
                <a:spcPts val="320"/>
              </a:spcBef>
              <a:buFont typeface="Arial" charset="0"/>
              <a:buChar char="•"/>
            </a:pPr>
            <a:r>
              <a:rPr lang="en-US" sz="1800" dirty="0">
                <a:solidFill>
                  <a:schemeClr val="tx1">
                    <a:lumMod val="75000"/>
                    <a:lumOff val="25000"/>
                  </a:schemeClr>
                </a:solidFill>
                <a:latin typeface="Arial" charset="0"/>
                <a:ea typeface="Arial" charset="0"/>
                <a:cs typeface="Arial" charset="0"/>
              </a:rPr>
              <a:t>WAS ND, WAS Liberty, DB2,  MQ, MEAN stack, LAMP stack, </a:t>
            </a:r>
            <a:r>
              <a:rPr lang="en-US" sz="1800" dirty="0" err="1">
                <a:solidFill>
                  <a:schemeClr val="tx1">
                    <a:lumMod val="75000"/>
                    <a:lumOff val="25000"/>
                  </a:schemeClr>
                </a:solidFill>
                <a:latin typeface="Arial" charset="0"/>
                <a:ea typeface="Arial" charset="0"/>
                <a:cs typeface="Arial" charset="0"/>
              </a:rPr>
              <a:t>Strongloop</a:t>
            </a:r>
            <a:r>
              <a:rPr lang="en-US" sz="1800" dirty="0">
                <a:solidFill>
                  <a:schemeClr val="tx1">
                    <a:lumMod val="75000"/>
                    <a:lumOff val="25000"/>
                  </a:schemeClr>
                </a:solidFill>
                <a:latin typeface="Arial" charset="0"/>
                <a:ea typeface="Arial" charset="0"/>
                <a:cs typeface="Arial" charset="0"/>
              </a:rPr>
              <a:t> stack, </a:t>
            </a:r>
            <a:r>
              <a:rPr lang="en-US" sz="1800" dirty="0" err="1">
                <a:solidFill>
                  <a:schemeClr val="tx1">
                    <a:lumMod val="75000"/>
                    <a:lumOff val="25000"/>
                  </a:schemeClr>
                </a:solidFill>
                <a:latin typeface="Arial" charset="0"/>
                <a:ea typeface="Arial" charset="0"/>
                <a:cs typeface="Arial" charset="0"/>
              </a:rPr>
              <a:t>Kubernetes</a:t>
            </a:r>
            <a:r>
              <a:rPr lang="en-US" sz="1800" dirty="0">
                <a:solidFill>
                  <a:schemeClr val="tx1">
                    <a:lumMod val="75000"/>
                    <a:lumOff val="25000"/>
                  </a:schemeClr>
                </a:solidFill>
                <a:latin typeface="Arial" charset="0"/>
                <a:ea typeface="Arial" charset="0"/>
                <a:cs typeface="Arial" charset="0"/>
              </a:rPr>
              <a:t> clusters, </a:t>
            </a:r>
            <a:r>
              <a:rPr lang="en-US" sz="1800" dirty="0" err="1">
                <a:solidFill>
                  <a:schemeClr val="tx1">
                    <a:lumMod val="75000"/>
                    <a:lumOff val="25000"/>
                  </a:schemeClr>
                </a:solidFill>
                <a:latin typeface="Arial" charset="0"/>
                <a:ea typeface="Arial" charset="0"/>
                <a:cs typeface="Arial" charset="0"/>
              </a:rPr>
              <a:t>MongoDB</a:t>
            </a:r>
            <a:r>
              <a:rPr lang="en-US" sz="1800" dirty="0">
                <a:solidFill>
                  <a:schemeClr val="tx1">
                    <a:lumMod val="75000"/>
                    <a:lumOff val="25000"/>
                  </a:schemeClr>
                </a:solidFill>
                <a:latin typeface="Arial" charset="0"/>
                <a:ea typeface="Arial" charset="0"/>
                <a:cs typeface="Arial" charset="0"/>
              </a:rPr>
              <a:t>, Node.js, Amazon EC2 virtual servers, IBM Cloud virtual servers, VMware virtual servers, MySQL</a:t>
            </a:r>
          </a:p>
          <a:p>
            <a:pPr defTabSz="822960">
              <a:spcBef>
                <a:spcPts val="320"/>
              </a:spcBef>
            </a:pPr>
            <a:r>
              <a:rPr lang="en-US" sz="1800" dirty="0">
                <a:solidFill>
                  <a:schemeClr val="accent1">
                    <a:lumMod val="75000"/>
                  </a:schemeClr>
                </a:solidFill>
                <a:latin typeface="Arial" charset="0"/>
                <a:ea typeface="Arial" charset="0"/>
                <a:cs typeface="Arial" charset="0"/>
              </a:rPr>
              <a:t>Chef cookbooks:</a:t>
            </a:r>
          </a:p>
          <a:p>
            <a:pPr marL="274320" indent="-274320" defTabSz="822960">
              <a:spcBef>
                <a:spcPts val="320"/>
              </a:spcBef>
              <a:buFont typeface="Arial" charset="0"/>
              <a:buChar char="•"/>
            </a:pPr>
            <a:r>
              <a:rPr lang="en-US" sz="1800" dirty="0">
                <a:solidFill>
                  <a:schemeClr val="tx1">
                    <a:lumMod val="75000"/>
                    <a:lumOff val="25000"/>
                  </a:schemeClr>
                </a:solidFill>
                <a:latin typeface="Arial" charset="0"/>
                <a:ea typeface="Arial" charset="0"/>
                <a:cs typeface="Arial" charset="0"/>
              </a:rPr>
              <a:t>WAS ND, WAS Liberty,  DB2, MQ, MySQL</a:t>
            </a:r>
          </a:p>
        </p:txBody>
      </p:sp>
      <p:sp>
        <p:nvSpPr>
          <p:cNvPr id="22"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17</a:t>
            </a:fld>
            <a:endParaRPr lang="en-US" dirty="0">
              <a:solidFill>
                <a:srgbClr val="6D7777"/>
              </a:solidFill>
            </a:endParaRPr>
          </a:p>
        </p:txBody>
      </p:sp>
    </p:spTree>
    <p:custDataLst>
      <p:tags r:id="rId1"/>
    </p:custDataLst>
    <p:extLst>
      <p:ext uri="{BB962C8B-B14F-4D97-AF65-F5344CB8AC3E}">
        <p14:creationId xmlns:p14="http://schemas.microsoft.com/office/powerpoint/2010/main" val="3709499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solidFill>
                  <a:schemeClr val="accent4"/>
                </a:solidFill>
              </a:rPr>
              <a:t>M</a:t>
            </a:r>
            <a:r>
              <a:rPr lang="en-US" sz="3200" b="0" dirty="0">
                <a:solidFill>
                  <a:schemeClr val="accent4"/>
                </a:solidFill>
              </a:rPr>
              <a:t>ulti-cloud management with Cloud Automation Manager</a:t>
            </a:r>
            <a:endParaRPr lang="en-US" sz="3200" b="0" i="1" dirty="0">
              <a:solidFill>
                <a:schemeClr val="accent4"/>
              </a:solidFill>
            </a:endParaRPr>
          </a:p>
        </p:txBody>
      </p:sp>
      <p:sp>
        <p:nvSpPr>
          <p:cNvPr id="11" name="TextBox 10"/>
          <p:cNvSpPr txBox="1"/>
          <p:nvPr/>
        </p:nvSpPr>
        <p:spPr>
          <a:xfrm>
            <a:off x="7201246" y="1290223"/>
            <a:ext cx="7171339" cy="4308872"/>
          </a:xfrm>
          <a:prstGeom prst="rect">
            <a:avLst/>
          </a:prstGeom>
          <a:noFill/>
        </p:spPr>
        <p:txBody>
          <a:bodyPr wrap="square" lIns="146304" tIns="73152" rIns="146304" bIns="73152" rtlCol="0">
            <a:spAutoFit/>
          </a:bodyPr>
          <a:lstStyle/>
          <a:p>
            <a:pPr marL="457200" indent="-457200">
              <a:spcBef>
                <a:spcPts val="960"/>
              </a:spcBef>
              <a:buFont typeface="Arial" charset="0"/>
              <a:buChar char="•"/>
            </a:pPr>
            <a:r>
              <a:rPr lang="en-US" sz="2200" spc="-48" dirty="0">
                <a:solidFill>
                  <a:schemeClr val="tx1">
                    <a:lumMod val="75000"/>
                    <a:lumOff val="25000"/>
                  </a:schemeClr>
                </a:solidFill>
              </a:rPr>
              <a:t>CAM </a:t>
            </a:r>
            <a:r>
              <a:rPr lang="en-US" sz="2200" b="1" spc="-48" dirty="0">
                <a:solidFill>
                  <a:schemeClr val="accent3"/>
                </a:solidFill>
              </a:rPr>
              <a:t>extends</a:t>
            </a:r>
            <a:r>
              <a:rPr lang="en-US" sz="2200" spc="-48" dirty="0">
                <a:solidFill>
                  <a:schemeClr val="accent2">
                    <a:lumMod val="75000"/>
                  </a:schemeClr>
                </a:solidFill>
              </a:rPr>
              <a:t> </a:t>
            </a:r>
            <a:r>
              <a:rPr lang="en-US" sz="2200" spc="-48" dirty="0">
                <a:solidFill>
                  <a:schemeClr val="tx1">
                    <a:lumMod val="75000"/>
                    <a:lumOff val="25000"/>
                  </a:schemeClr>
                </a:solidFill>
              </a:rPr>
              <a:t>IBM Cloud </a:t>
            </a:r>
            <a:r>
              <a:rPr lang="en-US" sz="2200" spc="-48" dirty="0" smtClean="0">
                <a:solidFill>
                  <a:schemeClr val="tx1">
                    <a:lumMod val="75000"/>
                    <a:lumOff val="25000"/>
                  </a:schemeClr>
                </a:solidFill>
              </a:rPr>
              <a:t>Private </a:t>
            </a:r>
            <a:r>
              <a:rPr lang="en-US" sz="2200" spc="-48" dirty="0">
                <a:solidFill>
                  <a:schemeClr val="tx1">
                    <a:lumMod val="75000"/>
                    <a:lumOff val="25000"/>
                  </a:schemeClr>
                </a:solidFill>
              </a:rPr>
              <a:t>with capabilities to </a:t>
            </a:r>
            <a:r>
              <a:rPr lang="en-US" sz="2200" spc="-48" dirty="0">
                <a:solidFill>
                  <a:schemeClr val="tx1">
                    <a:lumMod val="75000"/>
                    <a:lumOff val="25000"/>
                  </a:schemeClr>
                </a:solidFill>
              </a:rPr>
              <a:t>automate workloads </a:t>
            </a:r>
            <a:r>
              <a:rPr lang="en-US" sz="2200" spc="-48" dirty="0">
                <a:solidFill>
                  <a:schemeClr val="tx1">
                    <a:lumMod val="75000"/>
                    <a:lumOff val="25000"/>
                  </a:schemeClr>
                </a:solidFill>
              </a:rPr>
              <a:t>in VMware, AWS EC2, Azure, </a:t>
            </a:r>
            <a:r>
              <a:rPr lang="en-US" sz="2200" spc="-48" dirty="0" err="1">
                <a:solidFill>
                  <a:schemeClr val="tx1">
                    <a:lumMod val="75000"/>
                    <a:lumOff val="25000"/>
                  </a:schemeClr>
                </a:solidFill>
              </a:rPr>
              <a:t>PowerVC</a:t>
            </a:r>
            <a:r>
              <a:rPr lang="en-US" sz="2200" spc="-48" dirty="0">
                <a:solidFill>
                  <a:schemeClr val="tx1">
                    <a:lumMod val="75000"/>
                    <a:lumOff val="25000"/>
                  </a:schemeClr>
                </a:solidFill>
              </a:rPr>
              <a:t>, </a:t>
            </a:r>
            <a:r>
              <a:rPr lang="en-US" sz="2200" spc="-48" dirty="0">
                <a:solidFill>
                  <a:schemeClr val="tx1">
                    <a:lumMod val="75000"/>
                    <a:lumOff val="25000"/>
                  </a:schemeClr>
                </a:solidFill>
              </a:rPr>
              <a:t>and IBM </a:t>
            </a:r>
            <a:r>
              <a:rPr lang="en-US" sz="2200" spc="-48" dirty="0">
                <a:solidFill>
                  <a:schemeClr val="tx1">
                    <a:lumMod val="75000"/>
                    <a:lumOff val="25000"/>
                  </a:schemeClr>
                </a:solidFill>
              </a:rPr>
              <a:t>Cloud</a:t>
            </a:r>
            <a:endParaRPr lang="en-US" sz="2200" spc="-48" dirty="0">
              <a:solidFill>
                <a:schemeClr val="tx1">
                  <a:lumMod val="75000"/>
                  <a:lumOff val="25000"/>
                </a:schemeClr>
              </a:solidFill>
            </a:endParaRPr>
          </a:p>
          <a:p>
            <a:pPr marL="457200" indent="-457200">
              <a:spcBef>
                <a:spcPts val="960"/>
              </a:spcBef>
              <a:buFont typeface="Arial" charset="0"/>
              <a:buChar char="•"/>
            </a:pPr>
            <a:r>
              <a:rPr lang="en-US" sz="2200" spc="-48" dirty="0">
                <a:solidFill>
                  <a:schemeClr val="tx1">
                    <a:lumMod val="75000"/>
                    <a:lumOff val="25000"/>
                  </a:schemeClr>
                </a:solidFill>
              </a:rPr>
              <a:t>CAM is i</a:t>
            </a:r>
            <a:r>
              <a:rPr lang="en-US" sz="2200" kern="0" spc="-48" dirty="0">
                <a:solidFill>
                  <a:schemeClr val="tx1">
                    <a:lumMod val="75000"/>
                    <a:lumOff val="25000"/>
                  </a:schemeClr>
                </a:solidFill>
                <a:latin typeface="Arial"/>
                <a:cs typeface="Arial"/>
              </a:rPr>
              <a:t>mplemented with Docker</a:t>
            </a:r>
            <a:r>
              <a:rPr lang="en-US" sz="2200" kern="0" spc="-48" dirty="0">
                <a:solidFill>
                  <a:schemeClr val="tx1">
                    <a:lumMod val="75000"/>
                    <a:lumOff val="25000"/>
                  </a:schemeClr>
                </a:solidFill>
                <a:latin typeface="Arial"/>
                <a:cs typeface="Arial"/>
              </a:rPr>
              <a:t> containers and installed into IBM Cloud </a:t>
            </a:r>
            <a:r>
              <a:rPr lang="en-US" sz="2200" spc="-48" dirty="0">
                <a:solidFill>
                  <a:schemeClr val="tx1">
                    <a:lumMod val="75000"/>
                    <a:lumOff val="25000"/>
                  </a:schemeClr>
                </a:solidFill>
              </a:rPr>
              <a:t>Private</a:t>
            </a:r>
            <a:r>
              <a:rPr lang="en-US" sz="2200" kern="0" spc="-48" dirty="0" smtClean="0">
                <a:solidFill>
                  <a:schemeClr val="tx1">
                    <a:lumMod val="75000"/>
                    <a:lumOff val="25000"/>
                  </a:schemeClr>
                </a:solidFill>
                <a:latin typeface="Arial"/>
                <a:cs typeface="Arial"/>
              </a:rPr>
              <a:t> </a:t>
            </a:r>
            <a:r>
              <a:rPr lang="en-US" sz="2200" kern="0" spc="-48" dirty="0">
                <a:solidFill>
                  <a:schemeClr val="tx1">
                    <a:lumMod val="75000"/>
                    <a:lumOff val="25000"/>
                  </a:schemeClr>
                </a:solidFill>
                <a:latin typeface="Arial"/>
                <a:cs typeface="Arial"/>
              </a:rPr>
              <a:t>with a </a:t>
            </a:r>
            <a:r>
              <a:rPr lang="en-US" sz="2200" kern="0" spc="-48" dirty="0">
                <a:solidFill>
                  <a:schemeClr val="tx1">
                    <a:lumMod val="75000"/>
                    <a:lumOff val="25000"/>
                  </a:schemeClr>
                </a:solidFill>
                <a:latin typeface="Arial"/>
                <a:cs typeface="Arial"/>
              </a:rPr>
              <a:t>Kubernetes Helm chart</a:t>
            </a:r>
          </a:p>
          <a:p>
            <a:pPr marL="457200" indent="-457200">
              <a:spcBef>
                <a:spcPts val="960"/>
              </a:spcBef>
              <a:buFont typeface="Arial" charset="0"/>
              <a:buChar char="•"/>
            </a:pPr>
            <a:r>
              <a:rPr lang="en-US" sz="2200" kern="0" spc="-48" dirty="0">
                <a:solidFill>
                  <a:schemeClr val="tx1">
                    <a:lumMod val="75000"/>
                    <a:lumOff val="25000"/>
                  </a:schemeClr>
                </a:solidFill>
                <a:latin typeface="Arial"/>
                <a:cs typeface="Arial"/>
              </a:rPr>
              <a:t>CAM </a:t>
            </a:r>
            <a:r>
              <a:rPr lang="en-US" sz="2200" kern="0" spc="-48" dirty="0">
                <a:solidFill>
                  <a:schemeClr val="tx1">
                    <a:lumMod val="75000"/>
                    <a:lumOff val="25000"/>
                  </a:schemeClr>
                </a:solidFill>
                <a:latin typeface="Arial"/>
                <a:cs typeface="Arial"/>
              </a:rPr>
              <a:t>is </a:t>
            </a:r>
            <a:r>
              <a:rPr lang="en-US" sz="2200" kern="0" spc="-48" dirty="0">
                <a:solidFill>
                  <a:schemeClr val="tx1">
                    <a:lumMod val="75000"/>
                    <a:lumOff val="25000"/>
                  </a:schemeClr>
                </a:solidFill>
                <a:latin typeface="Arial"/>
                <a:cs typeface="Arial"/>
              </a:rPr>
              <a:t>fully entitled as a </a:t>
            </a:r>
            <a:r>
              <a:rPr lang="en-US" sz="2200" kern="0" spc="-48" dirty="0">
                <a:solidFill>
                  <a:schemeClr val="tx1">
                    <a:lumMod val="75000"/>
                    <a:lumOff val="25000"/>
                  </a:schemeClr>
                </a:solidFill>
                <a:latin typeface="Arial"/>
                <a:cs typeface="Arial"/>
              </a:rPr>
              <a:t>component of IBM Cloud </a:t>
            </a:r>
            <a:r>
              <a:rPr lang="en-US" sz="2200" spc="-48" dirty="0">
                <a:solidFill>
                  <a:schemeClr val="tx1">
                    <a:lumMod val="75000"/>
                    <a:lumOff val="25000"/>
                  </a:schemeClr>
                </a:solidFill>
              </a:rPr>
              <a:t>Private</a:t>
            </a:r>
            <a:r>
              <a:rPr lang="en-US" sz="2200" kern="0" spc="-48" dirty="0" smtClean="0">
                <a:solidFill>
                  <a:schemeClr val="tx1">
                    <a:lumMod val="75000"/>
                    <a:lumOff val="25000"/>
                  </a:schemeClr>
                </a:solidFill>
                <a:latin typeface="Arial"/>
                <a:cs typeface="Arial"/>
              </a:rPr>
              <a:t>.  </a:t>
            </a:r>
            <a:r>
              <a:rPr lang="en-US" sz="2200" kern="0" spc="-48" dirty="0">
                <a:solidFill>
                  <a:schemeClr val="tx1">
                    <a:lumMod val="75000"/>
                    <a:lumOff val="25000"/>
                  </a:schemeClr>
                </a:solidFill>
                <a:latin typeface="Arial"/>
                <a:cs typeface="Arial"/>
              </a:rPr>
              <a:t>CAM is only available as a component in </a:t>
            </a:r>
            <a:r>
              <a:rPr lang="en-US" sz="2200" kern="0" spc="-48" dirty="0" smtClean="0">
                <a:solidFill>
                  <a:schemeClr val="tx1">
                    <a:lumMod val="75000"/>
                    <a:lumOff val="25000"/>
                  </a:schemeClr>
                </a:solidFill>
                <a:latin typeface="Arial"/>
                <a:cs typeface="Arial"/>
              </a:rPr>
              <a:t>IBM Cloud Private</a:t>
            </a:r>
            <a:endParaRPr lang="en-US" sz="2200" kern="0" spc="-48" dirty="0">
              <a:solidFill>
                <a:schemeClr val="tx1">
                  <a:lumMod val="75000"/>
                  <a:lumOff val="25000"/>
                </a:schemeClr>
              </a:solidFill>
              <a:latin typeface="Arial"/>
              <a:cs typeface="Arial"/>
            </a:endParaRPr>
          </a:p>
          <a:p>
            <a:pPr marL="457200" indent="-457200">
              <a:spcBef>
                <a:spcPts val="960"/>
              </a:spcBef>
              <a:buFont typeface="Arial" charset="0"/>
              <a:buChar char="•"/>
            </a:pPr>
            <a:r>
              <a:rPr lang="en-US" sz="2200" kern="0" spc="-48" dirty="0">
                <a:solidFill>
                  <a:schemeClr val="tx1">
                    <a:lumMod val="75000"/>
                    <a:lumOff val="25000"/>
                  </a:schemeClr>
                </a:solidFill>
                <a:latin typeface="Arial"/>
                <a:cs typeface="Arial"/>
              </a:rPr>
              <a:t>CAM </a:t>
            </a:r>
            <a:r>
              <a:rPr lang="en-US" sz="2200" kern="0" spc="-48" dirty="0" smtClean="0">
                <a:solidFill>
                  <a:schemeClr val="tx1">
                    <a:lumMod val="75000"/>
                    <a:lumOff val="25000"/>
                  </a:schemeClr>
                </a:solidFill>
                <a:latin typeface="Arial"/>
                <a:cs typeface="Arial"/>
              </a:rPr>
              <a:t>leverages </a:t>
            </a:r>
            <a:r>
              <a:rPr lang="en-US" sz="2200" kern="0" spc="-48" dirty="0" err="1" smtClean="0">
                <a:solidFill>
                  <a:schemeClr val="tx1">
                    <a:lumMod val="75000"/>
                    <a:lumOff val="25000"/>
                  </a:schemeClr>
                </a:solidFill>
                <a:latin typeface="Arial"/>
                <a:cs typeface="Arial"/>
              </a:rPr>
              <a:t>Terraform</a:t>
            </a:r>
            <a:r>
              <a:rPr lang="en-US" sz="2200" kern="0" spc="-48" dirty="0" smtClean="0">
                <a:solidFill>
                  <a:schemeClr val="tx1">
                    <a:lumMod val="75000"/>
                    <a:lumOff val="25000"/>
                  </a:schemeClr>
                </a:solidFill>
                <a:latin typeface="Arial"/>
                <a:cs typeface="Arial"/>
              </a:rPr>
              <a:t> </a:t>
            </a:r>
            <a:r>
              <a:rPr lang="en-US" sz="2200" kern="0" spc="-48" dirty="0">
                <a:solidFill>
                  <a:schemeClr val="tx1">
                    <a:lumMod val="75000"/>
                    <a:lumOff val="25000"/>
                  </a:schemeClr>
                </a:solidFill>
                <a:latin typeface="Arial"/>
                <a:cs typeface="Arial"/>
              </a:rPr>
              <a:t>and infrastructure as code for multi-cloud management</a:t>
            </a:r>
            <a:endParaRPr lang="en-US" sz="2200" kern="0" spc="-48" dirty="0">
              <a:solidFill>
                <a:schemeClr val="tx1">
                  <a:lumMod val="75000"/>
                  <a:lumOff val="25000"/>
                </a:schemeClr>
              </a:solidFill>
              <a:latin typeface="Arial"/>
              <a:cs typeface="Arial"/>
            </a:endParaRPr>
          </a:p>
        </p:txBody>
      </p:sp>
      <p:sp>
        <p:nvSpPr>
          <p:cNvPr id="7" name="Rectangle 6"/>
          <p:cNvSpPr/>
          <p:nvPr/>
        </p:nvSpPr>
        <p:spPr>
          <a:xfrm>
            <a:off x="418019" y="5683460"/>
            <a:ext cx="11993939" cy="1989947"/>
          </a:xfrm>
          <a:prstGeom prst="rect">
            <a:avLst/>
          </a:prstGeom>
          <a:solidFill>
            <a:schemeClr val="accent2">
              <a:lumMod val="50000"/>
            </a:schemeClr>
          </a:solidFill>
          <a:ln w="25400" cap="flat" cmpd="sng" algn="ctr">
            <a:solidFill>
              <a:srgbClr val="4F81BD">
                <a:shade val="50000"/>
              </a:srgbClr>
            </a:solidFill>
            <a:prstDash val="solid"/>
          </a:ln>
          <a:effectLst/>
        </p:spPr>
        <p:txBody>
          <a:bodyPr lIns="146304" tIns="73152" rIns="146304" bIns="73152" rtlCol="0" anchor="ctr"/>
          <a:lstStyle/>
          <a:p>
            <a:pPr defTabSz="1316736"/>
            <a:endParaRPr lang="en-US" sz="1700" dirty="0">
              <a:solidFill>
                <a:prstClr val="white"/>
              </a:solidFill>
              <a:latin typeface="Helvetica Neue Light" charset="0"/>
              <a:ea typeface="Helvetica Neue Light" charset="0"/>
              <a:cs typeface="Helvetica Neue Light" charset="0"/>
            </a:endParaRPr>
          </a:p>
        </p:txBody>
      </p:sp>
      <p:sp>
        <p:nvSpPr>
          <p:cNvPr id="8" name="Rectangle 7"/>
          <p:cNvSpPr/>
          <p:nvPr/>
        </p:nvSpPr>
        <p:spPr>
          <a:xfrm>
            <a:off x="484562" y="5761143"/>
            <a:ext cx="2665346" cy="480131"/>
          </a:xfrm>
          <a:prstGeom prst="rect">
            <a:avLst/>
          </a:prstGeom>
        </p:spPr>
        <p:txBody>
          <a:bodyPr wrap="none" lIns="146304" tIns="73152" rIns="146304" bIns="73152">
            <a:noAutofit/>
          </a:bodyPr>
          <a:lstStyle/>
          <a:p>
            <a:pPr algn="ctr" defTabSz="1316736"/>
            <a:r>
              <a:rPr lang="en-US" sz="2200" b="1" dirty="0" smtClean="0">
                <a:solidFill>
                  <a:prstClr val="white"/>
                </a:solidFill>
                <a:latin typeface="Helvetica Neue" charset="0"/>
                <a:ea typeface="Helvetica Neue" charset="0"/>
                <a:cs typeface="Helvetica Neue" charset="0"/>
              </a:rPr>
              <a:t>IBM Cloud Private</a:t>
            </a:r>
            <a:endParaRPr lang="en-US" sz="2200" i="1" dirty="0">
              <a:solidFill>
                <a:prstClr val="white"/>
              </a:solidFill>
              <a:latin typeface="Helvetica Neue" charset="0"/>
              <a:ea typeface="Helvetica Neue" charset="0"/>
              <a:cs typeface="Helvetica Neue" charset="0"/>
            </a:endParaRPr>
          </a:p>
        </p:txBody>
      </p:sp>
      <p:sp>
        <p:nvSpPr>
          <p:cNvPr id="54" name="TextBox 53"/>
          <p:cNvSpPr txBox="1"/>
          <p:nvPr/>
        </p:nvSpPr>
        <p:spPr>
          <a:xfrm>
            <a:off x="9015830" y="6303921"/>
            <a:ext cx="1582677" cy="393954"/>
          </a:xfrm>
          <a:prstGeom prst="rect">
            <a:avLst/>
          </a:prstGeom>
          <a:noFill/>
        </p:spPr>
        <p:txBody>
          <a:bodyPr wrap="none" lIns="146304" tIns="73152" rIns="146304" bIns="73152" rtlCol="0">
            <a:spAutoFit/>
          </a:bodyPr>
          <a:lstStyle/>
          <a:p>
            <a:pPr defTabSz="1316736"/>
            <a:r>
              <a:rPr lang="en-US" sz="1600" dirty="0">
                <a:solidFill>
                  <a:prstClr val="white"/>
                </a:solidFill>
                <a:latin typeface="Helvetica Neue Light" charset="0"/>
                <a:ea typeface="Helvetica Neue Light" charset="0"/>
                <a:cs typeface="Helvetica Neue Light" charset="0"/>
              </a:rPr>
              <a:t>Core Services</a:t>
            </a:r>
            <a:endParaRPr lang="en-US" sz="1600" dirty="0">
              <a:solidFill>
                <a:prstClr val="white"/>
              </a:solidFill>
              <a:latin typeface="Helvetica Neue Light" charset="0"/>
              <a:ea typeface="Helvetica Neue Light" charset="0"/>
              <a:cs typeface="Helvetica Neue Light" charset="0"/>
            </a:endParaRPr>
          </a:p>
        </p:txBody>
      </p:sp>
      <p:sp>
        <p:nvSpPr>
          <p:cNvPr id="55" name="Rectangle 54"/>
          <p:cNvSpPr/>
          <p:nvPr/>
        </p:nvSpPr>
        <p:spPr>
          <a:xfrm>
            <a:off x="8902136" y="6717920"/>
            <a:ext cx="987552" cy="219456"/>
          </a:xfrm>
          <a:prstGeom prst="rect">
            <a:avLst/>
          </a:prstGeom>
          <a:solidFill>
            <a:schemeClr val="accent2">
              <a:lumMod val="75000"/>
            </a:schemeClr>
          </a:solidFill>
          <a:ln w="25400" cap="flat" cmpd="sng" algn="ctr">
            <a:solidFill>
              <a:srgbClr val="4F81BD">
                <a:shade val="50000"/>
              </a:srgbClr>
            </a:solidFill>
            <a:prstDash val="solid"/>
          </a:ln>
          <a:effectLst/>
        </p:spPr>
        <p:txBody>
          <a:bodyPr lIns="0" tIns="73152" rIns="0" bIns="73152" rtlCol="0" anchor="ctr"/>
          <a:lstStyle/>
          <a:p>
            <a:pPr algn="ctr" defTabSz="1316736">
              <a:defRPr/>
            </a:pPr>
            <a:r>
              <a:rPr lang="en-US" sz="1300" kern="0" dirty="0">
                <a:solidFill>
                  <a:prstClr val="white"/>
                </a:solidFill>
                <a:latin typeface="Helvetica Neue Light" charset="0"/>
                <a:ea typeface="Helvetica Neue Light" charset="0"/>
                <a:cs typeface="Helvetica Neue Light" charset="0"/>
              </a:rPr>
              <a:t>Logging</a:t>
            </a:r>
          </a:p>
        </p:txBody>
      </p:sp>
      <p:sp>
        <p:nvSpPr>
          <p:cNvPr id="56" name="Rectangle 55"/>
          <p:cNvSpPr/>
          <p:nvPr/>
        </p:nvSpPr>
        <p:spPr>
          <a:xfrm>
            <a:off x="7382909" y="6717920"/>
            <a:ext cx="1426464" cy="219456"/>
          </a:xfrm>
          <a:prstGeom prst="rect">
            <a:avLst/>
          </a:prstGeom>
          <a:solidFill>
            <a:schemeClr val="accent2">
              <a:lumMod val="75000"/>
            </a:schemeClr>
          </a:solidFill>
          <a:ln w="25400" cap="flat" cmpd="sng" algn="ctr">
            <a:solidFill>
              <a:srgbClr val="4F81BD">
                <a:shade val="50000"/>
              </a:srgbClr>
            </a:solidFill>
            <a:prstDash val="solid"/>
          </a:ln>
          <a:effectLst/>
        </p:spPr>
        <p:txBody>
          <a:bodyPr lIns="0" tIns="73152" rIns="0" bIns="73152" rtlCol="0" anchor="ctr"/>
          <a:lstStyle/>
          <a:p>
            <a:pPr algn="ctr" defTabSz="1316736">
              <a:defRPr/>
            </a:pPr>
            <a:r>
              <a:rPr lang="en-US" sz="1300" kern="0" dirty="0">
                <a:solidFill>
                  <a:prstClr val="white"/>
                </a:solidFill>
                <a:latin typeface="Helvetica Neue Light" charset="0"/>
                <a:ea typeface="Helvetica Neue Light" charset="0"/>
                <a:cs typeface="Helvetica Neue Light" charset="0"/>
              </a:rPr>
              <a:t>IAM</a:t>
            </a:r>
          </a:p>
        </p:txBody>
      </p:sp>
      <p:sp>
        <p:nvSpPr>
          <p:cNvPr id="57" name="Rectangle 56"/>
          <p:cNvSpPr/>
          <p:nvPr/>
        </p:nvSpPr>
        <p:spPr>
          <a:xfrm>
            <a:off x="7380682" y="7011635"/>
            <a:ext cx="1426464" cy="438912"/>
          </a:xfrm>
          <a:prstGeom prst="rect">
            <a:avLst/>
          </a:prstGeom>
          <a:solidFill>
            <a:schemeClr val="accent2">
              <a:lumMod val="75000"/>
            </a:schemeClr>
          </a:solidFill>
          <a:ln w="25400" cap="flat" cmpd="sng" algn="ctr">
            <a:solidFill>
              <a:srgbClr val="4F81BD">
                <a:shade val="50000"/>
              </a:srgbClr>
            </a:solidFill>
            <a:prstDash val="solid"/>
          </a:ln>
          <a:effectLst/>
        </p:spPr>
        <p:txBody>
          <a:bodyPr lIns="0" tIns="73152" rIns="0" bIns="73152" rtlCol="0" anchor="ctr"/>
          <a:lstStyle/>
          <a:p>
            <a:pPr algn="ctr" defTabSz="1316736">
              <a:defRPr/>
            </a:pPr>
            <a:r>
              <a:rPr lang="en-US" sz="1300" kern="0" dirty="0">
                <a:solidFill>
                  <a:prstClr val="white"/>
                </a:solidFill>
                <a:latin typeface="Helvetica Neue Light" charset="0"/>
                <a:ea typeface="Helvetica Neue Light" charset="0"/>
                <a:cs typeface="Helvetica Neue Light" charset="0"/>
              </a:rPr>
              <a:t>Encryption &amp; Key Management</a:t>
            </a:r>
          </a:p>
        </p:txBody>
      </p:sp>
      <p:sp>
        <p:nvSpPr>
          <p:cNvPr id="58" name="Rectangle 57"/>
          <p:cNvSpPr/>
          <p:nvPr/>
        </p:nvSpPr>
        <p:spPr>
          <a:xfrm>
            <a:off x="10923005" y="6717920"/>
            <a:ext cx="1316736" cy="438912"/>
          </a:xfrm>
          <a:prstGeom prst="rect">
            <a:avLst/>
          </a:prstGeom>
          <a:solidFill>
            <a:schemeClr val="accent2">
              <a:lumMod val="75000"/>
            </a:schemeClr>
          </a:solidFill>
          <a:ln w="25400" cap="flat" cmpd="sng" algn="ctr">
            <a:solidFill>
              <a:srgbClr val="4F81BD">
                <a:shade val="50000"/>
              </a:srgbClr>
            </a:solidFill>
            <a:prstDash val="solid"/>
          </a:ln>
          <a:effectLst/>
        </p:spPr>
        <p:txBody>
          <a:bodyPr lIns="0" tIns="73152" rIns="0" bIns="73152" rtlCol="0" anchor="ctr"/>
          <a:lstStyle/>
          <a:p>
            <a:pPr algn="ctr" defTabSz="1316736">
              <a:defRPr/>
            </a:pPr>
            <a:r>
              <a:rPr lang="en-US" sz="1300" kern="0" dirty="0">
                <a:solidFill>
                  <a:prstClr val="white"/>
                </a:solidFill>
                <a:latin typeface="Helvetica Neue Light" charset="0"/>
                <a:ea typeface="Helvetica Neue Light" charset="0"/>
                <a:cs typeface="Helvetica Neue Light" charset="0"/>
              </a:rPr>
              <a:t>API &amp; Data Connect</a:t>
            </a:r>
          </a:p>
        </p:txBody>
      </p:sp>
      <p:sp>
        <p:nvSpPr>
          <p:cNvPr id="59" name="Rectangle 58"/>
          <p:cNvSpPr/>
          <p:nvPr/>
        </p:nvSpPr>
        <p:spPr>
          <a:xfrm>
            <a:off x="9971770" y="7011634"/>
            <a:ext cx="877824" cy="501526"/>
          </a:xfrm>
          <a:prstGeom prst="rect">
            <a:avLst/>
          </a:prstGeom>
          <a:solidFill>
            <a:schemeClr val="accent2">
              <a:lumMod val="75000"/>
            </a:schemeClr>
          </a:solidFill>
          <a:ln w="25400" cap="flat" cmpd="sng" algn="ctr">
            <a:solidFill>
              <a:srgbClr val="4F81BD">
                <a:shade val="50000"/>
              </a:srgbClr>
            </a:solidFill>
            <a:prstDash val="solid"/>
          </a:ln>
          <a:effectLst/>
        </p:spPr>
        <p:txBody>
          <a:bodyPr lIns="0" tIns="73152" rIns="0" bIns="73152" rtlCol="0" anchor="ctr"/>
          <a:lstStyle/>
          <a:p>
            <a:pPr algn="ctr" defTabSz="1316736">
              <a:defRPr/>
            </a:pPr>
            <a:r>
              <a:rPr lang="en-US" sz="1300" kern="0" dirty="0">
                <a:solidFill>
                  <a:prstClr val="white"/>
                </a:solidFill>
                <a:latin typeface="Helvetica Neue Light" charset="0"/>
                <a:ea typeface="Helvetica Neue Light" charset="0"/>
                <a:cs typeface="Helvetica Neue Light" charset="0"/>
              </a:rPr>
              <a:t>Usage</a:t>
            </a:r>
          </a:p>
          <a:p>
            <a:pPr algn="ctr" defTabSz="1316736">
              <a:defRPr/>
            </a:pPr>
            <a:r>
              <a:rPr lang="en-US" sz="1300" kern="0" dirty="0">
                <a:solidFill>
                  <a:prstClr val="white"/>
                </a:solidFill>
                <a:latin typeface="Helvetica Neue Light" charset="0"/>
                <a:ea typeface="Helvetica Neue Light" charset="0"/>
                <a:cs typeface="Helvetica Neue Light" charset="0"/>
              </a:rPr>
              <a:t>Metering</a:t>
            </a:r>
          </a:p>
        </p:txBody>
      </p:sp>
      <p:sp>
        <p:nvSpPr>
          <p:cNvPr id="60" name="Rectangle 59"/>
          <p:cNvSpPr/>
          <p:nvPr/>
        </p:nvSpPr>
        <p:spPr>
          <a:xfrm>
            <a:off x="8902136" y="7011635"/>
            <a:ext cx="987552" cy="219456"/>
          </a:xfrm>
          <a:prstGeom prst="rect">
            <a:avLst/>
          </a:prstGeom>
          <a:solidFill>
            <a:schemeClr val="accent2">
              <a:lumMod val="75000"/>
            </a:schemeClr>
          </a:solidFill>
          <a:ln w="25400" cap="flat" cmpd="sng" algn="ctr">
            <a:solidFill>
              <a:srgbClr val="4F81BD">
                <a:shade val="50000"/>
              </a:srgbClr>
            </a:solidFill>
            <a:prstDash val="solid"/>
          </a:ln>
          <a:effectLst/>
        </p:spPr>
        <p:txBody>
          <a:bodyPr lIns="0" tIns="73152" rIns="0" bIns="73152" rtlCol="0" anchor="ctr"/>
          <a:lstStyle/>
          <a:p>
            <a:pPr algn="ctr" defTabSz="1316736">
              <a:defRPr/>
            </a:pPr>
            <a:r>
              <a:rPr lang="en-US" sz="1300" kern="0" dirty="0">
                <a:solidFill>
                  <a:prstClr val="white"/>
                </a:solidFill>
                <a:latin typeface="Helvetica Neue Light" charset="0"/>
                <a:ea typeface="Helvetica Neue Light" charset="0"/>
                <a:cs typeface="Helvetica Neue Light" charset="0"/>
              </a:rPr>
              <a:t>Monitoring</a:t>
            </a:r>
          </a:p>
        </p:txBody>
      </p:sp>
      <p:sp>
        <p:nvSpPr>
          <p:cNvPr id="61" name="Rectangle 60"/>
          <p:cNvSpPr/>
          <p:nvPr/>
        </p:nvSpPr>
        <p:spPr>
          <a:xfrm>
            <a:off x="8902136" y="7292816"/>
            <a:ext cx="987552" cy="219456"/>
          </a:xfrm>
          <a:prstGeom prst="rect">
            <a:avLst/>
          </a:prstGeom>
          <a:solidFill>
            <a:schemeClr val="accent2">
              <a:lumMod val="75000"/>
            </a:schemeClr>
          </a:solidFill>
          <a:ln w="25400" cap="flat" cmpd="sng" algn="ctr">
            <a:solidFill>
              <a:srgbClr val="4F81BD">
                <a:shade val="50000"/>
              </a:srgbClr>
            </a:solidFill>
            <a:prstDash val="solid"/>
          </a:ln>
          <a:effectLst/>
        </p:spPr>
        <p:txBody>
          <a:bodyPr lIns="0" tIns="73152" rIns="0" bIns="73152" rtlCol="0" anchor="ctr"/>
          <a:lstStyle/>
          <a:p>
            <a:pPr algn="ctr" defTabSz="1316736">
              <a:defRPr/>
            </a:pPr>
            <a:r>
              <a:rPr lang="en-US" sz="1300" kern="0" dirty="0">
                <a:solidFill>
                  <a:prstClr val="white"/>
                </a:solidFill>
                <a:latin typeface="Helvetica Neue Light" charset="0"/>
                <a:ea typeface="Helvetica Neue Light" charset="0"/>
                <a:cs typeface="Helvetica Neue Light" charset="0"/>
              </a:rPr>
              <a:t>Event</a:t>
            </a:r>
          </a:p>
        </p:txBody>
      </p:sp>
      <p:sp>
        <p:nvSpPr>
          <p:cNvPr id="62" name="Rectangle 61"/>
          <p:cNvSpPr/>
          <p:nvPr/>
        </p:nvSpPr>
        <p:spPr>
          <a:xfrm>
            <a:off x="9977536" y="6717920"/>
            <a:ext cx="877824" cy="219456"/>
          </a:xfrm>
          <a:prstGeom prst="rect">
            <a:avLst/>
          </a:prstGeom>
          <a:solidFill>
            <a:schemeClr val="accent2">
              <a:lumMod val="75000"/>
            </a:schemeClr>
          </a:solidFill>
          <a:ln w="25400" cap="flat" cmpd="sng" algn="ctr">
            <a:solidFill>
              <a:srgbClr val="4F81BD">
                <a:shade val="50000"/>
              </a:srgbClr>
            </a:solidFill>
            <a:prstDash val="solid"/>
          </a:ln>
          <a:effectLst/>
        </p:spPr>
        <p:txBody>
          <a:bodyPr lIns="0" tIns="73152" rIns="0" bIns="73152" rtlCol="0" anchor="ctr"/>
          <a:lstStyle/>
          <a:p>
            <a:pPr algn="ctr" defTabSz="1316736">
              <a:defRPr/>
            </a:pPr>
            <a:r>
              <a:rPr lang="en-US" sz="1300" kern="0" dirty="0">
                <a:solidFill>
                  <a:prstClr val="white"/>
                </a:solidFill>
                <a:latin typeface="Helvetica Neue Light" charset="0"/>
                <a:ea typeface="Helvetica Neue Light" charset="0"/>
                <a:cs typeface="Helvetica Neue Light" charset="0"/>
              </a:rPr>
              <a:t>Audit</a:t>
            </a:r>
          </a:p>
        </p:txBody>
      </p:sp>
      <p:sp>
        <p:nvSpPr>
          <p:cNvPr id="64" name="TextBox 63"/>
          <p:cNvSpPr txBox="1"/>
          <p:nvPr/>
        </p:nvSpPr>
        <p:spPr>
          <a:xfrm>
            <a:off x="2920026" y="6302492"/>
            <a:ext cx="2630913" cy="393954"/>
          </a:xfrm>
          <a:prstGeom prst="rect">
            <a:avLst/>
          </a:prstGeom>
          <a:noFill/>
        </p:spPr>
        <p:txBody>
          <a:bodyPr wrap="none" lIns="146304" tIns="73152" rIns="146304" bIns="73152" rtlCol="0">
            <a:spAutoFit/>
          </a:bodyPr>
          <a:lstStyle/>
          <a:p>
            <a:pPr algn="ctr" defTabSz="1316736"/>
            <a:r>
              <a:rPr lang="en-US" sz="1600" dirty="0">
                <a:solidFill>
                  <a:prstClr val="white"/>
                </a:solidFill>
                <a:latin typeface="Helvetica Neue Light" charset="0"/>
                <a:ea typeface="Helvetica Neue Light" charset="0"/>
                <a:cs typeface="Helvetica Neue Light" charset="0"/>
              </a:rPr>
              <a:t>Data &amp; Analytics Services</a:t>
            </a:r>
          </a:p>
        </p:txBody>
      </p:sp>
      <p:sp>
        <p:nvSpPr>
          <p:cNvPr id="65" name="Rectangle 64"/>
          <p:cNvSpPr/>
          <p:nvPr/>
        </p:nvSpPr>
        <p:spPr>
          <a:xfrm>
            <a:off x="2811613" y="6703446"/>
            <a:ext cx="1366669" cy="747101"/>
          </a:xfrm>
          <a:prstGeom prst="rect">
            <a:avLst/>
          </a:prstGeom>
          <a:solidFill>
            <a:schemeClr val="accent2">
              <a:lumMod val="75000"/>
            </a:schemeClr>
          </a:solidFill>
          <a:ln w="25400" cap="flat" cmpd="sng" algn="ctr">
            <a:solidFill>
              <a:srgbClr val="4F81BD">
                <a:shade val="50000"/>
              </a:srgbClr>
            </a:solidFill>
            <a:prstDash val="solid"/>
          </a:ln>
          <a:effectLst/>
        </p:spPr>
        <p:txBody>
          <a:bodyPr lIns="146304" tIns="73152" rIns="146304" bIns="73152" rtlCol="0" anchor="ctr"/>
          <a:lstStyle/>
          <a:p>
            <a:pPr algn="ctr" defTabSz="1316736">
              <a:defRPr/>
            </a:pPr>
            <a:r>
              <a:rPr lang="en-US" sz="1600" kern="0" dirty="0">
                <a:solidFill>
                  <a:prstClr val="white"/>
                </a:solidFill>
                <a:latin typeface="Helvetica Neue Light" charset="0"/>
                <a:ea typeface="Helvetica Neue Light" charset="0"/>
                <a:cs typeface="Helvetica Neue Light" charset="0"/>
              </a:rPr>
              <a:t>Databases</a:t>
            </a:r>
          </a:p>
        </p:txBody>
      </p:sp>
      <p:sp>
        <p:nvSpPr>
          <p:cNvPr id="66" name="Rectangle 65"/>
          <p:cNvSpPr/>
          <p:nvPr/>
        </p:nvSpPr>
        <p:spPr>
          <a:xfrm>
            <a:off x="4253108" y="6736512"/>
            <a:ext cx="1378821" cy="732627"/>
          </a:xfrm>
          <a:prstGeom prst="rect">
            <a:avLst/>
          </a:prstGeom>
          <a:solidFill>
            <a:schemeClr val="accent2">
              <a:lumMod val="75000"/>
            </a:schemeClr>
          </a:solidFill>
          <a:ln w="25400" cap="flat" cmpd="sng" algn="ctr">
            <a:solidFill>
              <a:srgbClr val="4F81BD">
                <a:shade val="50000"/>
              </a:srgbClr>
            </a:solidFill>
            <a:prstDash val="solid"/>
          </a:ln>
          <a:effectLst/>
        </p:spPr>
        <p:txBody>
          <a:bodyPr lIns="146304" tIns="73152" rIns="146304" bIns="73152" rtlCol="0" anchor="ctr"/>
          <a:lstStyle/>
          <a:p>
            <a:pPr algn="ctr" defTabSz="1316736">
              <a:defRPr/>
            </a:pPr>
            <a:r>
              <a:rPr lang="en-US" sz="1600" kern="0" dirty="0">
                <a:solidFill>
                  <a:prstClr val="white"/>
                </a:solidFill>
                <a:latin typeface="Helvetica Neue Light" charset="0"/>
                <a:ea typeface="Helvetica Neue Light" charset="0"/>
                <a:cs typeface="Helvetica Neue Light" charset="0"/>
              </a:rPr>
              <a:t>Analytics</a:t>
            </a:r>
          </a:p>
        </p:txBody>
      </p:sp>
      <p:sp>
        <p:nvSpPr>
          <p:cNvPr id="71" name="Rectangle 70"/>
          <p:cNvSpPr/>
          <p:nvPr/>
        </p:nvSpPr>
        <p:spPr>
          <a:xfrm>
            <a:off x="10927802" y="7256285"/>
            <a:ext cx="1311939" cy="255986"/>
          </a:xfrm>
          <a:prstGeom prst="rect">
            <a:avLst/>
          </a:prstGeom>
          <a:solidFill>
            <a:schemeClr val="accent2">
              <a:lumMod val="75000"/>
            </a:schemeClr>
          </a:solidFill>
          <a:ln w="25400" cap="flat" cmpd="sng" algn="ctr">
            <a:solidFill>
              <a:srgbClr val="4F81BD">
                <a:shade val="50000"/>
              </a:srgbClr>
            </a:solidFill>
            <a:prstDash val="solid"/>
          </a:ln>
          <a:effectLst/>
        </p:spPr>
        <p:txBody>
          <a:bodyPr lIns="0" tIns="73152" rIns="0" bIns="73152" rtlCol="0" anchor="ctr"/>
          <a:lstStyle/>
          <a:p>
            <a:pPr algn="ctr" defTabSz="1316736">
              <a:defRPr/>
            </a:pPr>
            <a:r>
              <a:rPr lang="en-US" sz="1300" kern="0" dirty="0">
                <a:solidFill>
                  <a:prstClr val="white"/>
                </a:solidFill>
                <a:latin typeface="Helvetica Neue Light" charset="0"/>
                <a:ea typeface="Helvetica Neue Light" charset="0"/>
                <a:cs typeface="Helvetica Neue Light" charset="0"/>
              </a:rPr>
              <a:t>Tenant </a:t>
            </a:r>
            <a:r>
              <a:rPr lang="en-US" sz="1300" kern="0" dirty="0" err="1">
                <a:solidFill>
                  <a:prstClr val="white"/>
                </a:solidFill>
                <a:latin typeface="Helvetica Neue Light" charset="0"/>
                <a:ea typeface="Helvetica Neue Light" charset="0"/>
                <a:cs typeface="Helvetica Neue Light" charset="0"/>
              </a:rPr>
              <a:t>Svcs</a:t>
            </a:r>
            <a:endParaRPr lang="en-US" sz="1300" kern="0" dirty="0">
              <a:solidFill>
                <a:prstClr val="white"/>
              </a:solidFill>
              <a:latin typeface="Helvetica Neue Light" charset="0"/>
              <a:ea typeface="Helvetica Neue Light" charset="0"/>
              <a:cs typeface="Helvetica Neue Light" charset="0"/>
            </a:endParaRPr>
          </a:p>
        </p:txBody>
      </p:sp>
      <p:sp>
        <p:nvSpPr>
          <p:cNvPr id="85" name="Rectangle 84"/>
          <p:cNvSpPr/>
          <p:nvPr/>
        </p:nvSpPr>
        <p:spPr>
          <a:xfrm>
            <a:off x="635456" y="6731920"/>
            <a:ext cx="1829843" cy="747101"/>
          </a:xfrm>
          <a:prstGeom prst="rect">
            <a:avLst/>
          </a:prstGeom>
          <a:solidFill>
            <a:schemeClr val="accent2">
              <a:lumMod val="75000"/>
            </a:schemeClr>
          </a:solidFill>
          <a:ln w="25400" cap="flat" cmpd="sng" algn="ctr">
            <a:solidFill>
              <a:srgbClr val="4F81BD">
                <a:shade val="50000"/>
              </a:srgbClr>
            </a:solidFill>
            <a:prstDash val="solid"/>
          </a:ln>
          <a:effectLst/>
        </p:spPr>
        <p:txBody>
          <a:bodyPr lIns="146304" tIns="73152" rIns="146304" bIns="73152" rtlCol="0" anchor="ctr"/>
          <a:lstStyle/>
          <a:p>
            <a:pPr algn="ctr" defTabSz="1316736">
              <a:defRPr/>
            </a:pPr>
            <a:r>
              <a:rPr lang="en-US" sz="1600" kern="0" dirty="0">
                <a:solidFill>
                  <a:prstClr val="white"/>
                </a:solidFill>
                <a:latin typeface="Helvetica Neue Light" charset="0"/>
                <a:ea typeface="Helvetica Neue Light" charset="0"/>
                <a:cs typeface="Helvetica Neue Light" charset="0"/>
              </a:rPr>
              <a:t>Kubernetes</a:t>
            </a:r>
          </a:p>
        </p:txBody>
      </p:sp>
      <p:sp>
        <p:nvSpPr>
          <p:cNvPr id="86" name="TextBox 85"/>
          <p:cNvSpPr txBox="1"/>
          <p:nvPr/>
        </p:nvSpPr>
        <p:spPr>
          <a:xfrm>
            <a:off x="802627" y="6308849"/>
            <a:ext cx="1507336" cy="393954"/>
          </a:xfrm>
          <a:prstGeom prst="rect">
            <a:avLst/>
          </a:prstGeom>
          <a:noFill/>
        </p:spPr>
        <p:txBody>
          <a:bodyPr wrap="none" lIns="146304" tIns="73152" rIns="146304" bIns="73152" rtlCol="0">
            <a:spAutoFit/>
          </a:bodyPr>
          <a:lstStyle/>
          <a:p>
            <a:pPr algn="ctr" defTabSz="1316736"/>
            <a:r>
              <a:rPr lang="en-US" sz="1600" dirty="0">
                <a:solidFill>
                  <a:prstClr val="white"/>
                </a:solidFill>
                <a:latin typeface="Helvetica Neue Light" charset="0"/>
                <a:ea typeface="Helvetica Neue Light" charset="0"/>
                <a:cs typeface="Helvetica Neue Light" charset="0"/>
              </a:rPr>
              <a:t>Infrastructure</a:t>
            </a:r>
            <a:endParaRPr lang="en-US" sz="1600" dirty="0">
              <a:solidFill>
                <a:prstClr val="white"/>
              </a:solidFill>
              <a:latin typeface="Helvetica Neue Light" charset="0"/>
              <a:ea typeface="Helvetica Neue Light" charset="0"/>
              <a:cs typeface="Helvetica Neue Light" charset="0"/>
            </a:endParaRPr>
          </a:p>
        </p:txBody>
      </p:sp>
      <p:sp>
        <p:nvSpPr>
          <p:cNvPr id="88" name="Rectangle 87"/>
          <p:cNvSpPr/>
          <p:nvPr/>
        </p:nvSpPr>
        <p:spPr>
          <a:xfrm>
            <a:off x="12519144" y="5668226"/>
            <a:ext cx="1874966" cy="2005181"/>
          </a:xfrm>
          <a:prstGeom prst="rect">
            <a:avLst/>
          </a:prstGeom>
          <a:solidFill>
            <a:schemeClr val="accent2">
              <a:lumMod val="50000"/>
            </a:schemeClr>
          </a:solidFill>
          <a:ln w="25400" cap="flat" cmpd="sng" algn="ctr">
            <a:solidFill>
              <a:srgbClr val="4F81BD">
                <a:shade val="50000"/>
              </a:srgbClr>
            </a:solidFill>
            <a:prstDash val="solid"/>
          </a:ln>
          <a:effectLst/>
        </p:spPr>
        <p:txBody>
          <a:bodyPr lIns="146304" tIns="73152" rIns="146304" bIns="73152" rtlCol="0" anchor="ctr"/>
          <a:lstStyle/>
          <a:p>
            <a:pPr algn="ctr" defTabSz="1316736">
              <a:defRPr/>
            </a:pPr>
            <a:r>
              <a:rPr lang="en-US" sz="2200" kern="0">
                <a:solidFill>
                  <a:prstClr val="white"/>
                </a:solidFill>
                <a:latin typeface="Helvetica Neue Light" charset="0"/>
                <a:ea typeface="Helvetica Neue Light" charset="0"/>
                <a:cs typeface="Helvetica Neue Light" charset="0"/>
              </a:rPr>
              <a:t>S</a:t>
            </a:r>
            <a:r>
              <a:rPr lang="en-US" sz="2200" kern="0">
                <a:solidFill>
                  <a:prstClr val="white"/>
                </a:solidFill>
                <a:latin typeface="Helvetica Neue Light" charset="0"/>
                <a:ea typeface="Helvetica Neue Light" charset="0"/>
                <a:cs typeface="Helvetica Neue Light" charset="0"/>
              </a:rPr>
              <a:t>elf-service </a:t>
            </a:r>
            <a:r>
              <a:rPr lang="en-US" sz="2200" dirty="0">
                <a:solidFill>
                  <a:prstClr val="white"/>
                </a:solidFill>
                <a:latin typeface="Helvetica Neue Light" charset="0"/>
                <a:ea typeface="Helvetica Neue Light" charset="0"/>
                <a:cs typeface="Helvetica Neue Light" charset="0"/>
              </a:rPr>
              <a:t>c</a:t>
            </a:r>
            <a:r>
              <a:rPr lang="en-US" sz="2200" dirty="0">
                <a:solidFill>
                  <a:prstClr val="white"/>
                </a:solidFill>
                <a:latin typeface="Helvetica Neue Light" charset="0"/>
                <a:ea typeface="Helvetica Neue Light" charset="0"/>
                <a:cs typeface="Helvetica Neue Light" charset="0"/>
              </a:rPr>
              <a:t>atalog</a:t>
            </a:r>
            <a:endParaRPr lang="en-US" sz="2200" dirty="0">
              <a:solidFill>
                <a:prstClr val="white"/>
              </a:solidFill>
              <a:latin typeface="Helvetica Neue Light" charset="0"/>
              <a:ea typeface="Helvetica Neue Light" charset="0"/>
              <a:cs typeface="Helvetica Neue Light" charset="0"/>
            </a:endParaRPr>
          </a:p>
        </p:txBody>
      </p:sp>
      <p:grpSp>
        <p:nvGrpSpPr>
          <p:cNvPr id="4" name="Group 3"/>
          <p:cNvGrpSpPr/>
          <p:nvPr/>
        </p:nvGrpSpPr>
        <p:grpSpPr>
          <a:xfrm>
            <a:off x="418018" y="1736456"/>
            <a:ext cx="6441414" cy="2731872"/>
            <a:chOff x="181975" y="1157162"/>
            <a:chExt cx="4025884" cy="1707420"/>
          </a:xfrm>
        </p:grpSpPr>
        <p:sp>
          <p:nvSpPr>
            <p:cNvPr id="10" name="Left-Right Arrow 9"/>
            <p:cNvSpPr/>
            <p:nvPr/>
          </p:nvSpPr>
          <p:spPr>
            <a:xfrm>
              <a:off x="3243211" y="2099496"/>
              <a:ext cx="437482" cy="220423"/>
            </a:xfrm>
            <a:prstGeom prst="leftRightArrow">
              <a:avLst/>
            </a:prstGeom>
            <a:solidFill>
              <a:srgbClr val="000000"/>
            </a:solidFill>
            <a:ln w="25400" cap="flat" cmpd="sng" algn="ctr">
              <a:solidFill>
                <a:srgbClr val="4F81BD">
                  <a:shade val="50000"/>
                </a:srgbClr>
              </a:solidFill>
              <a:prstDash val="solid"/>
            </a:ln>
            <a:effectLst/>
          </p:spPr>
          <p:txBody>
            <a:bodyPr rtlCol="0" anchor="ctr"/>
            <a:lstStyle/>
            <a:p>
              <a:pPr algn="ctr" defTabSz="1316736">
                <a:defRPr/>
              </a:pPr>
              <a:endParaRPr lang="en-US" sz="2600" kern="0">
                <a:solidFill>
                  <a:prstClr val="white"/>
                </a:solidFill>
                <a:latin typeface="Helvetica Neue" charset="0"/>
                <a:ea typeface="Helvetica Neue" charset="0"/>
                <a:cs typeface="Helvetica Neue" charset="0"/>
              </a:endParaRPr>
            </a:p>
          </p:txBody>
        </p:sp>
        <p:sp>
          <p:nvSpPr>
            <p:cNvPr id="18" name="Rectangle 17"/>
            <p:cNvSpPr>
              <a:spLocks noChangeAspect="1"/>
            </p:cNvSpPr>
            <p:nvPr/>
          </p:nvSpPr>
          <p:spPr>
            <a:xfrm>
              <a:off x="239577" y="1157162"/>
              <a:ext cx="3968282" cy="1707420"/>
            </a:xfrm>
            <a:prstGeom prst="rect">
              <a:avLst/>
            </a:prstGeom>
            <a:solidFill>
              <a:schemeClr val="accent2">
                <a:lumMod val="50000"/>
              </a:schemeClr>
            </a:solidFill>
            <a:ln w="25400" cap="flat" cmpd="sng" algn="ctr">
              <a:solidFill>
                <a:schemeClr val="accent5">
                  <a:lumMod val="60000"/>
                  <a:lumOff val="40000"/>
                </a:schemeClr>
              </a:solidFill>
              <a:prstDash val="solid"/>
            </a:ln>
            <a:effectLst/>
          </p:spPr>
          <p:txBody>
            <a:bodyPr rtlCol="0" anchor="ctr"/>
            <a:lstStyle/>
            <a:p>
              <a:pPr algn="ctr" defTabSz="1316736">
                <a:defRPr/>
              </a:pPr>
              <a:endParaRPr lang="en-US" sz="1300" kern="0" dirty="0">
                <a:solidFill>
                  <a:prstClr val="white"/>
                </a:solidFill>
                <a:latin typeface="Helvetica Neue Light" charset="0"/>
                <a:ea typeface="Helvetica Neue Light" charset="0"/>
                <a:cs typeface="Helvetica Neue Light" charset="0"/>
              </a:endParaRPr>
            </a:p>
          </p:txBody>
        </p:sp>
        <p:sp>
          <p:nvSpPr>
            <p:cNvPr id="19" name="Rectangle 18"/>
            <p:cNvSpPr/>
            <p:nvPr/>
          </p:nvSpPr>
          <p:spPr>
            <a:xfrm>
              <a:off x="181975" y="1180225"/>
              <a:ext cx="2482973" cy="240451"/>
            </a:xfrm>
            <a:prstGeom prst="rect">
              <a:avLst/>
            </a:prstGeom>
          </p:spPr>
          <p:txBody>
            <a:bodyPr wrap="square">
              <a:spAutoFit/>
            </a:bodyPr>
            <a:lstStyle/>
            <a:p>
              <a:pPr algn="ctr" defTabSz="1316736"/>
              <a:r>
                <a:rPr lang="en-US" sz="1900" b="1" dirty="0">
                  <a:solidFill>
                    <a:schemeClr val="bg1"/>
                  </a:solidFill>
                  <a:latin typeface="Helvetica Neue" charset="0"/>
                  <a:ea typeface="Helvetica Neue" charset="0"/>
                  <a:cs typeface="Helvetica Neue" charset="0"/>
                </a:rPr>
                <a:t>Cloud Automation Manager</a:t>
              </a:r>
              <a:endParaRPr lang="en-US" sz="1900" b="1" dirty="0">
                <a:solidFill>
                  <a:schemeClr val="bg1"/>
                </a:solidFill>
                <a:latin typeface="Helvetica Neue" charset="0"/>
                <a:ea typeface="Helvetica Neue" charset="0"/>
                <a:cs typeface="Helvetica Neue" charset="0"/>
              </a:endParaRPr>
            </a:p>
          </p:txBody>
        </p:sp>
        <p:sp>
          <p:nvSpPr>
            <p:cNvPr id="23" name="Rectangle 22"/>
            <p:cNvSpPr/>
            <p:nvPr/>
          </p:nvSpPr>
          <p:spPr>
            <a:xfrm>
              <a:off x="821246" y="1488840"/>
              <a:ext cx="1074474" cy="809984"/>
            </a:xfrm>
            <a:prstGeom prst="rect">
              <a:avLst/>
            </a:prstGeom>
            <a:solidFill>
              <a:schemeClr val="accent2">
                <a:lumMod val="75000"/>
              </a:schemeClr>
            </a:solidFill>
            <a:ln w="25400" cap="flat" cmpd="sng" algn="ctr">
              <a:solidFill>
                <a:srgbClr val="4F81BD">
                  <a:shade val="50000"/>
                </a:srgbClr>
              </a:solidFill>
              <a:prstDash val="solid"/>
            </a:ln>
            <a:effectLst/>
          </p:spPr>
          <p:txBody>
            <a:bodyPr lIns="0" rIns="0" rtlCol="0" anchor="ctr"/>
            <a:lstStyle/>
            <a:p>
              <a:pPr algn="ctr" defTabSz="1316736"/>
              <a:r>
                <a:rPr lang="en-US" sz="1600" dirty="0">
                  <a:solidFill>
                    <a:prstClr val="white"/>
                  </a:solidFill>
                  <a:latin typeface="Arial" charset="0"/>
                  <a:ea typeface="Arial" charset="0"/>
                  <a:cs typeface="Arial" charset="0"/>
                </a:rPr>
                <a:t>Workload Automation</a:t>
              </a:r>
            </a:p>
          </p:txBody>
        </p:sp>
        <p:sp>
          <p:nvSpPr>
            <p:cNvPr id="25" name="Rectangle 24"/>
            <p:cNvSpPr/>
            <p:nvPr/>
          </p:nvSpPr>
          <p:spPr>
            <a:xfrm>
              <a:off x="1924540" y="1488222"/>
              <a:ext cx="1076218" cy="810602"/>
            </a:xfrm>
            <a:prstGeom prst="rect">
              <a:avLst/>
            </a:prstGeom>
            <a:solidFill>
              <a:schemeClr val="accent2">
                <a:lumMod val="75000"/>
              </a:schemeClr>
            </a:solidFill>
            <a:ln w="25400" cap="flat" cmpd="sng" algn="ctr">
              <a:solidFill>
                <a:srgbClr val="4F81BD">
                  <a:shade val="50000"/>
                </a:srgbClr>
              </a:solidFill>
              <a:prstDash val="solid"/>
            </a:ln>
            <a:effectLst/>
          </p:spPr>
          <p:txBody>
            <a:bodyPr lIns="0" rIns="0" rtlCol="0" anchor="ctr"/>
            <a:lstStyle/>
            <a:p>
              <a:pPr algn="ctr" defTabSz="1316736"/>
              <a:r>
                <a:rPr lang="en-US" sz="1600" dirty="0">
                  <a:solidFill>
                    <a:prstClr val="white"/>
                  </a:solidFill>
                  <a:latin typeface="Arial" charset="0"/>
                  <a:ea typeface="Arial" charset="0"/>
                  <a:cs typeface="Arial" charset="0"/>
                </a:rPr>
                <a:t>Service Composition &amp; </a:t>
              </a:r>
            </a:p>
            <a:p>
              <a:pPr algn="ctr" defTabSz="1316736"/>
              <a:r>
                <a:rPr lang="en-US" sz="1600" dirty="0">
                  <a:solidFill>
                    <a:prstClr val="white"/>
                  </a:solidFill>
                  <a:latin typeface="Arial" charset="0"/>
                  <a:ea typeface="Arial" charset="0"/>
                  <a:cs typeface="Arial" charset="0"/>
                </a:rPr>
                <a:t>Orchestration</a:t>
              </a:r>
              <a:endParaRPr lang="en-US" sz="1600" dirty="0">
                <a:solidFill>
                  <a:prstClr val="white"/>
                </a:solidFill>
                <a:latin typeface="Arial" charset="0"/>
                <a:ea typeface="Arial" charset="0"/>
                <a:cs typeface="Arial" charset="0"/>
              </a:endParaRPr>
            </a:p>
          </p:txBody>
        </p:sp>
        <p:sp>
          <p:nvSpPr>
            <p:cNvPr id="27" name="Rectangle 26"/>
            <p:cNvSpPr/>
            <p:nvPr/>
          </p:nvSpPr>
          <p:spPr>
            <a:xfrm>
              <a:off x="3029578" y="1489486"/>
              <a:ext cx="1076218" cy="809337"/>
            </a:xfrm>
            <a:prstGeom prst="rect">
              <a:avLst/>
            </a:prstGeom>
            <a:solidFill>
              <a:schemeClr val="accent2">
                <a:lumMod val="75000"/>
              </a:schemeClr>
            </a:solidFill>
            <a:ln w="25400" cap="flat" cmpd="sng" algn="ctr">
              <a:solidFill>
                <a:srgbClr val="4F81BD">
                  <a:shade val="50000"/>
                </a:srgbClr>
              </a:solidFill>
              <a:prstDash val="solid"/>
            </a:ln>
            <a:effectLst/>
          </p:spPr>
          <p:txBody>
            <a:bodyPr lIns="0" rIns="0" rtlCol="0" anchor="ctr"/>
            <a:lstStyle/>
            <a:p>
              <a:pPr algn="ctr" defTabSz="1316736"/>
              <a:r>
                <a:rPr lang="en-US" sz="1600" dirty="0">
                  <a:solidFill>
                    <a:prstClr val="white"/>
                  </a:solidFill>
                  <a:latin typeface="Arial" charset="0"/>
                  <a:ea typeface="Arial" charset="0"/>
                  <a:cs typeface="Arial" charset="0"/>
                </a:rPr>
                <a:t>Instance </a:t>
              </a:r>
            </a:p>
            <a:p>
              <a:pPr algn="ctr" defTabSz="1316736"/>
              <a:r>
                <a:rPr lang="en-US" sz="1600" dirty="0">
                  <a:solidFill>
                    <a:prstClr val="white"/>
                  </a:solidFill>
                  <a:latin typeface="Arial" charset="0"/>
                  <a:ea typeface="Arial" charset="0"/>
                  <a:cs typeface="Arial" charset="0"/>
                </a:rPr>
                <a:t>Management</a:t>
              </a:r>
              <a:endParaRPr lang="en-US" sz="1600" dirty="0">
                <a:solidFill>
                  <a:prstClr val="white"/>
                </a:solidFill>
                <a:latin typeface="Arial" charset="0"/>
                <a:ea typeface="Arial" charset="0"/>
                <a:cs typeface="Arial" charset="0"/>
              </a:endParaRPr>
            </a:p>
          </p:txBody>
        </p:sp>
        <p:sp>
          <p:nvSpPr>
            <p:cNvPr id="68" name="Rectangle 67"/>
            <p:cNvSpPr/>
            <p:nvPr/>
          </p:nvSpPr>
          <p:spPr>
            <a:xfrm>
              <a:off x="821246" y="2470469"/>
              <a:ext cx="3284550" cy="192361"/>
            </a:xfrm>
            <a:prstGeom prst="rect">
              <a:avLst/>
            </a:prstGeom>
            <a:ln>
              <a:solidFill>
                <a:srgbClr val="FFFFFF"/>
              </a:solidFill>
            </a:ln>
          </p:spPr>
          <p:txBody>
            <a:bodyPr wrap="square">
              <a:spAutoFit/>
            </a:bodyPr>
            <a:lstStyle/>
            <a:p>
              <a:pPr algn="ctr" defTabSz="1316736">
                <a:tabLst>
                  <a:tab pos="468630" algn="l"/>
                </a:tabLst>
                <a:defRPr/>
              </a:pPr>
              <a:r>
                <a:rPr lang="en-US" sz="1400" b="1" kern="0" dirty="0">
                  <a:solidFill>
                    <a:prstClr val="white"/>
                  </a:solidFill>
                  <a:latin typeface="Helvetica Neue" charset="0"/>
                  <a:ea typeface="Helvetica Neue" charset="0"/>
                  <a:cs typeface="Helvetica Neue" charset="0"/>
                </a:rPr>
                <a:t>Multi-cloud management services</a:t>
              </a:r>
              <a:endParaRPr lang="en-US" sz="1400" b="1" kern="0" dirty="0">
                <a:solidFill>
                  <a:prstClr val="white"/>
                </a:solidFill>
                <a:latin typeface="Helvetica Neue" charset="0"/>
                <a:ea typeface="Helvetica Neue" charset="0"/>
                <a:cs typeface="Helvetica Neue" charset="0"/>
              </a:endParaRPr>
            </a:p>
          </p:txBody>
        </p:sp>
        <p:sp>
          <p:nvSpPr>
            <p:cNvPr id="33" name="Rectangle 32"/>
            <p:cNvSpPr/>
            <p:nvPr/>
          </p:nvSpPr>
          <p:spPr>
            <a:xfrm>
              <a:off x="340746" y="1484563"/>
              <a:ext cx="384427" cy="1302334"/>
            </a:xfrm>
            <a:prstGeom prst="rect">
              <a:avLst/>
            </a:prstGeom>
            <a:solidFill>
              <a:schemeClr val="accent2">
                <a:lumMod val="75000"/>
              </a:schemeClr>
            </a:solidFill>
            <a:ln w="25400" cap="flat" cmpd="sng" algn="ctr">
              <a:solidFill>
                <a:srgbClr val="4F81BD">
                  <a:shade val="50000"/>
                </a:srgbClr>
              </a:solidFill>
              <a:prstDash val="solid"/>
            </a:ln>
            <a:effectLst/>
          </p:spPr>
          <p:txBody>
            <a:bodyPr vert="vert270" lIns="0" rIns="0" rtlCol="0" anchor="ctr"/>
            <a:lstStyle/>
            <a:p>
              <a:pPr algn="ctr" defTabSz="1316736"/>
              <a:r>
                <a:rPr lang="en-US" sz="1600" dirty="0">
                  <a:solidFill>
                    <a:prstClr val="white"/>
                  </a:solidFill>
                  <a:latin typeface="Arial" charset="0"/>
                  <a:ea typeface="Arial" charset="0"/>
                  <a:cs typeface="Arial" charset="0"/>
                </a:rPr>
                <a:t>Template Library</a:t>
              </a:r>
              <a:endParaRPr lang="en-US" sz="1600" dirty="0">
                <a:solidFill>
                  <a:prstClr val="white"/>
                </a:solidFill>
                <a:latin typeface="Arial" charset="0"/>
                <a:ea typeface="Arial" charset="0"/>
                <a:cs typeface="Arial" charset="0"/>
              </a:endParaRPr>
            </a:p>
          </p:txBody>
        </p:sp>
      </p:grpSp>
      <p:sp>
        <p:nvSpPr>
          <p:cNvPr id="35" name="TextBox 34"/>
          <p:cNvSpPr txBox="1"/>
          <p:nvPr/>
        </p:nvSpPr>
        <p:spPr>
          <a:xfrm>
            <a:off x="5849503" y="6292085"/>
            <a:ext cx="1334213" cy="393954"/>
          </a:xfrm>
          <a:prstGeom prst="rect">
            <a:avLst/>
          </a:prstGeom>
          <a:noFill/>
        </p:spPr>
        <p:txBody>
          <a:bodyPr wrap="none" lIns="146304" tIns="73152" rIns="146304" bIns="73152" rtlCol="0">
            <a:spAutoFit/>
          </a:bodyPr>
          <a:lstStyle/>
          <a:p>
            <a:pPr algn="ctr" defTabSz="1316736"/>
            <a:r>
              <a:rPr lang="en-US" sz="1600" dirty="0">
                <a:solidFill>
                  <a:prstClr val="white"/>
                </a:solidFill>
                <a:latin typeface="Helvetica Neue Light" charset="0"/>
                <a:ea typeface="Helvetica Neue Light" charset="0"/>
                <a:cs typeface="Helvetica Neue Light" charset="0"/>
              </a:rPr>
              <a:t>Multi-cloud </a:t>
            </a:r>
          </a:p>
        </p:txBody>
      </p:sp>
      <p:sp>
        <p:nvSpPr>
          <p:cNvPr id="36" name="Rectangle 35"/>
          <p:cNvSpPr/>
          <p:nvPr/>
        </p:nvSpPr>
        <p:spPr>
          <a:xfrm>
            <a:off x="5831122" y="6738317"/>
            <a:ext cx="1378821" cy="732627"/>
          </a:xfrm>
          <a:prstGeom prst="rect">
            <a:avLst/>
          </a:prstGeom>
          <a:solidFill>
            <a:schemeClr val="accent2">
              <a:lumMod val="75000"/>
            </a:schemeClr>
          </a:solidFill>
          <a:ln w="25400" cap="flat" cmpd="sng" algn="ctr">
            <a:solidFill>
              <a:srgbClr val="4F81BD">
                <a:shade val="50000"/>
              </a:srgbClr>
            </a:solidFill>
            <a:prstDash val="solid"/>
          </a:ln>
          <a:effectLst/>
        </p:spPr>
        <p:txBody>
          <a:bodyPr lIns="146304" tIns="73152" rIns="146304" bIns="73152" rtlCol="0" anchor="ctr"/>
          <a:lstStyle/>
          <a:p>
            <a:pPr algn="ctr" defTabSz="1316736">
              <a:defRPr/>
            </a:pPr>
            <a:r>
              <a:rPr lang="en-US" sz="1600" kern="0" dirty="0">
                <a:solidFill>
                  <a:prstClr val="white"/>
                </a:solidFill>
                <a:latin typeface="Helvetica Neue Light" charset="0"/>
                <a:ea typeface="Helvetica Neue Light" charset="0"/>
                <a:cs typeface="Helvetica Neue Light" charset="0"/>
              </a:rPr>
              <a:t>CAM</a:t>
            </a:r>
            <a:endParaRPr lang="en-US" sz="1600" kern="0" dirty="0">
              <a:solidFill>
                <a:prstClr val="white"/>
              </a:solidFill>
              <a:latin typeface="Helvetica Neue Light" charset="0"/>
              <a:ea typeface="Helvetica Neue Light" charset="0"/>
              <a:cs typeface="Helvetica Neue Light" charset="0"/>
            </a:endParaRPr>
          </a:p>
        </p:txBody>
      </p:sp>
      <p:cxnSp>
        <p:nvCxnSpPr>
          <p:cNvPr id="6" name="Straight Connector 5"/>
          <p:cNvCxnSpPr/>
          <p:nvPr/>
        </p:nvCxnSpPr>
        <p:spPr>
          <a:xfrm>
            <a:off x="6862274" y="4502966"/>
            <a:ext cx="321442" cy="2225632"/>
          </a:xfrm>
          <a:prstGeom prst="line">
            <a:avLst/>
          </a:prstGeom>
          <a:ln w="3175"/>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58920" y="4572883"/>
            <a:ext cx="5332429" cy="2224134"/>
          </a:xfrm>
          <a:prstGeom prst="line">
            <a:avLst/>
          </a:prstGeom>
          <a:ln w="3175"/>
          <a:effectLst/>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18</a:t>
            </a:fld>
            <a:endParaRPr lang="en-US" dirty="0">
              <a:solidFill>
                <a:srgbClr val="6D7777"/>
              </a:solidFill>
            </a:endParaRPr>
          </a:p>
        </p:txBody>
      </p:sp>
    </p:spTree>
    <p:custDataLst>
      <p:tags r:id="rId1"/>
    </p:custDataLst>
    <p:extLst>
      <p:ext uri="{BB962C8B-B14F-4D97-AF65-F5344CB8AC3E}">
        <p14:creationId xmlns:p14="http://schemas.microsoft.com/office/powerpoint/2010/main" val="126474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0" dirty="0">
                <a:solidFill>
                  <a:schemeClr val="accent3"/>
                </a:solidFill>
              </a:rPr>
              <a:t>Packaging and </a:t>
            </a:r>
            <a:r>
              <a:rPr lang="en-US" sz="3200" b="0" dirty="0" smtClean="0">
                <a:solidFill>
                  <a:schemeClr val="accent3"/>
                </a:solidFill>
              </a:rPr>
              <a:t>pricing </a:t>
            </a:r>
            <a:r>
              <a:rPr lang="en-US" sz="3200" b="0" dirty="0">
                <a:solidFill>
                  <a:schemeClr val="accent3"/>
                </a:solidFill>
              </a:rPr>
              <a:t>- Frequently asked sales questions</a:t>
            </a:r>
            <a:endParaRPr lang="en-US" sz="3200" b="0" dirty="0">
              <a:solidFill>
                <a:schemeClr val="accent3"/>
              </a:solidFill>
            </a:endParaRPr>
          </a:p>
        </p:txBody>
      </p:sp>
      <p:sp>
        <p:nvSpPr>
          <p:cNvPr id="16" name="Content Placeholder 2"/>
          <p:cNvSpPr txBox="1">
            <a:spLocks/>
          </p:cNvSpPr>
          <p:nvPr/>
        </p:nvSpPr>
        <p:spPr>
          <a:xfrm>
            <a:off x="459145" y="1112517"/>
            <a:ext cx="6505058" cy="6402708"/>
          </a:xfrm>
          <a:prstGeom prst="rect">
            <a:avLst/>
          </a:prstGeom>
          <a:ln>
            <a:solidFill>
              <a:schemeClr val="accent2">
                <a:lumMod val="60000"/>
                <a:lumOff val="40000"/>
              </a:schemeClr>
            </a:solidFill>
          </a:ln>
        </p:spPr>
        <p:txBody>
          <a:bodyPr lIns="146304" tIns="73152" rIns="146304" bIns="73152"/>
          <a:lstStyle>
            <a:lvl1pPr marL="180975" indent="-180975" algn="l" defTabSz="457200" rtl="0" eaLnBrk="0" fontAlgn="base" hangingPunct="0">
              <a:spcBef>
                <a:spcPts val="600"/>
              </a:spcBef>
              <a:spcAft>
                <a:spcPct val="0"/>
              </a:spcAft>
              <a:buClr>
                <a:schemeClr val="accent1"/>
              </a:buClr>
              <a:buFont typeface="Arial" panose="020B0604020202020204" pitchFamily="34" charset="0"/>
              <a:buChar char="•"/>
              <a:defRPr sz="2000" kern="1200">
                <a:solidFill>
                  <a:srgbClr val="777677"/>
                </a:solidFill>
                <a:latin typeface="+mn-lt"/>
                <a:ea typeface="MS PGothic" panose="020B0600070205080204" pitchFamily="34" charset="-128"/>
                <a:cs typeface="MS PGothic" panose="020B0600070205080204" pitchFamily="34" charset="-128"/>
              </a:defRPr>
            </a:lvl1pPr>
            <a:lvl2pPr marL="420688" indent="-180975" algn="l" defTabSz="457200" rtl="0" eaLnBrk="0" fontAlgn="base" hangingPunct="0">
              <a:spcBef>
                <a:spcPts val="600"/>
              </a:spcBef>
              <a:spcAft>
                <a:spcPct val="0"/>
              </a:spcAft>
              <a:buFont typeface="Arial" panose="020B0604020202020204" pitchFamily="34" charset="0"/>
              <a:buChar char="–"/>
              <a:defRPr kern="1200">
                <a:solidFill>
                  <a:srgbClr val="777677"/>
                </a:solidFill>
                <a:latin typeface="+mn-lt"/>
                <a:ea typeface="MS PGothic" panose="020B0600070205080204" pitchFamily="34" charset="-128"/>
                <a:cs typeface="+mn-cs"/>
              </a:defRPr>
            </a:lvl2pPr>
            <a:lvl3pPr marL="593725" indent="-173038" algn="l" defTabSz="457200" rtl="0" eaLnBrk="0" fontAlgn="base" hangingPunct="0">
              <a:spcBef>
                <a:spcPts val="600"/>
              </a:spcBef>
              <a:spcAft>
                <a:spcPct val="0"/>
              </a:spcAft>
              <a:buFont typeface="Arial" panose="020B0604020202020204" pitchFamily="34" charset="0"/>
              <a:buChar char="•"/>
              <a:defRPr sz="1600" kern="1200">
                <a:solidFill>
                  <a:schemeClr val="accent2"/>
                </a:solidFill>
                <a:latin typeface="+mn-lt"/>
                <a:ea typeface="MS PGothic" panose="020B0600070205080204" pitchFamily="34" charset="-128"/>
                <a:cs typeface="+mn-cs"/>
              </a:defRPr>
            </a:lvl3pPr>
            <a:lvl4pPr marL="893763" indent="-300038" algn="l" defTabSz="457200" rtl="0" eaLnBrk="0" fontAlgn="base" hangingPunct="0">
              <a:spcBef>
                <a:spcPts val="600"/>
              </a:spcBef>
              <a:spcAft>
                <a:spcPct val="0"/>
              </a:spcAft>
              <a:buFont typeface="Arial" panose="020B0604020202020204" pitchFamily="34" charset="0"/>
              <a:buChar char="–"/>
              <a:defRPr sz="1400" kern="1200">
                <a:solidFill>
                  <a:schemeClr val="accent2"/>
                </a:solidFill>
                <a:latin typeface="+mn-lt"/>
                <a:ea typeface="MS PGothic" panose="020B0600070205080204" pitchFamily="34" charset="-128"/>
                <a:cs typeface="+mn-cs"/>
              </a:defRPr>
            </a:lvl4pPr>
            <a:lvl5pPr marL="1074738" indent="-180975" algn="l" defTabSz="457200" rtl="0" eaLnBrk="0" fontAlgn="base" hangingPunct="0">
              <a:spcBef>
                <a:spcPts val="600"/>
              </a:spcBef>
              <a:spcAft>
                <a:spcPct val="0"/>
              </a:spcAft>
              <a:buFont typeface="Arial" panose="020B0604020202020204" pitchFamily="34" charset="0"/>
              <a:buChar char="»"/>
              <a:defRPr sz="1400" kern="1200">
                <a:solidFill>
                  <a:schemeClr val="accent2"/>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solidFill>
                  <a:srgbClr val="002060"/>
                </a:solidFill>
              </a:rPr>
              <a:t>My client is interested in CAM. What do I need to sell?</a:t>
            </a:r>
          </a:p>
          <a:p>
            <a:pPr lvl="1">
              <a:buFont typeface="Arial" pitchFamily="34" charset="0"/>
              <a:buChar char="•"/>
            </a:pPr>
            <a:r>
              <a:rPr lang="en-US" sz="1400" dirty="0">
                <a:solidFill>
                  <a:schemeClr val="tx1">
                    <a:lumMod val="75000"/>
                    <a:lumOff val="25000"/>
                  </a:schemeClr>
                </a:solidFill>
                <a:cs typeface="MS PGothic" panose="020B0600070205080204" pitchFamily="34" charset="-128"/>
              </a:rPr>
              <a:t>You need to sell IBM Cloud </a:t>
            </a:r>
            <a:r>
              <a:rPr lang="en-US" sz="1400" dirty="0" smtClean="0">
                <a:solidFill>
                  <a:schemeClr val="tx1">
                    <a:lumMod val="75000"/>
                    <a:lumOff val="25000"/>
                  </a:schemeClr>
                </a:solidFill>
                <a:cs typeface="MS PGothic" panose="020B0600070205080204" pitchFamily="34" charset="-128"/>
              </a:rPr>
              <a:t>Private </a:t>
            </a:r>
            <a:r>
              <a:rPr lang="en-US" sz="1400" dirty="0">
                <a:solidFill>
                  <a:schemeClr val="tx1">
                    <a:lumMod val="75000"/>
                    <a:lumOff val="25000"/>
                  </a:schemeClr>
                </a:solidFill>
                <a:cs typeface="MS PGothic" panose="020B0600070205080204" pitchFamily="34" charset="-128"/>
              </a:rPr>
              <a:t>(</a:t>
            </a:r>
            <a:r>
              <a:rPr lang="en-US" sz="1400" dirty="0" smtClean="0">
                <a:solidFill>
                  <a:schemeClr val="tx1">
                    <a:lumMod val="75000"/>
                    <a:lumOff val="25000"/>
                  </a:schemeClr>
                </a:solidFill>
                <a:cs typeface="MS PGothic" panose="020B0600070205080204" pitchFamily="34" charset="-128"/>
              </a:rPr>
              <a:t>ICP) </a:t>
            </a:r>
            <a:r>
              <a:rPr lang="en-US" sz="1400" dirty="0">
                <a:solidFill>
                  <a:schemeClr val="tx1">
                    <a:lumMod val="75000"/>
                    <a:lumOff val="25000"/>
                  </a:schemeClr>
                </a:solidFill>
                <a:cs typeface="MS PGothic" panose="020B0600070205080204" pitchFamily="34" charset="-128"/>
              </a:rPr>
              <a:t>part numbers. CAM capabilities are included in the </a:t>
            </a:r>
            <a:r>
              <a:rPr lang="en-US" sz="1400" dirty="0" smtClean="0">
                <a:solidFill>
                  <a:schemeClr val="tx1">
                    <a:lumMod val="75000"/>
                    <a:lumOff val="25000"/>
                  </a:schemeClr>
                </a:solidFill>
                <a:cs typeface="MS PGothic" panose="020B0600070205080204" pitchFamily="34" charset="-128"/>
              </a:rPr>
              <a:t>ICP </a:t>
            </a:r>
            <a:r>
              <a:rPr lang="en-US" sz="1400" dirty="0">
                <a:solidFill>
                  <a:schemeClr val="tx1">
                    <a:lumMod val="75000"/>
                    <a:lumOff val="25000"/>
                  </a:schemeClr>
                </a:solidFill>
                <a:cs typeface="MS PGothic" panose="020B0600070205080204" pitchFamily="34" charset="-128"/>
              </a:rPr>
              <a:t>product package. </a:t>
            </a:r>
            <a:r>
              <a:rPr lang="en-US" sz="1400" dirty="0" smtClean="0">
                <a:solidFill>
                  <a:schemeClr val="tx1">
                    <a:lumMod val="75000"/>
                    <a:lumOff val="25000"/>
                  </a:schemeClr>
                </a:solidFill>
                <a:cs typeface="MS PGothic" panose="020B0600070205080204" pitchFamily="34" charset="-128"/>
              </a:rPr>
              <a:t>ICP </a:t>
            </a:r>
            <a:r>
              <a:rPr lang="en-US" sz="1400" dirty="0">
                <a:solidFill>
                  <a:schemeClr val="tx1">
                    <a:lumMod val="75000"/>
                    <a:lumOff val="25000"/>
                  </a:schemeClr>
                </a:solidFill>
                <a:cs typeface="MS PGothic" panose="020B0600070205080204" pitchFamily="34" charset="-128"/>
              </a:rPr>
              <a:t>is offered in three packages: Cloud Native, Cloud Modernization, Data Scientist editions. </a:t>
            </a:r>
            <a:r>
              <a:rPr lang="en-US" sz="1400" dirty="0">
                <a:solidFill>
                  <a:schemeClr val="tx1">
                    <a:lumMod val="75000"/>
                    <a:lumOff val="25000"/>
                  </a:schemeClr>
                </a:solidFill>
                <a:cs typeface="MS PGothic" panose="020B0600070205080204" pitchFamily="34" charset="-128"/>
              </a:rPr>
              <a:t>All of them include CAM. </a:t>
            </a:r>
            <a:endParaRPr lang="en-US" sz="1400" dirty="0">
              <a:solidFill>
                <a:schemeClr val="tx1">
                  <a:lumMod val="75000"/>
                  <a:lumOff val="25000"/>
                </a:schemeClr>
              </a:solidFill>
            </a:endParaRPr>
          </a:p>
          <a:p>
            <a:pPr marL="0" indent="0">
              <a:buNone/>
            </a:pPr>
            <a:r>
              <a:rPr lang="en-US" sz="1600" b="1" dirty="0">
                <a:solidFill>
                  <a:srgbClr val="002060"/>
                </a:solidFill>
              </a:rPr>
              <a:t>What are the combined capabilities of CAM and </a:t>
            </a:r>
            <a:r>
              <a:rPr lang="en-US" sz="1600" b="1" dirty="0" smtClean="0">
                <a:solidFill>
                  <a:srgbClr val="002060"/>
                </a:solidFill>
              </a:rPr>
              <a:t>ICP?</a:t>
            </a:r>
            <a:endParaRPr lang="en-US" sz="1600" b="1" dirty="0">
              <a:solidFill>
                <a:srgbClr val="002060"/>
              </a:solidFill>
            </a:endParaRPr>
          </a:p>
          <a:p>
            <a:pPr lvl="1">
              <a:buFont typeface="Arial" pitchFamily="34" charset="0"/>
              <a:buChar char="•"/>
            </a:pPr>
            <a:r>
              <a:rPr lang="en-US" sz="1400" dirty="0" smtClean="0">
                <a:solidFill>
                  <a:schemeClr val="tx1">
                    <a:lumMod val="75000"/>
                    <a:lumOff val="25000"/>
                  </a:schemeClr>
                </a:solidFill>
                <a:cs typeface="MS PGothic" panose="020B0600070205080204" pitchFamily="34" charset="-128"/>
              </a:rPr>
              <a:t>ICP </a:t>
            </a:r>
            <a:r>
              <a:rPr lang="en-US" sz="1400" dirty="0">
                <a:solidFill>
                  <a:schemeClr val="tx1">
                    <a:lumMod val="75000"/>
                    <a:lumOff val="25000"/>
                  </a:schemeClr>
                </a:solidFill>
                <a:cs typeface="MS PGothic" panose="020B0600070205080204" pitchFamily="34" charset="-128"/>
              </a:rPr>
              <a:t>is a platform to build, deploy and manage workloads on </a:t>
            </a:r>
            <a:r>
              <a:rPr lang="en-US" sz="1400" dirty="0">
                <a:solidFill>
                  <a:schemeClr val="tx1">
                    <a:lumMod val="75000"/>
                    <a:lumOff val="25000"/>
                  </a:schemeClr>
                </a:solidFill>
                <a:cs typeface="MS PGothic" panose="020B0600070205080204" pitchFamily="34" charset="-128"/>
              </a:rPr>
              <a:t>Kubernetes containers and Cloud foundry environments. CAM adds the capability to </a:t>
            </a:r>
            <a:r>
              <a:rPr lang="en-US" sz="1400" dirty="0">
                <a:solidFill>
                  <a:schemeClr val="tx1">
                    <a:lumMod val="75000"/>
                    <a:lumOff val="25000"/>
                  </a:schemeClr>
                </a:solidFill>
                <a:cs typeface="MS PGothic" panose="020B0600070205080204" pitchFamily="34" charset="-128"/>
              </a:rPr>
              <a:t>deploy VM </a:t>
            </a:r>
            <a:r>
              <a:rPr lang="en-US" sz="1400" dirty="0">
                <a:solidFill>
                  <a:schemeClr val="tx1">
                    <a:lumMod val="75000"/>
                    <a:lumOff val="25000"/>
                  </a:schemeClr>
                </a:solidFill>
                <a:cs typeface="MS PGothic" panose="020B0600070205080204" pitchFamily="34" charset="-128"/>
              </a:rPr>
              <a:t>based </a:t>
            </a:r>
            <a:r>
              <a:rPr lang="en-US" sz="1400" dirty="0">
                <a:solidFill>
                  <a:schemeClr val="tx1">
                    <a:lumMod val="75000"/>
                    <a:lumOff val="25000"/>
                  </a:schemeClr>
                </a:solidFill>
                <a:cs typeface="MS PGothic" panose="020B0600070205080204" pitchFamily="34" charset="-128"/>
              </a:rPr>
              <a:t>applications on on-premises </a:t>
            </a:r>
            <a:r>
              <a:rPr lang="en-US" sz="1400" dirty="0">
                <a:solidFill>
                  <a:schemeClr val="tx1">
                    <a:lumMod val="75000"/>
                    <a:lumOff val="25000"/>
                  </a:schemeClr>
                </a:solidFill>
                <a:cs typeface="MS PGothic" panose="020B0600070205080204" pitchFamily="34" charset="-128"/>
              </a:rPr>
              <a:t>and off-premises </a:t>
            </a:r>
            <a:r>
              <a:rPr lang="en-US" sz="1400" dirty="0">
                <a:solidFill>
                  <a:schemeClr val="tx1">
                    <a:lumMod val="75000"/>
                    <a:lumOff val="25000"/>
                  </a:schemeClr>
                </a:solidFill>
                <a:cs typeface="MS PGothic" panose="020B0600070205080204" pitchFamily="34" charset="-128"/>
              </a:rPr>
              <a:t>clouds and to self serve and orchestrate both VM and container workloads.</a:t>
            </a:r>
            <a:endParaRPr lang="en-US" sz="1400" dirty="0">
              <a:solidFill>
                <a:schemeClr val="tx1">
                  <a:lumMod val="75000"/>
                  <a:lumOff val="25000"/>
                </a:schemeClr>
              </a:solidFill>
              <a:cs typeface="MS PGothic" panose="020B0600070205080204" pitchFamily="34" charset="-128"/>
            </a:endParaRPr>
          </a:p>
          <a:p>
            <a:pPr lvl="1">
              <a:buFont typeface="Arial" pitchFamily="34" charset="0"/>
              <a:buChar char="•"/>
            </a:pPr>
            <a:r>
              <a:rPr lang="en-US" sz="1400" dirty="0">
                <a:solidFill>
                  <a:schemeClr val="tx1">
                    <a:lumMod val="75000"/>
                    <a:lumOff val="25000"/>
                  </a:schemeClr>
                </a:solidFill>
                <a:cs typeface="MS PGothic" panose="020B0600070205080204" pitchFamily="34" charset="-128"/>
              </a:rPr>
              <a:t>For a detailed description of </a:t>
            </a:r>
            <a:r>
              <a:rPr lang="en-US" sz="1400" dirty="0" smtClean="0">
                <a:solidFill>
                  <a:schemeClr val="tx1">
                    <a:lumMod val="75000"/>
                    <a:lumOff val="25000"/>
                  </a:schemeClr>
                </a:solidFill>
                <a:cs typeface="MS PGothic" panose="020B0600070205080204" pitchFamily="34" charset="-128"/>
              </a:rPr>
              <a:t>ICP </a:t>
            </a:r>
            <a:r>
              <a:rPr lang="en-US" sz="1400" dirty="0">
                <a:solidFill>
                  <a:schemeClr val="tx1">
                    <a:lumMod val="75000"/>
                    <a:lumOff val="25000"/>
                  </a:schemeClr>
                </a:solidFill>
                <a:cs typeface="MS PGothic" panose="020B0600070205080204" pitchFamily="34" charset="-128"/>
              </a:rPr>
              <a:t>capabilities, </a:t>
            </a:r>
            <a:r>
              <a:rPr lang="en-US" sz="1400" dirty="0">
                <a:solidFill>
                  <a:schemeClr val="tx1">
                    <a:lumMod val="75000"/>
                    <a:lumOff val="25000"/>
                  </a:schemeClr>
                </a:solidFill>
                <a:cs typeface="MS PGothic" panose="020B0600070205080204" pitchFamily="34" charset="-128"/>
              </a:rPr>
              <a:t>you can refer </a:t>
            </a:r>
            <a:r>
              <a:rPr lang="en-US" sz="1400" dirty="0">
                <a:solidFill>
                  <a:schemeClr val="tx1">
                    <a:lumMod val="75000"/>
                    <a:lumOff val="25000"/>
                  </a:schemeClr>
                </a:solidFill>
                <a:cs typeface="MS PGothic" panose="020B0600070205080204" pitchFamily="34" charset="-128"/>
              </a:rPr>
              <a:t>to the </a:t>
            </a:r>
            <a:r>
              <a:rPr lang="en-US" sz="1400" dirty="0" smtClean="0">
                <a:solidFill>
                  <a:schemeClr val="tx1">
                    <a:lumMod val="75000"/>
                    <a:lumOff val="25000"/>
                  </a:schemeClr>
                </a:solidFill>
                <a:cs typeface="MS PGothic" panose="020B0600070205080204" pitchFamily="34" charset="-128"/>
              </a:rPr>
              <a:t>ICP </a:t>
            </a:r>
            <a:r>
              <a:rPr lang="en-US" sz="1400" dirty="0">
                <a:solidFill>
                  <a:schemeClr val="tx1">
                    <a:lumMod val="75000"/>
                    <a:lumOff val="25000"/>
                  </a:schemeClr>
                </a:solidFill>
                <a:cs typeface="MS PGothic" panose="020B0600070205080204" pitchFamily="34" charset="-128"/>
              </a:rPr>
              <a:t>collaterals. </a:t>
            </a:r>
            <a:endParaRPr lang="en-US" sz="1400" dirty="0">
              <a:solidFill>
                <a:schemeClr val="tx1">
                  <a:lumMod val="75000"/>
                  <a:lumOff val="25000"/>
                </a:schemeClr>
              </a:solidFill>
            </a:endParaRPr>
          </a:p>
          <a:p>
            <a:pPr marL="0" indent="0">
              <a:buNone/>
            </a:pPr>
            <a:r>
              <a:rPr lang="en-US" sz="1600" b="1" dirty="0">
                <a:solidFill>
                  <a:srgbClr val="002060"/>
                </a:solidFill>
              </a:rPr>
              <a:t>If I sell </a:t>
            </a:r>
            <a:r>
              <a:rPr lang="en-US" sz="1600" b="1" dirty="0" smtClean="0">
                <a:solidFill>
                  <a:srgbClr val="002060"/>
                </a:solidFill>
              </a:rPr>
              <a:t>ICP </a:t>
            </a:r>
            <a:r>
              <a:rPr lang="en-US" sz="1600" b="1" dirty="0">
                <a:solidFill>
                  <a:srgbClr val="002060"/>
                </a:solidFill>
              </a:rPr>
              <a:t>to a client that wants to use CAM capabilities, can he also use </a:t>
            </a:r>
            <a:r>
              <a:rPr lang="en-US" sz="1600" b="1" dirty="0" smtClean="0">
                <a:solidFill>
                  <a:srgbClr val="002060"/>
                </a:solidFill>
              </a:rPr>
              <a:t>ICP </a:t>
            </a:r>
            <a:r>
              <a:rPr lang="en-US" sz="1600" b="1" dirty="0">
                <a:solidFill>
                  <a:srgbClr val="002060"/>
                </a:solidFill>
              </a:rPr>
              <a:t>capabilities such as managing containers? </a:t>
            </a:r>
          </a:p>
          <a:p>
            <a:pPr lvl="1">
              <a:buFont typeface="Arial" pitchFamily="34" charset="0"/>
              <a:buChar char="•"/>
            </a:pPr>
            <a:r>
              <a:rPr lang="en-US" sz="1400" dirty="0">
                <a:solidFill>
                  <a:schemeClr val="tx1">
                    <a:lumMod val="75000"/>
                    <a:lumOff val="25000"/>
                  </a:schemeClr>
                </a:solidFill>
                <a:cs typeface="MS PGothic" panose="020B0600070205080204" pitchFamily="34" charset="-128"/>
              </a:rPr>
              <a:t>Yes. </a:t>
            </a:r>
            <a:r>
              <a:rPr lang="en-US" sz="1400" dirty="0">
                <a:solidFill>
                  <a:schemeClr val="tx1">
                    <a:lumMod val="75000"/>
                    <a:lumOff val="25000"/>
                  </a:schemeClr>
                </a:solidFill>
                <a:cs typeface="MS PGothic" panose="020B0600070205080204" pitchFamily="34" charset="-128"/>
              </a:rPr>
              <a:t>Once you sell one of the three </a:t>
            </a:r>
            <a:r>
              <a:rPr lang="en-US" sz="1400" dirty="0" smtClean="0">
                <a:solidFill>
                  <a:schemeClr val="tx1">
                    <a:lumMod val="75000"/>
                    <a:lumOff val="25000"/>
                  </a:schemeClr>
                </a:solidFill>
                <a:cs typeface="MS PGothic" panose="020B0600070205080204" pitchFamily="34" charset="-128"/>
              </a:rPr>
              <a:t>ICP </a:t>
            </a:r>
            <a:r>
              <a:rPr lang="en-US" sz="1400" dirty="0">
                <a:solidFill>
                  <a:schemeClr val="tx1">
                    <a:lumMod val="75000"/>
                    <a:lumOff val="25000"/>
                  </a:schemeClr>
                </a:solidFill>
                <a:cs typeface="MS PGothic" panose="020B0600070205080204" pitchFamily="34" charset="-128"/>
              </a:rPr>
              <a:t>packages, the client can use any capability included in the package. So for example, </a:t>
            </a:r>
            <a:r>
              <a:rPr lang="en-US" sz="1400" dirty="0" smtClean="0">
                <a:solidFill>
                  <a:schemeClr val="tx1">
                    <a:lumMod val="75000"/>
                    <a:lumOff val="25000"/>
                  </a:schemeClr>
                </a:solidFill>
                <a:cs typeface="MS PGothic" panose="020B0600070205080204" pitchFamily="34" charset="-128"/>
              </a:rPr>
              <a:t>“ICP </a:t>
            </a:r>
            <a:r>
              <a:rPr lang="en-US" sz="1400" dirty="0">
                <a:solidFill>
                  <a:schemeClr val="tx1">
                    <a:lumMod val="75000"/>
                    <a:lumOff val="25000"/>
                  </a:schemeClr>
                </a:solidFill>
                <a:cs typeface="MS PGothic" panose="020B0600070205080204" pitchFamily="34" charset="-128"/>
              </a:rPr>
              <a:t>Cloud Native Edition” can be used to automate deployment of VM based workloads on Amazon and </a:t>
            </a:r>
            <a:r>
              <a:rPr lang="en-US" sz="1400" dirty="0">
                <a:solidFill>
                  <a:schemeClr val="tx1">
                    <a:lumMod val="75000"/>
                    <a:lumOff val="25000"/>
                  </a:schemeClr>
                </a:solidFill>
                <a:cs typeface="MS PGothic" panose="020B0600070205080204" pitchFamily="34" charset="-128"/>
              </a:rPr>
              <a:t>VMware </a:t>
            </a:r>
            <a:r>
              <a:rPr lang="en-US" sz="1400" dirty="0">
                <a:solidFill>
                  <a:schemeClr val="tx1">
                    <a:lumMod val="75000"/>
                    <a:lumOff val="25000"/>
                  </a:schemeClr>
                </a:solidFill>
                <a:cs typeface="MS PGothic" panose="020B0600070205080204" pitchFamily="34" charset="-128"/>
              </a:rPr>
              <a:t>and at the same time on a local </a:t>
            </a:r>
            <a:r>
              <a:rPr lang="en-US" sz="1400" dirty="0">
                <a:solidFill>
                  <a:schemeClr val="tx1">
                    <a:lumMod val="75000"/>
                    <a:lumOff val="25000"/>
                  </a:schemeClr>
                </a:solidFill>
                <a:cs typeface="MS PGothic" panose="020B0600070205080204" pitchFamily="34" charset="-128"/>
              </a:rPr>
              <a:t>Kubernetes </a:t>
            </a:r>
            <a:r>
              <a:rPr lang="en-US" sz="1400" dirty="0">
                <a:solidFill>
                  <a:schemeClr val="tx1">
                    <a:lumMod val="75000"/>
                    <a:lumOff val="25000"/>
                  </a:schemeClr>
                </a:solidFill>
                <a:cs typeface="MS PGothic" panose="020B0600070205080204" pitchFamily="34" charset="-128"/>
              </a:rPr>
              <a:t>cluster. Of course all </a:t>
            </a:r>
            <a:r>
              <a:rPr lang="en-US" sz="1400" dirty="0">
                <a:solidFill>
                  <a:schemeClr val="tx1">
                    <a:lumMod val="75000"/>
                    <a:lumOff val="25000"/>
                  </a:schemeClr>
                </a:solidFill>
                <a:cs typeface="MS PGothic" panose="020B0600070205080204" pitchFamily="34" charset="-128"/>
              </a:rPr>
              <a:t>three environments </a:t>
            </a:r>
            <a:r>
              <a:rPr lang="en-US" sz="1400" dirty="0">
                <a:solidFill>
                  <a:schemeClr val="tx1">
                    <a:lumMod val="75000"/>
                    <a:lumOff val="25000"/>
                  </a:schemeClr>
                </a:solidFill>
                <a:cs typeface="MS PGothic" panose="020B0600070205080204" pitchFamily="34" charset="-128"/>
              </a:rPr>
              <a:t>must be covered </a:t>
            </a:r>
            <a:r>
              <a:rPr lang="en-US" sz="1400" dirty="0">
                <a:solidFill>
                  <a:schemeClr val="tx1">
                    <a:lumMod val="75000"/>
                    <a:lumOff val="25000"/>
                  </a:schemeClr>
                </a:solidFill>
                <a:cs typeface="MS PGothic" panose="020B0600070205080204" pitchFamily="34" charset="-128"/>
              </a:rPr>
              <a:t>by sufficient </a:t>
            </a:r>
            <a:r>
              <a:rPr lang="en-US" sz="1400" dirty="0">
                <a:solidFill>
                  <a:schemeClr val="tx1">
                    <a:lumMod val="75000"/>
                    <a:lumOff val="25000"/>
                  </a:schemeClr>
                </a:solidFill>
                <a:cs typeface="MS PGothic" panose="020B0600070205080204" pitchFamily="34" charset="-128"/>
              </a:rPr>
              <a:t>entitlement.</a:t>
            </a:r>
            <a:endParaRPr lang="en-US" sz="1400" dirty="0">
              <a:solidFill>
                <a:schemeClr val="tx1">
                  <a:lumMod val="75000"/>
                  <a:lumOff val="25000"/>
                </a:schemeClr>
              </a:solidFill>
              <a:cs typeface="MS PGothic" panose="020B0600070205080204" pitchFamily="34" charset="-128"/>
            </a:endParaRPr>
          </a:p>
        </p:txBody>
      </p:sp>
      <p:sp>
        <p:nvSpPr>
          <p:cNvPr id="4" name="Content Placeholder 2"/>
          <p:cNvSpPr txBox="1">
            <a:spLocks/>
          </p:cNvSpPr>
          <p:nvPr/>
        </p:nvSpPr>
        <p:spPr>
          <a:xfrm>
            <a:off x="7546490" y="1112517"/>
            <a:ext cx="6505058" cy="6402708"/>
          </a:xfrm>
          <a:prstGeom prst="rect">
            <a:avLst/>
          </a:prstGeom>
          <a:ln>
            <a:solidFill>
              <a:schemeClr val="accent2">
                <a:lumMod val="60000"/>
                <a:lumOff val="40000"/>
              </a:schemeClr>
            </a:solidFill>
          </a:ln>
        </p:spPr>
        <p:txBody>
          <a:bodyPr lIns="146304" tIns="73152" rIns="146304" bIns="73152"/>
          <a:lstStyle>
            <a:lvl1pPr marL="180975" indent="-180975" algn="l" defTabSz="457200" rtl="0" eaLnBrk="0" fontAlgn="base" hangingPunct="0">
              <a:spcBef>
                <a:spcPts val="600"/>
              </a:spcBef>
              <a:spcAft>
                <a:spcPct val="0"/>
              </a:spcAft>
              <a:buClr>
                <a:schemeClr val="accent1"/>
              </a:buClr>
              <a:buFont typeface="Arial" panose="020B0604020202020204" pitchFamily="34" charset="0"/>
              <a:buChar char="•"/>
              <a:defRPr sz="2000" kern="1200">
                <a:solidFill>
                  <a:srgbClr val="777677"/>
                </a:solidFill>
                <a:latin typeface="+mn-lt"/>
                <a:ea typeface="MS PGothic" panose="020B0600070205080204" pitchFamily="34" charset="-128"/>
                <a:cs typeface="MS PGothic" panose="020B0600070205080204" pitchFamily="34" charset="-128"/>
              </a:defRPr>
            </a:lvl1pPr>
            <a:lvl2pPr marL="420688" indent="-180975" algn="l" defTabSz="457200" rtl="0" eaLnBrk="0" fontAlgn="base" hangingPunct="0">
              <a:spcBef>
                <a:spcPts val="600"/>
              </a:spcBef>
              <a:spcAft>
                <a:spcPct val="0"/>
              </a:spcAft>
              <a:buFont typeface="Arial" panose="020B0604020202020204" pitchFamily="34" charset="0"/>
              <a:buChar char="–"/>
              <a:defRPr kern="1200">
                <a:solidFill>
                  <a:srgbClr val="777677"/>
                </a:solidFill>
                <a:latin typeface="+mn-lt"/>
                <a:ea typeface="MS PGothic" panose="020B0600070205080204" pitchFamily="34" charset="-128"/>
                <a:cs typeface="+mn-cs"/>
              </a:defRPr>
            </a:lvl2pPr>
            <a:lvl3pPr marL="593725" indent="-173038" algn="l" defTabSz="457200" rtl="0" eaLnBrk="0" fontAlgn="base" hangingPunct="0">
              <a:spcBef>
                <a:spcPts val="600"/>
              </a:spcBef>
              <a:spcAft>
                <a:spcPct val="0"/>
              </a:spcAft>
              <a:buFont typeface="Arial" panose="020B0604020202020204" pitchFamily="34" charset="0"/>
              <a:buChar char="•"/>
              <a:defRPr sz="1600" kern="1200">
                <a:solidFill>
                  <a:schemeClr val="accent2"/>
                </a:solidFill>
                <a:latin typeface="+mn-lt"/>
                <a:ea typeface="MS PGothic" panose="020B0600070205080204" pitchFamily="34" charset="-128"/>
                <a:cs typeface="+mn-cs"/>
              </a:defRPr>
            </a:lvl3pPr>
            <a:lvl4pPr marL="893763" indent="-300038" algn="l" defTabSz="457200" rtl="0" eaLnBrk="0" fontAlgn="base" hangingPunct="0">
              <a:spcBef>
                <a:spcPts val="600"/>
              </a:spcBef>
              <a:spcAft>
                <a:spcPct val="0"/>
              </a:spcAft>
              <a:buFont typeface="Arial" panose="020B0604020202020204" pitchFamily="34" charset="0"/>
              <a:buChar char="–"/>
              <a:defRPr sz="1400" kern="1200">
                <a:solidFill>
                  <a:schemeClr val="accent2"/>
                </a:solidFill>
                <a:latin typeface="+mn-lt"/>
                <a:ea typeface="MS PGothic" panose="020B0600070205080204" pitchFamily="34" charset="-128"/>
                <a:cs typeface="+mn-cs"/>
              </a:defRPr>
            </a:lvl4pPr>
            <a:lvl5pPr marL="1074738" indent="-180975" algn="l" defTabSz="457200" rtl="0" eaLnBrk="0" fontAlgn="base" hangingPunct="0">
              <a:spcBef>
                <a:spcPts val="600"/>
              </a:spcBef>
              <a:spcAft>
                <a:spcPct val="0"/>
              </a:spcAft>
              <a:buFont typeface="Arial" panose="020B0604020202020204" pitchFamily="34" charset="0"/>
              <a:buChar char="»"/>
              <a:defRPr sz="1400" kern="1200">
                <a:solidFill>
                  <a:schemeClr val="accent2"/>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solidFill>
                  <a:srgbClr val="002060"/>
                </a:solidFill>
              </a:rPr>
              <a:t>What is the pricing metric of IBM Cloud </a:t>
            </a:r>
            <a:r>
              <a:rPr lang="en-US" sz="1600" b="1" dirty="0" smtClean="0">
                <a:solidFill>
                  <a:srgbClr val="002060"/>
                </a:solidFill>
              </a:rPr>
              <a:t>Private</a:t>
            </a:r>
            <a:endParaRPr lang="en-US" sz="1600" b="1" dirty="0">
              <a:solidFill>
                <a:srgbClr val="002060"/>
              </a:solidFill>
            </a:endParaRPr>
          </a:p>
          <a:p>
            <a:pPr lvl="1">
              <a:buFont typeface="Arial" pitchFamily="34" charset="0"/>
              <a:buChar char="•"/>
            </a:pPr>
            <a:r>
              <a:rPr lang="en-US" sz="1400" dirty="0">
                <a:solidFill>
                  <a:schemeClr val="tx1">
                    <a:lumMod val="75000"/>
                    <a:lumOff val="25000"/>
                  </a:schemeClr>
                </a:solidFill>
                <a:cs typeface="MS PGothic" panose="020B0600070205080204" pitchFamily="34" charset="-128"/>
              </a:rPr>
              <a:t>Virtual Processor Cores. It is a metric well suited to measure </a:t>
            </a:r>
            <a:r>
              <a:rPr lang="en-US" sz="1400" dirty="0">
                <a:solidFill>
                  <a:schemeClr val="tx1">
                    <a:lumMod val="75000"/>
                    <a:lumOff val="25000"/>
                  </a:schemeClr>
                </a:solidFill>
                <a:cs typeface="MS PGothic" panose="020B0600070205080204" pitchFamily="34" charset="-128"/>
              </a:rPr>
              <a:t>the size of on-premises </a:t>
            </a:r>
            <a:r>
              <a:rPr lang="en-US" sz="1400" dirty="0">
                <a:solidFill>
                  <a:schemeClr val="tx1">
                    <a:lumMod val="75000"/>
                    <a:lumOff val="25000"/>
                  </a:schemeClr>
                </a:solidFill>
                <a:cs typeface="MS PGothic" panose="020B0600070205080204" pitchFamily="34" charset="-128"/>
              </a:rPr>
              <a:t>environments (e.g. </a:t>
            </a:r>
            <a:r>
              <a:rPr lang="en-US" sz="1400" dirty="0" err="1">
                <a:solidFill>
                  <a:schemeClr val="tx1">
                    <a:lumMod val="75000"/>
                    <a:lumOff val="25000"/>
                  </a:schemeClr>
                </a:solidFill>
                <a:cs typeface="MS PGothic" panose="020B0600070205080204" pitchFamily="34" charset="-128"/>
              </a:rPr>
              <a:t>Vmware</a:t>
            </a:r>
            <a:r>
              <a:rPr lang="en-US" sz="1400" dirty="0">
                <a:solidFill>
                  <a:schemeClr val="tx1">
                    <a:lumMod val="75000"/>
                    <a:lumOff val="25000"/>
                  </a:schemeClr>
                </a:solidFill>
                <a:cs typeface="MS PGothic" panose="020B0600070205080204" pitchFamily="34" charset="-128"/>
              </a:rPr>
              <a:t>, Kubernetes</a:t>
            </a:r>
            <a:r>
              <a:rPr lang="en-US" sz="1400" dirty="0">
                <a:solidFill>
                  <a:schemeClr val="tx1">
                    <a:lumMod val="75000"/>
                    <a:lumOff val="25000"/>
                  </a:schemeClr>
                </a:solidFill>
                <a:cs typeface="MS PGothic" panose="020B0600070205080204" pitchFamily="34" charset="-128"/>
              </a:rPr>
              <a:t>), as well as public clouds (e.g. IBM Cloud, </a:t>
            </a:r>
            <a:r>
              <a:rPr lang="en-US" sz="1400" dirty="0">
                <a:solidFill>
                  <a:schemeClr val="tx1">
                    <a:lumMod val="75000"/>
                    <a:lumOff val="25000"/>
                  </a:schemeClr>
                </a:solidFill>
                <a:cs typeface="MS PGothic" panose="020B0600070205080204" pitchFamily="34" charset="-128"/>
              </a:rPr>
              <a:t>Amazon)</a:t>
            </a:r>
            <a:endParaRPr lang="en-US" sz="1400" dirty="0">
              <a:solidFill>
                <a:schemeClr val="tx1">
                  <a:lumMod val="75000"/>
                  <a:lumOff val="25000"/>
                </a:schemeClr>
              </a:solidFill>
              <a:cs typeface="MS PGothic" panose="020B0600070205080204" pitchFamily="34" charset="-128"/>
            </a:endParaRPr>
          </a:p>
          <a:p>
            <a:pPr lvl="1">
              <a:buFont typeface="Arial" pitchFamily="34" charset="0"/>
              <a:buChar char="•"/>
            </a:pPr>
            <a:r>
              <a:rPr lang="en-US" sz="1400" dirty="0" smtClean="0">
                <a:solidFill>
                  <a:schemeClr val="tx1">
                    <a:lumMod val="75000"/>
                    <a:lumOff val="25000"/>
                  </a:schemeClr>
                </a:solidFill>
                <a:cs typeface="MS PGothic" panose="020B0600070205080204" pitchFamily="34" charset="-128"/>
              </a:rPr>
              <a:t>ICP </a:t>
            </a:r>
            <a:r>
              <a:rPr lang="en-US" sz="1400" dirty="0">
                <a:solidFill>
                  <a:schemeClr val="tx1">
                    <a:lumMod val="75000"/>
                    <a:lumOff val="25000"/>
                  </a:schemeClr>
                </a:solidFill>
                <a:cs typeface="MS PGothic" panose="020B0600070205080204" pitchFamily="34" charset="-128"/>
              </a:rPr>
              <a:t>will be offered with perpetual licenses as well as monthly </a:t>
            </a:r>
            <a:r>
              <a:rPr lang="en-US" sz="1400" dirty="0">
                <a:solidFill>
                  <a:schemeClr val="tx1">
                    <a:lumMod val="75000"/>
                    <a:lumOff val="25000"/>
                  </a:schemeClr>
                </a:solidFill>
                <a:cs typeface="MS PGothic" panose="020B0600070205080204" pitchFamily="34" charset="-128"/>
              </a:rPr>
              <a:t>licenses</a:t>
            </a:r>
            <a:endParaRPr lang="en-US" sz="1400" b="1" dirty="0">
              <a:solidFill>
                <a:schemeClr val="tx1">
                  <a:lumMod val="75000"/>
                  <a:lumOff val="25000"/>
                </a:schemeClr>
              </a:solidFill>
            </a:endParaRPr>
          </a:p>
          <a:p>
            <a:pPr marL="0" indent="0">
              <a:buNone/>
            </a:pPr>
            <a:r>
              <a:rPr lang="en-US" sz="1600" b="1" dirty="0">
                <a:solidFill>
                  <a:srgbClr val="002060"/>
                </a:solidFill>
              </a:rPr>
              <a:t>If my client buys entitlement for 100 VPC of </a:t>
            </a:r>
            <a:r>
              <a:rPr lang="en-US" sz="1600" b="1" dirty="0" smtClean="0">
                <a:solidFill>
                  <a:srgbClr val="002060"/>
                </a:solidFill>
              </a:rPr>
              <a:t>ICP, </a:t>
            </a:r>
            <a:r>
              <a:rPr lang="en-US" sz="1600" b="1" dirty="0">
                <a:solidFill>
                  <a:srgbClr val="002060"/>
                </a:solidFill>
              </a:rPr>
              <a:t>what can he manage with it?</a:t>
            </a:r>
          </a:p>
          <a:p>
            <a:pPr marL="239713" lvl="1" indent="0">
              <a:buNone/>
            </a:pPr>
            <a:r>
              <a:rPr lang="en-US" sz="1400" dirty="0">
                <a:solidFill>
                  <a:schemeClr val="tx1">
                    <a:lumMod val="75000"/>
                    <a:lumOff val="25000"/>
                  </a:schemeClr>
                </a:solidFill>
                <a:cs typeface="MS PGothic" panose="020B0600070205080204" pitchFamily="34" charset="-128"/>
              </a:rPr>
              <a:t>There are three possibilities</a:t>
            </a:r>
          </a:p>
          <a:p>
            <a:pPr marL="919479" lvl="1" indent="-342900">
              <a:buFont typeface="+mj-lt"/>
              <a:buAutoNum type="arabicParenR"/>
              <a:tabLst>
                <a:tab pos="843280" algn="l"/>
              </a:tabLst>
            </a:pPr>
            <a:r>
              <a:rPr lang="en-US" sz="1400" dirty="0">
                <a:solidFill>
                  <a:schemeClr val="tx1">
                    <a:lumMod val="75000"/>
                    <a:lumOff val="25000"/>
                  </a:schemeClr>
                </a:solidFill>
                <a:cs typeface="MS PGothic" panose="020B0600070205080204" pitchFamily="34" charset="-128"/>
              </a:rPr>
              <a:t>He is mostly interested in CAM; he can manage VMware, AWS or any other cloud supported by CAM up to a maximum of 100 VPC</a:t>
            </a:r>
          </a:p>
          <a:p>
            <a:pPr marL="919479" lvl="1" indent="-342900">
              <a:buFont typeface="+mj-lt"/>
              <a:buAutoNum type="arabicParenR"/>
              <a:tabLst>
                <a:tab pos="843280" algn="l"/>
              </a:tabLst>
            </a:pPr>
            <a:r>
              <a:rPr lang="en-US" sz="1400" dirty="0">
                <a:solidFill>
                  <a:schemeClr val="tx1">
                    <a:lumMod val="75000"/>
                    <a:lumOff val="25000"/>
                  </a:schemeClr>
                </a:solidFill>
                <a:cs typeface="MS PGothic" panose="020B0600070205080204" pitchFamily="34" charset="-128"/>
              </a:rPr>
              <a:t>He is mostly interested in managing Kubernetes workloads: </a:t>
            </a:r>
            <a:r>
              <a:rPr lang="en-US" sz="1400" dirty="0">
                <a:solidFill>
                  <a:schemeClr val="tx1">
                    <a:lumMod val="75000"/>
                    <a:lumOff val="25000"/>
                  </a:schemeClr>
                </a:solidFill>
                <a:cs typeface="MS PGothic" panose="020B0600070205080204" pitchFamily="34" charset="-128"/>
              </a:rPr>
              <a:t>he can manage </a:t>
            </a:r>
            <a:r>
              <a:rPr lang="en-US" sz="1400" dirty="0">
                <a:solidFill>
                  <a:schemeClr val="tx1">
                    <a:lumMod val="75000"/>
                    <a:lumOff val="25000"/>
                  </a:schemeClr>
                </a:solidFill>
                <a:cs typeface="MS PGothic" panose="020B0600070205080204" pitchFamily="34" charset="-128"/>
              </a:rPr>
              <a:t>Kubernetes clusters up </a:t>
            </a:r>
            <a:r>
              <a:rPr lang="en-US" sz="1400" dirty="0">
                <a:solidFill>
                  <a:schemeClr val="tx1">
                    <a:lumMod val="75000"/>
                    <a:lumOff val="25000"/>
                  </a:schemeClr>
                </a:solidFill>
                <a:cs typeface="MS PGothic" panose="020B0600070205080204" pitchFamily="34" charset="-128"/>
              </a:rPr>
              <a:t>to a maximum of 100 </a:t>
            </a:r>
            <a:r>
              <a:rPr lang="en-US" sz="1400" dirty="0">
                <a:solidFill>
                  <a:schemeClr val="tx1">
                    <a:lumMod val="75000"/>
                    <a:lumOff val="25000"/>
                  </a:schemeClr>
                </a:solidFill>
                <a:cs typeface="MS PGothic" panose="020B0600070205080204" pitchFamily="34" charset="-128"/>
              </a:rPr>
              <a:t>VPC</a:t>
            </a:r>
          </a:p>
          <a:p>
            <a:pPr marL="919479" lvl="1" indent="-342900">
              <a:buFont typeface="+mj-lt"/>
              <a:buAutoNum type="arabicParenR"/>
              <a:tabLst>
                <a:tab pos="843280" algn="l"/>
              </a:tabLst>
            </a:pPr>
            <a:r>
              <a:rPr lang="en-US" sz="1400" dirty="0">
                <a:solidFill>
                  <a:schemeClr val="tx1">
                    <a:lumMod val="75000"/>
                    <a:lumOff val="25000"/>
                  </a:schemeClr>
                </a:solidFill>
                <a:cs typeface="MS PGothic" panose="020B0600070205080204" pitchFamily="34" charset="-128"/>
              </a:rPr>
              <a:t>He wants to use both capabilities: he can use any combination of the above two cases, up to a total size of the managed environment of 100 VPC</a:t>
            </a:r>
            <a:endParaRPr lang="en-US" sz="1400" dirty="0">
              <a:solidFill>
                <a:schemeClr val="tx1">
                  <a:lumMod val="75000"/>
                  <a:lumOff val="25000"/>
                </a:schemeClr>
              </a:solidFill>
              <a:cs typeface="MS PGothic" panose="020B0600070205080204" pitchFamily="34" charset="-128"/>
            </a:endParaRPr>
          </a:p>
          <a:p>
            <a:pPr marL="0" indent="0" defTabSz="907427">
              <a:buNone/>
              <a:defRPr/>
            </a:pPr>
            <a:r>
              <a:rPr lang="en-US" altLang="en-US" sz="1600" b="1" dirty="0">
                <a:solidFill>
                  <a:srgbClr val="002060"/>
                </a:solidFill>
                <a:latin typeface="Arial" charset="0"/>
                <a:ea typeface="Arial" charset="0"/>
                <a:cs typeface="Arial" charset="0"/>
                <a:sym typeface="Helvetica Neue Thin" charset="0"/>
              </a:rPr>
              <a:t>Is </a:t>
            </a:r>
            <a:r>
              <a:rPr lang="en-US" altLang="en-US" sz="1600" b="1" dirty="0">
                <a:solidFill>
                  <a:srgbClr val="002060"/>
                </a:solidFill>
                <a:latin typeface="Arial" charset="0"/>
                <a:ea typeface="Arial" charset="0"/>
                <a:cs typeface="Arial" charset="0"/>
                <a:sym typeface="Helvetica Neue Thin" charset="0"/>
              </a:rPr>
              <a:t>there a cross-sell (land &amp; expand) opportunity from CAM to </a:t>
            </a:r>
            <a:r>
              <a:rPr lang="en-US" altLang="en-US" sz="1600" b="1" dirty="0" smtClean="0">
                <a:solidFill>
                  <a:srgbClr val="002060"/>
                </a:solidFill>
                <a:latin typeface="Arial" charset="0"/>
                <a:ea typeface="Arial" charset="0"/>
                <a:cs typeface="Arial" charset="0"/>
                <a:sym typeface="Helvetica Neue Thin" charset="0"/>
              </a:rPr>
              <a:t>ICP </a:t>
            </a:r>
            <a:r>
              <a:rPr lang="en-US" altLang="en-US" sz="1600" b="1" dirty="0">
                <a:solidFill>
                  <a:srgbClr val="002060"/>
                </a:solidFill>
                <a:latin typeface="Arial" charset="0"/>
                <a:ea typeface="Arial" charset="0"/>
                <a:cs typeface="Arial" charset="0"/>
                <a:sym typeface="Helvetica Neue Thin" charset="0"/>
              </a:rPr>
              <a:t>or vice versa? </a:t>
            </a:r>
            <a:endParaRPr lang="en-US" altLang="en-US" sz="1600" b="1" dirty="0">
              <a:solidFill>
                <a:srgbClr val="002060"/>
              </a:solidFill>
              <a:latin typeface="Arial" charset="0"/>
              <a:ea typeface="Arial" charset="0"/>
              <a:cs typeface="Arial" charset="0"/>
              <a:sym typeface="Helvetica Neue Thin" charset="0"/>
            </a:endParaRPr>
          </a:p>
          <a:p>
            <a:pPr lvl="1" defTabSz="907427">
              <a:buFont typeface="Arial" pitchFamily="34" charset="0"/>
              <a:buChar char="•"/>
              <a:defRPr/>
            </a:pPr>
            <a:r>
              <a:rPr lang="en-US" altLang="en-US" sz="1400" dirty="0">
                <a:solidFill>
                  <a:schemeClr val="tx1">
                    <a:lumMod val="75000"/>
                    <a:lumOff val="25000"/>
                  </a:schemeClr>
                </a:solidFill>
                <a:latin typeface="Arial" charset="0"/>
                <a:ea typeface="Arial" charset="0"/>
                <a:cs typeface="Arial" charset="0"/>
                <a:sym typeface="Helvetica Neue Thin" charset="0"/>
              </a:rPr>
              <a:t>Yes</a:t>
            </a:r>
            <a:r>
              <a:rPr lang="en-US" altLang="en-US" sz="1400" dirty="0">
                <a:solidFill>
                  <a:schemeClr val="tx1">
                    <a:lumMod val="75000"/>
                    <a:lumOff val="25000"/>
                  </a:schemeClr>
                </a:solidFill>
                <a:latin typeface="Arial" charset="0"/>
                <a:ea typeface="Arial" charset="0"/>
                <a:cs typeface="Arial" charset="0"/>
                <a:sym typeface="Helvetica Neue Thin" charset="0"/>
              </a:rPr>
              <a:t>.  </a:t>
            </a:r>
            <a:r>
              <a:rPr lang="en-US" altLang="en-US" sz="1400" dirty="0">
                <a:solidFill>
                  <a:schemeClr val="tx1">
                    <a:lumMod val="75000"/>
                    <a:lumOff val="25000"/>
                  </a:schemeClr>
                </a:solidFill>
                <a:latin typeface="Arial" charset="0"/>
                <a:ea typeface="Arial" charset="0"/>
                <a:cs typeface="Arial" charset="0"/>
                <a:sym typeface="Helvetica Neue Thin" charset="0"/>
              </a:rPr>
              <a:t>For clients using CAM, </a:t>
            </a:r>
            <a:r>
              <a:rPr lang="en-US" altLang="en-US" sz="1400" dirty="0" smtClean="0">
                <a:solidFill>
                  <a:schemeClr val="tx1">
                    <a:lumMod val="75000"/>
                    <a:lumOff val="25000"/>
                  </a:schemeClr>
                </a:solidFill>
                <a:latin typeface="Arial" charset="0"/>
                <a:ea typeface="Arial" charset="0"/>
                <a:cs typeface="Arial" charset="0"/>
                <a:sym typeface="Helvetica Neue Thin" charset="0"/>
              </a:rPr>
              <a:t>ICP </a:t>
            </a:r>
            <a:r>
              <a:rPr lang="en-US" altLang="en-US" sz="1400" dirty="0">
                <a:solidFill>
                  <a:schemeClr val="tx1">
                    <a:lumMod val="75000"/>
                    <a:lumOff val="25000"/>
                  </a:schemeClr>
                </a:solidFill>
                <a:latin typeface="Arial" charset="0"/>
                <a:ea typeface="Arial" charset="0"/>
                <a:cs typeface="Arial" charset="0"/>
                <a:sym typeface="Helvetica Neue Thin" charset="0"/>
              </a:rPr>
              <a:t>capabilities are readily available to extend the value for clients to create, connect, and optimize workloads leveraging IBM and 3</a:t>
            </a:r>
            <a:r>
              <a:rPr lang="en-US" altLang="en-US" sz="1400" baseline="30000" dirty="0">
                <a:solidFill>
                  <a:schemeClr val="tx1">
                    <a:lumMod val="75000"/>
                    <a:lumOff val="25000"/>
                  </a:schemeClr>
                </a:solidFill>
                <a:latin typeface="Arial" charset="0"/>
                <a:ea typeface="Arial" charset="0"/>
                <a:cs typeface="Arial" charset="0"/>
                <a:sym typeface="Helvetica Neue Thin" charset="0"/>
              </a:rPr>
              <a:t>rd</a:t>
            </a:r>
            <a:r>
              <a:rPr lang="en-US" altLang="en-US" sz="1400" dirty="0">
                <a:solidFill>
                  <a:schemeClr val="tx1">
                    <a:lumMod val="75000"/>
                    <a:lumOff val="25000"/>
                  </a:schemeClr>
                </a:solidFill>
                <a:latin typeface="Arial" charset="0"/>
                <a:ea typeface="Arial" charset="0"/>
                <a:cs typeface="Arial" charset="0"/>
                <a:sym typeface="Helvetica Neue Thin" charset="0"/>
              </a:rPr>
              <a:t> party middleware, data and developer services available in the </a:t>
            </a:r>
            <a:r>
              <a:rPr lang="en-US" altLang="en-US" sz="1400" dirty="0" smtClean="0">
                <a:solidFill>
                  <a:schemeClr val="tx1">
                    <a:lumMod val="75000"/>
                    <a:lumOff val="25000"/>
                  </a:schemeClr>
                </a:solidFill>
                <a:latin typeface="Arial" charset="0"/>
                <a:ea typeface="Arial" charset="0"/>
                <a:cs typeface="Arial" charset="0"/>
                <a:sym typeface="Helvetica Neue Thin" charset="0"/>
              </a:rPr>
              <a:t>ICP </a:t>
            </a:r>
            <a:r>
              <a:rPr lang="en-US" altLang="en-US" sz="1400" dirty="0">
                <a:solidFill>
                  <a:schemeClr val="tx1">
                    <a:lumMod val="75000"/>
                    <a:lumOff val="25000"/>
                  </a:schemeClr>
                </a:solidFill>
                <a:latin typeface="Arial" charset="0"/>
                <a:ea typeface="Arial" charset="0"/>
                <a:cs typeface="Arial" charset="0"/>
                <a:sym typeface="Helvetica Neue Thin" charset="0"/>
              </a:rPr>
              <a:t>catalog </a:t>
            </a:r>
            <a:endParaRPr lang="en-US" altLang="en-US" sz="1400" dirty="0">
              <a:solidFill>
                <a:schemeClr val="tx1">
                  <a:lumMod val="75000"/>
                  <a:lumOff val="25000"/>
                </a:schemeClr>
              </a:solidFill>
              <a:latin typeface="Arial" charset="0"/>
              <a:ea typeface="Arial" charset="0"/>
              <a:cs typeface="Arial" charset="0"/>
              <a:sym typeface="Helvetica Neue Thin" charset="0"/>
            </a:endParaRPr>
          </a:p>
          <a:p>
            <a:pPr lvl="1" defTabSz="907427">
              <a:buFont typeface="Arial" pitchFamily="34" charset="0"/>
              <a:buChar char="•"/>
              <a:defRPr/>
            </a:pPr>
            <a:r>
              <a:rPr lang="en-US" altLang="en-US" sz="1400" dirty="0">
                <a:solidFill>
                  <a:schemeClr val="tx1">
                    <a:lumMod val="75000"/>
                    <a:lumOff val="25000"/>
                  </a:schemeClr>
                </a:solidFill>
                <a:latin typeface="Arial" charset="0"/>
                <a:ea typeface="Arial" charset="0"/>
                <a:cs typeface="Arial" charset="0"/>
                <a:sym typeface="Helvetica Neue Thin" charset="0"/>
              </a:rPr>
              <a:t>For </a:t>
            </a:r>
            <a:r>
              <a:rPr lang="en-US" altLang="en-US" sz="1400" dirty="0">
                <a:solidFill>
                  <a:schemeClr val="tx1">
                    <a:lumMod val="75000"/>
                    <a:lumOff val="25000"/>
                  </a:schemeClr>
                </a:solidFill>
                <a:latin typeface="Arial" charset="0"/>
                <a:ea typeface="Arial" charset="0"/>
                <a:cs typeface="Arial" charset="0"/>
                <a:sym typeface="Helvetica Neue Thin" charset="0"/>
              </a:rPr>
              <a:t>clients using </a:t>
            </a:r>
            <a:r>
              <a:rPr lang="en-US" altLang="en-US" sz="1400" dirty="0" smtClean="0">
                <a:solidFill>
                  <a:schemeClr val="tx1">
                    <a:lumMod val="75000"/>
                    <a:lumOff val="25000"/>
                  </a:schemeClr>
                </a:solidFill>
                <a:latin typeface="Arial" charset="0"/>
                <a:ea typeface="Arial" charset="0"/>
                <a:cs typeface="Arial" charset="0"/>
                <a:sym typeface="Helvetica Neue Thin" charset="0"/>
              </a:rPr>
              <a:t>ICP, </a:t>
            </a:r>
            <a:r>
              <a:rPr lang="en-US" altLang="en-US" sz="1400" dirty="0">
                <a:solidFill>
                  <a:schemeClr val="tx1">
                    <a:lumMod val="75000"/>
                    <a:lumOff val="25000"/>
                  </a:schemeClr>
                </a:solidFill>
                <a:latin typeface="Arial" charset="0"/>
                <a:ea typeface="Arial" charset="0"/>
                <a:cs typeface="Arial" charset="0"/>
                <a:sym typeface="Helvetica Neue Thin" charset="0"/>
              </a:rPr>
              <a:t>CAM capabilities are readily available to extend the value for clients to automate and manage multi-cloud environments</a:t>
            </a:r>
          </a:p>
          <a:p>
            <a:pPr lvl="1"/>
            <a:endParaRPr lang="en-US" sz="1400" dirty="0">
              <a:solidFill>
                <a:srgbClr val="002060"/>
              </a:solidFill>
            </a:endParaRPr>
          </a:p>
        </p:txBody>
      </p:sp>
      <p:sp>
        <p:nvSpPr>
          <p:cNvPr id="2" name="Slide Number Placeholder 1"/>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19</a:t>
            </a:fld>
            <a:endParaRPr lang="en-US" dirty="0">
              <a:solidFill>
                <a:srgbClr val="6D7777"/>
              </a:solidFill>
            </a:endParaRPr>
          </a:p>
        </p:txBody>
      </p:sp>
    </p:spTree>
    <p:custDataLst>
      <p:tags r:id="rId1"/>
    </p:custDataLst>
    <p:extLst>
      <p:ext uri="{BB962C8B-B14F-4D97-AF65-F5344CB8AC3E}">
        <p14:creationId xmlns:p14="http://schemas.microsoft.com/office/powerpoint/2010/main" val="332476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a:t>
            </a:fld>
            <a:endParaRPr lang="en-US" dirty="0">
              <a:solidFill>
                <a:srgbClr val="6D7777"/>
              </a:solidFill>
            </a:endParaRPr>
          </a:p>
        </p:txBody>
      </p:sp>
      <p:sp>
        <p:nvSpPr>
          <p:cNvPr id="4" name="Content Placeholder 3"/>
          <p:cNvSpPr>
            <a:spLocks noGrp="1"/>
          </p:cNvSpPr>
          <p:nvPr>
            <p:ph sz="quarter" idx="11"/>
          </p:nvPr>
        </p:nvSpPr>
        <p:spPr/>
        <p:txBody>
          <a:bodyPr/>
          <a:lstStyle/>
          <a:p>
            <a:r>
              <a:rPr lang="en-US" dirty="0" smtClean="0"/>
              <a:t>After completing this lecture, you will be able to:</a:t>
            </a:r>
          </a:p>
          <a:p>
            <a:pPr lvl="1"/>
            <a:r>
              <a:rPr lang="en-US" dirty="0" smtClean="0"/>
              <a:t>Discuss several multi-cloud management use cases</a:t>
            </a:r>
            <a:endParaRPr lang="en-US" dirty="0" smtClean="0"/>
          </a:p>
          <a:p>
            <a:pPr lvl="1"/>
            <a:r>
              <a:rPr lang="en-US" dirty="0" smtClean="0"/>
              <a:t>Describe how Cloud Automation Manager fits </a:t>
            </a:r>
            <a:r>
              <a:rPr lang="en-US" dirty="0"/>
              <a:t>into several multi-cloud management use cases</a:t>
            </a:r>
            <a:endParaRPr lang="en-US" dirty="0"/>
          </a:p>
          <a:p>
            <a:pPr lvl="1"/>
            <a:r>
              <a:rPr lang="en-US" dirty="0" smtClean="0"/>
              <a:t>Describe the architecture of a Cloud Automation Manager installation</a:t>
            </a:r>
          </a:p>
          <a:p>
            <a:pPr lvl="1"/>
            <a:r>
              <a:rPr lang="en-US" dirty="0" smtClean="0"/>
              <a:t>Understand how Cloud Automation Manager integrates with </a:t>
            </a:r>
            <a:r>
              <a:rPr lang="en-US" dirty="0" err="1" smtClean="0"/>
              <a:t>DevOps</a:t>
            </a:r>
            <a:r>
              <a:rPr lang="en-US" dirty="0" smtClean="0"/>
              <a:t> tool chains</a:t>
            </a:r>
          </a:p>
          <a:p>
            <a:pPr lvl="1"/>
            <a:r>
              <a:rPr lang="en-US" dirty="0" smtClean="0"/>
              <a:t>Describe Cloud Automation Manager pricing and packaging plans</a:t>
            </a:r>
            <a:endParaRPr lang="en-US" dirty="0"/>
          </a:p>
        </p:txBody>
      </p:sp>
    </p:spTree>
    <p:custDataLst>
      <p:tags r:id="rId1"/>
    </p:custDataLst>
    <p:extLst>
      <p:ext uri="{BB962C8B-B14F-4D97-AF65-F5344CB8AC3E}">
        <p14:creationId xmlns:p14="http://schemas.microsoft.com/office/powerpoint/2010/main" val="942203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0" dirty="0">
                <a:solidFill>
                  <a:schemeClr val="accent4"/>
                </a:solidFill>
              </a:rPr>
              <a:t>ICO and Pure - Frequently asked sales questions</a:t>
            </a:r>
            <a:endParaRPr lang="en-US" sz="3200" b="0" dirty="0">
              <a:solidFill>
                <a:schemeClr val="accent4"/>
              </a:solidFill>
            </a:endParaRPr>
          </a:p>
        </p:txBody>
      </p:sp>
      <p:sp>
        <p:nvSpPr>
          <p:cNvPr id="16" name="Content Placeholder 2"/>
          <p:cNvSpPr txBox="1">
            <a:spLocks/>
          </p:cNvSpPr>
          <p:nvPr/>
        </p:nvSpPr>
        <p:spPr>
          <a:xfrm>
            <a:off x="469901" y="1335669"/>
            <a:ext cx="6505058" cy="4827006"/>
          </a:xfrm>
          <a:prstGeom prst="rect">
            <a:avLst/>
          </a:prstGeom>
          <a:ln>
            <a:solidFill>
              <a:schemeClr val="accent2">
                <a:lumMod val="60000"/>
                <a:lumOff val="40000"/>
              </a:schemeClr>
            </a:solidFill>
          </a:ln>
        </p:spPr>
        <p:txBody>
          <a:bodyPr lIns="146304" tIns="73152" rIns="146304" bIns="73152"/>
          <a:lstStyle>
            <a:lvl1pPr marL="180975" indent="-180975" algn="l" defTabSz="457200" rtl="0" eaLnBrk="0" fontAlgn="base" hangingPunct="0">
              <a:spcBef>
                <a:spcPts val="600"/>
              </a:spcBef>
              <a:spcAft>
                <a:spcPct val="0"/>
              </a:spcAft>
              <a:buClr>
                <a:schemeClr val="accent1"/>
              </a:buClr>
              <a:buFont typeface="Arial" panose="020B0604020202020204" pitchFamily="34" charset="0"/>
              <a:buChar char="•"/>
              <a:defRPr sz="2000" kern="1200">
                <a:solidFill>
                  <a:srgbClr val="777677"/>
                </a:solidFill>
                <a:latin typeface="+mn-lt"/>
                <a:ea typeface="MS PGothic" panose="020B0600070205080204" pitchFamily="34" charset="-128"/>
                <a:cs typeface="MS PGothic" panose="020B0600070205080204" pitchFamily="34" charset="-128"/>
              </a:defRPr>
            </a:lvl1pPr>
            <a:lvl2pPr marL="420688" indent="-180975" algn="l" defTabSz="457200" rtl="0" eaLnBrk="0" fontAlgn="base" hangingPunct="0">
              <a:spcBef>
                <a:spcPts val="600"/>
              </a:spcBef>
              <a:spcAft>
                <a:spcPct val="0"/>
              </a:spcAft>
              <a:buFont typeface="Arial" panose="020B0604020202020204" pitchFamily="34" charset="0"/>
              <a:buChar char="–"/>
              <a:defRPr kern="1200">
                <a:solidFill>
                  <a:srgbClr val="777677"/>
                </a:solidFill>
                <a:latin typeface="+mn-lt"/>
                <a:ea typeface="MS PGothic" panose="020B0600070205080204" pitchFamily="34" charset="-128"/>
                <a:cs typeface="+mn-cs"/>
              </a:defRPr>
            </a:lvl2pPr>
            <a:lvl3pPr marL="593725" indent="-173038" algn="l" defTabSz="457200" rtl="0" eaLnBrk="0" fontAlgn="base" hangingPunct="0">
              <a:spcBef>
                <a:spcPts val="600"/>
              </a:spcBef>
              <a:spcAft>
                <a:spcPct val="0"/>
              </a:spcAft>
              <a:buFont typeface="Arial" panose="020B0604020202020204" pitchFamily="34" charset="0"/>
              <a:buChar char="•"/>
              <a:defRPr sz="1600" kern="1200">
                <a:solidFill>
                  <a:schemeClr val="accent2"/>
                </a:solidFill>
                <a:latin typeface="+mn-lt"/>
                <a:ea typeface="MS PGothic" panose="020B0600070205080204" pitchFamily="34" charset="-128"/>
                <a:cs typeface="+mn-cs"/>
              </a:defRPr>
            </a:lvl3pPr>
            <a:lvl4pPr marL="893763" indent="-300038" algn="l" defTabSz="457200" rtl="0" eaLnBrk="0" fontAlgn="base" hangingPunct="0">
              <a:spcBef>
                <a:spcPts val="600"/>
              </a:spcBef>
              <a:spcAft>
                <a:spcPct val="0"/>
              </a:spcAft>
              <a:buFont typeface="Arial" panose="020B0604020202020204" pitchFamily="34" charset="0"/>
              <a:buChar char="–"/>
              <a:defRPr sz="1400" kern="1200">
                <a:solidFill>
                  <a:schemeClr val="accent2"/>
                </a:solidFill>
                <a:latin typeface="+mn-lt"/>
                <a:ea typeface="MS PGothic" panose="020B0600070205080204" pitchFamily="34" charset="-128"/>
                <a:cs typeface="+mn-cs"/>
              </a:defRPr>
            </a:lvl4pPr>
            <a:lvl5pPr marL="1074738" indent="-180975" algn="l" defTabSz="457200" rtl="0" eaLnBrk="0" fontAlgn="base" hangingPunct="0">
              <a:spcBef>
                <a:spcPts val="600"/>
              </a:spcBef>
              <a:spcAft>
                <a:spcPct val="0"/>
              </a:spcAft>
              <a:buFont typeface="Arial" panose="020B0604020202020204" pitchFamily="34" charset="0"/>
              <a:buChar char="»"/>
              <a:defRPr sz="1400" kern="1200">
                <a:solidFill>
                  <a:schemeClr val="accent2"/>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solidFill>
                  <a:srgbClr val="002060"/>
                </a:solidFill>
              </a:rPr>
              <a:t>I have an ICO / Pure client. </a:t>
            </a:r>
            <a:r>
              <a:rPr lang="en-US" sz="1400" b="1" dirty="0">
                <a:solidFill>
                  <a:srgbClr val="002060"/>
                </a:solidFill>
              </a:rPr>
              <a:t>Can they use the new CAM capabilities in </a:t>
            </a:r>
            <a:r>
              <a:rPr lang="en-US" sz="1400" b="1" dirty="0" smtClean="0">
                <a:solidFill>
                  <a:srgbClr val="002060"/>
                </a:solidFill>
              </a:rPr>
              <a:t>ICP.</a:t>
            </a:r>
            <a:endParaRPr lang="en-US" sz="300" b="1" dirty="0">
              <a:solidFill>
                <a:srgbClr val="002060"/>
              </a:solidFill>
            </a:endParaRPr>
          </a:p>
          <a:p>
            <a:pPr lvl="1">
              <a:buClr>
                <a:schemeClr val="accent1"/>
              </a:buClr>
              <a:buFont typeface="Arial" pitchFamily="34" charset="0"/>
              <a:buChar char="•"/>
            </a:pPr>
            <a:r>
              <a:rPr lang="en-US" sz="1400" dirty="0">
                <a:solidFill>
                  <a:schemeClr val="tx1">
                    <a:lumMod val="75000"/>
                    <a:lumOff val="25000"/>
                  </a:schemeClr>
                </a:solidFill>
                <a:cs typeface="MS PGothic" panose="020B0600070205080204" pitchFamily="34" charset="-128"/>
              </a:rPr>
              <a:t>Yes, ICO and Pure clients will be entitled to use CAM capabilities in </a:t>
            </a:r>
            <a:r>
              <a:rPr lang="en-US" sz="1400" dirty="0" smtClean="0">
                <a:solidFill>
                  <a:schemeClr val="tx1">
                    <a:lumMod val="75000"/>
                    <a:lumOff val="25000"/>
                  </a:schemeClr>
                </a:solidFill>
                <a:cs typeface="MS PGothic" panose="020B0600070205080204" pitchFamily="34" charset="-128"/>
              </a:rPr>
              <a:t>ICP </a:t>
            </a:r>
            <a:r>
              <a:rPr lang="en-US" sz="1400" dirty="0">
                <a:solidFill>
                  <a:schemeClr val="tx1">
                    <a:lumMod val="75000"/>
                    <a:lumOff val="25000"/>
                  </a:schemeClr>
                </a:solidFill>
                <a:cs typeface="MS PGothic" panose="020B0600070205080204" pitchFamily="34" charset="-128"/>
              </a:rPr>
              <a:t>at no additional licensing cost. </a:t>
            </a:r>
          </a:p>
          <a:p>
            <a:pPr lvl="1">
              <a:buClr>
                <a:schemeClr val="accent1"/>
              </a:buClr>
            </a:pPr>
            <a:endParaRPr lang="en-US" sz="1400" b="1" dirty="0">
              <a:solidFill>
                <a:srgbClr val="002060"/>
              </a:solidFill>
            </a:endParaRPr>
          </a:p>
          <a:p>
            <a:pPr marL="0" indent="0">
              <a:buNone/>
            </a:pPr>
            <a:r>
              <a:rPr lang="en-US" sz="1400" b="1" dirty="0">
                <a:solidFill>
                  <a:srgbClr val="002060"/>
                </a:solidFill>
              </a:rPr>
              <a:t>How can ICO / Pure clients be entitled to use CAM / </a:t>
            </a:r>
            <a:r>
              <a:rPr lang="en-US" sz="1400" b="1" dirty="0" smtClean="0">
                <a:solidFill>
                  <a:srgbClr val="002060"/>
                </a:solidFill>
              </a:rPr>
              <a:t>ICP</a:t>
            </a:r>
            <a:endParaRPr lang="en-US" sz="1400" b="1" dirty="0">
              <a:solidFill>
                <a:srgbClr val="002060"/>
              </a:solidFill>
            </a:endParaRPr>
          </a:p>
          <a:p>
            <a:pPr lvl="1">
              <a:buFont typeface="Arial" pitchFamily="34" charset="0"/>
              <a:buChar char="•"/>
            </a:pPr>
            <a:r>
              <a:rPr lang="en-US" sz="1400" dirty="0">
                <a:solidFill>
                  <a:schemeClr val="tx1">
                    <a:lumMod val="75000"/>
                    <a:lumOff val="25000"/>
                  </a:schemeClr>
                </a:solidFill>
                <a:cs typeface="MS PGothic" panose="020B0600070205080204" pitchFamily="34" charset="-128"/>
              </a:rPr>
              <a:t>The ICO and Pure software bundles </a:t>
            </a:r>
            <a:r>
              <a:rPr lang="en-US" sz="1400" dirty="0">
                <a:solidFill>
                  <a:schemeClr val="tx1">
                    <a:lumMod val="75000"/>
                    <a:lumOff val="25000"/>
                  </a:schemeClr>
                </a:solidFill>
                <a:cs typeface="MS PGothic" panose="020B0600070205080204" pitchFamily="34" charset="-128"/>
              </a:rPr>
              <a:t>will be updated to include the </a:t>
            </a:r>
            <a:r>
              <a:rPr lang="en-US" sz="1400" dirty="0" smtClean="0">
                <a:solidFill>
                  <a:schemeClr val="tx1">
                    <a:lumMod val="75000"/>
                    <a:lumOff val="25000"/>
                  </a:schemeClr>
                </a:solidFill>
                <a:cs typeface="MS PGothic" panose="020B0600070205080204" pitchFamily="34" charset="-128"/>
              </a:rPr>
              <a:t>CAM/ICP </a:t>
            </a:r>
            <a:r>
              <a:rPr lang="en-US" sz="1400" dirty="0">
                <a:solidFill>
                  <a:schemeClr val="tx1">
                    <a:lumMod val="75000"/>
                    <a:lumOff val="25000"/>
                  </a:schemeClr>
                </a:solidFill>
                <a:cs typeface="MS PGothic" panose="020B0600070205080204" pitchFamily="34" charset="-128"/>
              </a:rPr>
              <a:t>software. Existing clients can download the new ICO </a:t>
            </a:r>
            <a:r>
              <a:rPr lang="en-US" sz="1400" dirty="0">
                <a:solidFill>
                  <a:schemeClr val="tx1">
                    <a:lumMod val="75000"/>
                    <a:lumOff val="25000"/>
                  </a:schemeClr>
                </a:solidFill>
                <a:cs typeface="MS PGothic" panose="020B0600070205080204" pitchFamily="34" charset="-128"/>
              </a:rPr>
              <a:t>/ Pure bundle</a:t>
            </a:r>
            <a:r>
              <a:rPr lang="en-US" sz="1400" dirty="0">
                <a:solidFill>
                  <a:schemeClr val="tx1">
                    <a:lumMod val="75000"/>
                    <a:lumOff val="25000"/>
                  </a:schemeClr>
                </a:solidFill>
                <a:cs typeface="MS PGothic" panose="020B0600070205080204" pitchFamily="34" charset="-128"/>
              </a:rPr>
              <a:t>, which will then include the new CAM / </a:t>
            </a:r>
            <a:r>
              <a:rPr lang="en-US" sz="1400" dirty="0" smtClean="0">
                <a:solidFill>
                  <a:schemeClr val="tx1">
                    <a:lumMod val="75000"/>
                    <a:lumOff val="25000"/>
                  </a:schemeClr>
                </a:solidFill>
                <a:cs typeface="MS PGothic" panose="020B0600070205080204" pitchFamily="34" charset="-128"/>
              </a:rPr>
              <a:t>ICP </a:t>
            </a:r>
            <a:r>
              <a:rPr lang="en-US" sz="1400" dirty="0">
                <a:solidFill>
                  <a:schemeClr val="tx1">
                    <a:lumMod val="75000"/>
                    <a:lumOff val="25000"/>
                  </a:schemeClr>
                </a:solidFill>
                <a:cs typeface="MS PGothic" panose="020B0600070205080204" pitchFamily="34" charset="-128"/>
              </a:rPr>
              <a:t>capabilities</a:t>
            </a:r>
          </a:p>
          <a:p>
            <a:pPr lvl="1">
              <a:buFont typeface="Arial" pitchFamily="34" charset="0"/>
              <a:buChar char="•"/>
            </a:pPr>
            <a:r>
              <a:rPr lang="en-US" sz="1400" dirty="0">
                <a:solidFill>
                  <a:schemeClr val="tx1">
                    <a:lumMod val="75000"/>
                    <a:lumOff val="25000"/>
                  </a:schemeClr>
                </a:solidFill>
                <a:cs typeface="MS PGothic" panose="020B0600070205080204" pitchFamily="34" charset="-128"/>
              </a:rPr>
              <a:t>The </a:t>
            </a:r>
            <a:r>
              <a:rPr lang="en-US" sz="1400" dirty="0">
                <a:solidFill>
                  <a:schemeClr val="tx1">
                    <a:lumMod val="75000"/>
                    <a:lumOff val="25000"/>
                  </a:schemeClr>
                </a:solidFill>
                <a:cs typeface="MS PGothic" panose="020B0600070205080204" pitchFamily="34" charset="-128"/>
              </a:rPr>
              <a:t>ICO and Pure </a:t>
            </a:r>
            <a:r>
              <a:rPr lang="en-US" sz="1400" dirty="0">
                <a:solidFill>
                  <a:schemeClr val="tx1">
                    <a:lumMod val="75000"/>
                    <a:lumOff val="25000"/>
                  </a:schemeClr>
                </a:solidFill>
                <a:cs typeface="MS PGothic" panose="020B0600070205080204" pitchFamily="34" charset="-128"/>
              </a:rPr>
              <a:t>license will be updated to include </a:t>
            </a:r>
            <a:r>
              <a:rPr lang="en-US" sz="1400" dirty="0" smtClean="0">
                <a:solidFill>
                  <a:schemeClr val="tx1">
                    <a:lumMod val="75000"/>
                    <a:lumOff val="25000"/>
                  </a:schemeClr>
                </a:solidFill>
                <a:cs typeface="MS PGothic" panose="020B0600070205080204" pitchFamily="34" charset="-128"/>
              </a:rPr>
              <a:t>CAM/ICP </a:t>
            </a:r>
            <a:r>
              <a:rPr lang="en-US" sz="1400" dirty="0">
                <a:solidFill>
                  <a:schemeClr val="tx1">
                    <a:lumMod val="75000"/>
                    <a:lumOff val="25000"/>
                  </a:schemeClr>
                </a:solidFill>
                <a:cs typeface="MS PGothic" panose="020B0600070205080204" pitchFamily="34" charset="-128"/>
              </a:rPr>
              <a:t>as a “supporting program”, thus allowing ICO </a:t>
            </a:r>
            <a:r>
              <a:rPr lang="en-US" sz="1400" dirty="0">
                <a:solidFill>
                  <a:schemeClr val="tx1">
                    <a:lumMod val="75000"/>
                    <a:lumOff val="25000"/>
                  </a:schemeClr>
                </a:solidFill>
                <a:cs typeface="MS PGothic" panose="020B0600070205080204" pitchFamily="34" charset="-128"/>
              </a:rPr>
              <a:t>/ Pure clients </a:t>
            </a:r>
            <a:r>
              <a:rPr lang="en-US" sz="1400" dirty="0">
                <a:solidFill>
                  <a:schemeClr val="tx1">
                    <a:lumMod val="75000"/>
                    <a:lumOff val="25000"/>
                  </a:schemeClr>
                </a:solidFill>
                <a:cs typeface="MS PGothic" panose="020B0600070205080204" pitchFamily="34" charset="-128"/>
              </a:rPr>
              <a:t>to use </a:t>
            </a:r>
            <a:r>
              <a:rPr lang="en-US" sz="1400" dirty="0" smtClean="0">
                <a:solidFill>
                  <a:schemeClr val="tx1">
                    <a:lumMod val="75000"/>
                    <a:lumOff val="25000"/>
                  </a:schemeClr>
                </a:solidFill>
                <a:cs typeface="MS PGothic" panose="020B0600070205080204" pitchFamily="34" charset="-128"/>
              </a:rPr>
              <a:t>CAM/ICP.</a:t>
            </a:r>
            <a:endParaRPr lang="en-US" sz="1400" dirty="0">
              <a:solidFill>
                <a:schemeClr val="tx1">
                  <a:lumMod val="75000"/>
                  <a:lumOff val="25000"/>
                </a:schemeClr>
              </a:solidFill>
              <a:cs typeface="MS PGothic" panose="020B0600070205080204" pitchFamily="34" charset="-128"/>
            </a:endParaRPr>
          </a:p>
          <a:p>
            <a:pPr lvl="1"/>
            <a:endParaRPr lang="en-US" sz="1400" dirty="0">
              <a:solidFill>
                <a:srgbClr val="002060"/>
              </a:solidFill>
            </a:endParaRPr>
          </a:p>
          <a:p>
            <a:pPr marL="0" indent="0">
              <a:buNone/>
            </a:pPr>
            <a:r>
              <a:rPr lang="en-US" sz="1400" b="1" dirty="0">
                <a:solidFill>
                  <a:srgbClr val="002060"/>
                </a:solidFill>
              </a:rPr>
              <a:t>Will there be additional licensing costs for ICO clients?</a:t>
            </a:r>
          </a:p>
          <a:p>
            <a:pPr lvl="1">
              <a:buFont typeface="Arial" pitchFamily="34" charset="0"/>
              <a:buChar char="•"/>
            </a:pPr>
            <a:r>
              <a:rPr lang="en-US" sz="1400" dirty="0">
                <a:solidFill>
                  <a:schemeClr val="tx1">
                    <a:lumMod val="75000"/>
                    <a:lumOff val="25000"/>
                  </a:schemeClr>
                </a:solidFill>
                <a:cs typeface="MS PGothic" panose="020B0600070205080204" pitchFamily="34" charset="-128"/>
              </a:rPr>
              <a:t>No. </a:t>
            </a:r>
            <a:r>
              <a:rPr lang="en-US" sz="1400" dirty="0">
                <a:solidFill>
                  <a:schemeClr val="tx1">
                    <a:lumMod val="75000"/>
                    <a:lumOff val="25000"/>
                  </a:schemeClr>
                </a:solidFill>
                <a:cs typeface="MS PGothic" panose="020B0600070205080204" pitchFamily="34" charset="-128"/>
              </a:rPr>
              <a:t>ICO / Pure </a:t>
            </a:r>
            <a:r>
              <a:rPr lang="en-US" sz="1400" dirty="0">
                <a:solidFill>
                  <a:schemeClr val="tx1">
                    <a:lumMod val="75000"/>
                    <a:lumOff val="25000"/>
                  </a:schemeClr>
                </a:solidFill>
                <a:cs typeface="MS PGothic" panose="020B0600070205080204" pitchFamily="34" charset="-128"/>
              </a:rPr>
              <a:t>clients will continue to use their existing ICO </a:t>
            </a:r>
            <a:r>
              <a:rPr lang="en-US" sz="1400" dirty="0">
                <a:solidFill>
                  <a:schemeClr val="tx1">
                    <a:lumMod val="75000"/>
                    <a:lumOff val="25000"/>
                  </a:schemeClr>
                </a:solidFill>
                <a:cs typeface="MS PGothic" panose="020B0600070205080204" pitchFamily="34" charset="-128"/>
              </a:rPr>
              <a:t>/ Pure entitlements</a:t>
            </a:r>
            <a:r>
              <a:rPr lang="en-US" sz="1400" dirty="0">
                <a:solidFill>
                  <a:schemeClr val="tx1">
                    <a:lumMod val="75000"/>
                    <a:lumOff val="25000"/>
                  </a:schemeClr>
                </a:solidFill>
                <a:cs typeface="MS PGothic" panose="020B0600070205080204" pitchFamily="34" charset="-128"/>
              </a:rPr>
              <a:t>, and will continue to pay maintenance as part of their standard </a:t>
            </a:r>
            <a:r>
              <a:rPr lang="en-US" sz="1400" dirty="0">
                <a:solidFill>
                  <a:schemeClr val="tx1">
                    <a:lumMod val="75000"/>
                    <a:lumOff val="25000"/>
                  </a:schemeClr>
                </a:solidFill>
                <a:cs typeface="MS PGothic" panose="020B0600070205080204" pitchFamily="34" charset="-128"/>
              </a:rPr>
              <a:t>Service </a:t>
            </a:r>
            <a:r>
              <a:rPr lang="en-US" sz="1400" dirty="0">
                <a:solidFill>
                  <a:schemeClr val="tx1">
                    <a:lumMod val="75000"/>
                    <a:lumOff val="25000"/>
                  </a:schemeClr>
                </a:solidFill>
                <a:cs typeface="MS PGothic" panose="020B0600070205080204" pitchFamily="34" charset="-128"/>
              </a:rPr>
              <a:t>&amp; </a:t>
            </a:r>
            <a:r>
              <a:rPr lang="en-US" sz="1400" dirty="0">
                <a:solidFill>
                  <a:schemeClr val="tx1">
                    <a:lumMod val="75000"/>
                    <a:lumOff val="25000"/>
                  </a:schemeClr>
                </a:solidFill>
                <a:cs typeface="MS PGothic" panose="020B0600070205080204" pitchFamily="34" charset="-128"/>
              </a:rPr>
              <a:t>Support entitlement.</a:t>
            </a:r>
          </a:p>
          <a:p>
            <a:pPr lvl="1"/>
            <a:endParaRPr lang="en-US" sz="1400" dirty="0">
              <a:cs typeface="MS PGothic" panose="020B0600070205080204" pitchFamily="34" charset="-128"/>
            </a:endParaRPr>
          </a:p>
          <a:p>
            <a:pPr lvl="1"/>
            <a:endParaRPr lang="en-US" sz="1400" dirty="0">
              <a:cs typeface="MS PGothic" panose="020B0600070205080204" pitchFamily="34" charset="-128"/>
            </a:endParaRPr>
          </a:p>
          <a:p>
            <a:pPr lvl="1"/>
            <a:endParaRPr lang="en-US" sz="1400" dirty="0">
              <a:cs typeface="MS PGothic" panose="020B0600070205080204" pitchFamily="34" charset="-128"/>
            </a:endParaRPr>
          </a:p>
          <a:p>
            <a:pPr lvl="1"/>
            <a:endParaRPr lang="en-US" sz="1400" dirty="0">
              <a:cs typeface="MS PGothic" panose="020B0600070205080204" pitchFamily="34" charset="-128"/>
            </a:endParaRPr>
          </a:p>
        </p:txBody>
      </p:sp>
      <p:sp>
        <p:nvSpPr>
          <p:cNvPr id="4" name="Content Placeholder 2"/>
          <p:cNvSpPr txBox="1">
            <a:spLocks/>
          </p:cNvSpPr>
          <p:nvPr/>
        </p:nvSpPr>
        <p:spPr>
          <a:xfrm>
            <a:off x="7609311" y="1335669"/>
            <a:ext cx="6505058" cy="4827006"/>
          </a:xfrm>
          <a:prstGeom prst="rect">
            <a:avLst/>
          </a:prstGeom>
          <a:ln>
            <a:solidFill>
              <a:schemeClr val="accent2">
                <a:lumMod val="60000"/>
                <a:lumOff val="40000"/>
              </a:schemeClr>
            </a:solidFill>
          </a:ln>
        </p:spPr>
        <p:txBody>
          <a:bodyPr lIns="146304" tIns="73152" rIns="146304" bIns="73152"/>
          <a:lstStyle>
            <a:lvl1pPr marL="180975" indent="-180975" algn="l" defTabSz="457200" rtl="0" eaLnBrk="0" fontAlgn="base" hangingPunct="0">
              <a:spcBef>
                <a:spcPts val="600"/>
              </a:spcBef>
              <a:spcAft>
                <a:spcPct val="0"/>
              </a:spcAft>
              <a:buClr>
                <a:schemeClr val="accent1"/>
              </a:buClr>
              <a:buFont typeface="Arial" panose="020B0604020202020204" pitchFamily="34" charset="0"/>
              <a:buChar char="•"/>
              <a:defRPr sz="2000" kern="1200">
                <a:solidFill>
                  <a:srgbClr val="777677"/>
                </a:solidFill>
                <a:latin typeface="+mn-lt"/>
                <a:ea typeface="MS PGothic" panose="020B0600070205080204" pitchFamily="34" charset="-128"/>
                <a:cs typeface="MS PGothic" panose="020B0600070205080204" pitchFamily="34" charset="-128"/>
              </a:defRPr>
            </a:lvl1pPr>
            <a:lvl2pPr marL="420688" indent="-180975" algn="l" defTabSz="457200" rtl="0" eaLnBrk="0" fontAlgn="base" hangingPunct="0">
              <a:spcBef>
                <a:spcPts val="600"/>
              </a:spcBef>
              <a:spcAft>
                <a:spcPct val="0"/>
              </a:spcAft>
              <a:buFont typeface="Arial" panose="020B0604020202020204" pitchFamily="34" charset="0"/>
              <a:buChar char="–"/>
              <a:defRPr kern="1200">
                <a:solidFill>
                  <a:srgbClr val="777677"/>
                </a:solidFill>
                <a:latin typeface="+mn-lt"/>
                <a:ea typeface="MS PGothic" panose="020B0600070205080204" pitchFamily="34" charset="-128"/>
                <a:cs typeface="+mn-cs"/>
              </a:defRPr>
            </a:lvl2pPr>
            <a:lvl3pPr marL="593725" indent="-173038" algn="l" defTabSz="457200" rtl="0" eaLnBrk="0" fontAlgn="base" hangingPunct="0">
              <a:spcBef>
                <a:spcPts val="600"/>
              </a:spcBef>
              <a:spcAft>
                <a:spcPct val="0"/>
              </a:spcAft>
              <a:buFont typeface="Arial" panose="020B0604020202020204" pitchFamily="34" charset="0"/>
              <a:buChar char="•"/>
              <a:defRPr sz="1600" kern="1200">
                <a:solidFill>
                  <a:schemeClr val="accent2"/>
                </a:solidFill>
                <a:latin typeface="+mn-lt"/>
                <a:ea typeface="MS PGothic" panose="020B0600070205080204" pitchFamily="34" charset="-128"/>
                <a:cs typeface="+mn-cs"/>
              </a:defRPr>
            </a:lvl3pPr>
            <a:lvl4pPr marL="893763" indent="-300038" algn="l" defTabSz="457200" rtl="0" eaLnBrk="0" fontAlgn="base" hangingPunct="0">
              <a:spcBef>
                <a:spcPts val="600"/>
              </a:spcBef>
              <a:spcAft>
                <a:spcPct val="0"/>
              </a:spcAft>
              <a:buFont typeface="Arial" panose="020B0604020202020204" pitchFamily="34" charset="0"/>
              <a:buChar char="–"/>
              <a:defRPr sz="1400" kern="1200">
                <a:solidFill>
                  <a:schemeClr val="accent2"/>
                </a:solidFill>
                <a:latin typeface="+mn-lt"/>
                <a:ea typeface="MS PGothic" panose="020B0600070205080204" pitchFamily="34" charset="-128"/>
                <a:cs typeface="+mn-cs"/>
              </a:defRPr>
            </a:lvl4pPr>
            <a:lvl5pPr marL="1074738" indent="-180975" algn="l" defTabSz="457200" rtl="0" eaLnBrk="0" fontAlgn="base" hangingPunct="0">
              <a:spcBef>
                <a:spcPts val="600"/>
              </a:spcBef>
              <a:spcAft>
                <a:spcPct val="0"/>
              </a:spcAft>
              <a:buFont typeface="Arial" panose="020B0604020202020204" pitchFamily="34" charset="0"/>
              <a:buChar char="»"/>
              <a:defRPr sz="1400" kern="1200">
                <a:solidFill>
                  <a:schemeClr val="accent2"/>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solidFill>
                  <a:srgbClr val="002060"/>
                </a:solidFill>
              </a:rPr>
              <a:t>How much quantity of </a:t>
            </a:r>
            <a:r>
              <a:rPr lang="en-US" sz="1400" b="1" dirty="0" smtClean="0">
                <a:solidFill>
                  <a:srgbClr val="002060"/>
                </a:solidFill>
              </a:rPr>
              <a:t>CAM/ICP </a:t>
            </a:r>
            <a:r>
              <a:rPr lang="en-US" sz="1400" b="1" dirty="0">
                <a:solidFill>
                  <a:srgbClr val="002060"/>
                </a:solidFill>
              </a:rPr>
              <a:t>entitlement will ICO / Pure clients be able to consume?</a:t>
            </a:r>
          </a:p>
          <a:p>
            <a:pPr lvl="1">
              <a:buFont typeface="Arial" pitchFamily="34" charset="0"/>
              <a:buChar char="•"/>
            </a:pPr>
            <a:r>
              <a:rPr lang="en-US" sz="1400" dirty="0">
                <a:solidFill>
                  <a:schemeClr val="tx1">
                    <a:lumMod val="75000"/>
                    <a:lumOff val="25000"/>
                  </a:schemeClr>
                </a:solidFill>
                <a:cs typeface="MS PGothic" panose="020B0600070205080204" pitchFamily="34" charset="-128"/>
              </a:rPr>
              <a:t>ICO and Pure clients can use </a:t>
            </a:r>
            <a:r>
              <a:rPr lang="en-US" sz="1400" dirty="0" smtClean="0">
                <a:solidFill>
                  <a:schemeClr val="tx1">
                    <a:lumMod val="75000"/>
                    <a:lumOff val="25000"/>
                  </a:schemeClr>
                </a:solidFill>
                <a:cs typeface="MS PGothic" panose="020B0600070205080204" pitchFamily="34" charset="-128"/>
              </a:rPr>
              <a:t>CAM/ICP </a:t>
            </a:r>
            <a:r>
              <a:rPr lang="en-US" sz="1400" dirty="0">
                <a:solidFill>
                  <a:schemeClr val="tx1">
                    <a:lumMod val="75000"/>
                    <a:lumOff val="25000"/>
                  </a:schemeClr>
                </a:solidFill>
                <a:cs typeface="MS PGothic" panose="020B0600070205080204" pitchFamily="34" charset="-128"/>
              </a:rPr>
              <a:t>up to their current ICO </a:t>
            </a:r>
            <a:r>
              <a:rPr lang="en-US" sz="1400" dirty="0">
                <a:solidFill>
                  <a:schemeClr val="tx1">
                    <a:lumMod val="75000"/>
                    <a:lumOff val="25000"/>
                  </a:schemeClr>
                </a:solidFill>
                <a:cs typeface="MS PGothic" panose="020B0600070205080204" pitchFamily="34" charset="-128"/>
              </a:rPr>
              <a:t>/ Pure entitlement</a:t>
            </a:r>
            <a:r>
              <a:rPr lang="en-US" sz="1400" dirty="0">
                <a:solidFill>
                  <a:schemeClr val="tx1">
                    <a:lumMod val="75000"/>
                    <a:lumOff val="25000"/>
                  </a:schemeClr>
                </a:solidFill>
                <a:cs typeface="MS PGothic" panose="020B0600070205080204" pitchFamily="34" charset="-128"/>
              </a:rPr>
              <a:t>. For example, a client entitled to use </a:t>
            </a:r>
            <a:r>
              <a:rPr lang="en-US" sz="1400" dirty="0">
                <a:solidFill>
                  <a:schemeClr val="tx1">
                    <a:lumMod val="75000"/>
                    <a:lumOff val="25000"/>
                  </a:schemeClr>
                </a:solidFill>
                <a:cs typeface="MS PGothic" panose="020B0600070205080204" pitchFamily="34" charset="-128"/>
              </a:rPr>
              <a:t>a </a:t>
            </a:r>
            <a:r>
              <a:rPr lang="en-US" sz="1400" dirty="0">
                <a:solidFill>
                  <a:schemeClr val="tx1">
                    <a:lumMod val="75000"/>
                    <a:lumOff val="25000"/>
                  </a:schemeClr>
                </a:solidFill>
                <a:cs typeface="MS PGothic" panose="020B0600070205080204" pitchFamily="34" charset="-128"/>
              </a:rPr>
              <a:t>given amount of ICO RVUs (or Pure PVUs) will be able to consume </a:t>
            </a:r>
            <a:r>
              <a:rPr lang="en-US" sz="1400" dirty="0">
                <a:solidFill>
                  <a:schemeClr val="tx1">
                    <a:lumMod val="75000"/>
                    <a:lumOff val="25000"/>
                  </a:schemeClr>
                </a:solidFill>
                <a:cs typeface="MS PGothic" panose="020B0600070205080204" pitchFamily="34" charset="-128"/>
              </a:rPr>
              <a:t>ICO (or Pure) and </a:t>
            </a:r>
            <a:r>
              <a:rPr lang="en-US" sz="1400" dirty="0" smtClean="0">
                <a:solidFill>
                  <a:schemeClr val="tx1">
                    <a:lumMod val="75000"/>
                    <a:lumOff val="25000"/>
                  </a:schemeClr>
                </a:solidFill>
                <a:cs typeface="MS PGothic" panose="020B0600070205080204" pitchFamily="34" charset="-128"/>
              </a:rPr>
              <a:t>CAM/ICP </a:t>
            </a:r>
            <a:r>
              <a:rPr lang="en-US" sz="1400" dirty="0">
                <a:solidFill>
                  <a:schemeClr val="tx1">
                    <a:lumMod val="75000"/>
                    <a:lumOff val="25000"/>
                  </a:schemeClr>
                </a:solidFill>
                <a:cs typeface="MS PGothic" panose="020B0600070205080204" pitchFamily="34" charset="-128"/>
              </a:rPr>
              <a:t>together: the combined size of the managed environment can be up to the same </a:t>
            </a:r>
            <a:r>
              <a:rPr lang="en-US" sz="1400" dirty="0">
                <a:solidFill>
                  <a:schemeClr val="tx1">
                    <a:lumMod val="75000"/>
                    <a:lumOff val="25000"/>
                  </a:schemeClr>
                </a:solidFill>
                <a:cs typeface="MS PGothic" panose="020B0600070205080204" pitchFamily="34" charset="-128"/>
              </a:rPr>
              <a:t>amount of RVUs (or PVUs)</a:t>
            </a:r>
          </a:p>
          <a:p>
            <a:endParaRPr lang="en-US" sz="1400" b="1" dirty="0">
              <a:solidFill>
                <a:srgbClr val="002060"/>
              </a:solidFill>
            </a:endParaRPr>
          </a:p>
          <a:p>
            <a:pPr lvl="1"/>
            <a:endParaRPr lang="en-US" sz="1400" dirty="0">
              <a:cs typeface="MS PGothic" panose="020B0600070205080204" pitchFamily="34" charset="-128"/>
            </a:endParaRPr>
          </a:p>
          <a:p>
            <a:pPr marL="0" indent="0">
              <a:buNone/>
            </a:pPr>
            <a:r>
              <a:rPr lang="en-US" sz="1400" b="1" dirty="0">
                <a:solidFill>
                  <a:srgbClr val="002060"/>
                </a:solidFill>
              </a:rPr>
              <a:t>What about the future of </a:t>
            </a:r>
            <a:r>
              <a:rPr lang="en-US" sz="1400" b="1" dirty="0">
                <a:solidFill>
                  <a:srgbClr val="002060"/>
                </a:solidFill>
              </a:rPr>
              <a:t>ICO / Pure</a:t>
            </a:r>
          </a:p>
          <a:p>
            <a:pPr lvl="1">
              <a:buFont typeface="Arial" pitchFamily="34" charset="0"/>
              <a:buChar char="•"/>
            </a:pPr>
            <a:r>
              <a:rPr lang="en-US" sz="1400" dirty="0">
                <a:solidFill>
                  <a:schemeClr val="tx1">
                    <a:lumMod val="75000"/>
                    <a:lumOff val="25000"/>
                  </a:schemeClr>
                </a:solidFill>
                <a:cs typeface="MS PGothic" panose="020B0600070205080204" pitchFamily="34" charset="-128"/>
              </a:rPr>
              <a:t>ICO / Pure will continue to have their roadmap and there are </a:t>
            </a:r>
            <a:r>
              <a:rPr lang="en-US" sz="1400" dirty="0">
                <a:solidFill>
                  <a:schemeClr val="tx1">
                    <a:lumMod val="75000"/>
                    <a:lumOff val="25000"/>
                  </a:schemeClr>
                </a:solidFill>
                <a:cs typeface="MS PGothic" panose="020B0600070205080204" pitchFamily="34" charset="-128"/>
              </a:rPr>
              <a:t>no plans to end of market </a:t>
            </a:r>
            <a:r>
              <a:rPr lang="en-US" sz="1400" dirty="0">
                <a:solidFill>
                  <a:schemeClr val="tx1">
                    <a:lumMod val="75000"/>
                    <a:lumOff val="25000"/>
                  </a:schemeClr>
                </a:solidFill>
                <a:cs typeface="MS PGothic" panose="020B0600070205080204" pitchFamily="34" charset="-128"/>
              </a:rPr>
              <a:t>ICO and Pure. </a:t>
            </a:r>
            <a:r>
              <a:rPr lang="en-US" sz="1400" dirty="0">
                <a:solidFill>
                  <a:schemeClr val="tx1">
                    <a:lumMod val="75000"/>
                    <a:lumOff val="25000"/>
                  </a:schemeClr>
                </a:solidFill>
                <a:cs typeface="MS PGothic" panose="020B0600070205080204" pitchFamily="34" charset="-128"/>
              </a:rPr>
              <a:t>ICO / Pure clients are encouraged to use </a:t>
            </a:r>
            <a:r>
              <a:rPr lang="en-US" sz="1400" dirty="0" smtClean="0">
                <a:solidFill>
                  <a:schemeClr val="tx1">
                    <a:lumMod val="75000"/>
                    <a:lumOff val="25000"/>
                  </a:schemeClr>
                </a:solidFill>
                <a:cs typeface="MS PGothic" panose="020B0600070205080204" pitchFamily="34" charset="-128"/>
              </a:rPr>
              <a:t>CAM/ICP </a:t>
            </a:r>
            <a:r>
              <a:rPr lang="en-US" sz="1400" dirty="0">
                <a:solidFill>
                  <a:schemeClr val="tx1">
                    <a:lumMod val="75000"/>
                    <a:lumOff val="25000"/>
                  </a:schemeClr>
                </a:solidFill>
                <a:cs typeface="MS PGothic" panose="020B0600070205080204" pitchFamily="34" charset="-128"/>
              </a:rPr>
              <a:t>capabilities for new workloads, but they can move to </a:t>
            </a:r>
            <a:r>
              <a:rPr lang="en-US" sz="1400" dirty="0" smtClean="0">
                <a:solidFill>
                  <a:schemeClr val="tx1">
                    <a:lumMod val="75000"/>
                    <a:lumOff val="25000"/>
                  </a:schemeClr>
                </a:solidFill>
                <a:cs typeface="MS PGothic" panose="020B0600070205080204" pitchFamily="34" charset="-128"/>
              </a:rPr>
              <a:t>CAM/ICP </a:t>
            </a:r>
            <a:r>
              <a:rPr lang="en-US" sz="1400" dirty="0">
                <a:solidFill>
                  <a:schemeClr val="tx1">
                    <a:lumMod val="75000"/>
                    <a:lumOff val="25000"/>
                  </a:schemeClr>
                </a:solidFill>
                <a:cs typeface="MS PGothic" panose="020B0600070205080204" pitchFamily="34" charset="-128"/>
              </a:rPr>
              <a:t>at their own pace. </a:t>
            </a:r>
          </a:p>
          <a:p>
            <a:pPr lvl="1"/>
            <a:endParaRPr lang="en-US" sz="1400" dirty="0">
              <a:cs typeface="MS PGothic" panose="020B0600070205080204" pitchFamily="34" charset="-128"/>
            </a:endParaRPr>
          </a:p>
          <a:p>
            <a:pPr lvl="1"/>
            <a:endParaRPr lang="en-US" sz="1400" dirty="0">
              <a:solidFill>
                <a:srgbClr val="002060"/>
              </a:solidFill>
            </a:endParaRPr>
          </a:p>
        </p:txBody>
      </p:sp>
      <p:sp>
        <p:nvSpPr>
          <p:cNvPr id="2" name="Slide Number Placeholder 1"/>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20</a:t>
            </a:fld>
            <a:endParaRPr lang="en-US" dirty="0">
              <a:solidFill>
                <a:srgbClr val="6D7777"/>
              </a:solidFill>
            </a:endParaRPr>
          </a:p>
        </p:txBody>
      </p:sp>
    </p:spTree>
    <p:custDataLst>
      <p:tags r:id="rId1"/>
    </p:custDataLst>
    <p:extLst>
      <p:ext uri="{BB962C8B-B14F-4D97-AF65-F5344CB8AC3E}">
        <p14:creationId xmlns:p14="http://schemas.microsoft.com/office/powerpoint/2010/main" val="3769710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1271"/>
          <p:cNvSpPr/>
          <p:nvPr/>
        </p:nvSpPr>
        <p:spPr>
          <a:xfrm>
            <a:off x="4618447" y="-311898"/>
            <a:ext cx="215443" cy="1391150"/>
          </a:xfrm>
          <a:prstGeom prst="rect">
            <a:avLst/>
          </a:prstGeom>
          <a:ln w="12700">
            <a:miter lim="400000"/>
          </a:ln>
          <a:extLst>
            <a:ext uri="{C572A759-6A51-4108-AA02-DFA0A04FC94B}">
              <ma14:wrappingTextBoxFlag xmlns:ma14="http://schemas.microsoft.com/office/mac/drawingml/2011/main" xmlns="" val="1"/>
            </a:ext>
          </a:extLst>
        </p:spPr>
        <p:txBody>
          <a:bodyPr wrap="none" lIns="30480" tIns="30480" rIns="30480" bIns="30480" anchor="ctr">
            <a:spAutoFit/>
          </a:bodyPr>
          <a:lstStyle/>
          <a:p>
            <a:pPr defTabSz="1097251">
              <a:defRPr sz="3600">
                <a:latin typeface="Helvetica Neue Thin"/>
                <a:ea typeface="Helvetica Neue Thin"/>
                <a:cs typeface="Helvetica Neue Thin"/>
                <a:sym typeface="Helvetica Neue Thin"/>
              </a:defRPr>
            </a:pPr>
            <a:endParaRPr sz="4300">
              <a:solidFill>
                <a:prstClr val="black"/>
              </a:solidFill>
              <a:latin typeface="Helvetica Neue Thin"/>
              <a:ea typeface="Helvetica Neue Thin"/>
              <a:cs typeface="Helvetica Neue Thin"/>
              <a:sym typeface="Helvetica Neue Thin"/>
            </a:endParaRPr>
          </a:p>
          <a:p>
            <a:pPr defTabSz="1097251">
              <a:defRPr sz="3600">
                <a:latin typeface="Helvetica Neue Thin"/>
                <a:ea typeface="Helvetica Neue Thin"/>
                <a:cs typeface="Helvetica Neue Thin"/>
                <a:sym typeface="Helvetica Neue Thin"/>
              </a:defRPr>
            </a:pPr>
            <a:r>
              <a:rPr sz="4300">
                <a:solidFill>
                  <a:prstClr val="black"/>
                </a:solidFill>
                <a:latin typeface="Helvetica Neue Thin"/>
                <a:ea typeface="Helvetica Neue Thin"/>
                <a:cs typeface="Helvetica Neue Thin"/>
                <a:sym typeface="Helvetica Neue Thin"/>
              </a:rPr>
              <a:t> </a:t>
            </a:r>
          </a:p>
        </p:txBody>
      </p:sp>
      <p:sp>
        <p:nvSpPr>
          <p:cNvPr id="32" name="Title 1"/>
          <p:cNvSpPr>
            <a:spLocks noGrp="1"/>
          </p:cNvSpPr>
          <p:nvPr>
            <p:ph type="title"/>
          </p:nvPr>
        </p:nvSpPr>
        <p:spPr/>
        <p:txBody>
          <a:bodyPr>
            <a:noAutofit/>
          </a:bodyPr>
          <a:lstStyle/>
          <a:p>
            <a:pPr algn="l">
              <a:defRPr sz="4400" b="1">
                <a:latin typeface="+mj-lt"/>
                <a:ea typeface="+mj-ea"/>
                <a:cs typeface="+mj-cs"/>
                <a:sym typeface="Helvetica Neue"/>
              </a:defRPr>
            </a:pPr>
            <a:r>
              <a:rPr lang="en-US" sz="3500" b="0" dirty="0">
                <a:solidFill>
                  <a:schemeClr val="accent4"/>
                </a:solidFill>
                <a:latin typeface="Arial" charset="0"/>
                <a:ea typeface="Arial" charset="0"/>
                <a:cs typeface="Arial" charset="0"/>
                <a:sym typeface="Helvetica Neue"/>
              </a:rPr>
              <a:t>Cloud Automation Manager </a:t>
            </a:r>
            <a:r>
              <a:rPr lang="en-US" sz="3500" b="0" dirty="0" smtClean="0">
                <a:solidFill>
                  <a:schemeClr val="accent4"/>
                </a:solidFill>
                <a:latin typeface="Arial" charset="0"/>
                <a:ea typeface="Arial" charset="0"/>
                <a:cs typeface="Arial" charset="0"/>
                <a:sym typeface="Helvetica Neue"/>
              </a:rPr>
              <a:t>roadmap</a:t>
            </a:r>
            <a:endParaRPr lang="en-US" sz="3500" b="0" i="1" dirty="0">
              <a:solidFill>
                <a:schemeClr val="accent4"/>
              </a:solidFill>
              <a:latin typeface="Arial" charset="0"/>
              <a:ea typeface="Arial" charset="0"/>
              <a:cs typeface="Arial" charset="0"/>
            </a:endParaRPr>
          </a:p>
        </p:txBody>
      </p:sp>
      <p:sp>
        <p:nvSpPr>
          <p:cNvPr id="35" name="Shape 1680"/>
          <p:cNvSpPr>
            <a:spLocks noChangeArrowheads="1"/>
          </p:cNvSpPr>
          <p:nvPr/>
        </p:nvSpPr>
        <p:spPr bwMode="auto">
          <a:xfrm>
            <a:off x="9844812" y="152364"/>
            <a:ext cx="4484603" cy="584771"/>
          </a:xfrm>
          <a:prstGeom prst="rect">
            <a:avLst/>
          </a:prstGeom>
          <a:noFill/>
          <a:ln w="25400">
            <a:solidFill>
              <a:srgbClr val="FF0000"/>
            </a:solidFill>
            <a:miter lim="400000"/>
            <a:headEnd/>
            <a:tailEnd/>
          </a:ln>
          <a:extLst>
            <a:ext uri="{909E8E84-426E-40DD-AFC4-6F175D3DCCD1}">
              <a14:hiddenFill xmlns:a14="http://schemas.microsoft.com/office/drawing/2010/main">
                <a:solidFill>
                  <a:srgbClr val="FFFFFF"/>
                </a:solidFill>
              </a14:hiddenFill>
            </a:ext>
          </a:extLst>
        </p:spPr>
        <p:txBody>
          <a:bodyPr wrap="square" lIns="30478" tIns="30478" rIns="30478" bIns="30478" anchor="ctr">
            <a:spAutoFit/>
          </a:bodyPr>
          <a:lstStyle/>
          <a:p>
            <a:pPr defTabSz="495259">
              <a:defRPr sz="2800">
                <a:latin typeface="Helvetica Neue Thin"/>
                <a:ea typeface="Helvetica Neue Thin"/>
                <a:cs typeface="Helvetica Neue Thin"/>
                <a:sym typeface="Helvetica Neue Thin"/>
              </a:defRPr>
            </a:pPr>
            <a:r>
              <a:rPr lang="en-US" sz="1700" dirty="0">
                <a:solidFill>
                  <a:srgbClr val="FF0000"/>
                </a:solidFill>
                <a:latin typeface="Helvetica Neue Thin"/>
                <a:ea typeface="Helvetica Neue Thin"/>
                <a:cs typeface="Helvetica Neue Thin"/>
                <a:sym typeface="Helvetica Neue Thin"/>
              </a:rPr>
              <a:t>IBM Confidential – For use under NDA only.</a:t>
            </a:r>
          </a:p>
          <a:p>
            <a:pPr defTabSz="495259">
              <a:defRPr sz="2800">
                <a:latin typeface="Helvetica Neue Thin"/>
                <a:ea typeface="Helvetica Neue Thin"/>
                <a:cs typeface="Helvetica Neue Thin"/>
                <a:sym typeface="Helvetica Neue Thin"/>
              </a:defRPr>
            </a:pPr>
            <a:r>
              <a:rPr sz="1700">
                <a:solidFill>
                  <a:srgbClr val="FF0000"/>
                </a:solidFill>
                <a:latin typeface="Helvetica Neue Thin"/>
                <a:ea typeface="Helvetica Neue Thin"/>
                <a:cs typeface="Helvetica Neue Thin"/>
                <a:sym typeface="Helvetica Neue Thin"/>
              </a:rPr>
              <a:t>Priorities subject to change</a:t>
            </a:r>
          </a:p>
        </p:txBody>
      </p:sp>
      <p:grpSp>
        <p:nvGrpSpPr>
          <p:cNvPr id="43" name="Group 1266"/>
          <p:cNvGrpSpPr/>
          <p:nvPr/>
        </p:nvGrpSpPr>
        <p:grpSpPr>
          <a:xfrm>
            <a:off x="275199" y="936951"/>
            <a:ext cx="7438974" cy="553996"/>
            <a:chOff x="-1" y="-13551"/>
            <a:chExt cx="5624288" cy="923324"/>
          </a:xfrm>
        </p:grpSpPr>
        <p:sp>
          <p:nvSpPr>
            <p:cNvPr id="44" name="Shape 1264"/>
            <p:cNvSpPr/>
            <p:nvPr/>
          </p:nvSpPr>
          <p:spPr>
            <a:xfrm>
              <a:off x="-1" y="0"/>
              <a:ext cx="5624288" cy="896230"/>
            </a:xfrm>
            <a:prstGeom prst="rect">
              <a:avLst/>
            </a:prstGeom>
            <a:solidFill>
              <a:srgbClr val="535353">
                <a:alpha val="50000"/>
              </a:srgbClr>
            </a:solidFill>
            <a:ln w="12700" cap="flat">
              <a:noFill/>
              <a:miter lim="400000"/>
            </a:ln>
            <a:effectLst/>
          </p:spPr>
          <p:txBody>
            <a:bodyPr wrap="square" lIns="34289" tIns="34289" rIns="34289" bIns="34289" numCol="1" anchor="ctr">
              <a:noAutofit/>
            </a:bodyPr>
            <a:lstStyle/>
            <a:p>
              <a:pPr defTabSz="1097251">
                <a:defRPr>
                  <a:latin typeface="+mj-lt"/>
                  <a:ea typeface="+mj-ea"/>
                  <a:cs typeface="+mj-cs"/>
                  <a:sym typeface="Helvetica Neue"/>
                </a:defRPr>
              </a:pPr>
              <a:endParaRPr sz="6100">
                <a:solidFill>
                  <a:prstClr val="black"/>
                </a:solidFill>
                <a:sym typeface="Helvetica Neue"/>
              </a:endParaRPr>
            </a:p>
          </p:txBody>
        </p:sp>
        <p:sp>
          <p:nvSpPr>
            <p:cNvPr id="45" name="Shape 1265"/>
            <p:cNvSpPr/>
            <p:nvPr/>
          </p:nvSpPr>
          <p:spPr>
            <a:xfrm>
              <a:off x="303465" y="-13551"/>
              <a:ext cx="5079660" cy="9233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37159" tIns="137159" rIns="137159" bIns="137159" numCol="1" anchor="ctr">
              <a:spAutoFit/>
            </a:bodyPr>
            <a:lstStyle>
              <a:lvl1pPr>
                <a:defRPr sz="2800" b="1">
                  <a:latin typeface="+mj-lt"/>
                  <a:ea typeface="+mj-ea"/>
                  <a:cs typeface="+mj-cs"/>
                  <a:sym typeface="Helvetica Neue"/>
                </a:defRPr>
              </a:lvl1pPr>
            </a:lstStyle>
            <a:p>
              <a:pPr algn="ctr" defTabSz="1097251"/>
              <a:r>
                <a:rPr sz="1800">
                  <a:solidFill>
                    <a:prstClr val="black"/>
                  </a:solidFill>
                </a:rPr>
                <a:t>Q</a:t>
              </a:r>
              <a:r>
                <a:rPr lang="en-US" sz="1800">
                  <a:solidFill>
                    <a:prstClr val="black"/>
                  </a:solidFill>
                </a:rPr>
                <a:t>4</a:t>
              </a:r>
              <a:r>
                <a:rPr sz="1800">
                  <a:solidFill>
                    <a:prstClr val="black"/>
                  </a:solidFill>
                </a:rPr>
                <a:t> 201</a:t>
              </a:r>
              <a:r>
                <a:rPr lang="en-US" sz="1800">
                  <a:solidFill>
                    <a:prstClr val="black"/>
                  </a:solidFill>
                </a:rPr>
                <a:t>7</a:t>
              </a:r>
            </a:p>
          </p:txBody>
        </p:sp>
      </p:grpSp>
      <p:sp>
        <p:nvSpPr>
          <p:cNvPr id="19" name="Shape 1272"/>
          <p:cNvSpPr/>
          <p:nvPr/>
        </p:nvSpPr>
        <p:spPr>
          <a:xfrm>
            <a:off x="273495" y="1556936"/>
            <a:ext cx="7440678" cy="6424397"/>
          </a:xfrm>
          <a:prstGeom prst="rect">
            <a:avLst/>
          </a:prstGeom>
          <a:ln w="12700">
            <a:miter lim="400000"/>
          </a:ln>
          <a:extLst>
            <a:ext uri="{C572A759-6A51-4108-AA02-DFA0A04FC94B}">
              <ma14:wrappingTextBoxFlag xmlns:ma14="http://schemas.microsoft.com/office/mac/drawingml/2011/main" xmlns="" val="1"/>
            </a:ext>
          </a:extLst>
        </p:spPr>
        <p:txBody>
          <a:bodyPr wrap="square" lIns="30480" tIns="30480" rIns="30480" bIns="30480">
            <a:noAutofit/>
          </a:bodyPr>
          <a:lstStyle/>
          <a:p>
            <a:pPr algn="ctr" defTabSz="907427">
              <a:defRPr/>
            </a:pPr>
            <a:r>
              <a:rPr lang="en-US" altLang="en-US" sz="1600" b="1" dirty="0">
                <a:solidFill>
                  <a:schemeClr val="tx1">
                    <a:lumMod val="85000"/>
                    <a:lumOff val="15000"/>
                  </a:schemeClr>
                </a:solidFill>
                <a:latin typeface="Helvetica Neue" charset="0"/>
                <a:ea typeface="Helvetica Neue" charset="0"/>
                <a:cs typeface="Helvetica Neue" charset="0"/>
                <a:sym typeface="Helvetica Neue Thin" charset="0"/>
              </a:rPr>
              <a:t>Cloud Automation Manager Packaging &amp; Entitlement</a:t>
            </a:r>
          </a:p>
          <a:p>
            <a:pPr marL="205741" indent="-205741" defTabSz="907427">
              <a:buFont typeface="Arial" charset="0"/>
              <a:buChar char="•"/>
              <a:defRPr/>
            </a:pP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CAM is not a stand-alone product and does not have a Part Number. </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CAM is a component of IBM Cloud </a:t>
            </a:r>
            <a:r>
              <a:rPr lang="en-US" altLang="en-US" sz="1200" dirty="0" smtClean="0">
                <a:solidFill>
                  <a:schemeClr val="tx1">
                    <a:lumMod val="85000"/>
                    <a:lumOff val="15000"/>
                  </a:schemeClr>
                </a:solidFill>
                <a:latin typeface="Helvetica Neue" charset="0"/>
                <a:ea typeface="Helvetica Neue" charset="0"/>
                <a:cs typeface="Helvetica Neue" charset="0"/>
                <a:sym typeface="Helvetica Neue Thin" charset="0"/>
              </a:rPr>
              <a:t>Private </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a:t>
            </a:r>
            <a:r>
              <a:rPr lang="en-US" altLang="en-US" sz="1200" dirty="0" smtClean="0">
                <a:solidFill>
                  <a:schemeClr val="tx1">
                    <a:lumMod val="85000"/>
                    <a:lumOff val="15000"/>
                  </a:schemeClr>
                </a:solidFill>
                <a:latin typeface="Helvetica Neue" charset="0"/>
                <a:ea typeface="Helvetica Neue" charset="0"/>
                <a:cs typeface="Helvetica Neue" charset="0"/>
                <a:sym typeface="Helvetica Neue Thin" charset="0"/>
              </a:rPr>
              <a:t>ICP).  </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Customers get entitlement to use CAM through purchase of IBM Cloud </a:t>
            </a:r>
            <a:r>
              <a:rPr lang="en-US" altLang="en-US" sz="1200" dirty="0" smtClean="0">
                <a:solidFill>
                  <a:schemeClr val="tx1">
                    <a:lumMod val="85000"/>
                    <a:lumOff val="15000"/>
                  </a:schemeClr>
                </a:solidFill>
                <a:latin typeface="Helvetica Neue" charset="0"/>
                <a:ea typeface="Helvetica Neue" charset="0"/>
                <a:cs typeface="Helvetica Neue" charset="0"/>
                <a:sym typeface="Helvetica Neue Thin" charset="0"/>
              </a:rPr>
              <a:t>Private</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a:t>
            </a:r>
          </a:p>
          <a:p>
            <a:pPr marL="205741" indent="-205741" defTabSz="907427">
              <a:buFont typeface="Arial" charset="0"/>
              <a:buChar char="•"/>
              <a:defRPr/>
            </a:pP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CAM is packaged </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as a Kubernetes</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 Helm Chart that </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can be deployed into </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IBM Cloud </a:t>
            </a:r>
            <a:r>
              <a:rPr lang="en-US" altLang="en-US" sz="1200" dirty="0" smtClean="0">
                <a:solidFill>
                  <a:schemeClr val="tx1">
                    <a:lumMod val="85000"/>
                    <a:lumOff val="15000"/>
                  </a:schemeClr>
                </a:solidFill>
                <a:latin typeface="Helvetica Neue" charset="0"/>
                <a:ea typeface="Helvetica Neue" charset="0"/>
                <a:cs typeface="Helvetica Neue" charset="0"/>
                <a:sym typeface="Helvetica Neue Thin" charset="0"/>
              </a:rPr>
              <a:t>Private </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by customers who need access to the capabilities provided by CAM </a:t>
            </a:r>
            <a:endParaRPr lang="en-US" altLang="en-US" sz="1200" dirty="0">
              <a:solidFill>
                <a:schemeClr val="tx1">
                  <a:lumMod val="85000"/>
                  <a:lumOff val="15000"/>
                </a:schemeClr>
              </a:solidFill>
              <a:latin typeface="Helvetica Neue" charset="0"/>
              <a:ea typeface="Helvetica Neue" charset="0"/>
              <a:cs typeface="Helvetica Neue" charset="0"/>
              <a:sym typeface="Helvetica Neue Thin" charset="0"/>
            </a:endParaRPr>
          </a:p>
          <a:p>
            <a:pPr marL="205741" indent="-205741" defTabSz="907427">
              <a:buFont typeface="Arial" charset="0"/>
              <a:buChar char="•"/>
              <a:defRPr/>
            </a:pP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Customers who purchase IBM Cloud </a:t>
            </a:r>
            <a:r>
              <a:rPr lang="en-US" altLang="en-US" sz="1200" dirty="0" smtClean="0">
                <a:solidFill>
                  <a:schemeClr val="tx1">
                    <a:lumMod val="85000"/>
                    <a:lumOff val="15000"/>
                  </a:schemeClr>
                </a:solidFill>
                <a:latin typeface="Helvetica Neue" charset="0"/>
                <a:ea typeface="Helvetica Neue" charset="0"/>
                <a:cs typeface="Helvetica Neue" charset="0"/>
                <a:sym typeface="Helvetica Neue Thin" charset="0"/>
              </a:rPr>
              <a:t>Private </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will be fully entitled to use and get support for </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CAM.</a:t>
            </a:r>
          </a:p>
          <a:p>
            <a:pPr marL="205741" indent="-205741" defTabSz="907427">
              <a:buFont typeface="Arial" charset="0"/>
              <a:buChar char="•"/>
              <a:defRPr/>
            </a:pP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Together</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 CAM and </a:t>
            </a:r>
            <a:r>
              <a:rPr lang="en-US" altLang="en-US" sz="1200" dirty="0" smtClean="0">
                <a:solidFill>
                  <a:schemeClr val="tx1">
                    <a:lumMod val="85000"/>
                    <a:lumOff val="15000"/>
                  </a:schemeClr>
                </a:solidFill>
                <a:latin typeface="Helvetica Neue" charset="0"/>
                <a:ea typeface="Helvetica Neue" charset="0"/>
                <a:cs typeface="Helvetica Neue" charset="0"/>
                <a:sym typeface="Helvetica Neue Thin" charset="0"/>
              </a:rPr>
              <a:t>ICP </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provide a complete developer friendly and production ready cloud management platform that supports multi-cloud, containers and self service delivery of application environments. </a:t>
            </a:r>
          </a:p>
          <a:p>
            <a:pPr marL="205741" indent="-205741" defTabSz="907427">
              <a:buFont typeface="Arial" charset="0"/>
              <a:buChar char="•"/>
              <a:defRPr/>
            </a:pPr>
            <a:endParaRPr lang="en-US" altLang="en-US" sz="1200" dirty="0">
              <a:solidFill>
                <a:schemeClr val="tx1">
                  <a:lumMod val="85000"/>
                  <a:lumOff val="15000"/>
                </a:schemeClr>
              </a:solidFill>
              <a:latin typeface="Helvetica Neue" charset="0"/>
              <a:ea typeface="Helvetica Neue" charset="0"/>
              <a:cs typeface="Helvetica Neue" charset="0"/>
              <a:sym typeface="Helvetica Neue Thin" charset="0"/>
            </a:endParaRPr>
          </a:p>
          <a:p>
            <a:pPr algn="ctr" defTabSz="1097251"/>
            <a:r>
              <a:rPr lang="en-US" altLang="en-US" sz="1600" b="1" dirty="0">
                <a:solidFill>
                  <a:schemeClr val="tx1">
                    <a:lumMod val="85000"/>
                    <a:lumOff val="15000"/>
                  </a:schemeClr>
                </a:solidFill>
                <a:latin typeface="Helvetica Neue" charset="0"/>
                <a:ea typeface="Helvetica Neue" charset="0"/>
                <a:cs typeface="Helvetica Neue" charset="0"/>
                <a:sym typeface="Helvetica Neue Thin" charset="0"/>
              </a:rPr>
              <a:t>Capabilities of CAM on </a:t>
            </a:r>
            <a:r>
              <a:rPr lang="en-US" sz="1600" b="1" dirty="0">
                <a:solidFill>
                  <a:schemeClr val="tx1">
                    <a:lumMod val="85000"/>
                    <a:lumOff val="15000"/>
                  </a:schemeClr>
                </a:solidFill>
                <a:latin typeface="Helvetica Neue" charset="0"/>
                <a:ea typeface="Helvetica Neue" charset="0"/>
                <a:cs typeface="Helvetica Neue" charset="0"/>
              </a:rPr>
              <a:t>IBM Cloud </a:t>
            </a:r>
            <a:r>
              <a:rPr lang="en-US" sz="1600" b="1" dirty="0" smtClean="0">
                <a:solidFill>
                  <a:schemeClr val="tx1">
                    <a:lumMod val="85000"/>
                    <a:lumOff val="15000"/>
                  </a:schemeClr>
                </a:solidFill>
                <a:latin typeface="Helvetica Neue" charset="0"/>
                <a:ea typeface="Helvetica Neue" charset="0"/>
                <a:cs typeface="Helvetica Neue" charset="0"/>
              </a:rPr>
              <a:t>Private </a:t>
            </a:r>
            <a:endParaRPr lang="en-US" sz="1600" b="1" dirty="0">
              <a:solidFill>
                <a:schemeClr val="tx1">
                  <a:lumMod val="85000"/>
                  <a:lumOff val="15000"/>
                </a:schemeClr>
              </a:solidFill>
              <a:latin typeface="Helvetica Neue" charset="0"/>
              <a:ea typeface="Helvetica Neue" charset="0"/>
              <a:cs typeface="Helvetica Neue" charset="0"/>
            </a:endParaRPr>
          </a:p>
          <a:p>
            <a:pPr algn="ctr" defTabSz="1097251"/>
            <a:r>
              <a:rPr lang="en-US" sz="1300" b="1" dirty="0">
                <a:solidFill>
                  <a:schemeClr val="tx1">
                    <a:lumMod val="85000"/>
                    <a:lumOff val="15000"/>
                  </a:schemeClr>
                </a:solidFill>
                <a:latin typeface="Helvetica Neue" charset="0"/>
                <a:ea typeface="Helvetica Neue" charset="0"/>
                <a:cs typeface="Helvetica Neue" charset="0"/>
              </a:rPr>
              <a:t>(October release, except where otherwise noted)</a:t>
            </a:r>
          </a:p>
          <a:p>
            <a:pPr defTabSz="1097251"/>
            <a:endParaRPr lang="en-US" sz="1200" b="1" dirty="0">
              <a:solidFill>
                <a:schemeClr val="tx1">
                  <a:lumMod val="85000"/>
                  <a:lumOff val="15000"/>
                </a:schemeClr>
              </a:solidFill>
              <a:latin typeface="Helvetica Neue" charset="0"/>
              <a:ea typeface="Helvetica Neue" charset="0"/>
              <a:cs typeface="Helvetica Neue" charset="0"/>
            </a:endParaRPr>
          </a:p>
          <a:p>
            <a:pPr defTabSz="1097251"/>
            <a:r>
              <a:rPr lang="en-GB" sz="1600" b="1" dirty="0">
                <a:solidFill>
                  <a:schemeClr val="tx1">
                    <a:lumMod val="85000"/>
                    <a:lumOff val="15000"/>
                  </a:schemeClr>
                </a:solidFill>
                <a:latin typeface="Helvetica Neue" charset="0"/>
                <a:ea typeface="Helvetica Neue" charset="0"/>
                <a:cs typeface="Helvetica Neue" charset="0"/>
              </a:rPr>
              <a:t>Workload Automation</a:t>
            </a:r>
            <a:endParaRPr lang="en-US" altLang="en-US" sz="1600" dirty="0">
              <a:solidFill>
                <a:schemeClr val="tx1">
                  <a:lumMod val="85000"/>
                  <a:lumOff val="15000"/>
                </a:schemeClr>
              </a:solidFill>
              <a:latin typeface="Helvetica Neue" charset="0"/>
              <a:ea typeface="Helvetica Neue" charset="0"/>
              <a:cs typeface="Helvetica Neue" charset="0"/>
              <a:sym typeface="Helvetica Neue Thin" charset="0"/>
            </a:endParaRPr>
          </a:p>
          <a:p>
            <a:pPr marL="205744" lvl="1"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Support Terraform and Chef to automate application delivery in VM environments</a:t>
            </a:r>
          </a:p>
          <a:p>
            <a:pPr marL="205744"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Workload instance view - support Terraform Plan/Apply and basic VM lifecycle actions</a:t>
            </a:r>
          </a:p>
          <a:p>
            <a:pPr marL="205744" lvl="2" indent="-205744" defTabSz="907427">
              <a:buFont typeface="Arial" charset="0"/>
              <a:buChar char="•"/>
              <a:defRPr/>
            </a:pP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Store Terraform configurations and service artifacts in GHE or </a:t>
            </a:r>
            <a:r>
              <a:rPr lang="en-US" altLang="en-US" sz="1200" dirty="0" err="1">
                <a:solidFill>
                  <a:schemeClr val="tx1">
                    <a:lumMod val="85000"/>
                    <a:lumOff val="15000"/>
                  </a:schemeClr>
                </a:solidFill>
                <a:latin typeface="Helvetica Neue" charset="0"/>
                <a:ea typeface="Helvetica Neue" charset="0"/>
                <a:cs typeface="Helvetica Neue" charset="0"/>
                <a:sym typeface="Helvetica Neue Thin" charset="0"/>
              </a:rPr>
              <a:t>GitLabs</a:t>
            </a:r>
            <a:r>
              <a:rPr lang="en-US" altLang="en-US" sz="1200" dirty="0">
                <a:solidFill>
                  <a:schemeClr val="tx1">
                    <a:lumMod val="85000"/>
                    <a:lumOff val="15000"/>
                  </a:schemeClr>
                </a:solidFill>
                <a:latin typeface="Helvetica Neue" charset="0"/>
                <a:ea typeface="Helvetica Neue" charset="0"/>
                <a:cs typeface="Helvetica Neue" charset="0"/>
                <a:sym typeface="Helvetica Neue Thin" charset="0"/>
              </a:rPr>
              <a:t>. Manage infrastructure as code.</a:t>
            </a:r>
            <a:endParaRPr lang="en-US" sz="1200" dirty="0">
              <a:solidFill>
                <a:schemeClr val="tx1">
                  <a:lumMod val="85000"/>
                  <a:lumOff val="15000"/>
                </a:schemeClr>
              </a:solidFill>
              <a:latin typeface="Helvetica Neue" charset="0"/>
              <a:ea typeface="Helvetica Neue" charset="0"/>
              <a:cs typeface="Helvetica Neue" charset="0"/>
              <a:sym typeface="Helvetica Neue Thin" charset="0"/>
            </a:endParaRPr>
          </a:p>
          <a:p>
            <a:pPr marL="205744" lvl="2"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Manage environment configurations with built-in Chef based content runtime</a:t>
            </a:r>
          </a:p>
          <a:p>
            <a:pPr marL="205744" lvl="8" indent="-205744" defTabSz="907427">
              <a:buFont typeface="Arial" charset="0"/>
              <a:buChar char="•"/>
              <a:defRPr/>
            </a:pPr>
            <a:endParaRPr lang="en-US" sz="1000" dirty="0">
              <a:solidFill>
                <a:schemeClr val="tx1">
                  <a:lumMod val="85000"/>
                  <a:lumOff val="15000"/>
                </a:schemeClr>
              </a:solidFill>
              <a:latin typeface="Helvetica Neue" charset="0"/>
              <a:ea typeface="Helvetica Neue" charset="0"/>
              <a:cs typeface="Helvetica Neue" charset="0"/>
            </a:endParaRPr>
          </a:p>
          <a:p>
            <a:pPr defTabSz="907427">
              <a:defRPr/>
            </a:pPr>
            <a:r>
              <a:rPr lang="en-US" sz="1600" b="1" dirty="0">
                <a:solidFill>
                  <a:schemeClr val="tx1">
                    <a:lumMod val="85000"/>
                    <a:lumOff val="15000"/>
                  </a:schemeClr>
                </a:solidFill>
                <a:latin typeface="Helvetica Neue" charset="0"/>
                <a:ea typeface="Helvetica Neue" charset="0"/>
                <a:cs typeface="Helvetica Neue" charset="0"/>
              </a:rPr>
              <a:t>Service </a:t>
            </a:r>
            <a:r>
              <a:rPr lang="en-US" sz="1600" b="1" dirty="0">
                <a:solidFill>
                  <a:schemeClr val="tx1">
                    <a:lumMod val="85000"/>
                    <a:lumOff val="15000"/>
                  </a:schemeClr>
                </a:solidFill>
                <a:latin typeface="Helvetica Neue" charset="0"/>
                <a:ea typeface="Helvetica Neue" charset="0"/>
                <a:cs typeface="Helvetica Neue" charset="0"/>
              </a:rPr>
              <a:t>Composition and Orchestration</a:t>
            </a:r>
            <a:endParaRPr lang="en-US" sz="1600" dirty="0">
              <a:solidFill>
                <a:schemeClr val="tx1">
                  <a:lumMod val="85000"/>
                  <a:lumOff val="15000"/>
                </a:schemeClr>
              </a:solidFill>
              <a:latin typeface="Helvetica Neue" charset="0"/>
              <a:ea typeface="Helvetica Neue" charset="0"/>
              <a:cs typeface="Helvetica Neue" charset="0"/>
            </a:endParaRPr>
          </a:p>
          <a:p>
            <a:pPr marL="205744" lvl="8"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Compose services containing Terraform Configurations &amp; variable </a:t>
            </a:r>
            <a:r>
              <a:rPr lang="en-US" sz="1200" dirty="0">
                <a:solidFill>
                  <a:schemeClr val="tx1">
                    <a:lumMod val="85000"/>
                    <a:lumOff val="15000"/>
                  </a:schemeClr>
                </a:solidFill>
                <a:latin typeface="Helvetica Neue" charset="0"/>
                <a:ea typeface="Helvetica Neue" charset="0"/>
                <a:cs typeface="Helvetica Neue" charset="0"/>
              </a:rPr>
              <a:t>sets, order </a:t>
            </a:r>
            <a:r>
              <a:rPr lang="en-US" sz="1200" dirty="0">
                <a:solidFill>
                  <a:schemeClr val="tx1">
                    <a:lumMod val="85000"/>
                    <a:lumOff val="15000"/>
                  </a:schemeClr>
                </a:solidFill>
                <a:latin typeface="Helvetica Neue" charset="0"/>
                <a:ea typeface="Helvetica Neue" charset="0"/>
                <a:cs typeface="Helvetica Neue" charset="0"/>
              </a:rPr>
              <a:t>forms, simple deployment logic and API calls into a service object</a:t>
            </a:r>
            <a:r>
              <a:rPr lang="en-US" sz="1200" dirty="0">
                <a:solidFill>
                  <a:schemeClr val="tx1">
                    <a:lumMod val="85000"/>
                    <a:lumOff val="15000"/>
                  </a:schemeClr>
                </a:solidFill>
                <a:latin typeface="Helvetica Neue" charset="0"/>
                <a:ea typeface="Helvetica Neue" charset="0"/>
                <a:cs typeface="Helvetica Neue" charset="0"/>
              </a:rPr>
              <a:t>. </a:t>
            </a:r>
            <a:r>
              <a:rPr lang="en-US" sz="1200" dirty="0">
                <a:solidFill>
                  <a:schemeClr val="tx1">
                    <a:lumMod val="85000"/>
                    <a:lumOff val="15000"/>
                  </a:schemeClr>
                </a:solidFill>
                <a:latin typeface="Helvetica Neue" charset="0"/>
                <a:ea typeface="Helvetica Neue" charset="0"/>
                <a:cs typeface="Helvetica Neue" charset="0"/>
              </a:rPr>
              <a:t>Compose Helm charts (Dec</a:t>
            </a:r>
            <a:r>
              <a:rPr lang="en-US" sz="1200" dirty="0">
                <a:solidFill>
                  <a:schemeClr val="tx1">
                    <a:lumMod val="85000"/>
                    <a:lumOff val="15000"/>
                  </a:schemeClr>
                </a:solidFill>
                <a:latin typeface="Helvetica Neue" charset="0"/>
                <a:ea typeface="Helvetica Neue" charset="0"/>
                <a:cs typeface="Helvetica Neue" charset="0"/>
              </a:rPr>
              <a:t>)</a:t>
            </a:r>
          </a:p>
          <a:p>
            <a:pPr marL="205744" lvl="8"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Publish service objects into a self service catalog</a:t>
            </a:r>
          </a:p>
          <a:p>
            <a:pPr marL="205744"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Service instance view </a:t>
            </a:r>
            <a:r>
              <a:rPr lang="mr-IN" sz="1200" dirty="0">
                <a:solidFill>
                  <a:schemeClr val="tx1">
                    <a:lumMod val="85000"/>
                    <a:lumOff val="15000"/>
                  </a:schemeClr>
                </a:solidFill>
                <a:latin typeface="Helvetica Neue" charset="0"/>
                <a:ea typeface="Helvetica Neue" charset="0"/>
                <a:cs typeface="Helvetica Neue" charset="0"/>
              </a:rPr>
              <a:t>–</a:t>
            </a:r>
            <a:r>
              <a:rPr lang="en-US" sz="1200" dirty="0">
                <a:solidFill>
                  <a:schemeClr val="tx1">
                    <a:lumMod val="85000"/>
                    <a:lumOff val="15000"/>
                  </a:schemeClr>
                </a:solidFill>
                <a:latin typeface="Helvetica Neue" charset="0"/>
                <a:ea typeface="Helvetica Neue" charset="0"/>
                <a:cs typeface="Helvetica Neue" charset="0"/>
              </a:rPr>
              <a:t> view service instances and navigate to the workload instance views</a:t>
            </a:r>
          </a:p>
          <a:p>
            <a:pPr defTabSz="907427">
              <a:defRPr/>
            </a:pPr>
            <a:endParaRPr lang="en-US" sz="1000" b="1" dirty="0">
              <a:solidFill>
                <a:schemeClr val="tx1">
                  <a:lumMod val="85000"/>
                  <a:lumOff val="15000"/>
                </a:schemeClr>
              </a:solidFill>
              <a:latin typeface="Helvetica Neue" charset="0"/>
              <a:ea typeface="Helvetica Neue" charset="0"/>
              <a:cs typeface="Helvetica Neue" charset="0"/>
            </a:endParaRPr>
          </a:p>
          <a:p>
            <a:pPr defTabSz="907427">
              <a:defRPr/>
            </a:pPr>
            <a:r>
              <a:rPr lang="en-US" sz="1600" b="1" dirty="0">
                <a:solidFill>
                  <a:schemeClr val="tx1">
                    <a:lumMod val="85000"/>
                    <a:lumOff val="15000"/>
                  </a:schemeClr>
                </a:solidFill>
                <a:latin typeface="Helvetica Neue" charset="0"/>
                <a:ea typeface="Helvetica Neue" charset="0"/>
                <a:cs typeface="Helvetica Neue" charset="0"/>
              </a:rPr>
              <a:t>Managed-to Clouds</a:t>
            </a:r>
            <a:endParaRPr lang="en-US" sz="1600" dirty="0">
              <a:solidFill>
                <a:schemeClr val="tx1">
                  <a:lumMod val="85000"/>
                  <a:lumOff val="15000"/>
                </a:schemeClr>
              </a:solidFill>
              <a:latin typeface="Helvetica Neue" charset="0"/>
              <a:ea typeface="Helvetica Neue" charset="0"/>
              <a:cs typeface="Helvetica Neue" charset="0"/>
            </a:endParaRPr>
          </a:p>
          <a:p>
            <a:pPr marL="205741" lvl="8" indent="-205741"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IBM Cloud, </a:t>
            </a:r>
            <a:r>
              <a:rPr lang="en-US" sz="1200" dirty="0" smtClean="0">
                <a:solidFill>
                  <a:schemeClr val="tx1">
                    <a:lumMod val="85000"/>
                    <a:lumOff val="15000"/>
                  </a:schemeClr>
                </a:solidFill>
                <a:latin typeface="Helvetica Neue" charset="0"/>
                <a:ea typeface="Helvetica Neue" charset="0"/>
                <a:cs typeface="Helvetica Neue" charset="0"/>
              </a:rPr>
              <a:t>IBM Cloud Private, </a:t>
            </a:r>
            <a:r>
              <a:rPr lang="en-US" sz="1200" dirty="0">
                <a:solidFill>
                  <a:schemeClr val="tx1">
                    <a:lumMod val="85000"/>
                    <a:lumOff val="15000"/>
                  </a:schemeClr>
                </a:solidFill>
                <a:latin typeface="Helvetica Neue" charset="0"/>
                <a:ea typeface="Helvetica Neue" charset="0"/>
                <a:cs typeface="Helvetica Neue" charset="0"/>
              </a:rPr>
              <a:t>VMware, Amazon EC2, Azure (beta</a:t>
            </a:r>
            <a:r>
              <a:rPr lang="en-US" sz="1200" dirty="0">
                <a:solidFill>
                  <a:schemeClr val="tx1">
                    <a:lumMod val="85000"/>
                    <a:lumOff val="15000"/>
                  </a:schemeClr>
                </a:solidFill>
                <a:latin typeface="Helvetica Neue" charset="0"/>
                <a:ea typeface="Helvetica Neue" charset="0"/>
                <a:cs typeface="Helvetica Neue" charset="0"/>
              </a:rPr>
              <a:t>), </a:t>
            </a:r>
            <a:r>
              <a:rPr lang="en-US" sz="1200" dirty="0" err="1">
                <a:solidFill>
                  <a:schemeClr val="tx1">
                    <a:lumMod val="85000"/>
                    <a:lumOff val="15000"/>
                  </a:schemeClr>
                </a:solidFill>
                <a:latin typeface="Helvetica Neue" charset="0"/>
                <a:ea typeface="Helvetica Neue" charset="0"/>
                <a:cs typeface="Helvetica Neue" charset="0"/>
              </a:rPr>
              <a:t>PowerVC</a:t>
            </a:r>
            <a:r>
              <a:rPr lang="en-US" sz="1200" dirty="0">
                <a:solidFill>
                  <a:schemeClr val="tx1">
                    <a:lumMod val="85000"/>
                    <a:lumOff val="15000"/>
                  </a:schemeClr>
                </a:solidFill>
                <a:latin typeface="Helvetica Neue" charset="0"/>
                <a:ea typeface="Helvetica Neue" charset="0"/>
                <a:cs typeface="Helvetica Neue" charset="0"/>
              </a:rPr>
              <a:t>/AIX (Dec)</a:t>
            </a:r>
          </a:p>
          <a:p>
            <a:pPr marL="205741" lvl="8" indent="-205741"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Chef runtime in VMware</a:t>
            </a:r>
            <a:endParaRPr lang="en-US" sz="1200" dirty="0">
              <a:solidFill>
                <a:schemeClr val="tx1">
                  <a:lumMod val="85000"/>
                  <a:lumOff val="15000"/>
                </a:schemeClr>
              </a:solidFill>
              <a:latin typeface="Helvetica Neue" charset="0"/>
              <a:ea typeface="Helvetica Neue" charset="0"/>
              <a:cs typeface="Helvetica Neue" charset="0"/>
            </a:endParaRPr>
          </a:p>
          <a:p>
            <a:pPr marL="0" lvl="8" defTabSz="907427">
              <a:defRPr/>
            </a:pPr>
            <a:endParaRPr lang="en-GB" sz="1000" b="1" dirty="0">
              <a:solidFill>
                <a:schemeClr val="tx1">
                  <a:lumMod val="85000"/>
                  <a:lumOff val="15000"/>
                </a:schemeClr>
              </a:solidFill>
              <a:latin typeface="Helvetica Neue" charset="0"/>
              <a:ea typeface="Helvetica Neue" charset="0"/>
              <a:cs typeface="Helvetica Neue" charset="0"/>
            </a:endParaRPr>
          </a:p>
          <a:p>
            <a:pPr marL="0" lvl="8" defTabSz="907427">
              <a:defRPr/>
            </a:pPr>
            <a:r>
              <a:rPr lang="en-GB" sz="1600" b="1" dirty="0">
                <a:solidFill>
                  <a:schemeClr val="tx1">
                    <a:lumMod val="85000"/>
                    <a:lumOff val="15000"/>
                  </a:schemeClr>
                </a:solidFill>
                <a:latin typeface="Helvetica Neue" charset="0"/>
                <a:ea typeface="Helvetica Neue" charset="0"/>
                <a:cs typeface="Helvetica Neue" charset="0"/>
              </a:rPr>
              <a:t>Content </a:t>
            </a:r>
            <a:endParaRPr lang="en-GB" sz="1200" b="1" dirty="0">
              <a:solidFill>
                <a:schemeClr val="tx1">
                  <a:lumMod val="85000"/>
                  <a:lumOff val="15000"/>
                </a:schemeClr>
              </a:solidFill>
              <a:latin typeface="Helvetica Neue" charset="0"/>
              <a:ea typeface="Helvetica Neue" charset="0"/>
              <a:cs typeface="Helvetica Neue" charset="0"/>
            </a:endParaRPr>
          </a:p>
          <a:p>
            <a:pPr marL="274320" lvl="8" indent="-274320" defTabSz="907427">
              <a:buFont typeface="Arial" charset="0"/>
              <a:buChar char="•"/>
              <a:defRPr/>
            </a:pPr>
            <a:r>
              <a:rPr lang="en-GB" sz="1200" dirty="0">
                <a:solidFill>
                  <a:schemeClr val="tx1">
                    <a:lumMod val="85000"/>
                    <a:lumOff val="15000"/>
                  </a:schemeClr>
                </a:solidFill>
                <a:latin typeface="Helvetica Neue" charset="0"/>
                <a:ea typeface="Helvetica Neue" charset="0"/>
                <a:cs typeface="Helvetica Neue" charset="0"/>
              </a:rPr>
              <a:t>Enterprise Middleware Library </a:t>
            </a:r>
            <a:r>
              <a:rPr lang="mr-IN" sz="1200" dirty="0">
                <a:solidFill>
                  <a:schemeClr val="tx1">
                    <a:lumMod val="85000"/>
                    <a:lumOff val="15000"/>
                  </a:schemeClr>
                </a:solidFill>
                <a:latin typeface="Helvetica Neue" charset="0"/>
                <a:ea typeface="Helvetica Neue" charset="0"/>
                <a:cs typeface="Helvetica Neue" charset="0"/>
              </a:rPr>
              <a:t>–</a:t>
            </a:r>
            <a:r>
              <a:rPr lang="en-GB" sz="1200" dirty="0">
                <a:solidFill>
                  <a:schemeClr val="tx1">
                    <a:lumMod val="85000"/>
                    <a:lumOff val="15000"/>
                  </a:schemeClr>
                </a:solidFill>
                <a:latin typeface="Helvetica Neue" charset="0"/>
                <a:ea typeface="Helvetica Neue" charset="0"/>
                <a:cs typeface="Helvetica Neue" charset="0"/>
              </a:rPr>
              <a:t> Terraform and Chef for single node WAS ND, MQ, DB2, Tomcat, MySQL, Apache </a:t>
            </a:r>
            <a:r>
              <a:rPr lang="en-GB" sz="1200" dirty="0" err="1">
                <a:solidFill>
                  <a:schemeClr val="tx1">
                    <a:lumMod val="85000"/>
                    <a:lumOff val="15000"/>
                  </a:schemeClr>
                </a:solidFill>
                <a:latin typeface="Helvetica Neue" charset="0"/>
                <a:ea typeface="Helvetica Neue" charset="0"/>
                <a:cs typeface="Helvetica Neue" charset="0"/>
              </a:rPr>
              <a:t>HTTPd</a:t>
            </a:r>
            <a:r>
              <a:rPr lang="en-GB" sz="1200" dirty="0">
                <a:solidFill>
                  <a:schemeClr val="tx1">
                    <a:lumMod val="85000"/>
                    <a:lumOff val="15000"/>
                  </a:schemeClr>
                </a:solidFill>
                <a:latin typeface="Helvetica Neue" charset="0"/>
                <a:ea typeface="Helvetica Neue" charset="0"/>
                <a:cs typeface="Helvetica Neue" charset="0"/>
              </a:rPr>
              <a:t>, IHS for VMware</a:t>
            </a:r>
          </a:p>
          <a:p>
            <a:pPr marL="274320" lvl="8" indent="-274320" defTabSz="907427">
              <a:buFont typeface="Arial" charset="0"/>
              <a:buChar char="•"/>
              <a:defRPr/>
            </a:pPr>
            <a:r>
              <a:rPr lang="en-GB" sz="1200" dirty="0">
                <a:solidFill>
                  <a:schemeClr val="tx1">
                    <a:lumMod val="85000"/>
                    <a:lumOff val="15000"/>
                  </a:schemeClr>
                </a:solidFill>
                <a:latin typeface="Helvetica Neue" charset="0"/>
                <a:ea typeface="Helvetica Neue" charset="0"/>
                <a:cs typeface="Helvetica Neue" charset="0"/>
              </a:rPr>
              <a:t>Terraform Samples </a:t>
            </a:r>
            <a:r>
              <a:rPr lang="mr-IN" sz="1200" dirty="0">
                <a:solidFill>
                  <a:schemeClr val="tx1">
                    <a:lumMod val="85000"/>
                    <a:lumOff val="15000"/>
                  </a:schemeClr>
                </a:solidFill>
                <a:latin typeface="Helvetica Neue" charset="0"/>
                <a:ea typeface="Helvetica Neue" charset="0"/>
                <a:cs typeface="Helvetica Neue" charset="0"/>
              </a:rPr>
              <a:t>–</a:t>
            </a:r>
            <a:r>
              <a:rPr lang="en-GB" sz="1200" dirty="0">
                <a:solidFill>
                  <a:schemeClr val="tx1">
                    <a:lumMod val="85000"/>
                    <a:lumOff val="15000"/>
                  </a:schemeClr>
                </a:solidFill>
                <a:latin typeface="Helvetica Neue" charset="0"/>
                <a:ea typeface="Helvetica Neue" charset="0"/>
                <a:cs typeface="Helvetica Neue" charset="0"/>
              </a:rPr>
              <a:t> LAMP &amp; MEAN stacks, </a:t>
            </a:r>
            <a:r>
              <a:rPr lang="en-GB" sz="1200" dirty="0" err="1">
                <a:solidFill>
                  <a:schemeClr val="tx1">
                    <a:lumMod val="85000"/>
                    <a:lumOff val="15000"/>
                  </a:schemeClr>
                </a:solidFill>
                <a:latin typeface="Helvetica Neue" charset="0"/>
                <a:ea typeface="Helvetica Neue" charset="0"/>
                <a:cs typeface="Helvetica Neue" charset="0"/>
              </a:rPr>
              <a:t>Strongloop</a:t>
            </a:r>
            <a:r>
              <a:rPr lang="en-GB" sz="1200" dirty="0">
                <a:solidFill>
                  <a:schemeClr val="tx1">
                    <a:lumMod val="85000"/>
                    <a:lumOff val="15000"/>
                  </a:schemeClr>
                </a:solidFill>
                <a:latin typeface="Helvetica Neue" charset="0"/>
                <a:ea typeface="Helvetica Neue" charset="0"/>
                <a:cs typeface="Helvetica Neue" charset="0"/>
              </a:rPr>
              <a:t>. </a:t>
            </a:r>
            <a:r>
              <a:rPr lang="en-GB" sz="1200" dirty="0" err="1">
                <a:solidFill>
                  <a:schemeClr val="tx1">
                    <a:lumMod val="85000"/>
                    <a:lumOff val="15000"/>
                  </a:schemeClr>
                </a:solidFill>
                <a:latin typeface="Helvetica Neue" charset="0"/>
                <a:ea typeface="Helvetica Neue" charset="0"/>
                <a:cs typeface="Helvetica Neue" charset="0"/>
              </a:rPr>
              <a:t>Node.js</a:t>
            </a:r>
            <a:r>
              <a:rPr lang="en-GB" sz="1200" dirty="0">
                <a:solidFill>
                  <a:schemeClr val="tx1">
                    <a:lumMod val="85000"/>
                    <a:lumOff val="15000"/>
                  </a:schemeClr>
                </a:solidFill>
                <a:latin typeface="Helvetica Neue" charset="0"/>
                <a:ea typeface="Helvetica Neue" charset="0"/>
                <a:cs typeface="Helvetica Neue" charset="0"/>
              </a:rPr>
              <a:t>, Mongo DB, Kubernetes on multiple clouds</a:t>
            </a:r>
          </a:p>
        </p:txBody>
      </p:sp>
      <p:grpSp>
        <p:nvGrpSpPr>
          <p:cNvPr id="15" name="Group 1266"/>
          <p:cNvGrpSpPr/>
          <p:nvPr/>
        </p:nvGrpSpPr>
        <p:grpSpPr>
          <a:xfrm>
            <a:off x="7796578" y="936949"/>
            <a:ext cx="6546978" cy="553996"/>
            <a:chOff x="-1" y="-13551"/>
            <a:chExt cx="5624288" cy="923324"/>
          </a:xfrm>
        </p:grpSpPr>
        <p:sp>
          <p:nvSpPr>
            <p:cNvPr id="16" name="Shape 1264"/>
            <p:cNvSpPr/>
            <p:nvPr/>
          </p:nvSpPr>
          <p:spPr>
            <a:xfrm>
              <a:off x="-1" y="0"/>
              <a:ext cx="5624288" cy="896230"/>
            </a:xfrm>
            <a:prstGeom prst="rect">
              <a:avLst/>
            </a:prstGeom>
            <a:solidFill>
              <a:srgbClr val="535353">
                <a:alpha val="50000"/>
              </a:srgbClr>
            </a:solidFill>
            <a:ln w="12700" cap="flat">
              <a:noFill/>
              <a:miter lim="400000"/>
            </a:ln>
            <a:effectLst/>
          </p:spPr>
          <p:txBody>
            <a:bodyPr wrap="square" lIns="34289" tIns="34289" rIns="34289" bIns="34289" numCol="1" anchor="ctr">
              <a:noAutofit/>
            </a:bodyPr>
            <a:lstStyle/>
            <a:p>
              <a:pPr defTabSz="1097251">
                <a:defRPr>
                  <a:latin typeface="+mj-lt"/>
                  <a:ea typeface="+mj-ea"/>
                  <a:cs typeface="+mj-cs"/>
                  <a:sym typeface="Helvetica Neue"/>
                </a:defRPr>
              </a:pPr>
              <a:endParaRPr sz="6100">
                <a:solidFill>
                  <a:prstClr val="black"/>
                </a:solidFill>
                <a:sym typeface="Helvetica Neue"/>
              </a:endParaRPr>
            </a:p>
          </p:txBody>
        </p:sp>
        <p:sp>
          <p:nvSpPr>
            <p:cNvPr id="17" name="Shape 1265"/>
            <p:cNvSpPr/>
            <p:nvPr/>
          </p:nvSpPr>
          <p:spPr>
            <a:xfrm>
              <a:off x="303465" y="-13551"/>
              <a:ext cx="5079661" cy="92332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37159" tIns="137159" rIns="137159" bIns="137159" numCol="1" anchor="ctr">
              <a:spAutoFit/>
            </a:bodyPr>
            <a:lstStyle>
              <a:lvl1pPr>
                <a:defRPr sz="2800" b="1">
                  <a:latin typeface="+mj-lt"/>
                  <a:ea typeface="+mj-ea"/>
                  <a:cs typeface="+mj-cs"/>
                  <a:sym typeface="Helvetica Neue"/>
                </a:defRPr>
              </a:lvl1pPr>
            </a:lstStyle>
            <a:p>
              <a:pPr algn="ctr" defTabSz="1097251"/>
              <a:r>
                <a:rPr lang="en-US" sz="1800">
                  <a:solidFill>
                    <a:prstClr val="black"/>
                  </a:solidFill>
                </a:rPr>
                <a:t>1H</a:t>
              </a:r>
              <a:r>
                <a:rPr sz="1800">
                  <a:solidFill>
                    <a:prstClr val="black"/>
                  </a:solidFill>
                </a:rPr>
                <a:t> 201</a:t>
              </a:r>
              <a:r>
                <a:rPr lang="en-US" sz="1800">
                  <a:solidFill>
                    <a:prstClr val="black"/>
                  </a:solidFill>
                </a:rPr>
                <a:t>8</a:t>
              </a:r>
            </a:p>
          </p:txBody>
        </p:sp>
      </p:grpSp>
      <p:sp>
        <p:nvSpPr>
          <p:cNvPr id="23" name="Shape 1272"/>
          <p:cNvSpPr/>
          <p:nvPr/>
        </p:nvSpPr>
        <p:spPr>
          <a:xfrm>
            <a:off x="7909561" y="1576289"/>
            <a:ext cx="6419851" cy="6405045"/>
          </a:xfrm>
          <a:prstGeom prst="rect">
            <a:avLst/>
          </a:prstGeom>
          <a:ln w="12700">
            <a:miter lim="400000"/>
          </a:ln>
          <a:extLst>
            <a:ext uri="{C572A759-6A51-4108-AA02-DFA0A04FC94B}">
              <ma14:wrappingTextBoxFlag xmlns:ma14="http://schemas.microsoft.com/office/mac/drawingml/2011/main" xmlns="" val="1"/>
            </a:ext>
          </a:extLst>
        </p:spPr>
        <p:txBody>
          <a:bodyPr wrap="square" lIns="30480" tIns="30480" rIns="30480" bIns="30480">
            <a:noAutofit/>
          </a:bodyPr>
          <a:lstStyle/>
          <a:p>
            <a:pPr algn="ctr" defTabSz="1097251"/>
            <a:r>
              <a:rPr lang="en-US" altLang="en-US" sz="1600" b="1" dirty="0">
                <a:solidFill>
                  <a:schemeClr val="tx1">
                    <a:lumMod val="85000"/>
                    <a:lumOff val="15000"/>
                  </a:schemeClr>
                </a:solidFill>
                <a:latin typeface="Helvetica Neue" charset="0"/>
                <a:ea typeface="Helvetica Neue" charset="0"/>
                <a:cs typeface="Helvetica Neue" charset="0"/>
                <a:sym typeface="Helvetica Neue Thin" charset="0"/>
              </a:rPr>
              <a:t>CAM on  </a:t>
            </a:r>
            <a:r>
              <a:rPr lang="en-US" sz="1600" b="1" dirty="0" smtClean="0">
                <a:solidFill>
                  <a:schemeClr val="tx1">
                    <a:lumMod val="85000"/>
                    <a:lumOff val="15000"/>
                  </a:schemeClr>
                </a:solidFill>
                <a:latin typeface="Helvetica Neue" charset="0"/>
                <a:ea typeface="Helvetica Neue" charset="0"/>
                <a:cs typeface="Helvetica Neue" charset="0"/>
              </a:rPr>
              <a:t>IBM Cloud Private </a:t>
            </a:r>
            <a:r>
              <a:rPr lang="en-US" sz="1600" b="1" dirty="0">
                <a:solidFill>
                  <a:schemeClr val="tx1">
                    <a:lumMod val="85000"/>
                    <a:lumOff val="15000"/>
                  </a:schemeClr>
                </a:solidFill>
                <a:latin typeface="Helvetica Neue" charset="0"/>
                <a:ea typeface="Helvetica Neue" charset="0"/>
                <a:cs typeface="Helvetica Neue" charset="0"/>
              </a:rPr>
              <a:t>(1H18)</a:t>
            </a:r>
            <a:endParaRPr lang="en-GB" sz="1600" dirty="0">
              <a:solidFill>
                <a:schemeClr val="tx1">
                  <a:lumMod val="85000"/>
                  <a:lumOff val="15000"/>
                </a:schemeClr>
              </a:solidFill>
              <a:latin typeface="Helvetica Neue" charset="0"/>
              <a:ea typeface="Helvetica Neue" charset="0"/>
              <a:cs typeface="Helvetica Neue" charset="0"/>
            </a:endParaRPr>
          </a:p>
          <a:p>
            <a:pPr algn="ctr" defTabSz="1097251"/>
            <a:endParaRPr lang="en-GB" sz="1200" b="1" dirty="0">
              <a:solidFill>
                <a:schemeClr val="tx1">
                  <a:lumMod val="85000"/>
                  <a:lumOff val="15000"/>
                </a:schemeClr>
              </a:solidFill>
              <a:latin typeface="Helvetica Neue" charset="0"/>
              <a:ea typeface="Helvetica Neue" charset="0"/>
              <a:cs typeface="Helvetica Neue" charset="0"/>
            </a:endParaRPr>
          </a:p>
          <a:p>
            <a:pPr defTabSz="1097251"/>
            <a:r>
              <a:rPr lang="en-GB" sz="1600" b="1" dirty="0">
                <a:solidFill>
                  <a:schemeClr val="tx1">
                    <a:lumMod val="85000"/>
                    <a:lumOff val="15000"/>
                  </a:schemeClr>
                </a:solidFill>
                <a:latin typeface="Helvetica Neue" charset="0"/>
                <a:ea typeface="Helvetica Neue" charset="0"/>
                <a:cs typeface="Helvetica Neue" charset="0"/>
              </a:rPr>
              <a:t>Workload Automation</a:t>
            </a:r>
            <a:endParaRPr lang="en-US" sz="1600" dirty="0">
              <a:solidFill>
                <a:schemeClr val="tx1">
                  <a:lumMod val="85000"/>
                  <a:lumOff val="15000"/>
                </a:schemeClr>
              </a:solidFill>
              <a:latin typeface="Helvetica Neue" charset="0"/>
              <a:ea typeface="Helvetica Neue" charset="0"/>
              <a:cs typeface="Helvetica Neue" charset="0"/>
            </a:endParaRPr>
          </a:p>
          <a:p>
            <a:pPr marL="205744"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Integrate with IP Address Management (IPAM) solutions</a:t>
            </a:r>
          </a:p>
          <a:p>
            <a:pPr marL="205744"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Integrate with external (not built-in) Chef Server</a:t>
            </a:r>
          </a:p>
          <a:p>
            <a:pPr marL="205744"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Integrate with monitoring and log management solutions (APM)</a:t>
            </a:r>
          </a:p>
          <a:p>
            <a:pPr marL="205744"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Content development kit, graphical content development experience for terraform templates</a:t>
            </a:r>
          </a:p>
          <a:p>
            <a:pPr marL="205744"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Workload instance view </a:t>
            </a:r>
            <a:r>
              <a:rPr lang="mr-IN" sz="1200" dirty="0">
                <a:solidFill>
                  <a:schemeClr val="tx1">
                    <a:lumMod val="85000"/>
                    <a:lumOff val="15000"/>
                  </a:schemeClr>
                </a:solidFill>
                <a:latin typeface="Helvetica Neue" charset="0"/>
                <a:ea typeface="Helvetica Neue" charset="0"/>
                <a:cs typeface="Helvetica Neue" charset="0"/>
              </a:rPr>
              <a:t>–</a:t>
            </a:r>
            <a:r>
              <a:rPr lang="en-US" sz="1200" dirty="0">
                <a:solidFill>
                  <a:schemeClr val="tx1">
                    <a:lumMod val="85000"/>
                    <a:lumOff val="15000"/>
                  </a:schemeClr>
                </a:solidFill>
                <a:latin typeface="Helvetica Neue" charset="0"/>
                <a:ea typeface="Helvetica Neue" charset="0"/>
                <a:cs typeface="Helvetica Neue" charset="0"/>
              </a:rPr>
              <a:t> More advanced day 2 actions, custom actions</a:t>
            </a:r>
            <a:endParaRPr lang="en-US" sz="1200" b="1" dirty="0">
              <a:solidFill>
                <a:schemeClr val="tx1">
                  <a:lumMod val="85000"/>
                  <a:lumOff val="15000"/>
                </a:schemeClr>
              </a:solidFill>
              <a:latin typeface="Helvetica Neue" charset="0"/>
              <a:ea typeface="Helvetica Neue" charset="0"/>
              <a:cs typeface="Helvetica Neue" charset="0"/>
            </a:endParaRPr>
          </a:p>
          <a:p>
            <a:pPr defTabSz="907427">
              <a:defRPr/>
            </a:pPr>
            <a:endParaRPr lang="en-US" sz="1200" b="1" dirty="0">
              <a:solidFill>
                <a:schemeClr val="tx1">
                  <a:lumMod val="85000"/>
                  <a:lumOff val="15000"/>
                </a:schemeClr>
              </a:solidFill>
              <a:latin typeface="Helvetica Neue" charset="0"/>
              <a:ea typeface="Helvetica Neue" charset="0"/>
              <a:cs typeface="Helvetica Neue" charset="0"/>
            </a:endParaRPr>
          </a:p>
          <a:p>
            <a:pPr defTabSz="907427">
              <a:defRPr/>
            </a:pPr>
            <a:r>
              <a:rPr lang="en-US" sz="1600" b="1" dirty="0">
                <a:solidFill>
                  <a:schemeClr val="tx1">
                    <a:lumMod val="85000"/>
                    <a:lumOff val="15000"/>
                  </a:schemeClr>
                </a:solidFill>
                <a:latin typeface="Helvetica Neue" charset="0"/>
                <a:ea typeface="Helvetica Neue" charset="0"/>
                <a:cs typeface="Helvetica Neue" charset="0"/>
              </a:rPr>
              <a:t>Service Orchestration</a:t>
            </a:r>
            <a:endParaRPr lang="en-US" sz="1600" dirty="0">
              <a:solidFill>
                <a:schemeClr val="tx1">
                  <a:lumMod val="85000"/>
                  <a:lumOff val="15000"/>
                </a:schemeClr>
              </a:solidFill>
              <a:latin typeface="Helvetica Neue" charset="0"/>
              <a:ea typeface="Helvetica Neue" charset="0"/>
              <a:cs typeface="Helvetica Neue" charset="0"/>
            </a:endParaRPr>
          </a:p>
          <a:p>
            <a:pPr marL="205744" lvl="8"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Add Cloud Foundry to the list of objects that can be composed into a service object.</a:t>
            </a:r>
          </a:p>
          <a:p>
            <a:pPr marL="205744" lvl="8"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Service composition: add manual tasks &amp; approvals </a:t>
            </a:r>
          </a:p>
          <a:p>
            <a:pPr marL="205744" lvl="8"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Service composition: support for more advanced deployment logic: script execution, notification</a:t>
            </a:r>
          </a:p>
          <a:p>
            <a:pPr marL="205744" lvl="8"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IBM BPM integration</a:t>
            </a:r>
          </a:p>
          <a:p>
            <a:pPr marL="205744" lvl="8"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Integrate with </a:t>
            </a:r>
            <a:r>
              <a:rPr lang="en-US" sz="1200" dirty="0" err="1">
                <a:solidFill>
                  <a:schemeClr val="tx1">
                    <a:lumMod val="85000"/>
                    <a:lumOff val="15000"/>
                  </a:schemeClr>
                </a:solidFill>
                <a:latin typeface="Helvetica Neue" charset="0"/>
                <a:ea typeface="Helvetica Neue" charset="0"/>
                <a:cs typeface="Helvetica Neue" charset="0"/>
              </a:rPr>
              <a:t>ServiceNow</a:t>
            </a:r>
            <a:endParaRPr lang="en-US" sz="1200" dirty="0">
              <a:solidFill>
                <a:schemeClr val="tx1">
                  <a:lumMod val="85000"/>
                  <a:lumOff val="15000"/>
                </a:schemeClr>
              </a:solidFill>
              <a:latin typeface="Helvetica Neue" charset="0"/>
              <a:ea typeface="Helvetica Neue" charset="0"/>
              <a:cs typeface="Helvetica Neue" charset="0"/>
            </a:endParaRPr>
          </a:p>
          <a:p>
            <a:pPr marL="205744" lvl="8" indent="-205744" defTabSz="907427">
              <a:buFont typeface="Arial" charset="0"/>
              <a:buChar char="•"/>
              <a:defRPr/>
            </a:pPr>
            <a:endParaRPr lang="en-US" sz="1200" b="1" dirty="0">
              <a:solidFill>
                <a:schemeClr val="tx1">
                  <a:lumMod val="85000"/>
                  <a:lumOff val="15000"/>
                </a:schemeClr>
              </a:solidFill>
              <a:latin typeface="Helvetica Neue" charset="0"/>
              <a:ea typeface="Helvetica Neue" charset="0"/>
              <a:cs typeface="Helvetica Neue" charset="0"/>
            </a:endParaRPr>
          </a:p>
          <a:p>
            <a:pPr marL="0" lvl="8" defTabSz="907427">
              <a:defRPr/>
            </a:pPr>
            <a:r>
              <a:rPr lang="en-US" sz="1600" b="1" dirty="0">
                <a:solidFill>
                  <a:schemeClr val="tx1">
                    <a:lumMod val="85000"/>
                    <a:lumOff val="15000"/>
                  </a:schemeClr>
                </a:solidFill>
                <a:latin typeface="Helvetica Neue" charset="0"/>
                <a:ea typeface="Helvetica Neue" charset="0"/>
                <a:cs typeface="Helvetica Neue" charset="0"/>
              </a:rPr>
              <a:t>Technical Foundation </a:t>
            </a:r>
          </a:p>
          <a:p>
            <a:pPr marL="205741" lvl="8" indent="-205741"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Role based access</a:t>
            </a:r>
          </a:p>
          <a:p>
            <a:pPr marL="205744" lvl="8" indent="-205744"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Multi-tenant support (dependency on </a:t>
            </a:r>
            <a:r>
              <a:rPr lang="en-US" sz="1200" dirty="0" smtClean="0">
                <a:solidFill>
                  <a:schemeClr val="tx1">
                    <a:lumMod val="85000"/>
                    <a:lumOff val="15000"/>
                  </a:schemeClr>
                </a:solidFill>
                <a:latin typeface="Helvetica Neue" charset="0"/>
                <a:ea typeface="Helvetica Neue" charset="0"/>
                <a:cs typeface="Helvetica Neue" charset="0"/>
              </a:rPr>
              <a:t>IBM Cloud Private)</a:t>
            </a:r>
            <a:endParaRPr lang="en-US" sz="1200" dirty="0">
              <a:solidFill>
                <a:schemeClr val="tx1">
                  <a:lumMod val="85000"/>
                  <a:lumOff val="15000"/>
                </a:schemeClr>
              </a:solidFill>
              <a:latin typeface="Helvetica Neue" charset="0"/>
              <a:ea typeface="Helvetica Neue" charset="0"/>
              <a:cs typeface="Helvetica Neue" charset="0"/>
            </a:endParaRPr>
          </a:p>
          <a:p>
            <a:pPr marL="205744" lvl="8" indent="-205744" defTabSz="907427">
              <a:buFont typeface="Arial" charset="0"/>
              <a:buChar char="•"/>
              <a:defRPr/>
            </a:pPr>
            <a:endParaRPr lang="en-US" sz="1200" b="1" dirty="0">
              <a:solidFill>
                <a:schemeClr val="tx1">
                  <a:lumMod val="85000"/>
                  <a:lumOff val="15000"/>
                </a:schemeClr>
              </a:solidFill>
              <a:latin typeface="Helvetica Neue" charset="0"/>
              <a:ea typeface="Helvetica Neue" charset="0"/>
              <a:cs typeface="Helvetica Neue" charset="0"/>
            </a:endParaRPr>
          </a:p>
          <a:p>
            <a:pPr marL="0" lvl="8" defTabSz="907427">
              <a:defRPr/>
            </a:pPr>
            <a:r>
              <a:rPr lang="en-US" sz="1600" b="1" dirty="0">
                <a:solidFill>
                  <a:schemeClr val="tx1">
                    <a:lumMod val="85000"/>
                    <a:lumOff val="15000"/>
                  </a:schemeClr>
                </a:solidFill>
                <a:latin typeface="Helvetica Neue" charset="0"/>
                <a:ea typeface="Helvetica Neue" charset="0"/>
                <a:cs typeface="Helvetica Neue" charset="0"/>
              </a:rPr>
              <a:t>Managed Environments</a:t>
            </a:r>
            <a:endParaRPr lang="en-US" sz="1600" dirty="0">
              <a:solidFill>
                <a:schemeClr val="tx1">
                  <a:lumMod val="85000"/>
                  <a:lumOff val="15000"/>
                </a:schemeClr>
              </a:solidFill>
              <a:latin typeface="Helvetica Neue" charset="0"/>
              <a:ea typeface="Helvetica Neue" charset="0"/>
              <a:cs typeface="Helvetica Neue" charset="0"/>
            </a:endParaRPr>
          </a:p>
          <a:p>
            <a:pPr marL="205741" lvl="8" indent="-205741"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Existing: VMware, IBM Cloud, </a:t>
            </a:r>
            <a:r>
              <a:rPr lang="en-US" sz="1200" dirty="0" smtClean="0">
                <a:solidFill>
                  <a:schemeClr val="tx1">
                    <a:lumMod val="85000"/>
                    <a:lumOff val="15000"/>
                  </a:schemeClr>
                </a:solidFill>
                <a:latin typeface="Helvetica Neue" charset="0"/>
                <a:ea typeface="Helvetica Neue" charset="0"/>
                <a:cs typeface="Helvetica Neue" charset="0"/>
              </a:rPr>
              <a:t>IBM Cloud Private, </a:t>
            </a:r>
            <a:r>
              <a:rPr lang="en-US" sz="1200" dirty="0">
                <a:solidFill>
                  <a:schemeClr val="tx1">
                    <a:lumMod val="85000"/>
                    <a:lumOff val="15000"/>
                  </a:schemeClr>
                </a:solidFill>
                <a:latin typeface="Helvetica Neue" charset="0"/>
                <a:ea typeface="Helvetica Neue" charset="0"/>
                <a:cs typeface="Helvetica Neue" charset="0"/>
              </a:rPr>
              <a:t>Amazon </a:t>
            </a:r>
            <a:r>
              <a:rPr lang="en-US" sz="1200" dirty="0">
                <a:solidFill>
                  <a:schemeClr val="tx1">
                    <a:lumMod val="85000"/>
                    <a:lumOff val="15000"/>
                  </a:schemeClr>
                </a:solidFill>
                <a:latin typeface="Helvetica Neue" charset="0"/>
                <a:ea typeface="Helvetica Neue" charset="0"/>
                <a:cs typeface="Helvetica Neue" charset="0"/>
              </a:rPr>
              <a:t>EC2, </a:t>
            </a:r>
            <a:r>
              <a:rPr lang="en-US" sz="1200" dirty="0" err="1">
                <a:solidFill>
                  <a:schemeClr val="tx1">
                    <a:lumMod val="85000"/>
                    <a:lumOff val="15000"/>
                  </a:schemeClr>
                </a:solidFill>
                <a:latin typeface="Helvetica Neue" charset="0"/>
                <a:ea typeface="Helvetica Neue" charset="0"/>
                <a:cs typeface="Helvetica Neue" charset="0"/>
              </a:rPr>
              <a:t>PowerVC</a:t>
            </a:r>
            <a:r>
              <a:rPr lang="en-US" sz="1200" dirty="0">
                <a:solidFill>
                  <a:schemeClr val="tx1">
                    <a:lumMod val="85000"/>
                    <a:lumOff val="15000"/>
                  </a:schemeClr>
                </a:solidFill>
                <a:latin typeface="Helvetica Neue" charset="0"/>
                <a:ea typeface="Helvetica Neue" charset="0"/>
                <a:cs typeface="Helvetica Neue" charset="0"/>
              </a:rPr>
              <a:t>/AIX</a:t>
            </a:r>
            <a:endParaRPr lang="en-US" sz="1200" dirty="0">
              <a:solidFill>
                <a:schemeClr val="tx1">
                  <a:lumMod val="85000"/>
                  <a:lumOff val="15000"/>
                </a:schemeClr>
              </a:solidFill>
              <a:latin typeface="Helvetica Neue" charset="0"/>
              <a:ea typeface="Helvetica Neue" charset="0"/>
              <a:cs typeface="Helvetica Neue" charset="0"/>
            </a:endParaRPr>
          </a:p>
          <a:p>
            <a:pPr marL="205741" lvl="8" indent="-205741"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New: </a:t>
            </a:r>
            <a:r>
              <a:rPr lang="en-US" sz="1200" dirty="0">
                <a:solidFill>
                  <a:schemeClr val="tx1">
                    <a:lumMod val="85000"/>
                    <a:lumOff val="15000"/>
                  </a:schemeClr>
                </a:solidFill>
                <a:latin typeface="Helvetica Neue" charset="0"/>
                <a:ea typeface="Helvetica Neue" charset="0"/>
                <a:cs typeface="Helvetica Neue" charset="0"/>
              </a:rPr>
              <a:t>Azure </a:t>
            </a:r>
            <a:r>
              <a:rPr lang="en-US" sz="1200" dirty="0">
                <a:solidFill>
                  <a:schemeClr val="tx1">
                    <a:lumMod val="85000"/>
                    <a:lumOff val="15000"/>
                  </a:schemeClr>
                </a:solidFill>
                <a:latin typeface="Helvetica Neue" charset="0"/>
                <a:ea typeface="Helvetica Neue" charset="0"/>
                <a:cs typeface="Helvetica Neue" charset="0"/>
              </a:rPr>
              <a:t>(GA</a:t>
            </a:r>
            <a:r>
              <a:rPr lang="en-US" sz="1200" dirty="0">
                <a:solidFill>
                  <a:schemeClr val="tx1">
                    <a:lumMod val="85000"/>
                    <a:lumOff val="15000"/>
                  </a:schemeClr>
                </a:solidFill>
                <a:latin typeface="Helvetica Neue" charset="0"/>
                <a:ea typeface="Helvetica Neue" charset="0"/>
                <a:cs typeface="Helvetica Neue" charset="0"/>
              </a:rPr>
              <a:t>)</a:t>
            </a:r>
          </a:p>
          <a:p>
            <a:pPr marL="205741" lvl="8" indent="-205741" defTabSz="907427">
              <a:buFont typeface="Arial" charset="0"/>
              <a:buChar char="•"/>
              <a:defRPr/>
            </a:pPr>
            <a:r>
              <a:rPr lang="en-US" sz="1200" dirty="0">
                <a:solidFill>
                  <a:schemeClr val="tx1">
                    <a:lumMod val="85000"/>
                    <a:lumOff val="15000"/>
                  </a:schemeClr>
                </a:solidFill>
                <a:latin typeface="Helvetica Neue" charset="0"/>
                <a:ea typeface="Helvetica Neue" charset="0"/>
                <a:cs typeface="Helvetica Neue" charset="0"/>
              </a:rPr>
              <a:t>Chef runtime in VMware, IBM Cloud, AWS EC2</a:t>
            </a:r>
            <a:endParaRPr lang="en-US" sz="1200" dirty="0">
              <a:solidFill>
                <a:schemeClr val="tx1">
                  <a:lumMod val="85000"/>
                  <a:lumOff val="15000"/>
                </a:schemeClr>
              </a:solidFill>
              <a:latin typeface="Helvetica Neue" charset="0"/>
              <a:ea typeface="Helvetica Neue" charset="0"/>
              <a:cs typeface="Helvetica Neue" charset="0"/>
            </a:endParaRPr>
          </a:p>
        </p:txBody>
      </p:sp>
      <p:sp>
        <p:nvSpPr>
          <p:cNvPr id="18"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21</a:t>
            </a:fld>
            <a:endParaRPr lang="en-US" dirty="0">
              <a:solidFill>
                <a:srgbClr val="6D7777"/>
              </a:solidFill>
            </a:endParaRPr>
          </a:p>
        </p:txBody>
      </p:sp>
    </p:spTree>
    <p:custDataLst>
      <p:tags r:id="rId1"/>
    </p:custDataLst>
    <p:extLst>
      <p:ext uri="{BB962C8B-B14F-4D97-AF65-F5344CB8AC3E}">
        <p14:creationId xmlns:p14="http://schemas.microsoft.com/office/powerpoint/2010/main" val="203340454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2294" y="178280"/>
            <a:ext cx="13692987" cy="748957"/>
          </a:xfrm>
        </p:spPr>
        <p:txBody>
          <a:bodyPr/>
          <a:lstStyle/>
          <a:p>
            <a:r>
              <a:rPr lang="en-US" b="0" dirty="0">
                <a:solidFill>
                  <a:schemeClr val="accent4"/>
                </a:solidFill>
              </a:rPr>
              <a:t>Call </a:t>
            </a:r>
            <a:r>
              <a:rPr lang="en-US" b="0" dirty="0" smtClean="0">
                <a:solidFill>
                  <a:schemeClr val="accent4"/>
                </a:solidFill>
              </a:rPr>
              <a:t>to action</a:t>
            </a:r>
            <a:endParaRPr lang="en-US" b="0" dirty="0">
              <a:solidFill>
                <a:schemeClr val="accent4"/>
              </a:solidFill>
            </a:endParaRPr>
          </a:p>
        </p:txBody>
      </p:sp>
      <p:sp>
        <p:nvSpPr>
          <p:cNvPr id="6" name="TextBox 5"/>
          <p:cNvSpPr txBox="1"/>
          <p:nvPr/>
        </p:nvSpPr>
        <p:spPr>
          <a:xfrm>
            <a:off x="811781" y="2738470"/>
            <a:ext cx="12674010" cy="4949047"/>
          </a:xfrm>
          <a:prstGeom prst="rect">
            <a:avLst/>
          </a:prstGeom>
          <a:noFill/>
        </p:spPr>
        <p:txBody>
          <a:bodyPr wrap="square" lIns="146304" tIns="73152" rIns="146304" bIns="73152" rtlCol="0">
            <a:spAutoFit/>
          </a:bodyPr>
          <a:lstStyle/>
          <a:p>
            <a:pPr>
              <a:lnSpc>
                <a:spcPct val="150000"/>
              </a:lnSpc>
            </a:pPr>
            <a:r>
              <a:rPr lang="en-US" sz="2600" b="1" dirty="0"/>
              <a:t>Resources</a:t>
            </a:r>
          </a:p>
          <a:p>
            <a:pPr marL="457200" lvl="1" indent="-457200">
              <a:lnSpc>
                <a:spcPct val="150000"/>
              </a:lnSpc>
              <a:buFont typeface="Arial" charset="0"/>
              <a:buChar char="•"/>
            </a:pPr>
            <a:r>
              <a:rPr lang="en-US" sz="2600" b="1" dirty="0">
                <a:ea typeface=""/>
                <a:cs typeface=""/>
                <a:hlinkClick r:id="rId4"/>
              </a:rPr>
              <a:t>IBM CAM Wiki: Sales &amp; Technical</a:t>
            </a:r>
            <a:endParaRPr lang="en-US" sz="2600" dirty="0"/>
          </a:p>
          <a:p>
            <a:pPr marL="1005840" lvl="1" indent="-457200">
              <a:lnSpc>
                <a:spcPct val="150000"/>
              </a:lnSpc>
              <a:buFont typeface=".AppleSystemUIFont" charset="-120"/>
              <a:buChar char="−"/>
            </a:pPr>
            <a:r>
              <a:rPr lang="en-US" sz="2600" dirty="0"/>
              <a:t>Training materials, positioning guides, roadmap</a:t>
            </a:r>
          </a:p>
          <a:p>
            <a:pPr marL="1005840" lvl="1" indent="-457200">
              <a:lnSpc>
                <a:spcPct val="150000"/>
              </a:lnSpc>
              <a:buFont typeface=".AppleSystemUIFont" charset="-120"/>
              <a:buChar char="−"/>
            </a:pPr>
            <a:r>
              <a:rPr lang="en-US" sz="2600" dirty="0"/>
              <a:t>Sales kit, demos &amp; videos, competitive, FAQs</a:t>
            </a:r>
          </a:p>
          <a:p>
            <a:pPr marL="457200" indent="-457200">
              <a:lnSpc>
                <a:spcPct val="150000"/>
              </a:lnSpc>
              <a:buFont typeface="Arial" charset="0"/>
              <a:buChar char="•"/>
            </a:pPr>
            <a:r>
              <a:rPr lang="en-US" sz="2600" dirty="0" smtClean="0"/>
              <a:t>IBM Cloud Private</a:t>
            </a:r>
            <a:endParaRPr lang="en-US" sz="2600" dirty="0"/>
          </a:p>
          <a:p>
            <a:pPr marL="1005840" lvl="1" indent="-457200">
              <a:lnSpc>
                <a:spcPct val="150000"/>
              </a:lnSpc>
              <a:buFont typeface=".AppleSystemUIFont" charset="-120"/>
              <a:buChar char="−"/>
            </a:pPr>
            <a:r>
              <a:rPr lang="en-US" sz="2600" dirty="0"/>
              <a:t>Read the </a:t>
            </a:r>
            <a:r>
              <a:rPr lang="en-US" sz="2600" b="1" dirty="0">
                <a:ea typeface=""/>
                <a:cs typeface=""/>
                <a:hlinkClick r:id="rId5"/>
              </a:rPr>
              <a:t>Announcement</a:t>
            </a:r>
            <a:endParaRPr lang="en-US" sz="2600" b="1" dirty="0">
              <a:ea typeface=""/>
              <a:cs typeface=""/>
            </a:endParaRPr>
          </a:p>
          <a:p>
            <a:pPr marL="1005840" lvl="1" indent="-457200">
              <a:lnSpc>
                <a:spcPct val="150000"/>
              </a:lnSpc>
              <a:buFont typeface=".AppleSystemUIFont" charset="-120"/>
              <a:buChar char="−"/>
            </a:pPr>
            <a:r>
              <a:rPr lang="en-US" sz="2600" b="1" u="sng" dirty="0" smtClean="0">
                <a:hlinkClick r:id="rId6"/>
              </a:rPr>
              <a:t>IBM Cloud Private </a:t>
            </a:r>
            <a:r>
              <a:rPr lang="en-US" sz="2600" b="1" u="sng" dirty="0">
                <a:hlinkClick r:id="rId6"/>
              </a:rPr>
              <a:t>seller’s page</a:t>
            </a:r>
            <a:endParaRPr lang="en-US" sz="2600" dirty="0"/>
          </a:p>
          <a:p>
            <a:pPr marL="1005840" lvl="1" indent="-457200">
              <a:lnSpc>
                <a:spcPct val="150000"/>
              </a:lnSpc>
              <a:buFont typeface=".AppleSystemUIFont" charset="-120"/>
              <a:buChar char="−"/>
            </a:pPr>
            <a:r>
              <a:rPr lang="en-US" sz="2600" dirty="0"/>
              <a:t>Listen to OM Podcast on </a:t>
            </a:r>
            <a:r>
              <a:rPr lang="en-US" sz="2600" b="1" dirty="0">
                <a:hlinkClick r:id="rId7"/>
              </a:rPr>
              <a:t>iTunes</a:t>
            </a:r>
            <a:r>
              <a:rPr lang="en-US" sz="2600" b="1" dirty="0"/>
              <a:t> </a:t>
            </a:r>
            <a:r>
              <a:rPr lang="en-US" sz="2600" dirty="0"/>
              <a:t>and</a:t>
            </a:r>
            <a:r>
              <a:rPr lang="en-US" sz="2600" b="1" dirty="0"/>
              <a:t> </a:t>
            </a:r>
            <a:r>
              <a:rPr lang="en-US" sz="2600" b="1" dirty="0">
                <a:hlinkClick r:id="rId8"/>
              </a:rPr>
              <a:t>Google Play Music</a:t>
            </a:r>
            <a:endParaRPr lang="en-US" sz="2600" dirty="0"/>
          </a:p>
        </p:txBody>
      </p:sp>
      <p:pic>
        <p:nvPicPr>
          <p:cNvPr id="1026" name="Picture 2" descr="mage result for call to acti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18114" y="3185026"/>
            <a:ext cx="2188088" cy="2160934"/>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815678" y="1173441"/>
            <a:ext cx="7628362" cy="1409618"/>
          </a:xfrm>
          <a:prstGeom prst="round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marL="548640" indent="-548640">
              <a:lnSpc>
                <a:spcPct val="150000"/>
              </a:lnSpc>
              <a:buFont typeface="+mj-lt"/>
              <a:buAutoNum type="arabicPeriod"/>
            </a:pPr>
            <a:r>
              <a:rPr lang="en-US" sz="2600" dirty="0"/>
              <a:t>Learn more about CAM + IBM Cloud </a:t>
            </a:r>
            <a:r>
              <a:rPr lang="en-US" sz="2600" dirty="0" smtClean="0"/>
              <a:t>Private</a:t>
            </a:r>
            <a:endParaRPr lang="en-US" sz="2600" dirty="0"/>
          </a:p>
          <a:p>
            <a:pPr marL="548640" indent="-548640">
              <a:lnSpc>
                <a:spcPct val="150000"/>
              </a:lnSpc>
              <a:buFont typeface="+mj-lt"/>
              <a:buAutoNum type="arabicPeriod"/>
            </a:pPr>
            <a:r>
              <a:rPr lang="en-US" sz="2600" dirty="0"/>
              <a:t>Talk to your customers about this solution </a:t>
            </a:r>
          </a:p>
          <a:p>
            <a:r>
              <a:rPr lang="en-US" dirty="0"/>
              <a:t> </a:t>
            </a:r>
          </a:p>
        </p:txBody>
      </p:sp>
      <p:sp>
        <p:nvSpPr>
          <p:cNvPr id="4" name="Rectangle 3"/>
          <p:cNvSpPr/>
          <p:nvPr/>
        </p:nvSpPr>
        <p:spPr>
          <a:xfrm>
            <a:off x="11717268" y="452462"/>
            <a:ext cx="1955035" cy="383453"/>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a:r>
              <a:rPr lang="en-US">
                <a:solidFill>
                  <a:schemeClr val="accent3"/>
                </a:solidFill>
              </a:rPr>
              <a:t>Internal</a:t>
            </a:r>
          </a:p>
        </p:txBody>
      </p:sp>
      <p:sp>
        <p:nvSpPr>
          <p:cNvPr id="8"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22</a:t>
            </a:fld>
            <a:endParaRPr lang="en-US" dirty="0">
              <a:solidFill>
                <a:srgbClr val="6D7777"/>
              </a:solidFill>
            </a:endParaRPr>
          </a:p>
        </p:txBody>
      </p:sp>
    </p:spTree>
    <p:custDataLst>
      <p:tags r:id="rId1"/>
    </p:custDataLst>
    <p:extLst>
      <p:ext uri="{BB962C8B-B14F-4D97-AF65-F5344CB8AC3E}">
        <p14:creationId xmlns:p14="http://schemas.microsoft.com/office/powerpoint/2010/main" val="3542553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2294" y="178280"/>
            <a:ext cx="13692987" cy="748957"/>
          </a:xfrm>
        </p:spPr>
        <p:txBody>
          <a:bodyPr/>
          <a:lstStyle/>
          <a:p>
            <a:r>
              <a:rPr lang="en-US" b="0" dirty="0">
                <a:solidFill>
                  <a:schemeClr val="accent3"/>
                </a:solidFill>
              </a:rPr>
              <a:t>Call </a:t>
            </a:r>
            <a:r>
              <a:rPr lang="en-US" b="0" dirty="0" smtClean="0">
                <a:solidFill>
                  <a:schemeClr val="accent3"/>
                </a:solidFill>
              </a:rPr>
              <a:t>to action</a:t>
            </a:r>
            <a:endParaRPr lang="en-US" b="0" dirty="0">
              <a:solidFill>
                <a:schemeClr val="accent3"/>
              </a:solidFill>
            </a:endParaRPr>
          </a:p>
        </p:txBody>
      </p:sp>
      <p:sp>
        <p:nvSpPr>
          <p:cNvPr id="6" name="TextBox 5"/>
          <p:cNvSpPr txBox="1"/>
          <p:nvPr/>
        </p:nvSpPr>
        <p:spPr>
          <a:xfrm>
            <a:off x="815678" y="2829261"/>
            <a:ext cx="12674010" cy="4949047"/>
          </a:xfrm>
          <a:prstGeom prst="rect">
            <a:avLst/>
          </a:prstGeom>
          <a:noFill/>
        </p:spPr>
        <p:txBody>
          <a:bodyPr wrap="square" lIns="146304" tIns="73152" rIns="146304" bIns="73152" rtlCol="0">
            <a:spAutoFit/>
          </a:bodyPr>
          <a:lstStyle/>
          <a:p>
            <a:pPr>
              <a:lnSpc>
                <a:spcPct val="150000"/>
              </a:lnSpc>
            </a:pPr>
            <a:r>
              <a:rPr lang="en-US" sz="2600" b="1" dirty="0"/>
              <a:t>Resources</a:t>
            </a:r>
          </a:p>
          <a:p>
            <a:pPr marL="457200" lvl="1" indent="-457200">
              <a:lnSpc>
                <a:spcPct val="150000"/>
              </a:lnSpc>
              <a:buFont typeface="Arial" charset="0"/>
              <a:buChar char="•"/>
            </a:pPr>
            <a:r>
              <a:rPr lang="en-US" sz="2600" dirty="0"/>
              <a:t>Marketplace: </a:t>
            </a:r>
            <a:r>
              <a:rPr lang="en-US" sz="2600" b="1" dirty="0">
                <a:ea typeface=""/>
                <a:cs typeface=""/>
                <a:hlinkClick r:id="rId4"/>
              </a:rPr>
              <a:t>IBM Cloud Automation Manager</a:t>
            </a:r>
            <a:endParaRPr lang="en-US" sz="2600" b="1" dirty="0">
              <a:ea typeface=""/>
              <a:cs typeface=""/>
            </a:endParaRPr>
          </a:p>
          <a:p>
            <a:pPr marL="1005840" lvl="2" indent="-457200">
              <a:lnSpc>
                <a:spcPct val="150000"/>
              </a:lnSpc>
              <a:buFont typeface=".AppleSystemUIFont" charset="-120"/>
              <a:buChar char="−"/>
            </a:pPr>
            <a:r>
              <a:rPr lang="en-US" sz="2600" dirty="0"/>
              <a:t>Architectural deep dive: </a:t>
            </a:r>
            <a:r>
              <a:rPr lang="en-US" sz="2600" b="1" dirty="0">
                <a:ea typeface=""/>
                <a:cs typeface=""/>
                <a:hlinkClick r:id="rId5"/>
              </a:rPr>
              <a:t>Behind the scenes with CAM</a:t>
            </a:r>
            <a:endParaRPr lang="en-US" sz="2600" b="1" dirty="0">
              <a:ea typeface=""/>
              <a:cs typeface=""/>
            </a:endParaRPr>
          </a:p>
          <a:p>
            <a:pPr marL="1005840" lvl="2" indent="-457200">
              <a:lnSpc>
                <a:spcPct val="150000"/>
              </a:lnSpc>
              <a:buFont typeface=".AppleSystemUIFont" charset="-120"/>
              <a:buChar char="−"/>
            </a:pPr>
            <a:r>
              <a:rPr lang="en-US" sz="2600" dirty="0"/>
              <a:t>Complete </a:t>
            </a:r>
            <a:r>
              <a:rPr lang="en-US" sz="2600" b="1" dirty="0">
                <a:ea typeface=""/>
                <a:cs typeface=""/>
                <a:hlinkClick r:id="rId6"/>
              </a:rPr>
              <a:t>Multi-Cloud maturity assessment </a:t>
            </a:r>
            <a:r>
              <a:rPr lang="en-US" sz="2600" dirty="0">
                <a:ea typeface=""/>
                <a:cs typeface=""/>
              </a:rPr>
              <a:t>for your organization</a:t>
            </a:r>
            <a:endParaRPr lang="en-US" sz="2600" dirty="0">
              <a:ea typeface=""/>
              <a:cs typeface=""/>
              <a:hlinkClick r:id="rId7"/>
            </a:endParaRPr>
          </a:p>
          <a:p>
            <a:pPr marL="457200" indent="-457200">
              <a:lnSpc>
                <a:spcPct val="150000"/>
              </a:lnSpc>
              <a:buFont typeface="Arial" charset="0"/>
              <a:buChar char="•"/>
            </a:pPr>
            <a:endParaRPr lang="en-US" sz="2600" b="1" dirty="0">
              <a:ea typeface=""/>
              <a:cs typeface=""/>
              <a:hlinkClick r:id="rId7"/>
            </a:endParaRPr>
          </a:p>
          <a:p>
            <a:pPr marL="457200" indent="-457200">
              <a:lnSpc>
                <a:spcPct val="150000"/>
              </a:lnSpc>
              <a:buFont typeface="Arial" charset="0"/>
              <a:buChar char="•"/>
            </a:pPr>
            <a:r>
              <a:rPr lang="en-US" sz="2600" dirty="0"/>
              <a:t>IBM Announces </a:t>
            </a:r>
            <a:r>
              <a:rPr lang="en-US" sz="2600" b="1" dirty="0" err="1">
                <a:ea typeface=""/>
                <a:cs typeface=""/>
                <a:hlinkClick r:id="rId8"/>
              </a:rPr>
              <a:t>Kubernetes</a:t>
            </a:r>
            <a:r>
              <a:rPr lang="en-US" sz="2600" b="1" dirty="0">
                <a:ea typeface=""/>
                <a:cs typeface=""/>
                <a:hlinkClick r:id="rId8"/>
              </a:rPr>
              <a:t>-based Cloud private platform </a:t>
            </a:r>
            <a:endParaRPr lang="en-US" sz="2600" b="1" dirty="0">
              <a:ea typeface=""/>
              <a:cs typeface=""/>
            </a:endParaRPr>
          </a:p>
          <a:p>
            <a:pPr marL="1005840" lvl="1" indent="-457200">
              <a:lnSpc>
                <a:spcPct val="150000"/>
              </a:lnSpc>
              <a:buFont typeface=".AppleSystemUIFont" charset="-120"/>
              <a:buChar char="−"/>
            </a:pPr>
            <a:r>
              <a:rPr lang="en-US" sz="2600" dirty="0"/>
              <a:t>Join the conversation: </a:t>
            </a:r>
            <a:r>
              <a:rPr lang="en-US" sz="2600" b="1" dirty="0" smtClean="0">
                <a:hlinkClick r:id="rId9"/>
              </a:rPr>
              <a:t>IBM Cloud Private </a:t>
            </a:r>
            <a:r>
              <a:rPr lang="en-US" sz="2600" b="1" dirty="0">
                <a:hlinkClick r:id="rId9"/>
              </a:rPr>
              <a:t>Community</a:t>
            </a:r>
            <a:endParaRPr lang="en-US" sz="2600" b="1" dirty="0"/>
          </a:p>
          <a:p>
            <a:pPr marL="1005840" lvl="1" indent="-457200">
              <a:lnSpc>
                <a:spcPct val="150000"/>
              </a:lnSpc>
              <a:buFont typeface=".AppleSystemUIFont" charset="-120"/>
              <a:buChar char="−"/>
            </a:pPr>
            <a:r>
              <a:rPr lang="en-US" sz="2600" dirty="0"/>
              <a:t>Try </a:t>
            </a:r>
            <a:r>
              <a:rPr lang="en-US" sz="2600" b="1" dirty="0" smtClean="0">
                <a:hlinkClick r:id="rId10"/>
              </a:rPr>
              <a:t>IBM Cloud Private</a:t>
            </a:r>
            <a:r>
              <a:rPr lang="en-US" sz="2600" b="1" dirty="0" smtClean="0"/>
              <a:t> </a:t>
            </a:r>
            <a:r>
              <a:rPr lang="en-US" sz="2600" dirty="0"/>
              <a:t>today!</a:t>
            </a:r>
          </a:p>
        </p:txBody>
      </p:sp>
      <p:pic>
        <p:nvPicPr>
          <p:cNvPr id="1026" name="Picture 2" descr="mage result for call to acti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04894" y="2390402"/>
            <a:ext cx="2188088" cy="2160934"/>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815678" y="1214615"/>
            <a:ext cx="7628362" cy="1409618"/>
          </a:xfrm>
          <a:prstGeom prst="round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marL="548640" indent="-548640">
              <a:lnSpc>
                <a:spcPct val="150000"/>
              </a:lnSpc>
              <a:buFont typeface="+mj-lt"/>
              <a:buAutoNum type="arabicPeriod"/>
            </a:pPr>
            <a:r>
              <a:rPr lang="en-US" sz="2600" dirty="0"/>
              <a:t>Learn more about CAM + IBM Cloud </a:t>
            </a:r>
            <a:r>
              <a:rPr lang="en-US" sz="2600" dirty="0" smtClean="0"/>
              <a:t>Private</a:t>
            </a:r>
            <a:endParaRPr lang="en-US" sz="2600" dirty="0"/>
          </a:p>
          <a:p>
            <a:pPr marL="548640" indent="-548640">
              <a:lnSpc>
                <a:spcPct val="150000"/>
              </a:lnSpc>
              <a:buFont typeface="+mj-lt"/>
              <a:buAutoNum type="arabicPeriod"/>
            </a:pPr>
            <a:r>
              <a:rPr lang="en-US" sz="2600" dirty="0"/>
              <a:t>Request a briefing and demo</a:t>
            </a:r>
            <a:endParaRPr lang="en-US" dirty="0"/>
          </a:p>
        </p:txBody>
      </p:sp>
      <p:sp>
        <p:nvSpPr>
          <p:cNvPr id="4" name="Rectangle 3"/>
          <p:cNvSpPr/>
          <p:nvPr/>
        </p:nvSpPr>
        <p:spPr>
          <a:xfrm>
            <a:off x="11717268" y="452462"/>
            <a:ext cx="1955035" cy="383453"/>
          </a:xfrm>
          <a:prstGeom prst="rect">
            <a:avLst/>
          </a:prstGeom>
          <a:solidFill>
            <a:srgbClr val="FFFF00"/>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a:r>
              <a:rPr lang="en-US">
                <a:solidFill>
                  <a:schemeClr val="accent3"/>
                </a:solidFill>
              </a:rPr>
              <a:t>External</a:t>
            </a:r>
          </a:p>
        </p:txBody>
      </p:sp>
      <p:sp>
        <p:nvSpPr>
          <p:cNvPr id="8"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23</a:t>
            </a:fld>
            <a:endParaRPr lang="en-US" dirty="0">
              <a:solidFill>
                <a:srgbClr val="6D7777"/>
              </a:solidFill>
            </a:endParaRPr>
          </a:p>
        </p:txBody>
      </p:sp>
    </p:spTree>
    <p:custDataLst>
      <p:tags r:id="rId1"/>
    </p:custDataLst>
    <p:extLst>
      <p:ext uri="{BB962C8B-B14F-4D97-AF65-F5344CB8AC3E}">
        <p14:creationId xmlns:p14="http://schemas.microsoft.com/office/powerpoint/2010/main" val="31822867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6421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solidFill>
                  <a:schemeClr val="accent4"/>
                </a:solidFill>
                <a:latin typeface="Arial" charset="0"/>
                <a:ea typeface="Arial" charset="0"/>
                <a:cs typeface="Arial" charset="0"/>
              </a:rPr>
              <a:t>IBM Cloud Automation Manager in IBM Cloud Private - packaging</a:t>
            </a:r>
            <a:endParaRPr lang="en-US" sz="3200" b="0" i="1" dirty="0">
              <a:solidFill>
                <a:schemeClr val="accent4"/>
              </a:solidFill>
              <a:latin typeface="Arial" charset="0"/>
              <a:ea typeface="Arial" charset="0"/>
              <a:cs typeface="Arial" charset="0"/>
            </a:endParaRPr>
          </a:p>
        </p:txBody>
      </p:sp>
      <p:sp>
        <p:nvSpPr>
          <p:cNvPr id="5" name="Rectangle 4"/>
          <p:cNvSpPr/>
          <p:nvPr/>
        </p:nvSpPr>
        <p:spPr>
          <a:xfrm>
            <a:off x="527125" y="854014"/>
            <a:ext cx="13812819" cy="1809726"/>
          </a:xfrm>
          <a:prstGeom prst="rect">
            <a:avLst/>
          </a:prstGeom>
        </p:spPr>
        <p:txBody>
          <a:bodyPr wrap="square" lIns="146304" tIns="73152" rIns="146304" bIns="73152">
            <a:spAutoFit/>
          </a:bodyPr>
          <a:lstStyle/>
          <a:p>
            <a:pPr defTabSz="907427">
              <a:defRPr/>
            </a:pPr>
            <a:r>
              <a:rPr lang="en-US" altLang="en-US" sz="1800" b="1" dirty="0">
                <a:solidFill>
                  <a:schemeClr val="tx1">
                    <a:lumMod val="75000"/>
                    <a:lumOff val="25000"/>
                  </a:schemeClr>
                </a:solidFill>
                <a:latin typeface="Arial" charset="0"/>
                <a:ea typeface="Arial" charset="0"/>
                <a:cs typeface="Arial" charset="0"/>
                <a:sym typeface="Helvetica Neue Thin" charset="0"/>
              </a:rPr>
              <a:t>Cloud Automation Manager capabilities are included in the </a:t>
            </a:r>
            <a:r>
              <a:rPr lang="en-US" altLang="en-US" sz="1800" b="1" dirty="0" smtClean="0">
                <a:solidFill>
                  <a:schemeClr val="tx1">
                    <a:lumMod val="75000"/>
                    <a:lumOff val="25000"/>
                  </a:schemeClr>
                </a:solidFill>
                <a:latin typeface="Arial" charset="0"/>
                <a:ea typeface="Arial" charset="0"/>
                <a:cs typeface="Arial" charset="0"/>
                <a:sym typeface="Helvetica Neue Thin" charset="0"/>
              </a:rPr>
              <a:t>IBM Cloud Private offering</a:t>
            </a:r>
          </a:p>
          <a:p>
            <a:pPr defTabSz="907427">
              <a:defRPr/>
            </a:pPr>
            <a:r>
              <a:rPr lang="en-US" altLang="en-US" sz="1800" b="1" dirty="0" smtClean="0">
                <a:solidFill>
                  <a:schemeClr val="tx1">
                    <a:lumMod val="75000"/>
                    <a:lumOff val="25000"/>
                  </a:schemeClr>
                </a:solidFill>
                <a:latin typeface="Arial" charset="0"/>
                <a:ea typeface="Arial" charset="0"/>
                <a:cs typeface="Arial" charset="0"/>
                <a:sym typeface="Helvetica Neue Thin" charset="0"/>
              </a:rPr>
              <a:t> </a:t>
            </a:r>
            <a:endParaRPr lang="en-US" altLang="en-US" sz="1800" b="1" dirty="0">
              <a:solidFill>
                <a:schemeClr val="tx1">
                  <a:lumMod val="75000"/>
                  <a:lumOff val="25000"/>
                </a:schemeClr>
              </a:solidFill>
              <a:latin typeface="Arial" charset="0"/>
              <a:ea typeface="Arial" charset="0"/>
              <a:cs typeface="Arial" charset="0"/>
              <a:sym typeface="Helvetica Neue Thin" charset="0"/>
            </a:endParaRPr>
          </a:p>
          <a:p>
            <a:pPr defTabSz="907427">
              <a:defRPr/>
            </a:pPr>
            <a:r>
              <a:rPr lang="en-US" altLang="en-US" sz="1800" b="1" dirty="0">
                <a:solidFill>
                  <a:schemeClr val="tx1">
                    <a:lumMod val="75000"/>
                    <a:lumOff val="25000"/>
                  </a:schemeClr>
                </a:solidFill>
                <a:latin typeface="Arial" charset="0"/>
                <a:ea typeface="Arial" charset="0"/>
                <a:cs typeface="Arial" charset="0"/>
                <a:sym typeface="Helvetica Neue Thin" charset="0"/>
              </a:rPr>
              <a:t>Clients </a:t>
            </a:r>
            <a:r>
              <a:rPr lang="en-US" altLang="en-US" sz="1800" b="1" dirty="0">
                <a:solidFill>
                  <a:schemeClr val="tx1">
                    <a:lumMod val="75000"/>
                    <a:lumOff val="25000"/>
                  </a:schemeClr>
                </a:solidFill>
                <a:latin typeface="Arial" charset="0"/>
                <a:ea typeface="Arial" charset="0"/>
                <a:cs typeface="Arial" charset="0"/>
                <a:sym typeface="Helvetica Neue Thin" charset="0"/>
              </a:rPr>
              <a:t>obtain entitlement to use Cloud Automation Manager by purchasing </a:t>
            </a:r>
            <a:r>
              <a:rPr lang="en-US" altLang="en-US" sz="1800" b="1" dirty="0" smtClean="0">
                <a:solidFill>
                  <a:schemeClr val="tx1">
                    <a:lumMod val="75000"/>
                    <a:lumOff val="25000"/>
                  </a:schemeClr>
                </a:solidFill>
                <a:latin typeface="Arial" charset="0"/>
                <a:ea typeface="Arial" charset="0"/>
                <a:cs typeface="Arial" charset="0"/>
                <a:sym typeface="Helvetica Neue Thin" charset="0"/>
              </a:rPr>
              <a:t>IBM Cloud Private</a:t>
            </a:r>
            <a:endParaRPr lang="en-US" altLang="en-US" sz="1800" b="1" dirty="0">
              <a:solidFill>
                <a:schemeClr val="tx1">
                  <a:lumMod val="75000"/>
                  <a:lumOff val="25000"/>
                </a:schemeClr>
              </a:solidFill>
              <a:latin typeface="Arial" charset="0"/>
              <a:ea typeface="Arial" charset="0"/>
              <a:cs typeface="Arial" charset="0"/>
              <a:sym typeface="Helvetica Neue Thin" charset="0"/>
            </a:endParaRPr>
          </a:p>
          <a:p>
            <a:pPr defTabSz="907427">
              <a:defRPr/>
            </a:pPr>
            <a:endParaRPr lang="en-US" altLang="en-US" sz="1800" b="1" dirty="0">
              <a:solidFill>
                <a:schemeClr val="tx1">
                  <a:lumMod val="75000"/>
                  <a:lumOff val="25000"/>
                </a:schemeClr>
              </a:solidFill>
              <a:latin typeface="Arial" charset="0"/>
              <a:ea typeface="Arial" charset="0"/>
              <a:cs typeface="Arial" charset="0"/>
              <a:sym typeface="Helvetica Neue Thin" charset="0"/>
            </a:endParaRPr>
          </a:p>
          <a:p>
            <a:pPr defTabSz="907427">
              <a:defRPr/>
            </a:pPr>
            <a:r>
              <a:rPr lang="en-US" altLang="en-US" sz="1800" b="1" dirty="0" smtClean="0">
                <a:solidFill>
                  <a:schemeClr val="tx1">
                    <a:lumMod val="75000"/>
                    <a:lumOff val="25000"/>
                  </a:schemeClr>
                </a:solidFill>
                <a:latin typeface="Arial" charset="0"/>
                <a:ea typeface="Arial" charset="0"/>
                <a:cs typeface="Arial" charset="0"/>
                <a:sym typeface="Helvetica Neue Thin" charset="0"/>
              </a:rPr>
              <a:t>IBM Cloud Private </a:t>
            </a:r>
            <a:r>
              <a:rPr lang="en-US" altLang="en-US" sz="1800" b="1" dirty="0">
                <a:solidFill>
                  <a:schemeClr val="tx1">
                    <a:lumMod val="75000"/>
                    <a:lumOff val="25000"/>
                  </a:schemeClr>
                </a:solidFill>
                <a:latin typeface="Arial" charset="0"/>
                <a:ea typeface="Arial" charset="0"/>
                <a:cs typeface="Arial" charset="0"/>
                <a:sym typeface="Helvetica Neue Thin" charset="0"/>
              </a:rPr>
              <a:t>is offered in three packages: all three packages include </a:t>
            </a:r>
            <a:r>
              <a:rPr lang="en-US" altLang="en-US" sz="1800" b="1" dirty="0">
                <a:solidFill>
                  <a:schemeClr val="tx1">
                    <a:lumMod val="75000"/>
                    <a:lumOff val="25000"/>
                  </a:schemeClr>
                </a:solidFill>
                <a:latin typeface="Arial" charset="0"/>
                <a:ea typeface="Arial" charset="0"/>
                <a:cs typeface="Arial" charset="0"/>
                <a:sym typeface="Helvetica Neue Thin" charset="0"/>
              </a:rPr>
              <a:t>Cloud Automation </a:t>
            </a:r>
            <a:r>
              <a:rPr lang="en-US" altLang="en-US" sz="1800" b="1" dirty="0">
                <a:solidFill>
                  <a:schemeClr val="tx1">
                    <a:lumMod val="75000"/>
                    <a:lumOff val="25000"/>
                  </a:schemeClr>
                </a:solidFill>
                <a:latin typeface="Arial" charset="0"/>
                <a:ea typeface="Arial" charset="0"/>
                <a:cs typeface="Arial" charset="0"/>
                <a:sym typeface="Helvetica Neue Thin" charset="0"/>
              </a:rPr>
              <a:t>Manager and its prebuilt automation content</a:t>
            </a:r>
            <a:endParaRPr lang="en-US" altLang="en-US" sz="1800" b="1" dirty="0">
              <a:solidFill>
                <a:schemeClr val="tx1">
                  <a:lumMod val="75000"/>
                  <a:lumOff val="25000"/>
                </a:schemeClr>
              </a:solidFill>
              <a:latin typeface="Arial" charset="0"/>
              <a:ea typeface="Arial" charset="0"/>
              <a:cs typeface="Arial" charset="0"/>
              <a:sym typeface="Helvetica Neue Thin" charset="0"/>
            </a:endParaRPr>
          </a:p>
        </p:txBody>
      </p:sp>
      <p:sp>
        <p:nvSpPr>
          <p:cNvPr id="9" name="Rectangle 8"/>
          <p:cNvSpPr/>
          <p:nvPr/>
        </p:nvSpPr>
        <p:spPr>
          <a:xfrm>
            <a:off x="2205423" y="2553509"/>
            <a:ext cx="2465932" cy="670953"/>
          </a:xfrm>
          <a:prstGeom prst="rect">
            <a:avLst/>
          </a:prstGeom>
        </p:spPr>
        <p:txBody>
          <a:bodyPr wrap="none" lIns="146304" tIns="73152" rIns="146304" bIns="73152">
            <a:spAutoFit/>
          </a:bodyPr>
          <a:lstStyle/>
          <a:p>
            <a:pPr algn="ctr"/>
            <a:r>
              <a:rPr lang="en-US" altLang="en-US" sz="1700" b="1" dirty="0" smtClean="0">
                <a:solidFill>
                  <a:schemeClr val="accent1">
                    <a:lumMod val="50000"/>
                  </a:schemeClr>
                </a:solidFill>
                <a:latin typeface="Arial" charset="0"/>
                <a:ea typeface="Arial" charset="0"/>
                <a:cs typeface="Arial" charset="0"/>
                <a:sym typeface="Helvetica Neue Thin" charset="0"/>
              </a:rPr>
              <a:t>IBM Cloud Private</a:t>
            </a:r>
            <a:endParaRPr lang="en-US" altLang="en-US" sz="1700" b="1" dirty="0">
              <a:solidFill>
                <a:schemeClr val="accent1">
                  <a:lumMod val="50000"/>
                </a:schemeClr>
              </a:solidFill>
              <a:latin typeface="Arial" charset="0"/>
              <a:ea typeface="Arial" charset="0"/>
              <a:cs typeface="Arial" charset="0"/>
              <a:sym typeface="Helvetica Neue Thin" charset="0"/>
            </a:endParaRPr>
          </a:p>
          <a:p>
            <a:pPr algn="ctr"/>
            <a:r>
              <a:rPr lang="en-US" altLang="en-US" sz="1700" b="1" dirty="0">
                <a:solidFill>
                  <a:schemeClr val="accent1">
                    <a:lumMod val="50000"/>
                  </a:schemeClr>
                </a:solidFill>
                <a:latin typeface="Arial" charset="0"/>
                <a:ea typeface="Arial" charset="0"/>
                <a:cs typeface="Arial" charset="0"/>
                <a:sym typeface="Helvetica Neue Thin" charset="0"/>
              </a:rPr>
              <a:t>Cloud Native edition </a:t>
            </a:r>
            <a:endParaRPr lang="en-US" sz="1700" dirty="0">
              <a:solidFill>
                <a:schemeClr val="accent1">
                  <a:lumMod val="50000"/>
                </a:schemeClr>
              </a:solidFill>
            </a:endParaRPr>
          </a:p>
        </p:txBody>
      </p:sp>
      <p:sp>
        <p:nvSpPr>
          <p:cNvPr id="10" name="Rectangle 9"/>
          <p:cNvSpPr/>
          <p:nvPr/>
        </p:nvSpPr>
        <p:spPr>
          <a:xfrm>
            <a:off x="5818847" y="2538066"/>
            <a:ext cx="3227358" cy="670953"/>
          </a:xfrm>
          <a:prstGeom prst="rect">
            <a:avLst/>
          </a:prstGeom>
        </p:spPr>
        <p:txBody>
          <a:bodyPr wrap="none" lIns="146304" tIns="73152" rIns="146304" bIns="73152">
            <a:spAutoFit/>
          </a:bodyPr>
          <a:lstStyle/>
          <a:p>
            <a:pPr algn="ctr"/>
            <a:r>
              <a:rPr lang="en-US" altLang="en-US" sz="1700" b="1" dirty="0" smtClean="0">
                <a:solidFill>
                  <a:schemeClr val="accent1">
                    <a:lumMod val="50000"/>
                  </a:schemeClr>
                </a:solidFill>
                <a:latin typeface="Arial" charset="0"/>
                <a:ea typeface="Arial" charset="0"/>
                <a:cs typeface="Arial" charset="0"/>
                <a:sym typeface="Helvetica Neue Thin" charset="0"/>
              </a:rPr>
              <a:t>IBM Cloud Private</a:t>
            </a:r>
            <a:endParaRPr lang="en-US" altLang="en-US" sz="1700" b="1" dirty="0">
              <a:solidFill>
                <a:schemeClr val="accent1">
                  <a:lumMod val="50000"/>
                </a:schemeClr>
              </a:solidFill>
              <a:latin typeface="Arial" charset="0"/>
              <a:ea typeface="Arial" charset="0"/>
              <a:cs typeface="Arial" charset="0"/>
              <a:sym typeface="Helvetica Neue Thin" charset="0"/>
            </a:endParaRPr>
          </a:p>
          <a:p>
            <a:pPr algn="ctr"/>
            <a:r>
              <a:rPr lang="en-US" altLang="en-US" sz="1700" b="1" dirty="0">
                <a:solidFill>
                  <a:schemeClr val="accent1">
                    <a:lumMod val="50000"/>
                  </a:schemeClr>
                </a:solidFill>
                <a:latin typeface="Arial" charset="0"/>
                <a:ea typeface="Arial" charset="0"/>
                <a:cs typeface="Arial" charset="0"/>
                <a:sym typeface="Helvetica Neue Thin" charset="0"/>
              </a:rPr>
              <a:t>Cloud Modernization edition</a:t>
            </a:r>
            <a:endParaRPr lang="en-US" sz="1700" dirty="0">
              <a:solidFill>
                <a:schemeClr val="accent1">
                  <a:lumMod val="50000"/>
                </a:schemeClr>
              </a:solidFill>
            </a:endParaRPr>
          </a:p>
        </p:txBody>
      </p:sp>
      <p:sp>
        <p:nvSpPr>
          <p:cNvPr id="11" name="Rectangle 10"/>
          <p:cNvSpPr/>
          <p:nvPr/>
        </p:nvSpPr>
        <p:spPr>
          <a:xfrm>
            <a:off x="10278848" y="2553509"/>
            <a:ext cx="2515625" cy="670953"/>
          </a:xfrm>
          <a:prstGeom prst="rect">
            <a:avLst/>
          </a:prstGeom>
        </p:spPr>
        <p:txBody>
          <a:bodyPr wrap="none" lIns="146304" tIns="73152" rIns="146304" bIns="73152">
            <a:spAutoFit/>
          </a:bodyPr>
          <a:lstStyle/>
          <a:p>
            <a:pPr algn="ctr"/>
            <a:r>
              <a:rPr lang="en-US" altLang="en-US" sz="1700" b="1" dirty="0" smtClean="0">
                <a:solidFill>
                  <a:schemeClr val="accent1">
                    <a:lumMod val="50000"/>
                  </a:schemeClr>
                </a:solidFill>
                <a:latin typeface="Arial" charset="0"/>
                <a:ea typeface="Arial" charset="0"/>
                <a:cs typeface="Arial" charset="0"/>
                <a:sym typeface="Helvetica Neue Thin" charset="0"/>
              </a:rPr>
              <a:t>IBM Cloud Private</a:t>
            </a:r>
            <a:endParaRPr lang="en-US" altLang="en-US" sz="1700" b="1" dirty="0">
              <a:solidFill>
                <a:schemeClr val="accent1">
                  <a:lumMod val="50000"/>
                </a:schemeClr>
              </a:solidFill>
              <a:latin typeface="Arial" charset="0"/>
              <a:ea typeface="Arial" charset="0"/>
              <a:cs typeface="Arial" charset="0"/>
              <a:sym typeface="Helvetica Neue Thin" charset="0"/>
            </a:endParaRPr>
          </a:p>
          <a:p>
            <a:pPr algn="ctr"/>
            <a:r>
              <a:rPr lang="en-US" altLang="en-US" sz="1700" b="1" dirty="0">
                <a:solidFill>
                  <a:schemeClr val="accent1">
                    <a:lumMod val="50000"/>
                  </a:schemeClr>
                </a:solidFill>
                <a:latin typeface="Arial" charset="0"/>
                <a:ea typeface="Arial" charset="0"/>
                <a:cs typeface="Arial" charset="0"/>
                <a:sym typeface="Helvetica Neue Thin" charset="0"/>
              </a:rPr>
              <a:t>Data Scientist edition</a:t>
            </a:r>
            <a:endParaRPr lang="en-US" sz="1700" dirty="0">
              <a:solidFill>
                <a:schemeClr val="accent1">
                  <a:lumMod val="50000"/>
                </a:schemeClr>
              </a:solidFill>
            </a:endParaRPr>
          </a:p>
        </p:txBody>
      </p:sp>
      <p:grpSp>
        <p:nvGrpSpPr>
          <p:cNvPr id="35" name="Group 34"/>
          <p:cNvGrpSpPr/>
          <p:nvPr/>
        </p:nvGrpSpPr>
        <p:grpSpPr>
          <a:xfrm>
            <a:off x="1652789" y="3223705"/>
            <a:ext cx="3571200" cy="4156040"/>
            <a:chOff x="1032993" y="2014815"/>
            <a:chExt cx="2232000" cy="2597525"/>
          </a:xfrm>
        </p:grpSpPr>
        <p:sp>
          <p:nvSpPr>
            <p:cNvPr id="6" name="Rounded Rectangle 5"/>
            <p:cNvSpPr/>
            <p:nvPr/>
          </p:nvSpPr>
          <p:spPr bwMode="auto">
            <a:xfrm>
              <a:off x="1032993" y="2014815"/>
              <a:ext cx="2232000" cy="2597525"/>
            </a:xfrm>
            <a:prstGeom prst="roundRect">
              <a:avLst>
                <a:gd name="adj" fmla="val 7345"/>
              </a:avLst>
            </a:prstGeom>
            <a:noFill/>
            <a:ln w="12700" cap="flat" cmpd="sng" algn="ctr">
              <a:solidFill>
                <a:srgbClr val="009EE2">
                  <a:lumMod val="50000"/>
                </a:srgbClr>
              </a:solidFill>
              <a:prstDash val="sysDash"/>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600" kern="0" dirty="0">
                <a:solidFill>
                  <a:prstClr val="white"/>
                </a:solidFill>
                <a:latin typeface="HelvNeue Light for IBM" pitchFamily="34" charset="0"/>
                <a:ea typeface=""/>
                <a:cs typeface=""/>
              </a:endParaRPr>
            </a:p>
          </p:txBody>
        </p:sp>
        <p:sp>
          <p:nvSpPr>
            <p:cNvPr id="14" name="Rounded Rectangle 13"/>
            <p:cNvSpPr/>
            <p:nvPr/>
          </p:nvSpPr>
          <p:spPr>
            <a:xfrm>
              <a:off x="1277427" y="2098657"/>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300" dirty="0"/>
                <a:t>Foundation Capabilities</a:t>
              </a:r>
            </a:p>
            <a:p>
              <a:pPr marL="147320" indent="-147320">
                <a:buFont typeface="Arial" charset="0"/>
                <a:buChar char="•"/>
              </a:pPr>
              <a:r>
                <a:rPr lang="en-US" sz="1300" dirty="0"/>
                <a:t>Kubernetes</a:t>
              </a:r>
            </a:p>
            <a:p>
              <a:pPr marL="147320" indent="-147320">
                <a:buFont typeface="Arial" charset="0"/>
                <a:buChar char="•"/>
              </a:pPr>
              <a:r>
                <a:rPr lang="en-US" sz="1300" dirty="0"/>
                <a:t>Cloud Foundry</a:t>
              </a:r>
            </a:p>
            <a:p>
              <a:pPr marL="147320" indent="-147320">
                <a:buFont typeface="Arial" charset="0"/>
                <a:buChar char="•"/>
              </a:pPr>
              <a:r>
                <a:rPr lang="en-US" sz="1300" dirty="0"/>
                <a:t>Core services</a:t>
              </a:r>
            </a:p>
            <a:p>
              <a:endParaRPr lang="en-US" sz="1300" dirty="0"/>
            </a:p>
          </p:txBody>
        </p:sp>
        <p:sp>
          <p:nvSpPr>
            <p:cNvPr id="17" name="Rounded Rectangle 16"/>
            <p:cNvSpPr/>
            <p:nvPr/>
          </p:nvSpPr>
          <p:spPr>
            <a:xfrm>
              <a:off x="1277427" y="2724462"/>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300" dirty="0"/>
                <a:t>Developer Capabilities</a:t>
              </a:r>
            </a:p>
            <a:p>
              <a:pPr marL="147320" indent="-147320">
                <a:buFont typeface="Arial" charset="0"/>
                <a:buChar char="•"/>
              </a:pPr>
              <a:r>
                <a:rPr lang="en-US" sz="1300" dirty="0" err="1"/>
                <a:t>xxxx</a:t>
              </a:r>
              <a:endParaRPr lang="en-US" sz="1300" dirty="0"/>
            </a:p>
            <a:p>
              <a:pPr marL="147320" indent="-147320">
                <a:buFont typeface="Arial" charset="0"/>
                <a:buChar char="•"/>
              </a:pPr>
              <a:r>
                <a:rPr lang="en-US" sz="1300" dirty="0" err="1"/>
                <a:t>yyyy</a:t>
              </a:r>
              <a:endParaRPr lang="en-US" sz="1300" dirty="0"/>
            </a:p>
            <a:p>
              <a:pPr marL="147320" indent="-147320">
                <a:buFont typeface="Arial" charset="0"/>
                <a:buChar char="•"/>
              </a:pPr>
              <a:r>
                <a:rPr lang="en-US" sz="1300" dirty="0" err="1"/>
                <a:t>zzzzz</a:t>
              </a:r>
              <a:endParaRPr lang="en-US" sz="1300" dirty="0"/>
            </a:p>
          </p:txBody>
        </p:sp>
        <p:sp>
          <p:nvSpPr>
            <p:cNvPr id="18" name="Rounded Rectangle 17"/>
            <p:cNvSpPr/>
            <p:nvPr/>
          </p:nvSpPr>
          <p:spPr>
            <a:xfrm>
              <a:off x="1277426" y="3342334"/>
              <a:ext cx="1768290"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300" dirty="0"/>
                <a:t>Management Capabilities</a:t>
              </a:r>
            </a:p>
            <a:p>
              <a:pPr marL="147320" indent="-147320">
                <a:buFont typeface="Arial" charset="0"/>
                <a:buChar char="•"/>
              </a:pPr>
              <a:r>
                <a:rPr lang="en-US" sz="1300" b="1" dirty="0">
                  <a:solidFill>
                    <a:srgbClr val="002060"/>
                  </a:solidFill>
                </a:rPr>
                <a:t>Cloud Automation Manager</a:t>
              </a:r>
            </a:p>
            <a:p>
              <a:pPr marL="147320" indent="-147320">
                <a:buFont typeface="Arial" charset="0"/>
                <a:buChar char="•"/>
              </a:pPr>
              <a:r>
                <a:rPr lang="en-US" sz="1300" b="1" dirty="0">
                  <a:solidFill>
                    <a:srgbClr val="002060"/>
                  </a:solidFill>
                </a:rPr>
                <a:t>Pre-build automation content</a:t>
              </a:r>
            </a:p>
            <a:p>
              <a:pPr marL="274320" indent="-274320">
                <a:buFont typeface="Arial" charset="0"/>
                <a:buChar char="•"/>
              </a:pPr>
              <a:endParaRPr lang="en-US" sz="1300" dirty="0"/>
            </a:p>
          </p:txBody>
        </p:sp>
      </p:grpSp>
      <p:grpSp>
        <p:nvGrpSpPr>
          <p:cNvPr id="41" name="Group 40"/>
          <p:cNvGrpSpPr/>
          <p:nvPr/>
        </p:nvGrpSpPr>
        <p:grpSpPr>
          <a:xfrm>
            <a:off x="5701925" y="3269714"/>
            <a:ext cx="3571200" cy="4156040"/>
            <a:chOff x="3563703" y="2043571"/>
            <a:chExt cx="2232000" cy="2597525"/>
          </a:xfrm>
        </p:grpSpPr>
        <p:sp>
          <p:nvSpPr>
            <p:cNvPr id="34" name="Rounded Rectangle 33"/>
            <p:cNvSpPr/>
            <p:nvPr/>
          </p:nvSpPr>
          <p:spPr>
            <a:xfrm>
              <a:off x="3808136" y="3993954"/>
              <a:ext cx="1768290"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300" dirty="0"/>
                <a:t>Production Capabilities</a:t>
              </a:r>
            </a:p>
            <a:p>
              <a:pPr marL="274320" indent="-274320">
                <a:buFont typeface="Arial" charset="0"/>
                <a:buChar char="•"/>
              </a:pPr>
              <a:r>
                <a:rPr lang="en-US" sz="1300" dirty="0" err="1"/>
                <a:t>xxxxxx</a:t>
              </a:r>
              <a:endParaRPr lang="en-US" sz="1300" dirty="0"/>
            </a:p>
            <a:p>
              <a:pPr marL="274320" indent="-274320">
                <a:buFont typeface="Arial" charset="0"/>
                <a:buChar char="•"/>
              </a:pPr>
              <a:r>
                <a:rPr lang="en-US" sz="1300" dirty="0" err="1"/>
                <a:t>yyyyyy</a:t>
              </a:r>
              <a:endParaRPr lang="en-US" sz="1300" dirty="0"/>
            </a:p>
            <a:p>
              <a:pPr marL="274320" indent="-274320">
                <a:buFont typeface="Arial" charset="0"/>
                <a:buChar char="•"/>
              </a:pPr>
              <a:endParaRPr lang="en-US" sz="1300" dirty="0"/>
            </a:p>
          </p:txBody>
        </p:sp>
        <p:grpSp>
          <p:nvGrpSpPr>
            <p:cNvPr id="36" name="Group 35"/>
            <p:cNvGrpSpPr/>
            <p:nvPr/>
          </p:nvGrpSpPr>
          <p:grpSpPr>
            <a:xfrm>
              <a:off x="3563703" y="2043571"/>
              <a:ext cx="2232000" cy="2597525"/>
              <a:chOff x="1032993" y="2014815"/>
              <a:chExt cx="2232000" cy="2597525"/>
            </a:xfrm>
          </p:grpSpPr>
          <p:sp>
            <p:nvSpPr>
              <p:cNvPr id="37" name="Rounded Rectangle 36"/>
              <p:cNvSpPr/>
              <p:nvPr/>
            </p:nvSpPr>
            <p:spPr bwMode="auto">
              <a:xfrm>
                <a:off x="1032993" y="2014815"/>
                <a:ext cx="2232000" cy="2597525"/>
              </a:xfrm>
              <a:prstGeom prst="roundRect">
                <a:avLst>
                  <a:gd name="adj" fmla="val 7345"/>
                </a:avLst>
              </a:prstGeom>
              <a:noFill/>
              <a:ln w="12700" cap="flat" cmpd="sng" algn="ctr">
                <a:solidFill>
                  <a:srgbClr val="009EE2">
                    <a:lumMod val="50000"/>
                  </a:srgbClr>
                </a:solidFill>
                <a:prstDash val="sysDash"/>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600" kern="0" dirty="0">
                  <a:solidFill>
                    <a:prstClr val="white"/>
                  </a:solidFill>
                  <a:latin typeface="HelvNeue Light for IBM" pitchFamily="34" charset="0"/>
                  <a:ea typeface=""/>
                  <a:cs typeface=""/>
                </a:endParaRPr>
              </a:p>
            </p:txBody>
          </p:sp>
          <p:sp>
            <p:nvSpPr>
              <p:cNvPr id="38" name="Rounded Rectangle 37"/>
              <p:cNvSpPr/>
              <p:nvPr/>
            </p:nvSpPr>
            <p:spPr>
              <a:xfrm>
                <a:off x="1277427" y="2098657"/>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300" dirty="0"/>
                  <a:t>Foundation Capabilities</a:t>
                </a:r>
              </a:p>
              <a:p>
                <a:pPr marL="147320" indent="-147320">
                  <a:buFont typeface="Arial" charset="0"/>
                  <a:buChar char="•"/>
                </a:pPr>
                <a:r>
                  <a:rPr lang="en-US" sz="1300" dirty="0"/>
                  <a:t>Kubernetes</a:t>
                </a:r>
              </a:p>
              <a:p>
                <a:pPr marL="147320" indent="-147320">
                  <a:buFont typeface="Arial" charset="0"/>
                  <a:buChar char="•"/>
                </a:pPr>
                <a:r>
                  <a:rPr lang="en-US" sz="1300" dirty="0"/>
                  <a:t>Cloud Foundry</a:t>
                </a:r>
              </a:p>
              <a:p>
                <a:pPr marL="147320" indent="-147320">
                  <a:buFont typeface="Arial" charset="0"/>
                  <a:buChar char="•"/>
                </a:pPr>
                <a:r>
                  <a:rPr lang="en-US" sz="1300" dirty="0"/>
                  <a:t>Core services</a:t>
                </a:r>
              </a:p>
              <a:p>
                <a:endParaRPr lang="en-US" sz="1300" dirty="0"/>
              </a:p>
            </p:txBody>
          </p:sp>
          <p:sp>
            <p:nvSpPr>
              <p:cNvPr id="39" name="Rounded Rectangle 38"/>
              <p:cNvSpPr/>
              <p:nvPr/>
            </p:nvSpPr>
            <p:spPr>
              <a:xfrm>
                <a:off x="1277427" y="2724462"/>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300" dirty="0"/>
                  <a:t>Developer Capabilities</a:t>
                </a:r>
              </a:p>
              <a:p>
                <a:pPr marL="147320" indent="-147320">
                  <a:buFont typeface="Arial" charset="0"/>
                  <a:buChar char="•"/>
                </a:pPr>
                <a:r>
                  <a:rPr lang="en-US" sz="1300" dirty="0" err="1"/>
                  <a:t>xxxx</a:t>
                </a:r>
                <a:endParaRPr lang="en-US" sz="1300" dirty="0"/>
              </a:p>
              <a:p>
                <a:pPr marL="147320" indent="-147320">
                  <a:buFont typeface="Arial" charset="0"/>
                  <a:buChar char="•"/>
                </a:pPr>
                <a:r>
                  <a:rPr lang="en-US" sz="1300" dirty="0" err="1"/>
                  <a:t>yyyy</a:t>
                </a:r>
                <a:endParaRPr lang="en-US" sz="1300" dirty="0"/>
              </a:p>
              <a:p>
                <a:pPr marL="147320" indent="-147320">
                  <a:buFont typeface="Arial" charset="0"/>
                  <a:buChar char="•"/>
                </a:pPr>
                <a:r>
                  <a:rPr lang="en-US" sz="1300" dirty="0" err="1"/>
                  <a:t>zzzzz</a:t>
                </a:r>
                <a:endParaRPr lang="en-US" sz="1300" dirty="0"/>
              </a:p>
            </p:txBody>
          </p:sp>
          <p:sp>
            <p:nvSpPr>
              <p:cNvPr id="40" name="Rounded Rectangle 39"/>
              <p:cNvSpPr/>
              <p:nvPr/>
            </p:nvSpPr>
            <p:spPr>
              <a:xfrm>
                <a:off x="1277426" y="3342334"/>
                <a:ext cx="1768290"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300" dirty="0"/>
                  <a:t>Management Capabilities</a:t>
                </a:r>
              </a:p>
              <a:p>
                <a:pPr marL="147320" indent="-147320">
                  <a:buFont typeface="Arial" charset="0"/>
                  <a:buChar char="•"/>
                </a:pPr>
                <a:r>
                  <a:rPr lang="en-US" sz="1300" b="1" dirty="0">
                    <a:solidFill>
                      <a:srgbClr val="002060"/>
                    </a:solidFill>
                  </a:rPr>
                  <a:t>Cloud Automation Manager</a:t>
                </a:r>
              </a:p>
              <a:p>
                <a:pPr marL="147320" indent="-147320">
                  <a:buFont typeface="Arial" charset="0"/>
                  <a:buChar char="•"/>
                </a:pPr>
                <a:r>
                  <a:rPr lang="en-US" sz="1300" b="1" dirty="0">
                    <a:solidFill>
                      <a:srgbClr val="002060"/>
                    </a:solidFill>
                  </a:rPr>
                  <a:t>Pre-build automation content</a:t>
                </a:r>
              </a:p>
              <a:p>
                <a:pPr marL="274320" indent="-274320">
                  <a:buFont typeface="Arial" charset="0"/>
                  <a:buChar char="•"/>
                </a:pPr>
                <a:endParaRPr lang="en-US" sz="1300" dirty="0"/>
              </a:p>
            </p:txBody>
          </p:sp>
        </p:grpSp>
      </p:grpSp>
      <p:grpSp>
        <p:nvGrpSpPr>
          <p:cNvPr id="42" name="Group 41"/>
          <p:cNvGrpSpPr/>
          <p:nvPr/>
        </p:nvGrpSpPr>
        <p:grpSpPr>
          <a:xfrm>
            <a:off x="9751061" y="3203142"/>
            <a:ext cx="3571200" cy="4156040"/>
            <a:chOff x="3563703" y="2043571"/>
            <a:chExt cx="2232000" cy="2597525"/>
          </a:xfrm>
        </p:grpSpPr>
        <p:sp>
          <p:nvSpPr>
            <p:cNvPr id="43" name="Rounded Rectangle 42"/>
            <p:cNvSpPr/>
            <p:nvPr/>
          </p:nvSpPr>
          <p:spPr>
            <a:xfrm>
              <a:off x="3808136" y="3993954"/>
              <a:ext cx="1768290"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300" dirty="0"/>
                <a:t>Production Capabilities</a:t>
              </a:r>
            </a:p>
            <a:p>
              <a:pPr marL="274320" indent="-274320">
                <a:buFont typeface="Arial" charset="0"/>
                <a:buChar char="•"/>
              </a:pPr>
              <a:r>
                <a:rPr lang="en-US" sz="1300" dirty="0" err="1"/>
                <a:t>kkkkkk</a:t>
              </a:r>
              <a:endParaRPr lang="en-US" sz="1300" dirty="0"/>
            </a:p>
            <a:p>
              <a:pPr marL="274320" indent="-274320">
                <a:buFont typeface="Arial" charset="0"/>
                <a:buChar char="•"/>
              </a:pPr>
              <a:r>
                <a:rPr lang="en-US" sz="1300" dirty="0" err="1"/>
                <a:t>zzzzzz</a:t>
              </a:r>
              <a:endParaRPr lang="en-US" sz="1300" dirty="0"/>
            </a:p>
            <a:p>
              <a:pPr marL="274320" indent="-274320">
                <a:buFont typeface="Arial" charset="0"/>
                <a:buChar char="•"/>
              </a:pPr>
              <a:endParaRPr lang="en-US" sz="1300" dirty="0"/>
            </a:p>
          </p:txBody>
        </p:sp>
        <p:grpSp>
          <p:nvGrpSpPr>
            <p:cNvPr id="44" name="Group 43"/>
            <p:cNvGrpSpPr/>
            <p:nvPr/>
          </p:nvGrpSpPr>
          <p:grpSpPr>
            <a:xfrm>
              <a:off x="3563703" y="2043571"/>
              <a:ext cx="2232000" cy="2597525"/>
              <a:chOff x="1032993" y="2014815"/>
              <a:chExt cx="2232000" cy="2597525"/>
            </a:xfrm>
          </p:grpSpPr>
          <p:sp>
            <p:nvSpPr>
              <p:cNvPr id="45" name="Rounded Rectangle 44"/>
              <p:cNvSpPr/>
              <p:nvPr/>
            </p:nvSpPr>
            <p:spPr bwMode="auto">
              <a:xfrm>
                <a:off x="1032993" y="2014815"/>
                <a:ext cx="2232000" cy="2597525"/>
              </a:xfrm>
              <a:prstGeom prst="roundRect">
                <a:avLst>
                  <a:gd name="adj" fmla="val 7345"/>
                </a:avLst>
              </a:prstGeom>
              <a:noFill/>
              <a:ln w="12700" cap="flat" cmpd="sng" algn="ctr">
                <a:solidFill>
                  <a:srgbClr val="009EE2">
                    <a:lumMod val="50000"/>
                  </a:srgbClr>
                </a:solidFill>
                <a:prstDash val="sysDash"/>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600" kern="0" dirty="0">
                  <a:solidFill>
                    <a:prstClr val="white"/>
                  </a:solidFill>
                  <a:latin typeface="HelvNeue Light for IBM" pitchFamily="34" charset="0"/>
                  <a:ea typeface=""/>
                  <a:cs typeface=""/>
                </a:endParaRPr>
              </a:p>
            </p:txBody>
          </p:sp>
          <p:sp>
            <p:nvSpPr>
              <p:cNvPr id="46" name="Rounded Rectangle 45"/>
              <p:cNvSpPr/>
              <p:nvPr/>
            </p:nvSpPr>
            <p:spPr>
              <a:xfrm>
                <a:off x="1277427" y="2098657"/>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300" dirty="0"/>
                  <a:t>Foundation Capabilities</a:t>
                </a:r>
              </a:p>
              <a:p>
                <a:pPr marL="147320" indent="-147320">
                  <a:buFont typeface="Arial" charset="0"/>
                  <a:buChar char="•"/>
                </a:pPr>
                <a:r>
                  <a:rPr lang="en-US" sz="1300" dirty="0"/>
                  <a:t>Kubernetes</a:t>
                </a:r>
              </a:p>
              <a:p>
                <a:pPr marL="147320" indent="-147320">
                  <a:buFont typeface="Arial" charset="0"/>
                  <a:buChar char="•"/>
                </a:pPr>
                <a:r>
                  <a:rPr lang="en-US" sz="1300" dirty="0"/>
                  <a:t>Cloud Foundry</a:t>
                </a:r>
              </a:p>
              <a:p>
                <a:pPr marL="147320" indent="-147320">
                  <a:buFont typeface="Arial" charset="0"/>
                  <a:buChar char="•"/>
                </a:pPr>
                <a:r>
                  <a:rPr lang="en-US" sz="1300" dirty="0"/>
                  <a:t>Core services</a:t>
                </a:r>
              </a:p>
              <a:p>
                <a:endParaRPr lang="en-US" sz="1300" dirty="0"/>
              </a:p>
            </p:txBody>
          </p:sp>
          <p:sp>
            <p:nvSpPr>
              <p:cNvPr id="47" name="Rounded Rectangle 46"/>
              <p:cNvSpPr/>
              <p:nvPr/>
            </p:nvSpPr>
            <p:spPr>
              <a:xfrm>
                <a:off x="1277427" y="2724462"/>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300" dirty="0"/>
                  <a:t>Developer Capabilities</a:t>
                </a:r>
              </a:p>
              <a:p>
                <a:pPr marL="147320" indent="-147320">
                  <a:buFont typeface="Arial" charset="0"/>
                  <a:buChar char="•"/>
                </a:pPr>
                <a:r>
                  <a:rPr lang="en-US" sz="1300" dirty="0" err="1"/>
                  <a:t>xxxx</a:t>
                </a:r>
                <a:endParaRPr lang="en-US" sz="1300" dirty="0"/>
              </a:p>
              <a:p>
                <a:pPr marL="147320" indent="-147320">
                  <a:buFont typeface="Arial" charset="0"/>
                  <a:buChar char="•"/>
                </a:pPr>
                <a:r>
                  <a:rPr lang="en-US" sz="1300" dirty="0" err="1"/>
                  <a:t>yyyy</a:t>
                </a:r>
                <a:endParaRPr lang="en-US" sz="1300" dirty="0"/>
              </a:p>
              <a:p>
                <a:pPr marL="147320" indent="-147320">
                  <a:buFont typeface="Arial" charset="0"/>
                  <a:buChar char="•"/>
                </a:pPr>
                <a:r>
                  <a:rPr lang="en-US" sz="1300" dirty="0" err="1"/>
                  <a:t>zzzzz</a:t>
                </a:r>
                <a:endParaRPr lang="en-US" sz="1300" dirty="0"/>
              </a:p>
            </p:txBody>
          </p:sp>
          <p:sp>
            <p:nvSpPr>
              <p:cNvPr id="48" name="Rounded Rectangle 47"/>
              <p:cNvSpPr/>
              <p:nvPr/>
            </p:nvSpPr>
            <p:spPr>
              <a:xfrm>
                <a:off x="1277426" y="3342334"/>
                <a:ext cx="1768290"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300" dirty="0"/>
                  <a:t>Management Capabilities</a:t>
                </a:r>
              </a:p>
              <a:p>
                <a:pPr marL="147320" indent="-147320">
                  <a:buFont typeface="Arial" charset="0"/>
                  <a:buChar char="•"/>
                </a:pPr>
                <a:r>
                  <a:rPr lang="en-US" sz="1300" b="1" dirty="0">
                    <a:solidFill>
                      <a:srgbClr val="002060"/>
                    </a:solidFill>
                  </a:rPr>
                  <a:t>Cloud Automation Manager</a:t>
                </a:r>
              </a:p>
              <a:p>
                <a:pPr marL="147320" indent="-147320">
                  <a:buFont typeface="Arial" charset="0"/>
                  <a:buChar char="•"/>
                </a:pPr>
                <a:r>
                  <a:rPr lang="en-US" sz="1300" b="1" dirty="0">
                    <a:solidFill>
                      <a:srgbClr val="002060"/>
                    </a:solidFill>
                  </a:rPr>
                  <a:t>Pre-build automation content</a:t>
                </a:r>
              </a:p>
              <a:p>
                <a:pPr marL="274320" indent="-274320">
                  <a:buFont typeface="Arial" charset="0"/>
                  <a:buChar char="•"/>
                </a:pPr>
                <a:endParaRPr lang="en-US" sz="1300" dirty="0"/>
              </a:p>
            </p:txBody>
          </p:sp>
        </p:grpSp>
      </p:grpSp>
      <p:sp>
        <p:nvSpPr>
          <p:cNvPr id="49" name="TextBox 48"/>
          <p:cNvSpPr txBox="1"/>
          <p:nvPr/>
        </p:nvSpPr>
        <p:spPr>
          <a:xfrm>
            <a:off x="11166439" y="934885"/>
            <a:ext cx="3458318" cy="1034130"/>
          </a:xfrm>
          <a:prstGeom prst="rect">
            <a:avLst/>
          </a:prstGeom>
          <a:noFill/>
          <a:ln>
            <a:solidFill>
              <a:srgbClr val="FF0000"/>
            </a:solidFill>
          </a:ln>
        </p:spPr>
        <p:txBody>
          <a:bodyPr wrap="square" lIns="146304" tIns="73152" rIns="146304" bIns="73152" rtlCol="0">
            <a:spAutoFit/>
          </a:bodyPr>
          <a:lstStyle/>
          <a:p>
            <a:r>
              <a:rPr lang="en-US" sz="1900" kern="0" spc="-48" dirty="0">
                <a:solidFill>
                  <a:srgbClr val="FF0000"/>
                </a:solidFill>
                <a:latin typeface="Arial"/>
                <a:cs typeface="Arial"/>
              </a:rPr>
              <a:t>Preliminary Chart. </a:t>
            </a:r>
            <a:r>
              <a:rPr lang="en-US" sz="1900" kern="0" spc="-48" dirty="0">
                <a:solidFill>
                  <a:srgbClr val="FF0000"/>
                </a:solidFill>
                <a:latin typeface="Arial"/>
                <a:cs typeface="Arial"/>
              </a:rPr>
              <a:t>This chart may be replaced by the </a:t>
            </a:r>
            <a:r>
              <a:rPr lang="en-US" sz="1900" kern="0" spc="-48" dirty="0" smtClean="0">
                <a:solidFill>
                  <a:srgbClr val="FF0000"/>
                </a:solidFill>
                <a:latin typeface="Arial"/>
                <a:cs typeface="Arial"/>
              </a:rPr>
              <a:t>ICP </a:t>
            </a:r>
            <a:r>
              <a:rPr lang="en-US" sz="1900" kern="0" spc="-48" dirty="0">
                <a:solidFill>
                  <a:srgbClr val="FF0000"/>
                </a:solidFill>
                <a:latin typeface="Arial"/>
                <a:cs typeface="Arial"/>
              </a:rPr>
              <a:t>pricing chart once it is finalized</a:t>
            </a:r>
            <a:endParaRPr lang="en-US" sz="1900" kern="0" spc="-48" dirty="0">
              <a:solidFill>
                <a:srgbClr val="FF0000"/>
              </a:solidFill>
              <a:latin typeface="Arial"/>
              <a:cs typeface="Arial"/>
            </a:endParaRPr>
          </a:p>
        </p:txBody>
      </p:sp>
      <p:sp>
        <p:nvSpPr>
          <p:cNvPr id="28"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25</a:t>
            </a:fld>
            <a:endParaRPr lang="en-US" dirty="0">
              <a:solidFill>
                <a:srgbClr val="6D7777"/>
              </a:solidFill>
            </a:endParaRPr>
          </a:p>
        </p:txBody>
      </p:sp>
    </p:spTree>
    <p:custDataLst>
      <p:tags r:id="rId1"/>
    </p:custDataLst>
    <p:extLst>
      <p:ext uri="{BB962C8B-B14F-4D97-AF65-F5344CB8AC3E}">
        <p14:creationId xmlns:p14="http://schemas.microsoft.com/office/powerpoint/2010/main" val="2278134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p:cNvGraphicFramePr>
            <a:graphicFrameLocks noGrp="1"/>
          </p:cNvGraphicFramePr>
          <p:nvPr>
            <p:extLst>
              <p:ext uri="{D42A27DB-BD31-4B8C-83A1-F6EECF244321}">
                <p14:modId xmlns:p14="http://schemas.microsoft.com/office/powerpoint/2010/main" val="385053823"/>
              </p:ext>
            </p:extLst>
          </p:nvPr>
        </p:nvGraphicFramePr>
        <p:xfrm>
          <a:off x="1492689" y="1653839"/>
          <a:ext cx="12242360" cy="6123686"/>
        </p:xfrm>
        <a:graphic>
          <a:graphicData uri="http://schemas.openxmlformats.org/drawingml/2006/table">
            <a:tbl>
              <a:tblPr>
                <a:tableStyleId>{5C22544A-7EE6-4342-B048-85BDC9FD1C3A}</a:tableStyleId>
              </a:tblPr>
              <a:tblGrid>
                <a:gridCol w="1873104"/>
                <a:gridCol w="2978356"/>
                <a:gridCol w="202177"/>
                <a:gridCol w="442099"/>
                <a:gridCol w="3176137"/>
                <a:gridCol w="453734"/>
                <a:gridCol w="3116753"/>
              </a:tblGrid>
              <a:tr h="655199">
                <a:tc>
                  <a:txBody>
                    <a:bodyPr/>
                    <a:lstStyle/>
                    <a:p>
                      <a:r>
                        <a:rPr lang="en-US" sz="1800" dirty="0" smtClean="0">
                          <a:latin typeface="+mn-lt"/>
                        </a:rPr>
                        <a:t>Pricing Metric</a:t>
                      </a:r>
                      <a:endParaRPr lang="en-US" sz="1800" dirty="0">
                        <a:latin typeface="+mn-lt"/>
                      </a:endParaRPr>
                    </a:p>
                  </a:txBody>
                  <a:tcPr anchor="ctr"/>
                </a:tc>
                <a:tc>
                  <a:txBody>
                    <a:bodyPr/>
                    <a:lstStyle/>
                    <a:p>
                      <a:pPr algn="ctr"/>
                      <a:r>
                        <a:rPr lang="en-US" sz="1800" dirty="0" smtClean="0">
                          <a:latin typeface="+mn-lt"/>
                        </a:rPr>
                        <a:t>Virtual Processor</a:t>
                      </a:r>
                      <a:r>
                        <a:rPr lang="en-US" sz="1800" baseline="0" dirty="0" smtClean="0">
                          <a:latin typeface="+mn-lt"/>
                        </a:rPr>
                        <a:t> Core - VPC</a:t>
                      </a:r>
                    </a:p>
                  </a:txBody>
                  <a:tcPr anchor="ctr"/>
                </a:tc>
                <a:tc gridSpan="2">
                  <a:txBody>
                    <a:bodyPr/>
                    <a:lstStyle/>
                    <a:p>
                      <a:pPr algn="ctr"/>
                      <a:endParaRPr lang="en-US" sz="1800" dirty="0">
                        <a:latin typeface="+mn-lt"/>
                      </a:endParaRPr>
                    </a:p>
                  </a:txBody>
                  <a:tcPr anchor="ctr"/>
                </a:tc>
                <a:tc hMerge="1">
                  <a:txBody>
                    <a:bodyPr/>
                    <a:lstStyle/>
                    <a:p>
                      <a:endParaRPr lang="en-US"/>
                    </a:p>
                  </a:txBody>
                  <a:tcPr/>
                </a:tc>
                <a:tc>
                  <a:txBody>
                    <a:bodyPr/>
                    <a:lstStyle/>
                    <a:p>
                      <a:pPr algn="ctr"/>
                      <a:r>
                        <a:rPr lang="en-US" sz="1800" dirty="0" smtClean="0">
                          <a:latin typeface="+mn-lt"/>
                        </a:rPr>
                        <a:t>Virtual Processor</a:t>
                      </a:r>
                      <a:r>
                        <a:rPr lang="en-US" sz="1800" baseline="0" dirty="0" smtClean="0">
                          <a:latin typeface="+mn-lt"/>
                        </a:rPr>
                        <a:t> Core - VPC</a:t>
                      </a:r>
                    </a:p>
                  </a:txBody>
                  <a:tcPr anchor="ctr"/>
                </a:tc>
                <a:tc>
                  <a:txBody>
                    <a:bodyPr/>
                    <a:lstStyle/>
                    <a:p>
                      <a:pPr algn="ctr"/>
                      <a:endParaRPr lang="en-US" sz="1800">
                        <a:latin typeface="+mn-lt"/>
                      </a:endParaRPr>
                    </a:p>
                  </a:txBody>
                  <a:tcPr anchor="ctr"/>
                </a:tc>
                <a:tc>
                  <a:txBody>
                    <a:bodyPr/>
                    <a:lstStyle/>
                    <a:p>
                      <a:pPr algn="ctr"/>
                      <a:r>
                        <a:rPr lang="en-US" sz="1800" dirty="0" smtClean="0">
                          <a:latin typeface="+mn-lt"/>
                        </a:rPr>
                        <a:t>Virtual Processor</a:t>
                      </a:r>
                      <a:r>
                        <a:rPr lang="en-US" sz="1800" baseline="0" dirty="0" smtClean="0">
                          <a:latin typeface="+mn-lt"/>
                        </a:rPr>
                        <a:t> Core - VPC</a:t>
                      </a:r>
                    </a:p>
                  </a:txBody>
                  <a:tcPr anchor="ctr"/>
                </a:tc>
              </a:tr>
              <a:tr h="655199">
                <a:tc>
                  <a:txBody>
                    <a:bodyPr/>
                    <a:lstStyle/>
                    <a:p>
                      <a:r>
                        <a:rPr lang="en-US" sz="1800" dirty="0" smtClean="0">
                          <a:latin typeface="+mn-lt"/>
                        </a:rPr>
                        <a:t>Required Entitlement</a:t>
                      </a:r>
                    </a:p>
                  </a:txBody>
                  <a:tcPr anchor="ctr"/>
                </a:tc>
                <a:tc gridSpan="6">
                  <a:txBody>
                    <a:bodyPr/>
                    <a:lstStyle/>
                    <a:p>
                      <a:pPr algn="l"/>
                      <a:r>
                        <a:rPr lang="en-US" sz="1800" dirty="0" smtClean="0">
                          <a:latin typeface="+mn-lt"/>
                        </a:rPr>
                        <a:t>Entitlement </a:t>
                      </a:r>
                      <a:r>
                        <a:rPr lang="en-US" sz="1800" dirty="0" smtClean="0">
                          <a:latin typeface="+mn-lt"/>
                        </a:rPr>
                        <a:t>is required for the amount of virtual processor</a:t>
                      </a:r>
                      <a:r>
                        <a:rPr lang="en-US" sz="1800" baseline="0" dirty="0" smtClean="0">
                          <a:latin typeface="+mn-lt"/>
                        </a:rPr>
                        <a:t> cores </a:t>
                      </a:r>
                      <a:r>
                        <a:rPr lang="en-US" sz="1800" b="1" dirty="0" smtClean="0">
                          <a:latin typeface="+mn-lt"/>
                        </a:rPr>
                        <a:t>managed</a:t>
                      </a:r>
                      <a:r>
                        <a:rPr lang="en-US" sz="1800" dirty="0" smtClean="0">
                          <a:latin typeface="+mn-lt"/>
                        </a:rPr>
                        <a:t> by ICP/CAM, as well as</a:t>
                      </a:r>
                      <a:r>
                        <a:rPr lang="en-US" sz="1800" baseline="0" dirty="0" smtClean="0">
                          <a:latin typeface="+mn-lt"/>
                        </a:rPr>
                        <a:t> for the compute nodes where the </a:t>
                      </a:r>
                      <a:r>
                        <a:rPr lang="en-US" sz="1800" baseline="0" dirty="0" smtClean="0">
                          <a:latin typeface="+mn-lt"/>
                        </a:rPr>
                        <a:t>ICP/CAM </a:t>
                      </a:r>
                      <a:r>
                        <a:rPr lang="en-US" sz="1800" baseline="0" dirty="0" smtClean="0">
                          <a:latin typeface="+mn-lt"/>
                        </a:rPr>
                        <a:t>management server runs  </a:t>
                      </a:r>
                      <a:endParaRPr lang="en-US" sz="1800" dirty="0">
                        <a:latin typeface="+mn-lt"/>
                      </a:endParaRPr>
                    </a:p>
                  </a:txBody>
                  <a:tcPr anchor="ctr"/>
                </a:tc>
                <a:tc hMerge="1">
                  <a:txBody>
                    <a:bodyPr/>
                    <a:lstStyle/>
                    <a:p>
                      <a:endParaRPr lang="en-US" dirty="0"/>
                    </a:p>
                  </a:txBody>
                  <a:tcPr anchor="ctr"/>
                </a:tc>
                <a:tc hMerge="1">
                  <a:txBody>
                    <a:bodyPr/>
                    <a:lstStyle/>
                    <a:p>
                      <a:endParaRPr lang="en-US"/>
                    </a:p>
                  </a:txBody>
                  <a:tcP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tr>
              <a:tr h="764803">
                <a:tc>
                  <a:txBody>
                    <a:bodyPr/>
                    <a:lstStyle/>
                    <a:p>
                      <a:r>
                        <a:rPr lang="en-US" sz="1800" baseline="0" dirty="0" smtClean="0">
                          <a:latin typeface="+mn-lt"/>
                        </a:rPr>
                        <a:t>Perpetual</a:t>
                      </a:r>
                      <a:endParaRPr lang="en-US" sz="1800" dirty="0">
                        <a:latin typeface="+mn-lt"/>
                      </a:endParaRPr>
                    </a:p>
                  </a:txBody>
                  <a:tcPr anchor="ctr"/>
                </a:tc>
                <a:tc gridSpan="2">
                  <a:txBody>
                    <a:bodyPr/>
                    <a:lstStyle/>
                    <a:p>
                      <a:r>
                        <a:rPr lang="en-US" sz="1800" dirty="0" smtClean="0">
                          <a:latin typeface="+mn-lt"/>
                        </a:rPr>
                        <a:t>License:  xxx $ per VPC</a:t>
                      </a:r>
                    </a:p>
                    <a:p>
                      <a:pPr marL="0" marR="0" lvl="0" indent="0" algn="l" defTabSz="457200" rtl="0" eaLnBrk="0" fontAlgn="base" latinLnBrk="0" hangingPunct="0">
                        <a:lnSpc>
                          <a:spcPct val="93000"/>
                        </a:lnSpc>
                        <a:spcBef>
                          <a:spcPct val="50000"/>
                        </a:spcBef>
                        <a:spcAft>
                          <a:spcPct val="0"/>
                        </a:spcAft>
                        <a:buClr>
                          <a:schemeClr val="accent2"/>
                        </a:buClr>
                        <a:buSzTx/>
                        <a:buFont typeface="Wingdings"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chemeClr val="tx1"/>
                          </a:solidFill>
                          <a:effectLst/>
                          <a:latin typeface="+mn-lt"/>
                          <a:ea typeface="ＭＳ Ｐゴシック" charset="0"/>
                          <a:cs typeface="Arial" charset="0"/>
                        </a:rPr>
                        <a:t>S&amp;S      : 20% of License</a:t>
                      </a:r>
                    </a:p>
                  </a:txBody>
                  <a:tcPr anchor="ctr"/>
                </a:tc>
                <a:tc hMerge="1">
                  <a:txBody>
                    <a:bodyPr/>
                    <a:lstStyle/>
                    <a:p>
                      <a:endParaRPr lang="en-US"/>
                    </a:p>
                  </a:txBody>
                  <a:tcPr anchor="ctr"/>
                </a:tc>
                <a:tc>
                  <a:txBody>
                    <a:bodyPr/>
                    <a:lstStyle/>
                    <a:p>
                      <a:endParaRPr lang="en-US" sz="1800" dirty="0">
                        <a:latin typeface="+mn-lt"/>
                      </a:endParaRPr>
                    </a:p>
                  </a:txBody>
                  <a:tcPr anchor="ctr"/>
                </a:tc>
                <a:tc>
                  <a:txBody>
                    <a:bodyPr/>
                    <a:lstStyle/>
                    <a:p>
                      <a:r>
                        <a:rPr lang="en-US" sz="1800" dirty="0" smtClean="0">
                          <a:latin typeface="+mn-lt"/>
                        </a:rPr>
                        <a:t>License:  xxx $ per VPC</a:t>
                      </a:r>
                    </a:p>
                    <a:p>
                      <a:pPr marL="0" marR="0" lvl="0" indent="0" algn="l" defTabSz="457200" rtl="0" eaLnBrk="0" fontAlgn="base" latinLnBrk="0" hangingPunct="0">
                        <a:lnSpc>
                          <a:spcPct val="93000"/>
                        </a:lnSpc>
                        <a:spcBef>
                          <a:spcPct val="50000"/>
                        </a:spcBef>
                        <a:spcAft>
                          <a:spcPct val="0"/>
                        </a:spcAft>
                        <a:buClr>
                          <a:schemeClr val="accent2"/>
                        </a:buClr>
                        <a:buSzTx/>
                        <a:buFont typeface="Wingdings"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chemeClr val="tx1"/>
                          </a:solidFill>
                          <a:effectLst/>
                          <a:latin typeface="+mn-lt"/>
                          <a:ea typeface="ＭＳ Ｐゴシック" charset="0"/>
                          <a:cs typeface="Arial" charset="0"/>
                        </a:rPr>
                        <a:t>S&amp;S      : 20% of License</a:t>
                      </a:r>
                    </a:p>
                  </a:txBody>
                  <a:tcPr anchor="ctr"/>
                </a:tc>
                <a:tc>
                  <a:txBody>
                    <a:bodyPr/>
                    <a:lstStyle/>
                    <a:p>
                      <a:endParaRPr lang="en-US" sz="1800" dirty="0">
                        <a:latin typeface="+mn-lt"/>
                      </a:endParaRPr>
                    </a:p>
                  </a:txBody>
                  <a:tcPr anchor="ctr"/>
                </a:tc>
                <a:tc>
                  <a:txBody>
                    <a:bodyPr/>
                    <a:lstStyle/>
                    <a:p>
                      <a:r>
                        <a:rPr lang="en-US" sz="1800" dirty="0" smtClean="0">
                          <a:latin typeface="+mn-lt"/>
                        </a:rPr>
                        <a:t>License:  xxx $ per VPC</a:t>
                      </a:r>
                    </a:p>
                    <a:p>
                      <a:pPr marL="0" marR="0" lvl="0" indent="0" algn="l" defTabSz="457200" rtl="0" eaLnBrk="0" fontAlgn="base" latinLnBrk="0" hangingPunct="0">
                        <a:lnSpc>
                          <a:spcPct val="93000"/>
                        </a:lnSpc>
                        <a:spcBef>
                          <a:spcPct val="50000"/>
                        </a:spcBef>
                        <a:spcAft>
                          <a:spcPct val="0"/>
                        </a:spcAft>
                        <a:buClr>
                          <a:schemeClr val="accent2"/>
                        </a:buClr>
                        <a:buSzTx/>
                        <a:buFont typeface="Wingdings"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chemeClr val="tx1"/>
                          </a:solidFill>
                          <a:effectLst/>
                          <a:latin typeface="+mn-lt"/>
                          <a:ea typeface="ＭＳ Ｐゴシック" charset="0"/>
                          <a:cs typeface="Arial" charset="0"/>
                        </a:rPr>
                        <a:t>S&amp;S      : 20% of License</a:t>
                      </a:r>
                    </a:p>
                  </a:txBody>
                  <a:tcPr anchor="ctr"/>
                </a:tc>
              </a:tr>
              <a:tr h="590488">
                <a:tc>
                  <a:txBody>
                    <a:bodyPr/>
                    <a:lstStyle/>
                    <a:p>
                      <a:pPr marL="0" marR="0" indent="0" algn="l" defTabSz="257168" rtl="0" eaLnBrk="1" fontAlgn="auto" latinLnBrk="0" hangingPunct="1">
                        <a:lnSpc>
                          <a:spcPct val="100000"/>
                        </a:lnSpc>
                        <a:spcBef>
                          <a:spcPts val="0"/>
                        </a:spcBef>
                        <a:spcAft>
                          <a:spcPts val="0"/>
                        </a:spcAft>
                        <a:buClrTx/>
                        <a:buSzTx/>
                        <a:buFontTx/>
                        <a:buNone/>
                        <a:tabLst/>
                        <a:defRPr/>
                      </a:pPr>
                      <a:r>
                        <a:rPr lang="en-US" sz="1800" baseline="0" dirty="0" smtClean="0">
                          <a:latin typeface="+mn-lt"/>
                        </a:rPr>
                        <a:t>Monthly</a:t>
                      </a:r>
                      <a:endParaRPr lang="en-US" sz="1800" dirty="0" smtClean="0">
                        <a:latin typeface="+mn-lt"/>
                      </a:endParaRPr>
                    </a:p>
                  </a:txBody>
                  <a:tcPr anchor="ctr"/>
                </a:tc>
                <a:tc gridSpan="2">
                  <a:txBody>
                    <a:bodyPr/>
                    <a:lstStyle/>
                    <a:p>
                      <a:pPr marL="0" marR="0" indent="0" algn="l" defTabSz="257168" rtl="0" eaLnBrk="1" fontAlgn="auto" latinLnBrk="0" hangingPunct="1">
                        <a:lnSpc>
                          <a:spcPct val="100000"/>
                        </a:lnSpc>
                        <a:spcBef>
                          <a:spcPts val="0"/>
                        </a:spcBef>
                        <a:spcAft>
                          <a:spcPts val="0"/>
                        </a:spcAft>
                        <a:buClrTx/>
                        <a:buSzTx/>
                        <a:buFontTx/>
                        <a:buNone/>
                        <a:tabLst/>
                        <a:defRPr/>
                      </a:pPr>
                      <a:r>
                        <a:rPr lang="en-US" sz="1800" dirty="0" smtClean="0">
                          <a:latin typeface="+mn-lt"/>
                        </a:rPr>
                        <a:t>License:  xxx $ per VPC</a:t>
                      </a:r>
                    </a:p>
                  </a:txBody>
                  <a:tcPr anchor="ctr"/>
                </a:tc>
                <a:tc hMerge="1">
                  <a:txBody>
                    <a:bodyPr/>
                    <a:lstStyle/>
                    <a:p>
                      <a:endParaRPr lang="en-US"/>
                    </a:p>
                  </a:txBody>
                  <a:tcPr anchor="ctr"/>
                </a:tc>
                <a:tc>
                  <a:txBody>
                    <a:bodyPr/>
                    <a:lstStyle/>
                    <a:p>
                      <a:endParaRPr lang="en-US" sz="1800" dirty="0">
                        <a:latin typeface="+mn-lt"/>
                      </a:endParaRPr>
                    </a:p>
                  </a:txBody>
                  <a:tcPr anchor="ctr"/>
                </a:tc>
                <a:tc>
                  <a:txBody>
                    <a:bodyPr/>
                    <a:lstStyle/>
                    <a:p>
                      <a:pPr marL="0" marR="0" indent="0" algn="l" defTabSz="257168" rtl="0" eaLnBrk="1" fontAlgn="auto" latinLnBrk="0" hangingPunct="1">
                        <a:lnSpc>
                          <a:spcPct val="100000"/>
                        </a:lnSpc>
                        <a:spcBef>
                          <a:spcPts val="0"/>
                        </a:spcBef>
                        <a:spcAft>
                          <a:spcPts val="0"/>
                        </a:spcAft>
                        <a:buClrTx/>
                        <a:buSzTx/>
                        <a:buFontTx/>
                        <a:buNone/>
                        <a:tabLst/>
                        <a:defRPr/>
                      </a:pPr>
                      <a:r>
                        <a:rPr lang="en-US" sz="1800" dirty="0" smtClean="0">
                          <a:latin typeface="+mn-lt"/>
                        </a:rPr>
                        <a:t>License:  xxx $ per VPC</a:t>
                      </a:r>
                    </a:p>
                  </a:txBody>
                  <a:tcPr anchor="ctr"/>
                </a:tc>
                <a:tc>
                  <a:txBody>
                    <a:bodyPr/>
                    <a:lstStyle/>
                    <a:p>
                      <a:endParaRPr lang="en-US" sz="1800" dirty="0">
                        <a:latin typeface="+mn-lt"/>
                      </a:endParaRPr>
                    </a:p>
                  </a:txBody>
                  <a:tcPr anchor="ctr"/>
                </a:tc>
                <a:tc>
                  <a:txBody>
                    <a:bodyPr/>
                    <a:lstStyle/>
                    <a:p>
                      <a:pPr marL="0" marR="0" indent="0" algn="l" defTabSz="257168" rtl="0" eaLnBrk="1" fontAlgn="auto" latinLnBrk="0" hangingPunct="1">
                        <a:lnSpc>
                          <a:spcPct val="100000"/>
                        </a:lnSpc>
                        <a:spcBef>
                          <a:spcPts val="0"/>
                        </a:spcBef>
                        <a:spcAft>
                          <a:spcPts val="0"/>
                        </a:spcAft>
                        <a:buClrTx/>
                        <a:buSzTx/>
                        <a:buFontTx/>
                        <a:buNone/>
                        <a:tabLst/>
                        <a:defRPr/>
                      </a:pPr>
                      <a:r>
                        <a:rPr lang="en-US" sz="1800" dirty="0" smtClean="0">
                          <a:latin typeface="+mn-lt"/>
                        </a:rPr>
                        <a:t>License:  xxx $ per VPC</a:t>
                      </a:r>
                    </a:p>
                  </a:txBody>
                  <a:tcPr anchor="ctr"/>
                </a:tc>
              </a:tr>
              <a:tr h="3457997">
                <a:tc>
                  <a:txBody>
                    <a:bodyPr/>
                    <a:lstStyle/>
                    <a:p>
                      <a:pPr marL="0" marR="0" indent="0" algn="l" defTabSz="257168" rtl="0" eaLnBrk="1" fontAlgn="auto" latinLnBrk="0" hangingPunct="1">
                        <a:lnSpc>
                          <a:spcPct val="100000"/>
                        </a:lnSpc>
                        <a:spcBef>
                          <a:spcPts val="0"/>
                        </a:spcBef>
                        <a:spcAft>
                          <a:spcPts val="0"/>
                        </a:spcAft>
                        <a:buClrTx/>
                        <a:buSzTx/>
                        <a:buFontTx/>
                        <a:buNone/>
                        <a:tabLst/>
                        <a:defRPr/>
                      </a:pPr>
                      <a:endParaRPr lang="en-US" sz="1050" dirty="0" smtClean="0">
                        <a:latin typeface="+mn-lt"/>
                      </a:endParaRPr>
                    </a:p>
                    <a:p>
                      <a:pPr marL="0" marR="0" indent="0" algn="l" defTabSz="257168" rtl="0" eaLnBrk="1" fontAlgn="auto" latinLnBrk="0" hangingPunct="1">
                        <a:lnSpc>
                          <a:spcPct val="100000"/>
                        </a:lnSpc>
                        <a:spcBef>
                          <a:spcPts val="0"/>
                        </a:spcBef>
                        <a:spcAft>
                          <a:spcPts val="0"/>
                        </a:spcAft>
                        <a:buClrTx/>
                        <a:buSzTx/>
                        <a:buFontTx/>
                        <a:buNone/>
                        <a:tabLst/>
                        <a:defRPr/>
                      </a:pPr>
                      <a:endParaRPr lang="en-US" sz="1050" dirty="0" smtClean="0">
                        <a:latin typeface="+mn-lt"/>
                      </a:endParaRPr>
                    </a:p>
                    <a:p>
                      <a:pPr marL="0" marR="0" indent="0" algn="l" defTabSz="257168" rtl="0" eaLnBrk="1" fontAlgn="auto" latinLnBrk="0" hangingPunct="1">
                        <a:lnSpc>
                          <a:spcPct val="100000"/>
                        </a:lnSpc>
                        <a:spcBef>
                          <a:spcPts val="0"/>
                        </a:spcBef>
                        <a:spcAft>
                          <a:spcPts val="0"/>
                        </a:spcAft>
                        <a:buClrTx/>
                        <a:buSzTx/>
                        <a:buFontTx/>
                        <a:buNone/>
                        <a:tabLst/>
                        <a:defRPr/>
                      </a:pPr>
                      <a:endParaRPr lang="en-US" sz="1050" dirty="0" smtClean="0">
                        <a:latin typeface="+mn-lt"/>
                      </a:endParaRPr>
                    </a:p>
                    <a:p>
                      <a:pPr marL="0" marR="0" indent="0" algn="l" defTabSz="257168" rtl="0" eaLnBrk="1" fontAlgn="auto" latinLnBrk="0" hangingPunct="1">
                        <a:lnSpc>
                          <a:spcPct val="100000"/>
                        </a:lnSpc>
                        <a:spcBef>
                          <a:spcPts val="0"/>
                        </a:spcBef>
                        <a:spcAft>
                          <a:spcPts val="0"/>
                        </a:spcAft>
                        <a:buClrTx/>
                        <a:buSzTx/>
                        <a:buFontTx/>
                        <a:buNone/>
                        <a:tabLst/>
                        <a:defRPr/>
                      </a:pPr>
                      <a:endParaRPr lang="en-US" sz="1050" dirty="0" smtClean="0">
                        <a:latin typeface="+mn-lt"/>
                      </a:endParaRPr>
                    </a:p>
                    <a:p>
                      <a:pPr marL="0" marR="0" indent="0" algn="l" defTabSz="257168" rtl="0" eaLnBrk="1" fontAlgn="auto" latinLnBrk="0" hangingPunct="1">
                        <a:lnSpc>
                          <a:spcPct val="100000"/>
                        </a:lnSpc>
                        <a:spcBef>
                          <a:spcPts val="0"/>
                        </a:spcBef>
                        <a:spcAft>
                          <a:spcPts val="0"/>
                        </a:spcAft>
                        <a:buClrTx/>
                        <a:buSzTx/>
                        <a:buFontTx/>
                        <a:buNone/>
                        <a:tabLst/>
                        <a:defRPr/>
                      </a:pPr>
                      <a:endParaRPr lang="en-US" sz="1050" dirty="0" smtClean="0">
                        <a:latin typeface="+mn-lt"/>
                      </a:endParaRPr>
                    </a:p>
                    <a:p>
                      <a:pPr marL="0" marR="0" indent="0" algn="l" defTabSz="257168" rtl="0" eaLnBrk="1" fontAlgn="auto" latinLnBrk="0" hangingPunct="1">
                        <a:lnSpc>
                          <a:spcPct val="100000"/>
                        </a:lnSpc>
                        <a:spcBef>
                          <a:spcPts val="0"/>
                        </a:spcBef>
                        <a:spcAft>
                          <a:spcPts val="0"/>
                        </a:spcAft>
                        <a:buClrTx/>
                        <a:buSzTx/>
                        <a:buFontTx/>
                        <a:buNone/>
                        <a:tabLst/>
                        <a:defRPr/>
                      </a:pPr>
                      <a:r>
                        <a:rPr lang="en-US" sz="2000" dirty="0" smtClean="0">
                          <a:latin typeface="+mn-lt"/>
                        </a:rPr>
                        <a:t>Capabilities</a:t>
                      </a:r>
                    </a:p>
                  </a:txBody>
                  <a:tcPr/>
                </a:tc>
                <a:tc gridSpan="2">
                  <a:txBody>
                    <a:bodyPr/>
                    <a:lstStyle/>
                    <a:p>
                      <a:endParaRPr lang="en-US" sz="1050" dirty="0" smtClean="0">
                        <a:latin typeface="+mn-lt"/>
                      </a:endParaRPr>
                    </a:p>
                    <a:p>
                      <a:endParaRPr lang="en-US" sz="1050" dirty="0" smtClean="0">
                        <a:latin typeface="+mn-lt"/>
                      </a:endParaRPr>
                    </a:p>
                    <a:p>
                      <a:endParaRPr lang="en-US" sz="1050" dirty="0" smtClean="0">
                        <a:latin typeface="+mn-lt"/>
                      </a:endParaRPr>
                    </a:p>
                    <a:p>
                      <a:endParaRPr lang="en-US" sz="1050" dirty="0" smtClean="0">
                        <a:latin typeface="+mn-lt"/>
                      </a:endParaRPr>
                    </a:p>
                    <a:p>
                      <a:endParaRPr lang="en-US" sz="1050" dirty="0" smtClean="0">
                        <a:latin typeface="+mn-lt"/>
                      </a:endParaRPr>
                    </a:p>
                    <a:p>
                      <a:endParaRPr lang="en-US" sz="1050" dirty="0" smtClean="0">
                        <a:latin typeface="+mn-lt"/>
                      </a:endParaRPr>
                    </a:p>
                    <a:p>
                      <a:endParaRPr lang="en-US" sz="1050" dirty="0" smtClean="0">
                        <a:latin typeface="+mn-lt"/>
                      </a:endParaRPr>
                    </a:p>
                    <a:p>
                      <a:endParaRPr lang="en-US" sz="1050" dirty="0" smtClean="0">
                        <a:latin typeface="+mn-lt"/>
                      </a:endParaRPr>
                    </a:p>
                    <a:p>
                      <a:endParaRPr lang="en-US" sz="1050" dirty="0" smtClean="0">
                        <a:latin typeface="+mn-lt"/>
                      </a:endParaRPr>
                    </a:p>
                    <a:p>
                      <a:endParaRPr lang="en-US" sz="1050" dirty="0" smtClean="0">
                        <a:latin typeface="+mn-lt"/>
                      </a:endParaRPr>
                    </a:p>
                    <a:p>
                      <a:endParaRPr lang="en-US" sz="1050" dirty="0" smtClean="0">
                        <a:latin typeface="+mn-lt"/>
                      </a:endParaRPr>
                    </a:p>
                    <a:p>
                      <a:endParaRPr lang="en-US" sz="1050" dirty="0" smtClean="0">
                        <a:latin typeface="+mn-lt"/>
                      </a:endParaRPr>
                    </a:p>
                    <a:p>
                      <a:endParaRPr lang="en-US" sz="1050" dirty="0" smtClean="0">
                        <a:latin typeface="+mn-lt"/>
                      </a:endParaRPr>
                    </a:p>
                  </a:txBody>
                  <a:tcPr/>
                </a:tc>
                <a:tc hMerge="1">
                  <a:txBody>
                    <a:bodyPr/>
                    <a:lstStyle/>
                    <a:p>
                      <a:endParaRPr lang="en-US" dirty="0"/>
                    </a:p>
                  </a:txBody>
                  <a:tcPr/>
                </a:tc>
                <a:tc>
                  <a:txBody>
                    <a:bodyPr/>
                    <a:lstStyle/>
                    <a:p>
                      <a:endParaRPr lang="en-US" sz="1050" dirty="0">
                        <a:latin typeface="+mn-lt"/>
                      </a:endParaRPr>
                    </a:p>
                  </a:txBody>
                  <a:tcPr/>
                </a:tc>
                <a:tc>
                  <a:txBody>
                    <a:bodyPr/>
                    <a:lstStyle/>
                    <a:p>
                      <a:endParaRPr lang="en-US" sz="1050" dirty="0">
                        <a:latin typeface="+mn-lt"/>
                      </a:endParaRPr>
                    </a:p>
                  </a:txBody>
                  <a:tcPr/>
                </a:tc>
                <a:tc>
                  <a:txBody>
                    <a:bodyPr/>
                    <a:lstStyle/>
                    <a:p>
                      <a:endParaRPr lang="en-US" sz="1050" dirty="0">
                        <a:latin typeface="+mn-lt"/>
                      </a:endParaRPr>
                    </a:p>
                  </a:txBody>
                  <a:tcPr/>
                </a:tc>
                <a:tc>
                  <a:txBody>
                    <a:bodyPr/>
                    <a:lstStyle/>
                    <a:p>
                      <a:endParaRPr lang="en-US" sz="1050" dirty="0">
                        <a:latin typeface="+mn-lt"/>
                      </a:endParaRPr>
                    </a:p>
                  </a:txBody>
                  <a:tcPr/>
                </a:tc>
              </a:tr>
            </a:tbl>
          </a:graphicData>
        </a:graphic>
      </p:graphicFrame>
      <p:sp>
        <p:nvSpPr>
          <p:cNvPr id="2" name="Title 1"/>
          <p:cNvSpPr>
            <a:spLocks noGrp="1"/>
          </p:cNvSpPr>
          <p:nvPr>
            <p:ph type="title"/>
          </p:nvPr>
        </p:nvSpPr>
        <p:spPr/>
        <p:txBody>
          <a:bodyPr/>
          <a:lstStyle/>
          <a:p>
            <a:r>
              <a:rPr lang="en-US" sz="3200" b="0" dirty="0">
                <a:solidFill>
                  <a:schemeClr val="accent4"/>
                </a:solidFill>
                <a:latin typeface="Arial" charset="0"/>
                <a:ea typeface="Arial" charset="0"/>
                <a:cs typeface="Arial" charset="0"/>
              </a:rPr>
              <a:t>IBM Cloud Automation Manager in IBM Cloud Private </a:t>
            </a:r>
            <a:r>
              <a:rPr lang="en-US" sz="3200" b="0" dirty="0">
                <a:solidFill>
                  <a:schemeClr val="accent4"/>
                </a:solidFill>
                <a:latin typeface="Arial" charset="0"/>
                <a:ea typeface="Arial" charset="0"/>
                <a:cs typeface="Arial" charset="0"/>
              </a:rPr>
              <a:t>- pricing </a:t>
            </a:r>
            <a:endParaRPr lang="en-US" sz="3200" b="0" i="1" dirty="0">
              <a:solidFill>
                <a:schemeClr val="accent4"/>
              </a:solidFill>
              <a:latin typeface="Arial" charset="0"/>
              <a:ea typeface="Arial" charset="0"/>
              <a:cs typeface="Arial" charset="0"/>
            </a:endParaRPr>
          </a:p>
        </p:txBody>
      </p:sp>
      <p:sp>
        <p:nvSpPr>
          <p:cNvPr id="24" name="Rectangle 23"/>
          <p:cNvSpPr/>
          <p:nvPr/>
        </p:nvSpPr>
        <p:spPr>
          <a:xfrm>
            <a:off x="4021678" y="982886"/>
            <a:ext cx="2465932" cy="670953"/>
          </a:xfrm>
          <a:prstGeom prst="rect">
            <a:avLst/>
          </a:prstGeom>
        </p:spPr>
        <p:txBody>
          <a:bodyPr wrap="none" lIns="146304" tIns="73152" rIns="146304" bIns="73152">
            <a:spAutoFit/>
          </a:bodyPr>
          <a:lstStyle/>
          <a:p>
            <a:pPr algn="ctr"/>
            <a:r>
              <a:rPr lang="en-US" altLang="en-US" sz="1700" b="1" dirty="0" smtClean="0">
                <a:solidFill>
                  <a:schemeClr val="accent1">
                    <a:lumMod val="50000"/>
                  </a:schemeClr>
                </a:solidFill>
                <a:latin typeface="Arial" charset="0"/>
                <a:ea typeface="Arial" charset="0"/>
                <a:cs typeface="Arial" charset="0"/>
                <a:sym typeface="Helvetica Neue Thin" charset="0"/>
              </a:rPr>
              <a:t>IBM Cloud Private</a:t>
            </a:r>
            <a:endParaRPr lang="en-US" altLang="en-US" sz="1700" b="1" dirty="0">
              <a:solidFill>
                <a:schemeClr val="accent1">
                  <a:lumMod val="50000"/>
                </a:schemeClr>
              </a:solidFill>
              <a:latin typeface="Arial" charset="0"/>
              <a:ea typeface="Arial" charset="0"/>
              <a:cs typeface="Arial" charset="0"/>
              <a:sym typeface="Helvetica Neue Thin" charset="0"/>
            </a:endParaRPr>
          </a:p>
          <a:p>
            <a:pPr algn="ctr"/>
            <a:r>
              <a:rPr lang="en-US" altLang="en-US" sz="1700" b="1" dirty="0">
                <a:solidFill>
                  <a:schemeClr val="accent1">
                    <a:lumMod val="50000"/>
                  </a:schemeClr>
                </a:solidFill>
                <a:latin typeface="Arial" charset="0"/>
                <a:ea typeface="Arial" charset="0"/>
                <a:cs typeface="Arial" charset="0"/>
                <a:sym typeface="Helvetica Neue Thin" charset="0"/>
              </a:rPr>
              <a:t>Cloud Native edition </a:t>
            </a:r>
            <a:endParaRPr lang="en-US" sz="1700" dirty="0">
              <a:solidFill>
                <a:schemeClr val="accent1">
                  <a:lumMod val="50000"/>
                </a:schemeClr>
              </a:solidFill>
            </a:endParaRPr>
          </a:p>
        </p:txBody>
      </p:sp>
      <p:sp>
        <p:nvSpPr>
          <p:cNvPr id="26" name="Rectangle 25"/>
          <p:cNvSpPr/>
          <p:nvPr/>
        </p:nvSpPr>
        <p:spPr>
          <a:xfrm>
            <a:off x="7112027" y="982886"/>
            <a:ext cx="3227358" cy="670953"/>
          </a:xfrm>
          <a:prstGeom prst="rect">
            <a:avLst/>
          </a:prstGeom>
        </p:spPr>
        <p:txBody>
          <a:bodyPr wrap="none" lIns="146304" tIns="73152" rIns="146304" bIns="73152">
            <a:spAutoFit/>
          </a:bodyPr>
          <a:lstStyle/>
          <a:p>
            <a:pPr algn="ctr"/>
            <a:r>
              <a:rPr lang="en-US" altLang="en-US" sz="1700" b="1" dirty="0" smtClean="0">
                <a:solidFill>
                  <a:schemeClr val="accent1">
                    <a:lumMod val="50000"/>
                  </a:schemeClr>
                </a:solidFill>
                <a:latin typeface="Arial" charset="0"/>
                <a:ea typeface="Arial" charset="0"/>
                <a:cs typeface="Arial" charset="0"/>
                <a:sym typeface="Helvetica Neue Thin" charset="0"/>
              </a:rPr>
              <a:t>IBM Cloud Private</a:t>
            </a:r>
            <a:endParaRPr lang="en-US" altLang="en-US" sz="1700" b="1" dirty="0">
              <a:solidFill>
                <a:schemeClr val="accent1">
                  <a:lumMod val="50000"/>
                </a:schemeClr>
              </a:solidFill>
              <a:latin typeface="Arial" charset="0"/>
              <a:ea typeface="Arial" charset="0"/>
              <a:cs typeface="Arial" charset="0"/>
              <a:sym typeface="Helvetica Neue Thin" charset="0"/>
            </a:endParaRPr>
          </a:p>
          <a:p>
            <a:pPr algn="ctr"/>
            <a:r>
              <a:rPr lang="en-US" altLang="en-US" sz="1700" b="1" dirty="0">
                <a:solidFill>
                  <a:schemeClr val="accent1">
                    <a:lumMod val="50000"/>
                  </a:schemeClr>
                </a:solidFill>
                <a:latin typeface="Arial" charset="0"/>
                <a:ea typeface="Arial" charset="0"/>
                <a:cs typeface="Arial" charset="0"/>
                <a:sym typeface="Helvetica Neue Thin" charset="0"/>
              </a:rPr>
              <a:t>Cloud Modernization edition</a:t>
            </a:r>
            <a:endParaRPr lang="en-US" sz="1700" dirty="0">
              <a:solidFill>
                <a:schemeClr val="accent1">
                  <a:lumMod val="50000"/>
                </a:schemeClr>
              </a:solidFill>
            </a:endParaRPr>
          </a:p>
        </p:txBody>
      </p:sp>
      <p:sp>
        <p:nvSpPr>
          <p:cNvPr id="34" name="Rectangle 33"/>
          <p:cNvSpPr/>
          <p:nvPr/>
        </p:nvSpPr>
        <p:spPr>
          <a:xfrm>
            <a:off x="10784458" y="982886"/>
            <a:ext cx="2515625" cy="670953"/>
          </a:xfrm>
          <a:prstGeom prst="rect">
            <a:avLst/>
          </a:prstGeom>
        </p:spPr>
        <p:txBody>
          <a:bodyPr wrap="none" lIns="146304" tIns="73152" rIns="146304" bIns="73152">
            <a:spAutoFit/>
          </a:bodyPr>
          <a:lstStyle/>
          <a:p>
            <a:pPr algn="ctr"/>
            <a:r>
              <a:rPr lang="en-US" altLang="en-US" sz="1700" b="1" dirty="0" smtClean="0">
                <a:solidFill>
                  <a:schemeClr val="accent1">
                    <a:lumMod val="50000"/>
                  </a:schemeClr>
                </a:solidFill>
                <a:latin typeface="Arial" charset="0"/>
                <a:ea typeface="Arial" charset="0"/>
                <a:cs typeface="Arial" charset="0"/>
                <a:sym typeface="Helvetica Neue Thin" charset="0"/>
              </a:rPr>
              <a:t>IBM Cloud Private</a:t>
            </a:r>
            <a:endParaRPr lang="en-US" altLang="en-US" sz="1700" b="1" dirty="0">
              <a:solidFill>
                <a:schemeClr val="accent1">
                  <a:lumMod val="50000"/>
                </a:schemeClr>
              </a:solidFill>
              <a:latin typeface="Arial" charset="0"/>
              <a:ea typeface="Arial" charset="0"/>
              <a:cs typeface="Arial" charset="0"/>
              <a:sym typeface="Helvetica Neue Thin" charset="0"/>
            </a:endParaRPr>
          </a:p>
          <a:p>
            <a:pPr algn="ctr"/>
            <a:r>
              <a:rPr lang="en-US" altLang="en-US" sz="1700" b="1" dirty="0">
                <a:solidFill>
                  <a:schemeClr val="accent1">
                    <a:lumMod val="50000"/>
                  </a:schemeClr>
                </a:solidFill>
                <a:latin typeface="Arial" charset="0"/>
                <a:ea typeface="Arial" charset="0"/>
                <a:cs typeface="Arial" charset="0"/>
                <a:sym typeface="Helvetica Neue Thin" charset="0"/>
              </a:rPr>
              <a:t>Data Scientist edition</a:t>
            </a:r>
            <a:endParaRPr lang="en-US" sz="1700" dirty="0">
              <a:solidFill>
                <a:schemeClr val="accent1">
                  <a:lumMod val="50000"/>
                </a:schemeClr>
              </a:solidFill>
            </a:endParaRPr>
          </a:p>
        </p:txBody>
      </p:sp>
      <p:grpSp>
        <p:nvGrpSpPr>
          <p:cNvPr id="35" name="Group 34"/>
          <p:cNvGrpSpPr/>
          <p:nvPr/>
        </p:nvGrpSpPr>
        <p:grpSpPr>
          <a:xfrm>
            <a:off x="3594339" y="4526641"/>
            <a:ext cx="2871882" cy="3166622"/>
            <a:chOff x="1032993" y="2014815"/>
            <a:chExt cx="2232000" cy="2597525"/>
          </a:xfrm>
        </p:grpSpPr>
        <p:sp>
          <p:nvSpPr>
            <p:cNvPr id="36" name="Rounded Rectangle 35"/>
            <p:cNvSpPr/>
            <p:nvPr/>
          </p:nvSpPr>
          <p:spPr bwMode="auto">
            <a:xfrm>
              <a:off x="1032993" y="2014815"/>
              <a:ext cx="2232000" cy="2597525"/>
            </a:xfrm>
            <a:prstGeom prst="roundRect">
              <a:avLst>
                <a:gd name="adj" fmla="val 7345"/>
              </a:avLst>
            </a:prstGeom>
            <a:noFill/>
            <a:ln w="12700" cap="flat" cmpd="sng" algn="ctr">
              <a:solidFill>
                <a:srgbClr val="009EE2">
                  <a:lumMod val="50000"/>
                </a:srgbClr>
              </a:solidFill>
              <a:prstDash val="dash"/>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300" kern="0">
                <a:solidFill>
                  <a:prstClr val="white"/>
                </a:solidFill>
                <a:latin typeface="HelvNeue Light for IBM" pitchFamily="34" charset="0"/>
                <a:ea typeface=""/>
                <a:cs typeface=""/>
              </a:endParaRPr>
            </a:p>
          </p:txBody>
        </p:sp>
        <p:sp>
          <p:nvSpPr>
            <p:cNvPr id="37" name="Rounded Rectangle 36"/>
            <p:cNvSpPr/>
            <p:nvPr/>
          </p:nvSpPr>
          <p:spPr>
            <a:xfrm>
              <a:off x="1277427" y="2098657"/>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000" dirty="0"/>
                <a:t>Foundation Capabilities</a:t>
              </a:r>
            </a:p>
            <a:p>
              <a:pPr marL="147320" indent="-147320">
                <a:buFont typeface="Arial" charset="0"/>
                <a:buChar char="•"/>
              </a:pPr>
              <a:r>
                <a:rPr lang="en-US" sz="1000" dirty="0" err="1"/>
                <a:t>Kubernetes</a:t>
              </a:r>
              <a:endParaRPr lang="en-US" sz="1000" dirty="0"/>
            </a:p>
            <a:p>
              <a:pPr marL="147320" indent="-147320">
                <a:buFont typeface="Arial" charset="0"/>
                <a:buChar char="•"/>
              </a:pPr>
              <a:r>
                <a:rPr lang="en-US" sz="1000" dirty="0"/>
                <a:t>Cloud Foundry</a:t>
              </a:r>
            </a:p>
            <a:p>
              <a:pPr marL="147320" indent="-147320">
                <a:buFont typeface="Arial" charset="0"/>
                <a:buChar char="•"/>
              </a:pPr>
              <a:r>
                <a:rPr lang="en-US" sz="1000" dirty="0"/>
                <a:t>Core services</a:t>
              </a:r>
            </a:p>
            <a:p>
              <a:endParaRPr lang="en-US" sz="1000" dirty="0"/>
            </a:p>
          </p:txBody>
        </p:sp>
        <p:sp>
          <p:nvSpPr>
            <p:cNvPr id="38" name="Rounded Rectangle 37"/>
            <p:cNvSpPr/>
            <p:nvPr/>
          </p:nvSpPr>
          <p:spPr>
            <a:xfrm>
              <a:off x="1277427" y="2724462"/>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000" dirty="0"/>
                <a:t>Developer Capabilities</a:t>
              </a:r>
            </a:p>
            <a:p>
              <a:pPr marL="147320" indent="-147320">
                <a:buFont typeface="Arial" charset="0"/>
                <a:buChar char="•"/>
              </a:pPr>
              <a:r>
                <a:rPr lang="en-US" sz="1000" dirty="0" err="1"/>
                <a:t>xxxx</a:t>
              </a:r>
              <a:endParaRPr lang="en-US" sz="1000" dirty="0"/>
            </a:p>
            <a:p>
              <a:pPr marL="147320" indent="-147320">
                <a:buFont typeface="Arial" charset="0"/>
                <a:buChar char="•"/>
              </a:pPr>
              <a:r>
                <a:rPr lang="en-US" sz="1000" dirty="0" err="1"/>
                <a:t>yyyy</a:t>
              </a:r>
              <a:endParaRPr lang="en-US" sz="1000" dirty="0"/>
            </a:p>
            <a:p>
              <a:pPr marL="147320" indent="-147320">
                <a:buFont typeface="Arial" charset="0"/>
                <a:buChar char="•"/>
              </a:pPr>
              <a:r>
                <a:rPr lang="en-US" sz="1000" dirty="0" err="1"/>
                <a:t>zzzzz</a:t>
              </a:r>
              <a:endParaRPr lang="en-US" sz="1000" dirty="0"/>
            </a:p>
          </p:txBody>
        </p:sp>
        <p:sp>
          <p:nvSpPr>
            <p:cNvPr id="39" name="Rounded Rectangle 38"/>
            <p:cNvSpPr/>
            <p:nvPr/>
          </p:nvSpPr>
          <p:spPr>
            <a:xfrm>
              <a:off x="1277426" y="3342334"/>
              <a:ext cx="1768290"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000" dirty="0"/>
                <a:t>Management Capabilities</a:t>
              </a:r>
            </a:p>
            <a:p>
              <a:pPr marL="147320" indent="-147320">
                <a:buFont typeface="Arial" charset="0"/>
                <a:buChar char="•"/>
              </a:pPr>
              <a:r>
                <a:rPr lang="en-US" sz="1000" b="1" dirty="0">
                  <a:solidFill>
                    <a:srgbClr val="002060"/>
                  </a:solidFill>
                </a:rPr>
                <a:t>Cloud Automation Manager</a:t>
              </a:r>
            </a:p>
            <a:p>
              <a:pPr marL="147320" indent="-147320">
                <a:buFont typeface="Arial" charset="0"/>
                <a:buChar char="•"/>
              </a:pPr>
              <a:r>
                <a:rPr lang="en-US" sz="1000" b="1" dirty="0">
                  <a:solidFill>
                    <a:srgbClr val="002060"/>
                  </a:solidFill>
                </a:rPr>
                <a:t>Pre-build automation content</a:t>
              </a:r>
            </a:p>
            <a:p>
              <a:pPr marL="274320" indent="-274320">
                <a:buFont typeface="Arial" charset="0"/>
                <a:buChar char="•"/>
              </a:pPr>
              <a:endParaRPr lang="en-US" sz="1000" dirty="0"/>
            </a:p>
          </p:txBody>
        </p:sp>
      </p:grpSp>
      <p:grpSp>
        <p:nvGrpSpPr>
          <p:cNvPr id="7" name="Group 6"/>
          <p:cNvGrpSpPr/>
          <p:nvPr/>
        </p:nvGrpSpPr>
        <p:grpSpPr>
          <a:xfrm>
            <a:off x="7200677" y="4441783"/>
            <a:ext cx="2871882" cy="3166622"/>
            <a:chOff x="4063871" y="1108878"/>
            <a:chExt cx="1794926" cy="1979139"/>
          </a:xfrm>
        </p:grpSpPr>
        <p:grpSp>
          <p:nvGrpSpPr>
            <p:cNvPr id="54" name="Group 53"/>
            <p:cNvGrpSpPr/>
            <p:nvPr/>
          </p:nvGrpSpPr>
          <p:grpSpPr>
            <a:xfrm>
              <a:off x="4063871" y="1108878"/>
              <a:ext cx="1794926" cy="1979139"/>
              <a:chOff x="1032993" y="2014815"/>
              <a:chExt cx="2232000" cy="2597525"/>
            </a:xfrm>
          </p:grpSpPr>
          <p:sp>
            <p:nvSpPr>
              <p:cNvPr id="55" name="Rounded Rectangle 54"/>
              <p:cNvSpPr/>
              <p:nvPr/>
            </p:nvSpPr>
            <p:spPr bwMode="auto">
              <a:xfrm>
                <a:off x="1032993" y="2014815"/>
                <a:ext cx="2232000" cy="2597525"/>
              </a:xfrm>
              <a:prstGeom prst="roundRect">
                <a:avLst>
                  <a:gd name="adj" fmla="val 7345"/>
                </a:avLst>
              </a:prstGeom>
              <a:noFill/>
              <a:ln w="12700" cap="flat" cmpd="sng" algn="ctr">
                <a:solidFill>
                  <a:srgbClr val="009EE2">
                    <a:lumMod val="50000"/>
                  </a:srgbClr>
                </a:solidFill>
                <a:prstDash val="dash"/>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300" kern="0">
                  <a:solidFill>
                    <a:prstClr val="white"/>
                  </a:solidFill>
                  <a:latin typeface="HelvNeue Light for IBM" pitchFamily="34" charset="0"/>
                  <a:ea typeface=""/>
                  <a:cs typeface=""/>
                </a:endParaRPr>
              </a:p>
            </p:txBody>
          </p:sp>
          <p:sp>
            <p:nvSpPr>
              <p:cNvPr id="56" name="Rounded Rectangle 55"/>
              <p:cNvSpPr/>
              <p:nvPr/>
            </p:nvSpPr>
            <p:spPr>
              <a:xfrm>
                <a:off x="1277427" y="2098657"/>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000"/>
                  <a:t>Foundation Capabilities</a:t>
                </a:r>
              </a:p>
              <a:p>
                <a:pPr marL="147320" indent="-147320">
                  <a:buFont typeface="Arial" charset="0"/>
                  <a:buChar char="•"/>
                </a:pPr>
                <a:r>
                  <a:rPr lang="en-US" sz="1000"/>
                  <a:t>Kubernetes</a:t>
                </a:r>
              </a:p>
              <a:p>
                <a:pPr marL="147320" indent="-147320">
                  <a:buFont typeface="Arial" charset="0"/>
                  <a:buChar char="•"/>
                </a:pPr>
                <a:r>
                  <a:rPr lang="en-US" sz="1000"/>
                  <a:t>Cloud Foundry</a:t>
                </a:r>
              </a:p>
              <a:p>
                <a:pPr marL="147320" indent="-147320">
                  <a:buFont typeface="Arial" charset="0"/>
                  <a:buChar char="•"/>
                </a:pPr>
                <a:r>
                  <a:rPr lang="en-US" sz="1000"/>
                  <a:t>Core services</a:t>
                </a:r>
              </a:p>
              <a:p>
                <a:endParaRPr lang="en-US" sz="1000"/>
              </a:p>
            </p:txBody>
          </p:sp>
          <p:sp>
            <p:nvSpPr>
              <p:cNvPr id="57" name="Rounded Rectangle 56"/>
              <p:cNvSpPr/>
              <p:nvPr/>
            </p:nvSpPr>
            <p:spPr>
              <a:xfrm>
                <a:off x="1277427" y="2724462"/>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000"/>
                  <a:t>Developer Capabilities</a:t>
                </a:r>
              </a:p>
              <a:p>
                <a:pPr marL="147320" indent="-147320">
                  <a:buFont typeface="Arial" charset="0"/>
                  <a:buChar char="•"/>
                </a:pPr>
                <a:r>
                  <a:rPr lang="en-US" sz="1000" err="1"/>
                  <a:t>xxxx</a:t>
                </a:r>
                <a:endParaRPr lang="en-US" sz="1000"/>
              </a:p>
              <a:p>
                <a:pPr marL="147320" indent="-147320">
                  <a:buFont typeface="Arial" charset="0"/>
                  <a:buChar char="•"/>
                </a:pPr>
                <a:r>
                  <a:rPr lang="en-US" sz="1000" err="1"/>
                  <a:t>yyyy</a:t>
                </a:r>
                <a:endParaRPr lang="en-US" sz="1000"/>
              </a:p>
              <a:p>
                <a:pPr marL="147320" indent="-147320">
                  <a:buFont typeface="Arial" charset="0"/>
                  <a:buChar char="•"/>
                </a:pPr>
                <a:r>
                  <a:rPr lang="en-US" sz="1000" err="1"/>
                  <a:t>zzzzz</a:t>
                </a:r>
                <a:endParaRPr lang="en-US" sz="1000"/>
              </a:p>
            </p:txBody>
          </p:sp>
          <p:sp>
            <p:nvSpPr>
              <p:cNvPr id="58" name="Rounded Rectangle 57"/>
              <p:cNvSpPr/>
              <p:nvPr/>
            </p:nvSpPr>
            <p:spPr>
              <a:xfrm>
                <a:off x="1277426" y="3342334"/>
                <a:ext cx="1768290"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000"/>
                  <a:t>Management Capabilities</a:t>
                </a:r>
              </a:p>
              <a:p>
                <a:pPr marL="147320" indent="-147320">
                  <a:buFont typeface="Arial" charset="0"/>
                  <a:buChar char="•"/>
                </a:pPr>
                <a:r>
                  <a:rPr lang="en-US" sz="1000" b="1">
                    <a:solidFill>
                      <a:srgbClr val="002060"/>
                    </a:solidFill>
                  </a:rPr>
                  <a:t>Cloud Automation Manager</a:t>
                </a:r>
              </a:p>
              <a:p>
                <a:pPr marL="147320" indent="-147320">
                  <a:buFont typeface="Arial" charset="0"/>
                  <a:buChar char="•"/>
                </a:pPr>
                <a:r>
                  <a:rPr lang="en-US" sz="1000" b="1">
                    <a:solidFill>
                      <a:srgbClr val="002060"/>
                    </a:solidFill>
                  </a:rPr>
                  <a:t>Pre-build automation content</a:t>
                </a:r>
              </a:p>
              <a:p>
                <a:pPr marL="274320" indent="-274320">
                  <a:buFont typeface="Arial" charset="0"/>
                  <a:buChar char="•"/>
                </a:pPr>
                <a:endParaRPr lang="en-US" sz="1000"/>
              </a:p>
            </p:txBody>
          </p:sp>
        </p:grpSp>
        <p:sp>
          <p:nvSpPr>
            <p:cNvPr id="64" name="Rounded Rectangle 63"/>
            <p:cNvSpPr/>
            <p:nvPr/>
          </p:nvSpPr>
          <p:spPr>
            <a:xfrm>
              <a:off x="4260439" y="2591136"/>
              <a:ext cx="1422000" cy="435600"/>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000"/>
                <a:t>Production Capabilities</a:t>
              </a:r>
            </a:p>
            <a:p>
              <a:pPr marL="274320" indent="-274320">
                <a:buFont typeface="Arial" charset="0"/>
                <a:buChar char="•"/>
              </a:pPr>
              <a:r>
                <a:rPr lang="en-US" sz="1000" err="1"/>
                <a:t>xxxxxx</a:t>
              </a:r>
              <a:endParaRPr lang="en-US" sz="1000"/>
            </a:p>
            <a:p>
              <a:pPr marL="274320" indent="-274320">
                <a:buFont typeface="Arial" charset="0"/>
                <a:buChar char="•"/>
              </a:pPr>
              <a:r>
                <a:rPr lang="en-US" sz="1000" err="1"/>
                <a:t>yyyyyy</a:t>
              </a:r>
              <a:endParaRPr lang="en-US" sz="1000"/>
            </a:p>
            <a:p>
              <a:pPr marL="274320" indent="-274320">
                <a:buFont typeface="Arial" charset="0"/>
                <a:buChar char="•"/>
              </a:pPr>
              <a:endParaRPr lang="en-US" sz="1000"/>
            </a:p>
          </p:txBody>
        </p:sp>
      </p:grpSp>
      <p:grpSp>
        <p:nvGrpSpPr>
          <p:cNvPr id="4" name="Group 3"/>
          <p:cNvGrpSpPr/>
          <p:nvPr/>
        </p:nvGrpSpPr>
        <p:grpSpPr>
          <a:xfrm>
            <a:off x="10670875" y="4461126"/>
            <a:ext cx="2871882" cy="3166622"/>
            <a:chOff x="6628956" y="1105504"/>
            <a:chExt cx="1794926" cy="1979139"/>
          </a:xfrm>
        </p:grpSpPr>
        <p:grpSp>
          <p:nvGrpSpPr>
            <p:cNvPr id="59" name="Group 58"/>
            <p:cNvGrpSpPr/>
            <p:nvPr/>
          </p:nvGrpSpPr>
          <p:grpSpPr>
            <a:xfrm>
              <a:off x="6628956" y="1105504"/>
              <a:ext cx="1794926" cy="1979139"/>
              <a:chOff x="1032993" y="2014815"/>
              <a:chExt cx="2232000" cy="2597525"/>
            </a:xfrm>
          </p:grpSpPr>
          <p:sp>
            <p:nvSpPr>
              <p:cNvPr id="60" name="Rounded Rectangle 59"/>
              <p:cNvSpPr/>
              <p:nvPr/>
            </p:nvSpPr>
            <p:spPr bwMode="auto">
              <a:xfrm>
                <a:off x="1032993" y="2014815"/>
                <a:ext cx="2232000" cy="2597525"/>
              </a:xfrm>
              <a:prstGeom prst="roundRect">
                <a:avLst>
                  <a:gd name="adj" fmla="val 7345"/>
                </a:avLst>
              </a:prstGeom>
              <a:noFill/>
              <a:ln w="12700" cap="flat" cmpd="sng" algn="ctr">
                <a:solidFill>
                  <a:srgbClr val="009EE2">
                    <a:lumMod val="50000"/>
                  </a:srgbClr>
                </a:solidFill>
                <a:prstDash val="dash"/>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300" kern="0">
                  <a:solidFill>
                    <a:prstClr val="white"/>
                  </a:solidFill>
                  <a:latin typeface="HelvNeue Light for IBM" pitchFamily="34" charset="0"/>
                  <a:ea typeface=""/>
                  <a:cs typeface=""/>
                </a:endParaRPr>
              </a:p>
            </p:txBody>
          </p:sp>
          <p:sp>
            <p:nvSpPr>
              <p:cNvPr id="61" name="Rounded Rectangle 60"/>
              <p:cNvSpPr/>
              <p:nvPr/>
            </p:nvSpPr>
            <p:spPr>
              <a:xfrm>
                <a:off x="1277427" y="2098657"/>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000"/>
                  <a:t>Foundation Capabilities</a:t>
                </a:r>
              </a:p>
              <a:p>
                <a:pPr marL="147320" indent="-147320">
                  <a:buFont typeface="Arial" charset="0"/>
                  <a:buChar char="•"/>
                </a:pPr>
                <a:r>
                  <a:rPr lang="en-US" sz="1000"/>
                  <a:t>Kubernetes</a:t>
                </a:r>
              </a:p>
              <a:p>
                <a:pPr marL="147320" indent="-147320">
                  <a:buFont typeface="Arial" charset="0"/>
                  <a:buChar char="•"/>
                </a:pPr>
                <a:r>
                  <a:rPr lang="en-US" sz="1000"/>
                  <a:t>Cloud Foundry</a:t>
                </a:r>
              </a:p>
              <a:p>
                <a:pPr marL="147320" indent="-147320">
                  <a:buFont typeface="Arial" charset="0"/>
                  <a:buChar char="•"/>
                </a:pPr>
                <a:r>
                  <a:rPr lang="en-US" sz="1000"/>
                  <a:t>Core services</a:t>
                </a:r>
              </a:p>
              <a:p>
                <a:endParaRPr lang="en-US" sz="1000"/>
              </a:p>
            </p:txBody>
          </p:sp>
          <p:sp>
            <p:nvSpPr>
              <p:cNvPr id="62" name="Rounded Rectangle 61"/>
              <p:cNvSpPr/>
              <p:nvPr/>
            </p:nvSpPr>
            <p:spPr>
              <a:xfrm>
                <a:off x="1277427" y="2724462"/>
                <a:ext cx="1768289"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000"/>
                  <a:t>Developer Capabilities</a:t>
                </a:r>
              </a:p>
              <a:p>
                <a:pPr marL="147320" indent="-147320">
                  <a:buFont typeface="Arial" charset="0"/>
                  <a:buChar char="•"/>
                </a:pPr>
                <a:r>
                  <a:rPr lang="en-US" sz="1000" err="1"/>
                  <a:t>xxxx</a:t>
                </a:r>
                <a:endParaRPr lang="en-US" sz="1000"/>
              </a:p>
              <a:p>
                <a:pPr marL="147320" indent="-147320">
                  <a:buFont typeface="Arial" charset="0"/>
                  <a:buChar char="•"/>
                </a:pPr>
                <a:r>
                  <a:rPr lang="en-US" sz="1000" err="1"/>
                  <a:t>yyyy</a:t>
                </a:r>
                <a:endParaRPr lang="en-US" sz="1000"/>
              </a:p>
              <a:p>
                <a:pPr marL="147320" indent="-147320">
                  <a:buFont typeface="Arial" charset="0"/>
                  <a:buChar char="•"/>
                </a:pPr>
                <a:r>
                  <a:rPr lang="en-US" sz="1000" err="1"/>
                  <a:t>zzzzz</a:t>
                </a:r>
                <a:endParaRPr lang="en-US" sz="1000"/>
              </a:p>
            </p:txBody>
          </p:sp>
          <p:sp>
            <p:nvSpPr>
              <p:cNvPr id="63" name="Rounded Rectangle 62"/>
              <p:cNvSpPr/>
              <p:nvPr/>
            </p:nvSpPr>
            <p:spPr>
              <a:xfrm>
                <a:off x="1277426" y="3342334"/>
                <a:ext cx="1768290" cy="57277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000"/>
                  <a:t>Management Capabilities</a:t>
                </a:r>
              </a:p>
              <a:p>
                <a:pPr marL="147320" indent="-147320">
                  <a:buFont typeface="Arial" charset="0"/>
                  <a:buChar char="•"/>
                </a:pPr>
                <a:r>
                  <a:rPr lang="en-US" sz="1000" b="1">
                    <a:solidFill>
                      <a:srgbClr val="002060"/>
                    </a:solidFill>
                  </a:rPr>
                  <a:t>Cloud Automation Manager</a:t>
                </a:r>
              </a:p>
              <a:p>
                <a:pPr marL="147320" indent="-147320">
                  <a:buFont typeface="Arial" charset="0"/>
                  <a:buChar char="•"/>
                </a:pPr>
                <a:r>
                  <a:rPr lang="en-US" sz="1000" b="1">
                    <a:solidFill>
                      <a:srgbClr val="002060"/>
                    </a:solidFill>
                  </a:rPr>
                  <a:t>Pre-build automation content</a:t>
                </a:r>
              </a:p>
              <a:p>
                <a:pPr marL="274320" indent="-274320">
                  <a:buFont typeface="Arial" charset="0"/>
                  <a:buChar char="•"/>
                </a:pPr>
                <a:endParaRPr lang="en-US" sz="1000"/>
              </a:p>
            </p:txBody>
          </p:sp>
        </p:grpSp>
        <p:sp>
          <p:nvSpPr>
            <p:cNvPr id="65" name="Rounded Rectangle 64"/>
            <p:cNvSpPr/>
            <p:nvPr/>
          </p:nvSpPr>
          <p:spPr>
            <a:xfrm>
              <a:off x="6825544" y="2601222"/>
              <a:ext cx="1422000" cy="435600"/>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0" rtlCol="0" anchor="t" anchorCtr="0"/>
            <a:lstStyle/>
            <a:p>
              <a:r>
                <a:rPr lang="en-US" sz="1000"/>
                <a:t>Production Capabilities</a:t>
              </a:r>
            </a:p>
            <a:p>
              <a:pPr marL="274320" indent="-274320">
                <a:buFont typeface="Arial" charset="0"/>
                <a:buChar char="•"/>
              </a:pPr>
              <a:r>
                <a:rPr lang="en-US" sz="1000" err="1"/>
                <a:t>xxxxxx</a:t>
              </a:r>
              <a:endParaRPr lang="en-US" sz="1000"/>
            </a:p>
            <a:p>
              <a:pPr marL="274320" indent="-274320">
                <a:buFont typeface="Arial" charset="0"/>
                <a:buChar char="•"/>
              </a:pPr>
              <a:r>
                <a:rPr lang="en-US" sz="1000" err="1"/>
                <a:t>yyyyyy</a:t>
              </a:r>
              <a:endParaRPr lang="en-US" sz="1000"/>
            </a:p>
            <a:p>
              <a:pPr marL="274320" indent="-274320">
                <a:buFont typeface="Arial" charset="0"/>
                <a:buChar char="•"/>
              </a:pPr>
              <a:endParaRPr lang="en-US" sz="1000"/>
            </a:p>
          </p:txBody>
        </p:sp>
      </p:grpSp>
      <p:sp>
        <p:nvSpPr>
          <p:cNvPr id="66" name="TextBox 65"/>
          <p:cNvSpPr txBox="1"/>
          <p:nvPr/>
        </p:nvSpPr>
        <p:spPr>
          <a:xfrm>
            <a:off x="38101" y="656662"/>
            <a:ext cx="3458318" cy="1034130"/>
          </a:xfrm>
          <a:prstGeom prst="rect">
            <a:avLst/>
          </a:prstGeom>
          <a:noFill/>
          <a:ln>
            <a:solidFill>
              <a:srgbClr val="FF0000"/>
            </a:solidFill>
          </a:ln>
        </p:spPr>
        <p:txBody>
          <a:bodyPr wrap="square" lIns="146304" tIns="73152" rIns="146304" bIns="73152" rtlCol="0">
            <a:spAutoFit/>
          </a:bodyPr>
          <a:lstStyle/>
          <a:p>
            <a:r>
              <a:rPr lang="en-US" sz="1900" kern="0" spc="-48" dirty="0">
                <a:solidFill>
                  <a:srgbClr val="FF0000"/>
                </a:solidFill>
                <a:latin typeface="Arial"/>
                <a:cs typeface="Arial"/>
              </a:rPr>
              <a:t>Preliminary Chart. </a:t>
            </a:r>
            <a:r>
              <a:rPr lang="en-US" sz="1900" kern="0" spc="-48" dirty="0">
                <a:solidFill>
                  <a:srgbClr val="FF0000"/>
                </a:solidFill>
                <a:latin typeface="Arial"/>
                <a:cs typeface="Arial"/>
              </a:rPr>
              <a:t>This chart may be replaced by the </a:t>
            </a:r>
            <a:r>
              <a:rPr lang="en-US" sz="1900" kern="0" spc="-48" dirty="0" smtClean="0">
                <a:solidFill>
                  <a:srgbClr val="FF0000"/>
                </a:solidFill>
                <a:latin typeface="Arial"/>
                <a:cs typeface="Arial"/>
              </a:rPr>
              <a:t>ICP </a:t>
            </a:r>
            <a:r>
              <a:rPr lang="en-US" sz="1900" kern="0" spc="-48" dirty="0">
                <a:solidFill>
                  <a:srgbClr val="FF0000"/>
                </a:solidFill>
                <a:latin typeface="Arial"/>
                <a:cs typeface="Arial"/>
              </a:rPr>
              <a:t>pricing chart once it is finalized</a:t>
            </a:r>
            <a:endParaRPr lang="en-US" sz="1900" kern="0" spc="-48" dirty="0">
              <a:solidFill>
                <a:srgbClr val="FF0000"/>
              </a:solidFill>
              <a:latin typeface="Arial"/>
              <a:cs typeface="Arial"/>
            </a:endParaRPr>
          </a:p>
        </p:txBody>
      </p:sp>
      <p:sp>
        <p:nvSpPr>
          <p:cNvPr id="29"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26</a:t>
            </a:fld>
            <a:endParaRPr lang="en-US" dirty="0">
              <a:solidFill>
                <a:srgbClr val="6D7777"/>
              </a:solidFill>
            </a:endParaRPr>
          </a:p>
        </p:txBody>
      </p:sp>
    </p:spTree>
    <p:custDataLst>
      <p:tags r:id="rId1"/>
    </p:custDataLst>
    <p:extLst>
      <p:ext uri="{BB962C8B-B14F-4D97-AF65-F5344CB8AC3E}">
        <p14:creationId xmlns:p14="http://schemas.microsoft.com/office/powerpoint/2010/main" val="674134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1541828" y="4718995"/>
            <a:ext cx="956657" cy="763774"/>
            <a:chOff x="2098990" y="2962463"/>
            <a:chExt cx="597911" cy="457200"/>
          </a:xfrm>
        </p:grpSpPr>
        <p:cxnSp>
          <p:nvCxnSpPr>
            <p:cNvPr id="47" name="Straight Arrow Connector 46"/>
            <p:cNvCxnSpPr/>
            <p:nvPr/>
          </p:nvCxnSpPr>
          <p:spPr>
            <a:xfrm>
              <a:off x="2164466" y="2962463"/>
              <a:ext cx="532435" cy="457200"/>
            </a:xfrm>
            <a:prstGeom prst="straightConnector1">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098990" y="3074192"/>
              <a:ext cx="546825" cy="175025"/>
            </a:xfrm>
            <a:prstGeom prst="rect">
              <a:avLst/>
            </a:prstGeom>
            <a:solidFill>
              <a:schemeClr val="bg1"/>
            </a:solidFill>
          </p:spPr>
          <p:txBody>
            <a:bodyPr wrap="none" rtlCol="0">
              <a:spAutoFit/>
            </a:bodyPr>
            <a:lstStyle/>
            <a:p>
              <a:r>
                <a:rPr lang="en-US" sz="1300" kern="0" spc="-48" dirty="0">
                  <a:latin typeface="Arial"/>
                  <a:cs typeface="Arial"/>
                </a:rPr>
                <a:t>2 Clusters</a:t>
              </a:r>
              <a:endParaRPr lang="en-US" sz="1300" kern="0" spc="-48" dirty="0">
                <a:latin typeface="Arial"/>
                <a:cs typeface="Arial"/>
              </a:endParaRPr>
            </a:p>
          </p:txBody>
        </p:sp>
      </p:grpSp>
      <p:sp>
        <p:nvSpPr>
          <p:cNvPr id="53" name="Snip Diagonal Corner Rectangle 52"/>
          <p:cNvSpPr/>
          <p:nvPr/>
        </p:nvSpPr>
        <p:spPr bwMode="auto">
          <a:xfrm>
            <a:off x="2098607" y="4175527"/>
            <a:ext cx="590246" cy="771781"/>
          </a:xfrm>
          <a:prstGeom prst="snip2DiagRect">
            <a:avLst>
              <a:gd name="adj1" fmla="val 0"/>
              <a:gd name="adj2" fmla="val 38538"/>
            </a:avLst>
          </a:prstGeom>
          <a:solidFill>
            <a:schemeClr val="bg1"/>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200" kern="0" dirty="0">
              <a:latin typeface="HelvNeue Light for IBM" pitchFamily="34" charset="0"/>
              <a:ea typeface=""/>
              <a:cs typeface=""/>
            </a:endParaRPr>
          </a:p>
        </p:txBody>
      </p:sp>
      <p:grpSp>
        <p:nvGrpSpPr>
          <p:cNvPr id="41" name="Group 40"/>
          <p:cNvGrpSpPr/>
          <p:nvPr/>
        </p:nvGrpSpPr>
        <p:grpSpPr>
          <a:xfrm>
            <a:off x="3196470" y="4595729"/>
            <a:ext cx="877867" cy="763774"/>
            <a:chOff x="2148234" y="2962463"/>
            <a:chExt cx="548667" cy="457200"/>
          </a:xfrm>
        </p:grpSpPr>
        <p:cxnSp>
          <p:nvCxnSpPr>
            <p:cNvPr id="42" name="Straight Arrow Connector 41"/>
            <p:cNvCxnSpPr/>
            <p:nvPr/>
          </p:nvCxnSpPr>
          <p:spPr>
            <a:xfrm>
              <a:off x="2164466" y="2962463"/>
              <a:ext cx="532435" cy="457200"/>
            </a:xfrm>
            <a:prstGeom prst="straightConnector1">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148234" y="3067723"/>
              <a:ext cx="445996" cy="175025"/>
            </a:xfrm>
            <a:prstGeom prst="rect">
              <a:avLst/>
            </a:prstGeom>
            <a:solidFill>
              <a:schemeClr val="bg1"/>
            </a:solidFill>
          </p:spPr>
          <p:txBody>
            <a:bodyPr wrap="none" rtlCol="0">
              <a:spAutoFit/>
            </a:bodyPr>
            <a:lstStyle/>
            <a:p>
              <a:r>
                <a:rPr lang="en-US" sz="1300" kern="0" spc="-48" dirty="0">
                  <a:latin typeface="Arial"/>
                  <a:cs typeface="Arial"/>
                </a:rPr>
                <a:t>50 VMs</a:t>
              </a:r>
            </a:p>
          </p:txBody>
        </p:sp>
      </p:grpSp>
      <p:sp>
        <p:nvSpPr>
          <p:cNvPr id="12" name="AutoShape 14" descr="mage result for scalr logo"/>
          <p:cNvSpPr>
            <a:spLocks noChangeAspect="1" noChangeArrowheads="1"/>
          </p:cNvSpPr>
          <p:nvPr/>
        </p:nvSpPr>
        <p:spPr bwMode="auto">
          <a:xfrm>
            <a:off x="0" y="1"/>
            <a:ext cx="10081261" cy="24460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9728" tIns="54864" rIns="109728" bIns="54864" numCol="1" anchor="t" anchorCtr="0" compatLnSpc="1">
            <a:prstTxWarp prst="textNoShape">
              <a:avLst/>
            </a:prstTxWarp>
          </a:bodyPr>
          <a:lstStyle/>
          <a:p>
            <a:pPr hangingPunct="0">
              <a:defRPr/>
            </a:pPr>
            <a:endParaRPr lang="en-US" sz="1600" kern="0">
              <a:solidFill>
                <a:srgbClr val="000000"/>
              </a:solidFill>
              <a:sym typeface="Calibri"/>
            </a:endParaRPr>
          </a:p>
        </p:txBody>
      </p:sp>
      <p:sp>
        <p:nvSpPr>
          <p:cNvPr id="7" name="Text Box 23"/>
          <p:cNvSpPr txBox="1">
            <a:spLocks noChangeArrowheads="1"/>
          </p:cNvSpPr>
          <p:nvPr/>
        </p:nvSpPr>
        <p:spPr bwMode="auto">
          <a:xfrm>
            <a:off x="11597919" y="397740"/>
            <a:ext cx="1440181" cy="3508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864" tIns="27432" rIns="54864" bIns="27432">
            <a:spAutoFit/>
          </a:bodyPr>
          <a:lstStyle>
            <a:lvl1pPr>
              <a:defRPr>
                <a:solidFill>
                  <a:srgbClr val="000000"/>
                </a:solidFill>
                <a:latin typeface="Arial" charset="0"/>
                <a:ea typeface="MS Gothic" charset="-128"/>
              </a:defRPr>
            </a:lvl1pPr>
            <a:lvl2pPr>
              <a:defRPr>
                <a:solidFill>
                  <a:srgbClr val="000000"/>
                </a:solidFill>
                <a:latin typeface="Arial" charset="0"/>
                <a:ea typeface="MS Gothic" charset="-128"/>
              </a:defRPr>
            </a:lvl2pPr>
            <a:lvl3pPr>
              <a:defRPr>
                <a:solidFill>
                  <a:srgbClr val="000000"/>
                </a:solidFill>
                <a:latin typeface="Arial" charset="0"/>
                <a:ea typeface="MS Gothic" charset="-128"/>
              </a:defRPr>
            </a:lvl3pPr>
            <a:lvl4pPr>
              <a:defRPr>
                <a:solidFill>
                  <a:srgbClr val="000000"/>
                </a:solidFill>
                <a:latin typeface="Arial" charset="0"/>
                <a:ea typeface="MS Gothic" charset="-128"/>
              </a:defRPr>
            </a:lvl4pPr>
            <a:lvl5pPr>
              <a:defRPr>
                <a:solidFill>
                  <a:srgbClr val="000000"/>
                </a:solidFill>
                <a:latin typeface="Arial" charset="0"/>
                <a:ea typeface="MS Gothic" charset="-128"/>
              </a:defRPr>
            </a:lvl5pPr>
            <a:lvl6pPr marL="2514600" indent="-228600" eaLnBrk="0" fontAlgn="base" hangingPunct="0">
              <a:spcBef>
                <a:spcPct val="0"/>
              </a:spcBef>
              <a:spcAft>
                <a:spcPct val="0"/>
              </a:spcAft>
              <a:defRPr>
                <a:solidFill>
                  <a:srgbClr val="000000"/>
                </a:solidFill>
                <a:latin typeface="Arial" charset="0"/>
                <a:ea typeface="MS Gothic" charset="-128"/>
              </a:defRPr>
            </a:lvl6pPr>
            <a:lvl7pPr marL="2971800" indent="-228600" eaLnBrk="0" fontAlgn="base" hangingPunct="0">
              <a:spcBef>
                <a:spcPct val="0"/>
              </a:spcBef>
              <a:spcAft>
                <a:spcPct val="0"/>
              </a:spcAft>
              <a:defRPr>
                <a:solidFill>
                  <a:srgbClr val="000000"/>
                </a:solidFill>
                <a:latin typeface="Arial" charset="0"/>
                <a:ea typeface="MS Gothic" charset="-128"/>
              </a:defRPr>
            </a:lvl7pPr>
            <a:lvl8pPr marL="3429000" indent="-228600" eaLnBrk="0" fontAlgn="base" hangingPunct="0">
              <a:spcBef>
                <a:spcPct val="0"/>
              </a:spcBef>
              <a:spcAft>
                <a:spcPct val="0"/>
              </a:spcAft>
              <a:defRPr>
                <a:solidFill>
                  <a:srgbClr val="000000"/>
                </a:solidFill>
                <a:latin typeface="Arial" charset="0"/>
                <a:ea typeface="MS Gothic" charset="-128"/>
              </a:defRPr>
            </a:lvl8pPr>
            <a:lvl9pPr marL="3886200" indent="-228600" eaLnBrk="0" fontAlgn="base" hangingPunct="0">
              <a:spcBef>
                <a:spcPct val="0"/>
              </a:spcBef>
              <a:spcAft>
                <a:spcPct val="0"/>
              </a:spcAft>
              <a:defRPr>
                <a:solidFill>
                  <a:srgbClr val="000000"/>
                </a:solidFill>
                <a:latin typeface="Arial" charset="0"/>
                <a:ea typeface="MS Gothic" charset="-128"/>
              </a:defRPr>
            </a:lvl9pPr>
          </a:lstStyle>
          <a:p>
            <a:pPr hangingPunct="0">
              <a:spcBef>
                <a:spcPct val="50000"/>
              </a:spcBef>
              <a:defRPr/>
            </a:pPr>
            <a:endParaRPr lang="en-US" altLang="en-US" sz="1900" kern="0">
              <a:solidFill>
                <a:prstClr val="black"/>
              </a:solidFill>
              <a:sym typeface="Calibri"/>
            </a:endParaRPr>
          </a:p>
        </p:txBody>
      </p:sp>
      <p:sp>
        <p:nvSpPr>
          <p:cNvPr id="3" name="Title 2"/>
          <p:cNvSpPr>
            <a:spLocks noGrp="1"/>
          </p:cNvSpPr>
          <p:nvPr>
            <p:ph type="title"/>
          </p:nvPr>
        </p:nvSpPr>
        <p:spPr/>
        <p:txBody>
          <a:bodyPr/>
          <a:lstStyle/>
          <a:p>
            <a:r>
              <a:rPr lang="en-US" b="0" dirty="0">
                <a:solidFill>
                  <a:schemeClr val="accent4"/>
                </a:solidFill>
              </a:rPr>
              <a:t>IBM Cloud Automation Manager </a:t>
            </a:r>
            <a:r>
              <a:rPr lang="mr-IN" b="0" dirty="0">
                <a:solidFill>
                  <a:schemeClr val="accent4"/>
                </a:solidFill>
              </a:rPr>
              <a:t>–</a:t>
            </a:r>
            <a:r>
              <a:rPr lang="en-US" b="0" dirty="0">
                <a:solidFill>
                  <a:schemeClr val="accent4"/>
                </a:solidFill>
              </a:rPr>
              <a:t> </a:t>
            </a:r>
            <a:r>
              <a:rPr lang="en-US" b="0" dirty="0" smtClean="0">
                <a:solidFill>
                  <a:schemeClr val="accent4"/>
                </a:solidFill>
              </a:rPr>
              <a:t>Pricing </a:t>
            </a:r>
            <a:r>
              <a:rPr lang="en-US" b="0" dirty="0" smtClean="0">
                <a:solidFill>
                  <a:schemeClr val="accent4"/>
                </a:solidFill>
              </a:rPr>
              <a:t>guidelines</a:t>
            </a:r>
            <a:endParaRPr lang="en-US" b="0" dirty="0">
              <a:solidFill>
                <a:schemeClr val="accent4"/>
              </a:solidFill>
            </a:endParaRPr>
          </a:p>
        </p:txBody>
      </p:sp>
      <p:sp>
        <p:nvSpPr>
          <p:cNvPr id="14" name="Rectangle 13"/>
          <p:cNvSpPr/>
          <p:nvPr/>
        </p:nvSpPr>
        <p:spPr bwMode="auto">
          <a:xfrm>
            <a:off x="1194418" y="1708165"/>
            <a:ext cx="3571200" cy="1497600"/>
          </a:xfrm>
          <a:prstGeom prst="rect">
            <a:avLst/>
          </a:prstGeom>
          <a:solidFill>
            <a:srgbClr val="009EE2">
              <a:lumMod val="75000"/>
            </a:srgbClr>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r>
              <a:rPr lang="en-US" sz="1700" b="1" kern="0" dirty="0">
                <a:solidFill>
                  <a:prstClr val="white"/>
                </a:solidFill>
                <a:latin typeface="HelvNeue Light for IBM" pitchFamily="34" charset="0"/>
                <a:ea typeface=""/>
                <a:cs typeface=""/>
              </a:rPr>
              <a:t>IBM Cloud Automation Manager in ICM Cloud </a:t>
            </a:r>
            <a:r>
              <a:rPr lang="en-US" sz="1700" b="1" kern="0" dirty="0" smtClean="0">
                <a:solidFill>
                  <a:prstClr val="white"/>
                </a:solidFill>
                <a:latin typeface="HelvNeue Light for IBM" pitchFamily="34" charset="0"/>
                <a:ea typeface=""/>
                <a:cs typeface=""/>
              </a:rPr>
              <a:t>Private</a:t>
            </a:r>
            <a:endParaRPr lang="en-US" sz="1200" kern="0" dirty="0">
              <a:solidFill>
                <a:prstClr val="white"/>
              </a:solidFill>
              <a:latin typeface="HelvNeue Light for IBM" pitchFamily="34" charset="0"/>
              <a:ea typeface=""/>
              <a:cs typeface=""/>
            </a:endParaRPr>
          </a:p>
        </p:txBody>
      </p:sp>
      <p:sp>
        <p:nvSpPr>
          <p:cNvPr id="15" name="TextBox 14"/>
          <p:cNvSpPr txBox="1"/>
          <p:nvPr/>
        </p:nvSpPr>
        <p:spPr>
          <a:xfrm>
            <a:off x="5618386" y="1277115"/>
            <a:ext cx="8706306" cy="6408554"/>
          </a:xfrm>
          <a:prstGeom prst="rect">
            <a:avLst/>
          </a:prstGeom>
          <a:noFill/>
          <a:ln>
            <a:solidFill>
              <a:schemeClr val="bg1"/>
            </a:solidFill>
          </a:ln>
        </p:spPr>
        <p:txBody>
          <a:bodyPr wrap="square" lIns="146304" tIns="73152" rIns="146304" bIns="73152" rtlCol="0">
            <a:noAutofit/>
          </a:bodyPr>
          <a:lstStyle/>
          <a:p>
            <a:pPr>
              <a:spcBef>
                <a:spcPct val="20000"/>
              </a:spcBef>
              <a:defRPr/>
            </a:pPr>
            <a:r>
              <a:rPr lang="en-US" sz="1900" dirty="0">
                <a:solidFill>
                  <a:schemeClr val="tx1">
                    <a:lumMod val="75000"/>
                    <a:lumOff val="25000"/>
                  </a:schemeClr>
                </a:solidFill>
                <a:latin typeface="Arial" charset="0"/>
                <a:ea typeface="Arial" charset="0"/>
                <a:cs typeface="Arial" charset="0"/>
              </a:rPr>
              <a:t>Clients should purchase sufficient entitlement to cover the amount of Virtual </a:t>
            </a:r>
            <a:r>
              <a:rPr lang="en-US" sz="1900" dirty="0">
                <a:solidFill>
                  <a:schemeClr val="tx1">
                    <a:lumMod val="75000"/>
                    <a:lumOff val="25000"/>
                  </a:schemeClr>
                </a:solidFill>
                <a:latin typeface="Arial" charset="0"/>
                <a:ea typeface="Arial" charset="0"/>
                <a:cs typeface="Arial" charset="0"/>
              </a:rPr>
              <a:t>Processor Cores (VPC) that are </a:t>
            </a:r>
            <a:r>
              <a:rPr lang="en-US" sz="1900" dirty="0">
                <a:solidFill>
                  <a:schemeClr val="tx1">
                    <a:lumMod val="75000"/>
                    <a:lumOff val="25000"/>
                  </a:schemeClr>
                </a:solidFill>
                <a:latin typeface="Arial" charset="0"/>
                <a:ea typeface="Arial" charset="0"/>
                <a:cs typeface="Arial" charset="0"/>
              </a:rPr>
              <a:t>managed by </a:t>
            </a:r>
            <a:r>
              <a:rPr lang="en-US" sz="1900" dirty="0" smtClean="0">
                <a:solidFill>
                  <a:schemeClr val="tx1">
                    <a:lumMod val="75000"/>
                    <a:lumOff val="25000"/>
                  </a:schemeClr>
                </a:solidFill>
                <a:latin typeface="Arial" charset="0"/>
                <a:ea typeface="Arial" charset="0"/>
                <a:cs typeface="Arial" charset="0"/>
              </a:rPr>
              <a:t>CAM/ICP.</a:t>
            </a:r>
            <a:endParaRPr lang="en-US" sz="1900" dirty="0">
              <a:solidFill>
                <a:schemeClr val="tx1">
                  <a:lumMod val="75000"/>
                  <a:lumOff val="25000"/>
                </a:schemeClr>
              </a:solidFill>
              <a:latin typeface="Arial" charset="0"/>
              <a:ea typeface="Arial" charset="0"/>
              <a:cs typeface="Arial" charset="0"/>
            </a:endParaRPr>
          </a:p>
          <a:p>
            <a:pPr marL="363221" indent="-363221">
              <a:spcBef>
                <a:spcPct val="20000"/>
              </a:spcBef>
              <a:buFont typeface="Arial" pitchFamily="34" charset="0"/>
              <a:buChar char="–"/>
              <a:defRPr/>
            </a:pPr>
            <a:endParaRPr lang="en-US" sz="1000" dirty="0">
              <a:solidFill>
                <a:schemeClr val="tx1">
                  <a:lumMod val="75000"/>
                  <a:lumOff val="25000"/>
                </a:schemeClr>
              </a:solidFill>
              <a:latin typeface="Arial" charset="0"/>
              <a:ea typeface="Arial" charset="0"/>
              <a:cs typeface="Arial" charset="0"/>
            </a:endParaRPr>
          </a:p>
          <a:p>
            <a:pPr>
              <a:spcBef>
                <a:spcPct val="20000"/>
              </a:spcBef>
              <a:defRPr/>
            </a:pPr>
            <a:r>
              <a:rPr lang="en-US" sz="1900" dirty="0">
                <a:solidFill>
                  <a:schemeClr val="tx1">
                    <a:lumMod val="75000"/>
                    <a:lumOff val="25000"/>
                  </a:schemeClr>
                </a:solidFill>
                <a:latin typeface="Arial" charset="0"/>
                <a:ea typeface="Arial" charset="0"/>
                <a:cs typeface="Arial" charset="0"/>
              </a:rPr>
              <a:t>Client must purchase sufficient entitlement to cover :</a:t>
            </a:r>
          </a:p>
          <a:p>
            <a:pPr marL="982980" lvl="2" indent="-342900">
              <a:spcBef>
                <a:spcPct val="20000"/>
              </a:spcBef>
              <a:buFont typeface="Arial" pitchFamily="34" charset="0"/>
              <a:buChar char="•"/>
              <a:defRPr/>
            </a:pPr>
            <a:r>
              <a:rPr lang="en-US" sz="1900" dirty="0">
                <a:solidFill>
                  <a:schemeClr val="tx1">
                    <a:lumMod val="75000"/>
                    <a:lumOff val="25000"/>
                  </a:schemeClr>
                </a:solidFill>
                <a:latin typeface="Arial" charset="0"/>
                <a:ea typeface="Arial" charset="0"/>
                <a:cs typeface="Arial" charset="0"/>
              </a:rPr>
              <a:t>VM based environments </a:t>
            </a:r>
            <a:r>
              <a:rPr lang="en-US" sz="1900" dirty="0">
                <a:solidFill>
                  <a:schemeClr val="tx1">
                    <a:lumMod val="75000"/>
                    <a:lumOff val="25000"/>
                  </a:schemeClr>
                </a:solidFill>
                <a:latin typeface="Arial" charset="0"/>
                <a:ea typeface="Arial" charset="0"/>
                <a:cs typeface="Arial" charset="0"/>
              </a:rPr>
              <a:t>managed by CAM / </a:t>
            </a:r>
            <a:r>
              <a:rPr lang="en-US" sz="1900" dirty="0" smtClean="0">
                <a:solidFill>
                  <a:schemeClr val="tx1">
                    <a:lumMod val="75000"/>
                    <a:lumOff val="25000"/>
                  </a:schemeClr>
                </a:solidFill>
                <a:latin typeface="Arial" charset="0"/>
                <a:ea typeface="Arial" charset="0"/>
                <a:cs typeface="Arial" charset="0"/>
              </a:rPr>
              <a:t>ICP</a:t>
            </a:r>
            <a:endParaRPr lang="en-US" sz="1900" dirty="0">
              <a:solidFill>
                <a:schemeClr val="tx1">
                  <a:lumMod val="75000"/>
                  <a:lumOff val="25000"/>
                </a:schemeClr>
              </a:solidFill>
              <a:latin typeface="Arial" charset="0"/>
              <a:ea typeface="Arial" charset="0"/>
              <a:cs typeface="Arial" charset="0"/>
            </a:endParaRPr>
          </a:p>
          <a:p>
            <a:pPr marL="982980" lvl="2" indent="-342900">
              <a:spcBef>
                <a:spcPct val="20000"/>
              </a:spcBef>
              <a:buFont typeface="Arial" pitchFamily="34" charset="0"/>
              <a:buChar char="•"/>
              <a:defRPr/>
            </a:pPr>
            <a:r>
              <a:rPr lang="en-US" sz="1900" dirty="0">
                <a:solidFill>
                  <a:schemeClr val="tx1">
                    <a:lumMod val="75000"/>
                    <a:lumOff val="25000"/>
                  </a:schemeClr>
                </a:solidFill>
                <a:latin typeface="Arial" charset="0"/>
                <a:ea typeface="Arial" charset="0"/>
                <a:cs typeface="Arial" charset="0"/>
              </a:rPr>
              <a:t>Bare metal bare environments managed by CAM / </a:t>
            </a:r>
            <a:r>
              <a:rPr lang="en-US" sz="1900" dirty="0" smtClean="0">
                <a:solidFill>
                  <a:schemeClr val="tx1">
                    <a:lumMod val="75000"/>
                    <a:lumOff val="25000"/>
                  </a:schemeClr>
                </a:solidFill>
                <a:latin typeface="Arial" charset="0"/>
                <a:ea typeface="Arial" charset="0"/>
                <a:cs typeface="Arial" charset="0"/>
              </a:rPr>
              <a:t>ICP</a:t>
            </a:r>
            <a:endParaRPr lang="en-US" sz="1900" dirty="0">
              <a:solidFill>
                <a:schemeClr val="tx1">
                  <a:lumMod val="75000"/>
                  <a:lumOff val="25000"/>
                </a:schemeClr>
              </a:solidFill>
              <a:latin typeface="Arial" charset="0"/>
              <a:ea typeface="Arial" charset="0"/>
              <a:cs typeface="Arial" charset="0"/>
            </a:endParaRPr>
          </a:p>
          <a:p>
            <a:pPr marL="982980" lvl="2" indent="-342900">
              <a:spcBef>
                <a:spcPct val="20000"/>
              </a:spcBef>
              <a:buFont typeface="Arial" pitchFamily="34" charset="0"/>
              <a:buChar char="•"/>
              <a:defRPr/>
            </a:pPr>
            <a:r>
              <a:rPr lang="en-US" sz="1900" dirty="0">
                <a:solidFill>
                  <a:schemeClr val="tx1">
                    <a:lumMod val="75000"/>
                    <a:lumOff val="25000"/>
                  </a:schemeClr>
                </a:solidFill>
                <a:latin typeface="Arial" charset="0"/>
                <a:ea typeface="Arial" charset="0"/>
                <a:cs typeface="Arial" charset="0"/>
              </a:rPr>
              <a:t>Container based environment managed by CAM / </a:t>
            </a:r>
            <a:r>
              <a:rPr lang="en-US" sz="1900" dirty="0" smtClean="0">
                <a:solidFill>
                  <a:schemeClr val="tx1">
                    <a:lumMod val="75000"/>
                    <a:lumOff val="25000"/>
                  </a:schemeClr>
                </a:solidFill>
                <a:latin typeface="Arial" charset="0"/>
                <a:ea typeface="Arial" charset="0"/>
                <a:cs typeface="Arial" charset="0"/>
              </a:rPr>
              <a:t>ICP</a:t>
            </a:r>
            <a:endParaRPr lang="en-US" sz="1900" dirty="0">
              <a:solidFill>
                <a:schemeClr val="tx1">
                  <a:lumMod val="75000"/>
                  <a:lumOff val="25000"/>
                </a:schemeClr>
              </a:solidFill>
              <a:latin typeface="Arial" charset="0"/>
              <a:ea typeface="Arial" charset="0"/>
              <a:cs typeface="Arial" charset="0"/>
            </a:endParaRPr>
          </a:p>
          <a:p>
            <a:pPr marL="363221" indent="-363221">
              <a:spcBef>
                <a:spcPct val="20000"/>
              </a:spcBef>
              <a:buFont typeface="Arial" pitchFamily="34" charset="0"/>
              <a:buChar char="–"/>
              <a:defRPr/>
            </a:pPr>
            <a:endParaRPr lang="en-US" sz="1000" i="1" dirty="0">
              <a:solidFill>
                <a:schemeClr val="tx1">
                  <a:lumMod val="75000"/>
                  <a:lumOff val="25000"/>
                </a:schemeClr>
              </a:solidFill>
              <a:latin typeface="Arial" charset="0"/>
              <a:ea typeface="Arial" charset="0"/>
              <a:cs typeface="Arial" charset="0"/>
            </a:endParaRPr>
          </a:p>
          <a:p>
            <a:pPr>
              <a:spcBef>
                <a:spcPct val="20000"/>
              </a:spcBef>
              <a:defRPr/>
            </a:pPr>
            <a:r>
              <a:rPr lang="en-GB" sz="1900" dirty="0">
                <a:solidFill>
                  <a:schemeClr val="tx1">
                    <a:lumMod val="75000"/>
                    <a:lumOff val="25000"/>
                  </a:schemeClr>
                </a:solidFill>
                <a:latin typeface="Arial" charset="0"/>
                <a:ea typeface="Arial" charset="0"/>
                <a:cs typeface="Arial" charset="0"/>
              </a:rPr>
              <a:t>Example: </a:t>
            </a:r>
            <a:r>
              <a:rPr lang="en-GB" sz="1900" dirty="0">
                <a:solidFill>
                  <a:schemeClr val="tx1">
                    <a:lumMod val="75000"/>
                    <a:lumOff val="25000"/>
                  </a:schemeClr>
                </a:solidFill>
                <a:latin typeface="Arial" charset="0"/>
                <a:ea typeface="Arial" charset="0"/>
                <a:cs typeface="Arial" charset="0"/>
              </a:rPr>
              <a:t>the CAM </a:t>
            </a:r>
            <a:r>
              <a:rPr lang="en-GB" sz="1900" dirty="0">
                <a:solidFill>
                  <a:schemeClr val="tx1">
                    <a:lumMod val="75000"/>
                    <a:lumOff val="25000"/>
                  </a:schemeClr>
                </a:solidFill>
                <a:latin typeface="Arial" charset="0"/>
                <a:ea typeface="Arial" charset="0"/>
                <a:cs typeface="Arial" charset="0"/>
              </a:rPr>
              <a:t>on </a:t>
            </a:r>
            <a:r>
              <a:rPr lang="en-GB" sz="1900" dirty="0" smtClean="0">
                <a:solidFill>
                  <a:schemeClr val="tx1">
                    <a:lumMod val="75000"/>
                    <a:lumOff val="25000"/>
                  </a:schemeClr>
                </a:solidFill>
                <a:latin typeface="Arial" charset="0"/>
                <a:ea typeface="Arial" charset="0"/>
                <a:cs typeface="Arial" charset="0"/>
              </a:rPr>
              <a:t>ICP </a:t>
            </a:r>
            <a:r>
              <a:rPr lang="en-GB" sz="1900" dirty="0">
                <a:solidFill>
                  <a:schemeClr val="tx1">
                    <a:lumMod val="75000"/>
                    <a:lumOff val="25000"/>
                  </a:schemeClr>
                </a:solidFill>
                <a:latin typeface="Arial" charset="0"/>
                <a:ea typeface="Arial" charset="0"/>
                <a:cs typeface="Arial" charset="0"/>
              </a:rPr>
              <a:t>server runs on 8 VPC and manages three </a:t>
            </a:r>
            <a:r>
              <a:rPr lang="en-GB" sz="1900" dirty="0">
                <a:solidFill>
                  <a:schemeClr val="tx1">
                    <a:lumMod val="75000"/>
                    <a:lumOff val="25000"/>
                  </a:schemeClr>
                </a:solidFill>
                <a:latin typeface="Arial" charset="0"/>
                <a:ea typeface="Arial" charset="0"/>
                <a:cs typeface="Arial" charset="0"/>
              </a:rPr>
              <a:t>environments: </a:t>
            </a:r>
          </a:p>
          <a:p>
            <a:pPr marL="911861" lvl="1" indent="-363221">
              <a:spcBef>
                <a:spcPct val="20000"/>
              </a:spcBef>
              <a:buFont typeface="Arial" pitchFamily="34" charset="0"/>
              <a:buChar char="•"/>
              <a:defRPr/>
            </a:pPr>
            <a:r>
              <a:rPr lang="en-GB" sz="1900" dirty="0">
                <a:solidFill>
                  <a:schemeClr val="tx1">
                    <a:lumMod val="75000"/>
                    <a:lumOff val="25000"/>
                  </a:schemeClr>
                </a:solidFill>
                <a:latin typeface="Arial" charset="0"/>
                <a:ea typeface="Arial" charset="0"/>
                <a:cs typeface="Arial" charset="0"/>
              </a:rPr>
              <a:t>100 VMware VMs on-premises (2 VPC each, </a:t>
            </a:r>
            <a:r>
              <a:rPr lang="en-GB" sz="1900" b="1" dirty="0">
                <a:solidFill>
                  <a:schemeClr val="tx1">
                    <a:lumMod val="75000"/>
                    <a:lumOff val="25000"/>
                  </a:schemeClr>
                </a:solidFill>
                <a:latin typeface="Arial" charset="0"/>
                <a:ea typeface="Arial" charset="0"/>
                <a:cs typeface="Arial" charset="0"/>
              </a:rPr>
              <a:t>total of 200 VPC</a:t>
            </a:r>
            <a:r>
              <a:rPr lang="en-GB" sz="1900" dirty="0">
                <a:solidFill>
                  <a:schemeClr val="tx1">
                    <a:lumMod val="75000"/>
                    <a:lumOff val="25000"/>
                  </a:schemeClr>
                </a:solidFill>
                <a:latin typeface="Arial" charset="0"/>
                <a:ea typeface="Arial" charset="0"/>
                <a:cs typeface="Arial" charset="0"/>
              </a:rPr>
              <a:t>)</a:t>
            </a:r>
          </a:p>
          <a:p>
            <a:pPr marL="911861" lvl="1" indent="-363221">
              <a:spcBef>
                <a:spcPct val="20000"/>
              </a:spcBef>
              <a:buFont typeface="Arial" pitchFamily="34" charset="0"/>
              <a:buChar char="•"/>
              <a:defRPr/>
            </a:pPr>
            <a:r>
              <a:rPr lang="en-GB" sz="1900" dirty="0">
                <a:solidFill>
                  <a:schemeClr val="tx1">
                    <a:lumMod val="75000"/>
                    <a:lumOff val="25000"/>
                  </a:schemeClr>
                </a:solidFill>
                <a:latin typeface="Arial" charset="0"/>
                <a:ea typeface="Arial" charset="0"/>
                <a:cs typeface="Arial" charset="0"/>
              </a:rPr>
              <a:t>50 VMs on Amazon AWS (3 VPC each, </a:t>
            </a:r>
            <a:r>
              <a:rPr lang="en-GB" sz="1900" b="1" dirty="0">
                <a:solidFill>
                  <a:schemeClr val="tx1">
                    <a:lumMod val="75000"/>
                    <a:lumOff val="25000"/>
                  </a:schemeClr>
                </a:solidFill>
                <a:latin typeface="Arial" charset="0"/>
                <a:ea typeface="Arial" charset="0"/>
                <a:cs typeface="Arial" charset="0"/>
              </a:rPr>
              <a:t>total of 150 VPC</a:t>
            </a:r>
            <a:r>
              <a:rPr lang="en-GB" sz="1900" dirty="0">
                <a:solidFill>
                  <a:schemeClr val="tx1">
                    <a:lumMod val="75000"/>
                    <a:lumOff val="25000"/>
                  </a:schemeClr>
                </a:solidFill>
                <a:latin typeface="Arial" charset="0"/>
                <a:ea typeface="Arial" charset="0"/>
                <a:cs typeface="Arial" charset="0"/>
              </a:rPr>
              <a:t>)</a:t>
            </a:r>
          </a:p>
          <a:p>
            <a:pPr marL="911861" lvl="1" indent="-363221">
              <a:spcBef>
                <a:spcPct val="20000"/>
              </a:spcBef>
              <a:buFont typeface="Arial" pitchFamily="34" charset="0"/>
              <a:buChar char="•"/>
              <a:defRPr/>
            </a:pPr>
            <a:r>
              <a:rPr lang="en-GB" sz="1900" dirty="0">
                <a:solidFill>
                  <a:schemeClr val="tx1">
                    <a:lumMod val="75000"/>
                    <a:lumOff val="25000"/>
                  </a:schemeClr>
                </a:solidFill>
                <a:latin typeface="Arial" charset="0"/>
                <a:ea typeface="Arial" charset="0"/>
                <a:cs typeface="Arial" charset="0"/>
              </a:rPr>
              <a:t>2 Kubernetes clusters (16 VPC each, </a:t>
            </a:r>
            <a:r>
              <a:rPr lang="en-GB" sz="1900" b="1" dirty="0">
                <a:solidFill>
                  <a:schemeClr val="tx1">
                    <a:lumMod val="75000"/>
                    <a:lumOff val="25000"/>
                  </a:schemeClr>
                </a:solidFill>
                <a:latin typeface="Arial" charset="0"/>
                <a:ea typeface="Arial" charset="0"/>
                <a:cs typeface="Arial" charset="0"/>
              </a:rPr>
              <a:t>total of 32 VPC</a:t>
            </a:r>
            <a:r>
              <a:rPr lang="en-GB" sz="1900" dirty="0">
                <a:solidFill>
                  <a:schemeClr val="tx1">
                    <a:lumMod val="75000"/>
                    <a:lumOff val="25000"/>
                  </a:schemeClr>
                </a:solidFill>
                <a:latin typeface="Arial" charset="0"/>
                <a:ea typeface="Arial" charset="0"/>
                <a:cs typeface="Arial" charset="0"/>
              </a:rPr>
              <a:t>)</a:t>
            </a:r>
            <a:endParaRPr lang="en-GB" sz="1900" dirty="0">
              <a:solidFill>
                <a:schemeClr val="tx1">
                  <a:lumMod val="75000"/>
                  <a:lumOff val="25000"/>
                </a:schemeClr>
              </a:solidFill>
              <a:latin typeface="Arial" charset="0"/>
              <a:ea typeface="Arial" charset="0"/>
              <a:cs typeface="Arial" charset="0"/>
            </a:endParaRPr>
          </a:p>
          <a:p>
            <a:pPr marL="911861" lvl="1" indent="-363221">
              <a:spcBef>
                <a:spcPct val="20000"/>
              </a:spcBef>
              <a:buFont typeface="Arial" pitchFamily="34" charset="0"/>
              <a:buChar char="•"/>
              <a:defRPr/>
            </a:pPr>
            <a:r>
              <a:rPr lang="en-GB" sz="1900" b="1" dirty="0">
                <a:solidFill>
                  <a:schemeClr val="tx1">
                    <a:lumMod val="75000"/>
                    <a:lumOff val="25000"/>
                  </a:schemeClr>
                </a:solidFill>
                <a:latin typeface="Arial" charset="0"/>
                <a:ea typeface="Arial" charset="0"/>
                <a:cs typeface="Arial" charset="0"/>
              </a:rPr>
              <a:t>CAM </a:t>
            </a:r>
            <a:r>
              <a:rPr lang="en-GB" sz="1900" b="1" dirty="0">
                <a:solidFill>
                  <a:schemeClr val="tx1">
                    <a:lumMod val="75000"/>
                    <a:lumOff val="25000"/>
                  </a:schemeClr>
                </a:solidFill>
                <a:latin typeface="Arial" charset="0"/>
                <a:ea typeface="Arial" charset="0"/>
                <a:cs typeface="Arial" charset="0"/>
              </a:rPr>
              <a:t>on </a:t>
            </a:r>
            <a:r>
              <a:rPr lang="en-GB" sz="1900" b="1" dirty="0" smtClean="0">
                <a:solidFill>
                  <a:schemeClr val="tx1">
                    <a:lumMod val="75000"/>
                    <a:lumOff val="25000"/>
                  </a:schemeClr>
                </a:solidFill>
                <a:latin typeface="Arial" charset="0"/>
                <a:ea typeface="Arial" charset="0"/>
                <a:cs typeface="Arial" charset="0"/>
              </a:rPr>
              <a:t>ICP </a:t>
            </a:r>
            <a:r>
              <a:rPr lang="en-GB" sz="1900" b="1" dirty="0">
                <a:solidFill>
                  <a:schemeClr val="tx1">
                    <a:lumMod val="75000"/>
                    <a:lumOff val="25000"/>
                  </a:schemeClr>
                </a:solidFill>
                <a:latin typeface="Arial" charset="0"/>
                <a:ea typeface="Arial" charset="0"/>
                <a:cs typeface="Arial" charset="0"/>
              </a:rPr>
              <a:t>requires entitlement for </a:t>
            </a:r>
            <a:r>
              <a:rPr lang="en-GB" sz="1900" b="1" dirty="0">
                <a:solidFill>
                  <a:schemeClr val="tx1">
                    <a:lumMod val="75000"/>
                    <a:lumOff val="25000"/>
                  </a:schemeClr>
                </a:solidFill>
                <a:latin typeface="Arial" charset="0"/>
                <a:ea typeface="Arial" charset="0"/>
                <a:cs typeface="Arial" charset="0"/>
              </a:rPr>
              <a:t>(200 + 150 + 32) 382 VPC</a:t>
            </a:r>
          </a:p>
          <a:p>
            <a:pPr marL="363221" indent="-363221">
              <a:spcBef>
                <a:spcPct val="20000"/>
              </a:spcBef>
              <a:buFont typeface="Arial" pitchFamily="34" charset="0"/>
              <a:buChar char="–"/>
              <a:defRPr/>
            </a:pPr>
            <a:endParaRPr lang="en-GB" sz="1000" dirty="0">
              <a:solidFill>
                <a:schemeClr val="tx1">
                  <a:lumMod val="75000"/>
                  <a:lumOff val="25000"/>
                </a:schemeClr>
              </a:solidFill>
              <a:latin typeface="Arial" charset="0"/>
              <a:ea typeface="Arial" charset="0"/>
              <a:cs typeface="Arial" charset="0"/>
            </a:endParaRPr>
          </a:p>
          <a:p>
            <a:pPr>
              <a:spcBef>
                <a:spcPct val="20000"/>
              </a:spcBef>
              <a:defRPr/>
            </a:pPr>
            <a:r>
              <a:rPr lang="en-GB" sz="1900" dirty="0">
                <a:solidFill>
                  <a:schemeClr val="tx1">
                    <a:lumMod val="75000"/>
                    <a:lumOff val="25000"/>
                  </a:schemeClr>
                </a:solidFill>
                <a:latin typeface="Arial" charset="0"/>
                <a:ea typeface="Arial" charset="0"/>
                <a:cs typeface="Arial" charset="0"/>
              </a:rPr>
              <a:t>Notes: </a:t>
            </a:r>
          </a:p>
          <a:p>
            <a:pPr marL="891540" lvl="1" indent="-342900">
              <a:spcBef>
                <a:spcPct val="20000"/>
              </a:spcBef>
              <a:buFont typeface="Arial" pitchFamily="34" charset="0"/>
              <a:buChar char="•"/>
              <a:defRPr/>
            </a:pPr>
            <a:r>
              <a:rPr lang="en-GB" sz="1900" dirty="0">
                <a:solidFill>
                  <a:schemeClr val="tx1">
                    <a:lumMod val="75000"/>
                    <a:lumOff val="25000"/>
                  </a:schemeClr>
                </a:solidFill>
                <a:latin typeface="Arial" charset="0"/>
                <a:ea typeface="Arial" charset="0"/>
                <a:cs typeface="Arial" charset="0"/>
              </a:rPr>
              <a:t>Client is not required to purchase entitlement for the 8 VPC required by the CAM management server</a:t>
            </a:r>
          </a:p>
          <a:p>
            <a:pPr marL="891540" lvl="1" indent="-342900">
              <a:spcBef>
                <a:spcPct val="20000"/>
              </a:spcBef>
              <a:buFont typeface="Arial" pitchFamily="34" charset="0"/>
              <a:buChar char="•"/>
              <a:defRPr/>
            </a:pPr>
            <a:r>
              <a:rPr lang="en-GB" sz="1900" dirty="0">
                <a:solidFill>
                  <a:schemeClr val="tx1">
                    <a:lumMod val="75000"/>
                    <a:lumOff val="25000"/>
                  </a:schemeClr>
                </a:solidFill>
                <a:latin typeface="Arial" charset="0"/>
                <a:ea typeface="Arial" charset="0"/>
                <a:cs typeface="Arial" charset="0"/>
              </a:rPr>
              <a:t>If client opts to use the CAM Chef Server, the client is required to count VPCs used by the Chef Server for entitlement calculations</a:t>
            </a:r>
            <a:endParaRPr lang="en-GB" sz="1900" dirty="0">
              <a:solidFill>
                <a:schemeClr val="tx1">
                  <a:lumMod val="75000"/>
                  <a:lumOff val="25000"/>
                </a:schemeClr>
              </a:solidFill>
              <a:latin typeface="Arial" charset="0"/>
              <a:ea typeface="Arial" charset="0"/>
              <a:cs typeface="Arial" charset="0"/>
            </a:endParaRPr>
          </a:p>
        </p:txBody>
      </p:sp>
      <p:pic>
        <p:nvPicPr>
          <p:cNvPr id="18" name="Picture 19" descr="download (2).jpg"/>
          <p:cNvPicPr>
            <a:picLocks noChangeAspect="1"/>
          </p:cNvPicPr>
          <p:nvPr/>
        </p:nvPicPr>
        <p:blipFill>
          <a:blip r:embed="rId3"/>
          <a:srcRect/>
          <a:stretch>
            <a:fillRect/>
          </a:stretch>
        </p:blipFill>
        <p:spPr bwMode="auto">
          <a:xfrm>
            <a:off x="21986" y="5732695"/>
            <a:ext cx="1801211" cy="446643"/>
          </a:xfrm>
          <a:prstGeom prst="rect">
            <a:avLst/>
          </a:prstGeom>
          <a:noFill/>
          <a:ln w="9525">
            <a:noFill/>
            <a:miter lim="800000"/>
            <a:headEnd/>
            <a:tailEnd/>
          </a:ln>
        </p:spPr>
      </p:pic>
      <p:grpSp>
        <p:nvGrpSpPr>
          <p:cNvPr id="8" name="Group 7"/>
          <p:cNvGrpSpPr/>
          <p:nvPr/>
        </p:nvGrpSpPr>
        <p:grpSpPr>
          <a:xfrm>
            <a:off x="44723" y="5182318"/>
            <a:ext cx="877867" cy="763774"/>
            <a:chOff x="2148234" y="2962463"/>
            <a:chExt cx="548667" cy="457200"/>
          </a:xfrm>
        </p:grpSpPr>
        <p:cxnSp>
          <p:nvCxnSpPr>
            <p:cNvPr id="5" name="Straight Arrow Connector 4"/>
            <p:cNvCxnSpPr/>
            <p:nvPr/>
          </p:nvCxnSpPr>
          <p:spPr>
            <a:xfrm>
              <a:off x="2164466" y="2962463"/>
              <a:ext cx="532435" cy="457200"/>
            </a:xfrm>
            <a:prstGeom prst="straightConnector1">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148234" y="3067723"/>
              <a:ext cx="500257" cy="175025"/>
            </a:xfrm>
            <a:prstGeom prst="rect">
              <a:avLst/>
            </a:prstGeom>
            <a:solidFill>
              <a:schemeClr val="bg1"/>
            </a:solidFill>
          </p:spPr>
          <p:txBody>
            <a:bodyPr wrap="none" rtlCol="0">
              <a:spAutoFit/>
            </a:bodyPr>
            <a:lstStyle/>
            <a:p>
              <a:r>
                <a:rPr lang="en-US" sz="1300" kern="0" spc="-48">
                  <a:latin typeface="Arial"/>
                  <a:cs typeface="Arial"/>
                </a:rPr>
                <a:t>100 VMs</a:t>
              </a:r>
            </a:p>
          </p:txBody>
        </p:sp>
      </p:grpSp>
      <p:sp>
        <p:nvSpPr>
          <p:cNvPr id="27" name="Rectangle 26"/>
          <p:cNvSpPr/>
          <p:nvPr/>
        </p:nvSpPr>
        <p:spPr bwMode="auto">
          <a:xfrm>
            <a:off x="3532397" y="3900578"/>
            <a:ext cx="460800" cy="691200"/>
          </a:xfrm>
          <a:prstGeom prst="rect">
            <a:avLst/>
          </a:prstGeom>
          <a:solidFill>
            <a:schemeClr val="bg1"/>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200" kern="0">
              <a:latin typeface="HelvNeue Light for IBM" pitchFamily="34" charset="0"/>
              <a:ea typeface=""/>
              <a:cs typeface=""/>
            </a:endParaRPr>
          </a:p>
        </p:txBody>
      </p:sp>
      <p:sp>
        <p:nvSpPr>
          <p:cNvPr id="32" name="Rectangle 31"/>
          <p:cNvSpPr/>
          <p:nvPr/>
        </p:nvSpPr>
        <p:spPr bwMode="auto">
          <a:xfrm>
            <a:off x="3705360" y="4074037"/>
            <a:ext cx="460800" cy="691200"/>
          </a:xfrm>
          <a:prstGeom prst="rect">
            <a:avLst/>
          </a:prstGeom>
          <a:solidFill>
            <a:schemeClr val="bg1"/>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200" kern="0">
              <a:latin typeface="HelvNeue Light for IBM" pitchFamily="34" charset="0"/>
              <a:ea typeface=""/>
              <a:cs typeface=""/>
            </a:endParaRPr>
          </a:p>
        </p:txBody>
      </p:sp>
      <p:sp>
        <p:nvSpPr>
          <p:cNvPr id="33" name="Rectangle 32"/>
          <p:cNvSpPr/>
          <p:nvPr/>
        </p:nvSpPr>
        <p:spPr bwMode="auto">
          <a:xfrm>
            <a:off x="3874501" y="4221925"/>
            <a:ext cx="460800" cy="691200"/>
          </a:xfrm>
          <a:prstGeom prst="rect">
            <a:avLst/>
          </a:prstGeom>
          <a:solidFill>
            <a:schemeClr val="bg1"/>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200" kern="0">
              <a:latin typeface="HelvNeue Light for IBM" pitchFamily="34" charset="0"/>
              <a:ea typeface=""/>
              <a:cs typeface=""/>
            </a:endParaRPr>
          </a:p>
        </p:txBody>
      </p:sp>
      <p:sp>
        <p:nvSpPr>
          <p:cNvPr id="34" name="Rectangle 33"/>
          <p:cNvSpPr/>
          <p:nvPr/>
        </p:nvSpPr>
        <p:spPr bwMode="auto">
          <a:xfrm>
            <a:off x="4033123" y="4385477"/>
            <a:ext cx="460800" cy="691200"/>
          </a:xfrm>
          <a:prstGeom prst="rect">
            <a:avLst/>
          </a:prstGeom>
          <a:solidFill>
            <a:schemeClr val="bg1"/>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r>
              <a:rPr lang="en-US" sz="1200" kern="0">
                <a:latin typeface="HelvNeue Light for IBM" pitchFamily="34" charset="0"/>
                <a:ea typeface=""/>
                <a:cs typeface=""/>
              </a:rPr>
              <a:t>3 VPC</a:t>
            </a:r>
          </a:p>
        </p:txBody>
      </p:sp>
      <p:pic>
        <p:nvPicPr>
          <p:cNvPr id="38" name="Picture 18" descr="download (1).jpg"/>
          <p:cNvPicPr>
            <a:picLocks noChangeAspect="1"/>
          </p:cNvPicPr>
          <p:nvPr/>
        </p:nvPicPr>
        <p:blipFill>
          <a:blip r:embed="rId4"/>
          <a:srcRect/>
          <a:stretch>
            <a:fillRect/>
          </a:stretch>
        </p:blipFill>
        <p:spPr bwMode="auto">
          <a:xfrm>
            <a:off x="3545085" y="5448250"/>
            <a:ext cx="1576914" cy="466992"/>
          </a:xfrm>
          <a:prstGeom prst="rect">
            <a:avLst/>
          </a:prstGeom>
          <a:noFill/>
          <a:ln w="9525">
            <a:noFill/>
            <a:miter lim="800000"/>
            <a:headEnd/>
            <a:tailEnd/>
          </a:ln>
        </p:spPr>
      </p:pic>
      <p:cxnSp>
        <p:nvCxnSpPr>
          <p:cNvPr id="11" name="Straight Arrow Connector 10"/>
          <p:cNvCxnSpPr>
            <a:stCxn id="14" idx="2"/>
            <a:endCxn id="27" idx="0"/>
          </p:cNvCxnSpPr>
          <p:nvPr/>
        </p:nvCxnSpPr>
        <p:spPr>
          <a:xfrm>
            <a:off x="2980019" y="3205765"/>
            <a:ext cx="782779" cy="69481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4" idx="2"/>
          </p:cNvCxnSpPr>
          <p:nvPr/>
        </p:nvCxnSpPr>
        <p:spPr>
          <a:xfrm flipH="1">
            <a:off x="897803" y="3205766"/>
            <a:ext cx="2082214" cy="12090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654390" y="1792097"/>
            <a:ext cx="0" cy="1402725"/>
          </a:xfrm>
          <a:prstGeom prst="straightConnector1">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1987" y="2061208"/>
            <a:ext cx="1118494" cy="664797"/>
          </a:xfrm>
          <a:prstGeom prst="rect">
            <a:avLst/>
          </a:prstGeom>
          <a:solidFill>
            <a:schemeClr val="bg1"/>
          </a:solidFill>
        </p:spPr>
        <p:txBody>
          <a:bodyPr wrap="square" lIns="146304" tIns="73152" rIns="146304" bIns="73152" rtlCol="0">
            <a:spAutoFit/>
          </a:bodyPr>
          <a:lstStyle/>
          <a:p>
            <a:pPr algn="ctr"/>
            <a:r>
              <a:rPr lang="en-US" sz="1100" kern="0" spc="-48" dirty="0">
                <a:latin typeface="Arial"/>
                <a:cs typeface="Arial"/>
              </a:rPr>
              <a:t>Management Server =  </a:t>
            </a:r>
          </a:p>
          <a:p>
            <a:pPr algn="ctr"/>
            <a:r>
              <a:rPr lang="en-US" sz="1100" kern="0" spc="-48" dirty="0">
                <a:latin typeface="Arial"/>
                <a:cs typeface="Arial"/>
              </a:rPr>
              <a:t>8 VPC </a:t>
            </a:r>
            <a:endParaRPr lang="en-US" sz="1100" kern="0" spc="-48" dirty="0">
              <a:latin typeface="Arial"/>
              <a:cs typeface="Arial"/>
            </a:endParaRPr>
          </a:p>
        </p:txBody>
      </p:sp>
      <p:pic>
        <p:nvPicPr>
          <p:cNvPr id="21" name="Picture 20"/>
          <p:cNvPicPr>
            <a:picLocks noChangeAspect="1"/>
          </p:cNvPicPr>
          <p:nvPr/>
        </p:nvPicPr>
        <p:blipFill>
          <a:blip r:embed="rId5"/>
          <a:stretch>
            <a:fillRect/>
          </a:stretch>
        </p:blipFill>
        <p:spPr>
          <a:xfrm>
            <a:off x="2326417" y="5573185"/>
            <a:ext cx="622538" cy="549605"/>
          </a:xfrm>
          <a:prstGeom prst="rect">
            <a:avLst/>
          </a:prstGeom>
        </p:spPr>
      </p:pic>
      <p:sp>
        <p:nvSpPr>
          <p:cNvPr id="49" name="Rectangle 48"/>
          <p:cNvSpPr/>
          <p:nvPr/>
        </p:nvSpPr>
        <p:spPr bwMode="auto">
          <a:xfrm>
            <a:off x="192262" y="4307933"/>
            <a:ext cx="460800" cy="691200"/>
          </a:xfrm>
          <a:prstGeom prst="rect">
            <a:avLst/>
          </a:prstGeom>
          <a:solidFill>
            <a:schemeClr val="bg1"/>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200" kern="0">
              <a:latin typeface="HelvNeue Light for IBM" pitchFamily="34" charset="0"/>
              <a:ea typeface=""/>
              <a:cs typeface=""/>
            </a:endParaRPr>
          </a:p>
        </p:txBody>
      </p:sp>
      <p:sp>
        <p:nvSpPr>
          <p:cNvPr id="50" name="Rectangle 49"/>
          <p:cNvSpPr/>
          <p:nvPr/>
        </p:nvSpPr>
        <p:spPr bwMode="auto">
          <a:xfrm>
            <a:off x="365226" y="4481392"/>
            <a:ext cx="460800" cy="691200"/>
          </a:xfrm>
          <a:prstGeom prst="rect">
            <a:avLst/>
          </a:prstGeom>
          <a:solidFill>
            <a:schemeClr val="bg1"/>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200" kern="0">
              <a:latin typeface="HelvNeue Light for IBM" pitchFamily="34" charset="0"/>
              <a:ea typeface=""/>
              <a:cs typeface=""/>
            </a:endParaRPr>
          </a:p>
        </p:txBody>
      </p:sp>
      <p:sp>
        <p:nvSpPr>
          <p:cNvPr id="51" name="Rectangle 50"/>
          <p:cNvSpPr/>
          <p:nvPr/>
        </p:nvSpPr>
        <p:spPr bwMode="auto">
          <a:xfrm>
            <a:off x="534366" y="4629280"/>
            <a:ext cx="460800" cy="691200"/>
          </a:xfrm>
          <a:prstGeom prst="rect">
            <a:avLst/>
          </a:prstGeom>
          <a:solidFill>
            <a:schemeClr val="bg1"/>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endParaRPr lang="en-US" sz="1200" kern="0">
              <a:latin typeface="HelvNeue Light for IBM" pitchFamily="34" charset="0"/>
              <a:ea typeface=""/>
              <a:cs typeface=""/>
            </a:endParaRPr>
          </a:p>
        </p:txBody>
      </p:sp>
      <p:sp>
        <p:nvSpPr>
          <p:cNvPr id="52" name="Rectangle 51"/>
          <p:cNvSpPr/>
          <p:nvPr/>
        </p:nvSpPr>
        <p:spPr bwMode="auto">
          <a:xfrm>
            <a:off x="721393" y="4792832"/>
            <a:ext cx="432395" cy="691200"/>
          </a:xfrm>
          <a:prstGeom prst="rect">
            <a:avLst/>
          </a:prstGeom>
          <a:solidFill>
            <a:schemeClr val="bg1"/>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r>
              <a:rPr lang="en-US" sz="1200" kern="0" dirty="0">
                <a:latin typeface="HelvNeue Light for IBM" pitchFamily="34" charset="0"/>
                <a:ea typeface=""/>
                <a:cs typeface=""/>
              </a:rPr>
              <a:t>2 </a:t>
            </a:r>
            <a:r>
              <a:rPr lang="en-US" sz="1200" kern="0" dirty="0">
                <a:latin typeface="HelvNeue Light for IBM" pitchFamily="34" charset="0"/>
                <a:ea typeface=""/>
                <a:cs typeface=""/>
              </a:rPr>
              <a:t>VPC</a:t>
            </a:r>
          </a:p>
        </p:txBody>
      </p:sp>
      <p:sp>
        <p:nvSpPr>
          <p:cNvPr id="45" name="Snip Diagonal Corner Rectangle 44"/>
          <p:cNvSpPr/>
          <p:nvPr/>
        </p:nvSpPr>
        <p:spPr bwMode="auto">
          <a:xfrm>
            <a:off x="2282563" y="4298012"/>
            <a:ext cx="590246" cy="771781"/>
          </a:xfrm>
          <a:prstGeom prst="snip2DiagRect">
            <a:avLst>
              <a:gd name="adj1" fmla="val 0"/>
              <a:gd name="adj2" fmla="val 38538"/>
            </a:avLst>
          </a:prstGeom>
          <a:solidFill>
            <a:schemeClr val="bg1"/>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r>
              <a:rPr lang="en-US" sz="1200" kern="0" dirty="0">
                <a:latin typeface="HelvNeue Light for IBM" pitchFamily="34" charset="0"/>
                <a:ea typeface=""/>
                <a:cs typeface=""/>
              </a:rPr>
              <a:t>16</a:t>
            </a:r>
          </a:p>
          <a:p>
            <a:pPr algn="ctr" defTabSz="1463040">
              <a:lnSpc>
                <a:spcPct val="90000"/>
              </a:lnSpc>
              <a:defRPr/>
            </a:pPr>
            <a:r>
              <a:rPr lang="en-US" sz="1200" kern="0" dirty="0">
                <a:latin typeface="HelvNeue Light for IBM" pitchFamily="34" charset="0"/>
                <a:ea typeface=""/>
                <a:cs typeface=""/>
              </a:rPr>
              <a:t>VPC</a:t>
            </a:r>
            <a:endParaRPr lang="en-US" sz="1200" kern="0" dirty="0">
              <a:latin typeface="HelvNeue Light for IBM" pitchFamily="34" charset="0"/>
              <a:ea typeface=""/>
              <a:cs typeface=""/>
            </a:endParaRPr>
          </a:p>
        </p:txBody>
      </p:sp>
      <p:cxnSp>
        <p:nvCxnSpPr>
          <p:cNvPr id="56" name="Straight Arrow Connector 55"/>
          <p:cNvCxnSpPr>
            <a:stCxn id="14" idx="2"/>
            <a:endCxn id="53" idx="3"/>
          </p:cNvCxnSpPr>
          <p:nvPr/>
        </p:nvCxnSpPr>
        <p:spPr>
          <a:xfrm flipH="1">
            <a:off x="2393730" y="3205765"/>
            <a:ext cx="586288" cy="96976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6"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27</a:t>
            </a:fld>
            <a:endParaRPr lang="en-US" dirty="0">
              <a:solidFill>
                <a:srgbClr val="6D7777"/>
              </a:solidFill>
            </a:endParaRPr>
          </a:p>
        </p:txBody>
      </p:sp>
    </p:spTree>
    <p:custDataLst>
      <p:tags r:id="rId1"/>
    </p:custDataLst>
    <p:extLst>
      <p:ext uri="{BB962C8B-B14F-4D97-AF65-F5344CB8AC3E}">
        <p14:creationId xmlns:p14="http://schemas.microsoft.com/office/powerpoint/2010/main" val="1364170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4" descr="mage result for scalr logo"/>
          <p:cNvSpPr>
            <a:spLocks noChangeAspect="1" noChangeArrowheads="1"/>
          </p:cNvSpPr>
          <p:nvPr/>
        </p:nvSpPr>
        <p:spPr bwMode="auto">
          <a:xfrm>
            <a:off x="0" y="1"/>
            <a:ext cx="10081261" cy="24460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9728" tIns="54864" rIns="109728" bIns="54864" numCol="1" anchor="t" anchorCtr="0" compatLnSpc="1">
            <a:prstTxWarp prst="textNoShape">
              <a:avLst/>
            </a:prstTxWarp>
          </a:bodyPr>
          <a:lstStyle/>
          <a:p>
            <a:pPr hangingPunct="0">
              <a:defRPr/>
            </a:pPr>
            <a:endParaRPr lang="en-US" sz="1600" kern="0">
              <a:solidFill>
                <a:srgbClr val="000000"/>
              </a:solidFill>
              <a:sym typeface="Calibri"/>
            </a:endParaRPr>
          </a:p>
        </p:txBody>
      </p:sp>
      <p:sp>
        <p:nvSpPr>
          <p:cNvPr id="7" name="Text Box 23"/>
          <p:cNvSpPr txBox="1">
            <a:spLocks noChangeArrowheads="1"/>
          </p:cNvSpPr>
          <p:nvPr/>
        </p:nvSpPr>
        <p:spPr bwMode="auto">
          <a:xfrm>
            <a:off x="11597919" y="397740"/>
            <a:ext cx="1440181" cy="3508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864" tIns="27432" rIns="54864" bIns="27432">
            <a:spAutoFit/>
          </a:bodyPr>
          <a:lstStyle>
            <a:lvl1pPr>
              <a:defRPr>
                <a:solidFill>
                  <a:srgbClr val="000000"/>
                </a:solidFill>
                <a:latin typeface="Arial" charset="0"/>
                <a:ea typeface="MS Gothic" charset="-128"/>
              </a:defRPr>
            </a:lvl1pPr>
            <a:lvl2pPr>
              <a:defRPr>
                <a:solidFill>
                  <a:srgbClr val="000000"/>
                </a:solidFill>
                <a:latin typeface="Arial" charset="0"/>
                <a:ea typeface="MS Gothic" charset="-128"/>
              </a:defRPr>
            </a:lvl2pPr>
            <a:lvl3pPr>
              <a:defRPr>
                <a:solidFill>
                  <a:srgbClr val="000000"/>
                </a:solidFill>
                <a:latin typeface="Arial" charset="0"/>
                <a:ea typeface="MS Gothic" charset="-128"/>
              </a:defRPr>
            </a:lvl3pPr>
            <a:lvl4pPr>
              <a:defRPr>
                <a:solidFill>
                  <a:srgbClr val="000000"/>
                </a:solidFill>
                <a:latin typeface="Arial" charset="0"/>
                <a:ea typeface="MS Gothic" charset="-128"/>
              </a:defRPr>
            </a:lvl4pPr>
            <a:lvl5pPr>
              <a:defRPr>
                <a:solidFill>
                  <a:srgbClr val="000000"/>
                </a:solidFill>
                <a:latin typeface="Arial" charset="0"/>
                <a:ea typeface="MS Gothic" charset="-128"/>
              </a:defRPr>
            </a:lvl5pPr>
            <a:lvl6pPr marL="2514600" indent="-228600" eaLnBrk="0" fontAlgn="base" hangingPunct="0">
              <a:spcBef>
                <a:spcPct val="0"/>
              </a:spcBef>
              <a:spcAft>
                <a:spcPct val="0"/>
              </a:spcAft>
              <a:defRPr>
                <a:solidFill>
                  <a:srgbClr val="000000"/>
                </a:solidFill>
                <a:latin typeface="Arial" charset="0"/>
                <a:ea typeface="MS Gothic" charset="-128"/>
              </a:defRPr>
            </a:lvl6pPr>
            <a:lvl7pPr marL="2971800" indent="-228600" eaLnBrk="0" fontAlgn="base" hangingPunct="0">
              <a:spcBef>
                <a:spcPct val="0"/>
              </a:spcBef>
              <a:spcAft>
                <a:spcPct val="0"/>
              </a:spcAft>
              <a:defRPr>
                <a:solidFill>
                  <a:srgbClr val="000000"/>
                </a:solidFill>
                <a:latin typeface="Arial" charset="0"/>
                <a:ea typeface="MS Gothic" charset="-128"/>
              </a:defRPr>
            </a:lvl7pPr>
            <a:lvl8pPr marL="3429000" indent="-228600" eaLnBrk="0" fontAlgn="base" hangingPunct="0">
              <a:spcBef>
                <a:spcPct val="0"/>
              </a:spcBef>
              <a:spcAft>
                <a:spcPct val="0"/>
              </a:spcAft>
              <a:defRPr>
                <a:solidFill>
                  <a:srgbClr val="000000"/>
                </a:solidFill>
                <a:latin typeface="Arial" charset="0"/>
                <a:ea typeface="MS Gothic" charset="-128"/>
              </a:defRPr>
            </a:lvl8pPr>
            <a:lvl9pPr marL="3886200" indent="-228600" eaLnBrk="0" fontAlgn="base" hangingPunct="0">
              <a:spcBef>
                <a:spcPct val="0"/>
              </a:spcBef>
              <a:spcAft>
                <a:spcPct val="0"/>
              </a:spcAft>
              <a:defRPr>
                <a:solidFill>
                  <a:srgbClr val="000000"/>
                </a:solidFill>
                <a:latin typeface="Arial" charset="0"/>
                <a:ea typeface="MS Gothic" charset="-128"/>
              </a:defRPr>
            </a:lvl9pPr>
          </a:lstStyle>
          <a:p>
            <a:pPr hangingPunct="0">
              <a:spcBef>
                <a:spcPct val="50000"/>
              </a:spcBef>
              <a:defRPr/>
            </a:pPr>
            <a:endParaRPr lang="en-US" altLang="en-US" sz="1900" kern="0">
              <a:solidFill>
                <a:prstClr val="black"/>
              </a:solidFill>
              <a:sym typeface="Calibri"/>
            </a:endParaRPr>
          </a:p>
        </p:txBody>
      </p:sp>
      <p:sp>
        <p:nvSpPr>
          <p:cNvPr id="3" name="Title 2"/>
          <p:cNvSpPr>
            <a:spLocks noGrp="1"/>
          </p:cNvSpPr>
          <p:nvPr>
            <p:ph type="title"/>
          </p:nvPr>
        </p:nvSpPr>
        <p:spPr>
          <a:xfrm>
            <a:off x="710006" y="545030"/>
            <a:ext cx="12872454" cy="748957"/>
          </a:xfrm>
        </p:spPr>
        <p:txBody>
          <a:bodyPr/>
          <a:lstStyle/>
          <a:p>
            <a:r>
              <a:rPr lang="en-US" sz="3200" b="0" dirty="0">
                <a:solidFill>
                  <a:schemeClr val="accent4"/>
                </a:solidFill>
              </a:rPr>
              <a:t>ICO clients will be entitled to use CAM </a:t>
            </a:r>
            <a:r>
              <a:rPr lang="en-US" sz="3200" b="0" dirty="0">
                <a:solidFill>
                  <a:schemeClr val="accent4"/>
                </a:solidFill>
              </a:rPr>
              <a:t>in </a:t>
            </a:r>
            <a:r>
              <a:rPr lang="en-US" sz="3200" b="0" dirty="0" smtClean="0">
                <a:solidFill>
                  <a:schemeClr val="accent4"/>
                </a:solidFill>
              </a:rPr>
              <a:t>ICP </a:t>
            </a:r>
            <a:r>
              <a:rPr lang="en-US" sz="3200" b="0" dirty="0">
                <a:solidFill>
                  <a:schemeClr val="accent4"/>
                </a:solidFill>
              </a:rPr>
              <a:t>at no additional licensing cost</a:t>
            </a:r>
          </a:p>
        </p:txBody>
      </p:sp>
      <p:sp>
        <p:nvSpPr>
          <p:cNvPr id="9" name="Content Placeholder 2"/>
          <p:cNvSpPr txBox="1">
            <a:spLocks/>
          </p:cNvSpPr>
          <p:nvPr/>
        </p:nvSpPr>
        <p:spPr>
          <a:xfrm>
            <a:off x="343337" y="3664115"/>
            <a:ext cx="13239122" cy="3313710"/>
          </a:xfrm>
          <a:prstGeom prst="rect">
            <a:avLst/>
          </a:prstGeom>
        </p:spPr>
        <p:txBody>
          <a:bodyPr lIns="146304" tIns="73152" rIns="146304" bIns="73152"/>
          <a:lstStyle>
            <a:lvl1pPr marL="180975" indent="-180975" algn="l" defTabSz="457200" rtl="0" eaLnBrk="0" fontAlgn="base" hangingPunct="0">
              <a:spcBef>
                <a:spcPts val="600"/>
              </a:spcBef>
              <a:spcAft>
                <a:spcPct val="0"/>
              </a:spcAft>
              <a:buClr>
                <a:schemeClr val="accent1"/>
              </a:buClr>
              <a:buFont typeface="Arial" panose="020B0604020202020204" pitchFamily="34" charset="0"/>
              <a:buChar char="•"/>
              <a:defRPr sz="2000" kern="1200">
                <a:solidFill>
                  <a:srgbClr val="777677"/>
                </a:solidFill>
                <a:latin typeface="+mn-lt"/>
                <a:ea typeface="MS PGothic" panose="020B0600070205080204" pitchFamily="34" charset="-128"/>
                <a:cs typeface="MS PGothic" panose="020B0600070205080204" pitchFamily="34" charset="-128"/>
              </a:defRPr>
            </a:lvl1pPr>
            <a:lvl2pPr marL="420688" indent="-180975" algn="l" defTabSz="457200" rtl="0" eaLnBrk="0" fontAlgn="base" hangingPunct="0">
              <a:spcBef>
                <a:spcPts val="600"/>
              </a:spcBef>
              <a:spcAft>
                <a:spcPct val="0"/>
              </a:spcAft>
              <a:buFont typeface="Arial" panose="020B0604020202020204" pitchFamily="34" charset="0"/>
              <a:buChar char="–"/>
              <a:defRPr kern="1200">
                <a:solidFill>
                  <a:srgbClr val="777677"/>
                </a:solidFill>
                <a:latin typeface="+mn-lt"/>
                <a:ea typeface="MS PGothic" panose="020B0600070205080204" pitchFamily="34" charset="-128"/>
                <a:cs typeface="+mn-cs"/>
              </a:defRPr>
            </a:lvl2pPr>
            <a:lvl3pPr marL="593725" indent="-173038" algn="l" defTabSz="457200" rtl="0" eaLnBrk="0" fontAlgn="base" hangingPunct="0">
              <a:spcBef>
                <a:spcPts val="600"/>
              </a:spcBef>
              <a:spcAft>
                <a:spcPct val="0"/>
              </a:spcAft>
              <a:buFont typeface="Arial" panose="020B0604020202020204" pitchFamily="34" charset="0"/>
              <a:buChar char="•"/>
              <a:defRPr sz="1600" kern="1200">
                <a:solidFill>
                  <a:schemeClr val="accent2"/>
                </a:solidFill>
                <a:latin typeface="+mn-lt"/>
                <a:ea typeface="MS PGothic" panose="020B0600070205080204" pitchFamily="34" charset="-128"/>
                <a:cs typeface="+mn-cs"/>
              </a:defRPr>
            </a:lvl3pPr>
            <a:lvl4pPr marL="893763" indent="-300038" algn="l" defTabSz="457200" rtl="0" eaLnBrk="0" fontAlgn="base" hangingPunct="0">
              <a:spcBef>
                <a:spcPts val="600"/>
              </a:spcBef>
              <a:spcAft>
                <a:spcPct val="0"/>
              </a:spcAft>
              <a:buFont typeface="Arial" panose="020B0604020202020204" pitchFamily="34" charset="0"/>
              <a:buChar char="–"/>
              <a:defRPr sz="1400" kern="1200">
                <a:solidFill>
                  <a:schemeClr val="accent2"/>
                </a:solidFill>
                <a:latin typeface="+mn-lt"/>
                <a:ea typeface="MS PGothic" panose="020B0600070205080204" pitchFamily="34" charset="-128"/>
                <a:cs typeface="+mn-cs"/>
              </a:defRPr>
            </a:lvl4pPr>
            <a:lvl5pPr marL="1074738" indent="-180975" algn="l" defTabSz="457200" rtl="0" eaLnBrk="0" fontAlgn="base" hangingPunct="0">
              <a:spcBef>
                <a:spcPts val="600"/>
              </a:spcBef>
              <a:spcAft>
                <a:spcPct val="0"/>
              </a:spcAft>
              <a:buFont typeface="Arial" panose="020B0604020202020204" pitchFamily="34" charset="0"/>
              <a:buChar char="»"/>
              <a:defRPr sz="1400" kern="1200">
                <a:solidFill>
                  <a:schemeClr val="accent2"/>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en-US" sz="1900" dirty="0">
                <a:solidFill>
                  <a:srgbClr val="777677"/>
                </a:solidFill>
                <a:cs typeface="MS PGothic" panose="020B0600070205080204" pitchFamily="34" charset="-128"/>
              </a:rPr>
              <a:t>The </a:t>
            </a:r>
            <a:r>
              <a:rPr lang="en-US" sz="1900" dirty="0">
                <a:solidFill>
                  <a:srgbClr val="777677"/>
                </a:solidFill>
                <a:cs typeface="MS PGothic" panose="020B0600070205080204" pitchFamily="34" charset="-128"/>
              </a:rPr>
              <a:t>“IBM Cloud Orchestrator” software bundle will be updated to include the </a:t>
            </a:r>
            <a:r>
              <a:rPr lang="en-US" sz="1900" dirty="0" smtClean="0">
                <a:solidFill>
                  <a:srgbClr val="777677"/>
                </a:solidFill>
                <a:cs typeface="MS PGothic" panose="020B0600070205080204" pitchFamily="34" charset="-128"/>
              </a:rPr>
              <a:t>CAM/ICP </a:t>
            </a:r>
            <a:r>
              <a:rPr lang="en-US" sz="1900" dirty="0">
                <a:solidFill>
                  <a:srgbClr val="777677"/>
                </a:solidFill>
                <a:cs typeface="MS PGothic" panose="020B0600070205080204" pitchFamily="34" charset="-128"/>
              </a:rPr>
              <a:t>software. Existing clients can download the new ICO bundle, which will then include the new CAM / </a:t>
            </a:r>
            <a:r>
              <a:rPr lang="en-US" sz="1900" dirty="0" smtClean="0">
                <a:solidFill>
                  <a:srgbClr val="777677"/>
                </a:solidFill>
                <a:cs typeface="MS PGothic" panose="020B0600070205080204" pitchFamily="34" charset="-128"/>
              </a:rPr>
              <a:t>ICP </a:t>
            </a:r>
            <a:r>
              <a:rPr lang="en-US" sz="1900" dirty="0">
                <a:solidFill>
                  <a:srgbClr val="777677"/>
                </a:solidFill>
                <a:cs typeface="MS PGothic" panose="020B0600070205080204" pitchFamily="34" charset="-128"/>
              </a:rPr>
              <a:t>capabilities</a:t>
            </a:r>
          </a:p>
          <a:p>
            <a:pPr lvl="2"/>
            <a:r>
              <a:rPr lang="en-US" sz="1900" dirty="0">
                <a:solidFill>
                  <a:srgbClr val="777677"/>
                </a:solidFill>
                <a:cs typeface="MS PGothic" panose="020B0600070205080204" pitchFamily="34" charset="-128"/>
              </a:rPr>
              <a:t>The ICO license will be updated to include </a:t>
            </a:r>
            <a:r>
              <a:rPr lang="en-US" sz="1900" dirty="0" smtClean="0">
                <a:solidFill>
                  <a:srgbClr val="777677"/>
                </a:solidFill>
                <a:cs typeface="MS PGothic" panose="020B0600070205080204" pitchFamily="34" charset="-128"/>
              </a:rPr>
              <a:t>CAM/ICP </a:t>
            </a:r>
            <a:r>
              <a:rPr lang="en-US" sz="1900" dirty="0">
                <a:solidFill>
                  <a:srgbClr val="777677"/>
                </a:solidFill>
                <a:cs typeface="MS PGothic" panose="020B0600070205080204" pitchFamily="34" charset="-128"/>
              </a:rPr>
              <a:t>as a “supporting program”, thus allowing ICO </a:t>
            </a:r>
            <a:r>
              <a:rPr lang="en-US" sz="1900" dirty="0">
                <a:solidFill>
                  <a:srgbClr val="777677"/>
                </a:solidFill>
                <a:cs typeface="MS PGothic" panose="020B0600070205080204" pitchFamily="34" charset="-128"/>
              </a:rPr>
              <a:t>clients </a:t>
            </a:r>
            <a:r>
              <a:rPr lang="en-US" sz="1900" dirty="0">
                <a:solidFill>
                  <a:srgbClr val="777677"/>
                </a:solidFill>
                <a:cs typeface="MS PGothic" panose="020B0600070205080204" pitchFamily="34" charset="-128"/>
              </a:rPr>
              <a:t>to use </a:t>
            </a:r>
            <a:r>
              <a:rPr lang="en-US" sz="1900" dirty="0" smtClean="0">
                <a:solidFill>
                  <a:srgbClr val="777677"/>
                </a:solidFill>
                <a:cs typeface="MS PGothic" panose="020B0600070205080204" pitchFamily="34" charset="-128"/>
              </a:rPr>
              <a:t>CAM/ICP.</a:t>
            </a:r>
            <a:endParaRPr lang="en-US" sz="1900" dirty="0">
              <a:solidFill>
                <a:srgbClr val="777677"/>
              </a:solidFill>
              <a:cs typeface="MS PGothic" panose="020B0600070205080204" pitchFamily="34" charset="-128"/>
            </a:endParaRPr>
          </a:p>
          <a:p>
            <a:pPr lvl="2"/>
            <a:r>
              <a:rPr lang="en-US" sz="1900" dirty="0">
                <a:solidFill>
                  <a:srgbClr val="777677"/>
                </a:solidFill>
                <a:cs typeface="MS PGothic" panose="020B0600070205080204" pitchFamily="34" charset="-128"/>
              </a:rPr>
              <a:t>ICO clients will continue to use their existing ICO entitlements, and will continue to pay maintenance as part of their standard ICO Service </a:t>
            </a:r>
            <a:r>
              <a:rPr lang="en-US" sz="1900" dirty="0" smtClean="0">
                <a:solidFill>
                  <a:srgbClr val="777677"/>
                </a:solidFill>
                <a:cs typeface="MS PGothic" panose="020B0600070205080204" pitchFamily="34" charset="-128"/>
              </a:rPr>
              <a:t>and </a:t>
            </a:r>
            <a:r>
              <a:rPr lang="en-US" sz="1900" dirty="0">
                <a:solidFill>
                  <a:srgbClr val="777677"/>
                </a:solidFill>
                <a:cs typeface="MS PGothic" panose="020B0600070205080204" pitchFamily="34" charset="-128"/>
              </a:rPr>
              <a:t>Support.</a:t>
            </a:r>
          </a:p>
          <a:p>
            <a:pPr lvl="4">
              <a:buFont typeface="Courier New" pitchFamily="49" charset="0"/>
              <a:buChar char="o"/>
            </a:pPr>
            <a:r>
              <a:rPr lang="en-US" sz="1600" dirty="0">
                <a:solidFill>
                  <a:srgbClr val="777677"/>
                </a:solidFill>
                <a:cs typeface="MS PGothic" panose="020B0600070205080204" pitchFamily="34" charset="-128"/>
              </a:rPr>
              <a:t>For </a:t>
            </a:r>
            <a:r>
              <a:rPr lang="en-US" sz="1600" dirty="0">
                <a:solidFill>
                  <a:srgbClr val="777677"/>
                </a:solidFill>
                <a:cs typeface="MS PGothic" panose="020B0600070205080204" pitchFamily="34" charset="-128"/>
              </a:rPr>
              <a:t>example, a client entitled to use a given amount of ICO RVUs </a:t>
            </a:r>
            <a:r>
              <a:rPr lang="en-US" sz="1600" dirty="0">
                <a:solidFill>
                  <a:srgbClr val="777677"/>
                </a:solidFill>
                <a:cs typeface="MS PGothic" panose="020B0600070205080204" pitchFamily="34" charset="-128"/>
              </a:rPr>
              <a:t>will </a:t>
            </a:r>
            <a:r>
              <a:rPr lang="en-US" sz="1600" dirty="0">
                <a:solidFill>
                  <a:srgbClr val="777677"/>
                </a:solidFill>
                <a:cs typeface="MS PGothic" panose="020B0600070205080204" pitchFamily="34" charset="-128"/>
              </a:rPr>
              <a:t>be able to consume ICO </a:t>
            </a:r>
            <a:r>
              <a:rPr lang="en-US" sz="1600" dirty="0">
                <a:solidFill>
                  <a:srgbClr val="777677"/>
                </a:solidFill>
                <a:cs typeface="MS PGothic" panose="020B0600070205080204" pitchFamily="34" charset="-128"/>
              </a:rPr>
              <a:t>and </a:t>
            </a:r>
            <a:r>
              <a:rPr lang="en-US" sz="1600" dirty="0" smtClean="0">
                <a:solidFill>
                  <a:srgbClr val="777677"/>
                </a:solidFill>
                <a:cs typeface="MS PGothic" panose="020B0600070205080204" pitchFamily="34" charset="-128"/>
              </a:rPr>
              <a:t>CAM/ICP together</a:t>
            </a:r>
          </a:p>
          <a:p>
            <a:pPr lvl="4">
              <a:buFont typeface="Courier New" pitchFamily="49" charset="0"/>
              <a:buChar char="o"/>
            </a:pPr>
            <a:r>
              <a:rPr lang="en-US" sz="1600" dirty="0" smtClean="0">
                <a:solidFill>
                  <a:srgbClr val="777677"/>
                </a:solidFill>
                <a:cs typeface="MS PGothic" panose="020B0600070205080204" pitchFamily="34" charset="-128"/>
              </a:rPr>
              <a:t>The </a:t>
            </a:r>
            <a:r>
              <a:rPr lang="en-US" sz="1600" dirty="0">
                <a:solidFill>
                  <a:srgbClr val="777677"/>
                </a:solidFill>
                <a:cs typeface="MS PGothic" panose="020B0600070205080204" pitchFamily="34" charset="-128"/>
              </a:rPr>
              <a:t>combined size of the management environment can be up to the same amount of RVUs (or PVUs)</a:t>
            </a:r>
          </a:p>
          <a:p>
            <a:pPr lvl="2"/>
            <a:endParaRPr lang="en-US" sz="1900" dirty="0">
              <a:solidFill>
                <a:srgbClr val="777677"/>
              </a:solidFill>
              <a:cs typeface="MS PGothic" panose="020B0600070205080204" pitchFamily="34" charset="-128"/>
            </a:endParaRPr>
          </a:p>
          <a:p>
            <a:pPr lvl="1"/>
            <a:endParaRPr lang="en-US" sz="2200" b="1" u="sng" dirty="0">
              <a:solidFill>
                <a:srgbClr val="002060"/>
              </a:solidFill>
            </a:endParaRPr>
          </a:p>
        </p:txBody>
      </p:sp>
      <p:sp>
        <p:nvSpPr>
          <p:cNvPr id="21" name="TextBox 20"/>
          <p:cNvSpPr txBox="1"/>
          <p:nvPr/>
        </p:nvSpPr>
        <p:spPr>
          <a:xfrm>
            <a:off x="-147822" y="1394943"/>
            <a:ext cx="4566187" cy="547842"/>
          </a:xfrm>
          <a:prstGeom prst="rect">
            <a:avLst/>
          </a:prstGeom>
          <a:noFill/>
        </p:spPr>
        <p:txBody>
          <a:bodyPr wrap="square" lIns="146304" tIns="73152" rIns="146304" bIns="73152" rtlCol="0">
            <a:spAutoFit/>
          </a:bodyPr>
          <a:lstStyle/>
          <a:p>
            <a:pPr algn="ctr"/>
            <a:r>
              <a:rPr lang="en-US" sz="2600">
                <a:solidFill>
                  <a:srgbClr val="1174B9"/>
                </a:solidFill>
                <a:latin typeface="HelvNeue for IBM Light" charset="0"/>
                <a:ea typeface="HelvNeue for IBM Light" charset="0"/>
                <a:cs typeface="HelvNeue for IBM Light" charset="0"/>
              </a:rPr>
              <a:t>Own today</a:t>
            </a:r>
          </a:p>
        </p:txBody>
      </p:sp>
      <p:sp>
        <p:nvSpPr>
          <p:cNvPr id="22" name="TextBox 21"/>
          <p:cNvSpPr txBox="1"/>
          <p:nvPr/>
        </p:nvSpPr>
        <p:spPr>
          <a:xfrm>
            <a:off x="6145035" y="1394943"/>
            <a:ext cx="8330861" cy="547842"/>
          </a:xfrm>
          <a:prstGeom prst="rect">
            <a:avLst/>
          </a:prstGeom>
          <a:noFill/>
        </p:spPr>
        <p:txBody>
          <a:bodyPr wrap="square" lIns="146304" tIns="73152" rIns="146304" bIns="73152" rtlCol="0">
            <a:spAutoFit/>
          </a:bodyPr>
          <a:lstStyle/>
          <a:p>
            <a:pPr algn="ctr"/>
            <a:r>
              <a:rPr lang="en-US" sz="2600">
                <a:solidFill>
                  <a:srgbClr val="1174B9"/>
                </a:solidFill>
                <a:latin typeface="HelvNeue for IBM Light" charset="0"/>
                <a:ea typeface="HelvNeue for IBM Light" charset="0"/>
                <a:cs typeface="HelvNeue for IBM Light" charset="0"/>
              </a:rPr>
              <a:t>Planned entitlement</a:t>
            </a:r>
          </a:p>
        </p:txBody>
      </p:sp>
      <p:sp>
        <p:nvSpPr>
          <p:cNvPr id="25" name="Rectangle 24"/>
          <p:cNvSpPr/>
          <p:nvPr/>
        </p:nvSpPr>
        <p:spPr bwMode="auto">
          <a:xfrm>
            <a:off x="349672" y="1989723"/>
            <a:ext cx="3571200" cy="1497600"/>
          </a:xfrm>
          <a:prstGeom prst="rect">
            <a:avLst/>
          </a:prstGeom>
          <a:solidFill>
            <a:srgbClr val="611773">
              <a:lumMod val="75000"/>
            </a:srgbClr>
          </a:solidFill>
          <a:ln w="12700" cap="flat" cmpd="sng" algn="ctr">
            <a:solidFill>
              <a:srgbClr val="611773">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05">
              <a:lnSpc>
                <a:spcPct val="90000"/>
              </a:lnSpc>
              <a:defRPr/>
            </a:pPr>
            <a:r>
              <a:rPr lang="en-US" sz="1800" b="1" kern="0">
                <a:solidFill>
                  <a:prstClr val="white"/>
                </a:solidFill>
                <a:latin typeface="HelvNeue Light for IBM" pitchFamily="34" charset="0"/>
                <a:ea typeface=""/>
                <a:cs typeface=""/>
              </a:rPr>
              <a:t>IBM Cloud Orchestrator </a:t>
            </a:r>
          </a:p>
          <a:p>
            <a:pPr algn="ctr" defTabSz="1463005">
              <a:lnSpc>
                <a:spcPct val="90000"/>
              </a:lnSpc>
              <a:defRPr/>
            </a:pPr>
            <a:r>
              <a:rPr lang="en-US" sz="1800" b="1" kern="0">
                <a:solidFill>
                  <a:prstClr val="white"/>
                </a:solidFill>
                <a:latin typeface="HelvNeue Light for IBM" pitchFamily="34" charset="0"/>
                <a:ea typeface=""/>
                <a:cs typeface=""/>
              </a:rPr>
              <a:t>or</a:t>
            </a:r>
          </a:p>
          <a:p>
            <a:pPr algn="ctr" defTabSz="1463005">
              <a:lnSpc>
                <a:spcPct val="90000"/>
              </a:lnSpc>
              <a:defRPr/>
            </a:pPr>
            <a:r>
              <a:rPr lang="en-US" sz="1800" b="1" kern="0">
                <a:solidFill>
                  <a:prstClr val="white"/>
                </a:solidFill>
                <a:latin typeface="HelvNeue Light for IBM" pitchFamily="34" charset="0"/>
                <a:ea typeface=""/>
                <a:cs typeface=""/>
              </a:rPr>
              <a:t>IBM Cloud Orchestrator Enterprise</a:t>
            </a:r>
          </a:p>
        </p:txBody>
      </p:sp>
      <p:sp>
        <p:nvSpPr>
          <p:cNvPr id="28" name="Rectangle 27"/>
          <p:cNvSpPr/>
          <p:nvPr/>
        </p:nvSpPr>
        <p:spPr bwMode="auto">
          <a:xfrm>
            <a:off x="6510061" y="2002192"/>
            <a:ext cx="3571200" cy="1497600"/>
          </a:xfrm>
          <a:prstGeom prst="rect">
            <a:avLst/>
          </a:prstGeom>
          <a:solidFill>
            <a:srgbClr val="611773">
              <a:lumMod val="75000"/>
            </a:srgbClr>
          </a:solidFill>
          <a:ln w="12700" cap="flat" cmpd="sng" algn="ctr">
            <a:solidFill>
              <a:srgbClr val="611773">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05">
              <a:lnSpc>
                <a:spcPct val="90000"/>
              </a:lnSpc>
              <a:defRPr/>
            </a:pPr>
            <a:r>
              <a:rPr lang="en-US" sz="1800" b="1" kern="0">
                <a:solidFill>
                  <a:prstClr val="white"/>
                </a:solidFill>
                <a:latin typeface="HelvNeue Light for IBM" pitchFamily="34" charset="0"/>
                <a:ea typeface=""/>
                <a:cs typeface=""/>
              </a:rPr>
              <a:t>IBM Cloud Orchestrator </a:t>
            </a:r>
          </a:p>
          <a:p>
            <a:pPr algn="ctr" defTabSz="1463005">
              <a:lnSpc>
                <a:spcPct val="90000"/>
              </a:lnSpc>
              <a:defRPr/>
            </a:pPr>
            <a:r>
              <a:rPr lang="en-US" sz="1800" b="1" kern="0">
                <a:solidFill>
                  <a:prstClr val="white"/>
                </a:solidFill>
                <a:latin typeface="HelvNeue Light for IBM" pitchFamily="34" charset="0"/>
                <a:ea typeface=""/>
                <a:cs typeface=""/>
              </a:rPr>
              <a:t>or</a:t>
            </a:r>
          </a:p>
          <a:p>
            <a:pPr algn="ctr" defTabSz="1463005">
              <a:lnSpc>
                <a:spcPct val="90000"/>
              </a:lnSpc>
              <a:defRPr/>
            </a:pPr>
            <a:r>
              <a:rPr lang="en-US" sz="1800" b="1" kern="0">
                <a:solidFill>
                  <a:prstClr val="white"/>
                </a:solidFill>
                <a:latin typeface="HelvNeue Light for IBM" pitchFamily="34" charset="0"/>
                <a:ea typeface=""/>
                <a:cs typeface=""/>
              </a:rPr>
              <a:t>IBM Cloud Orchestrator Enterprise</a:t>
            </a:r>
          </a:p>
        </p:txBody>
      </p:sp>
      <p:sp>
        <p:nvSpPr>
          <p:cNvPr id="31" name="Rectangle 30"/>
          <p:cNvSpPr/>
          <p:nvPr/>
        </p:nvSpPr>
        <p:spPr bwMode="auto">
          <a:xfrm>
            <a:off x="10803502" y="2002192"/>
            <a:ext cx="3571200" cy="1497600"/>
          </a:xfrm>
          <a:prstGeom prst="rect">
            <a:avLst/>
          </a:prstGeom>
          <a:solidFill>
            <a:srgbClr val="009EE2">
              <a:lumMod val="75000"/>
            </a:srgbClr>
          </a:solidFill>
          <a:ln w="12700" cap="flat" cmpd="sng" algn="ctr">
            <a:solidFill>
              <a:srgbClr val="009EE2">
                <a:lumMod val="50000"/>
              </a:srgbClr>
            </a:solid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040">
              <a:lnSpc>
                <a:spcPct val="90000"/>
              </a:lnSpc>
              <a:defRPr/>
            </a:pPr>
            <a:r>
              <a:rPr lang="en-US" sz="1700" b="1" kern="0">
                <a:solidFill>
                  <a:prstClr val="white"/>
                </a:solidFill>
                <a:latin typeface="HelvNeue Light for IBM" pitchFamily="34" charset="0"/>
                <a:ea typeface=""/>
                <a:cs typeface=""/>
              </a:rPr>
              <a:t>IBM Cloud Automation Manager in ICM Cloud Private</a:t>
            </a:r>
            <a:endParaRPr lang="en-US" sz="1200" kern="0">
              <a:solidFill>
                <a:prstClr val="white"/>
              </a:solidFill>
              <a:latin typeface="HelvNeue Light for IBM" pitchFamily="34" charset="0"/>
              <a:ea typeface=""/>
              <a:cs typeface=""/>
            </a:endParaRPr>
          </a:p>
        </p:txBody>
      </p:sp>
      <p:sp>
        <p:nvSpPr>
          <p:cNvPr id="2" name="TextBox 1"/>
          <p:cNvSpPr txBox="1"/>
          <p:nvPr/>
        </p:nvSpPr>
        <p:spPr>
          <a:xfrm>
            <a:off x="10136005" y="2407608"/>
            <a:ext cx="629107" cy="570586"/>
          </a:xfrm>
          <a:prstGeom prst="rect">
            <a:avLst/>
          </a:prstGeom>
        </p:spPr>
        <p:txBody>
          <a:bodyPr vert="horz" wrap="none" lIns="146304" tIns="73152" rIns="146304" bIns="73152" rtlCol="0" anchor="t" anchorCtr="0">
            <a:noAutofit/>
          </a:bodyPr>
          <a:lstStyle/>
          <a:p>
            <a:pPr>
              <a:lnSpc>
                <a:spcPct val="90000"/>
              </a:lnSpc>
              <a:spcBef>
                <a:spcPts val="1600"/>
              </a:spcBef>
            </a:pPr>
            <a:r>
              <a:rPr lang="en-US" sz="4000"/>
              <a:t>+</a:t>
            </a:r>
          </a:p>
        </p:txBody>
      </p:sp>
      <p:sp>
        <p:nvSpPr>
          <p:cNvPr id="15" name="TextBox 14"/>
          <p:cNvSpPr txBox="1"/>
          <p:nvPr/>
        </p:nvSpPr>
        <p:spPr>
          <a:xfrm>
            <a:off x="7770061" y="1"/>
            <a:ext cx="6860339" cy="443198"/>
          </a:xfrm>
          <a:prstGeom prst="rect">
            <a:avLst/>
          </a:prstGeom>
          <a:noFill/>
          <a:ln>
            <a:solidFill>
              <a:srgbClr val="FF0000"/>
            </a:solidFill>
          </a:ln>
        </p:spPr>
        <p:txBody>
          <a:bodyPr wrap="none" lIns="146304" tIns="73152" rIns="146304" bIns="73152" rtlCol="0">
            <a:spAutoFit/>
          </a:bodyPr>
          <a:lstStyle/>
          <a:p>
            <a:r>
              <a:rPr lang="en-US" sz="1900" kern="0" spc="-48">
                <a:solidFill>
                  <a:srgbClr val="FF0000"/>
                </a:solidFill>
                <a:latin typeface="Arial"/>
                <a:cs typeface="Arial"/>
              </a:rPr>
              <a:t>Preliminary Proposal</a:t>
            </a:r>
            <a:r>
              <a:rPr lang="mr-IN" sz="1900" kern="0" spc="-48">
                <a:solidFill>
                  <a:srgbClr val="FF0000"/>
                </a:solidFill>
                <a:latin typeface="Arial"/>
                <a:cs typeface="Arial"/>
              </a:rPr>
              <a:t>–</a:t>
            </a:r>
            <a:r>
              <a:rPr lang="en-US" sz="1900" kern="0" spc="-48">
                <a:solidFill>
                  <a:srgbClr val="FF0000"/>
                </a:solidFill>
                <a:latin typeface="Arial"/>
                <a:cs typeface="Arial"/>
              </a:rPr>
              <a:t> details being worked by Marco </a:t>
            </a:r>
            <a:r>
              <a:rPr lang="en-US" sz="1900" kern="0" spc="-48" err="1">
                <a:solidFill>
                  <a:srgbClr val="FF0000"/>
                </a:solidFill>
                <a:latin typeface="Arial"/>
                <a:cs typeface="Arial"/>
              </a:rPr>
              <a:t>Sebastiani</a:t>
            </a:r>
            <a:endParaRPr lang="en-US" sz="1900" kern="0" spc="-48">
              <a:solidFill>
                <a:srgbClr val="FF0000"/>
              </a:solidFill>
              <a:latin typeface="Arial"/>
              <a:cs typeface="Arial"/>
            </a:endParaRPr>
          </a:p>
        </p:txBody>
      </p:sp>
      <p:sp>
        <p:nvSpPr>
          <p:cNvPr id="16"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28</a:t>
            </a:fld>
            <a:endParaRPr lang="en-US" dirty="0">
              <a:solidFill>
                <a:srgbClr val="6D7777"/>
              </a:solidFill>
            </a:endParaRPr>
          </a:p>
        </p:txBody>
      </p:sp>
    </p:spTree>
    <p:custDataLst>
      <p:tags r:id="rId1"/>
    </p:custDataLst>
    <p:extLst>
      <p:ext uri="{BB962C8B-B14F-4D97-AF65-F5344CB8AC3E}">
        <p14:creationId xmlns:p14="http://schemas.microsoft.com/office/powerpoint/2010/main" val="3531979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9673" y="1615905"/>
            <a:ext cx="4566187" cy="1006248"/>
          </a:xfrm>
          <a:prstGeom prst="rect">
            <a:avLst/>
          </a:prstGeom>
          <a:solidFill>
            <a:schemeClr val="accent2">
              <a:lumMod val="90000"/>
            </a:schemeClr>
          </a:solidFill>
          <a:ln w="12700">
            <a:solidFill>
              <a:schemeClr val="accent5">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463005">
              <a:lnSpc>
                <a:spcPct val="90000"/>
              </a:lnSpc>
            </a:pPr>
            <a:r>
              <a:rPr lang="en-US" sz="2200" b="1" dirty="0" err="1">
                <a:solidFill>
                  <a:schemeClr val="bg1">
                    <a:lumMod val="50000"/>
                  </a:schemeClr>
                </a:solidFill>
                <a:latin typeface="HelvNeue Light for IBM" pitchFamily="34" charset="0"/>
              </a:rPr>
              <a:t>PureApplication</a:t>
            </a:r>
            <a:r>
              <a:rPr lang="en-US" sz="2200" b="1" dirty="0">
                <a:solidFill>
                  <a:schemeClr val="bg1">
                    <a:lumMod val="50000"/>
                  </a:schemeClr>
                </a:solidFill>
                <a:latin typeface="HelvNeue Light for IBM" pitchFamily="34" charset="0"/>
              </a:rPr>
              <a:t> System </a:t>
            </a:r>
          </a:p>
          <a:p>
            <a:pPr algn="ctr" defTabSz="1463005">
              <a:lnSpc>
                <a:spcPct val="90000"/>
              </a:lnSpc>
            </a:pPr>
            <a:r>
              <a:rPr lang="en-US" sz="1700" b="1" dirty="0">
                <a:solidFill>
                  <a:schemeClr val="bg1">
                    <a:lumMod val="50000"/>
                  </a:schemeClr>
                </a:solidFill>
                <a:latin typeface="HelvNeue Light for IBM" pitchFamily="34" charset="0"/>
              </a:rPr>
              <a:t>W2500</a:t>
            </a:r>
            <a:endParaRPr lang="en-US" sz="1600" dirty="0">
              <a:solidFill>
                <a:schemeClr val="bg1">
                  <a:lumMod val="50000"/>
                </a:schemeClr>
              </a:solidFill>
              <a:latin typeface="HelvNeue Light for IBM" pitchFamily="34" charset="0"/>
            </a:endParaRPr>
          </a:p>
          <a:p>
            <a:pPr algn="ctr" defTabSz="1463005">
              <a:lnSpc>
                <a:spcPct val="90000"/>
              </a:lnSpc>
              <a:spcBef>
                <a:spcPts val="960"/>
              </a:spcBef>
            </a:pPr>
            <a:r>
              <a:rPr lang="en-US" sz="1600" dirty="0" smtClean="0">
                <a:solidFill>
                  <a:schemeClr val="bg1">
                    <a:lumMod val="50000"/>
                  </a:schemeClr>
                </a:solidFill>
                <a:latin typeface="HelvNeue Light for IBM" pitchFamily="34" charset="0"/>
              </a:rPr>
              <a:t>Generation </a:t>
            </a:r>
            <a:r>
              <a:rPr lang="en-US" sz="1600" dirty="0">
                <a:solidFill>
                  <a:schemeClr val="bg1">
                    <a:lumMod val="50000"/>
                  </a:schemeClr>
                </a:solidFill>
                <a:latin typeface="HelvNeue Light for IBM" pitchFamily="34" charset="0"/>
              </a:rPr>
              <a:t>1 &amp; 2 Intel-based Systems</a:t>
            </a:r>
          </a:p>
        </p:txBody>
      </p:sp>
      <p:sp>
        <p:nvSpPr>
          <p:cNvPr id="5" name="Rectangle 4"/>
          <p:cNvSpPr/>
          <p:nvPr/>
        </p:nvSpPr>
        <p:spPr bwMode="auto">
          <a:xfrm>
            <a:off x="343339" y="3744254"/>
            <a:ext cx="4549408" cy="1768037"/>
          </a:xfrm>
          <a:prstGeom prst="rect">
            <a:avLst/>
          </a:prstGeom>
          <a:solidFill>
            <a:schemeClr val="accent2">
              <a:lumMod val="90000"/>
            </a:schemeClr>
          </a:solidFill>
          <a:ln w="12700">
            <a:solidFill>
              <a:schemeClr val="accent5">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463005">
              <a:lnSpc>
                <a:spcPct val="90000"/>
              </a:lnSpc>
            </a:pPr>
            <a:r>
              <a:rPr lang="en-US" sz="2200" b="1" dirty="0" err="1">
                <a:solidFill>
                  <a:schemeClr val="bg1">
                    <a:lumMod val="50000"/>
                  </a:schemeClr>
                </a:solidFill>
                <a:latin typeface="HelvNeue Light for IBM" pitchFamily="34" charset="0"/>
              </a:rPr>
              <a:t>PureApplication</a:t>
            </a:r>
            <a:r>
              <a:rPr lang="en-US" sz="2200" b="1" dirty="0">
                <a:solidFill>
                  <a:schemeClr val="bg1">
                    <a:lumMod val="50000"/>
                  </a:schemeClr>
                </a:solidFill>
                <a:latin typeface="HelvNeue Light for IBM" pitchFamily="34" charset="0"/>
              </a:rPr>
              <a:t> Software</a:t>
            </a:r>
            <a:endParaRPr lang="en-US" sz="1600" i="1" dirty="0">
              <a:solidFill>
                <a:schemeClr val="bg1">
                  <a:lumMod val="50000"/>
                </a:schemeClr>
              </a:solidFill>
              <a:latin typeface="HelvNeue Light for IBM" pitchFamily="34" charset="0"/>
            </a:endParaRPr>
          </a:p>
          <a:p>
            <a:pPr marL="187955" defTabSz="1463005">
              <a:lnSpc>
                <a:spcPct val="90000"/>
              </a:lnSpc>
              <a:spcBef>
                <a:spcPts val="960"/>
              </a:spcBef>
            </a:pPr>
            <a:r>
              <a:rPr lang="en-US" sz="1600" dirty="0">
                <a:solidFill>
                  <a:schemeClr val="bg1">
                    <a:lumMod val="50000"/>
                  </a:schemeClr>
                </a:solidFill>
                <a:latin typeface="HelvNeue Light for IBM" pitchFamily="34" charset="0"/>
              </a:rPr>
              <a:t>For example, running on:</a:t>
            </a:r>
          </a:p>
          <a:p>
            <a:pPr marL="457189" indent="-175256" defTabSz="1463005">
              <a:lnSpc>
                <a:spcPct val="90000"/>
              </a:lnSpc>
              <a:buFont typeface="Arial" charset="0"/>
              <a:buChar char="•"/>
            </a:pPr>
            <a:r>
              <a:rPr lang="en-US" sz="1600" dirty="0" err="1">
                <a:solidFill>
                  <a:schemeClr val="bg1">
                    <a:lumMod val="50000"/>
                  </a:schemeClr>
                </a:solidFill>
                <a:latin typeface="HelvNeue Light for IBM" pitchFamily="34" charset="0"/>
              </a:rPr>
              <a:t>Bluemix</a:t>
            </a:r>
            <a:r>
              <a:rPr lang="en-US" sz="1600" dirty="0">
                <a:solidFill>
                  <a:schemeClr val="bg1">
                    <a:lumMod val="50000"/>
                  </a:schemeClr>
                </a:solidFill>
                <a:latin typeface="HelvNeue Light for IBM" pitchFamily="34" charset="0"/>
              </a:rPr>
              <a:t> Local System W3500 &amp; W3550 </a:t>
            </a:r>
            <a:r>
              <a:rPr lang="en-US" sz="1600" dirty="0" smtClean="0">
                <a:solidFill>
                  <a:schemeClr val="bg1">
                    <a:lumMod val="50000"/>
                  </a:schemeClr>
                </a:solidFill>
                <a:latin typeface="HelvNeue Light for IBM" pitchFamily="34" charset="0"/>
              </a:rPr>
              <a:t>(Generation </a:t>
            </a:r>
            <a:r>
              <a:rPr lang="en-US" sz="1600" dirty="0">
                <a:solidFill>
                  <a:schemeClr val="bg1">
                    <a:lumMod val="50000"/>
                  </a:schemeClr>
                </a:solidFill>
                <a:latin typeface="HelvNeue Light for IBM" pitchFamily="34" charset="0"/>
              </a:rPr>
              <a:t>3 Intel-based Systems)</a:t>
            </a:r>
          </a:p>
          <a:p>
            <a:pPr marL="457189" indent="-175256" defTabSz="1463005">
              <a:lnSpc>
                <a:spcPct val="90000"/>
              </a:lnSpc>
              <a:buFont typeface="Arial" charset="0"/>
              <a:buChar char="•"/>
            </a:pPr>
            <a:r>
              <a:rPr lang="en-US" sz="1600" dirty="0" err="1">
                <a:solidFill>
                  <a:schemeClr val="bg1">
                    <a:lumMod val="50000"/>
                  </a:schemeClr>
                </a:solidFill>
                <a:latin typeface="HelvNeue Light for IBM" pitchFamily="34" charset="0"/>
              </a:rPr>
              <a:t>PureApplication</a:t>
            </a:r>
            <a:r>
              <a:rPr lang="en-US" sz="1600" dirty="0">
                <a:solidFill>
                  <a:schemeClr val="bg1">
                    <a:lumMod val="50000"/>
                  </a:schemeClr>
                </a:solidFill>
                <a:latin typeface="HelvNeue Light for IBM" pitchFamily="34" charset="0"/>
              </a:rPr>
              <a:t> Service Infrastructure</a:t>
            </a:r>
          </a:p>
          <a:p>
            <a:pPr marL="457189" indent="-175256" defTabSz="1463005">
              <a:lnSpc>
                <a:spcPct val="90000"/>
              </a:lnSpc>
              <a:buFont typeface="Arial" charset="0"/>
              <a:buChar char="•"/>
            </a:pPr>
            <a:r>
              <a:rPr lang="en-US" sz="1600" dirty="0">
                <a:solidFill>
                  <a:schemeClr val="bg1">
                    <a:lumMod val="50000"/>
                  </a:schemeClr>
                </a:solidFill>
                <a:latin typeface="HelvNeue Light for IBM" pitchFamily="34" charset="0"/>
              </a:rPr>
              <a:t>Client-managed </a:t>
            </a:r>
            <a:r>
              <a:rPr lang="en-US" sz="1600" dirty="0" err="1">
                <a:solidFill>
                  <a:schemeClr val="bg1">
                    <a:lumMod val="50000"/>
                  </a:schemeClr>
                </a:solidFill>
                <a:latin typeface="HelvNeue Light for IBM" pitchFamily="34" charset="0"/>
              </a:rPr>
              <a:t>Vmware</a:t>
            </a:r>
            <a:r>
              <a:rPr lang="en-US" sz="1600" dirty="0">
                <a:solidFill>
                  <a:schemeClr val="bg1">
                    <a:lumMod val="50000"/>
                  </a:schemeClr>
                </a:solidFill>
                <a:latin typeface="HelvNeue Light for IBM" pitchFamily="34" charset="0"/>
              </a:rPr>
              <a:t> or </a:t>
            </a:r>
            <a:r>
              <a:rPr lang="en-US" sz="1600" dirty="0" err="1">
                <a:solidFill>
                  <a:schemeClr val="bg1">
                    <a:lumMod val="50000"/>
                  </a:schemeClr>
                </a:solidFill>
                <a:latin typeface="HelvNeue Light for IBM" pitchFamily="34" charset="0"/>
              </a:rPr>
              <a:t>PowerVC</a:t>
            </a:r>
            <a:r>
              <a:rPr lang="en-US" sz="1600" dirty="0">
                <a:solidFill>
                  <a:schemeClr val="bg1">
                    <a:lumMod val="50000"/>
                  </a:schemeClr>
                </a:solidFill>
                <a:latin typeface="HelvNeue Light for IBM" pitchFamily="34" charset="0"/>
              </a:rPr>
              <a:t> environments</a:t>
            </a:r>
          </a:p>
        </p:txBody>
      </p:sp>
      <p:sp>
        <p:nvSpPr>
          <p:cNvPr id="8" name="TextBox 7"/>
          <p:cNvSpPr txBox="1"/>
          <p:nvPr/>
        </p:nvSpPr>
        <p:spPr>
          <a:xfrm>
            <a:off x="349671" y="1044479"/>
            <a:ext cx="4566187" cy="547842"/>
          </a:xfrm>
          <a:prstGeom prst="rect">
            <a:avLst/>
          </a:prstGeom>
          <a:noFill/>
        </p:spPr>
        <p:txBody>
          <a:bodyPr wrap="square" lIns="146304" tIns="73152" rIns="146304" bIns="73152" rtlCol="0">
            <a:spAutoFit/>
          </a:bodyPr>
          <a:lstStyle/>
          <a:p>
            <a:pPr algn="ctr"/>
            <a:r>
              <a:rPr lang="en-US" sz="2600">
                <a:solidFill>
                  <a:schemeClr val="accent2"/>
                </a:solidFill>
                <a:latin typeface="HelvNeue for IBM Light" charset="0"/>
                <a:ea typeface="HelvNeue for IBM Light" charset="0"/>
                <a:cs typeface="HelvNeue for IBM Light" charset="0"/>
              </a:rPr>
              <a:t>Own today</a:t>
            </a:r>
          </a:p>
        </p:txBody>
      </p:sp>
      <p:sp>
        <p:nvSpPr>
          <p:cNvPr id="10" name="Right Arrow 9"/>
          <p:cNvSpPr/>
          <p:nvPr/>
        </p:nvSpPr>
        <p:spPr bwMode="auto">
          <a:xfrm>
            <a:off x="5028417" y="1849502"/>
            <a:ext cx="697976" cy="582506"/>
          </a:xfrm>
          <a:prstGeom prst="rightArrow">
            <a:avLst>
              <a:gd name="adj1" fmla="val 42308"/>
              <a:gd name="adj2" fmla="val 50000"/>
            </a:avLst>
          </a:prstGeom>
          <a:solidFill>
            <a:schemeClr val="tx2">
              <a:lumMod val="20000"/>
              <a:lumOff val="80000"/>
            </a:schemeClr>
          </a:solidFill>
          <a:ln w="12700" cap="flat" cmpd="sng" algn="ctr">
            <a:solidFill>
              <a:schemeClr val="tx2">
                <a:lumMod val="75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463005">
              <a:lnSpc>
                <a:spcPct val="90000"/>
              </a:lnSpc>
            </a:pPr>
            <a:endParaRPr lang="en-US" sz="2600">
              <a:solidFill>
                <a:srgbClr val="191919"/>
              </a:solidFill>
              <a:latin typeface="HelvNeue Light for IBM" pitchFamily="34" charset="0"/>
            </a:endParaRPr>
          </a:p>
        </p:txBody>
      </p:sp>
      <p:sp>
        <p:nvSpPr>
          <p:cNvPr id="13" name="Right Arrow 12"/>
          <p:cNvSpPr/>
          <p:nvPr/>
        </p:nvSpPr>
        <p:spPr bwMode="auto">
          <a:xfrm>
            <a:off x="5028417" y="2896969"/>
            <a:ext cx="697976" cy="582506"/>
          </a:xfrm>
          <a:prstGeom prst="rightArrow">
            <a:avLst>
              <a:gd name="adj1" fmla="val 42308"/>
              <a:gd name="adj2" fmla="val 50000"/>
            </a:avLst>
          </a:prstGeom>
          <a:solidFill>
            <a:schemeClr val="tx2">
              <a:lumMod val="20000"/>
              <a:lumOff val="80000"/>
            </a:schemeClr>
          </a:solidFill>
          <a:ln w="12700" cap="flat" cmpd="sng" algn="ctr">
            <a:solidFill>
              <a:schemeClr val="tx2">
                <a:lumMod val="75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463005">
              <a:lnSpc>
                <a:spcPct val="90000"/>
              </a:lnSpc>
            </a:pPr>
            <a:endParaRPr lang="en-US" sz="2600">
              <a:solidFill>
                <a:srgbClr val="191919"/>
              </a:solidFill>
              <a:latin typeface="HelvNeue Light for IBM" pitchFamily="34" charset="0"/>
            </a:endParaRPr>
          </a:p>
        </p:txBody>
      </p:sp>
      <p:sp>
        <p:nvSpPr>
          <p:cNvPr id="14" name="Title 1"/>
          <p:cNvSpPr>
            <a:spLocks noGrp="1"/>
          </p:cNvSpPr>
          <p:nvPr>
            <p:ph type="title"/>
          </p:nvPr>
        </p:nvSpPr>
        <p:spPr>
          <a:xfrm>
            <a:off x="731520" y="367666"/>
            <a:ext cx="13167360" cy="748957"/>
          </a:xfrm>
          <a:prstGeom prst="rect">
            <a:avLst/>
          </a:prstGeom>
        </p:spPr>
        <p:txBody>
          <a:bodyPr vert="horz"/>
          <a:lstStyle/>
          <a:p>
            <a:r>
              <a:rPr lang="en-US" sz="3200" b="0" dirty="0">
                <a:solidFill>
                  <a:schemeClr val="accent4"/>
                </a:solidFill>
              </a:rPr>
              <a:t>Pure clients </a:t>
            </a:r>
            <a:r>
              <a:rPr lang="en-US" sz="3200" b="0" dirty="0">
                <a:solidFill>
                  <a:schemeClr val="accent4"/>
                </a:solidFill>
              </a:rPr>
              <a:t>will be entitled to use CAM in </a:t>
            </a:r>
            <a:r>
              <a:rPr lang="en-US" sz="3200" b="0" dirty="0" smtClean="0">
                <a:solidFill>
                  <a:schemeClr val="accent4"/>
                </a:solidFill>
              </a:rPr>
              <a:t>ICP </a:t>
            </a:r>
            <a:r>
              <a:rPr lang="en-US" sz="3200" b="0" dirty="0">
                <a:solidFill>
                  <a:schemeClr val="accent4"/>
                </a:solidFill>
              </a:rPr>
              <a:t>at no additional licensing cost</a:t>
            </a:r>
          </a:p>
        </p:txBody>
      </p:sp>
      <p:sp>
        <p:nvSpPr>
          <p:cNvPr id="15" name="TextBox 14"/>
          <p:cNvSpPr txBox="1"/>
          <p:nvPr/>
        </p:nvSpPr>
        <p:spPr>
          <a:xfrm>
            <a:off x="5832621" y="1057986"/>
            <a:ext cx="8330861" cy="547842"/>
          </a:xfrm>
          <a:prstGeom prst="rect">
            <a:avLst/>
          </a:prstGeom>
          <a:noFill/>
        </p:spPr>
        <p:txBody>
          <a:bodyPr wrap="square" lIns="146304" tIns="73152" rIns="146304" bIns="73152" rtlCol="0">
            <a:spAutoFit/>
          </a:bodyPr>
          <a:lstStyle/>
          <a:p>
            <a:pPr algn="ctr"/>
            <a:r>
              <a:rPr lang="en-US" sz="2600">
                <a:solidFill>
                  <a:schemeClr val="accent2"/>
                </a:solidFill>
                <a:latin typeface="HelvNeue for IBM Light" charset="0"/>
                <a:ea typeface="HelvNeue for IBM Light" charset="0"/>
                <a:cs typeface="HelvNeue for IBM Light" charset="0"/>
              </a:rPr>
              <a:t>Planned entitlement</a:t>
            </a:r>
          </a:p>
        </p:txBody>
      </p:sp>
      <p:sp>
        <p:nvSpPr>
          <p:cNvPr id="17" name="Rectangle 16"/>
          <p:cNvSpPr/>
          <p:nvPr/>
        </p:nvSpPr>
        <p:spPr bwMode="auto">
          <a:xfrm>
            <a:off x="343339" y="2693637"/>
            <a:ext cx="4566187" cy="991136"/>
          </a:xfrm>
          <a:prstGeom prst="rect">
            <a:avLst/>
          </a:prstGeom>
          <a:solidFill>
            <a:schemeClr val="accent2">
              <a:lumMod val="90000"/>
            </a:schemeClr>
          </a:solidFill>
          <a:ln w="12700">
            <a:solidFill>
              <a:schemeClr val="accent5">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463005">
              <a:lnSpc>
                <a:spcPct val="90000"/>
              </a:lnSpc>
            </a:pPr>
            <a:r>
              <a:rPr lang="en-US" sz="2200" b="1" dirty="0" err="1">
                <a:solidFill>
                  <a:schemeClr val="bg1">
                    <a:lumMod val="50000"/>
                  </a:schemeClr>
                </a:solidFill>
                <a:latin typeface="HelvNeue Light for IBM" pitchFamily="34" charset="0"/>
              </a:rPr>
              <a:t>PureApplication</a:t>
            </a:r>
            <a:r>
              <a:rPr lang="en-US" sz="2200" b="1" dirty="0">
                <a:solidFill>
                  <a:schemeClr val="bg1">
                    <a:lumMod val="50000"/>
                  </a:schemeClr>
                </a:solidFill>
                <a:latin typeface="HelvNeue Light for IBM" pitchFamily="34" charset="0"/>
              </a:rPr>
              <a:t> System </a:t>
            </a:r>
          </a:p>
          <a:p>
            <a:pPr algn="ctr" defTabSz="1463005">
              <a:lnSpc>
                <a:spcPct val="90000"/>
              </a:lnSpc>
            </a:pPr>
            <a:r>
              <a:rPr lang="en-US" sz="1700" b="1" dirty="0">
                <a:solidFill>
                  <a:schemeClr val="bg1">
                    <a:lumMod val="50000"/>
                  </a:schemeClr>
                </a:solidFill>
                <a:latin typeface="HelvNeue Light for IBM" pitchFamily="34" charset="0"/>
              </a:rPr>
              <a:t>W2700 &amp; W3700</a:t>
            </a:r>
            <a:endParaRPr lang="en-US" sz="1600" dirty="0">
              <a:solidFill>
                <a:schemeClr val="bg1">
                  <a:lumMod val="50000"/>
                </a:schemeClr>
              </a:solidFill>
              <a:latin typeface="HelvNeue Light for IBM" pitchFamily="34" charset="0"/>
            </a:endParaRPr>
          </a:p>
          <a:p>
            <a:pPr algn="ctr" defTabSz="1463005">
              <a:lnSpc>
                <a:spcPct val="90000"/>
              </a:lnSpc>
              <a:spcBef>
                <a:spcPts val="960"/>
              </a:spcBef>
            </a:pPr>
            <a:r>
              <a:rPr lang="en-US" sz="1600" dirty="0" smtClean="0">
                <a:solidFill>
                  <a:schemeClr val="bg1">
                    <a:lumMod val="50000"/>
                  </a:schemeClr>
                </a:solidFill>
                <a:latin typeface="HelvNeue Light for IBM" pitchFamily="34" charset="0"/>
              </a:rPr>
              <a:t>Generation </a:t>
            </a:r>
            <a:r>
              <a:rPr lang="en-US" sz="1600" dirty="0">
                <a:solidFill>
                  <a:schemeClr val="bg1">
                    <a:lumMod val="50000"/>
                  </a:schemeClr>
                </a:solidFill>
                <a:latin typeface="HelvNeue Light for IBM" pitchFamily="34" charset="0"/>
              </a:rPr>
              <a:t>1, 2 &amp; 3 Power-based Systems</a:t>
            </a:r>
          </a:p>
        </p:txBody>
      </p:sp>
      <p:sp>
        <p:nvSpPr>
          <p:cNvPr id="18" name="Right Arrow 17"/>
          <p:cNvSpPr/>
          <p:nvPr/>
        </p:nvSpPr>
        <p:spPr bwMode="auto">
          <a:xfrm>
            <a:off x="5028417" y="4439430"/>
            <a:ext cx="697976" cy="582506"/>
          </a:xfrm>
          <a:prstGeom prst="rightArrow">
            <a:avLst>
              <a:gd name="adj1" fmla="val 42308"/>
              <a:gd name="adj2" fmla="val 50000"/>
            </a:avLst>
          </a:prstGeom>
          <a:solidFill>
            <a:schemeClr val="tx2">
              <a:lumMod val="20000"/>
              <a:lumOff val="80000"/>
            </a:schemeClr>
          </a:solidFill>
          <a:ln w="12700" cap="flat" cmpd="sng" algn="ctr">
            <a:solidFill>
              <a:schemeClr val="tx2">
                <a:lumMod val="75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463005">
              <a:lnSpc>
                <a:spcPct val="90000"/>
              </a:lnSpc>
            </a:pPr>
            <a:endParaRPr lang="en-US" sz="2600">
              <a:solidFill>
                <a:srgbClr val="191919"/>
              </a:solidFill>
              <a:latin typeface="HelvNeue Light for IBM" pitchFamily="34" charset="0"/>
            </a:endParaRPr>
          </a:p>
        </p:txBody>
      </p:sp>
      <p:sp>
        <p:nvSpPr>
          <p:cNvPr id="12" name="Rectangle 11"/>
          <p:cNvSpPr/>
          <p:nvPr/>
        </p:nvSpPr>
        <p:spPr bwMode="auto">
          <a:xfrm>
            <a:off x="6160511" y="1615904"/>
            <a:ext cx="8002971" cy="2068870"/>
          </a:xfrm>
          <a:prstGeom prst="rect">
            <a:avLst/>
          </a:prstGeom>
          <a:solidFill>
            <a:schemeClr val="accent1">
              <a:lumMod val="75000"/>
            </a:schemeClr>
          </a:solidFill>
          <a:ln w="12700">
            <a:solidFill>
              <a:schemeClr val="accent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eaLnBrk="1" hangingPunct="1">
              <a:lnSpc>
                <a:spcPct val="90000"/>
              </a:lnSpc>
            </a:pPr>
            <a:r>
              <a:rPr lang="en-US" sz="1700" b="1" dirty="0" smtClean="0">
                <a:solidFill>
                  <a:schemeClr val="bg1"/>
                </a:solidFill>
                <a:latin typeface="HelvNeue Light for IBM" pitchFamily="34" charset="0"/>
              </a:rPr>
              <a:t>IBM Cloud Private </a:t>
            </a:r>
            <a:r>
              <a:rPr lang="en-US" sz="1700" b="1" dirty="0">
                <a:solidFill>
                  <a:schemeClr val="bg1"/>
                </a:solidFill>
                <a:latin typeface="HelvNeue Light for IBM" pitchFamily="34" charset="0"/>
              </a:rPr>
              <a:t>+ WAS (Container/VM) + DB2  (Container/VM)</a:t>
            </a:r>
            <a:br>
              <a:rPr lang="en-US" sz="1700" b="1" dirty="0">
                <a:solidFill>
                  <a:schemeClr val="bg1"/>
                </a:solidFill>
                <a:latin typeface="HelvNeue Light for IBM" pitchFamily="34" charset="0"/>
              </a:rPr>
            </a:br>
            <a:r>
              <a:rPr lang="en-US" sz="1200" dirty="0">
                <a:solidFill>
                  <a:schemeClr val="bg1"/>
                </a:solidFill>
                <a:latin typeface="HelvNeue Light for IBM" pitchFamily="34" charset="0"/>
              </a:rPr>
              <a:t>to manage and deploy to your </a:t>
            </a:r>
            <a:r>
              <a:rPr lang="en-US" sz="1200" dirty="0" err="1">
                <a:solidFill>
                  <a:schemeClr val="bg1"/>
                </a:solidFill>
                <a:latin typeface="HelvNeue Light for IBM" pitchFamily="34" charset="0"/>
              </a:rPr>
              <a:t>PureApplication</a:t>
            </a:r>
            <a:r>
              <a:rPr lang="en-US" sz="1200" dirty="0">
                <a:solidFill>
                  <a:schemeClr val="bg1"/>
                </a:solidFill>
                <a:latin typeface="HelvNeue Light for IBM" pitchFamily="34" charset="0"/>
              </a:rPr>
              <a:t> System</a:t>
            </a:r>
          </a:p>
        </p:txBody>
      </p:sp>
      <p:sp>
        <p:nvSpPr>
          <p:cNvPr id="16" name="Rectangle 15"/>
          <p:cNvSpPr/>
          <p:nvPr/>
        </p:nvSpPr>
        <p:spPr bwMode="auto">
          <a:xfrm>
            <a:off x="6160511" y="3744254"/>
            <a:ext cx="8002971" cy="1768037"/>
          </a:xfrm>
          <a:prstGeom prst="rect">
            <a:avLst/>
          </a:prstGeom>
          <a:solidFill>
            <a:schemeClr val="accent1">
              <a:lumMod val="75000"/>
            </a:schemeClr>
          </a:solidFill>
          <a:ln w="12700">
            <a:solidFill>
              <a:schemeClr val="accent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a:lnSpc>
                <a:spcPct val="90000"/>
              </a:lnSpc>
            </a:pPr>
            <a:r>
              <a:rPr lang="en-US" sz="1700" b="1" dirty="0" smtClean="0">
                <a:solidFill>
                  <a:schemeClr val="bg1"/>
                </a:solidFill>
                <a:latin typeface="HelvNeue Light for IBM" pitchFamily="34" charset="0"/>
              </a:rPr>
              <a:t>IBM Cloud Private</a:t>
            </a:r>
            <a:endParaRPr lang="en-US" sz="1200" dirty="0">
              <a:solidFill>
                <a:schemeClr val="bg1"/>
              </a:solidFill>
              <a:latin typeface="HelvNeue Light for IBM" pitchFamily="34" charset="0"/>
            </a:endParaRPr>
          </a:p>
          <a:p>
            <a:pPr algn="ctr">
              <a:lnSpc>
                <a:spcPct val="90000"/>
              </a:lnSpc>
              <a:spcBef>
                <a:spcPts val="720"/>
              </a:spcBef>
            </a:pPr>
            <a:r>
              <a:rPr lang="en-US" sz="1200" dirty="0">
                <a:solidFill>
                  <a:schemeClr val="bg1"/>
                </a:solidFill>
                <a:latin typeface="HelvNeue Light for IBM" pitchFamily="34" charset="0"/>
              </a:rPr>
              <a:t>to manage and deploy to your </a:t>
            </a:r>
            <a:r>
              <a:rPr lang="en-US" sz="1200" dirty="0" err="1">
                <a:solidFill>
                  <a:schemeClr val="bg1"/>
                </a:solidFill>
                <a:latin typeface="HelvNeue Light for IBM" pitchFamily="34" charset="0"/>
              </a:rPr>
              <a:t>Bluemix</a:t>
            </a:r>
            <a:r>
              <a:rPr lang="en-US" sz="1200" dirty="0">
                <a:solidFill>
                  <a:schemeClr val="bg1"/>
                </a:solidFill>
                <a:latin typeface="HelvNeue Light for IBM" pitchFamily="34" charset="0"/>
              </a:rPr>
              <a:t> Local System</a:t>
            </a:r>
            <a:endParaRPr lang="en-US" sz="1200" baseline="30000" dirty="0">
              <a:solidFill>
                <a:schemeClr val="bg1"/>
              </a:solidFill>
              <a:latin typeface="HelvNeue Light for IBM" pitchFamily="34" charset="0"/>
            </a:endParaRPr>
          </a:p>
          <a:p>
            <a:pPr algn="ctr">
              <a:lnSpc>
                <a:spcPct val="90000"/>
              </a:lnSpc>
            </a:pPr>
            <a:r>
              <a:rPr lang="en-US" sz="1200" dirty="0">
                <a:solidFill>
                  <a:schemeClr val="bg1"/>
                </a:solidFill>
                <a:latin typeface="HelvNeue Light for IBM" pitchFamily="34" charset="0"/>
              </a:rPr>
              <a:t>or any other supported </a:t>
            </a:r>
          </a:p>
          <a:p>
            <a:pPr algn="ctr">
              <a:lnSpc>
                <a:spcPct val="90000"/>
              </a:lnSpc>
            </a:pPr>
            <a:r>
              <a:rPr lang="en-US" sz="1200" dirty="0">
                <a:solidFill>
                  <a:schemeClr val="bg1"/>
                </a:solidFill>
                <a:latin typeface="HelvNeue Light for IBM" pitchFamily="34" charset="0"/>
              </a:rPr>
              <a:t>client-managed environments</a:t>
            </a:r>
          </a:p>
        </p:txBody>
      </p:sp>
      <p:sp>
        <p:nvSpPr>
          <p:cNvPr id="23" name="TextBox 22"/>
          <p:cNvSpPr txBox="1"/>
          <p:nvPr/>
        </p:nvSpPr>
        <p:spPr>
          <a:xfrm>
            <a:off x="5114924" y="7685390"/>
            <a:ext cx="8841527" cy="369331"/>
          </a:xfrm>
          <a:prstGeom prst="rect">
            <a:avLst/>
          </a:prstGeom>
          <a:noFill/>
        </p:spPr>
        <p:txBody>
          <a:bodyPr wrap="square" lIns="109728" tIns="0" rIns="109728" bIns="0" numCol="1" rtlCol="0">
            <a:spAutoFit/>
          </a:bodyPr>
          <a:lstStyle/>
          <a:p>
            <a:r>
              <a:rPr lang="en-US" sz="1200" b="1" dirty="0">
                <a:solidFill>
                  <a:schemeClr val="tx1">
                    <a:lumMod val="50000"/>
                    <a:lumOff val="50000"/>
                  </a:schemeClr>
                </a:solidFill>
                <a:latin typeface="HelvNeue Light for IBM" pitchFamily="34" charset="0"/>
              </a:rPr>
              <a:t>Notes: </a:t>
            </a:r>
            <a:r>
              <a:rPr lang="en-US" sz="1200" dirty="0">
                <a:solidFill>
                  <a:schemeClr val="tx1">
                    <a:lumMod val="50000"/>
                    <a:lumOff val="50000"/>
                  </a:schemeClr>
                </a:solidFill>
                <a:latin typeface="HelvNeue Light for IBM" pitchFamily="34" charset="0"/>
              </a:rPr>
              <a:t>Minimum </a:t>
            </a:r>
            <a:r>
              <a:rPr lang="en-US" sz="1200" dirty="0">
                <a:solidFill>
                  <a:schemeClr val="tx1">
                    <a:lumMod val="50000"/>
                    <a:lumOff val="50000"/>
                  </a:schemeClr>
                </a:solidFill>
                <a:latin typeface="HelvNeue Light for IBM" pitchFamily="34" charset="0"/>
              </a:rPr>
              <a:t>of 2,240 PVUs of </a:t>
            </a:r>
            <a:r>
              <a:rPr lang="en-US" sz="1200" dirty="0" err="1">
                <a:solidFill>
                  <a:schemeClr val="tx1">
                    <a:lumMod val="50000"/>
                    <a:lumOff val="50000"/>
                  </a:schemeClr>
                </a:solidFill>
                <a:latin typeface="HelvNeue Light for IBM" pitchFamily="34" charset="0"/>
              </a:rPr>
              <a:t>PureApplication</a:t>
            </a:r>
            <a:r>
              <a:rPr lang="en-US" sz="1200" dirty="0">
                <a:solidFill>
                  <a:schemeClr val="tx1">
                    <a:lumMod val="50000"/>
                    <a:lumOff val="50000"/>
                  </a:schemeClr>
                </a:solidFill>
                <a:latin typeface="HelvNeue Light for IBM" pitchFamily="34" charset="0"/>
              </a:rPr>
              <a:t> Software entitlement required. Limited to a total of 50 deployed Virtual Servers.  A Virtual Server is defined as one running virtual machine using one or more virtual cores.</a:t>
            </a:r>
          </a:p>
        </p:txBody>
      </p:sp>
      <p:sp>
        <p:nvSpPr>
          <p:cNvPr id="21" name="Rectangle 20"/>
          <p:cNvSpPr/>
          <p:nvPr/>
        </p:nvSpPr>
        <p:spPr bwMode="auto">
          <a:xfrm>
            <a:off x="328709" y="5601695"/>
            <a:ext cx="4549408" cy="2128168"/>
          </a:xfrm>
          <a:prstGeom prst="rect">
            <a:avLst/>
          </a:prstGeom>
          <a:solidFill>
            <a:schemeClr val="accent2">
              <a:lumMod val="90000"/>
            </a:schemeClr>
          </a:solidFill>
          <a:ln w="12700">
            <a:solidFill>
              <a:schemeClr val="accent5">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463005">
              <a:lnSpc>
                <a:spcPct val="90000"/>
              </a:lnSpc>
            </a:pPr>
            <a:r>
              <a:rPr lang="en-US" sz="2200" b="1" dirty="0" err="1" smtClean="0">
                <a:solidFill>
                  <a:schemeClr val="bg1">
                    <a:lumMod val="50000"/>
                  </a:schemeClr>
                </a:solidFill>
                <a:latin typeface="HelvNeue Light for IBM" pitchFamily="34" charset="0"/>
              </a:rPr>
              <a:t>PureApplication</a:t>
            </a:r>
            <a:r>
              <a:rPr lang="en-US" sz="2200" b="1" dirty="0" smtClean="0">
                <a:solidFill>
                  <a:schemeClr val="bg1">
                    <a:lumMod val="50000"/>
                  </a:schemeClr>
                </a:solidFill>
                <a:latin typeface="HelvNeue Light for IBM" pitchFamily="34" charset="0"/>
              </a:rPr>
              <a:t> </a:t>
            </a:r>
            <a:r>
              <a:rPr lang="en-US" sz="2200" b="1" dirty="0">
                <a:solidFill>
                  <a:schemeClr val="bg1">
                    <a:lumMod val="50000"/>
                  </a:schemeClr>
                </a:solidFill>
                <a:latin typeface="HelvNeue Light for IBM" pitchFamily="34" charset="0"/>
              </a:rPr>
              <a:t>Software </a:t>
            </a:r>
            <a:r>
              <a:rPr lang="en-US" sz="2200" b="1" dirty="0" err="1">
                <a:solidFill>
                  <a:schemeClr val="bg1">
                    <a:lumMod val="50000"/>
                  </a:schemeClr>
                </a:solidFill>
                <a:latin typeface="HelvNeue Light for IBM" pitchFamily="34" charset="0"/>
              </a:rPr>
              <a:t>Software</a:t>
            </a:r>
            <a:endParaRPr lang="en-US" sz="1600" i="1" dirty="0">
              <a:solidFill>
                <a:schemeClr val="bg1">
                  <a:lumMod val="50000"/>
                </a:schemeClr>
              </a:solidFill>
              <a:latin typeface="HelvNeue Light for IBM" pitchFamily="34" charset="0"/>
            </a:endParaRPr>
          </a:p>
          <a:p>
            <a:pPr marL="187955" defTabSz="1463005">
              <a:lnSpc>
                <a:spcPct val="90000"/>
              </a:lnSpc>
              <a:spcBef>
                <a:spcPts val="960"/>
              </a:spcBef>
            </a:pPr>
            <a:r>
              <a:rPr lang="en-US" sz="1600" dirty="0">
                <a:solidFill>
                  <a:schemeClr val="bg1">
                    <a:lumMod val="50000"/>
                  </a:schemeClr>
                </a:solidFill>
                <a:latin typeface="HelvNeue Light for IBM" pitchFamily="34" charset="0"/>
              </a:rPr>
              <a:t>For example, running on:</a:t>
            </a:r>
          </a:p>
          <a:p>
            <a:pPr marL="457189" indent="-175256" defTabSz="1463005">
              <a:lnSpc>
                <a:spcPct val="90000"/>
              </a:lnSpc>
              <a:buFont typeface="Arial" charset="0"/>
              <a:buChar char="•"/>
            </a:pPr>
            <a:r>
              <a:rPr lang="en-US" sz="1600" dirty="0" err="1">
                <a:solidFill>
                  <a:schemeClr val="bg1">
                    <a:lumMod val="50000"/>
                  </a:schemeClr>
                </a:solidFill>
                <a:latin typeface="HelvNeue Light for IBM" pitchFamily="34" charset="0"/>
              </a:rPr>
              <a:t>Bluemix</a:t>
            </a:r>
            <a:r>
              <a:rPr lang="en-US" sz="1600" dirty="0">
                <a:solidFill>
                  <a:schemeClr val="bg1">
                    <a:lumMod val="50000"/>
                  </a:schemeClr>
                </a:solidFill>
                <a:latin typeface="HelvNeue Light for IBM" pitchFamily="34" charset="0"/>
              </a:rPr>
              <a:t> Local System W3500 &amp; W3550 </a:t>
            </a:r>
            <a:r>
              <a:rPr lang="en-US" sz="1600" dirty="0" smtClean="0">
                <a:solidFill>
                  <a:schemeClr val="bg1">
                    <a:lumMod val="50000"/>
                  </a:schemeClr>
                </a:solidFill>
                <a:latin typeface="HelvNeue Light for IBM" pitchFamily="34" charset="0"/>
              </a:rPr>
              <a:t>(Generation </a:t>
            </a:r>
            <a:r>
              <a:rPr lang="en-US" sz="1600" dirty="0">
                <a:solidFill>
                  <a:schemeClr val="bg1">
                    <a:lumMod val="50000"/>
                  </a:schemeClr>
                </a:solidFill>
                <a:latin typeface="HelvNeue Light for IBM" pitchFamily="34" charset="0"/>
              </a:rPr>
              <a:t>3 Intel-based Systems)</a:t>
            </a:r>
          </a:p>
          <a:p>
            <a:pPr marL="457189" indent="-175256" defTabSz="1463005">
              <a:lnSpc>
                <a:spcPct val="90000"/>
              </a:lnSpc>
              <a:buFont typeface="Arial" charset="0"/>
              <a:buChar char="•"/>
            </a:pPr>
            <a:r>
              <a:rPr lang="en-US" sz="1600" dirty="0" err="1">
                <a:solidFill>
                  <a:schemeClr val="bg1">
                    <a:lumMod val="50000"/>
                  </a:schemeClr>
                </a:solidFill>
                <a:latin typeface="HelvNeue Light for IBM" pitchFamily="34" charset="0"/>
              </a:rPr>
              <a:t>PureApplication</a:t>
            </a:r>
            <a:r>
              <a:rPr lang="en-US" sz="1600" dirty="0">
                <a:solidFill>
                  <a:schemeClr val="bg1">
                    <a:lumMod val="50000"/>
                  </a:schemeClr>
                </a:solidFill>
                <a:latin typeface="HelvNeue Light for IBM" pitchFamily="34" charset="0"/>
              </a:rPr>
              <a:t> Service Infrastructure</a:t>
            </a:r>
          </a:p>
          <a:p>
            <a:pPr marL="457189" indent="-175256" defTabSz="1463005">
              <a:lnSpc>
                <a:spcPct val="90000"/>
              </a:lnSpc>
              <a:buFont typeface="Arial" charset="0"/>
              <a:buChar char="•"/>
            </a:pPr>
            <a:r>
              <a:rPr lang="en-US" sz="1600" dirty="0">
                <a:solidFill>
                  <a:schemeClr val="bg1">
                    <a:lumMod val="50000"/>
                  </a:schemeClr>
                </a:solidFill>
                <a:latin typeface="HelvNeue Light for IBM" pitchFamily="34" charset="0"/>
              </a:rPr>
              <a:t>Client-managed </a:t>
            </a:r>
            <a:r>
              <a:rPr lang="en-US" sz="1600" dirty="0" err="1">
                <a:solidFill>
                  <a:schemeClr val="bg1">
                    <a:lumMod val="50000"/>
                  </a:schemeClr>
                </a:solidFill>
                <a:latin typeface="HelvNeue Light for IBM" pitchFamily="34" charset="0"/>
              </a:rPr>
              <a:t>Vmware</a:t>
            </a:r>
            <a:r>
              <a:rPr lang="en-US" sz="1600" dirty="0">
                <a:solidFill>
                  <a:schemeClr val="bg1">
                    <a:lumMod val="50000"/>
                  </a:schemeClr>
                </a:solidFill>
                <a:latin typeface="HelvNeue Light for IBM" pitchFamily="34" charset="0"/>
              </a:rPr>
              <a:t> or </a:t>
            </a:r>
            <a:r>
              <a:rPr lang="en-US" sz="1600" dirty="0" err="1">
                <a:solidFill>
                  <a:schemeClr val="bg1">
                    <a:lumMod val="50000"/>
                  </a:schemeClr>
                </a:solidFill>
                <a:latin typeface="HelvNeue Light for IBM" pitchFamily="34" charset="0"/>
              </a:rPr>
              <a:t>PowerVC</a:t>
            </a:r>
            <a:r>
              <a:rPr lang="en-US" sz="1600" dirty="0">
                <a:solidFill>
                  <a:schemeClr val="bg1">
                    <a:lumMod val="50000"/>
                  </a:schemeClr>
                </a:solidFill>
                <a:latin typeface="HelvNeue Light for IBM" pitchFamily="34" charset="0"/>
              </a:rPr>
              <a:t> environments</a:t>
            </a:r>
          </a:p>
        </p:txBody>
      </p:sp>
      <p:sp>
        <p:nvSpPr>
          <p:cNvPr id="24" name="Right Arrow 23"/>
          <p:cNvSpPr/>
          <p:nvPr/>
        </p:nvSpPr>
        <p:spPr bwMode="auto">
          <a:xfrm>
            <a:off x="5013786" y="6282861"/>
            <a:ext cx="697976" cy="582506"/>
          </a:xfrm>
          <a:prstGeom prst="rightArrow">
            <a:avLst>
              <a:gd name="adj1" fmla="val 42308"/>
              <a:gd name="adj2" fmla="val 50000"/>
            </a:avLst>
          </a:prstGeom>
          <a:solidFill>
            <a:schemeClr val="tx2">
              <a:lumMod val="20000"/>
              <a:lumOff val="80000"/>
            </a:schemeClr>
          </a:solidFill>
          <a:ln w="12700" cap="flat" cmpd="sng" algn="ctr">
            <a:solidFill>
              <a:schemeClr val="tx2">
                <a:lumMod val="75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463005">
              <a:lnSpc>
                <a:spcPct val="90000"/>
              </a:lnSpc>
            </a:pPr>
            <a:endParaRPr lang="en-US" sz="2600">
              <a:solidFill>
                <a:srgbClr val="191919"/>
              </a:solidFill>
              <a:latin typeface="HelvNeue Light for IBM" pitchFamily="34" charset="0"/>
            </a:endParaRPr>
          </a:p>
        </p:txBody>
      </p:sp>
      <p:sp>
        <p:nvSpPr>
          <p:cNvPr id="25" name="Rectangle 24"/>
          <p:cNvSpPr/>
          <p:nvPr/>
        </p:nvSpPr>
        <p:spPr bwMode="auto">
          <a:xfrm>
            <a:off x="6160511" y="5601286"/>
            <a:ext cx="8002971" cy="1944840"/>
          </a:xfrm>
          <a:prstGeom prst="rect">
            <a:avLst/>
          </a:prstGeom>
          <a:solidFill>
            <a:schemeClr val="accent1">
              <a:lumMod val="75000"/>
            </a:schemeClr>
          </a:solidFill>
          <a:ln w="12700">
            <a:solidFill>
              <a:schemeClr val="accent1">
                <a:lumMod val="5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a:lnSpc>
                <a:spcPct val="90000"/>
              </a:lnSpc>
            </a:pPr>
            <a:r>
              <a:rPr lang="en-US" sz="1700" b="1" dirty="0" smtClean="0">
                <a:solidFill>
                  <a:schemeClr val="bg1"/>
                </a:solidFill>
                <a:latin typeface="HelvNeue Light for IBM" pitchFamily="34" charset="0"/>
              </a:rPr>
              <a:t>IBM Cloud Private</a:t>
            </a:r>
            <a:r>
              <a:rPr lang="en-US" sz="1300" b="1" dirty="0" smtClean="0">
                <a:solidFill>
                  <a:schemeClr val="bg1"/>
                </a:solidFill>
                <a:latin typeface="HelvNeue Light for IBM" pitchFamily="34" charset="0"/>
              </a:rPr>
              <a:t> </a:t>
            </a:r>
            <a:r>
              <a:rPr lang="en-US" sz="1700" b="1" dirty="0">
                <a:solidFill>
                  <a:schemeClr val="bg1"/>
                </a:solidFill>
                <a:latin typeface="HelvNeue Light for IBM" pitchFamily="34" charset="0"/>
              </a:rPr>
              <a:t>+ WAS (Container/VM) + DB2  (Container/VM)</a:t>
            </a:r>
          </a:p>
          <a:p>
            <a:pPr algn="ctr">
              <a:lnSpc>
                <a:spcPct val="90000"/>
              </a:lnSpc>
              <a:spcBef>
                <a:spcPts val="720"/>
              </a:spcBef>
            </a:pPr>
            <a:r>
              <a:rPr lang="en-US" sz="1200" dirty="0">
                <a:solidFill>
                  <a:schemeClr val="bg1"/>
                </a:solidFill>
                <a:latin typeface="HelvNeue Light for IBM" pitchFamily="34" charset="0"/>
              </a:rPr>
              <a:t>to manage and deploy to your </a:t>
            </a:r>
            <a:r>
              <a:rPr lang="en-US" sz="1200" dirty="0" err="1">
                <a:solidFill>
                  <a:schemeClr val="bg1"/>
                </a:solidFill>
                <a:latin typeface="HelvNeue Light for IBM" pitchFamily="34" charset="0"/>
              </a:rPr>
              <a:t>Bluemix</a:t>
            </a:r>
            <a:r>
              <a:rPr lang="en-US" sz="1200" dirty="0">
                <a:solidFill>
                  <a:schemeClr val="bg1"/>
                </a:solidFill>
                <a:latin typeface="HelvNeue Light for IBM" pitchFamily="34" charset="0"/>
              </a:rPr>
              <a:t> Local System</a:t>
            </a:r>
            <a:endParaRPr lang="en-US" sz="1200" baseline="30000" dirty="0">
              <a:solidFill>
                <a:schemeClr val="bg1"/>
              </a:solidFill>
              <a:latin typeface="HelvNeue Light for IBM" pitchFamily="34" charset="0"/>
            </a:endParaRPr>
          </a:p>
          <a:p>
            <a:pPr algn="ctr">
              <a:lnSpc>
                <a:spcPct val="90000"/>
              </a:lnSpc>
            </a:pPr>
            <a:r>
              <a:rPr lang="en-US" sz="1200" dirty="0">
                <a:solidFill>
                  <a:schemeClr val="bg1"/>
                </a:solidFill>
                <a:latin typeface="HelvNeue Light for IBM" pitchFamily="34" charset="0"/>
              </a:rPr>
              <a:t>or any other supported </a:t>
            </a:r>
          </a:p>
          <a:p>
            <a:pPr algn="ctr">
              <a:lnSpc>
                <a:spcPct val="90000"/>
              </a:lnSpc>
            </a:pPr>
            <a:r>
              <a:rPr lang="en-US" sz="1200" dirty="0">
                <a:solidFill>
                  <a:schemeClr val="bg1"/>
                </a:solidFill>
                <a:latin typeface="HelvNeue Light for IBM" pitchFamily="34" charset="0"/>
              </a:rPr>
              <a:t>client-managed environments</a:t>
            </a:r>
          </a:p>
        </p:txBody>
      </p:sp>
      <p:sp>
        <p:nvSpPr>
          <p:cNvPr id="2" name="TextBox 1"/>
          <p:cNvSpPr txBox="1"/>
          <p:nvPr/>
        </p:nvSpPr>
        <p:spPr>
          <a:xfrm>
            <a:off x="7703376" y="-90395"/>
            <a:ext cx="6927024" cy="443198"/>
          </a:xfrm>
          <a:prstGeom prst="rect">
            <a:avLst/>
          </a:prstGeom>
          <a:noFill/>
          <a:ln>
            <a:solidFill>
              <a:srgbClr val="FF0000"/>
            </a:solidFill>
          </a:ln>
        </p:spPr>
        <p:txBody>
          <a:bodyPr wrap="none" lIns="146304" tIns="73152" rIns="146304" bIns="73152" rtlCol="0">
            <a:spAutoFit/>
          </a:bodyPr>
          <a:lstStyle/>
          <a:p>
            <a:r>
              <a:rPr lang="en-US" sz="1900" kern="0" spc="-48">
                <a:solidFill>
                  <a:srgbClr val="FF0000"/>
                </a:solidFill>
                <a:latin typeface="Arial"/>
                <a:cs typeface="Arial"/>
              </a:rPr>
              <a:t>Preliminary Proposal</a:t>
            </a:r>
            <a:r>
              <a:rPr lang="mr-IN" sz="1900" kern="0" spc="-48">
                <a:solidFill>
                  <a:srgbClr val="FF0000"/>
                </a:solidFill>
                <a:latin typeface="Arial"/>
                <a:cs typeface="Arial"/>
              </a:rPr>
              <a:t>–</a:t>
            </a:r>
            <a:r>
              <a:rPr lang="en-US" sz="1900" kern="0" spc="-48">
                <a:solidFill>
                  <a:srgbClr val="FF0000"/>
                </a:solidFill>
                <a:latin typeface="Arial"/>
                <a:cs typeface="Arial"/>
              </a:rPr>
              <a:t> details being worked by Nita </a:t>
            </a:r>
            <a:r>
              <a:rPr lang="en-US" sz="1900" kern="0" spc="-48" err="1">
                <a:solidFill>
                  <a:srgbClr val="FF0000"/>
                </a:solidFill>
                <a:latin typeface="Arial"/>
                <a:cs typeface="Arial"/>
              </a:rPr>
              <a:t>Maheswaren</a:t>
            </a:r>
            <a:endParaRPr lang="en-US" sz="1900" kern="0" spc="-48">
              <a:solidFill>
                <a:srgbClr val="FF0000"/>
              </a:solidFill>
              <a:latin typeface="Arial"/>
              <a:cs typeface="Arial"/>
            </a:endParaRPr>
          </a:p>
        </p:txBody>
      </p:sp>
      <p:sp>
        <p:nvSpPr>
          <p:cNvPr id="20"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29</a:t>
            </a:fld>
            <a:endParaRPr lang="en-US" dirty="0">
              <a:solidFill>
                <a:srgbClr val="6D7777"/>
              </a:solidFill>
            </a:endParaRPr>
          </a:p>
        </p:txBody>
      </p:sp>
    </p:spTree>
    <p:custDataLst>
      <p:tags r:id="rId1"/>
    </p:custDataLst>
    <p:extLst>
      <p:ext uri="{BB962C8B-B14F-4D97-AF65-F5344CB8AC3E}">
        <p14:creationId xmlns:p14="http://schemas.microsoft.com/office/powerpoint/2010/main" val="327188764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20" y="339091"/>
            <a:ext cx="13167360" cy="748957"/>
          </a:xfrm>
        </p:spPr>
        <p:txBody>
          <a:bodyPr/>
          <a:lstStyle/>
          <a:p>
            <a:r>
              <a:rPr lang="en-US" sz="3200" dirty="0">
                <a:solidFill>
                  <a:schemeClr val="accent5">
                    <a:lumMod val="75000"/>
                  </a:schemeClr>
                </a:solidFill>
              </a:rPr>
              <a:t/>
            </a:r>
            <a:br>
              <a:rPr lang="en-US" sz="3200" dirty="0">
                <a:solidFill>
                  <a:schemeClr val="accent5">
                    <a:lumMod val="75000"/>
                  </a:schemeClr>
                </a:solidFill>
              </a:rPr>
            </a:br>
            <a:r>
              <a:rPr lang="en-US" sz="3200" b="0" spc="-37" dirty="0">
                <a:solidFill>
                  <a:schemeClr val="accent4"/>
                </a:solidFill>
              </a:rPr>
              <a:t>Enterprises are increasingly turning to multi-cloud strategies to accelerate innovation</a:t>
            </a:r>
            <a:endParaRPr lang="en-US" sz="3200" dirty="0">
              <a:solidFill>
                <a:schemeClr val="accent4"/>
              </a:solidFill>
            </a:endParaRPr>
          </a:p>
        </p:txBody>
      </p:sp>
      <p:sp>
        <p:nvSpPr>
          <p:cNvPr id="7" name="TextBox 6"/>
          <p:cNvSpPr txBox="1"/>
          <p:nvPr/>
        </p:nvSpPr>
        <p:spPr>
          <a:xfrm>
            <a:off x="2107615" y="1871406"/>
            <a:ext cx="4276763" cy="800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862" tIns="54862" rIns="54862" bIns="54862" numCol="1" spcCol="60960" rtlCol="0" anchor="t">
            <a:spAutoFit/>
          </a:bodyPr>
          <a:lstStyle/>
          <a:p>
            <a:pPr algn="ctr"/>
            <a:r>
              <a:rPr lang="en-US" sz="2200" dirty="0">
                <a:solidFill>
                  <a:schemeClr val="accent1">
                    <a:lumMod val="75000"/>
                  </a:schemeClr>
                </a:solidFill>
                <a:latin typeface="Arial" pitchFamily="34" charset="0"/>
                <a:cs typeface="Arial" pitchFamily="34" charset="0"/>
                <a:sym typeface="Calibri"/>
              </a:rPr>
              <a:t>The average enterprise is r</a:t>
            </a:r>
            <a:r>
              <a:rPr lang="en-US" sz="2200" dirty="0">
                <a:solidFill>
                  <a:schemeClr val="accent1">
                    <a:lumMod val="75000"/>
                  </a:schemeClr>
                </a:solidFill>
                <a:latin typeface="Arial" pitchFamily="34" charset="0"/>
                <a:cs typeface="Arial" pitchFamily="34" charset="0"/>
              </a:rPr>
              <a:t>unning 5 or more clouds</a:t>
            </a:r>
            <a:r>
              <a:rPr lang="en-US" sz="2200" baseline="30000" dirty="0">
                <a:solidFill>
                  <a:schemeClr val="accent1">
                    <a:lumMod val="75000"/>
                  </a:schemeClr>
                </a:solidFill>
                <a:latin typeface="Arial" pitchFamily="34" charset="0"/>
                <a:cs typeface="Arial" pitchFamily="34" charset="0"/>
              </a:rPr>
              <a:t> (1)</a:t>
            </a:r>
            <a:endParaRPr lang="en-US" sz="2200" baseline="30000" dirty="0">
              <a:solidFill>
                <a:schemeClr val="accent1">
                  <a:lumMod val="75000"/>
                </a:schemeClr>
              </a:solidFill>
              <a:latin typeface="Arial" pitchFamily="34" charset="0"/>
              <a:cs typeface="Arial" pitchFamily="34" charset="0"/>
              <a:sym typeface="Calibri"/>
            </a:endParaRPr>
          </a:p>
        </p:txBody>
      </p:sp>
      <p:sp>
        <p:nvSpPr>
          <p:cNvPr id="9" name="TextBox 8"/>
          <p:cNvSpPr txBox="1"/>
          <p:nvPr/>
        </p:nvSpPr>
        <p:spPr>
          <a:xfrm>
            <a:off x="5899293" y="7578623"/>
            <a:ext cx="1529134" cy="2954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862" tIns="54862" rIns="54862" bIns="54862" numCol="1" spcCol="60960" rtlCol="0" anchor="t">
            <a:spAutoFit/>
          </a:bodyPr>
          <a:lstStyle/>
          <a:p>
            <a:r>
              <a:rPr lang="en-US" sz="1200" i="1" dirty="0">
                <a:solidFill>
                  <a:schemeClr val="accent1">
                    <a:lumMod val="75000"/>
                  </a:schemeClr>
                </a:solidFill>
                <a:latin typeface="Arial" charset="0"/>
                <a:ea typeface="Arial" charset="0"/>
                <a:cs typeface="Arial" charset="0"/>
                <a:sym typeface="Calibri"/>
              </a:rPr>
              <a:t>(1) Forbes &amp; Gartner</a:t>
            </a:r>
          </a:p>
        </p:txBody>
      </p:sp>
      <p:sp>
        <p:nvSpPr>
          <p:cNvPr id="2" name="Rectangle 1"/>
          <p:cNvSpPr/>
          <p:nvPr/>
        </p:nvSpPr>
        <p:spPr>
          <a:xfrm>
            <a:off x="8286010" y="1852936"/>
            <a:ext cx="4324328" cy="837152"/>
          </a:xfrm>
          <a:prstGeom prst="rect">
            <a:avLst/>
          </a:prstGeom>
        </p:spPr>
        <p:txBody>
          <a:bodyPr wrap="square" lIns="146304" tIns="73152" rIns="146304" bIns="73152">
            <a:spAutoFit/>
          </a:bodyPr>
          <a:lstStyle/>
          <a:p>
            <a:pPr algn="ctr">
              <a:spcBef>
                <a:spcPts val="1920"/>
              </a:spcBef>
            </a:pPr>
            <a:r>
              <a:rPr lang="en-CA" sz="2200" dirty="0">
                <a:solidFill>
                  <a:schemeClr val="accent1">
                    <a:lumMod val="75000"/>
                  </a:schemeClr>
                </a:solidFill>
                <a:latin typeface="Arial" charset="0"/>
                <a:ea typeface="Arial" charset="0"/>
                <a:cs typeface="Arial" charset="0"/>
              </a:rPr>
              <a:t>Significant growth in hybrid cloud adoption </a:t>
            </a:r>
            <a:r>
              <a:rPr lang="en-CA" sz="2200" baseline="30000" dirty="0">
                <a:solidFill>
                  <a:schemeClr val="accent1">
                    <a:lumMod val="75000"/>
                  </a:schemeClr>
                </a:solidFill>
                <a:latin typeface="Arial" charset="0"/>
                <a:ea typeface="Arial" charset="0"/>
                <a:cs typeface="Arial" charset="0"/>
              </a:rPr>
              <a:t>(2)</a:t>
            </a:r>
          </a:p>
        </p:txBody>
      </p:sp>
      <p:sp>
        <p:nvSpPr>
          <p:cNvPr id="14" name="Rectangle 13"/>
          <p:cNvSpPr/>
          <p:nvPr/>
        </p:nvSpPr>
        <p:spPr>
          <a:xfrm>
            <a:off x="5789862" y="7809839"/>
            <a:ext cx="5792537" cy="332399"/>
          </a:xfrm>
          <a:prstGeom prst="rect">
            <a:avLst/>
          </a:prstGeom>
        </p:spPr>
        <p:txBody>
          <a:bodyPr wrap="square" lIns="146304" tIns="73152" rIns="146304" bIns="73152">
            <a:spAutoFit/>
          </a:bodyPr>
          <a:lstStyle/>
          <a:p>
            <a:pPr>
              <a:spcBef>
                <a:spcPts val="1920"/>
              </a:spcBef>
            </a:pPr>
            <a:r>
              <a:rPr lang="en-CA" sz="1200" i="1" dirty="0">
                <a:solidFill>
                  <a:schemeClr val="accent1">
                    <a:lumMod val="75000"/>
                  </a:schemeClr>
                </a:solidFill>
                <a:latin typeface="Arial" charset="0"/>
                <a:ea typeface="Arial" charset="0"/>
                <a:cs typeface="Arial" charset="0"/>
              </a:rPr>
              <a:t>(2) </a:t>
            </a:r>
            <a:r>
              <a:rPr lang="en-CA" sz="1200" i="1" dirty="0" err="1">
                <a:solidFill>
                  <a:schemeClr val="accent1">
                    <a:lumMod val="75000"/>
                  </a:schemeClr>
                </a:solidFill>
                <a:latin typeface="Arial" charset="0"/>
                <a:ea typeface="Arial" charset="0"/>
                <a:cs typeface="Arial" charset="0"/>
              </a:rPr>
              <a:t>RightScale</a:t>
            </a:r>
            <a:r>
              <a:rPr lang="en-CA" sz="1200" i="1" dirty="0">
                <a:solidFill>
                  <a:schemeClr val="accent1">
                    <a:lumMod val="75000"/>
                  </a:schemeClr>
                </a:solidFill>
                <a:latin typeface="Arial" charset="0"/>
                <a:ea typeface="Arial" charset="0"/>
                <a:cs typeface="Arial" charset="0"/>
              </a:rPr>
              <a:t> Cloud Computing Trends: 2016 State of the Cloud Survey </a:t>
            </a:r>
          </a:p>
        </p:txBody>
      </p:sp>
      <p:grpSp>
        <p:nvGrpSpPr>
          <p:cNvPr id="5" name="Group 4"/>
          <p:cNvGrpSpPr/>
          <p:nvPr/>
        </p:nvGrpSpPr>
        <p:grpSpPr>
          <a:xfrm>
            <a:off x="2654903" y="3052790"/>
            <a:ext cx="3087638" cy="1848384"/>
            <a:chOff x="871328" y="1689336"/>
            <a:chExt cx="1929774" cy="1155240"/>
          </a:xfrm>
        </p:grpSpPr>
        <p:sp>
          <p:nvSpPr>
            <p:cNvPr id="15" name="Shape 4944"/>
            <p:cNvSpPr/>
            <p:nvPr/>
          </p:nvSpPr>
          <p:spPr>
            <a:xfrm>
              <a:off x="1826773" y="1689336"/>
              <a:ext cx="974329" cy="1151765"/>
            </a:xfrm>
            <a:custGeom>
              <a:avLst/>
              <a:gdLst/>
              <a:ahLst/>
              <a:cxnLst/>
              <a:rect l="0" t="0" r="0" b="0"/>
              <a:pathLst>
                <a:path w="120000" h="120000" extrusionOk="0">
                  <a:moveTo>
                    <a:pt x="99857" y="59475"/>
                  </a:moveTo>
                  <a:lnTo>
                    <a:pt x="99798" y="57599"/>
                  </a:lnTo>
                  <a:lnTo>
                    <a:pt x="99621" y="55746"/>
                  </a:lnTo>
                  <a:lnTo>
                    <a:pt x="99326" y="53942"/>
                  </a:lnTo>
                  <a:lnTo>
                    <a:pt x="98943" y="52138"/>
                  </a:lnTo>
                  <a:lnTo>
                    <a:pt x="98441" y="50383"/>
                  </a:lnTo>
                  <a:lnTo>
                    <a:pt x="97822" y="48653"/>
                  </a:lnTo>
                  <a:lnTo>
                    <a:pt x="97144" y="46995"/>
                  </a:lnTo>
                  <a:lnTo>
                    <a:pt x="96347" y="45338"/>
                  </a:lnTo>
                  <a:lnTo>
                    <a:pt x="95463" y="43729"/>
                  </a:lnTo>
                  <a:lnTo>
                    <a:pt x="94490" y="42169"/>
                  </a:lnTo>
                  <a:lnTo>
                    <a:pt x="93428" y="40633"/>
                  </a:lnTo>
                  <a:lnTo>
                    <a:pt x="92278" y="39195"/>
                  </a:lnTo>
                  <a:lnTo>
                    <a:pt x="91039" y="37757"/>
                  </a:lnTo>
                  <a:lnTo>
                    <a:pt x="89741" y="36392"/>
                  </a:lnTo>
                  <a:lnTo>
                    <a:pt x="88355" y="35076"/>
                  </a:lnTo>
                  <a:lnTo>
                    <a:pt x="86881" y="33808"/>
                  </a:lnTo>
                  <a:lnTo>
                    <a:pt x="85377" y="32614"/>
                  </a:lnTo>
                  <a:lnTo>
                    <a:pt x="83784" y="31468"/>
                  </a:lnTo>
                  <a:lnTo>
                    <a:pt x="82133" y="30396"/>
                  </a:lnTo>
                  <a:lnTo>
                    <a:pt x="80393" y="29372"/>
                  </a:lnTo>
                  <a:lnTo>
                    <a:pt x="78623" y="28446"/>
                  </a:lnTo>
                  <a:lnTo>
                    <a:pt x="76765" y="27568"/>
                  </a:lnTo>
                  <a:lnTo>
                    <a:pt x="74878" y="26764"/>
                  </a:lnTo>
                  <a:lnTo>
                    <a:pt x="72931" y="26057"/>
                  </a:lnTo>
                  <a:lnTo>
                    <a:pt x="70926" y="25399"/>
                  </a:lnTo>
                  <a:lnTo>
                    <a:pt x="68891" y="24838"/>
                  </a:lnTo>
                  <a:lnTo>
                    <a:pt x="66827" y="24351"/>
                  </a:lnTo>
                  <a:lnTo>
                    <a:pt x="64703" y="23936"/>
                  </a:lnTo>
                  <a:lnTo>
                    <a:pt x="62521" y="23619"/>
                  </a:lnTo>
                  <a:lnTo>
                    <a:pt x="60339" y="23375"/>
                  </a:lnTo>
                  <a:lnTo>
                    <a:pt x="58097" y="23254"/>
                  </a:lnTo>
                  <a:lnTo>
                    <a:pt x="55856" y="23205"/>
                  </a:lnTo>
                  <a:lnTo>
                    <a:pt x="55178" y="23205"/>
                  </a:lnTo>
                  <a:lnTo>
                    <a:pt x="54499" y="23229"/>
                  </a:lnTo>
                  <a:lnTo>
                    <a:pt x="53792" y="23254"/>
                  </a:lnTo>
                  <a:lnTo>
                    <a:pt x="53113" y="23302"/>
                  </a:lnTo>
                  <a:lnTo>
                    <a:pt x="52435" y="23327"/>
                  </a:lnTo>
                  <a:lnTo>
                    <a:pt x="51757" y="23400"/>
                  </a:lnTo>
                  <a:lnTo>
                    <a:pt x="51078" y="23449"/>
                  </a:lnTo>
                  <a:lnTo>
                    <a:pt x="50371" y="23546"/>
                  </a:lnTo>
                  <a:lnTo>
                    <a:pt x="49427" y="22230"/>
                  </a:lnTo>
                  <a:lnTo>
                    <a:pt x="48424" y="20938"/>
                  </a:lnTo>
                  <a:lnTo>
                    <a:pt x="47392" y="19695"/>
                  </a:lnTo>
                  <a:lnTo>
                    <a:pt x="46271" y="18476"/>
                  </a:lnTo>
                  <a:lnTo>
                    <a:pt x="45151" y="17282"/>
                  </a:lnTo>
                  <a:lnTo>
                    <a:pt x="43942" y="16136"/>
                  </a:lnTo>
                  <a:lnTo>
                    <a:pt x="42732" y="15015"/>
                  </a:lnTo>
                  <a:lnTo>
                    <a:pt x="41464" y="13942"/>
                  </a:lnTo>
                  <a:lnTo>
                    <a:pt x="40137" y="12870"/>
                  </a:lnTo>
                  <a:lnTo>
                    <a:pt x="38781" y="11846"/>
                  </a:lnTo>
                  <a:lnTo>
                    <a:pt x="37394" y="10847"/>
                  </a:lnTo>
                  <a:lnTo>
                    <a:pt x="35949" y="9920"/>
                  </a:lnTo>
                  <a:lnTo>
                    <a:pt x="34475" y="8994"/>
                  </a:lnTo>
                  <a:lnTo>
                    <a:pt x="33000" y="8117"/>
                  </a:lnTo>
                  <a:lnTo>
                    <a:pt x="31437" y="7263"/>
                  </a:lnTo>
                  <a:lnTo>
                    <a:pt x="29874" y="6483"/>
                  </a:lnTo>
                  <a:lnTo>
                    <a:pt x="28282" y="5752"/>
                  </a:lnTo>
                  <a:lnTo>
                    <a:pt x="26630" y="5045"/>
                  </a:lnTo>
                  <a:lnTo>
                    <a:pt x="24979" y="4363"/>
                  </a:lnTo>
                  <a:lnTo>
                    <a:pt x="23268" y="3753"/>
                  </a:lnTo>
                  <a:lnTo>
                    <a:pt x="21528" y="3168"/>
                  </a:lnTo>
                  <a:lnTo>
                    <a:pt x="19788" y="2632"/>
                  </a:lnTo>
                  <a:lnTo>
                    <a:pt x="17989" y="2145"/>
                  </a:lnTo>
                  <a:lnTo>
                    <a:pt x="16220" y="1706"/>
                  </a:lnTo>
                  <a:lnTo>
                    <a:pt x="14362" y="1340"/>
                  </a:lnTo>
                  <a:lnTo>
                    <a:pt x="12533" y="975"/>
                  </a:lnTo>
                  <a:lnTo>
                    <a:pt x="10646" y="706"/>
                  </a:lnTo>
                  <a:lnTo>
                    <a:pt x="8758" y="438"/>
                  </a:lnTo>
                  <a:lnTo>
                    <a:pt x="6841" y="268"/>
                  </a:lnTo>
                  <a:lnTo>
                    <a:pt x="4895" y="121"/>
                  </a:lnTo>
                  <a:lnTo>
                    <a:pt x="2978" y="24"/>
                  </a:lnTo>
                  <a:lnTo>
                    <a:pt x="973" y="0"/>
                  </a:lnTo>
                  <a:lnTo>
                    <a:pt x="737" y="0"/>
                  </a:lnTo>
                  <a:lnTo>
                    <a:pt x="471" y="24"/>
                  </a:lnTo>
                  <a:lnTo>
                    <a:pt x="235" y="24"/>
                  </a:lnTo>
                  <a:lnTo>
                    <a:pt x="0" y="24"/>
                  </a:lnTo>
                  <a:lnTo>
                    <a:pt x="0" y="120000"/>
                  </a:lnTo>
                  <a:lnTo>
                    <a:pt x="80924" y="120000"/>
                  </a:lnTo>
                  <a:lnTo>
                    <a:pt x="82929" y="119951"/>
                  </a:lnTo>
                  <a:lnTo>
                    <a:pt x="84934" y="119853"/>
                  </a:lnTo>
                  <a:lnTo>
                    <a:pt x="86881" y="119634"/>
                  </a:lnTo>
                  <a:lnTo>
                    <a:pt x="88798" y="119341"/>
                  </a:lnTo>
                  <a:lnTo>
                    <a:pt x="90715" y="119000"/>
                  </a:lnTo>
                  <a:lnTo>
                    <a:pt x="92543" y="118561"/>
                  </a:lnTo>
                  <a:lnTo>
                    <a:pt x="94372" y="118049"/>
                  </a:lnTo>
                  <a:lnTo>
                    <a:pt x="96141" y="117464"/>
                  </a:lnTo>
                  <a:lnTo>
                    <a:pt x="97852" y="116831"/>
                  </a:lnTo>
                  <a:lnTo>
                    <a:pt x="99562" y="116124"/>
                  </a:lnTo>
                  <a:lnTo>
                    <a:pt x="101184" y="115319"/>
                  </a:lnTo>
                  <a:lnTo>
                    <a:pt x="102777" y="114491"/>
                  </a:lnTo>
                  <a:lnTo>
                    <a:pt x="104310" y="113613"/>
                  </a:lnTo>
                  <a:lnTo>
                    <a:pt x="105785" y="112638"/>
                  </a:lnTo>
                  <a:lnTo>
                    <a:pt x="107200" y="111614"/>
                  </a:lnTo>
                  <a:lnTo>
                    <a:pt x="108557" y="110542"/>
                  </a:lnTo>
                  <a:lnTo>
                    <a:pt x="109855" y="109445"/>
                  </a:lnTo>
                  <a:lnTo>
                    <a:pt x="111093" y="108275"/>
                  </a:lnTo>
                  <a:lnTo>
                    <a:pt x="112243" y="107056"/>
                  </a:lnTo>
                  <a:lnTo>
                    <a:pt x="113334" y="105789"/>
                  </a:lnTo>
                  <a:lnTo>
                    <a:pt x="114337" y="104448"/>
                  </a:lnTo>
                  <a:lnTo>
                    <a:pt x="115281" y="103107"/>
                  </a:lnTo>
                  <a:lnTo>
                    <a:pt x="116166" y="101718"/>
                  </a:lnTo>
                  <a:lnTo>
                    <a:pt x="116932" y="100280"/>
                  </a:lnTo>
                  <a:lnTo>
                    <a:pt x="117640" y="98842"/>
                  </a:lnTo>
                  <a:lnTo>
                    <a:pt x="118230" y="97330"/>
                  </a:lnTo>
                  <a:lnTo>
                    <a:pt x="118761" y="95795"/>
                  </a:lnTo>
                  <a:lnTo>
                    <a:pt x="119203" y="94235"/>
                  </a:lnTo>
                  <a:lnTo>
                    <a:pt x="119528" y="92675"/>
                  </a:lnTo>
                  <a:lnTo>
                    <a:pt x="119793" y="91042"/>
                  </a:lnTo>
                  <a:lnTo>
                    <a:pt x="119941" y="89408"/>
                  </a:lnTo>
                  <a:lnTo>
                    <a:pt x="120000" y="87726"/>
                  </a:lnTo>
                  <a:lnTo>
                    <a:pt x="119970" y="86630"/>
                  </a:lnTo>
                  <a:lnTo>
                    <a:pt x="119911" y="85484"/>
                  </a:lnTo>
                  <a:lnTo>
                    <a:pt x="119793" y="84363"/>
                  </a:lnTo>
                  <a:lnTo>
                    <a:pt x="119616" y="83266"/>
                  </a:lnTo>
                  <a:lnTo>
                    <a:pt x="119410" y="82169"/>
                  </a:lnTo>
                  <a:lnTo>
                    <a:pt x="119174" y="81072"/>
                  </a:lnTo>
                  <a:lnTo>
                    <a:pt x="118849" y="80024"/>
                  </a:lnTo>
                  <a:lnTo>
                    <a:pt x="118554" y="78976"/>
                  </a:lnTo>
                  <a:lnTo>
                    <a:pt x="118142" y="77928"/>
                  </a:lnTo>
                  <a:lnTo>
                    <a:pt x="117758" y="76904"/>
                  </a:lnTo>
                  <a:lnTo>
                    <a:pt x="117286" y="75904"/>
                  </a:lnTo>
                  <a:lnTo>
                    <a:pt x="116785" y="74905"/>
                  </a:lnTo>
                  <a:lnTo>
                    <a:pt x="116254" y="73954"/>
                  </a:lnTo>
                  <a:lnTo>
                    <a:pt x="115694" y="72979"/>
                  </a:lnTo>
                  <a:lnTo>
                    <a:pt x="115074" y="72029"/>
                  </a:lnTo>
                  <a:lnTo>
                    <a:pt x="114426" y="71127"/>
                  </a:lnTo>
                  <a:lnTo>
                    <a:pt x="113747" y="70201"/>
                  </a:lnTo>
                  <a:lnTo>
                    <a:pt x="113040" y="69323"/>
                  </a:lnTo>
                  <a:lnTo>
                    <a:pt x="112273" y="68470"/>
                  </a:lnTo>
                  <a:lnTo>
                    <a:pt x="111506" y="67641"/>
                  </a:lnTo>
                  <a:lnTo>
                    <a:pt x="110680" y="66812"/>
                  </a:lnTo>
                  <a:lnTo>
                    <a:pt x="109855" y="66008"/>
                  </a:lnTo>
                  <a:lnTo>
                    <a:pt x="108970" y="65252"/>
                  </a:lnTo>
                  <a:lnTo>
                    <a:pt x="108056" y="64497"/>
                  </a:lnTo>
                  <a:lnTo>
                    <a:pt x="107141" y="63790"/>
                  </a:lnTo>
                  <a:lnTo>
                    <a:pt x="106168" y="63083"/>
                  </a:lnTo>
                  <a:lnTo>
                    <a:pt x="105165" y="62400"/>
                  </a:lnTo>
                  <a:lnTo>
                    <a:pt x="104163" y="61767"/>
                  </a:lnTo>
                  <a:lnTo>
                    <a:pt x="103130" y="61157"/>
                  </a:lnTo>
                  <a:lnTo>
                    <a:pt x="102069" y="60548"/>
                  </a:lnTo>
                  <a:lnTo>
                    <a:pt x="100978" y="59987"/>
                  </a:lnTo>
                  <a:lnTo>
                    <a:pt x="99857" y="59475"/>
                  </a:lnTo>
                  <a:close/>
                </a:path>
              </a:pathLst>
            </a:custGeom>
            <a:solidFill>
              <a:schemeClr val="accent1">
                <a:lumMod val="50000"/>
              </a:schemeClr>
            </a:solidFill>
            <a:ln>
              <a:noFill/>
            </a:ln>
          </p:spPr>
          <p:txBody>
            <a:bodyPr lIns="68575" tIns="34275" rIns="68575" bIns="34275" anchor="t" anchorCtr="0">
              <a:noAutofit/>
            </a:bodyPr>
            <a:lstStyle/>
            <a:p>
              <a:pPr defTabSz="1463005">
                <a:defRPr/>
              </a:pPr>
              <a:endParaRPr sz="1600" kern="0">
                <a:solidFill>
                  <a:srgbClr val="6D7777"/>
                </a:solidFill>
                <a:latin typeface="Arial"/>
                <a:ea typeface="Arial" charset="0"/>
                <a:sym typeface="Calibri"/>
              </a:endParaRPr>
            </a:p>
          </p:txBody>
        </p:sp>
        <p:sp>
          <p:nvSpPr>
            <p:cNvPr id="17" name="Shape 4943"/>
            <p:cNvSpPr/>
            <p:nvPr/>
          </p:nvSpPr>
          <p:spPr>
            <a:xfrm>
              <a:off x="871328" y="1692644"/>
              <a:ext cx="975197" cy="1151932"/>
            </a:xfrm>
            <a:custGeom>
              <a:avLst/>
              <a:gdLst/>
              <a:ahLst/>
              <a:cxnLst/>
              <a:rect l="0" t="0" r="0" b="0"/>
              <a:pathLst>
                <a:path w="120000" h="120000" extrusionOk="0">
                  <a:moveTo>
                    <a:pt x="65221" y="36838"/>
                  </a:moveTo>
                  <a:lnTo>
                    <a:pt x="64572" y="36741"/>
                  </a:lnTo>
                  <a:lnTo>
                    <a:pt x="63952" y="36643"/>
                  </a:lnTo>
                  <a:lnTo>
                    <a:pt x="63303" y="36570"/>
                  </a:lnTo>
                  <a:lnTo>
                    <a:pt x="62654" y="36521"/>
                  </a:lnTo>
                  <a:lnTo>
                    <a:pt x="62005" y="36497"/>
                  </a:lnTo>
                  <a:lnTo>
                    <a:pt x="61327" y="36448"/>
                  </a:lnTo>
                  <a:lnTo>
                    <a:pt x="60678" y="36448"/>
                  </a:lnTo>
                  <a:lnTo>
                    <a:pt x="60000" y="36448"/>
                  </a:lnTo>
                  <a:lnTo>
                    <a:pt x="58613" y="36472"/>
                  </a:lnTo>
                  <a:lnTo>
                    <a:pt x="57256" y="36521"/>
                  </a:lnTo>
                  <a:lnTo>
                    <a:pt x="55929" y="36643"/>
                  </a:lnTo>
                  <a:lnTo>
                    <a:pt x="54601" y="36838"/>
                  </a:lnTo>
                  <a:lnTo>
                    <a:pt x="53274" y="37033"/>
                  </a:lnTo>
                  <a:lnTo>
                    <a:pt x="51976" y="37301"/>
                  </a:lnTo>
                  <a:lnTo>
                    <a:pt x="50707" y="37594"/>
                  </a:lnTo>
                  <a:lnTo>
                    <a:pt x="49469" y="37960"/>
                  </a:lnTo>
                  <a:lnTo>
                    <a:pt x="48230" y="38325"/>
                  </a:lnTo>
                  <a:lnTo>
                    <a:pt x="47020" y="38764"/>
                  </a:lnTo>
                  <a:lnTo>
                    <a:pt x="45870" y="39227"/>
                  </a:lnTo>
                  <a:lnTo>
                    <a:pt x="44719" y="39739"/>
                  </a:lnTo>
                  <a:lnTo>
                    <a:pt x="43628" y="40300"/>
                  </a:lnTo>
                  <a:lnTo>
                    <a:pt x="42536" y="40861"/>
                  </a:lnTo>
                  <a:lnTo>
                    <a:pt x="41474" y="41470"/>
                  </a:lnTo>
                  <a:lnTo>
                    <a:pt x="40442" y="42129"/>
                  </a:lnTo>
                  <a:lnTo>
                    <a:pt x="39469" y="42811"/>
                  </a:lnTo>
                  <a:lnTo>
                    <a:pt x="38525" y="43518"/>
                  </a:lnTo>
                  <a:lnTo>
                    <a:pt x="37581" y="44274"/>
                  </a:lnTo>
                  <a:lnTo>
                    <a:pt x="36725" y="45030"/>
                  </a:lnTo>
                  <a:lnTo>
                    <a:pt x="35870" y="45859"/>
                  </a:lnTo>
                  <a:lnTo>
                    <a:pt x="35073" y="46688"/>
                  </a:lnTo>
                  <a:lnTo>
                    <a:pt x="34336" y="47566"/>
                  </a:lnTo>
                  <a:lnTo>
                    <a:pt x="33598" y="48443"/>
                  </a:lnTo>
                  <a:lnTo>
                    <a:pt x="32949" y="49370"/>
                  </a:lnTo>
                  <a:lnTo>
                    <a:pt x="32300" y="50296"/>
                  </a:lnTo>
                  <a:lnTo>
                    <a:pt x="31710" y="51271"/>
                  </a:lnTo>
                  <a:lnTo>
                    <a:pt x="31179" y="52222"/>
                  </a:lnTo>
                  <a:lnTo>
                    <a:pt x="30707" y="53246"/>
                  </a:lnTo>
                  <a:lnTo>
                    <a:pt x="30265" y="54270"/>
                  </a:lnTo>
                  <a:lnTo>
                    <a:pt x="29911" y="55318"/>
                  </a:lnTo>
                  <a:lnTo>
                    <a:pt x="29557" y="56367"/>
                  </a:lnTo>
                  <a:lnTo>
                    <a:pt x="27994" y="56733"/>
                  </a:lnTo>
                  <a:lnTo>
                    <a:pt x="26460" y="57147"/>
                  </a:lnTo>
                  <a:lnTo>
                    <a:pt x="24926" y="57586"/>
                  </a:lnTo>
                  <a:lnTo>
                    <a:pt x="23451" y="58098"/>
                  </a:lnTo>
                  <a:lnTo>
                    <a:pt x="21976" y="58659"/>
                  </a:lnTo>
                  <a:lnTo>
                    <a:pt x="20560" y="59268"/>
                  </a:lnTo>
                  <a:lnTo>
                    <a:pt x="19174" y="59926"/>
                  </a:lnTo>
                  <a:lnTo>
                    <a:pt x="17787" y="60609"/>
                  </a:lnTo>
                  <a:lnTo>
                    <a:pt x="16489" y="61389"/>
                  </a:lnTo>
                  <a:lnTo>
                    <a:pt x="15191" y="62169"/>
                  </a:lnTo>
                  <a:lnTo>
                    <a:pt x="13982" y="62974"/>
                  </a:lnTo>
                  <a:lnTo>
                    <a:pt x="12772" y="63852"/>
                  </a:lnTo>
                  <a:lnTo>
                    <a:pt x="11622" y="64754"/>
                  </a:lnTo>
                  <a:lnTo>
                    <a:pt x="10501" y="65704"/>
                  </a:lnTo>
                  <a:lnTo>
                    <a:pt x="9439" y="66655"/>
                  </a:lnTo>
                  <a:lnTo>
                    <a:pt x="8407" y="67679"/>
                  </a:lnTo>
                  <a:lnTo>
                    <a:pt x="7463" y="68752"/>
                  </a:lnTo>
                  <a:lnTo>
                    <a:pt x="6548" y="69825"/>
                  </a:lnTo>
                  <a:lnTo>
                    <a:pt x="5663" y="70946"/>
                  </a:lnTo>
                  <a:lnTo>
                    <a:pt x="4867" y="72068"/>
                  </a:lnTo>
                  <a:lnTo>
                    <a:pt x="4100" y="73238"/>
                  </a:lnTo>
                  <a:lnTo>
                    <a:pt x="3421" y="74433"/>
                  </a:lnTo>
                  <a:lnTo>
                    <a:pt x="2772" y="75676"/>
                  </a:lnTo>
                  <a:lnTo>
                    <a:pt x="2241" y="76944"/>
                  </a:lnTo>
                  <a:lnTo>
                    <a:pt x="1710" y="78212"/>
                  </a:lnTo>
                  <a:lnTo>
                    <a:pt x="1238" y="79504"/>
                  </a:lnTo>
                  <a:lnTo>
                    <a:pt x="884" y="80845"/>
                  </a:lnTo>
                  <a:lnTo>
                    <a:pt x="530" y="82161"/>
                  </a:lnTo>
                  <a:lnTo>
                    <a:pt x="294" y="83551"/>
                  </a:lnTo>
                  <a:lnTo>
                    <a:pt x="117" y="84941"/>
                  </a:lnTo>
                  <a:lnTo>
                    <a:pt x="29" y="86330"/>
                  </a:lnTo>
                  <a:lnTo>
                    <a:pt x="0" y="87720"/>
                  </a:lnTo>
                  <a:lnTo>
                    <a:pt x="29" y="89402"/>
                  </a:lnTo>
                  <a:lnTo>
                    <a:pt x="176" y="91036"/>
                  </a:lnTo>
                  <a:lnTo>
                    <a:pt x="412" y="92669"/>
                  </a:lnTo>
                  <a:lnTo>
                    <a:pt x="766" y="94229"/>
                  </a:lnTo>
                  <a:lnTo>
                    <a:pt x="1209" y="95790"/>
                  </a:lnTo>
                  <a:lnTo>
                    <a:pt x="1740" y="97326"/>
                  </a:lnTo>
                  <a:lnTo>
                    <a:pt x="2359" y="98837"/>
                  </a:lnTo>
                  <a:lnTo>
                    <a:pt x="3038" y="100276"/>
                  </a:lnTo>
                  <a:lnTo>
                    <a:pt x="3834" y="101714"/>
                  </a:lnTo>
                  <a:lnTo>
                    <a:pt x="4690" y="103104"/>
                  </a:lnTo>
                  <a:lnTo>
                    <a:pt x="5634" y="104445"/>
                  </a:lnTo>
                  <a:lnTo>
                    <a:pt x="6666" y="105786"/>
                  </a:lnTo>
                  <a:lnTo>
                    <a:pt x="7728" y="107054"/>
                  </a:lnTo>
                  <a:lnTo>
                    <a:pt x="8908" y="108273"/>
                  </a:lnTo>
                  <a:lnTo>
                    <a:pt x="10147" y="109443"/>
                  </a:lnTo>
                  <a:lnTo>
                    <a:pt x="11415" y="110540"/>
                  </a:lnTo>
                  <a:lnTo>
                    <a:pt x="12772" y="111613"/>
                  </a:lnTo>
                  <a:lnTo>
                    <a:pt x="14188" y="112637"/>
                  </a:lnTo>
                  <a:lnTo>
                    <a:pt x="15663" y="113612"/>
                  </a:lnTo>
                  <a:lnTo>
                    <a:pt x="17197" y="114490"/>
                  </a:lnTo>
                  <a:lnTo>
                    <a:pt x="18790" y="115318"/>
                  </a:lnTo>
                  <a:lnTo>
                    <a:pt x="20442" y="116123"/>
                  </a:lnTo>
                  <a:lnTo>
                    <a:pt x="22123" y="116830"/>
                  </a:lnTo>
                  <a:lnTo>
                    <a:pt x="23834" y="117464"/>
                  </a:lnTo>
                  <a:lnTo>
                    <a:pt x="25634" y="118049"/>
                  </a:lnTo>
                  <a:lnTo>
                    <a:pt x="27433" y="118561"/>
                  </a:lnTo>
                  <a:lnTo>
                    <a:pt x="29292" y="119000"/>
                  </a:lnTo>
                  <a:lnTo>
                    <a:pt x="31179" y="119341"/>
                  </a:lnTo>
                  <a:lnTo>
                    <a:pt x="33097" y="119634"/>
                  </a:lnTo>
                  <a:lnTo>
                    <a:pt x="35073" y="119853"/>
                  </a:lnTo>
                  <a:lnTo>
                    <a:pt x="37050" y="119951"/>
                  </a:lnTo>
                  <a:lnTo>
                    <a:pt x="39056" y="120000"/>
                  </a:lnTo>
                  <a:lnTo>
                    <a:pt x="120000" y="120000"/>
                  </a:lnTo>
                  <a:lnTo>
                    <a:pt x="120000" y="0"/>
                  </a:lnTo>
                  <a:lnTo>
                    <a:pt x="117492" y="121"/>
                  </a:lnTo>
                  <a:lnTo>
                    <a:pt x="115014" y="268"/>
                  </a:lnTo>
                  <a:lnTo>
                    <a:pt x="112566" y="511"/>
                  </a:lnTo>
                  <a:lnTo>
                    <a:pt x="110176" y="853"/>
                  </a:lnTo>
                  <a:lnTo>
                    <a:pt x="107787" y="1292"/>
                  </a:lnTo>
                  <a:lnTo>
                    <a:pt x="105457" y="1755"/>
                  </a:lnTo>
                  <a:lnTo>
                    <a:pt x="103185" y="2340"/>
                  </a:lnTo>
                  <a:lnTo>
                    <a:pt x="100884" y="2998"/>
                  </a:lnTo>
                  <a:lnTo>
                    <a:pt x="98702" y="3730"/>
                  </a:lnTo>
                  <a:lnTo>
                    <a:pt x="96519" y="4534"/>
                  </a:lnTo>
                  <a:lnTo>
                    <a:pt x="94395" y="5388"/>
                  </a:lnTo>
                  <a:lnTo>
                    <a:pt x="92359" y="6338"/>
                  </a:lnTo>
                  <a:lnTo>
                    <a:pt x="90353" y="7362"/>
                  </a:lnTo>
                  <a:lnTo>
                    <a:pt x="88377" y="8411"/>
                  </a:lnTo>
                  <a:lnTo>
                    <a:pt x="86519" y="9557"/>
                  </a:lnTo>
                  <a:lnTo>
                    <a:pt x="84660" y="10751"/>
                  </a:lnTo>
                  <a:lnTo>
                    <a:pt x="82890" y="11995"/>
                  </a:lnTo>
                  <a:lnTo>
                    <a:pt x="81179" y="13336"/>
                  </a:lnTo>
                  <a:lnTo>
                    <a:pt x="79528" y="14701"/>
                  </a:lnTo>
                  <a:lnTo>
                    <a:pt x="77964" y="16115"/>
                  </a:lnTo>
                  <a:lnTo>
                    <a:pt x="76460" y="17602"/>
                  </a:lnTo>
                  <a:lnTo>
                    <a:pt x="75014" y="19138"/>
                  </a:lnTo>
                  <a:lnTo>
                    <a:pt x="73657" y="20723"/>
                  </a:lnTo>
                  <a:lnTo>
                    <a:pt x="72389" y="22356"/>
                  </a:lnTo>
                  <a:lnTo>
                    <a:pt x="71209" y="24014"/>
                  </a:lnTo>
                  <a:lnTo>
                    <a:pt x="70058" y="25721"/>
                  </a:lnTo>
                  <a:lnTo>
                    <a:pt x="69056" y="27476"/>
                  </a:lnTo>
                  <a:lnTo>
                    <a:pt x="68082" y="29280"/>
                  </a:lnTo>
                  <a:lnTo>
                    <a:pt x="67227" y="31109"/>
                  </a:lnTo>
                  <a:lnTo>
                    <a:pt x="66460" y="32986"/>
                  </a:lnTo>
                  <a:lnTo>
                    <a:pt x="65811" y="34912"/>
                  </a:lnTo>
                  <a:lnTo>
                    <a:pt x="65221" y="36838"/>
                  </a:lnTo>
                  <a:close/>
                </a:path>
              </a:pathLst>
            </a:custGeom>
            <a:solidFill>
              <a:schemeClr val="accent1">
                <a:lumMod val="50000"/>
              </a:schemeClr>
            </a:solidFill>
            <a:ln>
              <a:noFill/>
            </a:ln>
          </p:spPr>
          <p:txBody>
            <a:bodyPr lIns="68575" tIns="34275" rIns="68575" bIns="34275" anchor="t" anchorCtr="0">
              <a:noAutofit/>
            </a:bodyPr>
            <a:lstStyle/>
            <a:p>
              <a:pPr defTabSz="1463005">
                <a:defRPr/>
              </a:pPr>
              <a:endParaRPr sz="1600" kern="0">
                <a:solidFill>
                  <a:srgbClr val="6D7777"/>
                </a:solidFill>
                <a:latin typeface="Arial"/>
                <a:ea typeface="Arial" charset="0"/>
                <a:sym typeface="Calibri"/>
              </a:endParaRPr>
            </a:p>
          </p:txBody>
        </p:sp>
        <p:sp>
          <p:nvSpPr>
            <p:cNvPr id="18" name="TextBox 17"/>
            <p:cNvSpPr txBox="1"/>
            <p:nvPr/>
          </p:nvSpPr>
          <p:spPr>
            <a:xfrm>
              <a:off x="1216990" y="2273523"/>
              <a:ext cx="1304027" cy="336631"/>
            </a:xfrm>
            <a:prstGeom prst="rect">
              <a:avLst/>
            </a:prstGeom>
            <a:noFill/>
          </p:spPr>
          <p:txBody>
            <a:bodyPr wrap="square" rtlCol="0">
              <a:spAutoFit/>
            </a:bodyPr>
            <a:lstStyle/>
            <a:p>
              <a:pPr algn="ctr">
                <a:defRPr/>
              </a:pPr>
              <a:r>
                <a:rPr lang="en-US" b="1" kern="0">
                  <a:solidFill>
                    <a:srgbClr val="FFFFFF"/>
                  </a:solidFill>
                  <a:latin typeface="Arial"/>
                </a:rPr>
                <a:t>Public</a:t>
              </a:r>
              <a:endParaRPr lang="en-US" b="1" kern="0" baseline="30000">
                <a:solidFill>
                  <a:srgbClr val="FFFFFF"/>
                </a:solidFill>
                <a:latin typeface="Arial"/>
              </a:endParaRPr>
            </a:p>
          </p:txBody>
        </p:sp>
      </p:grpSp>
      <p:grpSp>
        <p:nvGrpSpPr>
          <p:cNvPr id="22" name="Group 21"/>
          <p:cNvGrpSpPr/>
          <p:nvPr/>
        </p:nvGrpSpPr>
        <p:grpSpPr>
          <a:xfrm>
            <a:off x="8887860" y="3047233"/>
            <a:ext cx="3102085" cy="1848382"/>
            <a:chOff x="7130083" y="2912227"/>
            <a:chExt cx="2585070" cy="1540319"/>
          </a:xfrm>
        </p:grpSpPr>
        <p:sp>
          <p:nvSpPr>
            <p:cNvPr id="19" name="Shape 4944"/>
            <p:cNvSpPr/>
            <p:nvPr/>
          </p:nvSpPr>
          <p:spPr>
            <a:xfrm>
              <a:off x="8416047" y="2912227"/>
              <a:ext cx="1299106" cy="1535686"/>
            </a:xfrm>
            <a:custGeom>
              <a:avLst/>
              <a:gdLst/>
              <a:ahLst/>
              <a:cxnLst/>
              <a:rect l="0" t="0" r="0" b="0"/>
              <a:pathLst>
                <a:path w="120000" h="120000" extrusionOk="0">
                  <a:moveTo>
                    <a:pt x="99857" y="59475"/>
                  </a:moveTo>
                  <a:lnTo>
                    <a:pt x="99798" y="57599"/>
                  </a:lnTo>
                  <a:lnTo>
                    <a:pt x="99621" y="55746"/>
                  </a:lnTo>
                  <a:lnTo>
                    <a:pt x="99326" y="53942"/>
                  </a:lnTo>
                  <a:lnTo>
                    <a:pt x="98943" y="52138"/>
                  </a:lnTo>
                  <a:lnTo>
                    <a:pt x="98441" y="50383"/>
                  </a:lnTo>
                  <a:lnTo>
                    <a:pt x="97822" y="48653"/>
                  </a:lnTo>
                  <a:lnTo>
                    <a:pt x="97144" y="46995"/>
                  </a:lnTo>
                  <a:lnTo>
                    <a:pt x="96347" y="45338"/>
                  </a:lnTo>
                  <a:lnTo>
                    <a:pt x="95463" y="43729"/>
                  </a:lnTo>
                  <a:lnTo>
                    <a:pt x="94490" y="42169"/>
                  </a:lnTo>
                  <a:lnTo>
                    <a:pt x="93428" y="40633"/>
                  </a:lnTo>
                  <a:lnTo>
                    <a:pt x="92278" y="39195"/>
                  </a:lnTo>
                  <a:lnTo>
                    <a:pt x="91039" y="37757"/>
                  </a:lnTo>
                  <a:lnTo>
                    <a:pt x="89741" y="36392"/>
                  </a:lnTo>
                  <a:lnTo>
                    <a:pt x="88355" y="35076"/>
                  </a:lnTo>
                  <a:lnTo>
                    <a:pt x="86881" y="33808"/>
                  </a:lnTo>
                  <a:lnTo>
                    <a:pt x="85377" y="32614"/>
                  </a:lnTo>
                  <a:lnTo>
                    <a:pt x="83784" y="31468"/>
                  </a:lnTo>
                  <a:lnTo>
                    <a:pt x="82133" y="30396"/>
                  </a:lnTo>
                  <a:lnTo>
                    <a:pt x="80393" y="29372"/>
                  </a:lnTo>
                  <a:lnTo>
                    <a:pt x="78623" y="28446"/>
                  </a:lnTo>
                  <a:lnTo>
                    <a:pt x="76765" y="27568"/>
                  </a:lnTo>
                  <a:lnTo>
                    <a:pt x="74878" y="26764"/>
                  </a:lnTo>
                  <a:lnTo>
                    <a:pt x="72931" y="26057"/>
                  </a:lnTo>
                  <a:lnTo>
                    <a:pt x="70926" y="25399"/>
                  </a:lnTo>
                  <a:lnTo>
                    <a:pt x="68891" y="24838"/>
                  </a:lnTo>
                  <a:lnTo>
                    <a:pt x="66827" y="24351"/>
                  </a:lnTo>
                  <a:lnTo>
                    <a:pt x="64703" y="23936"/>
                  </a:lnTo>
                  <a:lnTo>
                    <a:pt x="62521" y="23619"/>
                  </a:lnTo>
                  <a:lnTo>
                    <a:pt x="60339" y="23375"/>
                  </a:lnTo>
                  <a:lnTo>
                    <a:pt x="58097" y="23254"/>
                  </a:lnTo>
                  <a:lnTo>
                    <a:pt x="55856" y="23205"/>
                  </a:lnTo>
                  <a:lnTo>
                    <a:pt x="55178" y="23205"/>
                  </a:lnTo>
                  <a:lnTo>
                    <a:pt x="54499" y="23229"/>
                  </a:lnTo>
                  <a:lnTo>
                    <a:pt x="53792" y="23254"/>
                  </a:lnTo>
                  <a:lnTo>
                    <a:pt x="53113" y="23302"/>
                  </a:lnTo>
                  <a:lnTo>
                    <a:pt x="52435" y="23327"/>
                  </a:lnTo>
                  <a:lnTo>
                    <a:pt x="51757" y="23400"/>
                  </a:lnTo>
                  <a:lnTo>
                    <a:pt x="51078" y="23449"/>
                  </a:lnTo>
                  <a:lnTo>
                    <a:pt x="50371" y="23546"/>
                  </a:lnTo>
                  <a:lnTo>
                    <a:pt x="49427" y="22230"/>
                  </a:lnTo>
                  <a:lnTo>
                    <a:pt x="48424" y="20938"/>
                  </a:lnTo>
                  <a:lnTo>
                    <a:pt x="47392" y="19695"/>
                  </a:lnTo>
                  <a:lnTo>
                    <a:pt x="46271" y="18476"/>
                  </a:lnTo>
                  <a:lnTo>
                    <a:pt x="45151" y="17282"/>
                  </a:lnTo>
                  <a:lnTo>
                    <a:pt x="43942" y="16136"/>
                  </a:lnTo>
                  <a:lnTo>
                    <a:pt x="42732" y="15015"/>
                  </a:lnTo>
                  <a:lnTo>
                    <a:pt x="41464" y="13942"/>
                  </a:lnTo>
                  <a:lnTo>
                    <a:pt x="40137" y="12870"/>
                  </a:lnTo>
                  <a:lnTo>
                    <a:pt x="38781" y="11846"/>
                  </a:lnTo>
                  <a:lnTo>
                    <a:pt x="37394" y="10847"/>
                  </a:lnTo>
                  <a:lnTo>
                    <a:pt x="35949" y="9920"/>
                  </a:lnTo>
                  <a:lnTo>
                    <a:pt x="34475" y="8994"/>
                  </a:lnTo>
                  <a:lnTo>
                    <a:pt x="33000" y="8117"/>
                  </a:lnTo>
                  <a:lnTo>
                    <a:pt x="31437" y="7263"/>
                  </a:lnTo>
                  <a:lnTo>
                    <a:pt x="29874" y="6483"/>
                  </a:lnTo>
                  <a:lnTo>
                    <a:pt x="28282" y="5752"/>
                  </a:lnTo>
                  <a:lnTo>
                    <a:pt x="26630" y="5045"/>
                  </a:lnTo>
                  <a:lnTo>
                    <a:pt x="24979" y="4363"/>
                  </a:lnTo>
                  <a:lnTo>
                    <a:pt x="23268" y="3753"/>
                  </a:lnTo>
                  <a:lnTo>
                    <a:pt x="21528" y="3168"/>
                  </a:lnTo>
                  <a:lnTo>
                    <a:pt x="19788" y="2632"/>
                  </a:lnTo>
                  <a:lnTo>
                    <a:pt x="17989" y="2145"/>
                  </a:lnTo>
                  <a:lnTo>
                    <a:pt x="16220" y="1706"/>
                  </a:lnTo>
                  <a:lnTo>
                    <a:pt x="14362" y="1340"/>
                  </a:lnTo>
                  <a:lnTo>
                    <a:pt x="12533" y="975"/>
                  </a:lnTo>
                  <a:lnTo>
                    <a:pt x="10646" y="706"/>
                  </a:lnTo>
                  <a:lnTo>
                    <a:pt x="8758" y="438"/>
                  </a:lnTo>
                  <a:lnTo>
                    <a:pt x="6841" y="268"/>
                  </a:lnTo>
                  <a:lnTo>
                    <a:pt x="4895" y="121"/>
                  </a:lnTo>
                  <a:lnTo>
                    <a:pt x="2978" y="24"/>
                  </a:lnTo>
                  <a:lnTo>
                    <a:pt x="973" y="0"/>
                  </a:lnTo>
                  <a:lnTo>
                    <a:pt x="737" y="0"/>
                  </a:lnTo>
                  <a:lnTo>
                    <a:pt x="471" y="24"/>
                  </a:lnTo>
                  <a:lnTo>
                    <a:pt x="235" y="24"/>
                  </a:lnTo>
                  <a:lnTo>
                    <a:pt x="0" y="24"/>
                  </a:lnTo>
                  <a:lnTo>
                    <a:pt x="0" y="120000"/>
                  </a:lnTo>
                  <a:lnTo>
                    <a:pt x="80924" y="120000"/>
                  </a:lnTo>
                  <a:lnTo>
                    <a:pt x="82929" y="119951"/>
                  </a:lnTo>
                  <a:lnTo>
                    <a:pt x="84934" y="119853"/>
                  </a:lnTo>
                  <a:lnTo>
                    <a:pt x="86881" y="119634"/>
                  </a:lnTo>
                  <a:lnTo>
                    <a:pt x="88798" y="119341"/>
                  </a:lnTo>
                  <a:lnTo>
                    <a:pt x="90715" y="119000"/>
                  </a:lnTo>
                  <a:lnTo>
                    <a:pt x="92543" y="118561"/>
                  </a:lnTo>
                  <a:lnTo>
                    <a:pt x="94372" y="118049"/>
                  </a:lnTo>
                  <a:lnTo>
                    <a:pt x="96141" y="117464"/>
                  </a:lnTo>
                  <a:lnTo>
                    <a:pt x="97852" y="116831"/>
                  </a:lnTo>
                  <a:lnTo>
                    <a:pt x="99562" y="116124"/>
                  </a:lnTo>
                  <a:lnTo>
                    <a:pt x="101184" y="115319"/>
                  </a:lnTo>
                  <a:lnTo>
                    <a:pt x="102777" y="114491"/>
                  </a:lnTo>
                  <a:lnTo>
                    <a:pt x="104310" y="113613"/>
                  </a:lnTo>
                  <a:lnTo>
                    <a:pt x="105785" y="112638"/>
                  </a:lnTo>
                  <a:lnTo>
                    <a:pt x="107200" y="111614"/>
                  </a:lnTo>
                  <a:lnTo>
                    <a:pt x="108557" y="110542"/>
                  </a:lnTo>
                  <a:lnTo>
                    <a:pt x="109855" y="109445"/>
                  </a:lnTo>
                  <a:lnTo>
                    <a:pt x="111093" y="108275"/>
                  </a:lnTo>
                  <a:lnTo>
                    <a:pt x="112243" y="107056"/>
                  </a:lnTo>
                  <a:lnTo>
                    <a:pt x="113334" y="105789"/>
                  </a:lnTo>
                  <a:lnTo>
                    <a:pt x="114337" y="104448"/>
                  </a:lnTo>
                  <a:lnTo>
                    <a:pt x="115281" y="103107"/>
                  </a:lnTo>
                  <a:lnTo>
                    <a:pt x="116166" y="101718"/>
                  </a:lnTo>
                  <a:lnTo>
                    <a:pt x="116932" y="100280"/>
                  </a:lnTo>
                  <a:lnTo>
                    <a:pt x="117640" y="98842"/>
                  </a:lnTo>
                  <a:lnTo>
                    <a:pt x="118230" y="97330"/>
                  </a:lnTo>
                  <a:lnTo>
                    <a:pt x="118761" y="95795"/>
                  </a:lnTo>
                  <a:lnTo>
                    <a:pt x="119203" y="94235"/>
                  </a:lnTo>
                  <a:lnTo>
                    <a:pt x="119528" y="92675"/>
                  </a:lnTo>
                  <a:lnTo>
                    <a:pt x="119793" y="91042"/>
                  </a:lnTo>
                  <a:lnTo>
                    <a:pt x="119941" y="89408"/>
                  </a:lnTo>
                  <a:lnTo>
                    <a:pt x="120000" y="87726"/>
                  </a:lnTo>
                  <a:lnTo>
                    <a:pt x="119970" y="86630"/>
                  </a:lnTo>
                  <a:lnTo>
                    <a:pt x="119911" y="85484"/>
                  </a:lnTo>
                  <a:lnTo>
                    <a:pt x="119793" y="84363"/>
                  </a:lnTo>
                  <a:lnTo>
                    <a:pt x="119616" y="83266"/>
                  </a:lnTo>
                  <a:lnTo>
                    <a:pt x="119410" y="82169"/>
                  </a:lnTo>
                  <a:lnTo>
                    <a:pt x="119174" y="81072"/>
                  </a:lnTo>
                  <a:lnTo>
                    <a:pt x="118849" y="80024"/>
                  </a:lnTo>
                  <a:lnTo>
                    <a:pt x="118554" y="78976"/>
                  </a:lnTo>
                  <a:lnTo>
                    <a:pt x="118142" y="77928"/>
                  </a:lnTo>
                  <a:lnTo>
                    <a:pt x="117758" y="76904"/>
                  </a:lnTo>
                  <a:lnTo>
                    <a:pt x="117286" y="75904"/>
                  </a:lnTo>
                  <a:lnTo>
                    <a:pt x="116785" y="74905"/>
                  </a:lnTo>
                  <a:lnTo>
                    <a:pt x="116254" y="73954"/>
                  </a:lnTo>
                  <a:lnTo>
                    <a:pt x="115694" y="72979"/>
                  </a:lnTo>
                  <a:lnTo>
                    <a:pt x="115074" y="72029"/>
                  </a:lnTo>
                  <a:lnTo>
                    <a:pt x="114426" y="71127"/>
                  </a:lnTo>
                  <a:lnTo>
                    <a:pt x="113747" y="70201"/>
                  </a:lnTo>
                  <a:lnTo>
                    <a:pt x="113040" y="69323"/>
                  </a:lnTo>
                  <a:lnTo>
                    <a:pt x="112273" y="68470"/>
                  </a:lnTo>
                  <a:lnTo>
                    <a:pt x="111506" y="67641"/>
                  </a:lnTo>
                  <a:lnTo>
                    <a:pt x="110680" y="66812"/>
                  </a:lnTo>
                  <a:lnTo>
                    <a:pt x="109855" y="66008"/>
                  </a:lnTo>
                  <a:lnTo>
                    <a:pt x="108970" y="65252"/>
                  </a:lnTo>
                  <a:lnTo>
                    <a:pt x="108056" y="64497"/>
                  </a:lnTo>
                  <a:lnTo>
                    <a:pt x="107141" y="63790"/>
                  </a:lnTo>
                  <a:lnTo>
                    <a:pt x="106168" y="63083"/>
                  </a:lnTo>
                  <a:lnTo>
                    <a:pt x="105165" y="62400"/>
                  </a:lnTo>
                  <a:lnTo>
                    <a:pt x="104163" y="61767"/>
                  </a:lnTo>
                  <a:lnTo>
                    <a:pt x="103130" y="61157"/>
                  </a:lnTo>
                  <a:lnTo>
                    <a:pt x="102069" y="60548"/>
                  </a:lnTo>
                  <a:lnTo>
                    <a:pt x="100978" y="59987"/>
                  </a:lnTo>
                  <a:lnTo>
                    <a:pt x="99857" y="59475"/>
                  </a:lnTo>
                  <a:close/>
                </a:path>
              </a:pathLst>
            </a:custGeom>
            <a:solidFill>
              <a:srgbClr val="2F83E8"/>
            </a:solidFill>
            <a:ln>
              <a:noFill/>
            </a:ln>
          </p:spPr>
          <p:txBody>
            <a:bodyPr lIns="68575" tIns="34275" rIns="68575" bIns="34275" anchor="t" anchorCtr="0">
              <a:noAutofit/>
            </a:bodyPr>
            <a:lstStyle/>
            <a:p>
              <a:pPr defTabSz="1463005">
                <a:defRPr/>
              </a:pPr>
              <a:endParaRPr sz="1600" kern="0">
                <a:solidFill>
                  <a:srgbClr val="6D7777"/>
                </a:solidFill>
                <a:latin typeface="Arial"/>
                <a:ea typeface="Arial" charset="0"/>
                <a:sym typeface="Calibri"/>
              </a:endParaRPr>
            </a:p>
          </p:txBody>
        </p:sp>
        <p:sp>
          <p:nvSpPr>
            <p:cNvPr id="20" name="Shape 4943"/>
            <p:cNvSpPr/>
            <p:nvPr/>
          </p:nvSpPr>
          <p:spPr>
            <a:xfrm>
              <a:off x="7130083" y="2916637"/>
              <a:ext cx="1300262" cy="1535909"/>
            </a:xfrm>
            <a:custGeom>
              <a:avLst/>
              <a:gdLst/>
              <a:ahLst/>
              <a:cxnLst/>
              <a:rect l="0" t="0" r="0" b="0"/>
              <a:pathLst>
                <a:path w="120000" h="120000" extrusionOk="0">
                  <a:moveTo>
                    <a:pt x="65221" y="36838"/>
                  </a:moveTo>
                  <a:lnTo>
                    <a:pt x="64572" y="36741"/>
                  </a:lnTo>
                  <a:lnTo>
                    <a:pt x="63952" y="36643"/>
                  </a:lnTo>
                  <a:lnTo>
                    <a:pt x="63303" y="36570"/>
                  </a:lnTo>
                  <a:lnTo>
                    <a:pt x="62654" y="36521"/>
                  </a:lnTo>
                  <a:lnTo>
                    <a:pt x="62005" y="36497"/>
                  </a:lnTo>
                  <a:lnTo>
                    <a:pt x="61327" y="36448"/>
                  </a:lnTo>
                  <a:lnTo>
                    <a:pt x="60678" y="36448"/>
                  </a:lnTo>
                  <a:lnTo>
                    <a:pt x="60000" y="36448"/>
                  </a:lnTo>
                  <a:lnTo>
                    <a:pt x="58613" y="36472"/>
                  </a:lnTo>
                  <a:lnTo>
                    <a:pt x="57256" y="36521"/>
                  </a:lnTo>
                  <a:lnTo>
                    <a:pt x="55929" y="36643"/>
                  </a:lnTo>
                  <a:lnTo>
                    <a:pt x="54601" y="36838"/>
                  </a:lnTo>
                  <a:lnTo>
                    <a:pt x="53274" y="37033"/>
                  </a:lnTo>
                  <a:lnTo>
                    <a:pt x="51976" y="37301"/>
                  </a:lnTo>
                  <a:lnTo>
                    <a:pt x="50707" y="37594"/>
                  </a:lnTo>
                  <a:lnTo>
                    <a:pt x="49469" y="37960"/>
                  </a:lnTo>
                  <a:lnTo>
                    <a:pt x="48230" y="38325"/>
                  </a:lnTo>
                  <a:lnTo>
                    <a:pt x="47020" y="38764"/>
                  </a:lnTo>
                  <a:lnTo>
                    <a:pt x="45870" y="39227"/>
                  </a:lnTo>
                  <a:lnTo>
                    <a:pt x="44719" y="39739"/>
                  </a:lnTo>
                  <a:lnTo>
                    <a:pt x="43628" y="40300"/>
                  </a:lnTo>
                  <a:lnTo>
                    <a:pt x="42536" y="40861"/>
                  </a:lnTo>
                  <a:lnTo>
                    <a:pt x="41474" y="41470"/>
                  </a:lnTo>
                  <a:lnTo>
                    <a:pt x="40442" y="42129"/>
                  </a:lnTo>
                  <a:lnTo>
                    <a:pt x="39469" y="42811"/>
                  </a:lnTo>
                  <a:lnTo>
                    <a:pt x="38525" y="43518"/>
                  </a:lnTo>
                  <a:lnTo>
                    <a:pt x="37581" y="44274"/>
                  </a:lnTo>
                  <a:lnTo>
                    <a:pt x="36725" y="45030"/>
                  </a:lnTo>
                  <a:lnTo>
                    <a:pt x="35870" y="45859"/>
                  </a:lnTo>
                  <a:lnTo>
                    <a:pt x="35073" y="46688"/>
                  </a:lnTo>
                  <a:lnTo>
                    <a:pt x="34336" y="47566"/>
                  </a:lnTo>
                  <a:lnTo>
                    <a:pt x="33598" y="48443"/>
                  </a:lnTo>
                  <a:lnTo>
                    <a:pt x="32949" y="49370"/>
                  </a:lnTo>
                  <a:lnTo>
                    <a:pt x="32300" y="50296"/>
                  </a:lnTo>
                  <a:lnTo>
                    <a:pt x="31710" y="51271"/>
                  </a:lnTo>
                  <a:lnTo>
                    <a:pt x="31179" y="52222"/>
                  </a:lnTo>
                  <a:lnTo>
                    <a:pt x="30707" y="53246"/>
                  </a:lnTo>
                  <a:lnTo>
                    <a:pt x="30265" y="54270"/>
                  </a:lnTo>
                  <a:lnTo>
                    <a:pt x="29911" y="55318"/>
                  </a:lnTo>
                  <a:lnTo>
                    <a:pt x="29557" y="56367"/>
                  </a:lnTo>
                  <a:lnTo>
                    <a:pt x="27994" y="56733"/>
                  </a:lnTo>
                  <a:lnTo>
                    <a:pt x="26460" y="57147"/>
                  </a:lnTo>
                  <a:lnTo>
                    <a:pt x="24926" y="57586"/>
                  </a:lnTo>
                  <a:lnTo>
                    <a:pt x="23451" y="58098"/>
                  </a:lnTo>
                  <a:lnTo>
                    <a:pt x="21976" y="58659"/>
                  </a:lnTo>
                  <a:lnTo>
                    <a:pt x="20560" y="59268"/>
                  </a:lnTo>
                  <a:lnTo>
                    <a:pt x="19174" y="59926"/>
                  </a:lnTo>
                  <a:lnTo>
                    <a:pt x="17787" y="60609"/>
                  </a:lnTo>
                  <a:lnTo>
                    <a:pt x="16489" y="61389"/>
                  </a:lnTo>
                  <a:lnTo>
                    <a:pt x="15191" y="62169"/>
                  </a:lnTo>
                  <a:lnTo>
                    <a:pt x="13982" y="62974"/>
                  </a:lnTo>
                  <a:lnTo>
                    <a:pt x="12772" y="63852"/>
                  </a:lnTo>
                  <a:lnTo>
                    <a:pt x="11622" y="64754"/>
                  </a:lnTo>
                  <a:lnTo>
                    <a:pt x="10501" y="65704"/>
                  </a:lnTo>
                  <a:lnTo>
                    <a:pt x="9439" y="66655"/>
                  </a:lnTo>
                  <a:lnTo>
                    <a:pt x="8407" y="67679"/>
                  </a:lnTo>
                  <a:lnTo>
                    <a:pt x="7463" y="68752"/>
                  </a:lnTo>
                  <a:lnTo>
                    <a:pt x="6548" y="69825"/>
                  </a:lnTo>
                  <a:lnTo>
                    <a:pt x="5663" y="70946"/>
                  </a:lnTo>
                  <a:lnTo>
                    <a:pt x="4867" y="72068"/>
                  </a:lnTo>
                  <a:lnTo>
                    <a:pt x="4100" y="73238"/>
                  </a:lnTo>
                  <a:lnTo>
                    <a:pt x="3421" y="74433"/>
                  </a:lnTo>
                  <a:lnTo>
                    <a:pt x="2772" y="75676"/>
                  </a:lnTo>
                  <a:lnTo>
                    <a:pt x="2241" y="76944"/>
                  </a:lnTo>
                  <a:lnTo>
                    <a:pt x="1710" y="78212"/>
                  </a:lnTo>
                  <a:lnTo>
                    <a:pt x="1238" y="79504"/>
                  </a:lnTo>
                  <a:lnTo>
                    <a:pt x="884" y="80845"/>
                  </a:lnTo>
                  <a:lnTo>
                    <a:pt x="530" y="82161"/>
                  </a:lnTo>
                  <a:lnTo>
                    <a:pt x="294" y="83551"/>
                  </a:lnTo>
                  <a:lnTo>
                    <a:pt x="117" y="84941"/>
                  </a:lnTo>
                  <a:lnTo>
                    <a:pt x="29" y="86330"/>
                  </a:lnTo>
                  <a:lnTo>
                    <a:pt x="0" y="87720"/>
                  </a:lnTo>
                  <a:lnTo>
                    <a:pt x="29" y="89402"/>
                  </a:lnTo>
                  <a:lnTo>
                    <a:pt x="176" y="91036"/>
                  </a:lnTo>
                  <a:lnTo>
                    <a:pt x="412" y="92669"/>
                  </a:lnTo>
                  <a:lnTo>
                    <a:pt x="766" y="94229"/>
                  </a:lnTo>
                  <a:lnTo>
                    <a:pt x="1209" y="95790"/>
                  </a:lnTo>
                  <a:lnTo>
                    <a:pt x="1740" y="97326"/>
                  </a:lnTo>
                  <a:lnTo>
                    <a:pt x="2359" y="98837"/>
                  </a:lnTo>
                  <a:lnTo>
                    <a:pt x="3038" y="100276"/>
                  </a:lnTo>
                  <a:lnTo>
                    <a:pt x="3834" y="101714"/>
                  </a:lnTo>
                  <a:lnTo>
                    <a:pt x="4690" y="103104"/>
                  </a:lnTo>
                  <a:lnTo>
                    <a:pt x="5634" y="104445"/>
                  </a:lnTo>
                  <a:lnTo>
                    <a:pt x="6666" y="105786"/>
                  </a:lnTo>
                  <a:lnTo>
                    <a:pt x="7728" y="107054"/>
                  </a:lnTo>
                  <a:lnTo>
                    <a:pt x="8908" y="108273"/>
                  </a:lnTo>
                  <a:lnTo>
                    <a:pt x="10147" y="109443"/>
                  </a:lnTo>
                  <a:lnTo>
                    <a:pt x="11415" y="110540"/>
                  </a:lnTo>
                  <a:lnTo>
                    <a:pt x="12772" y="111613"/>
                  </a:lnTo>
                  <a:lnTo>
                    <a:pt x="14188" y="112637"/>
                  </a:lnTo>
                  <a:lnTo>
                    <a:pt x="15663" y="113612"/>
                  </a:lnTo>
                  <a:lnTo>
                    <a:pt x="17197" y="114490"/>
                  </a:lnTo>
                  <a:lnTo>
                    <a:pt x="18790" y="115318"/>
                  </a:lnTo>
                  <a:lnTo>
                    <a:pt x="20442" y="116123"/>
                  </a:lnTo>
                  <a:lnTo>
                    <a:pt x="22123" y="116830"/>
                  </a:lnTo>
                  <a:lnTo>
                    <a:pt x="23834" y="117464"/>
                  </a:lnTo>
                  <a:lnTo>
                    <a:pt x="25634" y="118049"/>
                  </a:lnTo>
                  <a:lnTo>
                    <a:pt x="27433" y="118561"/>
                  </a:lnTo>
                  <a:lnTo>
                    <a:pt x="29292" y="119000"/>
                  </a:lnTo>
                  <a:lnTo>
                    <a:pt x="31179" y="119341"/>
                  </a:lnTo>
                  <a:lnTo>
                    <a:pt x="33097" y="119634"/>
                  </a:lnTo>
                  <a:lnTo>
                    <a:pt x="35073" y="119853"/>
                  </a:lnTo>
                  <a:lnTo>
                    <a:pt x="37050" y="119951"/>
                  </a:lnTo>
                  <a:lnTo>
                    <a:pt x="39056" y="120000"/>
                  </a:lnTo>
                  <a:lnTo>
                    <a:pt x="120000" y="120000"/>
                  </a:lnTo>
                  <a:lnTo>
                    <a:pt x="120000" y="0"/>
                  </a:lnTo>
                  <a:lnTo>
                    <a:pt x="117492" y="121"/>
                  </a:lnTo>
                  <a:lnTo>
                    <a:pt x="115014" y="268"/>
                  </a:lnTo>
                  <a:lnTo>
                    <a:pt x="112566" y="511"/>
                  </a:lnTo>
                  <a:lnTo>
                    <a:pt x="110176" y="853"/>
                  </a:lnTo>
                  <a:lnTo>
                    <a:pt x="107787" y="1292"/>
                  </a:lnTo>
                  <a:lnTo>
                    <a:pt x="105457" y="1755"/>
                  </a:lnTo>
                  <a:lnTo>
                    <a:pt x="103185" y="2340"/>
                  </a:lnTo>
                  <a:lnTo>
                    <a:pt x="100884" y="2998"/>
                  </a:lnTo>
                  <a:lnTo>
                    <a:pt x="98702" y="3730"/>
                  </a:lnTo>
                  <a:lnTo>
                    <a:pt x="96519" y="4534"/>
                  </a:lnTo>
                  <a:lnTo>
                    <a:pt x="94395" y="5388"/>
                  </a:lnTo>
                  <a:lnTo>
                    <a:pt x="92359" y="6338"/>
                  </a:lnTo>
                  <a:lnTo>
                    <a:pt x="90353" y="7362"/>
                  </a:lnTo>
                  <a:lnTo>
                    <a:pt x="88377" y="8411"/>
                  </a:lnTo>
                  <a:lnTo>
                    <a:pt x="86519" y="9557"/>
                  </a:lnTo>
                  <a:lnTo>
                    <a:pt x="84660" y="10751"/>
                  </a:lnTo>
                  <a:lnTo>
                    <a:pt x="82890" y="11995"/>
                  </a:lnTo>
                  <a:lnTo>
                    <a:pt x="81179" y="13336"/>
                  </a:lnTo>
                  <a:lnTo>
                    <a:pt x="79528" y="14701"/>
                  </a:lnTo>
                  <a:lnTo>
                    <a:pt x="77964" y="16115"/>
                  </a:lnTo>
                  <a:lnTo>
                    <a:pt x="76460" y="17602"/>
                  </a:lnTo>
                  <a:lnTo>
                    <a:pt x="75014" y="19138"/>
                  </a:lnTo>
                  <a:lnTo>
                    <a:pt x="73657" y="20723"/>
                  </a:lnTo>
                  <a:lnTo>
                    <a:pt x="72389" y="22356"/>
                  </a:lnTo>
                  <a:lnTo>
                    <a:pt x="71209" y="24014"/>
                  </a:lnTo>
                  <a:lnTo>
                    <a:pt x="70058" y="25721"/>
                  </a:lnTo>
                  <a:lnTo>
                    <a:pt x="69056" y="27476"/>
                  </a:lnTo>
                  <a:lnTo>
                    <a:pt x="68082" y="29280"/>
                  </a:lnTo>
                  <a:lnTo>
                    <a:pt x="67227" y="31109"/>
                  </a:lnTo>
                  <a:lnTo>
                    <a:pt x="66460" y="32986"/>
                  </a:lnTo>
                  <a:lnTo>
                    <a:pt x="65811" y="34912"/>
                  </a:lnTo>
                  <a:lnTo>
                    <a:pt x="65221" y="36838"/>
                  </a:lnTo>
                  <a:close/>
                </a:path>
              </a:pathLst>
            </a:custGeom>
            <a:solidFill>
              <a:srgbClr val="2F83E8"/>
            </a:solidFill>
            <a:ln>
              <a:noFill/>
            </a:ln>
          </p:spPr>
          <p:txBody>
            <a:bodyPr lIns="68575" tIns="34275" rIns="68575" bIns="34275" anchor="t" anchorCtr="0">
              <a:noAutofit/>
            </a:bodyPr>
            <a:lstStyle/>
            <a:p>
              <a:pPr defTabSz="1463005">
                <a:defRPr/>
              </a:pPr>
              <a:endParaRPr sz="1600" kern="0">
                <a:solidFill>
                  <a:srgbClr val="6D7777"/>
                </a:solidFill>
                <a:latin typeface="Arial"/>
                <a:ea typeface="Arial" charset="0"/>
                <a:sym typeface="Calibri"/>
              </a:endParaRPr>
            </a:p>
          </p:txBody>
        </p:sp>
        <p:sp>
          <p:nvSpPr>
            <p:cNvPr id="21" name="TextBox 20"/>
            <p:cNvSpPr txBox="1"/>
            <p:nvPr/>
          </p:nvSpPr>
          <p:spPr>
            <a:xfrm>
              <a:off x="7553267" y="3691143"/>
              <a:ext cx="1738702" cy="448841"/>
            </a:xfrm>
            <a:prstGeom prst="rect">
              <a:avLst/>
            </a:prstGeom>
            <a:noFill/>
          </p:spPr>
          <p:txBody>
            <a:bodyPr wrap="square" rtlCol="0">
              <a:spAutoFit/>
            </a:bodyPr>
            <a:lstStyle/>
            <a:p>
              <a:pPr algn="ctr">
                <a:defRPr/>
              </a:pPr>
              <a:r>
                <a:rPr lang="en-US" b="1" kern="0">
                  <a:solidFill>
                    <a:srgbClr val="FFFFFF"/>
                  </a:solidFill>
                  <a:latin typeface="Arial"/>
                </a:rPr>
                <a:t>Private</a:t>
              </a:r>
              <a:endParaRPr lang="en-US" b="1" kern="0" baseline="30000">
                <a:solidFill>
                  <a:srgbClr val="FFFFFF"/>
                </a:solidFill>
                <a:latin typeface="Arial"/>
              </a:endParaRPr>
            </a:p>
          </p:txBody>
        </p:sp>
      </p:grpSp>
      <p:grpSp>
        <p:nvGrpSpPr>
          <p:cNvPr id="29" name="Group 28"/>
          <p:cNvGrpSpPr/>
          <p:nvPr/>
        </p:nvGrpSpPr>
        <p:grpSpPr>
          <a:xfrm>
            <a:off x="1872786" y="5925620"/>
            <a:ext cx="10848795" cy="1588766"/>
            <a:chOff x="1750741" y="5029200"/>
            <a:chExt cx="9040663" cy="1323972"/>
          </a:xfrm>
        </p:grpSpPr>
        <p:sp>
          <p:nvSpPr>
            <p:cNvPr id="27" name="Rounded Rectangle 26"/>
            <p:cNvSpPr/>
            <p:nvPr/>
          </p:nvSpPr>
          <p:spPr>
            <a:xfrm>
              <a:off x="1750741" y="5029200"/>
              <a:ext cx="1977676" cy="1323972"/>
            </a:xfrm>
            <a:prstGeom prst="roundRect">
              <a:avLst/>
            </a:prstGeom>
            <a:solidFill>
              <a:schemeClr val="accent1">
                <a:lumMod val="7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200">
                  <a:solidFill>
                    <a:schemeClr val="bg1"/>
                  </a:solidFill>
                </a:rPr>
                <a:t>Challenges</a:t>
              </a:r>
            </a:p>
          </p:txBody>
        </p:sp>
        <p:sp>
          <p:nvSpPr>
            <p:cNvPr id="28" name="Rounded Rectangle 27"/>
            <p:cNvSpPr/>
            <p:nvPr/>
          </p:nvSpPr>
          <p:spPr>
            <a:xfrm>
              <a:off x="3556138" y="5029200"/>
              <a:ext cx="7235266" cy="1323972"/>
            </a:xfrm>
            <a:prstGeom prst="roundRect">
              <a:avLst>
                <a:gd name="adj" fmla="val 0"/>
              </a:avLst>
            </a:prstGeom>
            <a:solidFill>
              <a:schemeClr val="bg2">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411480" indent="-411480">
                <a:spcAft>
                  <a:spcPts val="720"/>
                </a:spcAft>
                <a:buFont typeface="Arial" charset="0"/>
                <a:buChar char="•"/>
              </a:pPr>
              <a:r>
                <a:rPr lang="en-US" sz="1900" dirty="0">
                  <a:solidFill>
                    <a:schemeClr val="accent4"/>
                  </a:solidFill>
                  <a:latin typeface="Arial" charset="0"/>
                  <a:ea typeface="Arial" charset="0"/>
                  <a:cs typeface="Arial" charset="0"/>
                </a:rPr>
                <a:t>Managing complexity - multiple clouds, tools, and services</a:t>
              </a:r>
            </a:p>
            <a:p>
              <a:pPr marL="411480" indent="-411480">
                <a:spcAft>
                  <a:spcPts val="720"/>
                </a:spcAft>
                <a:buFont typeface="Arial" charset="0"/>
                <a:buChar char="•"/>
              </a:pPr>
              <a:r>
                <a:rPr lang="en-US" sz="1900" dirty="0">
                  <a:solidFill>
                    <a:schemeClr val="accent4"/>
                  </a:solidFill>
                  <a:latin typeface="Arial" charset="0"/>
                  <a:ea typeface="Arial" charset="0"/>
                  <a:cs typeface="Arial" charset="0"/>
                </a:rPr>
                <a:t>Optimizing solutions - workload placement, costs</a:t>
              </a:r>
            </a:p>
            <a:p>
              <a:pPr marL="411480" indent="-411480">
                <a:spcAft>
                  <a:spcPts val="720"/>
                </a:spcAft>
                <a:buFont typeface="Arial" charset="0"/>
                <a:buChar char="•"/>
              </a:pPr>
              <a:r>
                <a:rPr lang="en-US" sz="1900" dirty="0">
                  <a:solidFill>
                    <a:schemeClr val="accent4"/>
                  </a:solidFill>
                  <a:latin typeface="Arial" charset="0"/>
                  <a:ea typeface="Arial" charset="0"/>
                  <a:cs typeface="Arial" charset="0"/>
                </a:rPr>
                <a:t>Managing compliance </a:t>
              </a:r>
              <a:r>
                <a:rPr lang="en-US" sz="1900" dirty="0" smtClean="0">
                  <a:solidFill>
                    <a:schemeClr val="accent4"/>
                  </a:solidFill>
                  <a:latin typeface="Arial" charset="0"/>
                  <a:ea typeface="Arial" charset="0"/>
                  <a:cs typeface="Arial" charset="0"/>
                </a:rPr>
                <a:t>and </a:t>
              </a:r>
              <a:r>
                <a:rPr lang="en-US" sz="1900" dirty="0">
                  <a:solidFill>
                    <a:schemeClr val="accent4"/>
                  </a:solidFill>
                  <a:latin typeface="Arial" charset="0"/>
                  <a:ea typeface="Arial" charset="0"/>
                  <a:cs typeface="Arial" charset="0"/>
                </a:rPr>
                <a:t>security</a:t>
              </a:r>
            </a:p>
            <a:p>
              <a:pPr marL="411480" indent="-411480">
                <a:spcAft>
                  <a:spcPts val="720"/>
                </a:spcAft>
                <a:buFont typeface="Arial" charset="0"/>
                <a:buChar char="•"/>
                <a:defRPr/>
              </a:pPr>
              <a:r>
                <a:rPr lang="en-US" sz="1900" dirty="0">
                  <a:solidFill>
                    <a:schemeClr val="accent4"/>
                  </a:solidFill>
                  <a:latin typeface="Arial" charset="0"/>
                  <a:ea typeface="Arial" charset="0"/>
                  <a:cs typeface="Arial" charset="0"/>
                </a:rPr>
                <a:t>Maintaining low friction oversight, governance and control</a:t>
              </a:r>
            </a:p>
          </p:txBody>
        </p:sp>
      </p:grpSp>
      <p:sp>
        <p:nvSpPr>
          <p:cNvPr id="23" name="TextBox 22"/>
          <p:cNvSpPr txBox="1"/>
          <p:nvPr/>
        </p:nvSpPr>
        <p:spPr>
          <a:xfrm>
            <a:off x="6202351" y="2957377"/>
            <a:ext cx="2225699" cy="2117503"/>
          </a:xfrm>
          <a:prstGeom prst="rect">
            <a:avLst/>
          </a:prstGeom>
          <a:noFill/>
        </p:spPr>
        <p:txBody>
          <a:bodyPr wrap="square" lIns="0" tIns="73152" rIns="146304" bIns="73152" rtlCol="0">
            <a:spAutoFit/>
          </a:bodyPr>
          <a:lstStyle/>
          <a:p>
            <a:pPr algn="ctr" defTabSz="1950672">
              <a:defRPr/>
            </a:pPr>
            <a:r>
              <a:rPr lang="en-US" sz="12800" kern="0" spc="-11">
                <a:solidFill>
                  <a:srgbClr val="57585C"/>
                </a:solidFill>
                <a:latin typeface="Arial" charset="0"/>
                <a:cs typeface="Arial" charset="0"/>
              </a:rPr>
              <a:t>+</a:t>
            </a:r>
            <a:endParaRPr lang="en-US" sz="12800" kern="0">
              <a:solidFill>
                <a:srgbClr val="57585C"/>
              </a:solidFill>
              <a:latin typeface="Arial" charset="0"/>
              <a:cs typeface="Arial" charset="0"/>
            </a:endParaRPr>
          </a:p>
        </p:txBody>
      </p:sp>
      <p:sp>
        <p:nvSpPr>
          <p:cNvPr id="24"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3</a:t>
            </a:fld>
            <a:endParaRPr lang="en-US" dirty="0">
              <a:solidFill>
                <a:srgbClr val="6D7777"/>
              </a:solidFill>
            </a:endParaRPr>
          </a:p>
        </p:txBody>
      </p:sp>
    </p:spTree>
    <p:custDataLst>
      <p:tags r:id="rId1"/>
    </p:custDataLst>
    <p:extLst>
      <p:ext uri="{BB962C8B-B14F-4D97-AF65-F5344CB8AC3E}">
        <p14:creationId xmlns:p14="http://schemas.microsoft.com/office/powerpoint/2010/main" val="11568187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0" dirty="0">
                <a:solidFill>
                  <a:schemeClr val="accent4"/>
                </a:solidFill>
              </a:rPr>
              <a:t>Cloud Automation Manager </a:t>
            </a:r>
            <a:r>
              <a:rPr lang="en-US" sz="3500" b="0" dirty="0" smtClean="0">
                <a:solidFill>
                  <a:schemeClr val="accent4"/>
                </a:solidFill>
              </a:rPr>
              <a:t>beta schedule</a:t>
            </a:r>
            <a:endParaRPr lang="en-US" sz="3500" b="0" dirty="0">
              <a:solidFill>
                <a:schemeClr val="accent4"/>
              </a:solidFill>
            </a:endParaRPr>
          </a:p>
        </p:txBody>
      </p:sp>
      <p:graphicFrame>
        <p:nvGraphicFramePr>
          <p:cNvPr id="4" name="Table 3"/>
          <p:cNvGraphicFramePr>
            <a:graphicFrameLocks noGrp="1"/>
          </p:cNvGraphicFramePr>
          <p:nvPr>
            <p:extLst/>
          </p:nvPr>
        </p:nvGraphicFramePr>
        <p:xfrm>
          <a:off x="784611" y="1219931"/>
          <a:ext cx="13114270" cy="445008"/>
        </p:xfrm>
        <a:graphic>
          <a:graphicData uri="http://schemas.openxmlformats.org/drawingml/2006/table">
            <a:tbl>
              <a:tblPr firstRow="1" bandRow="1">
                <a:tableStyleId>{5C22544A-7EE6-4342-B048-85BDC9FD1C3A}</a:tableStyleId>
              </a:tblPr>
              <a:tblGrid>
                <a:gridCol w="2622854">
                  <a:extLst>
                    <a:ext uri="{9D8B030D-6E8A-4147-A177-3AD203B41FA5}">
                      <a16:colId xmlns:a16="http://schemas.microsoft.com/office/drawing/2014/main" xmlns="" val="20000"/>
                    </a:ext>
                  </a:extLst>
                </a:gridCol>
                <a:gridCol w="2622854">
                  <a:extLst>
                    <a:ext uri="{9D8B030D-6E8A-4147-A177-3AD203B41FA5}">
                      <a16:colId xmlns:a16="http://schemas.microsoft.com/office/drawing/2014/main" xmlns="" val="20001"/>
                    </a:ext>
                  </a:extLst>
                </a:gridCol>
                <a:gridCol w="2622854">
                  <a:extLst>
                    <a:ext uri="{9D8B030D-6E8A-4147-A177-3AD203B41FA5}">
                      <a16:colId xmlns:a16="http://schemas.microsoft.com/office/drawing/2014/main" xmlns="" val="20002"/>
                    </a:ext>
                  </a:extLst>
                </a:gridCol>
                <a:gridCol w="2622854">
                  <a:extLst>
                    <a:ext uri="{9D8B030D-6E8A-4147-A177-3AD203B41FA5}">
                      <a16:colId xmlns:a16="http://schemas.microsoft.com/office/drawing/2014/main" xmlns="" val="20003"/>
                    </a:ext>
                  </a:extLst>
                </a:gridCol>
                <a:gridCol w="2622854">
                  <a:extLst>
                    <a:ext uri="{9D8B030D-6E8A-4147-A177-3AD203B41FA5}">
                      <a16:colId xmlns:a16="http://schemas.microsoft.com/office/drawing/2014/main" xmlns="" val="20004"/>
                    </a:ext>
                  </a:extLst>
                </a:gridCol>
              </a:tblGrid>
              <a:tr h="445008">
                <a:tc>
                  <a:txBody>
                    <a:bodyPr/>
                    <a:lstStyle/>
                    <a:p>
                      <a:pPr algn="ctr"/>
                      <a:r>
                        <a:rPr lang="en-US" sz="1300" b="0" dirty="0">
                          <a:solidFill>
                            <a:schemeClr val="tx1"/>
                          </a:solidFill>
                        </a:rPr>
                        <a:t>Aug</a:t>
                      </a:r>
                    </a:p>
                  </a:txBody>
                  <a:tcPr marL="109728" marR="109728" marT="54864" marB="54864" anchor="ctr">
                    <a:lnL w="12700" cmpd="sng">
                      <a:noFill/>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DCDFE9"/>
                    </a:solidFill>
                  </a:tcPr>
                </a:tc>
                <a:tc>
                  <a:txBody>
                    <a:bodyPr/>
                    <a:lstStyle/>
                    <a:p>
                      <a:pPr algn="ctr"/>
                      <a:r>
                        <a:rPr lang="en-US" sz="1300" b="0">
                          <a:solidFill>
                            <a:schemeClr val="tx1"/>
                          </a:solidFill>
                        </a:rPr>
                        <a:t>Sept</a:t>
                      </a:r>
                    </a:p>
                  </a:txBody>
                  <a:tcPr marL="109728" marR="109728" marT="54864" marB="5486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DCDFE9"/>
                    </a:solidFill>
                  </a:tcPr>
                </a:tc>
                <a:tc>
                  <a:txBody>
                    <a:bodyPr/>
                    <a:lstStyle/>
                    <a:p>
                      <a:pPr algn="ctr"/>
                      <a:r>
                        <a:rPr lang="en-US" sz="1300" b="0">
                          <a:solidFill>
                            <a:schemeClr val="tx1"/>
                          </a:solidFill>
                        </a:rPr>
                        <a:t>Oct</a:t>
                      </a:r>
                    </a:p>
                  </a:txBody>
                  <a:tcPr marL="109728" marR="109728" marT="54864" marB="5486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DCDFE9"/>
                    </a:solidFill>
                  </a:tcPr>
                </a:tc>
                <a:tc>
                  <a:txBody>
                    <a:bodyPr/>
                    <a:lstStyle/>
                    <a:p>
                      <a:pPr algn="ctr"/>
                      <a:r>
                        <a:rPr lang="en-US" sz="1300" b="0" dirty="0">
                          <a:solidFill>
                            <a:schemeClr val="tx1"/>
                          </a:solidFill>
                        </a:rPr>
                        <a:t>Nov</a:t>
                      </a:r>
                    </a:p>
                  </a:txBody>
                  <a:tcPr marL="109728" marR="109728" marT="54864" marB="5486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DCDFE9"/>
                    </a:solidFill>
                  </a:tcPr>
                </a:tc>
                <a:tc>
                  <a:txBody>
                    <a:bodyPr/>
                    <a:lstStyle/>
                    <a:p>
                      <a:pPr algn="ctr"/>
                      <a:r>
                        <a:rPr lang="en-US" sz="1300" b="0">
                          <a:solidFill>
                            <a:schemeClr val="tx1"/>
                          </a:solidFill>
                        </a:rPr>
                        <a:t>Dec</a:t>
                      </a:r>
                    </a:p>
                  </a:txBody>
                  <a:tcPr marL="109728" marR="109728" marT="54864" marB="5486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DCDFE9"/>
                    </a:solidFill>
                  </a:tcPr>
                </a:tc>
                <a:extLst>
                  <a:ext uri="{0D108BD9-81ED-4DB2-BD59-A6C34878D82A}">
                    <a16:rowId xmlns:a16="http://schemas.microsoft.com/office/drawing/2014/main" xmlns="" val="10000"/>
                  </a:ext>
                </a:extLst>
              </a:tr>
            </a:tbl>
          </a:graphicData>
        </a:graphic>
      </p:graphicFrame>
      <p:sp>
        <p:nvSpPr>
          <p:cNvPr id="5" name="Rectangle 4"/>
          <p:cNvSpPr/>
          <p:nvPr/>
        </p:nvSpPr>
        <p:spPr>
          <a:xfrm>
            <a:off x="772952" y="1775398"/>
            <a:ext cx="13167360" cy="5718478"/>
          </a:xfrm>
          <a:prstGeom prst="rect">
            <a:avLst/>
          </a:prstGeom>
          <a:solidFill>
            <a:srgbClr val="DCDFE9"/>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sz="1600"/>
          </a:p>
        </p:txBody>
      </p:sp>
      <p:sp>
        <p:nvSpPr>
          <p:cNvPr id="6" name="Rectangle 5"/>
          <p:cNvSpPr>
            <a:spLocks noChangeAspect="1"/>
          </p:cNvSpPr>
          <p:nvPr/>
        </p:nvSpPr>
        <p:spPr>
          <a:xfrm>
            <a:off x="5611738" y="7559033"/>
            <a:ext cx="814035" cy="56321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400"/>
              <a:t>Key</a:t>
            </a:r>
          </a:p>
        </p:txBody>
      </p:sp>
      <p:sp>
        <p:nvSpPr>
          <p:cNvPr id="17" name="TextBox 16"/>
          <p:cNvSpPr txBox="1"/>
          <p:nvPr/>
        </p:nvSpPr>
        <p:spPr>
          <a:xfrm>
            <a:off x="7670062" y="7641603"/>
            <a:ext cx="1155803" cy="369331"/>
          </a:xfrm>
          <a:prstGeom prst="rect">
            <a:avLst/>
          </a:prstGeom>
          <a:noFill/>
        </p:spPr>
        <p:txBody>
          <a:bodyPr wrap="none" lIns="146304" tIns="73152" rIns="146304" bIns="73152" rtlCol="0">
            <a:spAutoFit/>
          </a:bodyPr>
          <a:lstStyle/>
          <a:p>
            <a:r>
              <a:rPr lang="en-US" sz="1400" kern="0" spc="-37">
                <a:latin typeface="Arial"/>
                <a:cs typeface="Arial"/>
              </a:rPr>
              <a:t>Dev Phase</a:t>
            </a:r>
          </a:p>
        </p:txBody>
      </p:sp>
      <p:grpSp>
        <p:nvGrpSpPr>
          <p:cNvPr id="10" name="Group 9"/>
          <p:cNvGrpSpPr/>
          <p:nvPr/>
        </p:nvGrpSpPr>
        <p:grpSpPr>
          <a:xfrm>
            <a:off x="8881963" y="7698355"/>
            <a:ext cx="1038915" cy="219456"/>
            <a:chOff x="2523798" y="6057680"/>
            <a:chExt cx="865762" cy="182880"/>
          </a:xfrm>
        </p:grpSpPr>
        <p:sp>
          <p:nvSpPr>
            <p:cNvPr id="12" name="Oval 11"/>
            <p:cNvSpPr>
              <a:spLocks noChangeAspect="1"/>
            </p:cNvSpPr>
            <p:nvPr/>
          </p:nvSpPr>
          <p:spPr>
            <a:xfrm>
              <a:off x="3205205" y="6057680"/>
              <a:ext cx="184355" cy="182880"/>
            </a:xfrm>
            <a:prstGeom prst="ellipse">
              <a:avLst/>
            </a:prstGeom>
            <a:solidFill>
              <a:schemeClr val="bg1"/>
            </a:solidFill>
            <a:ln w="3492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3" name="Straight Connector 12"/>
            <p:cNvCxnSpPr/>
            <p:nvPr/>
          </p:nvCxnSpPr>
          <p:spPr>
            <a:xfrm flipH="1">
              <a:off x="2523798" y="6160603"/>
              <a:ext cx="668286" cy="6683"/>
            </a:xfrm>
            <a:prstGeom prst="line">
              <a:avLst/>
            </a:prstGeom>
            <a:ln w="34925">
              <a:solidFill>
                <a:srgbClr val="FFC000"/>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9941000" y="7652594"/>
            <a:ext cx="656179" cy="369331"/>
          </a:xfrm>
          <a:prstGeom prst="rect">
            <a:avLst/>
          </a:prstGeom>
          <a:noFill/>
        </p:spPr>
        <p:txBody>
          <a:bodyPr wrap="none" lIns="146304" tIns="73152" rIns="146304" bIns="73152" rtlCol="0">
            <a:spAutoFit/>
          </a:bodyPr>
          <a:lstStyle/>
          <a:p>
            <a:r>
              <a:rPr lang="en-US" sz="1400" kern="0" spc="-37">
                <a:latin typeface="Arial"/>
                <a:cs typeface="Arial"/>
              </a:rPr>
              <a:t>Beta</a:t>
            </a:r>
          </a:p>
        </p:txBody>
      </p:sp>
      <p:sp>
        <p:nvSpPr>
          <p:cNvPr id="26" name="Rectangle 25"/>
          <p:cNvSpPr/>
          <p:nvPr/>
        </p:nvSpPr>
        <p:spPr>
          <a:xfrm>
            <a:off x="73152" y="1747646"/>
            <a:ext cx="658368" cy="574622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lIns="146304" tIns="73152" rIns="146304" bIns="73152" rtlCol="0" anchor="ctr"/>
          <a:lstStyle/>
          <a:p>
            <a:pPr algn="ctr"/>
            <a:r>
              <a:rPr lang="en-US" sz="1700"/>
              <a:t>Cloud Automation Manager</a:t>
            </a:r>
          </a:p>
        </p:txBody>
      </p:sp>
      <p:grpSp>
        <p:nvGrpSpPr>
          <p:cNvPr id="23" name="Group 22"/>
          <p:cNvGrpSpPr/>
          <p:nvPr/>
        </p:nvGrpSpPr>
        <p:grpSpPr>
          <a:xfrm>
            <a:off x="6630875" y="7710355"/>
            <a:ext cx="1038915" cy="219456"/>
            <a:chOff x="2523798" y="6057680"/>
            <a:chExt cx="865762" cy="182880"/>
          </a:xfrm>
        </p:grpSpPr>
        <p:sp>
          <p:nvSpPr>
            <p:cNvPr id="24" name="Oval 23"/>
            <p:cNvSpPr>
              <a:spLocks noChangeAspect="1"/>
            </p:cNvSpPr>
            <p:nvPr/>
          </p:nvSpPr>
          <p:spPr>
            <a:xfrm>
              <a:off x="3205205" y="6057680"/>
              <a:ext cx="184355" cy="182880"/>
            </a:xfrm>
            <a:prstGeom prst="ellipse">
              <a:avLst/>
            </a:prstGeom>
            <a:solidFill>
              <a:schemeClr val="bg1"/>
            </a:solid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27" name="Straight Connector 26"/>
            <p:cNvCxnSpPr/>
            <p:nvPr/>
          </p:nvCxnSpPr>
          <p:spPr>
            <a:xfrm flipH="1">
              <a:off x="2523798" y="6160603"/>
              <a:ext cx="668286" cy="6683"/>
            </a:xfrm>
            <a:prstGeom prst="line">
              <a:avLst/>
            </a:prstGeom>
            <a:ln w="31750">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22" name="TextBox 21"/>
          <p:cNvSpPr txBox="1"/>
          <p:nvPr/>
        </p:nvSpPr>
        <p:spPr>
          <a:xfrm>
            <a:off x="11694054" y="7647455"/>
            <a:ext cx="552766" cy="369331"/>
          </a:xfrm>
          <a:prstGeom prst="rect">
            <a:avLst/>
          </a:prstGeom>
          <a:noFill/>
        </p:spPr>
        <p:txBody>
          <a:bodyPr wrap="none" lIns="146304" tIns="73152" rIns="146304" bIns="73152" rtlCol="0">
            <a:spAutoFit/>
          </a:bodyPr>
          <a:lstStyle/>
          <a:p>
            <a:r>
              <a:rPr lang="en-US" sz="1400" kern="0" spc="-37">
                <a:latin typeface="Arial"/>
                <a:cs typeface="Arial"/>
              </a:rPr>
              <a:t>GA</a:t>
            </a:r>
          </a:p>
        </p:txBody>
      </p:sp>
      <p:grpSp>
        <p:nvGrpSpPr>
          <p:cNvPr id="30" name="Group 29"/>
          <p:cNvGrpSpPr/>
          <p:nvPr/>
        </p:nvGrpSpPr>
        <p:grpSpPr>
          <a:xfrm>
            <a:off x="10633203" y="7712134"/>
            <a:ext cx="1038915" cy="219456"/>
            <a:chOff x="2523798" y="6057680"/>
            <a:chExt cx="865762" cy="182880"/>
          </a:xfrm>
        </p:grpSpPr>
        <p:sp>
          <p:nvSpPr>
            <p:cNvPr id="31" name="Oval 30"/>
            <p:cNvSpPr>
              <a:spLocks noChangeAspect="1"/>
            </p:cNvSpPr>
            <p:nvPr/>
          </p:nvSpPr>
          <p:spPr>
            <a:xfrm>
              <a:off x="3205205" y="6057680"/>
              <a:ext cx="184355" cy="182880"/>
            </a:xfrm>
            <a:prstGeom prst="ellipse">
              <a:avLst/>
            </a:prstGeom>
            <a:solidFill>
              <a:schemeClr val="bg1"/>
            </a:solidFill>
            <a:ln w="3492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accent5"/>
                </a:solidFill>
              </a:endParaRPr>
            </a:p>
          </p:txBody>
        </p:sp>
        <p:cxnSp>
          <p:nvCxnSpPr>
            <p:cNvPr id="32" name="Straight Connector 31"/>
            <p:cNvCxnSpPr/>
            <p:nvPr/>
          </p:nvCxnSpPr>
          <p:spPr>
            <a:xfrm flipH="1">
              <a:off x="2523798" y="6160603"/>
              <a:ext cx="668286" cy="6683"/>
            </a:xfrm>
            <a:prstGeom prst="line">
              <a:avLst/>
            </a:prstGeom>
            <a:ln w="34925">
              <a:solidFill>
                <a:srgbClr val="0070C0"/>
              </a:solidFill>
            </a:ln>
            <a:effectLst/>
          </p:spPr>
          <p:style>
            <a:lnRef idx="2">
              <a:schemeClr val="accent1"/>
            </a:lnRef>
            <a:fillRef idx="0">
              <a:schemeClr val="accent1"/>
            </a:fillRef>
            <a:effectRef idx="1">
              <a:schemeClr val="accent1"/>
            </a:effectRef>
            <a:fontRef idx="minor">
              <a:schemeClr val="tx1"/>
            </a:fontRef>
          </p:style>
        </p:cxnSp>
      </p:grpSp>
      <p:cxnSp>
        <p:nvCxnSpPr>
          <p:cNvPr id="38" name="Straight Connector 37"/>
          <p:cNvCxnSpPr/>
          <p:nvPr/>
        </p:nvCxnSpPr>
        <p:spPr>
          <a:xfrm flipH="1" flipV="1">
            <a:off x="3302878" y="1998084"/>
            <a:ext cx="4061066" cy="1714"/>
          </a:xfrm>
          <a:prstGeom prst="line">
            <a:avLst/>
          </a:prstGeom>
          <a:ln w="34925">
            <a:solidFill>
              <a:srgbClr val="FFC000"/>
            </a:solidFill>
          </a:ln>
          <a:effectLst/>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7356632" y="1876896"/>
            <a:ext cx="221226" cy="219456"/>
          </a:xfrm>
          <a:prstGeom prst="ellipse">
            <a:avLst/>
          </a:prstGeom>
          <a:solidFill>
            <a:srgbClr val="DCDFE9"/>
          </a:solidFill>
          <a:ln w="34925">
            <a:solidFill>
              <a:srgbClr val="0070C0"/>
            </a:solid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sz="1600"/>
          </a:p>
        </p:txBody>
      </p:sp>
      <p:cxnSp>
        <p:nvCxnSpPr>
          <p:cNvPr id="41" name="Straight Connector 40"/>
          <p:cNvCxnSpPr/>
          <p:nvPr/>
        </p:nvCxnSpPr>
        <p:spPr>
          <a:xfrm flipH="1">
            <a:off x="7577858" y="1980272"/>
            <a:ext cx="6369766" cy="499"/>
          </a:xfrm>
          <a:prstGeom prst="line">
            <a:avLst/>
          </a:prstGeom>
          <a:ln w="34925">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44" name="Oval 43"/>
          <p:cNvSpPr>
            <a:spLocks noChangeAspect="1"/>
          </p:cNvSpPr>
          <p:nvPr/>
        </p:nvSpPr>
        <p:spPr>
          <a:xfrm>
            <a:off x="3231603" y="1883342"/>
            <a:ext cx="221226" cy="219456"/>
          </a:xfrm>
          <a:prstGeom prst="ellipse">
            <a:avLst/>
          </a:prstGeom>
          <a:solidFill>
            <a:srgbClr val="DCDFE9"/>
          </a:solidFill>
          <a:ln w="34925">
            <a:solidFill>
              <a:srgbClr val="FFC000"/>
            </a:solid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sz="1600"/>
          </a:p>
        </p:txBody>
      </p:sp>
      <p:sp>
        <p:nvSpPr>
          <p:cNvPr id="54" name="Rectangle 53"/>
          <p:cNvSpPr/>
          <p:nvPr/>
        </p:nvSpPr>
        <p:spPr>
          <a:xfrm>
            <a:off x="1500548" y="2286295"/>
            <a:ext cx="4067394" cy="4618187"/>
          </a:xfrm>
          <a:prstGeom prst="rect">
            <a:avLst/>
          </a:prstGeom>
        </p:spPr>
        <p:txBody>
          <a:bodyPr wrap="square" lIns="146304" tIns="73152" rIns="146304" bIns="73152">
            <a:spAutoFit/>
          </a:bodyPr>
          <a:lstStyle/>
          <a:p>
            <a:pPr algn="ctr" defTabSz="907410">
              <a:defRPr/>
            </a:pPr>
            <a:r>
              <a:rPr lang="en-US" altLang="en-US" sz="1400" b="1" dirty="0">
                <a:latin typeface="Helvetica Neue" charset="0"/>
                <a:ea typeface="Helvetica Neue" charset="0"/>
                <a:cs typeface="Helvetica Neue" charset="0"/>
                <a:sym typeface="Helvetica Neue Thin" charset="0"/>
              </a:rPr>
              <a:t>Aug 31 CAM - Beta</a:t>
            </a:r>
          </a:p>
          <a:p>
            <a:pPr defTabSz="907410">
              <a:defRPr/>
            </a:pPr>
            <a:endParaRPr lang="en-US" sz="1400" dirty="0">
              <a:latin typeface="Helvetica Neue" charset="0"/>
              <a:ea typeface="Helvetica Neue" charset="0"/>
              <a:cs typeface="Helvetica Neue" charset="0"/>
            </a:endParaRPr>
          </a:p>
          <a:p>
            <a:pPr marL="205741" indent="-205741" defTabSz="907410">
              <a:spcBef>
                <a:spcPts val="720"/>
              </a:spcBef>
              <a:buFont typeface="Arial" charset="0"/>
              <a:buChar char="•"/>
              <a:defRPr/>
            </a:pPr>
            <a:r>
              <a:rPr lang="en-US" sz="1400" dirty="0">
                <a:solidFill>
                  <a:schemeClr val="tx1">
                    <a:lumMod val="85000"/>
                    <a:lumOff val="15000"/>
                  </a:schemeClr>
                </a:solidFill>
                <a:latin typeface="Arial" charset="0"/>
                <a:ea typeface="Arial" charset="0"/>
                <a:cs typeface="Arial" charset="0"/>
              </a:rPr>
              <a:t>Install CAM into </a:t>
            </a:r>
            <a:r>
              <a:rPr lang="en-US" sz="1400" dirty="0" smtClean="0">
                <a:solidFill>
                  <a:schemeClr val="tx1">
                    <a:lumMod val="85000"/>
                    <a:lumOff val="15000"/>
                  </a:schemeClr>
                </a:solidFill>
                <a:latin typeface="Arial" charset="0"/>
                <a:ea typeface="Arial" charset="0"/>
                <a:cs typeface="Arial" charset="0"/>
              </a:rPr>
              <a:t>IBM Cloud Private </a:t>
            </a:r>
            <a:r>
              <a:rPr lang="en-US" sz="1400" dirty="0">
                <a:solidFill>
                  <a:schemeClr val="tx1">
                    <a:lumMod val="85000"/>
                    <a:lumOff val="15000"/>
                  </a:schemeClr>
                </a:solidFill>
                <a:latin typeface="Arial" charset="0"/>
                <a:ea typeface="Arial" charset="0"/>
                <a:cs typeface="Arial" charset="0"/>
              </a:rPr>
              <a:t>(Linux x86) with a Helm Chart</a:t>
            </a:r>
          </a:p>
          <a:p>
            <a:pPr marL="205741" indent="-205741" defTabSz="907410">
              <a:spcBef>
                <a:spcPts val="720"/>
              </a:spcBef>
              <a:buFont typeface="Arial" charset="0"/>
              <a:buChar char="•"/>
              <a:defRPr/>
            </a:pPr>
            <a:r>
              <a:rPr lang="en-US" sz="1400" dirty="0">
                <a:solidFill>
                  <a:schemeClr val="tx1">
                    <a:lumMod val="85000"/>
                    <a:lumOff val="15000"/>
                  </a:schemeClr>
                </a:solidFill>
                <a:latin typeface="Arial" charset="0"/>
                <a:ea typeface="Arial" charset="0"/>
                <a:cs typeface="Arial" charset="0"/>
              </a:rPr>
              <a:t>Automate provisioning into IBM Cloud, VMware </a:t>
            </a:r>
            <a:r>
              <a:rPr lang="en-US" sz="1400" dirty="0" err="1">
                <a:solidFill>
                  <a:schemeClr val="tx1">
                    <a:lumMod val="85000"/>
                    <a:lumOff val="15000"/>
                  </a:schemeClr>
                </a:solidFill>
                <a:latin typeface="Arial" charset="0"/>
                <a:ea typeface="Arial" charset="0"/>
                <a:cs typeface="Arial" charset="0"/>
              </a:rPr>
              <a:t>vCenter</a:t>
            </a:r>
            <a:r>
              <a:rPr lang="en-US" sz="1400" dirty="0">
                <a:solidFill>
                  <a:schemeClr val="tx1">
                    <a:lumMod val="85000"/>
                    <a:lumOff val="15000"/>
                  </a:schemeClr>
                </a:solidFill>
                <a:latin typeface="Arial" charset="0"/>
                <a:ea typeface="Arial" charset="0"/>
                <a:cs typeface="Arial" charset="0"/>
              </a:rPr>
              <a:t> and AWS EC2</a:t>
            </a:r>
          </a:p>
          <a:p>
            <a:pPr marL="205741" indent="-205741" defTabSz="907410">
              <a:spcBef>
                <a:spcPts val="720"/>
              </a:spcBef>
              <a:buFont typeface="Arial" charset="0"/>
              <a:buChar char="•"/>
              <a:defRPr/>
            </a:pPr>
            <a:r>
              <a:rPr lang="en-US" altLang="en-US" sz="1400" dirty="0">
                <a:solidFill>
                  <a:schemeClr val="tx1">
                    <a:lumMod val="85000"/>
                    <a:lumOff val="15000"/>
                  </a:schemeClr>
                </a:solidFill>
                <a:latin typeface="Arial" charset="0"/>
                <a:ea typeface="Arial" charset="0"/>
                <a:cs typeface="Arial" charset="0"/>
                <a:sym typeface="Helvetica Neue Thin" charset="0"/>
              </a:rPr>
              <a:t>Manage infrastructure as code with </a:t>
            </a:r>
            <a:r>
              <a:rPr lang="en-US" altLang="en-US" sz="1400" dirty="0" err="1">
                <a:solidFill>
                  <a:schemeClr val="tx1">
                    <a:lumMod val="85000"/>
                    <a:lumOff val="15000"/>
                  </a:schemeClr>
                </a:solidFill>
                <a:latin typeface="Arial" charset="0"/>
                <a:ea typeface="Arial" charset="0"/>
                <a:cs typeface="Arial" charset="0"/>
                <a:sym typeface="Helvetica Neue Thin" charset="0"/>
              </a:rPr>
              <a:t>Terraform</a:t>
            </a:r>
            <a:r>
              <a:rPr lang="en-US" altLang="en-US" sz="1400" dirty="0">
                <a:solidFill>
                  <a:schemeClr val="tx1">
                    <a:lumMod val="85000"/>
                    <a:lumOff val="15000"/>
                  </a:schemeClr>
                </a:solidFill>
                <a:latin typeface="Arial" charset="0"/>
                <a:ea typeface="Arial" charset="0"/>
                <a:cs typeface="Arial" charset="0"/>
                <a:sym typeface="Helvetica Neue Thin" charset="0"/>
              </a:rPr>
              <a:t> configurations</a:t>
            </a:r>
          </a:p>
          <a:p>
            <a:pPr marL="205741" indent="-205741" defTabSz="907410">
              <a:spcBef>
                <a:spcPts val="720"/>
              </a:spcBef>
              <a:buFont typeface="Arial" charset="0"/>
              <a:buChar char="•"/>
              <a:defRPr/>
            </a:pPr>
            <a:r>
              <a:rPr lang="en-US" altLang="en-US" sz="1400" dirty="0">
                <a:solidFill>
                  <a:schemeClr val="tx1">
                    <a:lumMod val="85000"/>
                    <a:lumOff val="15000"/>
                  </a:schemeClr>
                </a:solidFill>
                <a:latin typeface="Arial" charset="0"/>
                <a:ea typeface="Arial" charset="0"/>
                <a:cs typeface="Arial" charset="0"/>
                <a:sym typeface="Helvetica Neue Thin" charset="0"/>
              </a:rPr>
              <a:t>Integrate CAM template </a:t>
            </a:r>
            <a:r>
              <a:rPr lang="en-US" altLang="en-US" sz="1400" dirty="0" smtClean="0">
                <a:solidFill>
                  <a:schemeClr val="tx1">
                    <a:lumMod val="85000"/>
                    <a:lumOff val="15000"/>
                  </a:schemeClr>
                </a:solidFill>
                <a:latin typeface="Arial" charset="0"/>
                <a:ea typeface="Arial" charset="0"/>
                <a:cs typeface="Arial" charset="0"/>
                <a:sym typeface="Helvetica Neue Thin" charset="0"/>
              </a:rPr>
              <a:t>and </a:t>
            </a:r>
            <a:r>
              <a:rPr lang="en-US" altLang="en-US" sz="1400" dirty="0">
                <a:solidFill>
                  <a:schemeClr val="tx1">
                    <a:lumMod val="85000"/>
                    <a:lumOff val="15000"/>
                  </a:schemeClr>
                </a:solidFill>
                <a:latin typeface="Arial" charset="0"/>
                <a:ea typeface="Arial" charset="0"/>
                <a:cs typeface="Arial" charset="0"/>
                <a:sym typeface="Helvetica Neue Thin" charset="0"/>
              </a:rPr>
              <a:t>service library with </a:t>
            </a:r>
            <a:r>
              <a:rPr lang="en-US" altLang="en-US" sz="1400" dirty="0" err="1">
                <a:solidFill>
                  <a:schemeClr val="tx1">
                    <a:lumMod val="85000"/>
                    <a:lumOff val="15000"/>
                  </a:schemeClr>
                </a:solidFill>
                <a:latin typeface="Arial" charset="0"/>
                <a:ea typeface="Arial" charset="0"/>
                <a:cs typeface="Arial" charset="0"/>
                <a:sym typeface="Helvetica Neue Thin" charset="0"/>
              </a:rPr>
              <a:t>GitLab</a:t>
            </a:r>
            <a:r>
              <a:rPr lang="en-US" altLang="en-US" sz="1400" dirty="0">
                <a:solidFill>
                  <a:schemeClr val="tx1">
                    <a:lumMod val="85000"/>
                    <a:lumOff val="15000"/>
                  </a:schemeClr>
                </a:solidFill>
                <a:latin typeface="Arial" charset="0"/>
                <a:ea typeface="Arial" charset="0"/>
                <a:cs typeface="Arial" charset="0"/>
                <a:sym typeface="Helvetica Neue Thin" charset="0"/>
              </a:rPr>
              <a:t> </a:t>
            </a:r>
            <a:r>
              <a:rPr lang="en-US" altLang="en-US" sz="1400" dirty="0" smtClean="0">
                <a:solidFill>
                  <a:schemeClr val="tx1">
                    <a:lumMod val="85000"/>
                    <a:lumOff val="15000"/>
                  </a:schemeClr>
                </a:solidFill>
                <a:latin typeface="Arial" charset="0"/>
                <a:ea typeface="Arial" charset="0"/>
                <a:cs typeface="Arial" charset="0"/>
                <a:sym typeface="Helvetica Neue Thin" charset="0"/>
              </a:rPr>
              <a:t>and </a:t>
            </a:r>
            <a:r>
              <a:rPr lang="en-US" altLang="en-US" sz="1400" dirty="0" err="1">
                <a:solidFill>
                  <a:schemeClr val="tx1">
                    <a:lumMod val="85000"/>
                    <a:lumOff val="15000"/>
                  </a:schemeClr>
                </a:solidFill>
                <a:latin typeface="Arial" charset="0"/>
                <a:ea typeface="Arial" charset="0"/>
                <a:cs typeface="Arial" charset="0"/>
                <a:sym typeface="Helvetica Neue Thin" charset="0"/>
              </a:rPr>
              <a:t>GitHub</a:t>
            </a:r>
            <a:r>
              <a:rPr lang="en-US" altLang="en-US" sz="1400" dirty="0">
                <a:solidFill>
                  <a:schemeClr val="tx1">
                    <a:lumMod val="85000"/>
                    <a:lumOff val="15000"/>
                  </a:schemeClr>
                </a:solidFill>
                <a:latin typeface="Arial" charset="0"/>
                <a:ea typeface="Arial" charset="0"/>
                <a:cs typeface="Arial" charset="0"/>
                <a:sym typeface="Helvetica Neue Thin" charset="0"/>
              </a:rPr>
              <a:t> Enterprise</a:t>
            </a:r>
            <a:endParaRPr lang="en-GB" altLang="en-US" sz="1400" dirty="0">
              <a:solidFill>
                <a:schemeClr val="tx1">
                  <a:lumMod val="85000"/>
                  <a:lumOff val="15000"/>
                </a:schemeClr>
              </a:solidFill>
              <a:latin typeface="Arial" charset="0"/>
              <a:ea typeface="Arial" charset="0"/>
              <a:cs typeface="Arial" charset="0"/>
              <a:sym typeface="Helvetica Neue Thin" charset="0"/>
            </a:endParaRPr>
          </a:p>
          <a:p>
            <a:pPr marL="205741" indent="-205741" defTabSz="907410">
              <a:spcBef>
                <a:spcPts val="720"/>
              </a:spcBef>
              <a:buFont typeface="Arial" charset="0"/>
              <a:buChar char="•"/>
              <a:defRPr/>
            </a:pPr>
            <a:r>
              <a:rPr lang="en-US" sz="1400" dirty="0">
                <a:solidFill>
                  <a:schemeClr val="tx1">
                    <a:lumMod val="85000"/>
                    <a:lumOff val="15000"/>
                  </a:schemeClr>
                </a:solidFill>
                <a:latin typeface="Arial" charset="0"/>
                <a:ea typeface="Arial" charset="0"/>
                <a:cs typeface="Arial" charset="0"/>
              </a:rPr>
              <a:t>Use starter packs and sample templates hosted in </a:t>
            </a:r>
            <a:r>
              <a:rPr lang="en-US" sz="1400" dirty="0" err="1">
                <a:solidFill>
                  <a:schemeClr val="tx1">
                    <a:lumMod val="85000"/>
                    <a:lumOff val="15000"/>
                  </a:schemeClr>
                </a:solidFill>
                <a:latin typeface="Arial" charset="0"/>
                <a:ea typeface="Arial" charset="0"/>
                <a:cs typeface="Arial" charset="0"/>
              </a:rPr>
              <a:t>CAMHub</a:t>
            </a:r>
            <a:endParaRPr lang="en-US" sz="1400" dirty="0">
              <a:solidFill>
                <a:schemeClr val="tx1">
                  <a:lumMod val="85000"/>
                  <a:lumOff val="15000"/>
                </a:schemeClr>
              </a:solidFill>
              <a:latin typeface="Arial" charset="0"/>
              <a:ea typeface="Arial" charset="0"/>
              <a:cs typeface="Arial" charset="0"/>
            </a:endParaRPr>
          </a:p>
          <a:p>
            <a:pPr marL="205741" indent="-205741" defTabSz="907410">
              <a:spcBef>
                <a:spcPts val="720"/>
              </a:spcBef>
              <a:buFont typeface="Arial" charset="0"/>
              <a:buChar char="•"/>
              <a:defRPr/>
            </a:pPr>
            <a:r>
              <a:rPr lang="en-US" sz="1400" dirty="0">
                <a:solidFill>
                  <a:schemeClr val="tx1">
                    <a:lumMod val="85000"/>
                    <a:lumOff val="15000"/>
                  </a:schemeClr>
                </a:solidFill>
                <a:latin typeface="Arial" charset="0"/>
                <a:ea typeface="Arial" charset="0"/>
                <a:cs typeface="Arial" charset="0"/>
              </a:rPr>
              <a:t>Workload and service instance management console</a:t>
            </a:r>
          </a:p>
          <a:p>
            <a:pPr marL="205741" indent="-205741" defTabSz="907410">
              <a:spcBef>
                <a:spcPts val="720"/>
              </a:spcBef>
              <a:buFont typeface="Arial" charset="0"/>
              <a:buChar char="•"/>
              <a:defRPr/>
            </a:pPr>
            <a:r>
              <a:rPr lang="en-US" sz="1400" dirty="0">
                <a:solidFill>
                  <a:schemeClr val="tx1">
                    <a:lumMod val="85000"/>
                    <a:lumOff val="15000"/>
                  </a:schemeClr>
                </a:solidFill>
                <a:latin typeface="Arial" charset="0"/>
                <a:ea typeface="Arial" charset="0"/>
                <a:cs typeface="Arial" charset="0"/>
              </a:rPr>
              <a:t>Integrated Chef runtime</a:t>
            </a:r>
          </a:p>
          <a:p>
            <a:pPr marL="205741" indent="-205741" defTabSz="907410">
              <a:spcBef>
                <a:spcPts val="720"/>
              </a:spcBef>
              <a:buFont typeface="Arial" charset="0"/>
              <a:buChar char="•"/>
              <a:defRPr/>
            </a:pPr>
            <a:r>
              <a:rPr lang="en-US" sz="1400" dirty="0">
                <a:solidFill>
                  <a:schemeClr val="tx1">
                    <a:lumMod val="85000"/>
                    <a:lumOff val="15000"/>
                  </a:schemeClr>
                </a:solidFill>
                <a:latin typeface="Arial" charset="0"/>
                <a:ea typeface="Arial" charset="0"/>
                <a:cs typeface="Arial" charset="0"/>
              </a:rPr>
              <a:t>Enterprise Middleware Library for </a:t>
            </a:r>
            <a:r>
              <a:rPr lang="en-US" sz="1400" dirty="0" err="1">
                <a:solidFill>
                  <a:schemeClr val="tx1">
                    <a:lumMod val="85000"/>
                    <a:lumOff val="15000"/>
                  </a:schemeClr>
                </a:solidFill>
                <a:latin typeface="Arial" charset="0"/>
                <a:ea typeface="Arial" charset="0"/>
                <a:cs typeface="Arial" charset="0"/>
              </a:rPr>
              <a:t>Vmware</a:t>
            </a:r>
            <a:endParaRPr lang="en-US" sz="1400" dirty="0">
              <a:solidFill>
                <a:schemeClr val="tx1">
                  <a:lumMod val="85000"/>
                  <a:lumOff val="15000"/>
                </a:schemeClr>
              </a:solidFill>
              <a:latin typeface="Arial" charset="0"/>
              <a:ea typeface="Arial" charset="0"/>
              <a:cs typeface="Arial" charset="0"/>
            </a:endParaRPr>
          </a:p>
          <a:p>
            <a:pPr marL="205741" indent="-205741" defTabSz="907410">
              <a:spcBef>
                <a:spcPts val="720"/>
              </a:spcBef>
              <a:buFont typeface="Arial" charset="0"/>
              <a:buChar char="•"/>
              <a:defRPr/>
            </a:pPr>
            <a:r>
              <a:rPr lang="en-US" altLang="en-US" sz="1400" dirty="0">
                <a:solidFill>
                  <a:schemeClr val="tx1">
                    <a:lumMod val="85000"/>
                    <a:lumOff val="15000"/>
                  </a:schemeClr>
                </a:solidFill>
                <a:latin typeface="Arial" charset="0"/>
                <a:ea typeface="Arial" charset="0"/>
                <a:cs typeface="Arial" charset="0"/>
                <a:sym typeface="Helvetica Neue Thin" charset="0"/>
              </a:rPr>
              <a:t>Integrate with </a:t>
            </a:r>
            <a:r>
              <a:rPr lang="en-US" altLang="en-US" sz="1400" dirty="0" err="1">
                <a:solidFill>
                  <a:schemeClr val="tx1">
                    <a:lumMod val="85000"/>
                    <a:lumOff val="15000"/>
                  </a:schemeClr>
                </a:solidFill>
                <a:latin typeface="Arial" charset="0"/>
                <a:ea typeface="Arial" charset="0"/>
                <a:cs typeface="Arial" charset="0"/>
                <a:sym typeface="Helvetica Neue Thin" charset="0"/>
              </a:rPr>
              <a:t>UrbanCode</a:t>
            </a:r>
            <a:r>
              <a:rPr lang="en-US" altLang="en-US" sz="1400" dirty="0">
                <a:solidFill>
                  <a:schemeClr val="tx1">
                    <a:lumMod val="85000"/>
                    <a:lumOff val="15000"/>
                  </a:schemeClr>
                </a:solidFill>
                <a:latin typeface="Arial" charset="0"/>
                <a:ea typeface="Arial" charset="0"/>
                <a:cs typeface="Arial" charset="0"/>
                <a:sym typeface="Helvetica Neue Thin" charset="0"/>
              </a:rPr>
              <a:t> Deploy</a:t>
            </a:r>
          </a:p>
        </p:txBody>
      </p:sp>
      <p:sp>
        <p:nvSpPr>
          <p:cNvPr id="55" name="Rectangle 54"/>
          <p:cNvSpPr/>
          <p:nvPr/>
        </p:nvSpPr>
        <p:spPr>
          <a:xfrm>
            <a:off x="5671329" y="2273260"/>
            <a:ext cx="4226702" cy="3917996"/>
          </a:xfrm>
          <a:prstGeom prst="rect">
            <a:avLst/>
          </a:prstGeom>
        </p:spPr>
        <p:txBody>
          <a:bodyPr wrap="square" lIns="146304" tIns="73152" rIns="146304" bIns="73152">
            <a:spAutoFit/>
          </a:bodyPr>
          <a:lstStyle/>
          <a:p>
            <a:pPr marL="109728" algn="ctr" defTabSz="907410">
              <a:defRPr/>
            </a:pPr>
            <a:r>
              <a:rPr lang="en-US" altLang="en-US" sz="1400" b="1" dirty="0">
                <a:latin typeface="Helvetica Neue" charset="0"/>
                <a:ea typeface="Helvetica Neue" charset="0"/>
                <a:cs typeface="Helvetica Neue" charset="0"/>
                <a:sym typeface="Helvetica Neue Thin" charset="0"/>
              </a:rPr>
              <a:t>Oct 13 - CAM General Availability</a:t>
            </a:r>
          </a:p>
          <a:p>
            <a:pPr marL="315469" indent="-205741" defTabSz="907410">
              <a:buFont typeface="Arial" charset="0"/>
              <a:buChar char="•"/>
              <a:defRPr/>
            </a:pPr>
            <a:endParaRPr lang="en-US" altLang="en-US" sz="1400" dirty="0">
              <a:latin typeface="Helvetica Neue" charset="0"/>
              <a:ea typeface="Helvetica Neue" charset="0"/>
              <a:cs typeface="Helvetica Neue" charset="0"/>
              <a:sym typeface="Helvetica Neue Thin" charset="0"/>
            </a:endParaRPr>
          </a:p>
          <a:p>
            <a:pPr marL="315469" indent="-205741" defTabSz="907410">
              <a:spcBef>
                <a:spcPts val="720"/>
              </a:spcBef>
              <a:buFont typeface="Arial" charset="0"/>
              <a:buChar char="•"/>
              <a:defRPr/>
            </a:pPr>
            <a:r>
              <a:rPr lang="en-US" altLang="en-US" sz="1400" dirty="0">
                <a:solidFill>
                  <a:schemeClr val="tx1">
                    <a:lumMod val="85000"/>
                    <a:lumOff val="15000"/>
                  </a:schemeClr>
                </a:solidFill>
                <a:latin typeface="Arial" charset="0"/>
                <a:ea typeface="Arial" charset="0"/>
                <a:cs typeface="Arial" charset="0"/>
                <a:sym typeface="Helvetica Neue Thin" charset="0"/>
              </a:rPr>
              <a:t>CAM GA is dependent on GA of </a:t>
            </a:r>
            <a:r>
              <a:rPr lang="en-US" altLang="en-US" sz="1400" dirty="0" smtClean="0">
                <a:solidFill>
                  <a:schemeClr val="tx1">
                    <a:lumMod val="85000"/>
                    <a:lumOff val="15000"/>
                  </a:schemeClr>
                </a:solidFill>
                <a:latin typeface="Arial" charset="0"/>
                <a:ea typeface="Arial" charset="0"/>
                <a:cs typeface="Arial" charset="0"/>
                <a:sym typeface="Helvetica Neue Thin" charset="0"/>
              </a:rPr>
              <a:t>IBM Cloud Private</a:t>
            </a:r>
            <a:endParaRPr lang="en-US" altLang="en-US" sz="1400" dirty="0">
              <a:solidFill>
                <a:schemeClr val="tx1">
                  <a:lumMod val="85000"/>
                  <a:lumOff val="15000"/>
                </a:schemeClr>
              </a:solidFill>
              <a:latin typeface="Arial" charset="0"/>
              <a:ea typeface="Arial" charset="0"/>
              <a:cs typeface="Arial" charset="0"/>
              <a:sym typeface="Helvetica Neue Thin" charset="0"/>
            </a:endParaRPr>
          </a:p>
          <a:p>
            <a:pPr marL="315469" indent="-205741" defTabSz="907410">
              <a:spcBef>
                <a:spcPts val="720"/>
              </a:spcBef>
              <a:buFont typeface="Arial" charset="0"/>
              <a:buChar char="•"/>
              <a:defRPr/>
            </a:pPr>
            <a:r>
              <a:rPr lang="en-US" altLang="en-US" sz="1400" dirty="0">
                <a:solidFill>
                  <a:schemeClr val="tx1">
                    <a:lumMod val="85000"/>
                    <a:lumOff val="15000"/>
                  </a:schemeClr>
                </a:solidFill>
                <a:latin typeface="Arial" charset="0"/>
                <a:ea typeface="Arial" charset="0"/>
                <a:cs typeface="Arial" charset="0"/>
                <a:sym typeface="Helvetica Neue Thin" charset="0"/>
              </a:rPr>
              <a:t>(new) Install CAM into </a:t>
            </a:r>
            <a:r>
              <a:rPr lang="en-US" altLang="en-US" sz="1400" dirty="0" smtClean="0">
                <a:solidFill>
                  <a:schemeClr val="tx1">
                    <a:lumMod val="85000"/>
                    <a:lumOff val="15000"/>
                  </a:schemeClr>
                </a:solidFill>
                <a:latin typeface="Arial" charset="0"/>
                <a:ea typeface="Arial" charset="0"/>
                <a:cs typeface="Arial" charset="0"/>
                <a:sym typeface="Helvetica Neue Thin" charset="0"/>
              </a:rPr>
              <a:t>IBM Cloud Private </a:t>
            </a:r>
            <a:r>
              <a:rPr lang="en-US" altLang="en-US" sz="1400" dirty="0">
                <a:solidFill>
                  <a:schemeClr val="tx1">
                    <a:lumMod val="85000"/>
                    <a:lumOff val="15000"/>
                  </a:schemeClr>
                </a:solidFill>
                <a:latin typeface="Arial" charset="0"/>
                <a:ea typeface="Arial" charset="0"/>
                <a:cs typeface="Arial" charset="0"/>
                <a:sym typeface="Helvetica Neue Thin" charset="0"/>
              </a:rPr>
              <a:t>(LE Linux/POWER)</a:t>
            </a:r>
          </a:p>
          <a:p>
            <a:pPr marL="315469" indent="-205741" defTabSz="907410">
              <a:spcBef>
                <a:spcPts val="720"/>
              </a:spcBef>
              <a:buFont typeface="Arial" charset="0"/>
              <a:buChar char="•"/>
              <a:defRPr/>
            </a:pPr>
            <a:r>
              <a:rPr lang="en-US" altLang="en-US" sz="1400" dirty="0">
                <a:solidFill>
                  <a:schemeClr val="tx1">
                    <a:lumMod val="85000"/>
                    <a:lumOff val="15000"/>
                  </a:schemeClr>
                </a:solidFill>
                <a:latin typeface="Arial" charset="0"/>
                <a:ea typeface="Arial" charset="0"/>
                <a:cs typeface="Arial" charset="0"/>
                <a:sym typeface="Helvetica Neue Thin" charset="0"/>
              </a:rPr>
              <a:t>(new) Automate provisioning into Azure, </a:t>
            </a:r>
            <a:r>
              <a:rPr lang="en-US" altLang="en-US" sz="1400" dirty="0" err="1">
                <a:solidFill>
                  <a:schemeClr val="tx1">
                    <a:lumMod val="85000"/>
                    <a:lumOff val="15000"/>
                  </a:schemeClr>
                </a:solidFill>
                <a:latin typeface="Arial" charset="0"/>
                <a:ea typeface="Arial" charset="0"/>
                <a:cs typeface="Arial" charset="0"/>
                <a:sym typeface="Helvetica Neue Thin" charset="0"/>
              </a:rPr>
              <a:t>PowerVC</a:t>
            </a:r>
            <a:r>
              <a:rPr lang="en-US" altLang="en-US" sz="1400" dirty="0">
                <a:solidFill>
                  <a:schemeClr val="tx1">
                    <a:lumMod val="85000"/>
                    <a:lumOff val="15000"/>
                  </a:schemeClr>
                </a:solidFill>
                <a:latin typeface="Arial" charset="0"/>
                <a:ea typeface="Arial" charset="0"/>
                <a:cs typeface="Arial" charset="0"/>
                <a:sym typeface="Helvetica Neue Thin" charset="0"/>
              </a:rPr>
              <a:t>/AIX, </a:t>
            </a:r>
            <a:r>
              <a:rPr lang="en-US" altLang="en-US" sz="1400" dirty="0" err="1">
                <a:solidFill>
                  <a:schemeClr val="tx1">
                    <a:lumMod val="85000"/>
                    <a:lumOff val="15000"/>
                  </a:schemeClr>
                </a:solidFill>
                <a:latin typeface="Arial" charset="0"/>
                <a:ea typeface="Arial" charset="0"/>
                <a:cs typeface="Arial" charset="0"/>
                <a:sym typeface="Helvetica Neue Thin" charset="0"/>
              </a:rPr>
              <a:t>PowerVC</a:t>
            </a:r>
            <a:r>
              <a:rPr lang="en-US" altLang="en-US" sz="1400" dirty="0">
                <a:solidFill>
                  <a:schemeClr val="tx1">
                    <a:lumMod val="85000"/>
                    <a:lumOff val="15000"/>
                  </a:schemeClr>
                </a:solidFill>
                <a:latin typeface="Arial" charset="0"/>
                <a:ea typeface="Arial" charset="0"/>
                <a:cs typeface="Arial" charset="0"/>
                <a:sym typeface="Helvetica Neue Thin" charset="0"/>
              </a:rPr>
              <a:t>/LE Linux</a:t>
            </a:r>
          </a:p>
          <a:p>
            <a:pPr marL="315469" indent="-205741" defTabSz="907410">
              <a:spcBef>
                <a:spcPts val="720"/>
              </a:spcBef>
              <a:buFont typeface="Arial" charset="0"/>
              <a:buChar char="•"/>
              <a:defRPr/>
            </a:pPr>
            <a:r>
              <a:rPr lang="en-US" altLang="en-US" sz="1400" dirty="0">
                <a:solidFill>
                  <a:schemeClr val="tx1">
                    <a:lumMod val="85000"/>
                    <a:lumOff val="15000"/>
                  </a:schemeClr>
                </a:solidFill>
                <a:latin typeface="Arial" charset="0"/>
                <a:ea typeface="Arial" charset="0"/>
                <a:cs typeface="Arial" charset="0"/>
                <a:sym typeface="Helvetica Neue Thin" charset="0"/>
              </a:rPr>
              <a:t>(new) Support </a:t>
            </a:r>
            <a:r>
              <a:rPr lang="en-US" altLang="en-US" sz="1400" dirty="0" err="1">
                <a:solidFill>
                  <a:schemeClr val="tx1">
                    <a:lumMod val="85000"/>
                    <a:lumOff val="15000"/>
                  </a:schemeClr>
                </a:solidFill>
                <a:latin typeface="Arial" charset="0"/>
                <a:ea typeface="Arial" charset="0"/>
                <a:cs typeface="Arial" charset="0"/>
                <a:sym typeface="Helvetica Neue Thin" charset="0"/>
              </a:rPr>
              <a:t>Terraform</a:t>
            </a:r>
            <a:r>
              <a:rPr lang="en-US" altLang="en-US" sz="1400" dirty="0">
                <a:solidFill>
                  <a:schemeClr val="tx1">
                    <a:lumMod val="85000"/>
                    <a:lumOff val="15000"/>
                  </a:schemeClr>
                </a:solidFill>
                <a:latin typeface="Arial" charset="0"/>
                <a:ea typeface="Arial" charset="0"/>
                <a:cs typeface="Arial" charset="0"/>
                <a:sym typeface="Helvetica Neue Thin" charset="0"/>
              </a:rPr>
              <a:t> Plan/Apply day 2 actions</a:t>
            </a:r>
          </a:p>
          <a:p>
            <a:pPr marL="315469" indent="-205741" defTabSz="907410">
              <a:spcBef>
                <a:spcPts val="720"/>
              </a:spcBef>
              <a:buFont typeface="Arial" charset="0"/>
              <a:buChar char="•"/>
              <a:defRPr/>
            </a:pPr>
            <a:r>
              <a:rPr lang="en-US" altLang="en-US" sz="1400" dirty="0">
                <a:solidFill>
                  <a:schemeClr val="tx1">
                    <a:lumMod val="85000"/>
                    <a:lumOff val="15000"/>
                  </a:schemeClr>
                </a:solidFill>
                <a:latin typeface="Arial" charset="0"/>
                <a:ea typeface="Arial" charset="0"/>
                <a:cs typeface="Arial" charset="0"/>
                <a:sym typeface="Helvetica Neue Thin" charset="0"/>
              </a:rPr>
              <a:t>(new) Graphically compose services containing </a:t>
            </a:r>
            <a:r>
              <a:rPr lang="en-US" altLang="en-US" sz="1400" dirty="0" err="1">
                <a:solidFill>
                  <a:schemeClr val="tx1">
                    <a:lumMod val="85000"/>
                    <a:lumOff val="15000"/>
                  </a:schemeClr>
                </a:solidFill>
                <a:latin typeface="Arial" charset="0"/>
                <a:ea typeface="Arial" charset="0"/>
                <a:cs typeface="Arial" charset="0"/>
                <a:sym typeface="Helvetica Neue Thin" charset="0"/>
              </a:rPr>
              <a:t>Terraform</a:t>
            </a:r>
            <a:r>
              <a:rPr lang="en-US" altLang="en-US" sz="1400" dirty="0">
                <a:solidFill>
                  <a:schemeClr val="tx1">
                    <a:lumMod val="85000"/>
                    <a:lumOff val="15000"/>
                  </a:schemeClr>
                </a:solidFill>
                <a:latin typeface="Arial" charset="0"/>
                <a:ea typeface="Arial" charset="0"/>
                <a:cs typeface="Arial" charset="0"/>
                <a:sym typeface="Helvetica Neue Thin" charset="0"/>
              </a:rPr>
              <a:t>, Helm Charts, if/then conditions, email notifications and order forms</a:t>
            </a:r>
          </a:p>
          <a:p>
            <a:pPr marL="315469" indent="-205741" defTabSz="907410">
              <a:spcBef>
                <a:spcPts val="720"/>
              </a:spcBef>
              <a:buFont typeface="Arial" charset="0"/>
              <a:buChar char="•"/>
              <a:defRPr/>
            </a:pPr>
            <a:r>
              <a:rPr lang="en-US" altLang="en-US" sz="1400" dirty="0">
                <a:solidFill>
                  <a:schemeClr val="tx1">
                    <a:lumMod val="85000"/>
                    <a:lumOff val="15000"/>
                  </a:schemeClr>
                </a:solidFill>
                <a:latin typeface="Arial" charset="0"/>
                <a:ea typeface="Arial" charset="0"/>
                <a:cs typeface="Arial" charset="0"/>
                <a:sym typeface="Helvetica Neue Thin" charset="0"/>
              </a:rPr>
              <a:t>(new) Publish composed services into the </a:t>
            </a:r>
            <a:r>
              <a:rPr lang="en-US" altLang="en-US" sz="1400" dirty="0" smtClean="0">
                <a:solidFill>
                  <a:schemeClr val="tx1">
                    <a:lumMod val="85000"/>
                    <a:lumOff val="15000"/>
                  </a:schemeClr>
                </a:solidFill>
                <a:latin typeface="Arial" charset="0"/>
                <a:ea typeface="Arial" charset="0"/>
                <a:cs typeface="Arial" charset="0"/>
                <a:sym typeface="Helvetica Neue Thin" charset="0"/>
              </a:rPr>
              <a:t>IBM Cloud Private </a:t>
            </a:r>
            <a:r>
              <a:rPr lang="en-US" altLang="en-US" sz="1400" dirty="0">
                <a:solidFill>
                  <a:schemeClr val="tx1">
                    <a:lumMod val="85000"/>
                    <a:lumOff val="15000"/>
                  </a:schemeClr>
                </a:solidFill>
                <a:latin typeface="Arial" charset="0"/>
                <a:ea typeface="Arial" charset="0"/>
                <a:cs typeface="Arial" charset="0"/>
                <a:sym typeface="Helvetica Neue Thin" charset="0"/>
              </a:rPr>
              <a:t>Service Broker Catalog.</a:t>
            </a:r>
          </a:p>
        </p:txBody>
      </p:sp>
      <p:sp>
        <p:nvSpPr>
          <p:cNvPr id="56" name="Rectangle 55"/>
          <p:cNvSpPr/>
          <p:nvPr/>
        </p:nvSpPr>
        <p:spPr>
          <a:xfrm>
            <a:off x="9946774" y="2273260"/>
            <a:ext cx="3952107" cy="812530"/>
          </a:xfrm>
          <a:prstGeom prst="rect">
            <a:avLst/>
          </a:prstGeom>
        </p:spPr>
        <p:txBody>
          <a:bodyPr wrap="square" lIns="146304" tIns="73152" rIns="146304" bIns="73152">
            <a:spAutoFit/>
          </a:bodyPr>
          <a:lstStyle/>
          <a:p>
            <a:pPr algn="ctr" defTabSz="907410">
              <a:defRPr/>
            </a:pPr>
            <a:r>
              <a:rPr lang="en-US" altLang="en-US" sz="1400" b="1">
                <a:latin typeface="Helvetica Neue" charset="0"/>
                <a:ea typeface="Helvetica Neue" charset="0"/>
                <a:cs typeface="Helvetica Neue" charset="0"/>
                <a:sym typeface="Helvetica Neue Thin" charset="0"/>
              </a:rPr>
              <a:t>Dec (date </a:t>
            </a:r>
            <a:r>
              <a:rPr lang="en-US" altLang="en-US" sz="1400" b="1" err="1">
                <a:latin typeface="Helvetica Neue" charset="0"/>
                <a:ea typeface="Helvetica Neue" charset="0"/>
                <a:cs typeface="Helvetica Neue" charset="0"/>
                <a:sym typeface="Helvetica Neue Thin" charset="0"/>
              </a:rPr>
              <a:t>tbd</a:t>
            </a:r>
            <a:r>
              <a:rPr lang="en-US" altLang="en-US" sz="1400" b="1">
                <a:latin typeface="Helvetica Neue" charset="0"/>
                <a:ea typeface="Helvetica Neue" charset="0"/>
                <a:cs typeface="Helvetica Neue" charset="0"/>
                <a:sym typeface="Helvetica Neue Thin" charset="0"/>
              </a:rPr>
              <a:t>) </a:t>
            </a:r>
            <a:r>
              <a:rPr lang="mr-IN" altLang="en-US" sz="1400" b="1">
                <a:latin typeface="Helvetica Neue" charset="0"/>
                <a:ea typeface="Helvetica Neue" charset="0"/>
                <a:cs typeface="Helvetica Neue" charset="0"/>
                <a:sym typeface="Helvetica Neue Thin" charset="0"/>
              </a:rPr>
              <a:t>–</a:t>
            </a:r>
            <a:r>
              <a:rPr lang="en-US" altLang="en-US" sz="1400" b="1">
                <a:latin typeface="Helvetica Neue" charset="0"/>
                <a:ea typeface="Helvetica Neue" charset="0"/>
                <a:cs typeface="Helvetica Neue" charset="0"/>
                <a:sym typeface="Helvetica Neue Thin" charset="0"/>
              </a:rPr>
              <a:t> CAM refresh</a:t>
            </a:r>
          </a:p>
          <a:p>
            <a:pPr defTabSz="907410">
              <a:defRPr/>
            </a:pPr>
            <a:endParaRPr lang="en-US" altLang="en-US" sz="1400">
              <a:latin typeface="Helvetica Neue" charset="0"/>
              <a:ea typeface="Helvetica Neue" charset="0"/>
              <a:cs typeface="Helvetica Neue" charset="0"/>
              <a:sym typeface="Helvetica Neue Thin" charset="0"/>
            </a:endParaRPr>
          </a:p>
          <a:p>
            <a:pPr marL="205741" indent="-205741" defTabSz="907410">
              <a:buFont typeface="Arial" charset="0"/>
              <a:buChar char="•"/>
              <a:defRPr/>
            </a:pPr>
            <a:r>
              <a:rPr lang="en-US" altLang="en-US" sz="1400">
                <a:solidFill>
                  <a:schemeClr val="tx1">
                    <a:lumMod val="85000"/>
                    <a:lumOff val="15000"/>
                  </a:schemeClr>
                </a:solidFill>
                <a:latin typeface="Arial" charset="0"/>
                <a:ea typeface="Arial" charset="0"/>
                <a:cs typeface="Arial" charset="0"/>
                <a:sym typeface="Helvetica Neue Thin" charset="0"/>
              </a:rPr>
              <a:t>Bug fix release</a:t>
            </a:r>
          </a:p>
        </p:txBody>
      </p:sp>
      <p:sp>
        <p:nvSpPr>
          <p:cNvPr id="36" name="Oval 35"/>
          <p:cNvSpPr>
            <a:spLocks noChangeAspect="1"/>
          </p:cNvSpPr>
          <p:nvPr/>
        </p:nvSpPr>
        <p:spPr>
          <a:xfrm>
            <a:off x="11772219" y="1870544"/>
            <a:ext cx="221226" cy="219456"/>
          </a:xfrm>
          <a:prstGeom prst="ellipse">
            <a:avLst/>
          </a:prstGeom>
          <a:solidFill>
            <a:srgbClr val="DCDFE9"/>
          </a:solidFill>
          <a:ln w="34925">
            <a:solidFill>
              <a:srgbClr val="0070C0"/>
            </a:solid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sz="1600"/>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30</a:t>
            </a:fld>
            <a:endParaRPr lang="en-US" dirty="0">
              <a:solidFill>
                <a:srgbClr val="6D7777"/>
              </a:solidFill>
            </a:endParaRPr>
          </a:p>
        </p:txBody>
      </p:sp>
    </p:spTree>
    <p:custDataLst>
      <p:tags r:id="rId1"/>
    </p:custDataLst>
    <p:extLst>
      <p:ext uri="{BB962C8B-B14F-4D97-AF65-F5344CB8AC3E}">
        <p14:creationId xmlns:p14="http://schemas.microsoft.com/office/powerpoint/2010/main" val="23129665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p:cNvSpPr>
          <p:nvPr/>
        </p:nvSpPr>
        <p:spPr bwMode="auto">
          <a:xfrm>
            <a:off x="324193" y="340818"/>
            <a:ext cx="13206091" cy="1047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lvl="0" eaLnBrk="1">
              <a:defRPr/>
            </a:pPr>
            <a:endParaRPr kumimoji="1" lang="x-none" altLang="x-none" sz="3500">
              <a:solidFill>
                <a:srgbClr val="235C80"/>
              </a:solidFill>
              <a:latin typeface="Helvetica Neue for IBM Light" charset="0"/>
              <a:ea typeface="Helvetica Neue for IBM Light" charset="0"/>
              <a:cs typeface="Helvetica Neue for IBM Light" charset="0"/>
              <a:sym typeface="Helvetica Neue for IBM Light" charset="0"/>
            </a:endParaRPr>
          </a:p>
        </p:txBody>
      </p:sp>
      <p:sp>
        <p:nvSpPr>
          <p:cNvPr id="2" name="Title 1"/>
          <p:cNvSpPr>
            <a:spLocks noGrp="1"/>
          </p:cNvSpPr>
          <p:nvPr>
            <p:ph type="title"/>
          </p:nvPr>
        </p:nvSpPr>
        <p:spPr/>
        <p:txBody>
          <a:bodyPr/>
          <a:lstStyle/>
          <a:p>
            <a:pPr lvl="0"/>
            <a:r>
              <a:rPr lang="en-US" altLang="x-none" sz="3500" b="0" dirty="0">
                <a:solidFill>
                  <a:schemeClr val="accent4"/>
                </a:solidFill>
                <a:latin typeface="Arial" charset="0"/>
                <a:ea typeface="Arial" charset="0"/>
                <a:cs typeface="Arial" charset="0"/>
                <a:sym typeface="Helvetica Neue for IBM Light" charset="0"/>
              </a:rPr>
              <a:t>Catalog of </a:t>
            </a:r>
            <a:r>
              <a:rPr lang="en-US" altLang="x-none" sz="3500" b="0" dirty="0" err="1">
                <a:solidFill>
                  <a:schemeClr val="accent4"/>
                </a:solidFill>
                <a:latin typeface="Arial" charset="0"/>
                <a:ea typeface="Arial" charset="0"/>
                <a:cs typeface="Arial" charset="0"/>
                <a:sym typeface="Helvetica Neue for IBM Light" charset="0"/>
              </a:rPr>
              <a:t>Terraform</a:t>
            </a:r>
            <a:r>
              <a:rPr lang="en-US" altLang="x-none" sz="3500" b="0" dirty="0">
                <a:solidFill>
                  <a:schemeClr val="accent4"/>
                </a:solidFill>
                <a:latin typeface="Arial" charset="0"/>
                <a:ea typeface="Arial" charset="0"/>
                <a:cs typeface="Arial" charset="0"/>
                <a:sym typeface="Helvetica Neue for IBM Light" charset="0"/>
              </a:rPr>
              <a:t> Content (August </a:t>
            </a:r>
            <a:r>
              <a:rPr lang="en-US" altLang="x-none" sz="3500" b="0" dirty="0" smtClean="0">
                <a:solidFill>
                  <a:schemeClr val="accent4"/>
                </a:solidFill>
                <a:latin typeface="Arial" charset="0"/>
                <a:ea typeface="Arial" charset="0"/>
                <a:cs typeface="Arial" charset="0"/>
                <a:sym typeface="Helvetica Neue for IBM Light" charset="0"/>
              </a:rPr>
              <a:t>Beta</a:t>
            </a:r>
            <a:r>
              <a:rPr lang="en-US" altLang="x-none" sz="3500" b="0" dirty="0">
                <a:solidFill>
                  <a:schemeClr val="accent4"/>
                </a:solidFill>
                <a:latin typeface="Arial" charset="0"/>
                <a:ea typeface="Arial" charset="0"/>
                <a:cs typeface="Arial" charset="0"/>
                <a:sym typeface="Helvetica Neue for IBM Light" charset="0"/>
              </a:rPr>
              <a:t>)</a:t>
            </a:r>
            <a:endParaRPr lang="en-US" sz="3500" b="0" dirty="0">
              <a:solidFill>
                <a:schemeClr val="accent4"/>
              </a:solidFill>
              <a:latin typeface="Arial" charset="0"/>
              <a:ea typeface="Arial" charset="0"/>
              <a:cs typeface="Arial" charset="0"/>
            </a:endParaRPr>
          </a:p>
        </p:txBody>
      </p:sp>
      <p:sp>
        <p:nvSpPr>
          <p:cNvPr id="4" name="Content Placeholder 6">
            <a:extLst>
              <a:ext uri="{FF2B5EF4-FFF2-40B4-BE49-F238E27FC236}">
                <a16:creationId xmlns:a16="http://schemas.microsoft.com/office/drawing/2014/main" xmlns="" id="{B83BD34B-5D45-4EF2-AF08-700DE5CF3DC7}"/>
              </a:ext>
            </a:extLst>
          </p:cNvPr>
          <p:cNvSpPr txBox="1">
            <a:spLocks/>
          </p:cNvSpPr>
          <p:nvPr/>
        </p:nvSpPr>
        <p:spPr bwMode="auto">
          <a:xfrm>
            <a:off x="417743" y="2356644"/>
            <a:ext cx="5844994" cy="529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6304" tIns="73152" rIns="146304" bIns="73152" numCol="1" anchor="t" anchorCtr="0" compatLnSpc="1">
            <a:prstTxWarp prst="textNoShape">
              <a:avLst/>
            </a:prstTxWarp>
            <a:noAutofit/>
          </a:bodyPr>
          <a:lstStyle>
            <a:lvl1pPr marL="171450" indent="-171450" algn="l" defTabSz="685800" rtl="0" eaLnBrk="1" fontAlgn="base" hangingPunct="1">
              <a:spcBef>
                <a:spcPts val="0"/>
              </a:spcBef>
              <a:spcAft>
                <a:spcPct val="0"/>
              </a:spcAft>
              <a:buFont typeface="Arial" panose="020B0604020202020204" pitchFamily="34" charset="0"/>
              <a:buChar char="•"/>
              <a:defRPr kumimoji="1" sz="2200"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514350" indent="-171450" algn="l" defTabSz="685800" rtl="0" eaLnBrk="1" fontAlgn="base" hangingPunct="1">
              <a:spcBef>
                <a:spcPts val="0"/>
              </a:spcBef>
              <a:spcAft>
                <a:spcPct val="0"/>
              </a:spcAft>
              <a:buFont typeface="Arial" panose="020B0604020202020204" pitchFamily="34" charset="0"/>
              <a:buChar char="•"/>
              <a:defRPr kumimoji="1" sz="2200"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57250" indent="-171450" algn="l" defTabSz="685800" rtl="0" eaLnBrk="1" fontAlgn="base" hangingPunct="1">
              <a:spcBef>
                <a:spcPts val="0"/>
              </a:spcBef>
              <a:spcAft>
                <a:spcPct val="0"/>
              </a:spcAft>
              <a:buFont typeface="Arial" panose="020B0604020202020204" pitchFamily="34" charset="0"/>
              <a:buChar char="•"/>
              <a:defRPr kumimoji="1" sz="2200"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200150" indent="-171450" algn="l" defTabSz="685800" rtl="0" eaLnBrk="1" fontAlgn="base" hangingPunct="1">
              <a:spcBef>
                <a:spcPts val="0"/>
              </a:spcBef>
              <a:spcAft>
                <a:spcPct val="0"/>
              </a:spcAft>
              <a:buFont typeface="Arial" panose="020B0604020202020204" pitchFamily="34" charset="0"/>
              <a:buChar char="•"/>
              <a:defRPr kumimoji="1" sz="2200"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543050" indent="-171450" algn="l" defTabSz="685800" rtl="0" eaLnBrk="1" fontAlgn="base" hangingPunct="1">
              <a:spcBef>
                <a:spcPts val="0"/>
              </a:spcBef>
              <a:spcAft>
                <a:spcPct val="0"/>
              </a:spcAft>
              <a:buFont typeface="Arial" panose="020B0604020202020204" pitchFamily="34" charset="0"/>
              <a:buChar char="•"/>
              <a:defRPr kumimoji="1" sz="2200"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24598" indent="-324598" defTabSz="822960">
              <a:spcBef>
                <a:spcPts val="320"/>
              </a:spcBef>
              <a:buFont typeface="+mj-lt"/>
              <a:buAutoNum type="arabicPeriod"/>
            </a:pPr>
            <a:r>
              <a:rPr lang="en-US" sz="1600" dirty="0">
                <a:solidFill>
                  <a:srgbClr val="000000"/>
                </a:solidFill>
                <a:latin typeface="Helvetica Neue" charset="0"/>
                <a:ea typeface="Helvetica Neue" charset="0"/>
                <a:cs typeface="Helvetica Neue" charset="0"/>
              </a:rPr>
              <a:t>MEAN stack, multi-cloud deployment template</a:t>
            </a:r>
          </a:p>
          <a:p>
            <a:pPr marL="324598" indent="-324598" defTabSz="822960">
              <a:spcBef>
                <a:spcPts val="320"/>
              </a:spcBef>
              <a:buFont typeface="+mj-lt"/>
              <a:buAutoNum type="arabicPeriod"/>
            </a:pPr>
            <a:r>
              <a:rPr lang="en-US" sz="1600" dirty="0">
                <a:solidFill>
                  <a:srgbClr val="000000"/>
                </a:solidFill>
                <a:latin typeface="Helvetica Neue" charset="0"/>
                <a:ea typeface="Helvetica Neue" charset="0"/>
                <a:cs typeface="Helvetica Neue" charset="0"/>
              </a:rPr>
              <a:t>LAMP stack, single VM deployment template</a:t>
            </a:r>
          </a:p>
          <a:p>
            <a:pPr marL="324598" indent="-324598" defTabSz="822960">
              <a:spcBef>
                <a:spcPts val="320"/>
              </a:spcBef>
              <a:buFont typeface="+mj-lt"/>
              <a:buAutoNum type="arabicPeriod"/>
            </a:pPr>
            <a:r>
              <a:rPr lang="en-US" sz="1600" dirty="0">
                <a:solidFill>
                  <a:srgbClr val="000000"/>
                </a:solidFill>
                <a:latin typeface="Helvetica Neue" charset="0"/>
                <a:ea typeface="Helvetica Neue" charset="0"/>
                <a:cs typeface="Helvetica Neue" charset="0"/>
              </a:rPr>
              <a:t>LAMP stack, multi-cloud deployment template</a:t>
            </a:r>
          </a:p>
          <a:p>
            <a:pPr marL="324598" indent="-324598" defTabSz="822960">
              <a:spcBef>
                <a:spcPts val="320"/>
              </a:spcBef>
              <a:buFont typeface="+mj-lt"/>
              <a:buAutoNum type="arabicPeriod"/>
            </a:pPr>
            <a:r>
              <a:rPr lang="en-US" sz="1600" dirty="0" err="1">
                <a:solidFill>
                  <a:srgbClr val="000000"/>
                </a:solidFill>
                <a:latin typeface="Helvetica Neue" charset="0"/>
                <a:ea typeface="Helvetica Neue" charset="0"/>
                <a:cs typeface="Helvetica Neue" charset="0"/>
              </a:rPr>
              <a:t>Strongloop</a:t>
            </a:r>
            <a:r>
              <a:rPr lang="en-US" sz="1600" dirty="0">
                <a:solidFill>
                  <a:srgbClr val="000000"/>
                </a:solidFill>
                <a:latin typeface="Helvetica Neue" charset="0"/>
                <a:ea typeface="Helvetica Neue" charset="0"/>
                <a:cs typeface="Helvetica Neue" charset="0"/>
              </a:rPr>
              <a:t> Stack on a single VM template</a:t>
            </a:r>
          </a:p>
          <a:p>
            <a:pPr marL="324598" indent="-324598" defTabSz="822960">
              <a:spcBef>
                <a:spcPts val="320"/>
              </a:spcBef>
              <a:buFont typeface="+mj-lt"/>
              <a:buAutoNum type="arabicPeriod"/>
            </a:pPr>
            <a:r>
              <a:rPr lang="en-US" sz="1600" dirty="0" err="1">
                <a:solidFill>
                  <a:srgbClr val="000000"/>
                </a:solidFill>
                <a:latin typeface="Helvetica Neue" charset="0"/>
                <a:ea typeface="Helvetica Neue" charset="0"/>
                <a:cs typeface="Helvetica Neue" charset="0"/>
              </a:rPr>
              <a:t>Kubernetes</a:t>
            </a:r>
            <a:r>
              <a:rPr lang="en-US" sz="1600" dirty="0">
                <a:solidFill>
                  <a:srgbClr val="000000"/>
                </a:solidFill>
                <a:latin typeface="Helvetica Neue" charset="0"/>
                <a:ea typeface="Helvetica Neue" charset="0"/>
                <a:cs typeface="Helvetica Neue" charset="0"/>
              </a:rPr>
              <a:t> cluster with NGINX template</a:t>
            </a:r>
          </a:p>
          <a:p>
            <a:pPr marL="324598" indent="-324598" defTabSz="822960">
              <a:spcBef>
                <a:spcPts val="320"/>
              </a:spcBef>
              <a:buFont typeface="+mj-lt"/>
              <a:buAutoNum type="arabicPeriod"/>
            </a:pPr>
            <a:r>
              <a:rPr lang="en-US" sz="1600" dirty="0" err="1">
                <a:solidFill>
                  <a:srgbClr val="000000"/>
                </a:solidFill>
                <a:latin typeface="Helvetica Neue" charset="0"/>
                <a:ea typeface="Helvetica Neue" charset="0"/>
                <a:cs typeface="Helvetica Neue" charset="0"/>
              </a:rPr>
              <a:t>MongoDB</a:t>
            </a:r>
            <a:r>
              <a:rPr lang="en-US" sz="1600" dirty="0">
                <a:solidFill>
                  <a:srgbClr val="000000"/>
                </a:solidFill>
                <a:latin typeface="Helvetica Neue" charset="0"/>
                <a:ea typeface="Helvetica Neue" charset="0"/>
                <a:cs typeface="Helvetica Neue" charset="0"/>
              </a:rPr>
              <a:t> on a single VM template</a:t>
            </a:r>
          </a:p>
          <a:p>
            <a:pPr marL="324598" indent="-324598" defTabSz="822960">
              <a:spcBef>
                <a:spcPts val="320"/>
              </a:spcBef>
              <a:buFont typeface="+mj-lt"/>
              <a:buAutoNum type="arabicPeriod"/>
            </a:pPr>
            <a:r>
              <a:rPr lang="en-US" sz="1600" dirty="0" err="1">
                <a:solidFill>
                  <a:srgbClr val="000000"/>
                </a:solidFill>
                <a:latin typeface="Helvetica Neue" charset="0"/>
                <a:ea typeface="Helvetica Neue" charset="0"/>
                <a:cs typeface="Helvetica Neue" charset="0"/>
              </a:rPr>
              <a:t>Strongloop</a:t>
            </a:r>
            <a:r>
              <a:rPr lang="en-US" sz="1600" dirty="0">
                <a:solidFill>
                  <a:srgbClr val="000000"/>
                </a:solidFill>
                <a:latin typeface="Helvetica Neue" charset="0"/>
                <a:ea typeface="Helvetica Neue" charset="0"/>
                <a:cs typeface="Helvetica Neue" charset="0"/>
              </a:rPr>
              <a:t> 3 tier deployment template</a:t>
            </a:r>
          </a:p>
          <a:p>
            <a:pPr marL="324598" indent="-324598" defTabSz="822960">
              <a:spcBef>
                <a:spcPts val="320"/>
              </a:spcBef>
              <a:buFont typeface="+mj-lt"/>
              <a:buAutoNum type="arabicPeriod"/>
            </a:pPr>
            <a:r>
              <a:rPr lang="en-US" sz="1600" dirty="0" err="1">
                <a:solidFill>
                  <a:srgbClr val="000000"/>
                </a:solidFill>
                <a:latin typeface="Helvetica Neue" charset="0"/>
                <a:ea typeface="Helvetica Neue" charset="0"/>
                <a:cs typeface="Helvetica Neue" charset="0"/>
              </a:rPr>
              <a:t>Strongloop</a:t>
            </a:r>
            <a:r>
              <a:rPr lang="en-US" sz="1600" dirty="0">
                <a:solidFill>
                  <a:srgbClr val="000000"/>
                </a:solidFill>
                <a:latin typeface="Helvetica Neue" charset="0"/>
                <a:ea typeface="Helvetica Neue" charset="0"/>
                <a:cs typeface="Helvetica Neue" charset="0"/>
              </a:rPr>
              <a:t> </a:t>
            </a:r>
            <a:r>
              <a:rPr lang="en-US" sz="1600" dirty="0" err="1">
                <a:solidFill>
                  <a:srgbClr val="000000"/>
                </a:solidFill>
                <a:latin typeface="Helvetica Neue" charset="0"/>
                <a:ea typeface="Helvetica Neue" charset="0"/>
                <a:cs typeface="Helvetica Neue" charset="0"/>
              </a:rPr>
              <a:t>Kubernetes</a:t>
            </a:r>
            <a:r>
              <a:rPr lang="en-US" sz="1600" dirty="0">
                <a:solidFill>
                  <a:srgbClr val="000000"/>
                </a:solidFill>
                <a:latin typeface="Helvetica Neue" charset="0"/>
                <a:ea typeface="Helvetica Neue" charset="0"/>
                <a:cs typeface="Helvetica Neue" charset="0"/>
              </a:rPr>
              <a:t> cluster template</a:t>
            </a:r>
          </a:p>
          <a:p>
            <a:pPr marL="324598" indent="-324598" defTabSz="822960">
              <a:spcBef>
                <a:spcPts val="320"/>
              </a:spcBef>
              <a:buFont typeface="+mj-lt"/>
              <a:buAutoNum type="arabicPeriod"/>
            </a:pPr>
            <a:r>
              <a:rPr lang="en-US" sz="1600" dirty="0">
                <a:solidFill>
                  <a:srgbClr val="000000"/>
                </a:solidFill>
                <a:latin typeface="Helvetica Neue" charset="0"/>
                <a:ea typeface="Helvetica Neue" charset="0"/>
                <a:cs typeface="Helvetica Neue" charset="0"/>
              </a:rPr>
              <a:t>Node.js on a single VM template</a:t>
            </a:r>
          </a:p>
          <a:p>
            <a:pPr marL="324598" indent="-324598" defTabSz="822960">
              <a:spcBef>
                <a:spcPts val="320"/>
              </a:spcBef>
              <a:buFont typeface="+mj-lt"/>
              <a:buAutoNum type="arabicPeriod"/>
            </a:pPr>
            <a:r>
              <a:rPr lang="en-US" sz="1600" dirty="0">
                <a:solidFill>
                  <a:srgbClr val="000000"/>
                </a:solidFill>
                <a:latin typeface="Helvetica Neue" charset="0"/>
                <a:ea typeface="Helvetica Neue" charset="0"/>
                <a:cs typeface="Helvetica Neue" charset="0"/>
              </a:rPr>
              <a:t>Amazon EC2 virtual server with SSH key</a:t>
            </a:r>
          </a:p>
          <a:p>
            <a:pPr marL="324598" indent="-324598" defTabSz="822960">
              <a:spcBef>
                <a:spcPts val="320"/>
              </a:spcBef>
              <a:buFont typeface="+mj-lt"/>
              <a:buAutoNum type="arabicPeriod"/>
            </a:pPr>
            <a:r>
              <a:rPr lang="en-US" sz="1600" dirty="0" smtClean="0">
                <a:solidFill>
                  <a:srgbClr val="000000"/>
                </a:solidFill>
                <a:latin typeface="Helvetica Neue" charset="0"/>
                <a:ea typeface="Helvetica Neue" charset="0"/>
                <a:cs typeface="Helvetica Neue" charset="0"/>
              </a:rPr>
              <a:t>Two </a:t>
            </a:r>
            <a:r>
              <a:rPr lang="en-US" sz="1600" dirty="0">
                <a:solidFill>
                  <a:srgbClr val="000000"/>
                </a:solidFill>
                <a:latin typeface="Helvetica Neue" charset="0"/>
                <a:ea typeface="Helvetica Neue" charset="0"/>
                <a:cs typeface="Helvetica Neue" charset="0"/>
              </a:rPr>
              <a:t>virtual servers with SSH keys, 1 on private network template</a:t>
            </a:r>
          </a:p>
          <a:p>
            <a:pPr marL="324598" indent="-324598" defTabSz="822960">
              <a:spcBef>
                <a:spcPts val="320"/>
              </a:spcBef>
              <a:buFont typeface="+mj-lt"/>
              <a:buAutoNum type="arabicPeriod"/>
            </a:pPr>
            <a:r>
              <a:rPr lang="en-US" sz="1600" dirty="0" smtClean="0">
                <a:solidFill>
                  <a:srgbClr val="000000"/>
                </a:solidFill>
                <a:latin typeface="Helvetica Neue" charset="0"/>
                <a:ea typeface="Helvetica Neue" charset="0"/>
                <a:cs typeface="Helvetica Neue" charset="0"/>
              </a:rPr>
              <a:t>One </a:t>
            </a:r>
            <a:r>
              <a:rPr lang="en-US" sz="1600" dirty="0" err="1">
                <a:solidFill>
                  <a:srgbClr val="000000"/>
                </a:solidFill>
                <a:latin typeface="Helvetica Neue" charset="0"/>
                <a:ea typeface="Helvetica Neue" charset="0"/>
                <a:cs typeface="Helvetica Neue" charset="0"/>
              </a:rPr>
              <a:t>SoftLayer</a:t>
            </a:r>
            <a:r>
              <a:rPr lang="en-US" sz="1600" dirty="0">
                <a:solidFill>
                  <a:srgbClr val="000000"/>
                </a:solidFill>
                <a:latin typeface="Helvetica Neue" charset="0"/>
                <a:ea typeface="Helvetica Neue" charset="0"/>
                <a:cs typeface="Helvetica Neue" charset="0"/>
              </a:rPr>
              <a:t> virtual server with SSH key template</a:t>
            </a:r>
          </a:p>
          <a:p>
            <a:pPr marL="324598" indent="-324598" defTabSz="822960">
              <a:spcBef>
                <a:spcPts val="320"/>
              </a:spcBef>
              <a:buFont typeface="+mj-lt"/>
              <a:buAutoNum type="arabicPeriod"/>
            </a:pPr>
            <a:r>
              <a:rPr lang="en-US" sz="1600" dirty="0" smtClean="0">
                <a:solidFill>
                  <a:srgbClr val="000000"/>
                </a:solidFill>
                <a:latin typeface="Helvetica Neue" charset="0"/>
                <a:ea typeface="Helvetica Neue" charset="0"/>
                <a:cs typeface="Helvetica Neue" charset="0"/>
              </a:rPr>
              <a:t>One virtual server </a:t>
            </a:r>
            <a:r>
              <a:rPr lang="en-US" sz="1600" dirty="0">
                <a:solidFill>
                  <a:srgbClr val="000000"/>
                </a:solidFill>
                <a:latin typeface="Helvetica Neue" charset="0"/>
                <a:ea typeface="Helvetica Neue" charset="0"/>
                <a:cs typeface="Helvetica Neue" charset="0"/>
              </a:rPr>
              <a:t>with SSH key template</a:t>
            </a:r>
          </a:p>
          <a:p>
            <a:pPr marL="324598" indent="-324598" defTabSz="822960">
              <a:spcBef>
                <a:spcPts val="320"/>
              </a:spcBef>
              <a:buFont typeface="+mj-lt"/>
              <a:buAutoNum type="arabicPeriod"/>
            </a:pPr>
            <a:r>
              <a:rPr lang="en-US" sz="1600" dirty="0" smtClean="0">
                <a:solidFill>
                  <a:srgbClr val="000000"/>
                </a:solidFill>
                <a:latin typeface="Helvetica Neue" charset="0"/>
                <a:ea typeface="Helvetica Neue" charset="0"/>
                <a:cs typeface="Helvetica Neue" charset="0"/>
              </a:rPr>
              <a:t>Two virtual servers </a:t>
            </a:r>
            <a:r>
              <a:rPr lang="en-US" sz="1600" dirty="0">
                <a:solidFill>
                  <a:srgbClr val="000000"/>
                </a:solidFill>
                <a:latin typeface="Helvetica Neue" charset="0"/>
                <a:ea typeface="Helvetica Neue" charset="0"/>
                <a:cs typeface="Helvetica Neue" charset="0"/>
              </a:rPr>
              <a:t>with SSH keys template</a:t>
            </a:r>
          </a:p>
          <a:p>
            <a:pPr marL="0" indent="0" defTabSz="822960">
              <a:buNone/>
            </a:pPr>
            <a:endParaRPr lang="en-US" sz="1600" dirty="0">
              <a:solidFill>
                <a:srgbClr val="000000"/>
              </a:solidFill>
              <a:latin typeface="Helvetica Neue" charset="0"/>
              <a:ea typeface="Helvetica Neue" charset="0"/>
              <a:cs typeface="Helvetica Neue" charset="0"/>
            </a:endParaRPr>
          </a:p>
          <a:p>
            <a:pPr marL="0" indent="0" defTabSz="822960">
              <a:buNone/>
            </a:pPr>
            <a:r>
              <a:rPr lang="en-US" sz="1600" dirty="0">
                <a:solidFill>
                  <a:srgbClr val="000000"/>
                </a:solidFill>
                <a:latin typeface="Helvetica Neue" charset="0"/>
                <a:ea typeface="Helvetica Neue" charset="0"/>
                <a:cs typeface="Helvetica Neue" charset="0"/>
              </a:rPr>
              <a:t>Supported OS: </a:t>
            </a:r>
            <a:r>
              <a:rPr lang="en-US" sz="1600" dirty="0" err="1">
                <a:solidFill>
                  <a:srgbClr val="000000"/>
                </a:solidFill>
                <a:latin typeface="Helvetica Neue" charset="0"/>
                <a:ea typeface="Helvetica Neue" charset="0"/>
                <a:cs typeface="Helvetica Neue" charset="0"/>
              </a:rPr>
              <a:t>CentOS</a:t>
            </a:r>
            <a:r>
              <a:rPr lang="en-US" sz="1600" dirty="0">
                <a:solidFill>
                  <a:srgbClr val="000000"/>
                </a:solidFill>
                <a:latin typeface="Helvetica Neue" charset="0"/>
                <a:ea typeface="Helvetica Neue" charset="0"/>
                <a:cs typeface="Helvetica Neue" charset="0"/>
              </a:rPr>
              <a:t>, Ubuntu (used in LAMP and MEAN, in addition to </a:t>
            </a:r>
            <a:r>
              <a:rPr lang="en-US" sz="1600" dirty="0" err="1">
                <a:solidFill>
                  <a:srgbClr val="000000"/>
                </a:solidFill>
                <a:latin typeface="Helvetica Neue" charset="0"/>
                <a:ea typeface="Helvetica Neue" charset="0"/>
                <a:cs typeface="Helvetica Neue" charset="0"/>
              </a:rPr>
              <a:t>CentOS</a:t>
            </a:r>
            <a:r>
              <a:rPr lang="en-US" sz="1600" dirty="0">
                <a:solidFill>
                  <a:srgbClr val="000000"/>
                </a:solidFill>
                <a:latin typeface="Helvetica Neue" charset="0"/>
                <a:ea typeface="Helvetica Neue" charset="0"/>
                <a:cs typeface="Helvetica Neue" charset="0"/>
              </a:rPr>
              <a:t>)</a:t>
            </a:r>
          </a:p>
          <a:p>
            <a:pPr marL="0" indent="0" defTabSz="822960">
              <a:buNone/>
            </a:pPr>
            <a:r>
              <a:rPr lang="en-US" sz="1600" dirty="0">
                <a:solidFill>
                  <a:srgbClr val="000000"/>
                </a:solidFill>
                <a:latin typeface="Helvetica Neue" charset="0"/>
                <a:ea typeface="Helvetica Neue" charset="0"/>
                <a:cs typeface="Helvetica Neue" charset="0"/>
              </a:rPr>
              <a:t>Target cloud: Varies by template</a:t>
            </a:r>
          </a:p>
          <a:p>
            <a:pPr marL="205741" indent="-205741" defTabSz="822960"/>
            <a:endParaRPr lang="en-US" sz="1600" dirty="0">
              <a:solidFill>
                <a:srgbClr val="000000"/>
              </a:solidFill>
              <a:latin typeface="Helvetica Light" charset="0"/>
              <a:ea typeface="Helvetica Light" charset="0"/>
              <a:cs typeface="Helvetica Light" charset="0"/>
            </a:endParaRPr>
          </a:p>
        </p:txBody>
      </p:sp>
      <p:sp>
        <p:nvSpPr>
          <p:cNvPr id="5" name="Text Placeholder 7">
            <a:extLst>
              <a:ext uri="{FF2B5EF4-FFF2-40B4-BE49-F238E27FC236}">
                <a16:creationId xmlns:a16="http://schemas.microsoft.com/office/drawing/2014/main" xmlns="" id="{3D3CC303-748B-4BAE-8458-8A7AD2409812}"/>
              </a:ext>
            </a:extLst>
          </p:cNvPr>
          <p:cNvSpPr txBox="1">
            <a:spLocks/>
          </p:cNvSpPr>
          <p:nvPr/>
        </p:nvSpPr>
        <p:spPr bwMode="auto">
          <a:xfrm>
            <a:off x="7003667" y="1479989"/>
            <a:ext cx="6895214" cy="59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6304" tIns="73152" rIns="146304" bIns="73152" numCol="1" anchor="b" anchorCtr="0" compatLnSpc="1">
            <a:prstTxWarp prst="textNoShape">
              <a:avLst/>
            </a:prstTxWarp>
          </a:bodyPr>
          <a:lstStyle>
            <a:lvl1pPr marL="0" indent="0" algn="l" defTabSz="685800" rtl="0" eaLnBrk="1" fontAlgn="base" hangingPunct="1">
              <a:spcBef>
                <a:spcPts val="0"/>
              </a:spcBef>
              <a:spcAft>
                <a:spcPct val="0"/>
              </a:spcAft>
              <a:buFont typeface="Arial" panose="020B0604020202020204" pitchFamily="34" charset="0"/>
              <a:buNone/>
              <a:defRPr kumimoji="1" sz="180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342900" indent="0" algn="l" defTabSz="685800" rtl="0" eaLnBrk="1" fontAlgn="base" hangingPunct="1">
              <a:spcBef>
                <a:spcPts val="0"/>
              </a:spcBef>
              <a:spcAft>
                <a:spcPct val="0"/>
              </a:spcAft>
              <a:buFont typeface="Arial" panose="020B0604020202020204" pitchFamily="34" charset="0"/>
              <a:buNone/>
              <a:defRPr kumimoji="1" sz="150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685800" indent="0" algn="l" defTabSz="685800" rtl="0" eaLnBrk="1" fontAlgn="base" hangingPunct="1">
              <a:spcBef>
                <a:spcPts val="0"/>
              </a:spcBef>
              <a:spcAft>
                <a:spcPct val="0"/>
              </a:spcAft>
              <a:buFont typeface="Arial" panose="020B0604020202020204" pitchFamily="34" charset="0"/>
              <a:buNone/>
              <a:defRPr kumimoji="1" sz="135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028700" indent="0" algn="l" defTabSz="685800" rtl="0" eaLnBrk="1" fontAlgn="base" hangingPunct="1">
              <a:spcBef>
                <a:spcPts val="0"/>
              </a:spcBef>
              <a:spcAft>
                <a:spcPct val="0"/>
              </a:spcAft>
              <a:buFont typeface="Arial" panose="020B0604020202020204" pitchFamily="34" charset="0"/>
              <a:buNone/>
              <a:defRPr kumimoji="1" sz="120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371600" indent="0" algn="l" defTabSz="685800" rtl="0" eaLnBrk="1" fontAlgn="base" hangingPunct="1">
              <a:spcBef>
                <a:spcPts val="0"/>
              </a:spcBef>
              <a:spcAft>
                <a:spcPct val="0"/>
              </a:spcAft>
              <a:buFont typeface="Arial" panose="020B0604020202020204" pitchFamily="34" charset="0"/>
              <a:buNone/>
              <a:defRPr kumimoji="1" sz="120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1714500" indent="0" algn="l" defTabSz="685800" rtl="0" eaLnBrk="1" latinLnBrk="0" hangingPunct="1">
              <a:lnSpc>
                <a:spcPct val="90000"/>
              </a:lnSpc>
              <a:spcBef>
                <a:spcPts val="375"/>
              </a:spcBef>
              <a:buFont typeface="Arial" panose="020B0604020202020204" pitchFamily="34" charset="0"/>
              <a:buNone/>
              <a:defRPr kumimoji="1" sz="1200" b="1"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kumimoji="1" sz="1200" b="1"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kumimoji="1" sz="1200" b="1"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kumimoji="1" sz="1200" b="1" kern="1200">
                <a:solidFill>
                  <a:schemeClr val="tx1"/>
                </a:solidFill>
                <a:latin typeface="+mn-lt"/>
                <a:ea typeface="+mn-ea"/>
                <a:cs typeface="+mn-cs"/>
              </a:defRPr>
            </a:lvl9pPr>
          </a:lstStyle>
          <a:p>
            <a:pPr algn="ctr" defTabSz="1097253">
              <a:defRPr/>
            </a:pPr>
            <a:r>
              <a:rPr lang="en-US">
                <a:solidFill>
                  <a:srgbClr val="010205"/>
                </a:solidFill>
              </a:rPr>
              <a:t>Enterprise Middleware Library</a:t>
            </a:r>
          </a:p>
        </p:txBody>
      </p:sp>
      <p:sp>
        <p:nvSpPr>
          <p:cNvPr id="6" name="Content Placeholder 8">
            <a:extLst>
              <a:ext uri="{FF2B5EF4-FFF2-40B4-BE49-F238E27FC236}">
                <a16:creationId xmlns:a16="http://schemas.microsoft.com/office/drawing/2014/main" xmlns="" id="{D67C6C5A-5FBD-42D7-95D6-5D6A5BE693D5}"/>
              </a:ext>
            </a:extLst>
          </p:cNvPr>
          <p:cNvSpPr txBox="1">
            <a:spLocks/>
          </p:cNvSpPr>
          <p:nvPr/>
        </p:nvSpPr>
        <p:spPr bwMode="auto">
          <a:xfrm>
            <a:off x="6829224" y="2208289"/>
            <a:ext cx="7005984" cy="544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6304" tIns="73152" rIns="146304" bIns="73152" numCol="1" anchor="t" anchorCtr="0" compatLnSpc="1">
            <a:prstTxWarp prst="textNoShape">
              <a:avLst/>
            </a:prstTxWarp>
            <a:noAutofit/>
          </a:bodyPr>
          <a:lstStyle>
            <a:lvl1pPr marL="171450" indent="-171450" algn="l" defTabSz="685800" rtl="0" eaLnBrk="1" fontAlgn="base" hangingPunct="1">
              <a:spcBef>
                <a:spcPts val="0"/>
              </a:spcBef>
              <a:spcAft>
                <a:spcPct val="0"/>
              </a:spcAft>
              <a:buFont typeface="Arial" panose="020B0604020202020204" pitchFamily="34" charset="0"/>
              <a:buChar char="•"/>
              <a:defRPr kumimoji="1" sz="2200"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514350" indent="-171450" algn="l" defTabSz="685800" rtl="0" eaLnBrk="1" fontAlgn="base" hangingPunct="1">
              <a:spcBef>
                <a:spcPts val="0"/>
              </a:spcBef>
              <a:spcAft>
                <a:spcPct val="0"/>
              </a:spcAft>
              <a:buFont typeface="Arial" panose="020B0604020202020204" pitchFamily="34" charset="0"/>
              <a:buChar char="•"/>
              <a:defRPr kumimoji="1" sz="2200"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857250" indent="-171450" algn="l" defTabSz="685800" rtl="0" eaLnBrk="1" fontAlgn="base" hangingPunct="1">
              <a:spcBef>
                <a:spcPts val="0"/>
              </a:spcBef>
              <a:spcAft>
                <a:spcPct val="0"/>
              </a:spcAft>
              <a:buFont typeface="Arial" panose="020B0604020202020204" pitchFamily="34" charset="0"/>
              <a:buChar char="•"/>
              <a:defRPr kumimoji="1" sz="2200"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200150" indent="-171450" algn="l" defTabSz="685800" rtl="0" eaLnBrk="1" fontAlgn="base" hangingPunct="1">
              <a:spcBef>
                <a:spcPts val="0"/>
              </a:spcBef>
              <a:spcAft>
                <a:spcPct val="0"/>
              </a:spcAft>
              <a:buFont typeface="Arial" panose="020B0604020202020204" pitchFamily="34" charset="0"/>
              <a:buChar char="•"/>
              <a:defRPr kumimoji="1" sz="2200"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543050" indent="-171450" algn="l" defTabSz="685800" rtl="0" eaLnBrk="1" fontAlgn="base" hangingPunct="1">
              <a:spcBef>
                <a:spcPts val="0"/>
              </a:spcBef>
              <a:spcAft>
                <a:spcPct val="0"/>
              </a:spcAft>
              <a:buFont typeface="Arial" panose="020B0604020202020204" pitchFamily="34" charset="0"/>
              <a:buChar char="•"/>
              <a:defRPr kumimoji="1" sz="2200"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Apache HTTP Server Standalone Terraform configuration</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IBM DB2 Standalone Server Terraform configuration</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IBM HTTP Server Standalone Terraform configuration</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WebSphere Liberty Single Server Terraform configuration</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MQ Basic Single Queue Terraform configuration</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WebSphere Application Server ND Standalone Server Terraform configuration</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WebSphere ND Basic Cluster Terraform configuration</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Oracle MySQL Standalone Terraform configuration</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Apache Chef Automation Cookbook</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Apache Tomcat Chef Automation Cookbook</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Oracle MySQL Community Chef Automation Cookbook</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MQ Chef Automation Cookbook</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DB2 Chef Automation Cookbook</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WebSphere Application Server ND Chef Automation Cookbook</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WebSphere Liberty Chef Automation Cookbook</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IBM Installation Manager Chef Automation Cookbook</a:t>
            </a:r>
          </a:p>
          <a:p>
            <a:pPr marL="324598" indent="-324598" defTabSz="822960">
              <a:buFont typeface="+mj-lt"/>
              <a:buAutoNum type="arabicPeriod"/>
            </a:pPr>
            <a:r>
              <a:rPr lang="en-US" sz="1600">
                <a:solidFill>
                  <a:srgbClr val="000000"/>
                </a:solidFill>
                <a:latin typeface="Helvetica Light" charset="0"/>
                <a:ea typeface="Helvetica Light" charset="0"/>
                <a:cs typeface="Helvetica Light" charset="0"/>
              </a:rPr>
              <a:t>IBM HTTP Server Chef Automation Cookbook </a:t>
            </a:r>
          </a:p>
          <a:p>
            <a:pPr marL="0" indent="0" defTabSz="822960">
              <a:buNone/>
            </a:pPr>
            <a:endParaRPr lang="en-US" sz="1600">
              <a:solidFill>
                <a:srgbClr val="000000"/>
              </a:solidFill>
              <a:latin typeface="Helvetica Light" charset="0"/>
              <a:ea typeface="Helvetica Light" charset="0"/>
              <a:cs typeface="Helvetica Light" charset="0"/>
            </a:endParaRPr>
          </a:p>
          <a:p>
            <a:pPr marL="0" indent="0" defTabSz="822960">
              <a:buNone/>
            </a:pPr>
            <a:r>
              <a:rPr lang="en-US" sz="1600">
                <a:solidFill>
                  <a:srgbClr val="000000"/>
                </a:solidFill>
                <a:latin typeface="Helvetica Light" charset="0"/>
                <a:ea typeface="Helvetica Light" charset="0"/>
                <a:cs typeface="Helvetica Light" charset="0"/>
              </a:rPr>
              <a:t>Supported OS: RHEL, Ubuntu (some payloads)</a:t>
            </a:r>
          </a:p>
          <a:p>
            <a:pPr marL="0" indent="0" defTabSz="822960">
              <a:buNone/>
            </a:pPr>
            <a:r>
              <a:rPr lang="en-US" sz="1600">
                <a:solidFill>
                  <a:srgbClr val="000000"/>
                </a:solidFill>
                <a:latin typeface="Helvetica Light" charset="0"/>
                <a:ea typeface="Helvetica Light" charset="0"/>
                <a:cs typeface="Helvetica Light" charset="0"/>
              </a:rPr>
              <a:t>Target: VMWare</a:t>
            </a:r>
          </a:p>
          <a:p>
            <a:pPr marL="0" indent="0" defTabSz="822960">
              <a:buNone/>
            </a:pPr>
            <a:r>
              <a:rPr lang="en-US" sz="1600">
                <a:solidFill>
                  <a:srgbClr val="000000"/>
                </a:solidFill>
                <a:latin typeface="Helvetica Light" charset="0"/>
                <a:ea typeface="Helvetica Light" charset="0"/>
                <a:cs typeface="Helvetica Light" charset="0"/>
              </a:rPr>
              <a:t>Roadmap: IBM Cloud, AWS EC2</a:t>
            </a:r>
          </a:p>
        </p:txBody>
      </p:sp>
      <p:cxnSp>
        <p:nvCxnSpPr>
          <p:cNvPr id="7" name="Straight Connector 6">
            <a:extLst>
              <a:ext uri="{FF2B5EF4-FFF2-40B4-BE49-F238E27FC236}">
                <a16:creationId xmlns:a16="http://schemas.microsoft.com/office/drawing/2014/main" xmlns="" id="{C7DF65CE-D0FB-4ED8-AB76-C4985108DC05}"/>
              </a:ext>
            </a:extLst>
          </p:cNvPr>
          <p:cNvCxnSpPr>
            <a:cxnSpLocks/>
          </p:cNvCxnSpPr>
          <p:nvPr/>
        </p:nvCxnSpPr>
        <p:spPr>
          <a:xfrm>
            <a:off x="6334602" y="1515250"/>
            <a:ext cx="0" cy="613762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5">
            <a:extLst>
              <a:ext uri="{FF2B5EF4-FFF2-40B4-BE49-F238E27FC236}">
                <a16:creationId xmlns:a16="http://schemas.microsoft.com/office/drawing/2014/main" xmlns="" id="{2F4C5D62-CBE2-41F0-B47A-B8D664A5F1C6}"/>
              </a:ext>
            </a:extLst>
          </p:cNvPr>
          <p:cNvSpPr txBox="1">
            <a:spLocks/>
          </p:cNvSpPr>
          <p:nvPr/>
        </p:nvSpPr>
        <p:spPr bwMode="auto">
          <a:xfrm>
            <a:off x="1190858" y="1535643"/>
            <a:ext cx="4298760" cy="525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6304" tIns="73152" rIns="146304" bIns="73152" numCol="1" anchor="b" anchorCtr="0" compatLnSpc="1">
            <a:prstTxWarp prst="textNoShape">
              <a:avLst/>
            </a:prstTxWarp>
          </a:bodyPr>
          <a:lstStyle>
            <a:lvl1pPr marL="0" indent="0" algn="l" defTabSz="685800" rtl="0" eaLnBrk="1" fontAlgn="base" hangingPunct="1">
              <a:spcBef>
                <a:spcPts val="0"/>
              </a:spcBef>
              <a:spcAft>
                <a:spcPct val="0"/>
              </a:spcAft>
              <a:buFont typeface="Arial" panose="020B0604020202020204" pitchFamily="34" charset="0"/>
              <a:buNone/>
              <a:defRPr kumimoji="1" sz="180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342900" indent="0" algn="l" defTabSz="685800" rtl="0" eaLnBrk="1" fontAlgn="base" hangingPunct="1">
              <a:spcBef>
                <a:spcPts val="0"/>
              </a:spcBef>
              <a:spcAft>
                <a:spcPct val="0"/>
              </a:spcAft>
              <a:buFont typeface="Arial" panose="020B0604020202020204" pitchFamily="34" charset="0"/>
              <a:buNone/>
              <a:defRPr kumimoji="1" sz="150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685800" indent="0" algn="l" defTabSz="685800" rtl="0" eaLnBrk="1" fontAlgn="base" hangingPunct="1">
              <a:spcBef>
                <a:spcPts val="0"/>
              </a:spcBef>
              <a:spcAft>
                <a:spcPct val="0"/>
              </a:spcAft>
              <a:buFont typeface="Arial" panose="020B0604020202020204" pitchFamily="34" charset="0"/>
              <a:buNone/>
              <a:defRPr kumimoji="1" sz="135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028700" indent="0" algn="l" defTabSz="685800" rtl="0" eaLnBrk="1" fontAlgn="base" hangingPunct="1">
              <a:spcBef>
                <a:spcPts val="0"/>
              </a:spcBef>
              <a:spcAft>
                <a:spcPct val="0"/>
              </a:spcAft>
              <a:buFont typeface="Arial" panose="020B0604020202020204" pitchFamily="34" charset="0"/>
              <a:buNone/>
              <a:defRPr kumimoji="1" sz="120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1371600" indent="0" algn="l" defTabSz="685800" rtl="0" eaLnBrk="1" fontAlgn="base" hangingPunct="1">
              <a:spcBef>
                <a:spcPts val="0"/>
              </a:spcBef>
              <a:spcAft>
                <a:spcPct val="0"/>
              </a:spcAft>
              <a:buFont typeface="Arial" panose="020B0604020202020204" pitchFamily="34" charset="0"/>
              <a:buNone/>
              <a:defRPr kumimoji="1" sz="120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1714500" indent="0" algn="l" defTabSz="685800" rtl="0" eaLnBrk="1" latinLnBrk="0" hangingPunct="1">
              <a:lnSpc>
                <a:spcPct val="90000"/>
              </a:lnSpc>
              <a:spcBef>
                <a:spcPts val="375"/>
              </a:spcBef>
              <a:buFont typeface="Arial" panose="020B0604020202020204" pitchFamily="34" charset="0"/>
              <a:buNone/>
              <a:defRPr kumimoji="1" sz="1200" b="1"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kumimoji="1" sz="1200" b="1"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kumimoji="1" sz="1200" b="1"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kumimoji="1" sz="1200" b="1" kern="1200">
                <a:solidFill>
                  <a:schemeClr val="tx1"/>
                </a:solidFill>
                <a:latin typeface="+mn-lt"/>
                <a:ea typeface="+mn-ea"/>
                <a:cs typeface="+mn-cs"/>
              </a:defRPr>
            </a:lvl9pPr>
          </a:lstStyle>
          <a:p>
            <a:pPr algn="ctr" defTabSz="1097253">
              <a:defRPr/>
            </a:pPr>
            <a:r>
              <a:rPr lang="en-US">
                <a:solidFill>
                  <a:srgbClr val="010205"/>
                </a:solidFill>
              </a:rPr>
              <a:t>Starter Library </a:t>
            </a:r>
          </a:p>
        </p:txBody>
      </p:sp>
      <p:sp>
        <p:nvSpPr>
          <p:cNvPr id="10"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31</a:t>
            </a:fld>
            <a:endParaRPr lang="en-US" dirty="0">
              <a:solidFill>
                <a:srgbClr val="6D7777"/>
              </a:solidFill>
            </a:endParaRPr>
          </a:p>
        </p:txBody>
      </p:sp>
    </p:spTree>
    <p:custDataLst>
      <p:tags r:id="rId1"/>
    </p:custDataLst>
    <p:extLst>
      <p:ext uri="{BB962C8B-B14F-4D97-AF65-F5344CB8AC3E}">
        <p14:creationId xmlns:p14="http://schemas.microsoft.com/office/powerpoint/2010/main" val="2024641210"/>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p:cNvSpPr>
          <p:nvPr/>
        </p:nvSpPr>
        <p:spPr bwMode="auto">
          <a:xfrm>
            <a:off x="324193" y="340818"/>
            <a:ext cx="11337325" cy="1047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lvl="0" eaLnBrk="1">
              <a:defRPr/>
            </a:pPr>
            <a:endParaRPr kumimoji="1" lang="x-none" altLang="x-none" sz="3800" b="1">
              <a:solidFill>
                <a:srgbClr val="235C80"/>
              </a:solidFill>
              <a:latin typeface="Helvetica Neue for IBM Light" charset="0"/>
              <a:ea typeface="Helvetica Neue for IBM Light" charset="0"/>
              <a:cs typeface="Helvetica Neue for IBM Light" charset="0"/>
              <a:sym typeface="Helvetica Neue for IBM Light" charset="0"/>
            </a:endParaRPr>
          </a:p>
        </p:txBody>
      </p:sp>
      <p:sp>
        <p:nvSpPr>
          <p:cNvPr id="2" name="Title 1"/>
          <p:cNvSpPr>
            <a:spLocks noGrp="1"/>
          </p:cNvSpPr>
          <p:nvPr>
            <p:ph type="title"/>
          </p:nvPr>
        </p:nvSpPr>
        <p:spPr/>
        <p:txBody>
          <a:bodyPr/>
          <a:lstStyle/>
          <a:p>
            <a:pPr lvl="0"/>
            <a:r>
              <a:rPr lang="en-US" altLang="x-none" sz="3500" b="0" dirty="0">
                <a:solidFill>
                  <a:schemeClr val="accent4"/>
                </a:solidFill>
                <a:latin typeface="Arial" charset="0"/>
                <a:ea typeface="Arial" charset="0"/>
                <a:cs typeface="Arial" charset="0"/>
                <a:sym typeface="Helvetica Neue for IBM Light" charset="0"/>
              </a:rPr>
              <a:t>Catalog of </a:t>
            </a:r>
            <a:r>
              <a:rPr lang="en-US" altLang="x-none" sz="3500" b="0" dirty="0" smtClean="0">
                <a:solidFill>
                  <a:schemeClr val="accent4"/>
                </a:solidFill>
                <a:latin typeface="Arial" charset="0"/>
                <a:ea typeface="Arial" charset="0"/>
                <a:cs typeface="Arial" charset="0"/>
                <a:sym typeface="Helvetica Neue for IBM Light" charset="0"/>
              </a:rPr>
              <a:t>containerized workloads (IBM Cloud Private)</a:t>
            </a:r>
            <a:endParaRPr lang="en-US" sz="3500" b="0" dirty="0">
              <a:solidFill>
                <a:schemeClr val="accent4"/>
              </a:solidFill>
              <a:latin typeface="Arial" charset="0"/>
              <a:ea typeface="Arial" charset="0"/>
              <a:cs typeface="Arial" charset="0"/>
            </a:endParaRPr>
          </a:p>
        </p:txBody>
      </p:sp>
      <p:sp>
        <p:nvSpPr>
          <p:cNvPr id="4" name="Rectangle 3">
            <a:extLst>
              <a:ext uri="{FF2B5EF4-FFF2-40B4-BE49-F238E27FC236}">
                <a16:creationId xmlns:a16="http://schemas.microsoft.com/office/drawing/2014/main" xmlns="" id="{087454E3-8E92-4A6D-A77B-B62695938D67}"/>
              </a:ext>
            </a:extLst>
          </p:cNvPr>
          <p:cNvSpPr/>
          <p:nvPr/>
        </p:nvSpPr>
        <p:spPr>
          <a:xfrm>
            <a:off x="1381231" y="1454593"/>
            <a:ext cx="3318603" cy="83864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73152" rIns="0" bIns="73152" rtlCol="0" anchor="ctr"/>
          <a:lstStyle/>
          <a:p>
            <a:pPr algn="ctr" defTabSz="728710"/>
            <a:r>
              <a:rPr lang="en-US" sz="1700" b="1" dirty="0">
                <a:solidFill>
                  <a:srgbClr val="FFFFFF"/>
                </a:solidFill>
                <a:latin typeface="Arial"/>
              </a:rPr>
              <a:t>Current </a:t>
            </a:r>
            <a:r>
              <a:rPr lang="en-US" sz="1700" b="1" dirty="0" smtClean="0">
                <a:solidFill>
                  <a:srgbClr val="FFFFFF"/>
                </a:solidFill>
                <a:latin typeface="Arial"/>
              </a:rPr>
              <a:t>middleware</a:t>
            </a:r>
            <a:endParaRPr lang="en-US" sz="1700" b="1" dirty="0">
              <a:solidFill>
                <a:srgbClr val="FFFFFF"/>
              </a:solidFill>
              <a:latin typeface="Arial"/>
            </a:endParaRPr>
          </a:p>
        </p:txBody>
      </p:sp>
      <p:sp>
        <p:nvSpPr>
          <p:cNvPr id="5" name="TextBox 4">
            <a:extLst>
              <a:ext uri="{FF2B5EF4-FFF2-40B4-BE49-F238E27FC236}">
                <a16:creationId xmlns:a16="http://schemas.microsoft.com/office/drawing/2014/main" xmlns="" id="{05DF125D-1E55-421B-BAC2-C1E4F7A565E7}"/>
              </a:ext>
            </a:extLst>
          </p:cNvPr>
          <p:cNvSpPr txBox="1"/>
          <p:nvPr/>
        </p:nvSpPr>
        <p:spPr>
          <a:xfrm>
            <a:off x="1080147" y="2751037"/>
            <a:ext cx="3920768" cy="3871829"/>
          </a:xfrm>
          <a:prstGeom prst="rect">
            <a:avLst/>
          </a:prstGeom>
          <a:noFill/>
          <a:ln w="3175">
            <a:noFill/>
          </a:ln>
        </p:spPr>
        <p:txBody>
          <a:bodyPr wrap="square" lIns="146304" tIns="73152" rIns="146304" bIns="73152" rtlCol="0">
            <a:spAutoFit/>
          </a:bodyPr>
          <a:lstStyle/>
          <a:p>
            <a:pPr marL="457182" indent="-457182">
              <a:buFont typeface="Arial" charset="0"/>
              <a:buChar char="•"/>
            </a:pPr>
            <a:r>
              <a:rPr lang="en-US" sz="2200">
                <a:solidFill>
                  <a:srgbClr val="000000"/>
                </a:solidFill>
                <a:latin typeface="Helvetica Neue" charset="0"/>
                <a:ea typeface="Helvetica Neue" charset="0"/>
                <a:cs typeface="Helvetica Neue" charset="0"/>
              </a:rPr>
              <a:t>WebSphere Application Server Network Deployment (WAS-ND)</a:t>
            </a:r>
          </a:p>
          <a:p>
            <a:pPr marL="457182" indent="-457182">
              <a:buFont typeface="Arial" charset="0"/>
              <a:buChar char="•"/>
            </a:pPr>
            <a:r>
              <a:rPr lang="en-US" sz="2200">
                <a:solidFill>
                  <a:srgbClr val="000000"/>
                </a:solidFill>
                <a:latin typeface="Helvetica Neue" charset="0"/>
                <a:ea typeface="Helvetica Neue" charset="0"/>
                <a:cs typeface="Helvetica Neue" charset="0"/>
              </a:rPr>
              <a:t>Business Process Manager (BPM)</a:t>
            </a:r>
          </a:p>
          <a:p>
            <a:pPr marL="457182" indent="-457182">
              <a:buFont typeface="Arial" charset="0"/>
              <a:buChar char="•"/>
            </a:pPr>
            <a:r>
              <a:rPr lang="en-US" sz="2200">
                <a:solidFill>
                  <a:srgbClr val="000000"/>
                </a:solidFill>
                <a:latin typeface="Helvetica Neue" charset="0"/>
                <a:ea typeface="Helvetica Neue" charset="0"/>
                <a:cs typeface="Helvetica Neue" charset="0"/>
              </a:rPr>
              <a:t>Operational Decision Manager (ODM)</a:t>
            </a:r>
          </a:p>
          <a:p>
            <a:pPr marL="457182" indent="-457182">
              <a:buFont typeface="Arial" charset="0"/>
              <a:buChar char="•"/>
            </a:pPr>
            <a:r>
              <a:rPr lang="en-US" sz="2200">
                <a:solidFill>
                  <a:srgbClr val="000000"/>
                </a:solidFill>
                <a:latin typeface="Helvetica Neue" charset="0"/>
                <a:ea typeface="Helvetica Neue" charset="0"/>
                <a:cs typeface="Helvetica Neue" charset="0"/>
              </a:rPr>
              <a:t>Integration Bus (IIB)</a:t>
            </a:r>
          </a:p>
          <a:p>
            <a:pPr marL="457182" indent="-457182">
              <a:buFont typeface="Arial" charset="0"/>
              <a:buChar char="•"/>
            </a:pPr>
            <a:r>
              <a:rPr lang="en-US" sz="2200">
                <a:solidFill>
                  <a:srgbClr val="000000"/>
                </a:solidFill>
                <a:latin typeface="Helvetica Neue" charset="0"/>
                <a:ea typeface="Helvetica Neue" charset="0"/>
                <a:cs typeface="Helvetica Neue" charset="0"/>
              </a:rPr>
              <a:t>WebSphere Message Queue (MQ)</a:t>
            </a:r>
          </a:p>
          <a:p>
            <a:pPr marL="457182" indent="-457182">
              <a:buFont typeface="Arial" charset="0"/>
              <a:buChar char="•"/>
            </a:pPr>
            <a:r>
              <a:rPr lang="en-US" sz="2200">
                <a:solidFill>
                  <a:srgbClr val="000000"/>
                </a:solidFill>
                <a:latin typeface="Helvetica Neue" charset="0"/>
                <a:ea typeface="Helvetica Neue" charset="0"/>
                <a:cs typeface="Helvetica Neue" charset="0"/>
              </a:rPr>
              <a:t>DB2</a:t>
            </a:r>
          </a:p>
        </p:txBody>
      </p:sp>
      <p:sp>
        <p:nvSpPr>
          <p:cNvPr id="6" name="TextBox 5">
            <a:extLst>
              <a:ext uri="{FF2B5EF4-FFF2-40B4-BE49-F238E27FC236}">
                <a16:creationId xmlns:a16="http://schemas.microsoft.com/office/drawing/2014/main" xmlns="" id="{30F3726E-5229-4A76-938B-A59A24ED55A3}"/>
              </a:ext>
            </a:extLst>
          </p:cNvPr>
          <p:cNvSpPr txBox="1"/>
          <p:nvPr/>
        </p:nvSpPr>
        <p:spPr>
          <a:xfrm>
            <a:off x="5263175" y="2751038"/>
            <a:ext cx="3908738" cy="3225498"/>
          </a:xfrm>
          <a:prstGeom prst="rect">
            <a:avLst/>
          </a:prstGeom>
          <a:noFill/>
        </p:spPr>
        <p:txBody>
          <a:bodyPr wrap="square" lIns="146304" tIns="73152" rIns="146304" bIns="73152" rtlCol="0">
            <a:spAutoFit/>
          </a:bodyPr>
          <a:lstStyle/>
          <a:p>
            <a:pPr marL="457182" indent="-457182">
              <a:buFont typeface="Arial" charset="0"/>
              <a:buChar char="•"/>
            </a:pPr>
            <a:r>
              <a:rPr lang="en-US" sz="2200" dirty="0">
                <a:solidFill>
                  <a:srgbClr val="000000"/>
                </a:solidFill>
                <a:latin typeface="Helvetica Neue" charset="0"/>
                <a:ea typeface="Helvetica Neue" charset="0"/>
                <a:cs typeface="Helvetica Neue" charset="0"/>
              </a:rPr>
              <a:t>Encryption &amp; Key Management</a:t>
            </a:r>
          </a:p>
          <a:p>
            <a:pPr marL="457182" indent="-457182">
              <a:buFont typeface="Arial" charset="0"/>
              <a:buChar char="•"/>
            </a:pPr>
            <a:r>
              <a:rPr lang="en-US" sz="2200" dirty="0" err="1">
                <a:solidFill>
                  <a:srgbClr val="000000"/>
                </a:solidFill>
                <a:latin typeface="Helvetica Neue" charset="0"/>
                <a:ea typeface="Helvetica Neue" charset="0"/>
                <a:cs typeface="Helvetica Neue" charset="0"/>
              </a:rPr>
              <a:t>Microservices</a:t>
            </a:r>
            <a:r>
              <a:rPr lang="en-US" sz="2200" dirty="0">
                <a:solidFill>
                  <a:srgbClr val="000000"/>
                </a:solidFill>
                <a:latin typeface="Helvetica Neue" charset="0"/>
                <a:ea typeface="Helvetica Neue" charset="0"/>
                <a:cs typeface="Helvetica Neue" charset="0"/>
              </a:rPr>
              <a:t> Builder</a:t>
            </a:r>
          </a:p>
          <a:p>
            <a:pPr marL="457182" indent="-457182">
              <a:buFont typeface="Arial" charset="0"/>
              <a:buChar char="•"/>
            </a:pPr>
            <a:r>
              <a:rPr lang="en-US" sz="2200" dirty="0">
                <a:solidFill>
                  <a:srgbClr val="000000"/>
                </a:solidFill>
                <a:latin typeface="Helvetica Neue" charset="0"/>
                <a:ea typeface="Helvetica Neue" charset="0"/>
                <a:cs typeface="Helvetica Neue" charset="0"/>
              </a:rPr>
              <a:t>API Connect</a:t>
            </a:r>
          </a:p>
          <a:p>
            <a:pPr marL="457182" indent="-457182">
              <a:buFont typeface="Arial" charset="0"/>
              <a:buChar char="•"/>
            </a:pPr>
            <a:r>
              <a:rPr lang="en-US" sz="2200" dirty="0">
                <a:solidFill>
                  <a:srgbClr val="000000"/>
                </a:solidFill>
                <a:latin typeface="Helvetica Neue" charset="0"/>
                <a:ea typeface="Helvetica Neue" charset="0"/>
                <a:cs typeface="Helvetica Neue" charset="0"/>
              </a:rPr>
              <a:t>Log collection</a:t>
            </a:r>
          </a:p>
          <a:p>
            <a:pPr marL="457182" indent="-457182">
              <a:buFont typeface="Arial" charset="0"/>
              <a:buChar char="•"/>
            </a:pPr>
            <a:r>
              <a:rPr lang="en-US" sz="2200" dirty="0">
                <a:solidFill>
                  <a:srgbClr val="000000"/>
                </a:solidFill>
                <a:latin typeface="Helvetica Neue" charset="0"/>
                <a:ea typeface="Helvetica Neue" charset="0"/>
                <a:cs typeface="Helvetica Neue" charset="0"/>
              </a:rPr>
              <a:t>Identity &amp; Access Control</a:t>
            </a:r>
          </a:p>
          <a:p>
            <a:pPr marL="457182" indent="-457182">
              <a:buFont typeface="Arial" charset="0"/>
              <a:buChar char="•"/>
            </a:pPr>
            <a:r>
              <a:rPr lang="en-US" sz="2200" dirty="0">
                <a:solidFill>
                  <a:srgbClr val="000000"/>
                </a:solidFill>
                <a:latin typeface="Helvetica Neue" charset="0"/>
                <a:ea typeface="Helvetica Neue" charset="0"/>
                <a:cs typeface="Helvetica Neue" charset="0"/>
              </a:rPr>
              <a:t>Audit</a:t>
            </a:r>
          </a:p>
          <a:p>
            <a:pPr marL="457182" indent="-457182">
              <a:buFont typeface="Arial" charset="0"/>
              <a:buChar char="•"/>
            </a:pPr>
            <a:r>
              <a:rPr lang="en-US" sz="2200" dirty="0">
                <a:solidFill>
                  <a:srgbClr val="000000"/>
                </a:solidFill>
                <a:latin typeface="Helvetica Neue" charset="0"/>
                <a:ea typeface="Helvetica Neue" charset="0"/>
                <a:cs typeface="Helvetica Neue" charset="0"/>
              </a:rPr>
              <a:t>Usage/Metering</a:t>
            </a:r>
          </a:p>
          <a:p>
            <a:pPr marL="457182" indent="-457182">
              <a:buFont typeface="Arial" charset="0"/>
              <a:buChar char="•"/>
            </a:pPr>
            <a:endParaRPr lang="en-US" sz="2400" dirty="0">
              <a:solidFill>
                <a:srgbClr val="000000"/>
              </a:solidFill>
              <a:latin typeface="Helvetica Neue" charset="0"/>
              <a:ea typeface="Helvetica Neue" charset="0"/>
              <a:cs typeface="Helvetica Neue" charset="0"/>
            </a:endParaRPr>
          </a:p>
        </p:txBody>
      </p:sp>
      <p:sp>
        <p:nvSpPr>
          <p:cNvPr id="7" name="TextBox 6">
            <a:extLst>
              <a:ext uri="{FF2B5EF4-FFF2-40B4-BE49-F238E27FC236}">
                <a16:creationId xmlns:a16="http://schemas.microsoft.com/office/drawing/2014/main" xmlns="" id="{E9EE3090-EADE-4F6D-9FB3-E7A9DEDCA2C8}"/>
              </a:ext>
            </a:extLst>
          </p:cNvPr>
          <p:cNvSpPr txBox="1"/>
          <p:nvPr/>
        </p:nvSpPr>
        <p:spPr>
          <a:xfrm>
            <a:off x="9171910" y="2751039"/>
            <a:ext cx="4391821" cy="3533275"/>
          </a:xfrm>
          <a:prstGeom prst="rect">
            <a:avLst/>
          </a:prstGeom>
          <a:noFill/>
        </p:spPr>
        <p:txBody>
          <a:bodyPr wrap="square" lIns="146304" tIns="73152" rIns="146304" bIns="73152" rtlCol="0">
            <a:spAutoFit/>
          </a:bodyPr>
          <a:lstStyle/>
          <a:p>
            <a:pPr marL="457182" indent="-457182">
              <a:buFont typeface="Arial" charset="0"/>
              <a:buChar char="•"/>
            </a:pPr>
            <a:r>
              <a:rPr lang="en-US" sz="2200">
                <a:solidFill>
                  <a:srgbClr val="000000"/>
                </a:solidFill>
                <a:latin typeface="Helvetica Neue" charset="0"/>
                <a:ea typeface="Helvetica Neue" charset="0"/>
                <a:cs typeface="Helvetica Neue" charset="0"/>
              </a:rPr>
              <a:t>Data Science Experience (DSX)</a:t>
            </a:r>
          </a:p>
          <a:p>
            <a:pPr marL="457182" indent="-457182">
              <a:buFont typeface="Arial" charset="0"/>
              <a:buChar char="•"/>
            </a:pPr>
            <a:r>
              <a:rPr lang="en-US" sz="2200">
                <a:solidFill>
                  <a:srgbClr val="000000"/>
                </a:solidFill>
                <a:latin typeface="Helvetica Neue" charset="0"/>
                <a:ea typeface="Helvetica Neue" charset="0"/>
                <a:cs typeface="Helvetica Neue" charset="0"/>
              </a:rPr>
              <a:t>Machine Learning</a:t>
            </a:r>
          </a:p>
          <a:p>
            <a:pPr marL="457182" indent="-457182">
              <a:buFont typeface="Arial" charset="0"/>
              <a:buChar char="•"/>
            </a:pPr>
            <a:r>
              <a:rPr lang="en-US" sz="2200">
                <a:solidFill>
                  <a:srgbClr val="000000"/>
                </a:solidFill>
                <a:latin typeface="Helvetica Neue" charset="0"/>
                <a:ea typeface="Helvetica Neue" charset="0"/>
                <a:cs typeface="Helvetica Neue" charset="0"/>
              </a:rPr>
              <a:t>Watson Services</a:t>
            </a:r>
          </a:p>
          <a:p>
            <a:pPr marL="457182" indent="-457182">
              <a:buFont typeface="Arial" charset="0"/>
              <a:buChar char="•"/>
            </a:pPr>
            <a:r>
              <a:rPr lang="en-US" sz="2200" err="1">
                <a:solidFill>
                  <a:srgbClr val="000000"/>
                </a:solidFill>
                <a:latin typeface="Helvetica Neue" charset="0"/>
                <a:ea typeface="Helvetica Neue" charset="0"/>
                <a:cs typeface="Helvetica Neue" charset="0"/>
              </a:rPr>
              <a:t>Redis</a:t>
            </a:r>
            <a:endParaRPr lang="en-US" sz="2200">
              <a:solidFill>
                <a:srgbClr val="000000"/>
              </a:solidFill>
              <a:latin typeface="Helvetica Neue" charset="0"/>
              <a:ea typeface="Helvetica Neue" charset="0"/>
              <a:cs typeface="Helvetica Neue" charset="0"/>
            </a:endParaRPr>
          </a:p>
          <a:p>
            <a:pPr marL="457182" indent="-457182">
              <a:buFont typeface="Arial" charset="0"/>
              <a:buChar char="•"/>
            </a:pPr>
            <a:r>
              <a:rPr lang="en-US" sz="2200" err="1">
                <a:solidFill>
                  <a:srgbClr val="000000"/>
                </a:solidFill>
                <a:latin typeface="Helvetica Neue" charset="0"/>
                <a:ea typeface="Helvetica Neue" charset="0"/>
                <a:cs typeface="Helvetica Neue" charset="0"/>
              </a:rPr>
              <a:t>Elasticsearch</a:t>
            </a:r>
            <a:endParaRPr lang="en-US" sz="2200">
              <a:solidFill>
                <a:srgbClr val="000000"/>
              </a:solidFill>
              <a:latin typeface="Helvetica Neue" charset="0"/>
              <a:ea typeface="Helvetica Neue" charset="0"/>
              <a:cs typeface="Helvetica Neue" charset="0"/>
            </a:endParaRPr>
          </a:p>
          <a:p>
            <a:pPr marL="457182" indent="-457182">
              <a:buFont typeface="Arial" charset="0"/>
              <a:buChar char="•"/>
            </a:pPr>
            <a:r>
              <a:rPr lang="en-US" sz="2200" err="1">
                <a:solidFill>
                  <a:srgbClr val="000000"/>
                </a:solidFill>
                <a:latin typeface="Helvetica Neue" charset="0"/>
                <a:ea typeface="Helvetica Neue" charset="0"/>
                <a:cs typeface="Helvetica Neue" charset="0"/>
              </a:rPr>
              <a:t>Etcd</a:t>
            </a:r>
            <a:endParaRPr lang="en-US" sz="2200">
              <a:solidFill>
                <a:srgbClr val="000000"/>
              </a:solidFill>
              <a:latin typeface="Helvetica Neue" charset="0"/>
              <a:ea typeface="Helvetica Neue" charset="0"/>
              <a:cs typeface="Helvetica Neue" charset="0"/>
            </a:endParaRPr>
          </a:p>
          <a:p>
            <a:pPr marL="457182" indent="-457182">
              <a:buFont typeface="Arial" charset="0"/>
              <a:buChar char="•"/>
            </a:pPr>
            <a:r>
              <a:rPr lang="en-US" sz="2200">
                <a:solidFill>
                  <a:srgbClr val="000000"/>
                </a:solidFill>
                <a:latin typeface="Helvetica Neue" charset="0"/>
                <a:ea typeface="Helvetica Neue" charset="0"/>
                <a:cs typeface="Helvetica Neue" charset="0"/>
              </a:rPr>
              <a:t>Kafka</a:t>
            </a:r>
          </a:p>
          <a:p>
            <a:pPr marL="457182" indent="-457182">
              <a:buFont typeface="Arial" charset="0"/>
              <a:buChar char="•"/>
            </a:pPr>
            <a:r>
              <a:rPr lang="en-US" sz="2200">
                <a:solidFill>
                  <a:srgbClr val="000000"/>
                </a:solidFill>
                <a:latin typeface="Helvetica Neue" charset="0"/>
                <a:ea typeface="Helvetica Neue" charset="0"/>
                <a:cs typeface="Helvetica Neue" charset="0"/>
              </a:rPr>
              <a:t>MongoDB</a:t>
            </a:r>
          </a:p>
          <a:p>
            <a:pPr marL="457182" indent="-457182">
              <a:buFont typeface="Arial" charset="0"/>
              <a:buChar char="•"/>
            </a:pPr>
            <a:r>
              <a:rPr lang="en-US" sz="2200" err="1">
                <a:solidFill>
                  <a:srgbClr val="000000"/>
                </a:solidFill>
                <a:latin typeface="Helvetica Neue" charset="0"/>
                <a:ea typeface="Helvetica Neue" charset="0"/>
                <a:cs typeface="Helvetica Neue" charset="0"/>
              </a:rPr>
              <a:t>RabbitMQ</a:t>
            </a:r>
            <a:endParaRPr lang="en-US" sz="2200">
              <a:solidFill>
                <a:srgbClr val="000000"/>
              </a:solidFill>
              <a:latin typeface="Helvetica Neue" charset="0"/>
              <a:ea typeface="Helvetica Neue" charset="0"/>
              <a:cs typeface="Helvetica Neue" charset="0"/>
            </a:endParaRPr>
          </a:p>
        </p:txBody>
      </p:sp>
      <p:sp>
        <p:nvSpPr>
          <p:cNvPr id="8" name="Rectangle 7">
            <a:extLst>
              <a:ext uri="{FF2B5EF4-FFF2-40B4-BE49-F238E27FC236}">
                <a16:creationId xmlns:a16="http://schemas.microsoft.com/office/drawing/2014/main" xmlns="" id="{0D758BA2-4017-456B-AC88-10765E6ADBA8}"/>
              </a:ext>
            </a:extLst>
          </p:cNvPr>
          <p:cNvSpPr/>
          <p:nvPr/>
        </p:nvSpPr>
        <p:spPr>
          <a:xfrm>
            <a:off x="5407702" y="1454593"/>
            <a:ext cx="3318603" cy="83864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73152" rIns="0" bIns="73152" rtlCol="0" anchor="ctr"/>
          <a:lstStyle/>
          <a:p>
            <a:pPr algn="ctr" defTabSz="728710"/>
            <a:r>
              <a:rPr lang="en-US" sz="1700" b="1" dirty="0">
                <a:solidFill>
                  <a:srgbClr val="FFFFFF"/>
                </a:solidFill>
                <a:latin typeface="Arial"/>
              </a:rPr>
              <a:t>Management </a:t>
            </a:r>
            <a:r>
              <a:rPr lang="en-US" sz="1700" b="1" dirty="0" smtClean="0">
                <a:solidFill>
                  <a:srgbClr val="FFFFFF"/>
                </a:solidFill>
                <a:latin typeface="Arial"/>
              </a:rPr>
              <a:t>services</a:t>
            </a:r>
            <a:endParaRPr lang="en-US" sz="1700" b="1" dirty="0">
              <a:solidFill>
                <a:srgbClr val="FFFFFF"/>
              </a:solidFill>
              <a:latin typeface="Arial"/>
            </a:endParaRPr>
          </a:p>
        </p:txBody>
      </p:sp>
      <p:sp>
        <p:nvSpPr>
          <p:cNvPr id="9" name="Rectangle 8">
            <a:extLst>
              <a:ext uri="{FF2B5EF4-FFF2-40B4-BE49-F238E27FC236}">
                <a16:creationId xmlns:a16="http://schemas.microsoft.com/office/drawing/2014/main" xmlns="" id="{FAA62B4E-FAD1-4E5C-854E-495639F50FAF}"/>
              </a:ext>
            </a:extLst>
          </p:cNvPr>
          <p:cNvSpPr/>
          <p:nvPr/>
        </p:nvSpPr>
        <p:spPr>
          <a:xfrm>
            <a:off x="9434172" y="1454593"/>
            <a:ext cx="3318603" cy="83864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73152" rIns="0" bIns="73152" rtlCol="0" anchor="ctr"/>
          <a:lstStyle/>
          <a:p>
            <a:pPr algn="ctr" defTabSz="728710"/>
            <a:r>
              <a:rPr lang="en-US" sz="1700" b="1">
                <a:solidFill>
                  <a:srgbClr val="FFFFFF"/>
                </a:solidFill>
                <a:latin typeface="Arial"/>
              </a:rPr>
              <a:t>Cognitive, Analytics, &amp; Data</a:t>
            </a:r>
          </a:p>
        </p:txBody>
      </p:sp>
      <p:sp>
        <p:nvSpPr>
          <p:cNvPr id="11"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32</a:t>
            </a:fld>
            <a:endParaRPr lang="en-US" dirty="0">
              <a:solidFill>
                <a:srgbClr val="6D7777"/>
              </a:solidFill>
            </a:endParaRPr>
          </a:p>
        </p:txBody>
      </p:sp>
    </p:spTree>
    <p:custDataLst>
      <p:tags r:id="rId1"/>
    </p:custDataLst>
    <p:extLst>
      <p:ext uri="{BB962C8B-B14F-4D97-AF65-F5344CB8AC3E}">
        <p14:creationId xmlns:p14="http://schemas.microsoft.com/office/powerpoint/2010/main" val="2053829654"/>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33</a:t>
            </a:fld>
            <a:endParaRPr lang="en-US" dirty="0">
              <a:solidFill>
                <a:srgbClr val="6D7777"/>
              </a:solidFill>
            </a:endParaRPr>
          </a:p>
        </p:txBody>
      </p:sp>
      <p:sp>
        <p:nvSpPr>
          <p:cNvPr id="3" name="Text Placeholder 2"/>
          <p:cNvSpPr>
            <a:spLocks noGrp="1"/>
          </p:cNvSpPr>
          <p:nvPr>
            <p:ph type="body" sz="quarter" idx="12"/>
          </p:nvPr>
        </p:nvSpPr>
        <p:spPr/>
        <p:txBody>
          <a:bodyPr/>
          <a:lstStyle/>
          <a:p>
            <a:r>
              <a:rPr lang="en-US" dirty="0" smtClean="0"/>
              <a:t>This presentation is intended for an IBM internal audience only.</a:t>
            </a:r>
            <a:endParaRPr lang="en-US" dirty="0"/>
          </a:p>
        </p:txBody>
      </p:sp>
    </p:spTree>
    <p:custDataLst>
      <p:tags r:id="rId1"/>
    </p:custDataLst>
    <p:extLst>
      <p:ext uri="{BB962C8B-B14F-4D97-AF65-F5344CB8AC3E}">
        <p14:creationId xmlns:p14="http://schemas.microsoft.com/office/powerpoint/2010/main" val="1069325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7777481"/>
            <a:ext cx="3413760" cy="302261"/>
          </a:xfrm>
          <a:prstGeom prst="rect">
            <a:avLst/>
          </a:prstGeom>
        </p:spPr>
        <p:txBody>
          <a:bodyPr/>
          <a:lstStyle/>
          <a:p>
            <a:pPr defTabSz="1097230"/>
            <a:fld id="{6FCA97BC-0DBA-CD4F-A4A6-3A7104B3C5A2}" type="slidenum">
              <a:rPr kumimoji="0" lang="en-US" smtClean="0">
                <a:ea typeface="+mn-ea"/>
              </a:rPr>
              <a:pPr defTabSz="1097230"/>
              <a:t>34</a:t>
            </a:fld>
            <a:endParaRPr kumimoji="0" lang="en-US">
              <a:ea typeface="+mn-ea"/>
            </a:endParaRPr>
          </a:p>
        </p:txBody>
      </p:sp>
      <p:sp>
        <p:nvSpPr>
          <p:cNvPr id="4" name="Rectangle 3"/>
          <p:cNvSpPr/>
          <p:nvPr/>
        </p:nvSpPr>
        <p:spPr>
          <a:xfrm>
            <a:off x="1706880" y="3564150"/>
            <a:ext cx="11158397" cy="738664"/>
          </a:xfrm>
          <a:prstGeom prst="rect">
            <a:avLst/>
          </a:prstGeom>
        </p:spPr>
        <p:txBody>
          <a:bodyPr wrap="square" lIns="146304" tIns="73152" rIns="146304" bIns="73152">
            <a:spAutoFit/>
          </a:bodyPr>
          <a:lstStyle/>
          <a:p>
            <a:r>
              <a:rPr lang="en-US" sz="3800" b="1" dirty="0" smtClean="0">
                <a:solidFill>
                  <a:schemeClr val="accent3"/>
                </a:solidFill>
              </a:rPr>
              <a:t>IBM Cloud Private</a:t>
            </a:r>
            <a:r>
              <a:rPr lang="en-US" sz="3800" dirty="0" smtClean="0">
                <a:solidFill>
                  <a:schemeClr val="accent3"/>
                </a:solidFill>
              </a:rPr>
              <a:t> </a:t>
            </a:r>
            <a:r>
              <a:rPr lang="en-US" sz="3800" dirty="0">
                <a:solidFill>
                  <a:schemeClr val="accent3"/>
                </a:solidFill>
              </a:rPr>
              <a:t>back up charts</a:t>
            </a:r>
          </a:p>
        </p:txBody>
      </p:sp>
    </p:spTree>
    <p:custDataLst>
      <p:tags r:id="rId1"/>
    </p:custDataLst>
    <p:extLst>
      <p:ext uri="{BB962C8B-B14F-4D97-AF65-F5344CB8AC3E}">
        <p14:creationId xmlns:p14="http://schemas.microsoft.com/office/powerpoint/2010/main" val="2419609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71341" y="1394110"/>
            <a:ext cx="6393629" cy="6344301"/>
          </a:xfrm>
          <a:prstGeom prst="rect">
            <a:avLst/>
          </a:prstGeom>
          <a:noFill/>
        </p:spPr>
        <p:txBody>
          <a:bodyPr wrap="square" lIns="146304" tIns="73152" rIns="146304" bIns="73152" rtlCol="0">
            <a:spAutoFit/>
          </a:bodyPr>
          <a:lstStyle/>
          <a:p>
            <a:pPr marL="292608" indent="-292608">
              <a:spcBef>
                <a:spcPts val="1280"/>
              </a:spcBef>
              <a:buFont typeface="Arial" charset="0"/>
              <a:buChar char="•"/>
            </a:pPr>
            <a:r>
              <a:rPr lang="en-US" sz="2400" dirty="0"/>
              <a:t>A private cloud platform for enterprises to develop, test and run their applications in their datacenters with full control </a:t>
            </a:r>
          </a:p>
          <a:p>
            <a:pPr marL="292608" indent="-292608">
              <a:spcBef>
                <a:spcPts val="1280"/>
              </a:spcBef>
              <a:buFont typeface="Arial" charset="0"/>
              <a:buChar char="•"/>
            </a:pPr>
            <a:r>
              <a:rPr lang="en-US" sz="2400" dirty="0"/>
              <a:t>An integrated platform consisting of </a:t>
            </a:r>
            <a:r>
              <a:rPr lang="en-US" sz="2400" dirty="0" err="1"/>
              <a:t>PaaS</a:t>
            </a:r>
            <a:r>
              <a:rPr lang="en-US" sz="2400" dirty="0"/>
              <a:t> based on </a:t>
            </a:r>
            <a:r>
              <a:rPr lang="en-US" sz="2400" dirty="0" err="1"/>
              <a:t>Kubernetes</a:t>
            </a:r>
            <a:r>
              <a:rPr lang="en-US" sz="2400" dirty="0"/>
              <a:t> and developer services from IBM and partners</a:t>
            </a:r>
          </a:p>
          <a:p>
            <a:pPr marL="292608" indent="-292608">
              <a:spcBef>
                <a:spcPts val="1280"/>
              </a:spcBef>
              <a:buFont typeface="Arial" charset="0"/>
              <a:buChar char="•"/>
            </a:pPr>
            <a:r>
              <a:rPr lang="en-US" sz="2400" dirty="0"/>
              <a:t>Announced and available on June 27</a:t>
            </a:r>
          </a:p>
          <a:p>
            <a:pPr marL="292608" indent="-292608">
              <a:spcBef>
                <a:spcPts val="1280"/>
              </a:spcBef>
              <a:buFont typeface="Arial" charset="0"/>
              <a:buChar char="•"/>
            </a:pPr>
            <a:r>
              <a:rPr lang="en-US" sz="2400" dirty="0"/>
              <a:t>Evolution of IBM </a:t>
            </a:r>
            <a:r>
              <a:rPr lang="en-US" sz="2400" dirty="0" err="1"/>
              <a:t>Bluemix</a:t>
            </a:r>
            <a:r>
              <a:rPr lang="en-US" sz="2400" dirty="0"/>
              <a:t> Local, addressing the </a:t>
            </a:r>
            <a:r>
              <a:rPr lang="en-US" sz="2400" b="1" dirty="0">
                <a:solidFill>
                  <a:schemeClr val="accent1"/>
                </a:solidFill>
              </a:rPr>
              <a:t>previous</a:t>
            </a:r>
            <a:r>
              <a:rPr lang="en-US" sz="2400" dirty="0"/>
              <a:t> offering challenges and market needs more crisply</a:t>
            </a:r>
          </a:p>
          <a:p>
            <a:pPr marL="292608" indent="-292608">
              <a:spcBef>
                <a:spcPts val="1280"/>
              </a:spcBef>
              <a:buFont typeface="Arial" charset="0"/>
              <a:buChar char="•"/>
            </a:pPr>
            <a:r>
              <a:rPr lang="en-US" sz="2400" dirty="0"/>
              <a:t>An important offering for delivering modernized IBM middleware and data services to enterprise customers, and </a:t>
            </a:r>
            <a:r>
              <a:rPr lang="en-US" sz="2400" dirty="0" err="1"/>
              <a:t>and</a:t>
            </a:r>
            <a:r>
              <a:rPr lang="en-US" sz="2400" dirty="0"/>
              <a:t> accelerating the enterprise path to cloud native applications </a:t>
            </a:r>
          </a:p>
        </p:txBody>
      </p:sp>
      <p:pic>
        <p:nvPicPr>
          <p:cNvPr id="4" name="Picture 3"/>
          <p:cNvPicPr>
            <a:picLocks noChangeAspect="1"/>
          </p:cNvPicPr>
          <p:nvPr/>
        </p:nvPicPr>
        <p:blipFill>
          <a:blip r:embed="rId3"/>
          <a:stretch>
            <a:fillRect/>
          </a:stretch>
        </p:blipFill>
        <p:spPr>
          <a:xfrm>
            <a:off x="6464970" y="1476242"/>
            <a:ext cx="7956885" cy="2984744"/>
          </a:xfrm>
          <a:prstGeom prst="rect">
            <a:avLst/>
          </a:prstGeom>
        </p:spPr>
      </p:pic>
      <p:pic>
        <p:nvPicPr>
          <p:cNvPr id="5" name="Picture 4"/>
          <p:cNvPicPr>
            <a:picLocks noChangeAspect="1"/>
          </p:cNvPicPr>
          <p:nvPr/>
        </p:nvPicPr>
        <p:blipFill>
          <a:blip r:embed="rId4"/>
          <a:stretch>
            <a:fillRect/>
          </a:stretch>
        </p:blipFill>
        <p:spPr>
          <a:xfrm>
            <a:off x="6464970" y="4652212"/>
            <a:ext cx="7956885" cy="3128210"/>
          </a:xfrm>
          <a:prstGeom prst="rect">
            <a:avLst/>
          </a:prstGeom>
        </p:spPr>
      </p:pic>
      <p:sp>
        <p:nvSpPr>
          <p:cNvPr id="6" name="Title 5"/>
          <p:cNvSpPr>
            <a:spLocks noGrp="1"/>
          </p:cNvSpPr>
          <p:nvPr>
            <p:ph type="title"/>
          </p:nvPr>
        </p:nvSpPr>
        <p:spPr/>
        <p:txBody>
          <a:bodyPr/>
          <a:lstStyle/>
          <a:p>
            <a:r>
              <a:rPr lang="en-US" sz="3500" b="0" dirty="0" smtClean="0">
                <a:solidFill>
                  <a:schemeClr val="accent4"/>
                </a:solidFill>
                <a:latin typeface="Arial" charset="0"/>
                <a:ea typeface="Arial" charset="0"/>
                <a:cs typeface="Arial" charset="0"/>
              </a:rPr>
              <a:t>IBM Cloud Private:</a:t>
            </a:r>
            <a:r>
              <a:rPr lang="en-US" altLang="zh-CN" sz="3500" b="0" dirty="0" smtClean="0">
                <a:solidFill>
                  <a:schemeClr val="accent4"/>
                </a:solidFill>
                <a:latin typeface="Arial" charset="0"/>
                <a:ea typeface="Arial" charset="0"/>
                <a:cs typeface="Arial" charset="0"/>
              </a:rPr>
              <a:t> </a:t>
            </a:r>
            <a:r>
              <a:rPr lang="en-US" sz="3500" b="0" dirty="0">
                <a:solidFill>
                  <a:schemeClr val="accent4"/>
                </a:solidFill>
                <a:latin typeface="Arial" charset="0"/>
                <a:ea typeface="Arial" charset="0"/>
                <a:cs typeface="Arial" charset="0"/>
              </a:rPr>
              <a:t>Overview</a:t>
            </a:r>
          </a:p>
        </p:txBody>
      </p:sp>
      <p:sp>
        <p:nvSpPr>
          <p:cNvPr id="8"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35</a:t>
            </a:fld>
            <a:endParaRPr lang="en-US" dirty="0">
              <a:solidFill>
                <a:srgbClr val="6D7777"/>
              </a:solidFill>
            </a:endParaRPr>
          </a:p>
        </p:txBody>
      </p:sp>
    </p:spTree>
    <p:custDataLst>
      <p:tags r:id="rId1"/>
    </p:custDataLst>
    <p:extLst>
      <p:ext uri="{BB962C8B-B14F-4D97-AF65-F5344CB8AC3E}">
        <p14:creationId xmlns:p14="http://schemas.microsoft.com/office/powerpoint/2010/main" val="219511476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11E38D9-2207-456D-8713-1DF9B8BDF0DB}"/>
              </a:ext>
            </a:extLst>
          </p:cNvPr>
          <p:cNvSpPr/>
          <p:nvPr/>
        </p:nvSpPr>
        <p:spPr>
          <a:xfrm>
            <a:off x="365761" y="1113273"/>
            <a:ext cx="13966930" cy="2215992"/>
          </a:xfrm>
          <a:prstGeom prst="rect">
            <a:avLst/>
          </a:prstGeom>
        </p:spPr>
        <p:txBody>
          <a:bodyPr wrap="square" lIns="146304" tIns="73152" rIns="146304" bIns="73152">
            <a:spAutoFit/>
          </a:bodyPr>
          <a:lstStyle/>
          <a:p>
            <a:pPr marL="205741" indent="-205741" defTabSz="1097280" eaLnBrk="0" fontAlgn="base" hangingPunct="0">
              <a:spcBef>
                <a:spcPct val="0"/>
              </a:spcBef>
              <a:spcAft>
                <a:spcPct val="0"/>
              </a:spcAft>
              <a:buFont typeface="Arial" charset="0"/>
              <a:buChar char="•"/>
              <a:defRPr/>
            </a:pPr>
            <a:r>
              <a:rPr kumimoji="1" lang="en-US" sz="2200" kern="0" spc="-37" dirty="0" err="1">
                <a:solidFill>
                  <a:prstClr val="black"/>
                </a:solidFill>
                <a:latin typeface="Arial"/>
                <a:ea typeface=""/>
                <a:cs typeface="Arial"/>
                <a:sym typeface="Arial"/>
              </a:rPr>
              <a:t>Docker</a:t>
            </a:r>
            <a:r>
              <a:rPr kumimoji="1" lang="en-US" sz="2200" kern="0" spc="-37" dirty="0">
                <a:solidFill>
                  <a:prstClr val="black"/>
                </a:solidFill>
                <a:latin typeface="Arial"/>
                <a:ea typeface=""/>
                <a:cs typeface="Arial"/>
                <a:sym typeface="Arial"/>
              </a:rPr>
              <a:t> </a:t>
            </a:r>
            <a:r>
              <a:rPr kumimoji="1" lang="en-US" sz="2200" kern="0" spc="-37" dirty="0" smtClean="0">
                <a:solidFill>
                  <a:prstClr val="black"/>
                </a:solidFill>
                <a:latin typeface="Arial"/>
                <a:ea typeface=""/>
                <a:cs typeface="Arial"/>
                <a:sym typeface="Arial"/>
              </a:rPr>
              <a:t>containers </a:t>
            </a:r>
            <a:r>
              <a:rPr kumimoji="1" lang="en-US" sz="2200" kern="0" spc="-37" dirty="0">
                <a:solidFill>
                  <a:prstClr val="black"/>
                </a:solidFill>
                <a:latin typeface="Arial"/>
                <a:ea typeface=""/>
                <a:cs typeface="Arial"/>
                <a:sym typeface="Arial"/>
              </a:rPr>
              <a:t>and </a:t>
            </a:r>
            <a:r>
              <a:rPr kumimoji="1" lang="en-US" sz="2200" kern="0" spc="-37" dirty="0" err="1">
                <a:solidFill>
                  <a:prstClr val="black"/>
                </a:solidFill>
                <a:latin typeface="Arial"/>
                <a:ea typeface=""/>
                <a:cs typeface="Arial"/>
                <a:sym typeface="Arial"/>
              </a:rPr>
              <a:t>Kubernetes</a:t>
            </a:r>
            <a:endParaRPr kumimoji="1" lang="en-US" sz="2200" kern="0" spc="-37" dirty="0">
              <a:solidFill>
                <a:prstClr val="black"/>
              </a:solidFill>
              <a:latin typeface="Arial"/>
              <a:ea typeface=""/>
              <a:cs typeface="Arial"/>
              <a:sym typeface="Arial"/>
            </a:endParaRPr>
          </a:p>
          <a:p>
            <a:pPr marL="205741" indent="-205741" defTabSz="1097280" eaLnBrk="0" fontAlgn="base" hangingPunct="0">
              <a:spcBef>
                <a:spcPct val="0"/>
              </a:spcBef>
              <a:spcAft>
                <a:spcPct val="0"/>
              </a:spcAft>
              <a:buFont typeface="Arial" charset="0"/>
              <a:buChar char="•"/>
              <a:defRPr/>
            </a:pPr>
            <a:endParaRPr kumimoji="1" lang="en-US" sz="2200" kern="0" spc="-37" dirty="0">
              <a:solidFill>
                <a:prstClr val="black"/>
              </a:solidFill>
              <a:latin typeface="Arial"/>
              <a:ea typeface=""/>
              <a:cs typeface="Arial"/>
              <a:sym typeface="Arial"/>
            </a:endParaRPr>
          </a:p>
          <a:p>
            <a:pPr marL="205741" indent="-205741" defTabSz="1097280" eaLnBrk="0" fontAlgn="base" hangingPunct="0">
              <a:spcBef>
                <a:spcPct val="0"/>
              </a:spcBef>
              <a:spcAft>
                <a:spcPct val="0"/>
              </a:spcAft>
              <a:buFont typeface="Arial" charset="0"/>
              <a:buChar char="•"/>
              <a:defRPr/>
            </a:pPr>
            <a:r>
              <a:rPr kumimoji="1" lang="en-US" sz="2200" kern="0" spc="-37" dirty="0">
                <a:solidFill>
                  <a:prstClr val="black"/>
                </a:solidFill>
                <a:latin typeface="Arial"/>
                <a:ea typeface=""/>
                <a:cs typeface="Arial"/>
                <a:sym typeface="Arial"/>
              </a:rPr>
              <a:t>Service Catalog with a library of services </a:t>
            </a:r>
          </a:p>
          <a:p>
            <a:pPr marL="205741" indent="-205741" defTabSz="1097280" eaLnBrk="0" fontAlgn="base" hangingPunct="0">
              <a:spcBef>
                <a:spcPct val="0"/>
              </a:spcBef>
              <a:spcAft>
                <a:spcPct val="0"/>
              </a:spcAft>
              <a:buFont typeface="Arial" charset="0"/>
              <a:buChar char="•"/>
              <a:defRPr/>
            </a:pPr>
            <a:endParaRPr kumimoji="1" lang="en-US" sz="2200" kern="0" spc="-37" dirty="0">
              <a:solidFill>
                <a:prstClr val="black"/>
              </a:solidFill>
              <a:latin typeface="Arial"/>
              <a:ea typeface=""/>
              <a:cs typeface="Arial"/>
              <a:sym typeface="Arial"/>
            </a:endParaRPr>
          </a:p>
          <a:p>
            <a:pPr marL="205741" indent="-205741" defTabSz="1097280" eaLnBrk="0" fontAlgn="base" hangingPunct="0">
              <a:spcBef>
                <a:spcPct val="0"/>
              </a:spcBef>
              <a:spcAft>
                <a:spcPct val="0"/>
              </a:spcAft>
              <a:buFont typeface="Arial" charset="0"/>
              <a:buChar char="•"/>
              <a:defRPr/>
            </a:pPr>
            <a:r>
              <a:rPr kumimoji="1" lang="en-US" sz="2200" kern="0" spc="-37" dirty="0">
                <a:solidFill>
                  <a:prstClr val="black"/>
                </a:solidFill>
                <a:latin typeface="Arial"/>
                <a:ea typeface=""/>
                <a:cs typeface="Arial"/>
                <a:sym typeface="Arial"/>
              </a:rPr>
              <a:t>Included services:  Liberty, </a:t>
            </a:r>
            <a:r>
              <a:rPr kumimoji="1" lang="en-US" sz="2200" kern="0" spc="-37" dirty="0" err="1">
                <a:solidFill>
                  <a:prstClr val="black"/>
                </a:solidFill>
                <a:latin typeface="Calibri"/>
                <a:ea typeface=""/>
                <a:cs typeface="Arial"/>
                <a:sym typeface="Arial"/>
              </a:rPr>
              <a:t>Microservices</a:t>
            </a:r>
            <a:r>
              <a:rPr kumimoji="1" lang="en-US" sz="2200" kern="0" spc="-37" dirty="0">
                <a:solidFill>
                  <a:prstClr val="black"/>
                </a:solidFill>
                <a:latin typeface="Calibri"/>
                <a:ea typeface=""/>
                <a:cs typeface="Arial"/>
                <a:sym typeface="Arial"/>
              </a:rPr>
              <a:t> Builder, DB2 </a:t>
            </a:r>
            <a:r>
              <a:rPr kumimoji="1" lang="en-US" sz="2200" kern="0" spc="-37" dirty="0" err="1">
                <a:solidFill>
                  <a:prstClr val="black"/>
                </a:solidFill>
                <a:latin typeface="Calibri"/>
                <a:ea typeface=""/>
                <a:cs typeface="Arial"/>
                <a:sym typeface="Arial"/>
              </a:rPr>
              <a:t>DeveloperC</a:t>
            </a:r>
            <a:r>
              <a:rPr kumimoji="1" lang="en-US" sz="2200" kern="0" spc="-37" dirty="0">
                <a:solidFill>
                  <a:prstClr val="black"/>
                </a:solidFill>
                <a:latin typeface="Calibri"/>
                <a:ea typeface=""/>
                <a:cs typeface="Arial"/>
                <a:sym typeface="Arial"/>
              </a:rPr>
              <a:t> (non-production), MQ Advanced for Developers,  </a:t>
            </a:r>
            <a:r>
              <a:rPr kumimoji="1" lang="en-US" sz="2200" kern="0" spc="-37" dirty="0" err="1">
                <a:solidFill>
                  <a:prstClr val="black"/>
                </a:solidFill>
                <a:latin typeface="Calibri"/>
                <a:ea typeface=""/>
                <a:cs typeface="Arial"/>
                <a:sym typeface="Arial"/>
              </a:rPr>
              <a:t>Redis</a:t>
            </a:r>
            <a:r>
              <a:rPr kumimoji="1" lang="en-US" sz="2200" kern="0" spc="-37" dirty="0">
                <a:solidFill>
                  <a:prstClr val="black"/>
                </a:solidFill>
                <a:latin typeface="Calibri"/>
                <a:ea typeface=""/>
                <a:cs typeface="Arial"/>
                <a:sym typeface="Arial"/>
              </a:rPr>
              <a:t>, many other open source app </a:t>
            </a:r>
            <a:r>
              <a:rPr kumimoji="1" lang="en-US" sz="2200" kern="0" spc="-37" dirty="0" err="1">
                <a:solidFill>
                  <a:prstClr val="black"/>
                </a:solidFill>
                <a:latin typeface="Calibri"/>
                <a:ea typeface=""/>
                <a:cs typeface="Arial"/>
                <a:sym typeface="Arial"/>
              </a:rPr>
              <a:t>dev</a:t>
            </a:r>
            <a:r>
              <a:rPr kumimoji="1" lang="en-US" sz="2200" kern="0" spc="-37" dirty="0">
                <a:solidFill>
                  <a:prstClr val="black"/>
                </a:solidFill>
                <a:latin typeface="Calibri"/>
                <a:ea typeface=""/>
                <a:cs typeface="Arial"/>
                <a:sym typeface="Arial"/>
              </a:rPr>
              <a:t> tools</a:t>
            </a:r>
          </a:p>
        </p:txBody>
      </p:sp>
      <p:sp>
        <p:nvSpPr>
          <p:cNvPr id="5" name="Title 4"/>
          <p:cNvSpPr>
            <a:spLocks noGrp="1"/>
          </p:cNvSpPr>
          <p:nvPr>
            <p:ph type="title"/>
          </p:nvPr>
        </p:nvSpPr>
        <p:spPr/>
        <p:txBody>
          <a:bodyPr/>
          <a:lstStyle/>
          <a:p>
            <a:r>
              <a:rPr lang="en-US" sz="3500" b="0" dirty="0" smtClean="0">
                <a:solidFill>
                  <a:schemeClr val="accent4"/>
                </a:solidFill>
                <a:latin typeface="Arial" charset="0"/>
                <a:ea typeface="Arial" charset="0"/>
                <a:cs typeface="Arial" charset="0"/>
              </a:rPr>
              <a:t>IBM Cloud Private: What’s in it</a:t>
            </a:r>
            <a:r>
              <a:rPr lang="en-US" sz="3500" b="0" dirty="0">
                <a:solidFill>
                  <a:schemeClr val="accent4"/>
                </a:solidFill>
                <a:latin typeface="Arial" charset="0"/>
                <a:ea typeface="Arial" charset="0"/>
                <a:cs typeface="Arial" charset="0"/>
              </a:rPr>
              <a:t>?</a:t>
            </a:r>
          </a:p>
        </p:txBody>
      </p:sp>
      <p:pic>
        <p:nvPicPr>
          <p:cNvPr id="33" name="Picture 32">
            <a:extLst>
              <a:ext uri="{FF2B5EF4-FFF2-40B4-BE49-F238E27FC236}">
                <a16:creationId xmlns:a16="http://schemas.microsoft.com/office/drawing/2014/main" xmlns="" id="{545DF411-2190-4D95-9AF1-C1221ECEC1A1}"/>
              </a:ext>
            </a:extLst>
          </p:cNvPr>
          <p:cNvPicPr>
            <a:picLocks noChangeAspect="1"/>
          </p:cNvPicPr>
          <p:nvPr/>
        </p:nvPicPr>
        <p:blipFill>
          <a:blip r:embed="rId4"/>
          <a:stretch>
            <a:fillRect/>
          </a:stretch>
        </p:blipFill>
        <p:spPr>
          <a:xfrm>
            <a:off x="837740" y="2947663"/>
            <a:ext cx="13191566" cy="4738454"/>
          </a:xfrm>
          <a:prstGeom prst="rect">
            <a:avLst/>
          </a:prstGeom>
        </p:spPr>
      </p:pic>
      <p:sp>
        <p:nvSpPr>
          <p:cNvPr id="7"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36</a:t>
            </a:fld>
            <a:endParaRPr lang="en-US" dirty="0">
              <a:solidFill>
                <a:srgbClr val="6D7777"/>
              </a:solidFill>
            </a:endParaRPr>
          </a:p>
        </p:txBody>
      </p:sp>
    </p:spTree>
    <p:custDataLst>
      <p:tags r:id="rId1"/>
    </p:custDataLst>
    <p:extLst>
      <p:ext uri="{BB962C8B-B14F-4D97-AF65-F5344CB8AC3E}">
        <p14:creationId xmlns:p14="http://schemas.microsoft.com/office/powerpoint/2010/main" val="3620090975"/>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tangle 2"/>
          <p:cNvSpPr>
            <a:spLocks/>
          </p:cNvSpPr>
          <p:nvPr/>
        </p:nvSpPr>
        <p:spPr bwMode="auto">
          <a:xfrm>
            <a:off x="324193" y="340818"/>
            <a:ext cx="13842914" cy="1047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lvl="0" eaLnBrk="1">
              <a:defRPr/>
            </a:pPr>
            <a:endParaRPr kumimoji="1" lang="x-none" altLang="x-none" sz="3200" b="1">
              <a:solidFill>
                <a:srgbClr val="235C80"/>
              </a:solidFill>
              <a:latin typeface="Helvetica Neue for IBM Light" charset="0"/>
              <a:ea typeface="Helvetica Neue for IBM Light" charset="0"/>
              <a:cs typeface="Helvetica Neue for IBM Light" charset="0"/>
              <a:sym typeface="Helvetica Neue for IBM Light" charset="0"/>
            </a:endParaRPr>
          </a:p>
        </p:txBody>
      </p:sp>
      <p:sp>
        <p:nvSpPr>
          <p:cNvPr id="2" name="Title 1"/>
          <p:cNvSpPr>
            <a:spLocks noGrp="1"/>
          </p:cNvSpPr>
          <p:nvPr>
            <p:ph type="title"/>
          </p:nvPr>
        </p:nvSpPr>
        <p:spPr/>
        <p:txBody>
          <a:bodyPr/>
          <a:lstStyle/>
          <a:p>
            <a:pPr lvl="0"/>
            <a:r>
              <a:rPr lang="en-US" altLang="x-none" sz="3500" b="0" dirty="0">
                <a:solidFill>
                  <a:schemeClr val="accent4"/>
                </a:solidFill>
                <a:latin typeface="Arial" charset="0"/>
                <a:ea typeface="Arial" charset="0"/>
                <a:cs typeface="Arial" charset="0"/>
                <a:sym typeface="Helvetica Neue for IBM Light" charset="0"/>
              </a:rPr>
              <a:t>IBM Cloud </a:t>
            </a:r>
            <a:r>
              <a:rPr lang="en-US" altLang="x-none" sz="3500" b="0" dirty="0" smtClean="0">
                <a:solidFill>
                  <a:schemeClr val="accent4"/>
                </a:solidFill>
                <a:latin typeface="Arial" charset="0"/>
                <a:ea typeface="Arial" charset="0"/>
                <a:cs typeface="Arial" charset="0"/>
                <a:sym typeface="Helvetica Neue for IBM Light" charset="0"/>
              </a:rPr>
              <a:t>Private (ICP) </a:t>
            </a:r>
            <a:r>
              <a:rPr lang="en-US" altLang="x-none" sz="3500" b="0" dirty="0">
                <a:solidFill>
                  <a:schemeClr val="accent4"/>
                </a:solidFill>
                <a:latin typeface="Arial" charset="0"/>
                <a:ea typeface="Arial" charset="0"/>
                <a:cs typeface="Arial" charset="0"/>
                <a:sym typeface="Helvetica Neue for IBM Light" charset="0"/>
              </a:rPr>
              <a:t>is central to IBM’s Hybrid Cloud Strategy</a:t>
            </a:r>
            <a:endParaRPr lang="en-US" dirty="0">
              <a:solidFill>
                <a:schemeClr val="accent4"/>
              </a:solidFill>
              <a:latin typeface="Arial" charset="0"/>
              <a:ea typeface="Arial" charset="0"/>
              <a:cs typeface="Arial" charset="0"/>
            </a:endParaRPr>
          </a:p>
        </p:txBody>
      </p:sp>
      <p:pic>
        <p:nvPicPr>
          <p:cNvPr id="9" name="Picture 4" descr="Hybridcloud-illustration">
            <a:extLst>
              <a:ext uri="{FF2B5EF4-FFF2-40B4-BE49-F238E27FC236}">
                <a16:creationId xmlns:a16="http://schemas.microsoft.com/office/drawing/2014/main" xmlns="" id="{725ADC9F-111A-4B42-9673-2529C779F901}"/>
              </a:ext>
            </a:extLst>
          </p:cNvPr>
          <p:cNvPicPr>
            <a:picLocks noChangeAspect="1" noChangeArrowheads="1"/>
          </p:cNvPicPr>
          <p:nvPr/>
        </p:nvPicPr>
        <p:blipFill>
          <a:blip r:embed="rId3"/>
          <a:srcRect/>
          <a:stretch>
            <a:fillRect/>
          </a:stretch>
        </p:blipFill>
        <p:spPr bwMode="auto">
          <a:xfrm>
            <a:off x="7550678" y="2780310"/>
            <a:ext cx="4152702" cy="3460586"/>
          </a:xfrm>
          <a:prstGeom prst="rect">
            <a:avLst/>
          </a:prstGeom>
          <a:solidFill>
            <a:srgbClr val="5592DA">
              <a:alpha val="5882"/>
            </a:srgbClr>
          </a:solidFill>
          <a:ln w="3175">
            <a:solidFill>
              <a:srgbClr val="91A1AA">
                <a:alpha val="25882"/>
              </a:srgbClr>
            </a:solidFill>
            <a:miter lim="400000"/>
            <a:headEnd/>
            <a:tailEnd/>
          </a:ln>
        </p:spPr>
      </p:pic>
      <p:sp>
        <p:nvSpPr>
          <p:cNvPr id="10" name="Shape 238">
            <a:extLst>
              <a:ext uri="{FF2B5EF4-FFF2-40B4-BE49-F238E27FC236}">
                <a16:creationId xmlns:a16="http://schemas.microsoft.com/office/drawing/2014/main" xmlns="" id="{0460FCC8-10A0-44F1-BED0-CE3CCA87A9C1}"/>
              </a:ext>
            </a:extLst>
          </p:cNvPr>
          <p:cNvSpPr>
            <a:spLocks noChangeArrowheads="1"/>
          </p:cNvSpPr>
          <p:nvPr/>
        </p:nvSpPr>
        <p:spPr bwMode="auto">
          <a:xfrm>
            <a:off x="7228691" y="6256874"/>
            <a:ext cx="4987248" cy="1170408"/>
          </a:xfrm>
          <a:prstGeom prst="rect">
            <a:avLst/>
          </a:prstGeom>
          <a:solidFill>
            <a:schemeClr val="accent5">
              <a:lumMod val="20000"/>
              <a:lumOff val="80000"/>
            </a:schemeClr>
          </a:solidFill>
          <a:ln w="3175">
            <a:solidFill>
              <a:srgbClr val="91A1AA">
                <a:alpha val="25882"/>
              </a:srgbClr>
            </a:solidFill>
            <a:miter lim="400000"/>
            <a:headEnd/>
            <a:tailEnd/>
          </a:ln>
        </p:spPr>
        <p:txBody>
          <a:bodyPr wrap="square" lIns="107104" tIns="107104" rIns="107104" bIns="107104" anchor="ctr">
            <a:spAutoFit/>
          </a:bodyPr>
          <a:lstStyle/>
          <a:p>
            <a:pPr algn="ctr">
              <a:spcBef>
                <a:spcPts val="960"/>
              </a:spcBef>
            </a:pPr>
            <a:r>
              <a:rPr lang="en-US" sz="1800" b="1">
                <a:solidFill>
                  <a:srgbClr val="5592DA"/>
                </a:solidFill>
                <a:latin typeface="Helvetica Neue" charset="0"/>
                <a:ea typeface="Helvetica Neue" charset="0"/>
                <a:cs typeface="Helvetica Neue" charset="0"/>
                <a:sym typeface="Helvetica Neue"/>
              </a:rPr>
              <a:t>Seamless Experience</a:t>
            </a:r>
          </a:p>
          <a:p>
            <a:pPr algn="ctr">
              <a:spcBef>
                <a:spcPts val="960"/>
              </a:spcBef>
            </a:pPr>
            <a:r>
              <a:rPr lang="en-US" sz="1800">
                <a:solidFill>
                  <a:srgbClr val="000000">
                    <a:lumMod val="75000"/>
                    <a:lumOff val="25000"/>
                  </a:srgbClr>
                </a:solidFill>
                <a:latin typeface="Helvetica Neue" charset="0"/>
                <a:ea typeface="Helvetica Neue" charset="0"/>
                <a:cs typeface="Helvetica Neue" charset="0"/>
                <a:sym typeface="Helvetica Neue Light"/>
              </a:rPr>
              <a:t>Regardless of which combination you choose, you can expect a single, seamless experience.</a:t>
            </a:r>
          </a:p>
        </p:txBody>
      </p:sp>
      <p:sp>
        <p:nvSpPr>
          <p:cNvPr id="11" name="Shape 235">
            <a:extLst>
              <a:ext uri="{FF2B5EF4-FFF2-40B4-BE49-F238E27FC236}">
                <a16:creationId xmlns:a16="http://schemas.microsoft.com/office/drawing/2014/main" xmlns="" id="{F7E923E9-E60C-425F-9B84-54FDB7B1EF0D}"/>
              </a:ext>
            </a:extLst>
          </p:cNvPr>
          <p:cNvSpPr>
            <a:spLocks noChangeArrowheads="1"/>
          </p:cNvSpPr>
          <p:nvPr/>
        </p:nvSpPr>
        <p:spPr bwMode="auto">
          <a:xfrm>
            <a:off x="5119480" y="2860500"/>
            <a:ext cx="2306320" cy="1447406"/>
          </a:xfrm>
          <a:prstGeom prst="rect">
            <a:avLst/>
          </a:prstGeom>
          <a:solidFill>
            <a:srgbClr val="5592DA">
              <a:alpha val="5882"/>
            </a:srgbClr>
          </a:solidFill>
          <a:ln w="3175">
            <a:solidFill>
              <a:srgbClr val="91A1AA">
                <a:alpha val="25882"/>
              </a:srgbClr>
            </a:solidFill>
            <a:miter lim="400000"/>
            <a:headEnd/>
            <a:tailEnd/>
          </a:ln>
        </p:spPr>
        <p:txBody>
          <a:bodyPr lIns="107104" tIns="107104" rIns="107104" bIns="107104" anchor="ctr">
            <a:spAutoFit/>
          </a:bodyPr>
          <a:lstStyle/>
          <a:p>
            <a:pPr algn="ctr">
              <a:spcBef>
                <a:spcPts val="960"/>
              </a:spcBef>
            </a:pPr>
            <a:r>
              <a:rPr lang="en-US" sz="1800" b="1">
                <a:solidFill>
                  <a:srgbClr val="5592DA"/>
                </a:solidFill>
                <a:latin typeface="Helvetica Neue" charset="0"/>
                <a:ea typeface="Helvetica Neue" charset="0"/>
                <a:cs typeface="Helvetica Neue" charset="0"/>
                <a:sym typeface="Helvetica Neue"/>
              </a:rPr>
              <a:t>1 | Public</a:t>
            </a:r>
          </a:p>
          <a:p>
            <a:pPr algn="ctr">
              <a:spcBef>
                <a:spcPts val="960"/>
              </a:spcBef>
            </a:pPr>
            <a:r>
              <a:rPr lang="en-US" sz="1800">
                <a:solidFill>
                  <a:srgbClr val="000000">
                    <a:lumMod val="75000"/>
                    <a:lumOff val="25000"/>
                  </a:srgbClr>
                </a:solidFill>
                <a:latin typeface="Helvetica Neue" charset="0"/>
                <a:ea typeface="Helvetica Neue" charset="0"/>
                <a:cs typeface="Helvetica Neue" charset="0"/>
                <a:sym typeface="Helvetica Neue Light"/>
              </a:rPr>
              <a:t>Maximize on cloud economics and agility.</a:t>
            </a:r>
          </a:p>
        </p:txBody>
      </p:sp>
      <p:sp>
        <p:nvSpPr>
          <p:cNvPr id="12" name="Shape 237">
            <a:extLst>
              <a:ext uri="{FF2B5EF4-FFF2-40B4-BE49-F238E27FC236}">
                <a16:creationId xmlns:a16="http://schemas.microsoft.com/office/drawing/2014/main" xmlns="" id="{461649D0-9B5F-4ED9-A7A9-0D2CC7785413}"/>
              </a:ext>
            </a:extLst>
          </p:cNvPr>
          <p:cNvSpPr>
            <a:spLocks noChangeArrowheads="1"/>
          </p:cNvSpPr>
          <p:nvPr/>
        </p:nvSpPr>
        <p:spPr bwMode="auto">
          <a:xfrm>
            <a:off x="11782162" y="2860500"/>
            <a:ext cx="2641600" cy="1447406"/>
          </a:xfrm>
          <a:prstGeom prst="rect">
            <a:avLst/>
          </a:prstGeom>
          <a:solidFill>
            <a:srgbClr val="5592DA">
              <a:alpha val="5882"/>
            </a:srgbClr>
          </a:solidFill>
          <a:ln w="3175">
            <a:solidFill>
              <a:srgbClr val="91A1AA">
                <a:alpha val="25882"/>
              </a:srgbClr>
            </a:solidFill>
            <a:miter lim="400000"/>
            <a:headEnd/>
            <a:tailEnd/>
          </a:ln>
        </p:spPr>
        <p:txBody>
          <a:bodyPr lIns="107104" tIns="107104" rIns="107104" bIns="107104" anchor="ctr">
            <a:spAutoFit/>
          </a:bodyPr>
          <a:lstStyle/>
          <a:p>
            <a:pPr algn="ctr">
              <a:spcBef>
                <a:spcPts val="960"/>
              </a:spcBef>
            </a:pPr>
            <a:r>
              <a:rPr lang="en-US" sz="1800" b="1">
                <a:solidFill>
                  <a:srgbClr val="5592DA"/>
                </a:solidFill>
                <a:latin typeface="Helvetica Neue" charset="0"/>
                <a:ea typeface="Helvetica Neue" charset="0"/>
                <a:cs typeface="Helvetica Neue" charset="0"/>
                <a:sym typeface="Helvetica Neue"/>
              </a:rPr>
              <a:t>3 | Private</a:t>
            </a:r>
          </a:p>
          <a:p>
            <a:pPr algn="ctr">
              <a:spcBef>
                <a:spcPts val="960"/>
              </a:spcBef>
            </a:pPr>
            <a:r>
              <a:rPr lang="en-US" sz="1800">
                <a:solidFill>
                  <a:srgbClr val="000000">
                    <a:lumMod val="75000"/>
                    <a:lumOff val="25000"/>
                  </a:srgbClr>
                </a:solidFill>
                <a:latin typeface="Helvetica Neue" charset="0"/>
                <a:ea typeface="Helvetica Neue" charset="0"/>
                <a:cs typeface="Helvetica Neue" charset="0"/>
                <a:sym typeface="Helvetica Neue Light"/>
              </a:rPr>
              <a:t>Behind the firewall for the most sensitive workloads.</a:t>
            </a:r>
          </a:p>
        </p:txBody>
      </p:sp>
      <p:sp>
        <p:nvSpPr>
          <p:cNvPr id="13" name="Rectangle 12">
            <a:extLst>
              <a:ext uri="{FF2B5EF4-FFF2-40B4-BE49-F238E27FC236}">
                <a16:creationId xmlns:a16="http://schemas.microsoft.com/office/drawing/2014/main" xmlns="" id="{683CDF98-04F4-46FF-980A-3AECA5AE5A42}"/>
              </a:ext>
            </a:extLst>
          </p:cNvPr>
          <p:cNvSpPr/>
          <p:nvPr/>
        </p:nvSpPr>
        <p:spPr>
          <a:xfrm>
            <a:off x="9397220" y="2628661"/>
            <a:ext cx="4769886" cy="2902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a:endParaRPr lang="en-US" sz="1700">
              <a:solidFill>
                <a:srgbClr val="FFFFFF"/>
              </a:solidFill>
              <a:latin typeface="Arial"/>
            </a:endParaRPr>
          </a:p>
        </p:txBody>
      </p:sp>
      <p:pic>
        <p:nvPicPr>
          <p:cNvPr id="14" name="Picture 13">
            <a:extLst>
              <a:ext uri="{FF2B5EF4-FFF2-40B4-BE49-F238E27FC236}">
                <a16:creationId xmlns:a16="http://schemas.microsoft.com/office/drawing/2014/main" xmlns="" id="{C8860FBA-3EC9-4602-865A-A18232E0C926}"/>
              </a:ext>
            </a:extLst>
          </p:cNvPr>
          <p:cNvPicPr>
            <a:picLocks noChangeAspect="1"/>
          </p:cNvPicPr>
          <p:nvPr/>
        </p:nvPicPr>
        <p:blipFill>
          <a:blip r:embed="rId4"/>
          <a:stretch>
            <a:fillRect/>
          </a:stretch>
        </p:blipFill>
        <p:spPr>
          <a:xfrm>
            <a:off x="344051" y="1698102"/>
            <a:ext cx="1263894" cy="930560"/>
          </a:xfrm>
          <a:prstGeom prst="rect">
            <a:avLst/>
          </a:prstGeom>
        </p:spPr>
      </p:pic>
      <p:sp>
        <p:nvSpPr>
          <p:cNvPr id="16" name="Rectangle 15">
            <a:extLst>
              <a:ext uri="{FF2B5EF4-FFF2-40B4-BE49-F238E27FC236}">
                <a16:creationId xmlns:a16="http://schemas.microsoft.com/office/drawing/2014/main" xmlns="" id="{3DC18C98-007D-478D-ABDA-C61390C01CBC}"/>
              </a:ext>
            </a:extLst>
          </p:cNvPr>
          <p:cNvSpPr/>
          <p:nvPr/>
        </p:nvSpPr>
        <p:spPr>
          <a:xfrm>
            <a:off x="1744844" y="1963327"/>
            <a:ext cx="3296286" cy="455509"/>
          </a:xfrm>
          <a:prstGeom prst="rect">
            <a:avLst/>
          </a:prstGeom>
        </p:spPr>
        <p:txBody>
          <a:bodyPr wrap="none" lIns="146304" tIns="73152" rIns="146304" bIns="73152">
            <a:spAutoFit/>
          </a:bodyPr>
          <a:lstStyle/>
          <a:p>
            <a:pPr defTabSz="914365">
              <a:spcBef>
                <a:spcPts val="1334"/>
              </a:spcBef>
            </a:pPr>
            <a:r>
              <a:rPr lang="en-US" sz="2000" b="1">
                <a:solidFill>
                  <a:srgbClr val="000000">
                    <a:lumMod val="75000"/>
                    <a:lumOff val="25000"/>
                  </a:srgbClr>
                </a:solidFill>
                <a:latin typeface="Helvetica Neue" charset="0"/>
                <a:ea typeface="Helvetica Neue" charset="0"/>
                <a:cs typeface="Helvetica Neue" charset="0"/>
              </a:rPr>
              <a:t>Choice with consistency</a:t>
            </a:r>
          </a:p>
        </p:txBody>
      </p:sp>
      <p:pic>
        <p:nvPicPr>
          <p:cNvPr id="17" name="Picture 16">
            <a:extLst>
              <a:ext uri="{FF2B5EF4-FFF2-40B4-BE49-F238E27FC236}">
                <a16:creationId xmlns:a16="http://schemas.microsoft.com/office/drawing/2014/main" xmlns="" id="{2EAAC90A-7A04-4E6B-91CC-475E694539C3}"/>
              </a:ext>
            </a:extLst>
          </p:cNvPr>
          <p:cNvPicPr>
            <a:picLocks noChangeAspect="1"/>
          </p:cNvPicPr>
          <p:nvPr/>
        </p:nvPicPr>
        <p:blipFill>
          <a:blip r:embed="rId5"/>
          <a:stretch>
            <a:fillRect/>
          </a:stretch>
        </p:blipFill>
        <p:spPr>
          <a:xfrm>
            <a:off x="344055" y="2722166"/>
            <a:ext cx="1271243" cy="1004174"/>
          </a:xfrm>
          <a:prstGeom prst="rect">
            <a:avLst/>
          </a:prstGeom>
        </p:spPr>
      </p:pic>
      <p:pic>
        <p:nvPicPr>
          <p:cNvPr id="19" name="Picture 18">
            <a:extLst>
              <a:ext uri="{FF2B5EF4-FFF2-40B4-BE49-F238E27FC236}">
                <a16:creationId xmlns:a16="http://schemas.microsoft.com/office/drawing/2014/main" xmlns="" id="{00B3BCA6-2B5C-4AA5-AB65-C2D257CDEB3C}"/>
              </a:ext>
            </a:extLst>
          </p:cNvPr>
          <p:cNvPicPr>
            <a:picLocks noChangeAspect="1"/>
          </p:cNvPicPr>
          <p:nvPr/>
        </p:nvPicPr>
        <p:blipFill>
          <a:blip r:embed="rId6"/>
          <a:stretch>
            <a:fillRect/>
          </a:stretch>
        </p:blipFill>
        <p:spPr>
          <a:xfrm>
            <a:off x="344051" y="3819845"/>
            <a:ext cx="1249558" cy="944322"/>
          </a:xfrm>
          <a:prstGeom prst="rect">
            <a:avLst/>
          </a:prstGeom>
        </p:spPr>
      </p:pic>
      <p:pic>
        <p:nvPicPr>
          <p:cNvPr id="20" name="Picture 19">
            <a:extLst>
              <a:ext uri="{FF2B5EF4-FFF2-40B4-BE49-F238E27FC236}">
                <a16:creationId xmlns:a16="http://schemas.microsoft.com/office/drawing/2014/main" xmlns="" id="{A6678E79-AF40-417C-90C9-93389B6E4C4A}"/>
              </a:ext>
            </a:extLst>
          </p:cNvPr>
          <p:cNvPicPr>
            <a:picLocks noChangeAspect="1"/>
          </p:cNvPicPr>
          <p:nvPr/>
        </p:nvPicPr>
        <p:blipFill>
          <a:blip r:embed="rId7"/>
          <a:stretch>
            <a:fillRect/>
          </a:stretch>
        </p:blipFill>
        <p:spPr>
          <a:xfrm>
            <a:off x="344051" y="5897546"/>
            <a:ext cx="1263894" cy="1045445"/>
          </a:xfrm>
          <a:prstGeom prst="rect">
            <a:avLst/>
          </a:prstGeom>
        </p:spPr>
      </p:pic>
      <p:pic>
        <p:nvPicPr>
          <p:cNvPr id="21" name="Picture 20">
            <a:extLst>
              <a:ext uri="{FF2B5EF4-FFF2-40B4-BE49-F238E27FC236}">
                <a16:creationId xmlns:a16="http://schemas.microsoft.com/office/drawing/2014/main" xmlns="" id="{882309CB-5DA0-46FF-86F5-25D0D6E26CF1}"/>
              </a:ext>
            </a:extLst>
          </p:cNvPr>
          <p:cNvPicPr>
            <a:picLocks noChangeAspect="1"/>
          </p:cNvPicPr>
          <p:nvPr/>
        </p:nvPicPr>
        <p:blipFill>
          <a:blip r:embed="rId8"/>
          <a:stretch>
            <a:fillRect/>
          </a:stretch>
        </p:blipFill>
        <p:spPr>
          <a:xfrm>
            <a:off x="344051" y="4857671"/>
            <a:ext cx="1271242" cy="946371"/>
          </a:xfrm>
          <a:prstGeom prst="rect">
            <a:avLst/>
          </a:prstGeom>
        </p:spPr>
      </p:pic>
      <p:sp>
        <p:nvSpPr>
          <p:cNvPr id="22" name="Rectangle 21">
            <a:extLst>
              <a:ext uri="{FF2B5EF4-FFF2-40B4-BE49-F238E27FC236}">
                <a16:creationId xmlns:a16="http://schemas.microsoft.com/office/drawing/2014/main" xmlns="" id="{A4C811F7-F1F4-4DC9-B080-9544311CFD8B}"/>
              </a:ext>
            </a:extLst>
          </p:cNvPr>
          <p:cNvSpPr/>
          <p:nvPr/>
        </p:nvSpPr>
        <p:spPr>
          <a:xfrm>
            <a:off x="1744843" y="3024198"/>
            <a:ext cx="2506326" cy="455509"/>
          </a:xfrm>
          <a:prstGeom prst="rect">
            <a:avLst/>
          </a:prstGeom>
        </p:spPr>
        <p:txBody>
          <a:bodyPr wrap="none" lIns="146304" tIns="73152" rIns="146304" bIns="73152">
            <a:spAutoFit/>
          </a:bodyPr>
          <a:lstStyle/>
          <a:p>
            <a:pPr defTabSz="914365">
              <a:spcBef>
                <a:spcPts val="1334"/>
              </a:spcBef>
            </a:pPr>
            <a:r>
              <a:rPr lang="en-US" sz="2000" b="1">
                <a:solidFill>
                  <a:srgbClr val="000000">
                    <a:lumMod val="75000"/>
                    <a:lumOff val="25000"/>
                  </a:srgbClr>
                </a:solidFill>
                <a:latin typeface="Helvetica Neue" charset="0"/>
                <a:ea typeface="Helvetica Neue" charset="0"/>
                <a:cs typeface="Helvetica Neue" charset="0"/>
              </a:rPr>
              <a:t>Hybrid integration</a:t>
            </a:r>
          </a:p>
        </p:txBody>
      </p:sp>
      <p:sp>
        <p:nvSpPr>
          <p:cNvPr id="23" name="Rectangle 22">
            <a:extLst>
              <a:ext uri="{FF2B5EF4-FFF2-40B4-BE49-F238E27FC236}">
                <a16:creationId xmlns:a16="http://schemas.microsoft.com/office/drawing/2014/main" xmlns="" id="{533C6A80-0AA6-4314-A4F0-E0F43D361FA7}"/>
              </a:ext>
            </a:extLst>
          </p:cNvPr>
          <p:cNvSpPr/>
          <p:nvPr/>
        </p:nvSpPr>
        <p:spPr>
          <a:xfrm>
            <a:off x="1744844" y="4091951"/>
            <a:ext cx="2808974" cy="455509"/>
          </a:xfrm>
          <a:prstGeom prst="rect">
            <a:avLst/>
          </a:prstGeom>
        </p:spPr>
        <p:txBody>
          <a:bodyPr wrap="none" lIns="146304" tIns="73152" rIns="146304" bIns="73152">
            <a:spAutoFit/>
          </a:bodyPr>
          <a:lstStyle/>
          <a:p>
            <a:pPr defTabSz="914365">
              <a:spcBef>
                <a:spcPts val="1334"/>
              </a:spcBef>
            </a:pPr>
            <a:r>
              <a:rPr lang="en-US" sz="2000" b="1">
                <a:solidFill>
                  <a:srgbClr val="000000">
                    <a:lumMod val="75000"/>
                    <a:lumOff val="25000"/>
                  </a:srgbClr>
                </a:solidFill>
                <a:latin typeface="Helvetica Neue" charset="0"/>
                <a:ea typeface="Helvetica Neue" charset="0"/>
                <a:cs typeface="Helvetica Neue" charset="0"/>
              </a:rPr>
              <a:t>DevOps productivity</a:t>
            </a:r>
          </a:p>
        </p:txBody>
      </p:sp>
      <p:sp>
        <p:nvSpPr>
          <p:cNvPr id="24" name="Rectangle 23">
            <a:extLst>
              <a:ext uri="{FF2B5EF4-FFF2-40B4-BE49-F238E27FC236}">
                <a16:creationId xmlns:a16="http://schemas.microsoft.com/office/drawing/2014/main" xmlns="" id="{9CCF9E0A-2889-4BA9-A875-1A042CB5DDB7}"/>
              </a:ext>
            </a:extLst>
          </p:cNvPr>
          <p:cNvSpPr/>
          <p:nvPr/>
        </p:nvSpPr>
        <p:spPr>
          <a:xfrm>
            <a:off x="1744841" y="6220214"/>
            <a:ext cx="2678170" cy="455509"/>
          </a:xfrm>
          <a:prstGeom prst="rect">
            <a:avLst/>
          </a:prstGeom>
        </p:spPr>
        <p:txBody>
          <a:bodyPr wrap="none" lIns="146304" tIns="73152" rIns="146304" bIns="73152">
            <a:spAutoFit/>
          </a:bodyPr>
          <a:lstStyle/>
          <a:p>
            <a:pPr defTabSz="914365">
              <a:spcBef>
                <a:spcPts val="1334"/>
              </a:spcBef>
            </a:pPr>
            <a:r>
              <a:rPr lang="en-US" sz="2000" b="1">
                <a:solidFill>
                  <a:srgbClr val="000000">
                    <a:lumMod val="75000"/>
                    <a:lumOff val="25000"/>
                  </a:srgbClr>
                </a:solidFill>
                <a:latin typeface="Helvetica Neue" charset="0"/>
                <a:ea typeface="Helvetica Neue" charset="0"/>
                <a:cs typeface="Helvetica Neue" charset="0"/>
              </a:rPr>
              <a:t>Cognitive solutions</a:t>
            </a:r>
          </a:p>
        </p:txBody>
      </p:sp>
      <p:sp>
        <p:nvSpPr>
          <p:cNvPr id="25" name="Rectangle 24">
            <a:extLst>
              <a:ext uri="{FF2B5EF4-FFF2-40B4-BE49-F238E27FC236}">
                <a16:creationId xmlns:a16="http://schemas.microsoft.com/office/drawing/2014/main" xmlns="" id="{58E99A8E-F2FE-4AC8-A16B-BFD088767372}"/>
              </a:ext>
            </a:extLst>
          </p:cNvPr>
          <p:cNvSpPr/>
          <p:nvPr/>
        </p:nvSpPr>
        <p:spPr>
          <a:xfrm>
            <a:off x="1744841" y="4976914"/>
            <a:ext cx="3548619" cy="763286"/>
          </a:xfrm>
          <a:prstGeom prst="rect">
            <a:avLst/>
          </a:prstGeom>
        </p:spPr>
        <p:txBody>
          <a:bodyPr wrap="square" lIns="146304" tIns="73152" rIns="146304" bIns="73152">
            <a:spAutoFit/>
          </a:bodyPr>
          <a:lstStyle/>
          <a:p>
            <a:pPr defTabSz="914365">
              <a:spcBef>
                <a:spcPts val="1334"/>
              </a:spcBef>
            </a:pPr>
            <a:r>
              <a:rPr lang="en-US" sz="2000" b="1">
                <a:solidFill>
                  <a:srgbClr val="000000">
                    <a:lumMod val="75000"/>
                    <a:lumOff val="25000"/>
                  </a:srgbClr>
                </a:solidFill>
                <a:latin typeface="Helvetica Neue" charset="0"/>
                <a:ea typeface="Helvetica Neue" charset="0"/>
                <a:cs typeface="Helvetica Neue" charset="0"/>
              </a:rPr>
              <a:t>Powerful, accessible  data and analytics</a:t>
            </a:r>
          </a:p>
        </p:txBody>
      </p:sp>
      <p:sp>
        <p:nvSpPr>
          <p:cNvPr id="26" name="Shape 236">
            <a:extLst>
              <a:ext uri="{FF2B5EF4-FFF2-40B4-BE49-F238E27FC236}">
                <a16:creationId xmlns:a16="http://schemas.microsoft.com/office/drawing/2014/main" xmlns="" id="{F4499D9C-050C-490D-91CA-758C2970D17D}"/>
              </a:ext>
            </a:extLst>
          </p:cNvPr>
          <p:cNvSpPr>
            <a:spLocks noChangeArrowheads="1"/>
          </p:cNvSpPr>
          <p:nvPr/>
        </p:nvSpPr>
        <p:spPr bwMode="auto">
          <a:xfrm>
            <a:off x="7736018" y="1316926"/>
            <a:ext cx="3730077" cy="1447406"/>
          </a:xfrm>
          <a:prstGeom prst="rect">
            <a:avLst/>
          </a:prstGeom>
          <a:solidFill>
            <a:srgbClr val="5592DA">
              <a:alpha val="5882"/>
            </a:srgbClr>
          </a:solidFill>
          <a:ln w="3175">
            <a:solidFill>
              <a:srgbClr val="91A1AA">
                <a:alpha val="25882"/>
              </a:srgbClr>
            </a:solidFill>
            <a:miter lim="400000"/>
            <a:headEnd/>
            <a:tailEnd/>
          </a:ln>
        </p:spPr>
        <p:txBody>
          <a:bodyPr wrap="square" lIns="107104" tIns="107104" rIns="107104" bIns="107104" anchor="ctr">
            <a:spAutoFit/>
          </a:bodyPr>
          <a:lstStyle/>
          <a:p>
            <a:pPr algn="ctr">
              <a:spcBef>
                <a:spcPts val="960"/>
              </a:spcBef>
            </a:pPr>
            <a:r>
              <a:rPr lang="en-US" sz="1800" b="1">
                <a:solidFill>
                  <a:srgbClr val="5592DA"/>
                </a:solidFill>
                <a:latin typeface="Helvetica Neue" charset="0"/>
                <a:ea typeface="Helvetica Neue" charset="0"/>
                <a:cs typeface="Helvetica Neue" charset="0"/>
                <a:sym typeface="Helvetica Neue"/>
              </a:rPr>
              <a:t>2 | Dedicated</a:t>
            </a:r>
          </a:p>
          <a:p>
            <a:pPr algn="ctr">
              <a:spcBef>
                <a:spcPts val="960"/>
              </a:spcBef>
            </a:pPr>
            <a:r>
              <a:rPr lang="en-US" sz="1800">
                <a:solidFill>
                  <a:srgbClr val="000000">
                    <a:lumMod val="75000"/>
                    <a:lumOff val="25000"/>
                  </a:srgbClr>
                </a:solidFill>
                <a:latin typeface="Helvetica Neue" charset="0"/>
                <a:ea typeface="Helvetica Neue" charset="0"/>
                <a:cs typeface="Helvetica Neue" charset="0"/>
                <a:sym typeface="Helvetica Neue Light"/>
              </a:rPr>
              <a:t>Everything is dedicated and connected to you — agility of public cloud, yet feels like home. </a:t>
            </a:r>
          </a:p>
        </p:txBody>
      </p:sp>
      <p:sp>
        <p:nvSpPr>
          <p:cNvPr id="27"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37</a:t>
            </a:fld>
            <a:endParaRPr lang="en-US" dirty="0">
              <a:solidFill>
                <a:srgbClr val="6D7777"/>
              </a:solidFill>
            </a:endParaRPr>
          </a:p>
        </p:txBody>
      </p:sp>
    </p:spTree>
    <p:custDataLst>
      <p:tags r:id="rId1"/>
    </p:custDataLst>
    <p:extLst>
      <p:ext uri="{BB962C8B-B14F-4D97-AF65-F5344CB8AC3E}">
        <p14:creationId xmlns:p14="http://schemas.microsoft.com/office/powerpoint/2010/main" val="890084391"/>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Rectangle 39"/>
          <p:cNvSpPr/>
          <p:nvPr/>
        </p:nvSpPr>
        <p:spPr>
          <a:xfrm>
            <a:off x="627018" y="989294"/>
            <a:ext cx="11411712" cy="7802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728758"/>
            <a:endParaRPr lang="en-US">
              <a:solidFill>
                <a:srgbClr val="1E88DA"/>
              </a:solidFill>
            </a:endParaRPr>
          </a:p>
        </p:txBody>
      </p:sp>
      <p:sp>
        <p:nvSpPr>
          <p:cNvPr id="41" name="TextBox 40"/>
          <p:cNvSpPr txBox="1"/>
          <p:nvPr/>
        </p:nvSpPr>
        <p:spPr>
          <a:xfrm>
            <a:off x="12159983" y="1063031"/>
            <a:ext cx="2360133" cy="701731"/>
          </a:xfrm>
          <a:prstGeom prst="rect">
            <a:avLst/>
          </a:prstGeom>
          <a:noFill/>
        </p:spPr>
        <p:txBody>
          <a:bodyPr wrap="none" lIns="146304" tIns="73152" rIns="146304" bIns="73152" rtlCol="0">
            <a:spAutoFit/>
          </a:bodyPr>
          <a:lstStyle/>
          <a:p>
            <a:pPr defTabSz="728758"/>
            <a:r>
              <a:rPr lang="en-US" sz="1800" b="1" dirty="0">
                <a:solidFill>
                  <a:srgbClr val="1E88DA"/>
                </a:solidFill>
              </a:rPr>
              <a:t>User </a:t>
            </a:r>
            <a:r>
              <a:rPr lang="en-US" sz="1800" b="1" dirty="0" smtClean="0">
                <a:solidFill>
                  <a:srgbClr val="1E88DA"/>
                </a:solidFill>
              </a:rPr>
              <a:t>consumption</a:t>
            </a:r>
            <a:endParaRPr lang="en-US" sz="1800" b="1" dirty="0">
              <a:solidFill>
                <a:srgbClr val="1E88DA"/>
              </a:solidFill>
            </a:endParaRPr>
          </a:p>
          <a:p>
            <a:pPr algn="ctr" defTabSz="728758"/>
            <a:r>
              <a:rPr lang="en-US" sz="1800" b="1" dirty="0" smtClean="0">
                <a:solidFill>
                  <a:srgbClr val="1E88DA"/>
                </a:solidFill>
              </a:rPr>
              <a:t>model</a:t>
            </a:r>
            <a:endParaRPr lang="en-US" sz="1800" b="1" dirty="0">
              <a:solidFill>
                <a:srgbClr val="1E88DA"/>
              </a:solidFill>
            </a:endParaRPr>
          </a:p>
        </p:txBody>
      </p:sp>
      <p:sp>
        <p:nvSpPr>
          <p:cNvPr id="5" name="Rectangle 4"/>
          <p:cNvSpPr/>
          <p:nvPr/>
        </p:nvSpPr>
        <p:spPr>
          <a:xfrm>
            <a:off x="835410" y="6660314"/>
            <a:ext cx="12513088" cy="86389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109478" tIns="54862" rIns="109478" bIns="54862" rtlCol="0" anchor="ctr"/>
          <a:lstStyle/>
          <a:p>
            <a:pPr algn="ctr" defTabSz="547146"/>
            <a:r>
              <a:rPr lang="en-US" sz="2200">
                <a:solidFill>
                  <a:prstClr val="white"/>
                </a:solidFill>
              </a:rPr>
              <a:t>Operating System</a:t>
            </a:r>
          </a:p>
          <a:p>
            <a:pPr algn="ctr" defTabSz="547146"/>
            <a:r>
              <a:rPr lang="en-US" sz="1700">
                <a:solidFill>
                  <a:prstClr val="white"/>
                </a:solidFill>
              </a:rPr>
              <a:t>(e.g. Linux </a:t>
            </a:r>
            <a:r>
              <a:rPr lang="en-US" sz="1700" err="1">
                <a:solidFill>
                  <a:prstClr val="white"/>
                </a:solidFill>
              </a:rPr>
              <a:t>cgroups</a:t>
            </a:r>
            <a:r>
              <a:rPr lang="en-US" sz="1700">
                <a:solidFill>
                  <a:prstClr val="white"/>
                </a:solidFill>
              </a:rPr>
              <a:t> &amp; namespaces)</a:t>
            </a:r>
          </a:p>
        </p:txBody>
      </p:sp>
      <p:grpSp>
        <p:nvGrpSpPr>
          <p:cNvPr id="3" name="Group 2"/>
          <p:cNvGrpSpPr/>
          <p:nvPr/>
        </p:nvGrpSpPr>
        <p:grpSpPr>
          <a:xfrm>
            <a:off x="3288358" y="4848931"/>
            <a:ext cx="2103992" cy="1741715"/>
            <a:chOff x="1672045" y="3013165"/>
            <a:chExt cx="1314995" cy="1088572"/>
          </a:xfrm>
        </p:grpSpPr>
        <p:sp>
          <p:nvSpPr>
            <p:cNvPr id="15" name="Rectangle 14"/>
            <p:cNvSpPr/>
            <p:nvPr/>
          </p:nvSpPr>
          <p:spPr>
            <a:xfrm>
              <a:off x="1672045" y="3013165"/>
              <a:ext cx="1314995" cy="108857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68424" tIns="34289" rIns="68424" bIns="34289" rtlCol="0" anchor="ctr"/>
            <a:lstStyle/>
            <a:p>
              <a:pPr algn="ctr" defTabSz="547146"/>
              <a:endParaRPr lang="en-US" sz="2200">
                <a:solidFill>
                  <a:prstClr val="white"/>
                </a:solidFill>
              </a:endParaRPr>
            </a:p>
          </p:txBody>
        </p:sp>
        <p:sp>
          <p:nvSpPr>
            <p:cNvPr id="16" name="TextBox 15"/>
            <p:cNvSpPr txBox="1"/>
            <p:nvPr/>
          </p:nvSpPr>
          <p:spPr>
            <a:xfrm>
              <a:off x="1909095" y="3615253"/>
              <a:ext cx="840895" cy="197168"/>
            </a:xfrm>
            <a:prstGeom prst="rect">
              <a:avLst/>
            </a:prstGeom>
            <a:noFill/>
          </p:spPr>
          <p:txBody>
            <a:bodyPr wrap="square" lIns="68424" tIns="34289" rIns="68424" bIns="34289" rtlCol="0">
              <a:spAutoFit/>
            </a:bodyPr>
            <a:lstStyle/>
            <a:p>
              <a:pPr algn="ctr" defTabSz="547146"/>
              <a:r>
                <a:rPr lang="en-US" sz="1600">
                  <a:solidFill>
                    <a:prstClr val="white"/>
                  </a:solidFill>
                </a:rPr>
                <a:t>Docker</a:t>
              </a:r>
            </a:p>
          </p:txBody>
        </p:sp>
        <p:sp>
          <p:nvSpPr>
            <p:cNvPr id="17" name="Rectangle 16"/>
            <p:cNvSpPr/>
            <p:nvPr/>
          </p:nvSpPr>
          <p:spPr>
            <a:xfrm>
              <a:off x="1711234" y="3209835"/>
              <a:ext cx="1236616" cy="322203"/>
            </a:xfrm>
            <a:prstGeom prst="rect">
              <a:avLst/>
            </a:prstGeom>
          </p:spPr>
          <p:txBody>
            <a:bodyPr wrap="square" lIns="68424" tIns="34289" rIns="68424" bIns="34289">
              <a:spAutoFit/>
            </a:bodyPr>
            <a:lstStyle/>
            <a:p>
              <a:pPr algn="ctr" defTabSz="547146"/>
              <a:r>
                <a:rPr lang="en-US">
                  <a:solidFill>
                    <a:prstClr val="white"/>
                  </a:solidFill>
                </a:rPr>
                <a:t>Containers</a:t>
              </a:r>
            </a:p>
          </p:txBody>
        </p:sp>
      </p:grpSp>
      <p:cxnSp>
        <p:nvCxnSpPr>
          <p:cNvPr id="19" name="Straight Arrow Connector 18"/>
          <p:cNvCxnSpPr/>
          <p:nvPr/>
        </p:nvCxnSpPr>
        <p:spPr>
          <a:xfrm>
            <a:off x="6646379" y="1727787"/>
            <a:ext cx="3" cy="1156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120196" y="1103186"/>
            <a:ext cx="1093128" cy="664793"/>
          </a:xfrm>
          <a:prstGeom prst="rect">
            <a:avLst/>
          </a:prstGeom>
        </p:spPr>
        <p:txBody>
          <a:bodyPr wrap="none" lIns="109478" tIns="54862" rIns="109478" bIns="54862">
            <a:spAutoFit/>
          </a:bodyPr>
          <a:lstStyle/>
          <a:p>
            <a:pPr defTabSz="547146"/>
            <a:r>
              <a:rPr lang="en-US" sz="1800" dirty="0">
                <a:solidFill>
                  <a:srgbClr val="000000"/>
                </a:solidFill>
              </a:rPr>
              <a:t>Code +</a:t>
            </a:r>
          </a:p>
          <a:p>
            <a:pPr defTabSz="547146"/>
            <a:r>
              <a:rPr lang="en-US" sz="1800" dirty="0" smtClean="0">
                <a:solidFill>
                  <a:srgbClr val="000000"/>
                </a:solidFill>
              </a:rPr>
              <a:t>manifest</a:t>
            </a:r>
            <a:endParaRPr lang="en-US" sz="1800" dirty="0">
              <a:solidFill>
                <a:srgbClr val="000000"/>
              </a:solidFill>
            </a:endParaRPr>
          </a:p>
        </p:txBody>
      </p:sp>
      <p:sp>
        <p:nvSpPr>
          <p:cNvPr id="21" name="Rectangle 20"/>
          <p:cNvSpPr/>
          <p:nvPr/>
        </p:nvSpPr>
        <p:spPr>
          <a:xfrm>
            <a:off x="2727360" y="1091403"/>
            <a:ext cx="3324508" cy="664793"/>
          </a:xfrm>
          <a:prstGeom prst="rect">
            <a:avLst/>
          </a:prstGeom>
        </p:spPr>
        <p:txBody>
          <a:bodyPr wrap="none" lIns="109478" tIns="54862" rIns="109478" bIns="54862">
            <a:spAutoFit/>
          </a:bodyPr>
          <a:lstStyle/>
          <a:p>
            <a:pPr algn="ctr" defTabSz="547146"/>
            <a:r>
              <a:rPr lang="en-US" sz="1800" dirty="0">
                <a:solidFill>
                  <a:srgbClr val="000000"/>
                </a:solidFill>
              </a:rPr>
              <a:t>Code + </a:t>
            </a:r>
          </a:p>
          <a:p>
            <a:pPr algn="ctr" defTabSz="547146"/>
            <a:r>
              <a:rPr lang="en-US" sz="1800" dirty="0">
                <a:solidFill>
                  <a:srgbClr val="000000"/>
                </a:solidFill>
              </a:rPr>
              <a:t>Packaging as </a:t>
            </a:r>
            <a:r>
              <a:rPr lang="en-US" sz="1800" dirty="0" smtClean="0">
                <a:solidFill>
                  <a:srgbClr val="000000"/>
                </a:solidFill>
              </a:rPr>
              <a:t>container </a:t>
            </a:r>
            <a:r>
              <a:rPr lang="en-US" sz="1800" dirty="0">
                <a:solidFill>
                  <a:srgbClr val="000000"/>
                </a:solidFill>
              </a:rPr>
              <a:t>i</a:t>
            </a:r>
            <a:r>
              <a:rPr lang="en-US" sz="1800" dirty="0" smtClean="0">
                <a:solidFill>
                  <a:srgbClr val="000000"/>
                </a:solidFill>
              </a:rPr>
              <a:t>mage</a:t>
            </a:r>
            <a:endParaRPr lang="en-US" sz="1800" dirty="0">
              <a:solidFill>
                <a:srgbClr val="000000"/>
              </a:solidFill>
            </a:endParaRPr>
          </a:p>
        </p:txBody>
      </p:sp>
      <p:cxnSp>
        <p:nvCxnSpPr>
          <p:cNvPr id="22" name="Straight Arrow Connector 21"/>
          <p:cNvCxnSpPr/>
          <p:nvPr/>
        </p:nvCxnSpPr>
        <p:spPr>
          <a:xfrm>
            <a:off x="4319289" y="1839252"/>
            <a:ext cx="0" cy="1655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5433998" y="4828032"/>
            <a:ext cx="2466267" cy="1741715"/>
            <a:chOff x="3396247" y="3017520"/>
            <a:chExt cx="1541417" cy="1088572"/>
          </a:xfrm>
        </p:grpSpPr>
        <p:sp>
          <p:nvSpPr>
            <p:cNvPr id="28" name="Rectangle 27"/>
            <p:cNvSpPr/>
            <p:nvPr/>
          </p:nvSpPr>
          <p:spPr>
            <a:xfrm>
              <a:off x="3483332" y="3017520"/>
              <a:ext cx="1367247" cy="108857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68424" tIns="34289" rIns="68424" bIns="34289" rtlCol="0" anchor="ctr"/>
            <a:lstStyle/>
            <a:p>
              <a:pPr algn="ctr" defTabSz="547146"/>
              <a:endParaRPr lang="en-US" sz="2200">
                <a:solidFill>
                  <a:prstClr val="white"/>
                </a:solidFill>
              </a:endParaRPr>
            </a:p>
          </p:txBody>
        </p:sp>
        <p:sp>
          <p:nvSpPr>
            <p:cNvPr id="29" name="Rectangle 28"/>
            <p:cNvSpPr/>
            <p:nvPr/>
          </p:nvSpPr>
          <p:spPr>
            <a:xfrm>
              <a:off x="3548647" y="3209835"/>
              <a:ext cx="1236616" cy="322203"/>
            </a:xfrm>
            <a:prstGeom prst="rect">
              <a:avLst/>
            </a:prstGeom>
          </p:spPr>
          <p:txBody>
            <a:bodyPr wrap="square" lIns="68424" tIns="34289" rIns="68424" bIns="34289">
              <a:spAutoFit/>
            </a:bodyPr>
            <a:lstStyle/>
            <a:p>
              <a:pPr algn="ctr" defTabSz="547146"/>
              <a:r>
                <a:rPr lang="en-US">
                  <a:solidFill>
                    <a:prstClr val="white"/>
                  </a:solidFill>
                </a:rPr>
                <a:t>Containers</a:t>
              </a:r>
            </a:p>
          </p:txBody>
        </p:sp>
        <p:sp>
          <p:nvSpPr>
            <p:cNvPr id="30" name="TextBox 29"/>
            <p:cNvSpPr txBox="1"/>
            <p:nvPr/>
          </p:nvSpPr>
          <p:spPr>
            <a:xfrm>
              <a:off x="3396247" y="3615253"/>
              <a:ext cx="1541417" cy="197168"/>
            </a:xfrm>
            <a:prstGeom prst="rect">
              <a:avLst/>
            </a:prstGeom>
            <a:noFill/>
          </p:spPr>
          <p:txBody>
            <a:bodyPr wrap="square" lIns="68424" tIns="34289" rIns="68424" bIns="34289" rtlCol="0">
              <a:spAutoFit/>
            </a:bodyPr>
            <a:lstStyle/>
            <a:p>
              <a:pPr algn="ctr" defTabSz="547146"/>
              <a:r>
                <a:rPr lang="en-US" sz="1600">
                  <a:solidFill>
                    <a:prstClr val="white"/>
                  </a:solidFill>
                </a:rPr>
                <a:t>Garden -&gt; Docker</a:t>
              </a:r>
            </a:p>
          </p:txBody>
        </p:sp>
      </p:grpSp>
      <p:grpSp>
        <p:nvGrpSpPr>
          <p:cNvPr id="6" name="Group 5"/>
          <p:cNvGrpSpPr/>
          <p:nvPr/>
        </p:nvGrpSpPr>
        <p:grpSpPr>
          <a:xfrm>
            <a:off x="7970008" y="4821064"/>
            <a:ext cx="1978586" cy="1741715"/>
            <a:chOff x="5355723" y="3013165"/>
            <a:chExt cx="1236616" cy="1088572"/>
          </a:xfrm>
        </p:grpSpPr>
        <p:sp>
          <p:nvSpPr>
            <p:cNvPr id="35" name="Rectangle 34"/>
            <p:cNvSpPr/>
            <p:nvPr/>
          </p:nvSpPr>
          <p:spPr>
            <a:xfrm>
              <a:off x="5368786" y="3013165"/>
              <a:ext cx="1210491" cy="108857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68424" tIns="34289" rIns="68424" bIns="34289" rtlCol="0" anchor="ctr"/>
            <a:lstStyle/>
            <a:p>
              <a:pPr algn="ctr" defTabSz="547146"/>
              <a:endParaRPr lang="en-US" sz="2200">
                <a:solidFill>
                  <a:prstClr val="white"/>
                </a:solidFill>
              </a:endParaRPr>
            </a:p>
          </p:txBody>
        </p:sp>
        <p:sp>
          <p:nvSpPr>
            <p:cNvPr id="36" name="TextBox 35"/>
            <p:cNvSpPr txBox="1"/>
            <p:nvPr/>
          </p:nvSpPr>
          <p:spPr>
            <a:xfrm>
              <a:off x="5553584" y="3615253"/>
              <a:ext cx="840895" cy="197168"/>
            </a:xfrm>
            <a:prstGeom prst="rect">
              <a:avLst/>
            </a:prstGeom>
            <a:noFill/>
          </p:spPr>
          <p:txBody>
            <a:bodyPr wrap="square" lIns="68424" tIns="34289" rIns="68424" bIns="34289" rtlCol="0">
              <a:spAutoFit/>
            </a:bodyPr>
            <a:lstStyle/>
            <a:p>
              <a:pPr algn="ctr" defTabSz="547146"/>
              <a:r>
                <a:rPr lang="en-US" sz="1600">
                  <a:solidFill>
                    <a:srgbClr val="FFFFFF"/>
                  </a:solidFill>
                </a:rPr>
                <a:t>Docker</a:t>
              </a:r>
            </a:p>
          </p:txBody>
        </p:sp>
        <p:sp>
          <p:nvSpPr>
            <p:cNvPr id="37" name="Rectangle 36"/>
            <p:cNvSpPr/>
            <p:nvPr/>
          </p:nvSpPr>
          <p:spPr>
            <a:xfrm>
              <a:off x="5355723" y="3209835"/>
              <a:ext cx="1236616" cy="322203"/>
            </a:xfrm>
            <a:prstGeom prst="rect">
              <a:avLst/>
            </a:prstGeom>
          </p:spPr>
          <p:txBody>
            <a:bodyPr wrap="square" lIns="68424" tIns="34289" rIns="68424" bIns="34289">
              <a:spAutoFit/>
            </a:bodyPr>
            <a:lstStyle/>
            <a:p>
              <a:pPr algn="ctr" defTabSz="547146"/>
              <a:r>
                <a:rPr lang="en-US">
                  <a:solidFill>
                    <a:srgbClr val="FFFFFF"/>
                  </a:solidFill>
                </a:rPr>
                <a:t>Containers</a:t>
              </a:r>
            </a:p>
          </p:txBody>
        </p:sp>
      </p:grpSp>
      <p:cxnSp>
        <p:nvCxnSpPr>
          <p:cNvPr id="38" name="Straight Arrow Connector 37"/>
          <p:cNvCxnSpPr/>
          <p:nvPr/>
        </p:nvCxnSpPr>
        <p:spPr>
          <a:xfrm>
            <a:off x="8813071" y="1623280"/>
            <a:ext cx="1128" cy="472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119680" y="1179822"/>
            <a:ext cx="1516321" cy="387794"/>
          </a:xfrm>
          <a:prstGeom prst="rect">
            <a:avLst/>
          </a:prstGeom>
        </p:spPr>
        <p:txBody>
          <a:bodyPr wrap="none" lIns="109478" tIns="54862" rIns="109478" bIns="54862">
            <a:spAutoFit/>
          </a:bodyPr>
          <a:lstStyle/>
          <a:p>
            <a:pPr defTabSz="547146"/>
            <a:r>
              <a:rPr lang="en-US" sz="1800">
                <a:solidFill>
                  <a:srgbClr val="000000"/>
                </a:solidFill>
              </a:rPr>
              <a:t>Event/Action</a:t>
            </a:r>
          </a:p>
        </p:txBody>
      </p:sp>
      <p:sp>
        <p:nvSpPr>
          <p:cNvPr id="32" name="Rectangle 31"/>
          <p:cNvSpPr/>
          <p:nvPr/>
        </p:nvSpPr>
        <p:spPr>
          <a:xfrm>
            <a:off x="1156418" y="4855899"/>
            <a:ext cx="1936786" cy="174171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9478" tIns="54862" rIns="109478" bIns="54862" rtlCol="0" anchor="ctr"/>
          <a:lstStyle/>
          <a:p>
            <a:pPr algn="ctr" defTabSz="547146"/>
            <a:r>
              <a:rPr lang="en-US" sz="2200">
                <a:solidFill>
                  <a:prstClr val="white"/>
                </a:solidFill>
              </a:rPr>
              <a:t>Automation &amp;</a:t>
            </a:r>
          </a:p>
          <a:p>
            <a:pPr algn="ctr" defTabSz="547146"/>
            <a:r>
              <a:rPr lang="en-US" sz="2200">
                <a:solidFill>
                  <a:prstClr val="white"/>
                </a:solidFill>
              </a:rPr>
              <a:t>Orchestration</a:t>
            </a:r>
          </a:p>
          <a:p>
            <a:pPr algn="ctr" defTabSz="547146"/>
            <a:r>
              <a:rPr lang="en-US" sz="1800">
                <a:solidFill>
                  <a:prstClr val="white"/>
                </a:solidFill>
              </a:rPr>
              <a:t>(Chef, Terraform etc.)</a:t>
            </a:r>
            <a:endParaRPr lang="en-US" sz="2200">
              <a:solidFill>
                <a:prstClr val="white"/>
              </a:solidFill>
            </a:endParaRPr>
          </a:p>
        </p:txBody>
      </p:sp>
      <p:sp>
        <p:nvSpPr>
          <p:cNvPr id="34" name="Rectangle 33"/>
          <p:cNvSpPr/>
          <p:nvPr/>
        </p:nvSpPr>
        <p:spPr>
          <a:xfrm>
            <a:off x="10122765" y="4807131"/>
            <a:ext cx="1936786" cy="174171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9478" tIns="54862" rIns="109478" bIns="54862" rtlCol="0" anchor="ctr"/>
          <a:lstStyle/>
          <a:p>
            <a:pPr algn="ctr" defTabSz="547146"/>
            <a:r>
              <a:rPr lang="en-US" sz="2200">
                <a:solidFill>
                  <a:prstClr val="white"/>
                </a:solidFill>
              </a:rPr>
              <a:t>Service</a:t>
            </a:r>
          </a:p>
          <a:p>
            <a:pPr algn="ctr" defTabSz="547146"/>
            <a:r>
              <a:rPr lang="en-US" sz="2200">
                <a:solidFill>
                  <a:prstClr val="white"/>
                </a:solidFill>
              </a:rPr>
              <a:t>(SaaS)</a:t>
            </a:r>
          </a:p>
        </p:txBody>
      </p:sp>
      <p:sp>
        <p:nvSpPr>
          <p:cNvPr id="43" name="Rectangle 42"/>
          <p:cNvSpPr/>
          <p:nvPr/>
        </p:nvSpPr>
        <p:spPr>
          <a:xfrm>
            <a:off x="5594233" y="3023616"/>
            <a:ext cx="2187595" cy="174171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9478" tIns="54862" rIns="109478" bIns="54862" rtlCol="0" anchor="ctr"/>
          <a:lstStyle/>
          <a:p>
            <a:pPr algn="ctr" defTabSz="547146"/>
            <a:r>
              <a:rPr lang="en-US" sz="2200">
                <a:solidFill>
                  <a:prstClr val="white"/>
                </a:solidFill>
              </a:rPr>
              <a:t>Cloud</a:t>
            </a:r>
          </a:p>
          <a:p>
            <a:pPr algn="ctr" defTabSz="547146"/>
            <a:r>
              <a:rPr lang="en-US" sz="2200">
                <a:solidFill>
                  <a:prstClr val="white"/>
                </a:solidFill>
              </a:rPr>
              <a:t>Foundry</a:t>
            </a:r>
          </a:p>
        </p:txBody>
      </p:sp>
      <p:sp>
        <p:nvSpPr>
          <p:cNvPr id="45" name="Rectangle 44"/>
          <p:cNvSpPr/>
          <p:nvPr/>
        </p:nvSpPr>
        <p:spPr>
          <a:xfrm>
            <a:off x="7983945" y="3030581"/>
            <a:ext cx="1936786" cy="174171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9478" tIns="54862" rIns="109478" bIns="54862" rtlCol="0" anchor="ctr"/>
          <a:lstStyle/>
          <a:p>
            <a:pPr algn="ctr" defTabSz="547146"/>
            <a:r>
              <a:rPr lang="en-US" sz="2200">
                <a:solidFill>
                  <a:prstClr val="white"/>
                </a:solidFill>
              </a:rPr>
              <a:t>Custom</a:t>
            </a:r>
          </a:p>
          <a:p>
            <a:pPr algn="ctr" defTabSz="547146"/>
            <a:r>
              <a:rPr lang="en-US" sz="2200">
                <a:solidFill>
                  <a:prstClr val="white"/>
                </a:solidFill>
              </a:rPr>
              <a:t>Scheduling</a:t>
            </a:r>
          </a:p>
        </p:txBody>
      </p:sp>
      <p:sp>
        <p:nvSpPr>
          <p:cNvPr id="46" name="Rectangle 45"/>
          <p:cNvSpPr/>
          <p:nvPr/>
        </p:nvSpPr>
        <p:spPr>
          <a:xfrm>
            <a:off x="7990909" y="2187589"/>
            <a:ext cx="1936786" cy="76635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9478" tIns="54862" rIns="109478" bIns="54862" rtlCol="0" anchor="ctr"/>
          <a:lstStyle/>
          <a:p>
            <a:pPr algn="ctr" defTabSz="547146"/>
            <a:r>
              <a:rPr lang="en-US" sz="2200">
                <a:solidFill>
                  <a:prstClr val="white"/>
                </a:solidFill>
              </a:rPr>
              <a:t>Event</a:t>
            </a:r>
          </a:p>
          <a:p>
            <a:pPr algn="ctr" defTabSz="547146"/>
            <a:r>
              <a:rPr lang="en-US" sz="2200">
                <a:solidFill>
                  <a:prstClr val="white"/>
                </a:solidFill>
              </a:rPr>
              <a:t>Handlers</a:t>
            </a:r>
          </a:p>
        </p:txBody>
      </p:sp>
      <p:cxnSp>
        <p:nvCxnSpPr>
          <p:cNvPr id="47" name="Straight Arrow Connector 46"/>
          <p:cNvCxnSpPr/>
          <p:nvPr/>
        </p:nvCxnSpPr>
        <p:spPr>
          <a:xfrm>
            <a:off x="11007638" y="1630237"/>
            <a:ext cx="1128" cy="310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0732263" y="1186778"/>
            <a:ext cx="592991" cy="387794"/>
          </a:xfrm>
          <a:prstGeom prst="rect">
            <a:avLst/>
          </a:prstGeom>
        </p:spPr>
        <p:txBody>
          <a:bodyPr wrap="none" lIns="109478" tIns="54862" rIns="109478" bIns="54862">
            <a:spAutoFit/>
          </a:bodyPr>
          <a:lstStyle/>
          <a:p>
            <a:pPr defTabSz="547146"/>
            <a:r>
              <a:rPr lang="en-US" sz="1800">
                <a:solidFill>
                  <a:srgbClr val="000000"/>
                </a:solidFill>
              </a:rPr>
              <a:t>API</a:t>
            </a:r>
          </a:p>
        </p:txBody>
      </p:sp>
      <p:sp>
        <p:nvSpPr>
          <p:cNvPr id="49" name="Rectangle 48"/>
          <p:cNvSpPr/>
          <p:nvPr/>
        </p:nvSpPr>
        <p:spPr>
          <a:xfrm>
            <a:off x="1477470" y="1070496"/>
            <a:ext cx="1221368" cy="664793"/>
          </a:xfrm>
          <a:prstGeom prst="rect">
            <a:avLst/>
          </a:prstGeom>
        </p:spPr>
        <p:txBody>
          <a:bodyPr wrap="none" lIns="109478" tIns="54862" rIns="109478" bIns="54862">
            <a:spAutoFit/>
          </a:bodyPr>
          <a:lstStyle/>
          <a:p>
            <a:pPr algn="ctr" defTabSz="547146"/>
            <a:r>
              <a:rPr lang="en-US" sz="1800" dirty="0">
                <a:solidFill>
                  <a:srgbClr val="000000"/>
                </a:solidFill>
              </a:rPr>
              <a:t>Patterns</a:t>
            </a:r>
          </a:p>
          <a:p>
            <a:pPr algn="ctr" defTabSz="547146"/>
            <a:r>
              <a:rPr lang="en-US" sz="1800" dirty="0" smtClean="0">
                <a:solidFill>
                  <a:srgbClr val="000000"/>
                </a:solidFill>
              </a:rPr>
              <a:t>templates</a:t>
            </a:r>
            <a:endParaRPr lang="en-US" sz="1800" dirty="0">
              <a:solidFill>
                <a:srgbClr val="000000"/>
              </a:solidFill>
            </a:endParaRPr>
          </a:p>
        </p:txBody>
      </p:sp>
      <p:cxnSp>
        <p:nvCxnSpPr>
          <p:cNvPr id="50" name="Straight Arrow Connector 49"/>
          <p:cNvCxnSpPr/>
          <p:nvPr/>
        </p:nvCxnSpPr>
        <p:spPr>
          <a:xfrm>
            <a:off x="2069154" y="1818342"/>
            <a:ext cx="0" cy="292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318392" y="3551936"/>
            <a:ext cx="2066410" cy="118262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9478" tIns="54862" rIns="109478" bIns="54862" rtlCol="0" anchor="ctr"/>
          <a:lstStyle/>
          <a:p>
            <a:pPr algn="ctr" defTabSz="547146"/>
            <a:r>
              <a:rPr lang="en-US" sz="2200">
                <a:solidFill>
                  <a:prstClr val="white"/>
                </a:solidFill>
              </a:rPr>
              <a:t>Kubernetes</a:t>
            </a:r>
          </a:p>
        </p:txBody>
      </p:sp>
      <p:sp>
        <p:nvSpPr>
          <p:cNvPr id="8" name="Title 7"/>
          <p:cNvSpPr>
            <a:spLocks noGrp="1"/>
          </p:cNvSpPr>
          <p:nvPr>
            <p:ph type="title"/>
          </p:nvPr>
        </p:nvSpPr>
        <p:spPr/>
        <p:txBody>
          <a:bodyPr/>
          <a:lstStyle/>
          <a:p>
            <a:r>
              <a:rPr lang="en-US" sz="3500" b="0" dirty="0">
                <a:solidFill>
                  <a:schemeClr val="accent4"/>
                </a:solidFill>
              </a:rPr>
              <a:t>IBM Cloud delivers </a:t>
            </a:r>
            <a:r>
              <a:rPr lang="en-US" sz="3500" b="0" dirty="0" smtClean="0">
                <a:solidFill>
                  <a:schemeClr val="accent4"/>
                </a:solidFill>
              </a:rPr>
              <a:t>choice </a:t>
            </a:r>
            <a:r>
              <a:rPr lang="en-US" sz="3500" b="0" dirty="0">
                <a:solidFill>
                  <a:schemeClr val="accent4"/>
                </a:solidFill>
              </a:rPr>
              <a:t>with consistency</a:t>
            </a:r>
          </a:p>
        </p:txBody>
      </p:sp>
      <p:sp>
        <p:nvSpPr>
          <p:cNvPr id="44"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38</a:t>
            </a:fld>
            <a:endParaRPr lang="en-US" dirty="0">
              <a:solidFill>
                <a:srgbClr val="6D7777"/>
              </a:solidFill>
            </a:endParaRPr>
          </a:p>
        </p:txBody>
      </p:sp>
    </p:spTree>
    <p:custDataLst>
      <p:tags r:id="rId1"/>
    </p:custDataLst>
    <p:extLst>
      <p:ext uri="{BB962C8B-B14F-4D97-AF65-F5344CB8AC3E}">
        <p14:creationId xmlns:p14="http://schemas.microsoft.com/office/powerpoint/2010/main" val="1733744823"/>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hevron 4"/>
          <p:cNvSpPr/>
          <p:nvPr/>
        </p:nvSpPr>
        <p:spPr bwMode="auto">
          <a:xfrm>
            <a:off x="3115706" y="1643625"/>
            <a:ext cx="946786" cy="2293621"/>
          </a:xfrm>
          <a:prstGeom prst="chevron">
            <a:avLst/>
          </a:prstGeom>
          <a:solidFill>
            <a:srgbClr val="00B0F0"/>
          </a:solidFill>
          <a:ln>
            <a:solidFill>
              <a:srgbClr val="004266"/>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0" tIns="0" rIns="0" bIns="0" anchor="ctr"/>
          <a:lstStyle/>
          <a:p>
            <a:pPr marL="340997" indent="-340997" algn="ctr">
              <a:lnSpc>
                <a:spcPts val="3150"/>
              </a:lnSpc>
              <a:spcBef>
                <a:spcPts val="720"/>
              </a:spcBef>
              <a:spcAft>
                <a:spcPts val="360"/>
              </a:spcAft>
              <a:buClr>
                <a:srgbClr val="6699CC"/>
              </a:buClr>
              <a:buSzPct val="115000"/>
              <a:buFont typeface="Wingdings" pitchFamily="2" charset="2"/>
              <a:buChar char=""/>
              <a:defRPr/>
            </a:pPr>
            <a:endParaRPr lang="en-US" sz="3500">
              <a:solidFill>
                <a:schemeClr val="bg2"/>
              </a:solidFill>
              <a:ea typeface="MS PGothic" pitchFamily="34" charset="-128"/>
              <a:cs typeface="Arial" charset="0"/>
            </a:endParaRPr>
          </a:p>
        </p:txBody>
      </p:sp>
      <p:sp>
        <p:nvSpPr>
          <p:cNvPr id="6" name="Chevron 5"/>
          <p:cNvSpPr/>
          <p:nvPr/>
        </p:nvSpPr>
        <p:spPr bwMode="auto">
          <a:xfrm>
            <a:off x="3167673" y="4808209"/>
            <a:ext cx="946786" cy="2293621"/>
          </a:xfrm>
          <a:prstGeom prst="chevron">
            <a:avLst/>
          </a:prstGeom>
          <a:solidFill>
            <a:srgbClr val="004266"/>
          </a:solidFill>
          <a:ln>
            <a:solidFill>
              <a:srgbClr val="00AFD9"/>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lIns="0" tIns="0" rIns="0" bIns="0" anchor="ctr"/>
          <a:lstStyle/>
          <a:p>
            <a:pPr marL="340997" indent="-340997" algn="ctr">
              <a:lnSpc>
                <a:spcPts val="3150"/>
              </a:lnSpc>
              <a:spcBef>
                <a:spcPts val="720"/>
              </a:spcBef>
              <a:spcAft>
                <a:spcPts val="360"/>
              </a:spcAft>
              <a:buClr>
                <a:srgbClr val="6699CC"/>
              </a:buClr>
              <a:buSzPct val="115000"/>
              <a:buFont typeface="Wingdings" pitchFamily="2" charset="2"/>
              <a:buChar char=""/>
              <a:defRPr/>
            </a:pPr>
            <a:endParaRPr lang="en-US" sz="3500">
              <a:solidFill>
                <a:schemeClr val="bg2"/>
              </a:solidFill>
              <a:ea typeface="MS PGothic" pitchFamily="34" charset="-128"/>
              <a:cs typeface="Arial" charset="0"/>
            </a:endParaRPr>
          </a:p>
        </p:txBody>
      </p:sp>
      <p:sp>
        <p:nvSpPr>
          <p:cNvPr id="7" name="Rectangle 10"/>
          <p:cNvSpPr>
            <a:spLocks noChangeArrowheads="1"/>
          </p:cNvSpPr>
          <p:nvPr/>
        </p:nvSpPr>
        <p:spPr bwMode="auto">
          <a:xfrm>
            <a:off x="1166781" y="1966338"/>
            <a:ext cx="310896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6304" tIns="73152" rIns="146304" bIns="73152">
            <a:spAutoFit/>
          </a:bodyPr>
          <a:lstStyle/>
          <a:p>
            <a:r>
              <a:rPr lang="en-US" b="1">
                <a:solidFill>
                  <a:schemeClr val="accent1"/>
                </a:solidFill>
              </a:rPr>
              <a:t>Private </a:t>
            </a:r>
          </a:p>
          <a:p>
            <a:r>
              <a:rPr lang="en-US" b="1">
                <a:solidFill>
                  <a:schemeClr val="accent1"/>
                </a:solidFill>
              </a:rPr>
              <a:t>Cloud</a:t>
            </a:r>
          </a:p>
          <a:p>
            <a:r>
              <a:rPr lang="en-US" b="1">
                <a:solidFill>
                  <a:schemeClr val="accent1"/>
                </a:solidFill>
              </a:rPr>
              <a:t>Platform</a:t>
            </a:r>
          </a:p>
        </p:txBody>
      </p:sp>
      <p:sp>
        <p:nvSpPr>
          <p:cNvPr id="8" name="Rectangle 11"/>
          <p:cNvSpPr>
            <a:spLocks noChangeArrowheads="1"/>
          </p:cNvSpPr>
          <p:nvPr/>
        </p:nvSpPr>
        <p:spPr bwMode="auto">
          <a:xfrm>
            <a:off x="1005499" y="4612555"/>
            <a:ext cx="2747518"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6304" tIns="73152" rIns="146304" bIns="73152">
            <a:spAutoFit/>
          </a:bodyPr>
          <a:lstStyle/>
          <a:p>
            <a:pPr>
              <a:buClr>
                <a:srgbClr val="FFFFFF"/>
              </a:buClr>
            </a:pPr>
            <a:endParaRPr lang="en-US" sz="3500" b="1">
              <a:solidFill>
                <a:schemeClr val="accent1"/>
              </a:solidFill>
            </a:endParaRPr>
          </a:p>
          <a:p>
            <a:pPr>
              <a:buClr>
                <a:srgbClr val="FFFFFF"/>
              </a:buClr>
            </a:pPr>
            <a:r>
              <a:rPr lang="en-US" b="1">
                <a:solidFill>
                  <a:schemeClr val="accent1"/>
                </a:solidFill>
              </a:rPr>
              <a:t>Integration with Larger</a:t>
            </a:r>
          </a:p>
          <a:p>
            <a:pPr>
              <a:buClr>
                <a:srgbClr val="FFFFFF"/>
              </a:buClr>
            </a:pPr>
            <a:r>
              <a:rPr lang="en-US" b="1">
                <a:solidFill>
                  <a:schemeClr val="accent1"/>
                </a:solidFill>
              </a:rPr>
              <a:t>Ecosystem</a:t>
            </a:r>
          </a:p>
        </p:txBody>
      </p:sp>
      <p:sp>
        <p:nvSpPr>
          <p:cNvPr id="9" name="Shape 211"/>
          <p:cNvSpPr/>
          <p:nvPr/>
        </p:nvSpPr>
        <p:spPr>
          <a:xfrm>
            <a:off x="4695824" y="1431372"/>
            <a:ext cx="9934575" cy="2740175"/>
          </a:xfrm>
          <a:prstGeom prst="rect">
            <a:avLst/>
          </a:prstGeom>
          <a:noFill/>
          <a:ln w="12700">
            <a:miter lim="400000"/>
          </a:ln>
          <a:extLst>
            <a:ext uri="{C572A759-6A51-4108-AA02-DFA0A04FC94B}">
              <ma14:wrappingTextBoxFlag xmlns:ma14="http://schemas.microsoft.com/office/mac/drawingml/2011/main" xmlns="" val="1"/>
            </a:ext>
          </a:extLst>
        </p:spPr>
        <p:txBody>
          <a:bodyPr wrap="square" lIns="107157" tIns="107157" rIns="107157" bIns="107157" anchor="ctr">
            <a:spAutoFit/>
          </a:bodyPr>
          <a:lstStyle/>
          <a:p>
            <a:pPr>
              <a:buFont typeface="Arial" charset="0"/>
              <a:buChar char="•"/>
            </a:pPr>
            <a:r>
              <a:rPr lang="en-US" sz="2400" b="1" dirty="0">
                <a:ea typeface="Calibri" charset="0"/>
                <a:cs typeface="Calibri" charset="0"/>
              </a:rPr>
              <a:t>    Unified Platform for Cloud Foundry + Containers </a:t>
            </a:r>
            <a:r>
              <a:rPr lang="mr-IN" sz="2400" dirty="0">
                <a:ea typeface="Calibri" charset="0"/>
                <a:cs typeface="Calibri" charset="0"/>
              </a:rPr>
              <a:t>–</a:t>
            </a:r>
            <a:r>
              <a:rPr lang="en-US" sz="2400" dirty="0">
                <a:ea typeface="Calibri" charset="0"/>
                <a:cs typeface="Calibri" charset="0"/>
              </a:rPr>
              <a:t> </a:t>
            </a:r>
          </a:p>
          <a:p>
            <a:r>
              <a:rPr lang="en-US" sz="2400" dirty="0">
                <a:ea typeface="Calibri" charset="0"/>
                <a:cs typeface="Calibri" charset="0"/>
              </a:rPr>
              <a:t>      common services (authentication, logging, etc.)</a:t>
            </a:r>
          </a:p>
          <a:p>
            <a:endParaRPr lang="en-US" sz="1000" dirty="0">
              <a:ea typeface="Calibri" charset="0"/>
              <a:cs typeface="Calibri" charset="0"/>
            </a:endParaRPr>
          </a:p>
          <a:p>
            <a:pPr>
              <a:buFont typeface="Arial" pitchFamily="34" charset="0"/>
              <a:buChar char="•"/>
            </a:pPr>
            <a:r>
              <a:rPr lang="en-US" sz="2400" b="1" dirty="0">
                <a:ea typeface="Calibri" charset="0"/>
                <a:cs typeface="Calibri" charset="0"/>
              </a:rPr>
              <a:t>    Single Pane of Glass </a:t>
            </a:r>
            <a:r>
              <a:rPr lang="mr-IN" sz="2400" dirty="0">
                <a:ea typeface="Calibri" charset="0"/>
                <a:cs typeface="Calibri" charset="0"/>
              </a:rPr>
              <a:t>–</a:t>
            </a:r>
            <a:r>
              <a:rPr lang="en-US" sz="2400" dirty="0">
                <a:ea typeface="Calibri" charset="0"/>
                <a:cs typeface="Calibri" charset="0"/>
              </a:rPr>
              <a:t> common monitoring and    </a:t>
            </a:r>
          </a:p>
          <a:p>
            <a:r>
              <a:rPr lang="en-US" sz="2400" dirty="0">
                <a:ea typeface="Calibri" charset="0"/>
                <a:cs typeface="Calibri" charset="0"/>
              </a:rPr>
              <a:t>     management tooling across platform</a:t>
            </a:r>
          </a:p>
          <a:p>
            <a:endParaRPr lang="en-US" sz="1000" dirty="0">
              <a:ea typeface="Calibri" charset="0"/>
              <a:cs typeface="Calibri" charset="0"/>
            </a:endParaRPr>
          </a:p>
          <a:p>
            <a:pPr>
              <a:buFont typeface="Arial" charset="0"/>
              <a:buChar char="•"/>
            </a:pPr>
            <a:r>
              <a:rPr lang="en-US" sz="2400" b="1" dirty="0">
                <a:ea typeface="Calibri" charset="0"/>
                <a:cs typeface="Calibri" charset="0"/>
              </a:rPr>
              <a:t>   Common User Experience </a:t>
            </a:r>
            <a:r>
              <a:rPr lang="mr-IN" sz="2400" dirty="0">
                <a:ea typeface="Calibri" charset="0"/>
                <a:cs typeface="Calibri" charset="0"/>
              </a:rPr>
              <a:t>–</a:t>
            </a:r>
            <a:r>
              <a:rPr lang="en-US" sz="2400" dirty="0">
                <a:ea typeface="Calibri" charset="0"/>
                <a:cs typeface="Calibri" charset="0"/>
              </a:rPr>
              <a:t> cohesive UI across </a:t>
            </a:r>
            <a:r>
              <a:rPr lang="en-US" sz="2400" dirty="0" smtClean="0">
                <a:ea typeface="Calibri" charset="0"/>
                <a:cs typeface="Calibri" charset="0"/>
              </a:rPr>
              <a:t>platform for       developers </a:t>
            </a:r>
            <a:r>
              <a:rPr lang="en-US" sz="2400" dirty="0">
                <a:ea typeface="Calibri" charset="0"/>
                <a:cs typeface="Calibri" charset="0"/>
              </a:rPr>
              <a:t>and </a:t>
            </a:r>
            <a:r>
              <a:rPr lang="en-US" sz="2400" dirty="0" smtClean="0">
                <a:ea typeface="Calibri" charset="0"/>
                <a:cs typeface="Calibri" charset="0"/>
              </a:rPr>
              <a:t>operations</a:t>
            </a:r>
            <a:endParaRPr lang="en-US" sz="2400" dirty="0">
              <a:ea typeface="Calibri" charset="0"/>
              <a:cs typeface="Calibri" charset="0"/>
            </a:endParaRPr>
          </a:p>
        </p:txBody>
      </p:sp>
      <p:sp>
        <p:nvSpPr>
          <p:cNvPr id="10" name="Shape 211"/>
          <p:cNvSpPr/>
          <p:nvPr/>
        </p:nvSpPr>
        <p:spPr>
          <a:xfrm>
            <a:off x="4752975" y="4407905"/>
            <a:ext cx="9667875" cy="3109507"/>
          </a:xfrm>
          <a:prstGeom prst="rect">
            <a:avLst/>
          </a:prstGeom>
          <a:noFill/>
          <a:ln w="12700">
            <a:miter lim="400000"/>
          </a:ln>
          <a:extLst>
            <a:ext uri="{C572A759-6A51-4108-AA02-DFA0A04FC94B}">
              <ma14:wrappingTextBoxFlag xmlns:ma14="http://schemas.microsoft.com/office/mac/drawingml/2011/main" xmlns="" val="1"/>
            </a:ext>
          </a:extLst>
        </p:spPr>
        <p:txBody>
          <a:bodyPr wrap="square" lIns="107157" tIns="107157" rIns="107157" bIns="107157" anchor="ctr">
            <a:spAutoFit/>
          </a:bodyPr>
          <a:lstStyle/>
          <a:p>
            <a:pPr marL="342901" indent="-342901">
              <a:buFont typeface="Arial" charset="0"/>
              <a:buChar char="•"/>
            </a:pPr>
            <a:r>
              <a:rPr lang="en-US" sz="2400" b="1" dirty="0">
                <a:ea typeface="Calibri" charset="0"/>
                <a:cs typeface="Calibri" charset="0"/>
              </a:rPr>
              <a:t>Secure Access to IBM Public Cloud </a:t>
            </a:r>
            <a:r>
              <a:rPr lang="en-US" sz="2400" dirty="0">
                <a:ea typeface="Calibri" charset="0"/>
                <a:cs typeface="Calibri" charset="0"/>
              </a:rPr>
              <a:t>- (Watson, </a:t>
            </a:r>
          </a:p>
          <a:p>
            <a:r>
              <a:rPr lang="en-US" sz="2400" dirty="0">
                <a:ea typeface="Calibri" charset="0"/>
                <a:cs typeface="Calibri" charset="0"/>
              </a:rPr>
              <a:t>   </a:t>
            </a:r>
            <a:r>
              <a:rPr lang="en-US" sz="2400" dirty="0" smtClean="0">
                <a:ea typeface="Calibri" charset="0"/>
                <a:cs typeface="Calibri" charset="0"/>
              </a:rPr>
              <a:t> </a:t>
            </a:r>
            <a:r>
              <a:rPr lang="en-US" sz="2400" dirty="0" err="1">
                <a:ea typeface="Calibri" charset="0"/>
                <a:cs typeface="Calibri" charset="0"/>
              </a:rPr>
              <a:t>blockchain</a:t>
            </a:r>
            <a:r>
              <a:rPr lang="en-US" sz="2400" dirty="0">
                <a:ea typeface="Calibri" charset="0"/>
                <a:cs typeface="Calibri" charset="0"/>
              </a:rPr>
              <a:t>, etc.) enabled via key management facility</a:t>
            </a:r>
          </a:p>
          <a:p>
            <a:endParaRPr lang="en-US" sz="1000" dirty="0">
              <a:ea typeface="Calibri" charset="0"/>
              <a:cs typeface="Calibri" charset="0"/>
            </a:endParaRPr>
          </a:p>
          <a:p>
            <a:pPr marL="342901" indent="-342901">
              <a:buFont typeface="Arial" charset="0"/>
              <a:buChar char="•"/>
            </a:pPr>
            <a:r>
              <a:rPr lang="en-US" sz="2400" b="1" dirty="0">
                <a:ea typeface="Calibri" charset="0"/>
                <a:cs typeface="Calibri" charset="0"/>
              </a:rPr>
              <a:t>Support for All Java Requirements </a:t>
            </a:r>
            <a:r>
              <a:rPr lang="en-US" sz="2400" dirty="0">
                <a:ea typeface="Calibri" charset="0"/>
                <a:cs typeface="Calibri" charset="0"/>
              </a:rPr>
              <a:t>-  WAS, Tomcat, </a:t>
            </a:r>
            <a:r>
              <a:rPr lang="en-US" sz="2400" dirty="0" err="1" smtClean="0">
                <a:ea typeface="Calibri" charset="0"/>
                <a:cs typeface="Calibri" charset="0"/>
              </a:rPr>
              <a:t>Jboss</a:t>
            </a:r>
            <a:r>
              <a:rPr lang="en-US" sz="2400" dirty="0" smtClean="0">
                <a:ea typeface="Calibri" charset="0"/>
                <a:cs typeface="Calibri" charset="0"/>
              </a:rPr>
              <a:t> and </a:t>
            </a:r>
            <a:r>
              <a:rPr lang="en-US" sz="2400" dirty="0">
                <a:ea typeface="Calibri" charset="0"/>
                <a:cs typeface="Calibri" charset="0"/>
              </a:rPr>
              <a:t>all Cloud-Native runtimes (node.js, etc.)</a:t>
            </a:r>
          </a:p>
          <a:p>
            <a:pPr marL="342901" indent="-342901">
              <a:buFont typeface="Arial" charset="0"/>
              <a:buChar char="•"/>
            </a:pPr>
            <a:endParaRPr lang="en-US" sz="1000" dirty="0">
              <a:ea typeface="Calibri" charset="0"/>
              <a:cs typeface="Calibri" charset="0"/>
            </a:endParaRPr>
          </a:p>
          <a:p>
            <a:pPr marL="342901" indent="-342901">
              <a:buFont typeface="Arial" charset="0"/>
              <a:buChar char="•"/>
            </a:pPr>
            <a:r>
              <a:rPr lang="en-US" sz="2400" b="1" dirty="0">
                <a:ea typeface="Calibri" charset="0"/>
                <a:cs typeface="Calibri" charset="0"/>
              </a:rPr>
              <a:t>Middleware, </a:t>
            </a:r>
            <a:r>
              <a:rPr lang="en-US" sz="2400" b="1" dirty="0" err="1">
                <a:ea typeface="Calibri" charset="0"/>
                <a:cs typeface="Calibri" charset="0"/>
              </a:rPr>
              <a:t>DevOps</a:t>
            </a:r>
            <a:r>
              <a:rPr lang="en-US" sz="2400" b="1" dirty="0">
                <a:ea typeface="Calibri" charset="0"/>
                <a:cs typeface="Calibri" charset="0"/>
              </a:rPr>
              <a:t> &amp; Monitoring Integration </a:t>
            </a:r>
            <a:r>
              <a:rPr lang="mr-IN" sz="2400" dirty="0">
                <a:ea typeface="Calibri" charset="0"/>
                <a:cs typeface="Calibri" charset="0"/>
              </a:rPr>
              <a:t>–</a:t>
            </a:r>
            <a:endParaRPr lang="en-US" sz="2400" dirty="0">
              <a:ea typeface="Calibri" charset="0"/>
              <a:cs typeface="Calibri" charset="0"/>
            </a:endParaRPr>
          </a:p>
          <a:p>
            <a:r>
              <a:rPr lang="en-US" sz="2400" dirty="0">
                <a:ea typeface="Calibri" charset="0"/>
                <a:cs typeface="Calibri" charset="0"/>
              </a:rPr>
              <a:t>     tight integration with </a:t>
            </a:r>
            <a:r>
              <a:rPr lang="en-US" sz="2400" dirty="0" err="1">
                <a:ea typeface="Calibri" charset="0"/>
                <a:cs typeface="Calibri" charset="0"/>
              </a:rPr>
              <a:t>NetCool</a:t>
            </a:r>
            <a:r>
              <a:rPr lang="en-US" sz="2400" dirty="0">
                <a:ea typeface="Calibri" charset="0"/>
                <a:cs typeface="Calibri" charset="0"/>
              </a:rPr>
              <a:t>, </a:t>
            </a:r>
            <a:r>
              <a:rPr lang="en-US" sz="2400" dirty="0" err="1">
                <a:ea typeface="Calibri" charset="0"/>
                <a:cs typeface="Calibri" charset="0"/>
              </a:rPr>
              <a:t>UrbanCode</a:t>
            </a:r>
            <a:r>
              <a:rPr lang="en-US" sz="2400" dirty="0">
                <a:ea typeface="Calibri" charset="0"/>
                <a:cs typeface="Calibri" charset="0"/>
              </a:rPr>
              <a:t>, IBM BPM </a:t>
            </a:r>
          </a:p>
          <a:p>
            <a:r>
              <a:rPr lang="en-US" sz="2400" dirty="0">
                <a:ea typeface="Calibri" charset="0"/>
                <a:cs typeface="Calibri" charset="0"/>
              </a:rPr>
              <a:t>     and other key IBM middleware </a:t>
            </a:r>
            <a:endParaRPr lang="en-US" sz="1000" dirty="0"/>
          </a:p>
        </p:txBody>
      </p:sp>
      <p:sp>
        <p:nvSpPr>
          <p:cNvPr id="3" name="Title 2"/>
          <p:cNvSpPr>
            <a:spLocks noGrp="1"/>
          </p:cNvSpPr>
          <p:nvPr>
            <p:ph type="title"/>
          </p:nvPr>
        </p:nvSpPr>
        <p:spPr/>
        <p:txBody>
          <a:bodyPr/>
          <a:lstStyle/>
          <a:p>
            <a:r>
              <a:rPr lang="en-US" sz="3500" b="0" dirty="0">
                <a:solidFill>
                  <a:schemeClr val="accent4"/>
                </a:solidFill>
                <a:latin typeface="Arial" charset="0"/>
                <a:ea typeface="Arial" charset="0"/>
                <a:cs typeface="Arial" charset="0"/>
              </a:rPr>
              <a:t>Delivering Private and Hybrid Cloud</a:t>
            </a:r>
            <a:endParaRPr lang="en-US" sz="3500" b="0" dirty="0">
              <a:solidFill>
                <a:schemeClr val="accent4"/>
              </a:solidFill>
            </a:endParaRPr>
          </a:p>
        </p:txBody>
      </p:sp>
      <p:sp>
        <p:nvSpPr>
          <p:cNvPr id="12"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39</a:t>
            </a:fld>
            <a:endParaRPr lang="en-US" dirty="0">
              <a:solidFill>
                <a:srgbClr val="6D7777"/>
              </a:solidFill>
            </a:endParaRPr>
          </a:p>
        </p:txBody>
      </p:sp>
    </p:spTree>
    <p:custDataLst>
      <p:tags r:id="rId1"/>
    </p:custDataLst>
    <p:extLst>
      <p:ext uri="{BB962C8B-B14F-4D97-AF65-F5344CB8AC3E}">
        <p14:creationId xmlns:p14="http://schemas.microsoft.com/office/powerpoint/2010/main" val="266829252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8" y="34291"/>
            <a:ext cx="13316290" cy="748957"/>
          </a:xfrm>
        </p:spPr>
        <p:txBody>
          <a:bodyPr/>
          <a:lstStyle/>
          <a:p>
            <a:pPr>
              <a:defRPr/>
            </a:pPr>
            <a:r>
              <a:rPr lang="en-US" altLang="x-none" sz="3200" b="0" dirty="0">
                <a:solidFill>
                  <a:schemeClr val="accent4"/>
                </a:solidFill>
                <a:ea typeface="Arial" charset="0"/>
                <a:cs typeface="Arial" charset="0"/>
                <a:sym typeface="Helvetica Neue for IBM Light" charset="0"/>
              </a:rPr>
              <a:t>Clients require multi-cloud management across a </a:t>
            </a:r>
            <a:r>
              <a:rPr lang="en-US" altLang="x-none" sz="3200" b="0" dirty="0">
                <a:solidFill>
                  <a:schemeClr val="accent4"/>
                </a:solidFill>
                <a:ea typeface="Arial" charset="0"/>
                <a:cs typeface="Arial" charset="0"/>
                <a:sym typeface="Helvetica Neue for IBM Light" charset="0"/>
              </a:rPr>
              <a:t>spectrum </a:t>
            </a:r>
            <a:r>
              <a:rPr lang="en-US" altLang="x-none" sz="3200" b="0" dirty="0">
                <a:solidFill>
                  <a:schemeClr val="accent4"/>
                </a:solidFill>
                <a:ea typeface="Arial" charset="0"/>
                <a:cs typeface="Arial" charset="0"/>
                <a:sym typeface="Helvetica Neue for IBM Light" charset="0"/>
              </a:rPr>
              <a:t>of workloads</a:t>
            </a:r>
            <a:endParaRPr lang="x-none" altLang="x-none" sz="3200" b="0" dirty="0">
              <a:solidFill>
                <a:schemeClr val="accent4"/>
              </a:solidFill>
              <a:ea typeface="Arial" charset="0"/>
              <a:cs typeface="Arial" charset="0"/>
              <a:sym typeface="Helvetica Neue for IBM Light" charset="0"/>
            </a:endParaRPr>
          </a:p>
        </p:txBody>
      </p:sp>
      <p:sp>
        <p:nvSpPr>
          <p:cNvPr id="3" name="Rectangle 2"/>
          <p:cNvSpPr/>
          <p:nvPr/>
        </p:nvSpPr>
        <p:spPr>
          <a:xfrm>
            <a:off x="1736105" y="1158432"/>
            <a:ext cx="10758696" cy="802682"/>
          </a:xfrm>
          <a:prstGeom prst="rect">
            <a:avLst/>
          </a:prstGeom>
        </p:spPr>
        <p:txBody>
          <a:bodyPr wrap="square" lIns="146304" tIns="73152" rIns="146304" bIns="73152">
            <a:spAutoFit/>
          </a:bodyPr>
          <a:lstStyle/>
          <a:p>
            <a:pPr algn="ctr" defTabSz="1097230">
              <a:lnSpc>
                <a:spcPct val="95000"/>
              </a:lnSpc>
              <a:defRPr/>
            </a:pPr>
            <a:r>
              <a:rPr lang="en-US" sz="2200" i="1">
                <a:solidFill>
                  <a:schemeClr val="tx1">
                    <a:lumMod val="75000"/>
                    <a:lumOff val="25000"/>
                  </a:schemeClr>
                </a:solidFill>
                <a:sym typeface="Helvetica Light" charset="0"/>
              </a:rPr>
              <a:t>Organizations are embracing new business models and disruptive technologies to be competitive, meet business need, and innovate</a:t>
            </a:r>
          </a:p>
        </p:txBody>
      </p:sp>
      <p:pic>
        <p:nvPicPr>
          <p:cNvPr id="5" name="Picture 2" descr="C:\Users\IBM_ADMIN\Desktop\IBM GRAPHICS\Events\Interconnect\Presentations\0913 Mike Rhodin - Carolyn\support\intro-chart-4-white-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70" y="2312874"/>
            <a:ext cx="13294360" cy="3423286"/>
          </a:xfrm>
          <a:prstGeom prst="rect">
            <a:avLst/>
          </a:prstGeom>
          <a:noFill/>
          <a:ln w="9525">
            <a:noFill/>
            <a:miter lim="800000"/>
            <a:headEnd/>
            <a:tailEnd/>
          </a:ln>
          <a:effectLst/>
          <a:scene3d>
            <a:camera prst="orthographicFront"/>
            <a:lightRig rig="threePt" dir="t"/>
          </a:scene3d>
          <a:sp3d contourW="12700">
            <a:contourClr>
              <a:schemeClr val="tx2">
                <a:lumMod val="20000"/>
                <a:lumOff val="80000"/>
              </a:schemeClr>
            </a:contourClr>
          </a:sp3d>
          <a:extLst/>
        </p:spPr>
      </p:pic>
      <p:sp>
        <p:nvSpPr>
          <p:cNvPr id="6" name="Rectangle 5"/>
          <p:cNvSpPr>
            <a:spLocks noChangeArrowheads="1"/>
          </p:cNvSpPr>
          <p:nvPr/>
        </p:nvSpPr>
        <p:spPr bwMode="auto">
          <a:xfrm>
            <a:off x="529228" y="5197715"/>
            <a:ext cx="13500101" cy="1857376"/>
          </a:xfrm>
          <a:prstGeom prst="rect">
            <a:avLst/>
          </a:prstGeom>
          <a:noFill/>
          <a:ln>
            <a:noFill/>
          </a:ln>
          <a:extLst/>
        </p:spPr>
        <p:txBody>
          <a:bodyPr wrap="none" lIns="146147" tIns="73075" rIns="146147" bIns="73075" anchor="ctr"/>
          <a:lstStyle>
            <a:lvl1pPr>
              <a:spcBef>
                <a:spcPct val="20000"/>
              </a:spcBef>
              <a:buFont typeface="Arial" pitchFamily="34" charset="0"/>
              <a:buChar char="•"/>
              <a:defRPr sz="2800">
                <a:solidFill>
                  <a:schemeClr val="tx1"/>
                </a:solidFill>
                <a:latin typeface="Arial" pitchFamily="34" charset="0"/>
                <a:cs typeface="Arial" pitchFamily="34" charset="0"/>
              </a:defRPr>
            </a:lvl1pPr>
            <a:lvl2pPr marL="742950" indent="-285750">
              <a:spcBef>
                <a:spcPct val="20000"/>
              </a:spcBef>
              <a:buFont typeface="Arial" pitchFamily="34" charset="0"/>
              <a:buChar char="–"/>
              <a:defRPr sz="2300">
                <a:solidFill>
                  <a:schemeClr val="tx1"/>
                </a:solidFill>
                <a:latin typeface="Arial" pitchFamily="34" charset="0"/>
                <a:cs typeface="Arial" pitchFamily="34" charset="0"/>
              </a:defRPr>
            </a:lvl2pPr>
            <a:lvl3pPr marL="1143000" indent="-228600">
              <a:spcBef>
                <a:spcPct val="20000"/>
              </a:spcBef>
              <a:buFont typeface="Arial" pitchFamily="34" charset="0"/>
              <a:buChar char="•"/>
              <a:defRPr>
                <a:solidFill>
                  <a:schemeClr val="tx1"/>
                </a:solidFill>
                <a:latin typeface="Arial" pitchFamily="34" charset="0"/>
                <a:cs typeface="Arial" pitchFamily="34" charset="0"/>
              </a:defRPr>
            </a:lvl3pPr>
            <a:lvl4pPr marL="1600200" indent="-228600">
              <a:spcBef>
                <a:spcPct val="20000"/>
              </a:spcBef>
              <a:buFont typeface="Arial" pitchFamily="34" charset="0"/>
              <a:buChar char="–"/>
              <a:defRPr sz="19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1900">
                <a:solidFill>
                  <a:schemeClr val="tx1"/>
                </a:solidFill>
                <a:latin typeface="Arial" pitchFamily="34" charset="0"/>
                <a:cs typeface="Arial" pitchFamily="34" charset="0"/>
              </a:defRPr>
            </a:lvl5pPr>
            <a:lvl6pPr marL="25146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6pPr>
            <a:lvl7pPr marL="29718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7pPr>
            <a:lvl8pPr marL="34290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8pPr>
            <a:lvl9pPr marL="38862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9pPr>
          </a:lstStyle>
          <a:p>
            <a:pPr defTabSz="492443">
              <a:spcBef>
                <a:spcPct val="0"/>
              </a:spcBef>
              <a:buNone/>
            </a:pPr>
            <a:endParaRPr lang="en-US" altLang="en-US" sz="3500">
              <a:solidFill>
                <a:srgbClr val="0000FF"/>
              </a:solidFill>
              <a:ea typeface="MS PGothic" panose="020B0600070205080204" pitchFamily="34" charset="-128"/>
              <a:sym typeface="Helvetica Light" charset="0"/>
            </a:endParaRPr>
          </a:p>
        </p:txBody>
      </p:sp>
      <p:sp>
        <p:nvSpPr>
          <p:cNvPr id="7" name="Rounded Rectangle 43"/>
          <p:cNvSpPr>
            <a:spLocks noChangeArrowheads="1"/>
          </p:cNvSpPr>
          <p:nvPr/>
        </p:nvSpPr>
        <p:spPr bwMode="auto">
          <a:xfrm rot="10800000">
            <a:off x="9175409" y="5285364"/>
            <a:ext cx="4841240" cy="2298491"/>
          </a:xfrm>
          <a:prstGeom prst="roundRect">
            <a:avLst>
              <a:gd name="adj" fmla="val 6700"/>
            </a:avLst>
          </a:prstGeom>
          <a:gradFill flip="none" rotWithShape="1">
            <a:gsLst>
              <a:gs pos="0">
                <a:srgbClr val="7CBE31"/>
              </a:gs>
              <a:gs pos="100000">
                <a:srgbClr val="FFFFFF"/>
              </a:gs>
            </a:gsLst>
            <a:lin ang="18480000" scaled="0"/>
            <a:tileRect/>
          </a:gradFill>
          <a:ln>
            <a:noFill/>
          </a:ln>
          <a:effectLst>
            <a:outerShdw blurRad="50800" dist="38100" dir="2700000" algn="tl" rotWithShape="0">
              <a:srgbClr val="000000">
                <a:alpha val="43000"/>
              </a:srgbClr>
            </a:outerShdw>
          </a:effectLst>
          <a:extLst/>
        </p:spPr>
        <p:txBody>
          <a:bodyPr rot="10800000" lIns="146147" tIns="73075" rIns="146147" bIns="73075"/>
          <a:lstStyle>
            <a:lvl1pPr defTabSz="574675" eaLnBrk="0" hangingPunct="0">
              <a:defRPr sz="2200">
                <a:solidFill>
                  <a:schemeClr val="hlink"/>
                </a:solidFill>
                <a:latin typeface="Arial" pitchFamily="34" charset="0"/>
                <a:ea typeface="MS PGothic" pitchFamily="34" charset="-128"/>
              </a:defRPr>
            </a:lvl1pPr>
            <a:lvl2pPr marL="742950" indent="-285750" defTabSz="574675" eaLnBrk="0" hangingPunct="0">
              <a:defRPr sz="2200">
                <a:solidFill>
                  <a:schemeClr val="hlink"/>
                </a:solidFill>
                <a:latin typeface="Arial" pitchFamily="34" charset="0"/>
                <a:ea typeface="MS PGothic" pitchFamily="34" charset="-128"/>
              </a:defRPr>
            </a:lvl2pPr>
            <a:lvl3pPr marL="1143000" indent="-228600" defTabSz="574675" eaLnBrk="0" hangingPunct="0">
              <a:defRPr sz="2200">
                <a:solidFill>
                  <a:schemeClr val="hlink"/>
                </a:solidFill>
                <a:latin typeface="Arial" pitchFamily="34" charset="0"/>
                <a:ea typeface="MS PGothic" pitchFamily="34" charset="-128"/>
              </a:defRPr>
            </a:lvl3pPr>
            <a:lvl4pPr marL="1600200" indent="-228600" defTabSz="574675" eaLnBrk="0" hangingPunct="0">
              <a:defRPr sz="2200">
                <a:solidFill>
                  <a:schemeClr val="hlink"/>
                </a:solidFill>
                <a:latin typeface="Arial" pitchFamily="34" charset="0"/>
                <a:ea typeface="MS PGothic" pitchFamily="34" charset="-128"/>
              </a:defRPr>
            </a:lvl4pPr>
            <a:lvl5pPr marL="2057400" indent="-228600" defTabSz="574675" eaLnBrk="0" hangingPunct="0">
              <a:defRPr sz="2200">
                <a:solidFill>
                  <a:schemeClr val="hlink"/>
                </a:solidFill>
                <a:latin typeface="Arial" pitchFamily="34" charset="0"/>
                <a:ea typeface="MS PGothic" pitchFamily="34" charset="-128"/>
              </a:defRPr>
            </a:lvl5pPr>
            <a:lvl6pPr marL="2514600" indent="-228600" defTabSz="574675" eaLnBrk="0" fontAlgn="base" hangingPunct="0">
              <a:spcBef>
                <a:spcPct val="0"/>
              </a:spcBef>
              <a:spcAft>
                <a:spcPct val="0"/>
              </a:spcAft>
              <a:defRPr sz="2200">
                <a:solidFill>
                  <a:schemeClr val="hlink"/>
                </a:solidFill>
                <a:latin typeface="Arial" pitchFamily="34" charset="0"/>
                <a:ea typeface="MS PGothic" pitchFamily="34" charset="-128"/>
              </a:defRPr>
            </a:lvl6pPr>
            <a:lvl7pPr marL="2971800" indent="-228600" defTabSz="574675" eaLnBrk="0" fontAlgn="base" hangingPunct="0">
              <a:spcBef>
                <a:spcPct val="0"/>
              </a:spcBef>
              <a:spcAft>
                <a:spcPct val="0"/>
              </a:spcAft>
              <a:defRPr sz="2200">
                <a:solidFill>
                  <a:schemeClr val="hlink"/>
                </a:solidFill>
                <a:latin typeface="Arial" pitchFamily="34" charset="0"/>
                <a:ea typeface="MS PGothic" pitchFamily="34" charset="-128"/>
              </a:defRPr>
            </a:lvl7pPr>
            <a:lvl8pPr marL="3429000" indent="-228600" defTabSz="574675" eaLnBrk="0" fontAlgn="base" hangingPunct="0">
              <a:spcBef>
                <a:spcPct val="0"/>
              </a:spcBef>
              <a:spcAft>
                <a:spcPct val="0"/>
              </a:spcAft>
              <a:defRPr sz="2200">
                <a:solidFill>
                  <a:schemeClr val="hlink"/>
                </a:solidFill>
                <a:latin typeface="Arial" pitchFamily="34" charset="0"/>
                <a:ea typeface="MS PGothic" pitchFamily="34" charset="-128"/>
              </a:defRPr>
            </a:lvl8pPr>
            <a:lvl9pPr marL="3886200" indent="-228600" defTabSz="574675" eaLnBrk="0" fontAlgn="base" hangingPunct="0">
              <a:spcBef>
                <a:spcPct val="0"/>
              </a:spcBef>
              <a:spcAft>
                <a:spcPct val="0"/>
              </a:spcAft>
              <a:defRPr sz="2200">
                <a:solidFill>
                  <a:schemeClr val="hlink"/>
                </a:solidFill>
                <a:latin typeface="Arial" pitchFamily="34" charset="0"/>
                <a:ea typeface="MS PGothic" pitchFamily="34" charset="-128"/>
              </a:defRPr>
            </a:lvl9pPr>
          </a:lstStyle>
          <a:p>
            <a:pPr eaLnBrk="1" fontAlgn="base" hangingPunct="1">
              <a:spcBef>
                <a:spcPct val="0"/>
              </a:spcBef>
              <a:spcAft>
                <a:spcPct val="0"/>
              </a:spcAft>
              <a:defRPr/>
            </a:pPr>
            <a:endParaRPr lang="en-US" altLang="en-US">
              <a:solidFill>
                <a:srgbClr val="0000FF"/>
              </a:solidFill>
              <a:ea typeface="ヒラギノ角ゴ Pro W3"/>
              <a:cs typeface="ヒラギノ角ゴ Pro W3"/>
              <a:sym typeface="Helvetica Light" charset="0"/>
            </a:endParaRPr>
          </a:p>
        </p:txBody>
      </p:sp>
      <p:sp>
        <p:nvSpPr>
          <p:cNvPr id="8" name="Rounded Rectangle 44"/>
          <p:cNvSpPr>
            <a:spLocks noChangeArrowheads="1"/>
          </p:cNvSpPr>
          <p:nvPr/>
        </p:nvSpPr>
        <p:spPr bwMode="auto">
          <a:xfrm rot="10800000">
            <a:off x="582589" y="5207259"/>
            <a:ext cx="4930139" cy="2526712"/>
          </a:xfrm>
          <a:prstGeom prst="roundRect">
            <a:avLst>
              <a:gd name="adj" fmla="val 5729"/>
            </a:avLst>
          </a:prstGeom>
          <a:gradFill flip="none" rotWithShape="1">
            <a:gsLst>
              <a:gs pos="0">
                <a:schemeClr val="tx2">
                  <a:lumMod val="60000"/>
                  <a:lumOff val="40000"/>
                </a:schemeClr>
              </a:gs>
              <a:gs pos="100000">
                <a:srgbClr val="FFFFFF"/>
              </a:gs>
            </a:gsLst>
            <a:lin ang="15540000" scaled="0"/>
            <a:tileRect/>
          </a:gradFill>
          <a:ln>
            <a:noFill/>
          </a:ln>
          <a:effectLst>
            <a:outerShdw blurRad="50800" dist="38100" dir="2700000" algn="tl" rotWithShape="0">
              <a:srgbClr val="000000">
                <a:alpha val="43000"/>
              </a:srgbClr>
            </a:outerShdw>
          </a:effectLst>
          <a:extLst/>
        </p:spPr>
        <p:txBody>
          <a:bodyPr rot="10800000" lIns="146147" tIns="73075" rIns="146147" bIns="73075"/>
          <a:lstStyle>
            <a:lvl1pPr defTabSz="574675" eaLnBrk="0" hangingPunct="0">
              <a:defRPr sz="2200">
                <a:solidFill>
                  <a:schemeClr val="hlink"/>
                </a:solidFill>
                <a:latin typeface="Arial" pitchFamily="34" charset="0"/>
                <a:ea typeface="MS PGothic" pitchFamily="34" charset="-128"/>
              </a:defRPr>
            </a:lvl1pPr>
            <a:lvl2pPr marL="742950" indent="-285750" defTabSz="574675" eaLnBrk="0" hangingPunct="0">
              <a:defRPr sz="2200">
                <a:solidFill>
                  <a:schemeClr val="hlink"/>
                </a:solidFill>
                <a:latin typeface="Arial" pitchFamily="34" charset="0"/>
                <a:ea typeface="MS PGothic" pitchFamily="34" charset="-128"/>
              </a:defRPr>
            </a:lvl2pPr>
            <a:lvl3pPr marL="1143000" indent="-228600" defTabSz="574675" eaLnBrk="0" hangingPunct="0">
              <a:defRPr sz="2200">
                <a:solidFill>
                  <a:schemeClr val="hlink"/>
                </a:solidFill>
                <a:latin typeface="Arial" pitchFamily="34" charset="0"/>
                <a:ea typeface="MS PGothic" pitchFamily="34" charset="-128"/>
              </a:defRPr>
            </a:lvl3pPr>
            <a:lvl4pPr marL="1600200" indent="-228600" defTabSz="574675" eaLnBrk="0" hangingPunct="0">
              <a:defRPr sz="2200">
                <a:solidFill>
                  <a:schemeClr val="hlink"/>
                </a:solidFill>
                <a:latin typeface="Arial" pitchFamily="34" charset="0"/>
                <a:ea typeface="MS PGothic" pitchFamily="34" charset="-128"/>
              </a:defRPr>
            </a:lvl4pPr>
            <a:lvl5pPr marL="2057400" indent="-228600" defTabSz="574675" eaLnBrk="0" hangingPunct="0">
              <a:defRPr sz="2200">
                <a:solidFill>
                  <a:schemeClr val="hlink"/>
                </a:solidFill>
                <a:latin typeface="Arial" pitchFamily="34" charset="0"/>
                <a:ea typeface="MS PGothic" pitchFamily="34" charset="-128"/>
              </a:defRPr>
            </a:lvl5pPr>
            <a:lvl6pPr marL="2514600" indent="-228600" defTabSz="574675" eaLnBrk="0" fontAlgn="base" hangingPunct="0">
              <a:spcBef>
                <a:spcPct val="0"/>
              </a:spcBef>
              <a:spcAft>
                <a:spcPct val="0"/>
              </a:spcAft>
              <a:defRPr sz="2200">
                <a:solidFill>
                  <a:schemeClr val="hlink"/>
                </a:solidFill>
                <a:latin typeface="Arial" pitchFamily="34" charset="0"/>
                <a:ea typeface="MS PGothic" pitchFamily="34" charset="-128"/>
              </a:defRPr>
            </a:lvl6pPr>
            <a:lvl7pPr marL="2971800" indent="-228600" defTabSz="574675" eaLnBrk="0" fontAlgn="base" hangingPunct="0">
              <a:spcBef>
                <a:spcPct val="0"/>
              </a:spcBef>
              <a:spcAft>
                <a:spcPct val="0"/>
              </a:spcAft>
              <a:defRPr sz="2200">
                <a:solidFill>
                  <a:schemeClr val="hlink"/>
                </a:solidFill>
                <a:latin typeface="Arial" pitchFamily="34" charset="0"/>
                <a:ea typeface="MS PGothic" pitchFamily="34" charset="-128"/>
              </a:defRPr>
            </a:lvl7pPr>
            <a:lvl8pPr marL="3429000" indent="-228600" defTabSz="574675" eaLnBrk="0" fontAlgn="base" hangingPunct="0">
              <a:spcBef>
                <a:spcPct val="0"/>
              </a:spcBef>
              <a:spcAft>
                <a:spcPct val="0"/>
              </a:spcAft>
              <a:defRPr sz="2200">
                <a:solidFill>
                  <a:schemeClr val="hlink"/>
                </a:solidFill>
                <a:latin typeface="Arial" pitchFamily="34" charset="0"/>
                <a:ea typeface="MS PGothic" pitchFamily="34" charset="-128"/>
              </a:defRPr>
            </a:lvl8pPr>
            <a:lvl9pPr marL="3886200" indent="-228600" defTabSz="574675" eaLnBrk="0" fontAlgn="base" hangingPunct="0">
              <a:spcBef>
                <a:spcPct val="0"/>
              </a:spcBef>
              <a:spcAft>
                <a:spcPct val="0"/>
              </a:spcAft>
              <a:defRPr sz="2200">
                <a:solidFill>
                  <a:schemeClr val="hlink"/>
                </a:solidFill>
                <a:latin typeface="Arial" pitchFamily="34" charset="0"/>
                <a:ea typeface="MS PGothic" pitchFamily="34" charset="-128"/>
              </a:defRPr>
            </a:lvl9pPr>
          </a:lstStyle>
          <a:p>
            <a:pPr eaLnBrk="1" fontAlgn="base" hangingPunct="1">
              <a:spcBef>
                <a:spcPct val="0"/>
              </a:spcBef>
              <a:spcAft>
                <a:spcPct val="0"/>
              </a:spcAft>
              <a:defRPr/>
            </a:pPr>
            <a:endParaRPr lang="en-US" altLang="en-US">
              <a:solidFill>
                <a:srgbClr val="0000FF"/>
              </a:solidFill>
              <a:ea typeface="ヒラギノ角ゴ Pro W3"/>
              <a:cs typeface="ヒラギノ角ゴ Pro W3"/>
              <a:sym typeface="Helvetica Light" charset="0"/>
            </a:endParaRPr>
          </a:p>
        </p:txBody>
      </p:sp>
      <p:sp>
        <p:nvSpPr>
          <p:cNvPr id="9" name="Text Box 7"/>
          <p:cNvSpPr txBox="1">
            <a:spLocks noChangeArrowheads="1"/>
          </p:cNvSpPr>
          <p:nvPr/>
        </p:nvSpPr>
        <p:spPr bwMode="auto">
          <a:xfrm>
            <a:off x="529234" y="5262480"/>
            <a:ext cx="4902200" cy="24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3643" tIns="74699" rIns="143643" bIns="74699">
            <a:spAutoFit/>
          </a:bodyPr>
          <a:lstStyle>
            <a:lvl1pPr>
              <a:spcBef>
                <a:spcPct val="20000"/>
              </a:spcBef>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800">
                <a:solidFill>
                  <a:schemeClr val="tx1"/>
                </a:solidFill>
                <a:latin typeface="Arial" pitchFamily="34" charset="0"/>
                <a:cs typeface="Arial" pitchFamily="34" charset="0"/>
              </a:defRPr>
            </a:lvl1pPr>
            <a:lvl2pPr marL="169863" indent="-115888">
              <a:spcBef>
                <a:spcPct val="20000"/>
              </a:spcBef>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300">
                <a:solidFill>
                  <a:schemeClr val="tx1"/>
                </a:solidFill>
                <a:latin typeface="Arial" pitchFamily="34" charset="0"/>
                <a:cs typeface="Arial" pitchFamily="34" charset="0"/>
              </a:defRPr>
            </a:lvl2pPr>
            <a:lvl3pPr marL="1143000" indent="-228600">
              <a:spcBef>
                <a:spcPct val="20000"/>
              </a:spcBef>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a:solidFill>
                  <a:schemeClr val="tx1"/>
                </a:solidFill>
                <a:latin typeface="Arial" pitchFamily="34" charset="0"/>
                <a:cs typeface="Arial" pitchFamily="34" charset="0"/>
              </a:defRPr>
            </a:lvl3pPr>
            <a:lvl4pPr marL="1600200" indent="-228600">
              <a:spcBef>
                <a:spcPct val="20000"/>
              </a:spcBef>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4pPr>
            <a:lvl5pPr marL="2057400" indent="-228600">
              <a:spcBef>
                <a:spcPct val="20000"/>
              </a:spcBef>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5pPr>
            <a:lvl6pPr marL="2514600" indent="-228600" defTabSz="787400" eaLnBrk="0" fontAlgn="base" hangingPunct="0">
              <a:spcBef>
                <a:spcPct val="20000"/>
              </a:spcBef>
              <a:spcAft>
                <a:spcPct val="0"/>
              </a:spcAft>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6pPr>
            <a:lvl7pPr marL="2971800" indent="-228600" defTabSz="787400" eaLnBrk="0" fontAlgn="base" hangingPunct="0">
              <a:spcBef>
                <a:spcPct val="20000"/>
              </a:spcBef>
              <a:spcAft>
                <a:spcPct val="0"/>
              </a:spcAft>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7pPr>
            <a:lvl8pPr marL="3429000" indent="-228600" defTabSz="787400" eaLnBrk="0" fontAlgn="base" hangingPunct="0">
              <a:spcBef>
                <a:spcPct val="20000"/>
              </a:spcBef>
              <a:spcAft>
                <a:spcPct val="0"/>
              </a:spcAft>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8pPr>
            <a:lvl9pPr marL="3886200" indent="-228600" defTabSz="787400" eaLnBrk="0" fontAlgn="base" hangingPunct="0">
              <a:spcBef>
                <a:spcPct val="20000"/>
              </a:spcBef>
              <a:spcAft>
                <a:spcPct val="0"/>
              </a:spcAft>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9pPr>
          </a:lstStyle>
          <a:p>
            <a:pPr algn="ctr" defTabSz="492443">
              <a:spcBef>
                <a:spcPct val="30000"/>
              </a:spcBef>
              <a:buClr>
                <a:srgbClr val="FF3300"/>
              </a:buClr>
              <a:buNone/>
            </a:pPr>
            <a:r>
              <a:rPr lang="en-US" altLang="en-US" sz="2600" b="1" dirty="0">
                <a:solidFill>
                  <a:srgbClr val="009EE2">
                    <a:lumMod val="10000"/>
                  </a:srgbClr>
                </a:solidFill>
                <a:ea typeface="MS PGothic" panose="020B0600070205080204" pitchFamily="34" charset="-128"/>
                <a:sym typeface="Helvetica Light" charset="0"/>
              </a:rPr>
              <a:t>Focus on </a:t>
            </a:r>
            <a:r>
              <a:rPr lang="en-US" altLang="en-US" sz="2600" b="1" dirty="0" smtClean="0">
                <a:solidFill>
                  <a:srgbClr val="009EE2">
                    <a:lumMod val="10000"/>
                  </a:srgbClr>
                </a:solidFill>
                <a:ea typeface="MS PGothic" panose="020B0600070205080204" pitchFamily="34" charset="-128"/>
                <a:sym typeface="Helvetica Light" charset="0"/>
              </a:rPr>
              <a:t>integration and scale </a:t>
            </a:r>
            <a:endParaRPr lang="en-US" altLang="en-US" sz="2600" b="1" dirty="0">
              <a:solidFill>
                <a:srgbClr val="009EE2">
                  <a:lumMod val="10000"/>
                </a:srgbClr>
              </a:solidFill>
              <a:ea typeface="MS PGothic" panose="020B0600070205080204" pitchFamily="34" charset="-128"/>
              <a:sym typeface="Helvetica Light" charset="0"/>
            </a:endParaRPr>
          </a:p>
          <a:p>
            <a:pPr lvl="1" defTabSz="492443">
              <a:spcBef>
                <a:spcPct val="30000"/>
              </a:spcBef>
              <a:buClr>
                <a:srgbClr val="00649D"/>
              </a:buClr>
              <a:buFontTx/>
              <a:buChar char="•"/>
            </a:pPr>
            <a:r>
              <a:rPr lang="en-US" altLang="en-US" sz="1900" dirty="0">
                <a:solidFill>
                  <a:srgbClr val="009EE2">
                    <a:lumMod val="10000"/>
                  </a:srgbClr>
                </a:solidFill>
                <a:ea typeface="MS PGothic" panose="020B0600070205080204" pitchFamily="34" charset="-128"/>
                <a:sym typeface="Helvetica Light" charset="0"/>
              </a:rPr>
              <a:t>Expose </a:t>
            </a:r>
            <a:r>
              <a:rPr lang="en-US" altLang="en-US" sz="1900" dirty="0" smtClean="0">
                <a:solidFill>
                  <a:srgbClr val="009EE2">
                    <a:lumMod val="10000"/>
                  </a:srgbClr>
                </a:solidFill>
                <a:ea typeface="MS PGothic" panose="020B0600070205080204" pitchFamily="34" charset="-128"/>
                <a:sym typeface="Helvetica Light" charset="0"/>
              </a:rPr>
              <a:t>and </a:t>
            </a:r>
            <a:r>
              <a:rPr lang="en-US" altLang="en-US" sz="1900" dirty="0">
                <a:solidFill>
                  <a:srgbClr val="009EE2">
                    <a:lumMod val="10000"/>
                  </a:srgbClr>
                </a:solidFill>
                <a:ea typeface="MS PGothic" panose="020B0600070205080204" pitchFamily="34" charset="-128"/>
                <a:sym typeface="Helvetica Light" charset="0"/>
              </a:rPr>
              <a:t>monetize existing services</a:t>
            </a:r>
          </a:p>
          <a:p>
            <a:pPr lvl="1" defTabSz="492443">
              <a:spcBef>
                <a:spcPct val="30000"/>
              </a:spcBef>
              <a:buClr>
                <a:srgbClr val="00649D"/>
              </a:buClr>
              <a:buFontTx/>
              <a:buChar char="•"/>
            </a:pPr>
            <a:r>
              <a:rPr lang="en-US" altLang="en-US" sz="1900" dirty="0">
                <a:solidFill>
                  <a:srgbClr val="009EE2">
                    <a:lumMod val="10000"/>
                  </a:srgbClr>
                </a:solidFill>
                <a:ea typeface="MS PGothic" panose="020B0600070205080204" pitchFamily="34" charset="-128"/>
                <a:sym typeface="Helvetica Light" charset="0"/>
              </a:rPr>
              <a:t>Extend existing workloads on Cloud</a:t>
            </a:r>
          </a:p>
          <a:p>
            <a:pPr lvl="1" defTabSz="492443">
              <a:spcBef>
                <a:spcPct val="30000"/>
              </a:spcBef>
              <a:buClr>
                <a:srgbClr val="00649D"/>
              </a:buClr>
              <a:buFontTx/>
              <a:buChar char="•"/>
            </a:pPr>
            <a:r>
              <a:rPr lang="en-US" altLang="en-US" sz="1900" dirty="0">
                <a:solidFill>
                  <a:srgbClr val="009EE2">
                    <a:lumMod val="10000"/>
                  </a:srgbClr>
                </a:solidFill>
                <a:ea typeface="MS PGothic" panose="020B0600070205080204" pitchFamily="34" charset="-128"/>
                <a:sym typeface="Helvetica Light" charset="0"/>
              </a:rPr>
              <a:t>Operational automation </a:t>
            </a:r>
          </a:p>
          <a:p>
            <a:pPr lvl="1" defTabSz="492443">
              <a:spcBef>
                <a:spcPct val="30000"/>
              </a:spcBef>
              <a:buClr>
                <a:srgbClr val="00649D"/>
              </a:buClr>
              <a:buFontTx/>
              <a:buChar char="•"/>
            </a:pPr>
            <a:r>
              <a:rPr lang="en-US" altLang="en-US" sz="1900" dirty="0">
                <a:solidFill>
                  <a:srgbClr val="009EE2">
                    <a:lumMod val="10000"/>
                  </a:srgbClr>
                </a:solidFill>
                <a:ea typeface="MS PGothic" panose="020B0600070205080204" pitchFamily="34" charset="-128"/>
                <a:sym typeface="Helvetica Light" charset="0"/>
              </a:rPr>
              <a:t>Analytics-based visibility on progress</a:t>
            </a:r>
          </a:p>
        </p:txBody>
      </p:sp>
      <p:pic>
        <p:nvPicPr>
          <p:cNvPr id="10" name="Right Arrow 7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871" y="4441938"/>
            <a:ext cx="3276600" cy="49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8"/>
          <p:cNvSpPr txBox="1">
            <a:spLocks noChangeArrowheads="1"/>
          </p:cNvSpPr>
          <p:nvPr/>
        </p:nvSpPr>
        <p:spPr bwMode="auto">
          <a:xfrm flipH="1">
            <a:off x="2282247" y="4333349"/>
            <a:ext cx="3408680" cy="67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6269" tIns="73134" rIns="146269" bIns="73134" anchor="ctr"/>
          <a:lstStyle>
            <a:lvl1pPr defTabSz="576263">
              <a:spcBef>
                <a:spcPct val="20000"/>
              </a:spcBef>
              <a:buFont typeface="Arial" pitchFamily="34" charset="0"/>
              <a:buChar char="•"/>
              <a:defRPr sz="2800">
                <a:solidFill>
                  <a:schemeClr val="tx1"/>
                </a:solidFill>
                <a:latin typeface="Arial" pitchFamily="34" charset="0"/>
                <a:cs typeface="Arial" pitchFamily="34" charset="0"/>
              </a:defRPr>
            </a:lvl1pPr>
            <a:lvl2pPr marL="742950" indent="-285750" defTabSz="576263">
              <a:spcBef>
                <a:spcPct val="20000"/>
              </a:spcBef>
              <a:buFont typeface="Arial" pitchFamily="34" charset="0"/>
              <a:buChar char="–"/>
              <a:defRPr sz="2300">
                <a:solidFill>
                  <a:schemeClr val="tx1"/>
                </a:solidFill>
                <a:latin typeface="Arial" pitchFamily="34" charset="0"/>
                <a:cs typeface="Arial" pitchFamily="34" charset="0"/>
              </a:defRPr>
            </a:lvl2pPr>
            <a:lvl3pPr marL="1143000" indent="-228600" defTabSz="576263">
              <a:spcBef>
                <a:spcPct val="20000"/>
              </a:spcBef>
              <a:buFont typeface="Arial" pitchFamily="34" charset="0"/>
              <a:buChar char="•"/>
              <a:defRPr>
                <a:solidFill>
                  <a:schemeClr val="tx1"/>
                </a:solidFill>
                <a:latin typeface="Arial" pitchFamily="34" charset="0"/>
                <a:cs typeface="Arial" pitchFamily="34" charset="0"/>
              </a:defRPr>
            </a:lvl3pPr>
            <a:lvl4pPr marL="1600200" indent="-228600" defTabSz="576263">
              <a:spcBef>
                <a:spcPct val="20000"/>
              </a:spcBef>
              <a:buFont typeface="Arial" pitchFamily="34" charset="0"/>
              <a:buChar char="–"/>
              <a:defRPr sz="1900">
                <a:solidFill>
                  <a:schemeClr val="tx1"/>
                </a:solidFill>
                <a:latin typeface="Arial" pitchFamily="34" charset="0"/>
                <a:cs typeface="Arial" pitchFamily="34" charset="0"/>
              </a:defRPr>
            </a:lvl4pPr>
            <a:lvl5pPr marL="2057400" indent="-228600" defTabSz="576263">
              <a:spcBef>
                <a:spcPct val="20000"/>
              </a:spcBef>
              <a:buFont typeface="Arial" pitchFamily="34" charset="0"/>
              <a:buChar char="»"/>
              <a:defRPr sz="1900">
                <a:solidFill>
                  <a:schemeClr val="tx1"/>
                </a:solidFill>
                <a:latin typeface="Arial" pitchFamily="34" charset="0"/>
                <a:cs typeface="Arial" pitchFamily="34" charset="0"/>
              </a:defRPr>
            </a:lvl5pPr>
            <a:lvl6pPr marL="2514600" indent="-228600" defTabSz="576263"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6pPr>
            <a:lvl7pPr marL="2971800" indent="-228600" defTabSz="576263"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7pPr>
            <a:lvl8pPr marL="3429000" indent="-228600" defTabSz="576263"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8pPr>
            <a:lvl9pPr marL="3886200" indent="-228600" defTabSz="576263"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9pPr>
          </a:lstStyle>
          <a:p>
            <a:pPr fontAlgn="base">
              <a:spcBef>
                <a:spcPct val="0"/>
              </a:spcBef>
              <a:spcAft>
                <a:spcPct val="0"/>
              </a:spcAft>
              <a:buFontTx/>
              <a:buNone/>
            </a:pPr>
            <a:r>
              <a:rPr lang="en-US" altLang="en-US" sz="1900" b="1" dirty="0">
                <a:solidFill>
                  <a:srgbClr val="000000"/>
                </a:solidFill>
                <a:ea typeface="ヒラギノ角ゴ Pro W3"/>
                <a:cs typeface="ヒラギノ角ゴ Pro W3"/>
                <a:sym typeface="Helvetica Light" charset="0"/>
              </a:rPr>
              <a:t>     </a:t>
            </a:r>
            <a:r>
              <a:rPr lang="en-US" altLang="en-US" sz="1900" b="1" dirty="0" smtClean="0">
                <a:solidFill>
                  <a:srgbClr val="000000"/>
                </a:solidFill>
                <a:ea typeface="ヒラギノ角ゴ Pro W3"/>
                <a:cs typeface="ヒラギノ角ゴ Pro W3"/>
                <a:sym typeface="Helvetica Light" charset="0"/>
              </a:rPr>
              <a:t>optimize investments</a:t>
            </a:r>
            <a:endParaRPr lang="en-US" altLang="en-US" sz="1900" b="1" dirty="0">
              <a:solidFill>
                <a:srgbClr val="000000"/>
              </a:solidFill>
              <a:ea typeface="ヒラギノ角ゴ Pro W3"/>
              <a:cs typeface="ヒラギノ角ゴ Pro W3"/>
              <a:sym typeface="Helvetica Light" charset="0"/>
            </a:endParaRPr>
          </a:p>
        </p:txBody>
      </p:sp>
      <p:sp>
        <p:nvSpPr>
          <p:cNvPr id="13" name="Text Box 7"/>
          <p:cNvSpPr txBox="1">
            <a:spLocks noChangeArrowheads="1"/>
          </p:cNvSpPr>
          <p:nvPr/>
        </p:nvSpPr>
        <p:spPr bwMode="auto">
          <a:xfrm>
            <a:off x="9073790" y="5281539"/>
            <a:ext cx="5166360" cy="208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3643" tIns="74699" rIns="143643" bIns="74699">
            <a:spAutoFit/>
          </a:bodyPr>
          <a:lstStyle>
            <a:lvl1pPr>
              <a:spcBef>
                <a:spcPct val="20000"/>
              </a:spcBef>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800">
                <a:solidFill>
                  <a:schemeClr val="tx1"/>
                </a:solidFill>
                <a:latin typeface="Arial" pitchFamily="34" charset="0"/>
                <a:cs typeface="Arial" pitchFamily="34" charset="0"/>
              </a:defRPr>
            </a:lvl1pPr>
            <a:lvl2pPr marL="293688" indent="-179388">
              <a:spcBef>
                <a:spcPct val="20000"/>
              </a:spcBef>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2300">
                <a:solidFill>
                  <a:schemeClr val="tx1"/>
                </a:solidFill>
                <a:latin typeface="Arial" pitchFamily="34" charset="0"/>
                <a:cs typeface="Arial" pitchFamily="34" charset="0"/>
              </a:defRPr>
            </a:lvl2pPr>
            <a:lvl3pPr marL="1143000" indent="-228600">
              <a:spcBef>
                <a:spcPct val="20000"/>
              </a:spcBef>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a:solidFill>
                  <a:schemeClr val="tx1"/>
                </a:solidFill>
                <a:latin typeface="Arial" pitchFamily="34" charset="0"/>
                <a:cs typeface="Arial" pitchFamily="34" charset="0"/>
              </a:defRPr>
            </a:lvl3pPr>
            <a:lvl4pPr marL="1600200" indent="-228600">
              <a:spcBef>
                <a:spcPct val="20000"/>
              </a:spcBef>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4pPr>
            <a:lvl5pPr marL="2057400" indent="-228600">
              <a:spcBef>
                <a:spcPct val="20000"/>
              </a:spcBef>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5pPr>
            <a:lvl6pPr marL="2514600" indent="-228600" defTabSz="787400" eaLnBrk="0" fontAlgn="base" hangingPunct="0">
              <a:spcBef>
                <a:spcPct val="20000"/>
              </a:spcBef>
              <a:spcAft>
                <a:spcPct val="0"/>
              </a:spcAft>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6pPr>
            <a:lvl7pPr marL="2971800" indent="-228600" defTabSz="787400" eaLnBrk="0" fontAlgn="base" hangingPunct="0">
              <a:spcBef>
                <a:spcPct val="20000"/>
              </a:spcBef>
              <a:spcAft>
                <a:spcPct val="0"/>
              </a:spcAft>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7pPr>
            <a:lvl8pPr marL="3429000" indent="-228600" defTabSz="787400" eaLnBrk="0" fontAlgn="base" hangingPunct="0">
              <a:spcBef>
                <a:spcPct val="20000"/>
              </a:spcBef>
              <a:spcAft>
                <a:spcPct val="0"/>
              </a:spcAft>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8pPr>
            <a:lvl9pPr marL="3886200" indent="-228600" defTabSz="787400" eaLnBrk="0" fontAlgn="base" hangingPunct="0">
              <a:spcBef>
                <a:spcPct val="20000"/>
              </a:spcBef>
              <a:spcAft>
                <a:spcPct val="0"/>
              </a:spcAft>
              <a:buFont typeface="Arial" pitchFamily="34" charset="0"/>
              <a:buChar char="»"/>
              <a:tabLst>
                <a:tab pos="623888" algn="l"/>
                <a:tab pos="1081088" algn="l"/>
                <a:tab pos="1538288" algn="l"/>
                <a:tab pos="1995488" algn="l"/>
                <a:tab pos="2452688" algn="l"/>
                <a:tab pos="2909888" algn="l"/>
                <a:tab pos="3367088" algn="l"/>
                <a:tab pos="3824288" algn="l"/>
                <a:tab pos="4281488" algn="l"/>
                <a:tab pos="4738688" algn="l"/>
                <a:tab pos="5195888" algn="l"/>
                <a:tab pos="5653088" algn="l"/>
                <a:tab pos="6110288" algn="l"/>
                <a:tab pos="6567488" algn="l"/>
                <a:tab pos="7024688" algn="l"/>
                <a:tab pos="7481888" algn="l"/>
                <a:tab pos="7939088" algn="l"/>
                <a:tab pos="8396288" algn="l"/>
                <a:tab pos="8853488" algn="l"/>
                <a:tab pos="9310688" algn="l"/>
              </a:tabLst>
              <a:defRPr sz="1900">
                <a:solidFill>
                  <a:schemeClr val="tx1"/>
                </a:solidFill>
                <a:latin typeface="Arial" pitchFamily="34" charset="0"/>
                <a:cs typeface="Arial" pitchFamily="34" charset="0"/>
              </a:defRPr>
            </a:lvl9pPr>
          </a:lstStyle>
          <a:p>
            <a:pPr algn="ctr" defTabSz="492443">
              <a:spcBef>
                <a:spcPct val="30000"/>
              </a:spcBef>
              <a:buClr>
                <a:srgbClr val="FF3300"/>
              </a:buClr>
              <a:buNone/>
            </a:pPr>
            <a:r>
              <a:rPr lang="en-US" altLang="en-US" sz="2600" b="1" dirty="0">
                <a:solidFill>
                  <a:srgbClr val="000000"/>
                </a:solidFill>
                <a:ea typeface="MS PGothic" panose="020B0600070205080204" pitchFamily="34" charset="-128"/>
                <a:sym typeface="Helvetica Light" charset="0"/>
              </a:rPr>
              <a:t>Focus on </a:t>
            </a:r>
            <a:r>
              <a:rPr lang="en-US" altLang="en-US" sz="2600" b="1" dirty="0" smtClean="0">
                <a:solidFill>
                  <a:srgbClr val="000000"/>
                </a:solidFill>
                <a:ea typeface="MS PGothic" panose="020B0600070205080204" pitchFamily="34" charset="-128"/>
                <a:sym typeface="Helvetica Light" charset="0"/>
              </a:rPr>
              <a:t>speed and agility</a:t>
            </a:r>
            <a:endParaRPr lang="en-US" altLang="en-US" sz="2600" dirty="0">
              <a:solidFill>
                <a:srgbClr val="000000"/>
              </a:solidFill>
              <a:ea typeface="MS PGothic" panose="020B0600070205080204" pitchFamily="34" charset="-128"/>
              <a:sym typeface="Helvetica Light" charset="0"/>
            </a:endParaRPr>
          </a:p>
          <a:p>
            <a:pPr lvl="1" defTabSz="492443">
              <a:spcBef>
                <a:spcPct val="30000"/>
              </a:spcBef>
              <a:buClr>
                <a:srgbClr val="00649D"/>
              </a:buClr>
              <a:buFontTx/>
              <a:buChar char="•"/>
            </a:pPr>
            <a:r>
              <a:rPr lang="en-US" altLang="en-US" sz="1900" dirty="0">
                <a:solidFill>
                  <a:srgbClr val="000000"/>
                </a:solidFill>
                <a:ea typeface="MS PGothic" panose="020B0600070205080204" pitchFamily="34" charset="-128"/>
                <a:sym typeface="Helvetica Light" charset="0"/>
              </a:rPr>
              <a:t>Cloud First assembly of services </a:t>
            </a:r>
          </a:p>
          <a:p>
            <a:pPr lvl="1" defTabSz="492443">
              <a:spcBef>
                <a:spcPct val="30000"/>
              </a:spcBef>
              <a:buClr>
                <a:srgbClr val="00649D"/>
              </a:buClr>
              <a:buFontTx/>
              <a:buChar char="•"/>
            </a:pPr>
            <a:r>
              <a:rPr lang="en-US" altLang="en-US" sz="1900" dirty="0">
                <a:solidFill>
                  <a:srgbClr val="000000"/>
                </a:solidFill>
                <a:ea typeface="MS PGothic" panose="020B0600070205080204" pitchFamily="34" charset="-128"/>
                <a:sym typeface="Helvetica Light" charset="0"/>
              </a:rPr>
              <a:t>Agile </a:t>
            </a:r>
            <a:r>
              <a:rPr lang="en-US" altLang="en-US" sz="1900" dirty="0" err="1">
                <a:solidFill>
                  <a:srgbClr val="000000"/>
                </a:solidFill>
                <a:ea typeface="MS PGothic" panose="020B0600070205080204" pitchFamily="34" charset="-128"/>
                <a:sym typeface="Helvetica Light" charset="0"/>
              </a:rPr>
              <a:t>DevOps</a:t>
            </a:r>
            <a:r>
              <a:rPr lang="en-US" altLang="en-US" sz="1900" dirty="0">
                <a:solidFill>
                  <a:srgbClr val="000000"/>
                </a:solidFill>
                <a:ea typeface="MS PGothic" panose="020B0600070205080204" pitchFamily="34" charset="-128"/>
                <a:sym typeface="Helvetica Light" charset="0"/>
              </a:rPr>
              <a:t> model</a:t>
            </a:r>
          </a:p>
          <a:p>
            <a:pPr lvl="1" defTabSz="492443">
              <a:spcBef>
                <a:spcPct val="30000"/>
              </a:spcBef>
              <a:buClr>
                <a:srgbClr val="00649D"/>
              </a:buClr>
              <a:buFontTx/>
              <a:buChar char="•"/>
            </a:pPr>
            <a:r>
              <a:rPr lang="en-US" altLang="en-US" sz="1900" dirty="0">
                <a:solidFill>
                  <a:srgbClr val="000000"/>
                </a:solidFill>
                <a:ea typeface="MS PGothic" panose="020B0600070205080204" pitchFamily="34" charset="-128"/>
                <a:sym typeface="Helvetica Light" charset="0"/>
              </a:rPr>
              <a:t>Continuous delivery</a:t>
            </a:r>
          </a:p>
          <a:p>
            <a:pPr lvl="1" defTabSz="492443">
              <a:spcBef>
                <a:spcPct val="30000"/>
              </a:spcBef>
              <a:buClr>
                <a:srgbClr val="00649D"/>
              </a:buClr>
              <a:buFontTx/>
              <a:buChar char="•"/>
            </a:pPr>
            <a:r>
              <a:rPr lang="en-US" altLang="en-US" sz="1900" dirty="0">
                <a:solidFill>
                  <a:srgbClr val="000000"/>
                </a:solidFill>
                <a:ea typeface="MS PGothic" panose="020B0600070205080204" pitchFamily="34" charset="-128"/>
                <a:sym typeface="Helvetica Light" charset="0"/>
              </a:rPr>
              <a:t>User first delivery model</a:t>
            </a:r>
          </a:p>
        </p:txBody>
      </p:sp>
      <p:sp>
        <p:nvSpPr>
          <p:cNvPr id="15" name="Right Arrow 75"/>
          <p:cNvSpPr>
            <a:spLocks noChangeArrowheads="1"/>
          </p:cNvSpPr>
          <p:nvPr/>
        </p:nvSpPr>
        <p:spPr bwMode="auto">
          <a:xfrm>
            <a:off x="8655035" y="4434947"/>
            <a:ext cx="3307542" cy="568963"/>
          </a:xfrm>
          <a:prstGeom prst="rightArrow">
            <a:avLst>
              <a:gd name="adj1" fmla="val 50000"/>
              <a:gd name="adj2" fmla="val 50049"/>
            </a:avLst>
          </a:prstGeom>
          <a:gradFill rotWithShape="0">
            <a:gsLst>
              <a:gs pos="0">
                <a:srgbClr val="009999">
                  <a:alpha val="0"/>
                </a:srgbClr>
              </a:gs>
              <a:gs pos="25999">
                <a:srgbClr val="83D1F5">
                  <a:alpha val="25999"/>
                </a:srgbClr>
              </a:gs>
              <a:gs pos="100000">
                <a:srgbClr val="83D1F5"/>
              </a:gs>
            </a:gsLst>
            <a:lin ang="0" scaled="1"/>
          </a:gradFill>
          <a:ln w="9525">
            <a:noFill/>
            <a:round/>
            <a:headEnd/>
            <a:tailEnd/>
          </a:ln>
          <a:effectLst/>
        </p:spPr>
        <p:txBody>
          <a:bodyPr lIns="146147" tIns="73075" rIns="146147" bIns="73075" anchor="ctr"/>
          <a:lstStyle/>
          <a:p>
            <a:pPr algn="r" defTabSz="920931">
              <a:defRPr/>
            </a:pPr>
            <a:r>
              <a:rPr lang="en-US" sz="1900" b="1" dirty="0" smtClean="0">
                <a:solidFill>
                  <a:srgbClr val="000000"/>
                </a:solidFill>
                <a:ea typeface="ヒラギノ角ゴ Pro W3" charset="0"/>
                <a:sym typeface="Helvetica Light" charset="0"/>
              </a:rPr>
              <a:t>drives need</a:t>
            </a:r>
            <a:endParaRPr lang="en-US" sz="1900" b="1" dirty="0">
              <a:solidFill>
                <a:srgbClr val="000000"/>
              </a:solidFill>
              <a:ea typeface="ヒラギノ角ゴ Pro W3" charset="0"/>
              <a:sym typeface="Helvetica Light" charset="0"/>
            </a:endParaRPr>
          </a:p>
        </p:txBody>
      </p:sp>
      <p:sp>
        <p:nvSpPr>
          <p:cNvPr id="16" name="Text Box 57"/>
          <p:cNvSpPr txBox="1">
            <a:spLocks noChangeArrowheads="1"/>
          </p:cNvSpPr>
          <p:nvPr/>
        </p:nvSpPr>
        <p:spPr bwMode="auto">
          <a:xfrm>
            <a:off x="5693071" y="6662662"/>
            <a:ext cx="3378200" cy="354330"/>
          </a:xfrm>
          <a:prstGeom prst="rect">
            <a:avLst/>
          </a:prstGeom>
          <a:noFill/>
          <a:ln>
            <a:noFill/>
          </a:ln>
          <a:effectLst>
            <a:prstShdw prst="shdw17" dist="17961" dir="2700000">
              <a:schemeClr val="accent1">
                <a:gamma/>
                <a:shade val="60000"/>
                <a:invGamma/>
                <a:alpha val="74998"/>
              </a:schemeClr>
            </a:prstShdw>
          </a:effectLst>
          <a:extLst/>
        </p:spPr>
        <p:txBody>
          <a:bodyPr lIns="146147" tIns="73075" rIns="146147" bIns="73075"/>
          <a:lstStyle>
            <a:lvl1pPr eaLnBrk="0" hangingPunct="0">
              <a:defRPr sz="2400">
                <a:solidFill>
                  <a:srgbClr val="000000"/>
                </a:solidFill>
                <a:latin typeface="Arial" charset="0"/>
                <a:ea typeface="MS PGothic" charset="0"/>
                <a:cs typeface="MS PGothic" charset="0"/>
              </a:defRPr>
            </a:lvl1pPr>
            <a:lvl2pPr eaLnBrk="0" hangingPunct="0">
              <a:defRPr sz="2400">
                <a:solidFill>
                  <a:srgbClr val="000000"/>
                </a:solidFill>
                <a:latin typeface="Arial" charset="0"/>
                <a:ea typeface="MS PGothic" charset="0"/>
                <a:cs typeface="MS PGothic" charset="0"/>
              </a:defRPr>
            </a:lvl2pPr>
            <a:lvl3pPr eaLnBrk="0" hangingPunct="0">
              <a:defRPr sz="2400">
                <a:solidFill>
                  <a:srgbClr val="000000"/>
                </a:solidFill>
                <a:latin typeface="Arial" charset="0"/>
                <a:ea typeface="MS PGothic" charset="0"/>
                <a:cs typeface="MS PGothic" charset="0"/>
              </a:defRPr>
            </a:lvl3pPr>
            <a:lvl4pPr eaLnBrk="0" hangingPunct="0">
              <a:defRPr sz="2400">
                <a:solidFill>
                  <a:srgbClr val="000000"/>
                </a:solidFill>
                <a:latin typeface="Arial" charset="0"/>
                <a:ea typeface="MS PGothic" charset="0"/>
                <a:cs typeface="MS PGothic" charset="0"/>
              </a:defRPr>
            </a:lvl4pPr>
            <a:lvl5pPr eaLnBrk="0" hangingPunct="0">
              <a:defRPr sz="2400">
                <a:solidFill>
                  <a:srgbClr val="000000"/>
                </a:solidFill>
                <a:latin typeface="Arial" charset="0"/>
                <a:ea typeface="MS PGothic" charset="0"/>
                <a:cs typeface="MS PGothic" charset="0"/>
              </a:defRPr>
            </a:lvl5pPr>
            <a:lvl6pPr marL="2514600" indent="-228600" eaLnBrk="0" fontAlgn="base" hangingPunct="0">
              <a:spcBef>
                <a:spcPct val="0"/>
              </a:spcBef>
              <a:spcAft>
                <a:spcPct val="0"/>
              </a:spcAft>
              <a:defRPr sz="2400">
                <a:solidFill>
                  <a:srgbClr val="000000"/>
                </a:solidFill>
                <a:latin typeface="Arial" charset="0"/>
                <a:ea typeface="MS PGothic" charset="0"/>
                <a:cs typeface="MS PGothic" charset="0"/>
              </a:defRPr>
            </a:lvl6pPr>
            <a:lvl7pPr marL="2971800" indent="-228600" eaLnBrk="0" fontAlgn="base" hangingPunct="0">
              <a:spcBef>
                <a:spcPct val="0"/>
              </a:spcBef>
              <a:spcAft>
                <a:spcPct val="0"/>
              </a:spcAft>
              <a:defRPr sz="2400">
                <a:solidFill>
                  <a:srgbClr val="000000"/>
                </a:solidFill>
                <a:latin typeface="Arial" charset="0"/>
                <a:ea typeface="MS PGothic" charset="0"/>
                <a:cs typeface="MS PGothic" charset="0"/>
              </a:defRPr>
            </a:lvl7pPr>
            <a:lvl8pPr marL="3429000" indent="-228600" eaLnBrk="0" fontAlgn="base" hangingPunct="0">
              <a:spcBef>
                <a:spcPct val="0"/>
              </a:spcBef>
              <a:spcAft>
                <a:spcPct val="0"/>
              </a:spcAft>
              <a:defRPr sz="2400">
                <a:solidFill>
                  <a:srgbClr val="000000"/>
                </a:solidFill>
                <a:latin typeface="Arial" charset="0"/>
                <a:ea typeface="MS PGothic" charset="0"/>
                <a:cs typeface="MS PGothic" charset="0"/>
              </a:defRPr>
            </a:lvl8pPr>
            <a:lvl9pPr marL="3886200" indent="-228600" eaLnBrk="0" fontAlgn="base" hangingPunct="0">
              <a:spcBef>
                <a:spcPct val="0"/>
              </a:spcBef>
              <a:spcAft>
                <a:spcPct val="0"/>
              </a:spcAft>
              <a:defRPr sz="2400">
                <a:solidFill>
                  <a:srgbClr val="000000"/>
                </a:solidFill>
                <a:latin typeface="Arial" charset="0"/>
                <a:ea typeface="MS PGothic" charset="0"/>
                <a:cs typeface="MS PGothic" charset="0"/>
              </a:defRPr>
            </a:lvl9pPr>
          </a:lstStyle>
          <a:p>
            <a:pPr algn="ctr" defTabSz="1461334" eaLnBrk="1" hangingPunct="1">
              <a:defRPr/>
            </a:pPr>
            <a:r>
              <a:rPr lang="en-US" sz="2600" b="1">
                <a:solidFill>
                  <a:srgbClr val="085571">
                    <a:lumMod val="50000"/>
                  </a:srgbClr>
                </a:solidFill>
                <a:sym typeface="Helvetica Light" charset="0"/>
              </a:rPr>
              <a:t>Hybrid Cloud</a:t>
            </a:r>
          </a:p>
        </p:txBody>
      </p:sp>
      <p:grpSp>
        <p:nvGrpSpPr>
          <p:cNvPr id="17" name="Group 36"/>
          <p:cNvGrpSpPr>
            <a:grpSpLocks/>
          </p:cNvGrpSpPr>
          <p:nvPr/>
        </p:nvGrpSpPr>
        <p:grpSpPr bwMode="auto">
          <a:xfrm>
            <a:off x="10223120" y="3071334"/>
            <a:ext cx="4188461" cy="1640205"/>
            <a:chOff x="5602987" y="2015334"/>
            <a:chExt cx="2321781" cy="1211205"/>
          </a:xfrm>
        </p:grpSpPr>
        <p:grpSp>
          <p:nvGrpSpPr>
            <p:cNvPr id="18" name="Group 30"/>
            <p:cNvGrpSpPr>
              <a:grpSpLocks/>
            </p:cNvGrpSpPr>
            <p:nvPr/>
          </p:nvGrpSpPr>
          <p:grpSpPr bwMode="auto">
            <a:xfrm>
              <a:off x="6310627" y="2389232"/>
              <a:ext cx="993940" cy="683188"/>
              <a:chOff x="4594225" y="1965325"/>
              <a:chExt cx="2046288" cy="1406525"/>
            </a:xfrm>
          </p:grpSpPr>
          <p:grpSp>
            <p:nvGrpSpPr>
              <p:cNvPr id="21" name="Group 73"/>
              <p:cNvGrpSpPr>
                <a:grpSpLocks/>
              </p:cNvGrpSpPr>
              <p:nvPr/>
            </p:nvGrpSpPr>
            <p:grpSpPr bwMode="auto">
              <a:xfrm>
                <a:off x="4937125" y="1965325"/>
                <a:ext cx="1703388" cy="1406525"/>
                <a:chOff x="4032526" y="2127140"/>
                <a:chExt cx="1703147" cy="1406635"/>
              </a:xfrm>
            </p:grpSpPr>
            <p:pic>
              <p:nvPicPr>
                <p:cNvPr id="25" name="Picture 6" descr="C:\Documents and Settings\Administrator\Desktop\IBM_GRAPHICS\Presentations\1211 Storage Hypervisor\support\Unified Recovery\widgets\lapto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526" y="2127140"/>
                  <a:ext cx="1703147" cy="1406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2021" y="2186609"/>
                  <a:ext cx="1272209" cy="787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grpSp>
          <p:grpSp>
            <p:nvGrpSpPr>
              <p:cNvPr id="22" name="Group 74"/>
              <p:cNvGrpSpPr>
                <a:grpSpLocks/>
              </p:cNvGrpSpPr>
              <p:nvPr/>
            </p:nvGrpSpPr>
            <p:grpSpPr bwMode="auto">
              <a:xfrm>
                <a:off x="4594225" y="2376488"/>
                <a:ext cx="539750" cy="868362"/>
                <a:chOff x="3689609" y="2538759"/>
                <a:chExt cx="539492" cy="867412"/>
              </a:xfrm>
            </p:grpSpPr>
            <p:pic>
              <p:nvPicPr>
                <p:cNvPr id="23" name="Picture 3" descr="C:\Documents and Settings\Administrator\My Documents\cell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736281">
                  <a:off x="3689609" y="2538759"/>
                  <a:ext cx="539492" cy="86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712650">
                  <a:off x="3752743" y="2640911"/>
                  <a:ext cx="425070" cy="605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pic>
          </p:grpSp>
        </p:grpSp>
        <p:pic>
          <p:nvPicPr>
            <p:cNvPr id="19" name="Picture 7" descr="C:\Users\IBM_ADMIN\Desktop\IBM GRAPHICS\Presentations\0112 Pulse VCA Leblanc - Cameron\support\breakout\peopl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02987" y="2015334"/>
              <a:ext cx="811033" cy="109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7" descr="C:\Users\IBM_ADMIN\Desktop\IBM GRAPHICS\Presentations\0112 Pulse VCA Leblanc - Cameron\support\breakout\peopl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7344" y="2132596"/>
              <a:ext cx="747424" cy="109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48"/>
          <p:cNvGrpSpPr>
            <a:grpSpLocks/>
          </p:cNvGrpSpPr>
          <p:nvPr/>
        </p:nvGrpSpPr>
        <p:grpSpPr bwMode="auto">
          <a:xfrm>
            <a:off x="726479" y="2971662"/>
            <a:ext cx="3660139" cy="1123950"/>
            <a:chOff x="1342901" y="2087591"/>
            <a:chExt cx="2414841" cy="963080"/>
          </a:xfrm>
        </p:grpSpPr>
        <p:grpSp>
          <p:nvGrpSpPr>
            <p:cNvPr id="28" name="Group 71"/>
            <p:cNvGrpSpPr>
              <a:grpSpLocks/>
            </p:cNvGrpSpPr>
            <p:nvPr/>
          </p:nvGrpSpPr>
          <p:grpSpPr bwMode="auto">
            <a:xfrm>
              <a:off x="1554042" y="2087591"/>
              <a:ext cx="2203700" cy="751144"/>
              <a:chOff x="1609448" y="2018582"/>
              <a:chExt cx="2462675" cy="839418"/>
            </a:xfrm>
          </p:grpSpPr>
          <p:pic>
            <p:nvPicPr>
              <p:cNvPr id="34" name="Picture 11" descr="C:\Users\IBM_ADMIN\Desktop\IBM GRAPHICS\Events\Interconnect\Presentations\0913 Mike Rhodin - Carolyn\support\building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9448" y="2118918"/>
                <a:ext cx="1976427" cy="739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4" descr="C:\Users\IBM_ADMIN\Desktop\IBM GRAPHICS\Presentations\1112 Orchestration - Matt Rodkey\support\flow.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1297" y="2018582"/>
                <a:ext cx="1340826" cy="60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72"/>
            <p:cNvGrpSpPr>
              <a:grpSpLocks/>
            </p:cNvGrpSpPr>
            <p:nvPr/>
          </p:nvGrpSpPr>
          <p:grpSpPr bwMode="auto">
            <a:xfrm>
              <a:off x="1342901" y="2561108"/>
              <a:ext cx="1279528" cy="489563"/>
              <a:chOff x="1351721" y="2531440"/>
              <a:chExt cx="1311966" cy="501973"/>
            </a:xfrm>
          </p:grpSpPr>
          <p:pic>
            <p:nvPicPr>
              <p:cNvPr id="30" name="Picture 9" descr="C:\Users\IBM_ADMIN\Desktop\IBM GRAPHICS\Presentations\1211 Storage Hypervisor\support\widgets\data-center.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94854" y="2672798"/>
                <a:ext cx="768833" cy="296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70"/>
              <p:cNvGrpSpPr>
                <a:grpSpLocks/>
              </p:cNvGrpSpPr>
              <p:nvPr/>
            </p:nvGrpSpPr>
            <p:grpSpPr bwMode="auto">
              <a:xfrm>
                <a:off x="1351721" y="2531440"/>
                <a:ext cx="675859" cy="501973"/>
                <a:chOff x="1272304" y="2472456"/>
                <a:chExt cx="755278" cy="560958"/>
              </a:xfrm>
            </p:grpSpPr>
            <p:pic>
              <p:nvPicPr>
                <p:cNvPr id="32" name="Picture 8" descr="C:\Users\IBM_ADMIN\Desktop\IBM GRAPHICS\Presentations\1211 Storage Hypervisor\support\widgets\server.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837" y="2515187"/>
                  <a:ext cx="406745" cy="48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8" descr="C:\Users\IBM_ADMIN\Desktop\IBM GRAPHICS\Presentations\1211 Storage Hypervisor\support\widgets\server.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72304" y="2472456"/>
                  <a:ext cx="470355" cy="56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36" name="Text Box 37"/>
          <p:cNvSpPr txBox="1">
            <a:spLocks noChangeArrowheads="1"/>
          </p:cNvSpPr>
          <p:nvPr/>
        </p:nvSpPr>
        <p:spPr bwMode="auto">
          <a:xfrm>
            <a:off x="901706" y="2253820"/>
            <a:ext cx="3170296" cy="640021"/>
          </a:xfrm>
          <a:prstGeom prst="rect">
            <a:avLst/>
          </a:prstGeom>
          <a:noFill/>
          <a:ln>
            <a:noFill/>
          </a:ln>
          <a:effectLst>
            <a:prstShdw prst="shdw17" dist="17961" dir="2700000">
              <a:srgbClr val="485297">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6147" tIns="73075" rIns="146147" bIns="73075">
            <a:spAutoFit/>
          </a:bodyPr>
          <a:lstStyle>
            <a:lvl1pPr eaLnBrk="0" hangingPunct="0">
              <a:defRPr sz="2200">
                <a:solidFill>
                  <a:schemeClr val="hlink"/>
                </a:solidFill>
                <a:latin typeface="Arial" pitchFamily="34" charset="0"/>
                <a:ea typeface="MS PGothic" pitchFamily="34" charset="-128"/>
              </a:defRPr>
            </a:lvl1pPr>
            <a:lvl2pPr marL="742950" indent="-285750" eaLnBrk="0" hangingPunct="0">
              <a:defRPr sz="2200">
                <a:solidFill>
                  <a:schemeClr val="hlink"/>
                </a:solidFill>
                <a:latin typeface="Arial" pitchFamily="34" charset="0"/>
                <a:ea typeface="MS PGothic" pitchFamily="34" charset="-128"/>
              </a:defRPr>
            </a:lvl2pPr>
            <a:lvl3pPr marL="1143000" indent="-228600" eaLnBrk="0" hangingPunct="0">
              <a:defRPr sz="2200">
                <a:solidFill>
                  <a:schemeClr val="hlink"/>
                </a:solidFill>
                <a:latin typeface="Arial" pitchFamily="34" charset="0"/>
                <a:ea typeface="MS PGothic" pitchFamily="34" charset="-128"/>
              </a:defRPr>
            </a:lvl3pPr>
            <a:lvl4pPr marL="1600200" indent="-228600" eaLnBrk="0" hangingPunct="0">
              <a:defRPr sz="2200">
                <a:solidFill>
                  <a:schemeClr val="hlink"/>
                </a:solidFill>
                <a:latin typeface="Arial" pitchFamily="34" charset="0"/>
                <a:ea typeface="MS PGothic" pitchFamily="34" charset="-128"/>
              </a:defRPr>
            </a:lvl4pPr>
            <a:lvl5pPr marL="2057400" indent="-228600" eaLnBrk="0" hangingPunct="0">
              <a:defRPr sz="2200">
                <a:solidFill>
                  <a:schemeClr val="hlink"/>
                </a:solidFill>
                <a:latin typeface="Arial" pitchFamily="34" charset="0"/>
                <a:ea typeface="MS PGothic" pitchFamily="34" charset="-128"/>
              </a:defRPr>
            </a:lvl5pPr>
            <a:lvl6pPr marL="2514600" indent="-228600" eaLnBrk="0" fontAlgn="base" hangingPunct="0">
              <a:spcBef>
                <a:spcPct val="0"/>
              </a:spcBef>
              <a:spcAft>
                <a:spcPct val="0"/>
              </a:spcAft>
              <a:defRPr sz="2200">
                <a:solidFill>
                  <a:schemeClr val="hlink"/>
                </a:solidFill>
                <a:latin typeface="Arial" pitchFamily="34" charset="0"/>
                <a:ea typeface="MS PGothic" pitchFamily="34" charset="-128"/>
              </a:defRPr>
            </a:lvl6pPr>
            <a:lvl7pPr marL="2971800" indent="-228600" eaLnBrk="0" fontAlgn="base" hangingPunct="0">
              <a:spcBef>
                <a:spcPct val="0"/>
              </a:spcBef>
              <a:spcAft>
                <a:spcPct val="0"/>
              </a:spcAft>
              <a:defRPr sz="2200">
                <a:solidFill>
                  <a:schemeClr val="hlink"/>
                </a:solidFill>
                <a:latin typeface="Arial" pitchFamily="34" charset="0"/>
                <a:ea typeface="MS PGothic" pitchFamily="34" charset="-128"/>
              </a:defRPr>
            </a:lvl7pPr>
            <a:lvl8pPr marL="3429000" indent="-228600" eaLnBrk="0" fontAlgn="base" hangingPunct="0">
              <a:spcBef>
                <a:spcPct val="0"/>
              </a:spcBef>
              <a:spcAft>
                <a:spcPct val="0"/>
              </a:spcAft>
              <a:defRPr sz="2200">
                <a:solidFill>
                  <a:schemeClr val="hlink"/>
                </a:solidFill>
                <a:latin typeface="Arial" pitchFamily="34" charset="0"/>
                <a:ea typeface="MS PGothic" pitchFamily="34" charset="-128"/>
              </a:defRPr>
            </a:lvl8pPr>
            <a:lvl9pPr marL="3886200" indent="-228600" eaLnBrk="0" fontAlgn="base" hangingPunct="0">
              <a:spcBef>
                <a:spcPct val="0"/>
              </a:spcBef>
              <a:spcAft>
                <a:spcPct val="0"/>
              </a:spcAft>
              <a:defRPr sz="2200">
                <a:solidFill>
                  <a:schemeClr val="hlink"/>
                </a:solidFill>
                <a:latin typeface="Arial" pitchFamily="34" charset="0"/>
                <a:ea typeface="MS PGothic" pitchFamily="34" charset="-128"/>
              </a:defRPr>
            </a:lvl9pPr>
          </a:lstStyle>
          <a:p>
            <a:pPr defTabSz="492443" eaLnBrk="1" hangingPunct="1">
              <a:defRPr/>
            </a:pPr>
            <a:r>
              <a:rPr lang="en-US" altLang="en-US" sz="3200" b="1" dirty="0">
                <a:solidFill>
                  <a:srgbClr val="003F69"/>
                </a:solidFill>
                <a:latin typeface="Arial"/>
                <a:sym typeface="Helvetica Light" charset="0"/>
              </a:rPr>
              <a:t>Cloud </a:t>
            </a:r>
            <a:r>
              <a:rPr lang="en-US" altLang="en-US" sz="3200" b="1" dirty="0" smtClean="0">
                <a:solidFill>
                  <a:srgbClr val="003F69"/>
                </a:solidFill>
                <a:latin typeface="Arial"/>
                <a:sym typeface="Helvetica Light" charset="0"/>
              </a:rPr>
              <a:t>enabled</a:t>
            </a:r>
            <a:endParaRPr lang="en-US" altLang="en-US" sz="3200" b="1" dirty="0">
              <a:solidFill>
                <a:srgbClr val="003F69"/>
              </a:solidFill>
              <a:latin typeface="Arial"/>
              <a:sym typeface="Helvetica Light" charset="0"/>
            </a:endParaRPr>
          </a:p>
        </p:txBody>
      </p:sp>
      <p:sp>
        <p:nvSpPr>
          <p:cNvPr id="37" name="Text Box 38"/>
          <p:cNvSpPr txBox="1">
            <a:spLocks noChangeArrowheads="1"/>
          </p:cNvSpPr>
          <p:nvPr/>
        </p:nvSpPr>
        <p:spPr bwMode="auto">
          <a:xfrm>
            <a:off x="10584181" y="2253822"/>
            <a:ext cx="2926080" cy="640021"/>
          </a:xfrm>
          <a:prstGeom prst="rect">
            <a:avLst/>
          </a:prstGeom>
          <a:noFill/>
          <a:ln>
            <a:noFill/>
          </a:ln>
          <a:effectLst>
            <a:prstShdw prst="shdw17" dist="17961" dir="2700000">
              <a:srgbClr val="485297">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6147" tIns="73075" rIns="146147" bIns="73075">
            <a:spAutoFit/>
          </a:bodyPr>
          <a:lstStyle>
            <a:lvl1pPr eaLnBrk="0" hangingPunct="0">
              <a:defRPr sz="2200">
                <a:solidFill>
                  <a:schemeClr val="hlink"/>
                </a:solidFill>
                <a:latin typeface="Arial" pitchFamily="34" charset="0"/>
                <a:ea typeface="MS PGothic" pitchFamily="34" charset="-128"/>
              </a:defRPr>
            </a:lvl1pPr>
            <a:lvl2pPr marL="742950" indent="-285750" eaLnBrk="0" hangingPunct="0">
              <a:defRPr sz="2200">
                <a:solidFill>
                  <a:schemeClr val="hlink"/>
                </a:solidFill>
                <a:latin typeface="Arial" pitchFamily="34" charset="0"/>
                <a:ea typeface="MS PGothic" pitchFamily="34" charset="-128"/>
              </a:defRPr>
            </a:lvl2pPr>
            <a:lvl3pPr marL="1143000" indent="-228600" eaLnBrk="0" hangingPunct="0">
              <a:defRPr sz="2200">
                <a:solidFill>
                  <a:schemeClr val="hlink"/>
                </a:solidFill>
                <a:latin typeface="Arial" pitchFamily="34" charset="0"/>
                <a:ea typeface="MS PGothic" pitchFamily="34" charset="-128"/>
              </a:defRPr>
            </a:lvl3pPr>
            <a:lvl4pPr marL="1600200" indent="-228600" eaLnBrk="0" hangingPunct="0">
              <a:defRPr sz="2200">
                <a:solidFill>
                  <a:schemeClr val="hlink"/>
                </a:solidFill>
                <a:latin typeface="Arial" pitchFamily="34" charset="0"/>
                <a:ea typeface="MS PGothic" pitchFamily="34" charset="-128"/>
              </a:defRPr>
            </a:lvl4pPr>
            <a:lvl5pPr marL="2057400" indent="-228600" eaLnBrk="0" hangingPunct="0">
              <a:defRPr sz="2200">
                <a:solidFill>
                  <a:schemeClr val="hlink"/>
                </a:solidFill>
                <a:latin typeface="Arial" pitchFamily="34" charset="0"/>
                <a:ea typeface="MS PGothic" pitchFamily="34" charset="-128"/>
              </a:defRPr>
            </a:lvl5pPr>
            <a:lvl6pPr marL="2514600" indent="-228600" eaLnBrk="0" fontAlgn="base" hangingPunct="0">
              <a:spcBef>
                <a:spcPct val="0"/>
              </a:spcBef>
              <a:spcAft>
                <a:spcPct val="0"/>
              </a:spcAft>
              <a:defRPr sz="2200">
                <a:solidFill>
                  <a:schemeClr val="hlink"/>
                </a:solidFill>
                <a:latin typeface="Arial" pitchFamily="34" charset="0"/>
                <a:ea typeface="MS PGothic" pitchFamily="34" charset="-128"/>
              </a:defRPr>
            </a:lvl6pPr>
            <a:lvl7pPr marL="2971800" indent="-228600" eaLnBrk="0" fontAlgn="base" hangingPunct="0">
              <a:spcBef>
                <a:spcPct val="0"/>
              </a:spcBef>
              <a:spcAft>
                <a:spcPct val="0"/>
              </a:spcAft>
              <a:defRPr sz="2200">
                <a:solidFill>
                  <a:schemeClr val="hlink"/>
                </a:solidFill>
                <a:latin typeface="Arial" pitchFamily="34" charset="0"/>
                <a:ea typeface="MS PGothic" pitchFamily="34" charset="-128"/>
              </a:defRPr>
            </a:lvl7pPr>
            <a:lvl8pPr marL="3429000" indent="-228600" eaLnBrk="0" fontAlgn="base" hangingPunct="0">
              <a:spcBef>
                <a:spcPct val="0"/>
              </a:spcBef>
              <a:spcAft>
                <a:spcPct val="0"/>
              </a:spcAft>
              <a:defRPr sz="2200">
                <a:solidFill>
                  <a:schemeClr val="hlink"/>
                </a:solidFill>
                <a:latin typeface="Arial" pitchFamily="34" charset="0"/>
                <a:ea typeface="MS PGothic" pitchFamily="34" charset="-128"/>
              </a:defRPr>
            </a:lvl8pPr>
            <a:lvl9pPr marL="3886200" indent="-228600" eaLnBrk="0" fontAlgn="base" hangingPunct="0">
              <a:spcBef>
                <a:spcPct val="0"/>
              </a:spcBef>
              <a:spcAft>
                <a:spcPct val="0"/>
              </a:spcAft>
              <a:defRPr sz="2200">
                <a:solidFill>
                  <a:schemeClr val="hlink"/>
                </a:solidFill>
                <a:latin typeface="Arial" pitchFamily="34" charset="0"/>
                <a:ea typeface="MS PGothic" pitchFamily="34" charset="-128"/>
              </a:defRPr>
            </a:lvl9pPr>
          </a:lstStyle>
          <a:p>
            <a:pPr defTabSz="492443" eaLnBrk="1" hangingPunct="1">
              <a:defRPr/>
            </a:pPr>
            <a:r>
              <a:rPr lang="en-US" altLang="en-US" sz="3200" b="1" dirty="0">
                <a:solidFill>
                  <a:srgbClr val="003F69"/>
                </a:solidFill>
                <a:latin typeface="Arial"/>
                <a:sym typeface="Helvetica Light" charset="0"/>
              </a:rPr>
              <a:t>Cloud </a:t>
            </a:r>
            <a:r>
              <a:rPr lang="en-US" altLang="en-US" sz="3200" b="1" dirty="0" smtClean="0">
                <a:solidFill>
                  <a:srgbClr val="003F69"/>
                </a:solidFill>
                <a:latin typeface="Arial"/>
                <a:sym typeface="Helvetica Light" charset="0"/>
              </a:rPr>
              <a:t>native</a:t>
            </a:r>
            <a:endParaRPr lang="en-US" altLang="en-US" sz="3200" b="1" dirty="0">
              <a:solidFill>
                <a:srgbClr val="003F69"/>
              </a:solidFill>
              <a:latin typeface="Arial"/>
              <a:sym typeface="Helvetica Light" charset="0"/>
            </a:endParaRPr>
          </a:p>
        </p:txBody>
      </p:sp>
      <p:sp>
        <p:nvSpPr>
          <p:cNvPr id="44" name="TextBox 43"/>
          <p:cNvSpPr txBox="1">
            <a:spLocks noChangeArrowheads="1"/>
          </p:cNvSpPr>
          <p:nvPr/>
        </p:nvSpPr>
        <p:spPr bwMode="auto">
          <a:xfrm>
            <a:off x="11675149" y="4367643"/>
            <a:ext cx="2692400" cy="787795"/>
          </a:xfrm>
          <a:prstGeom prst="rect">
            <a:avLst/>
          </a:prstGeom>
          <a:gradFill rotWithShape="0">
            <a:gsLst>
              <a:gs pos="0">
                <a:srgbClr val="FFFFFF">
                  <a:alpha val="0"/>
                </a:srgbClr>
              </a:gs>
              <a:gs pos="24625">
                <a:srgbClr val="FFFFFF">
                  <a:alpha val="0"/>
                </a:srgbClr>
              </a:gs>
              <a:gs pos="48000">
                <a:srgbClr val="FFFFFF">
                  <a:alpha val="0"/>
                </a:srgbClr>
              </a:gs>
              <a:gs pos="75352">
                <a:srgbClr val="FFFFFF">
                  <a:alpha val="0"/>
                </a:srgbClr>
              </a:gs>
              <a:gs pos="100000">
                <a:srgbClr val="FFFFFF">
                  <a:alpha val="0"/>
                </a:srgbClr>
              </a:gs>
            </a:gsLst>
            <a:lin ang="0" scaled="1"/>
          </a:gradFill>
          <a:ln>
            <a:noFill/>
          </a:ln>
          <a:effectLst>
            <a:outerShdw blurRad="63500" sx="102000" sy="102000" algn="ctr" rotWithShape="0">
              <a:srgbClr val="000000">
                <a:alpha val="2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194960" tIns="97480" rIns="194960" bIns="97480">
            <a:spAutoFit/>
          </a:bodyPr>
          <a:lstStyle/>
          <a:p>
            <a:pPr algn="ctr" defTabSz="974414">
              <a:defRPr/>
            </a:pPr>
            <a:r>
              <a:rPr lang="en-US" sz="3800" b="1">
                <a:solidFill>
                  <a:srgbClr val="339966"/>
                </a:solidFill>
                <a:latin typeface="Helvetica Light" charset="0"/>
                <a:ea typeface="MS PGothic" panose="020B0600070205080204" pitchFamily="34" charset="-128"/>
                <a:sym typeface="Helvetica Light" charset="0"/>
              </a:rPr>
              <a:t>Innovate</a:t>
            </a:r>
          </a:p>
        </p:txBody>
      </p:sp>
      <p:sp>
        <p:nvSpPr>
          <p:cNvPr id="45" name="TextBox 44"/>
          <p:cNvSpPr txBox="1">
            <a:spLocks noChangeArrowheads="1"/>
          </p:cNvSpPr>
          <p:nvPr/>
        </p:nvSpPr>
        <p:spPr bwMode="auto">
          <a:xfrm>
            <a:off x="532191" y="4386696"/>
            <a:ext cx="2024379" cy="787795"/>
          </a:xfrm>
          <a:prstGeom prst="rect">
            <a:avLst/>
          </a:prstGeom>
          <a:gradFill rotWithShape="0">
            <a:gsLst>
              <a:gs pos="0">
                <a:srgbClr val="FFFFFF">
                  <a:alpha val="0"/>
                </a:srgbClr>
              </a:gs>
              <a:gs pos="24625">
                <a:srgbClr val="FFFFFF">
                  <a:alpha val="0"/>
                </a:srgbClr>
              </a:gs>
              <a:gs pos="48000">
                <a:srgbClr val="FFFFFF">
                  <a:alpha val="0"/>
                </a:srgbClr>
              </a:gs>
              <a:gs pos="75352">
                <a:srgbClr val="FFFFFF">
                  <a:alpha val="0"/>
                </a:srgbClr>
              </a:gs>
              <a:gs pos="100000">
                <a:srgbClr val="FFFFFF">
                  <a:alpha val="0"/>
                </a:srgbClr>
              </a:gs>
            </a:gsLst>
            <a:lin ang="0" scaled="1"/>
          </a:gradFill>
          <a:ln>
            <a:noFill/>
          </a:ln>
          <a:effectLst>
            <a:outerShdw blurRad="63500" sx="102000" sy="102000" algn="ctr" rotWithShape="0">
              <a:srgbClr val="000000">
                <a:alpha val="2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194960" tIns="97480" rIns="194960" bIns="97480">
            <a:spAutoFit/>
          </a:bodyPr>
          <a:lstStyle/>
          <a:p>
            <a:pPr defTabSz="974414">
              <a:defRPr/>
            </a:pPr>
            <a:r>
              <a:rPr lang="en-US" sz="3800" b="1">
                <a:solidFill>
                  <a:srgbClr val="085571">
                    <a:lumMod val="50000"/>
                  </a:srgbClr>
                </a:solidFill>
                <a:latin typeface="Helvetica Light" charset="0"/>
                <a:ea typeface="MS PGothic" panose="020B0600070205080204" pitchFamily="34" charset="-128"/>
                <a:sym typeface="Helvetica Light" charset="0"/>
              </a:rPr>
              <a:t>Extend</a:t>
            </a:r>
          </a:p>
        </p:txBody>
      </p:sp>
      <p:sp>
        <p:nvSpPr>
          <p:cNvPr id="47" name="Oval 31"/>
          <p:cNvSpPr>
            <a:spLocks noChangeAspect="1" noChangeArrowheads="1"/>
          </p:cNvSpPr>
          <p:nvPr/>
        </p:nvSpPr>
        <p:spPr bwMode="auto">
          <a:xfrm>
            <a:off x="5854706" y="4954043"/>
            <a:ext cx="2905760" cy="1821181"/>
          </a:xfrm>
          <a:prstGeom prst="ellipse">
            <a:avLst/>
          </a:prstGeom>
          <a:solidFill>
            <a:schemeClr val="tx1">
              <a:lumMod val="85000"/>
              <a:lumOff val="15000"/>
              <a:alpha val="67000"/>
            </a:schemeClr>
          </a:solidFill>
          <a:ln>
            <a:noFill/>
          </a:ln>
          <a:extLst/>
        </p:spPr>
        <p:txBody>
          <a:bodyPr wrap="none" lIns="146147" tIns="73075" rIns="146147" bIns="73075" anchor="ctr"/>
          <a:lstStyle>
            <a:lvl1pPr>
              <a:spcBef>
                <a:spcPct val="20000"/>
              </a:spcBef>
              <a:buFont typeface="Arial" pitchFamily="34" charset="0"/>
              <a:buChar char="•"/>
              <a:defRPr sz="2800">
                <a:solidFill>
                  <a:schemeClr val="tx1"/>
                </a:solidFill>
                <a:latin typeface="Arial" pitchFamily="34" charset="0"/>
                <a:cs typeface="Arial" pitchFamily="34" charset="0"/>
              </a:defRPr>
            </a:lvl1pPr>
            <a:lvl2pPr marL="742950" indent="-285750">
              <a:spcBef>
                <a:spcPct val="20000"/>
              </a:spcBef>
              <a:buFont typeface="Arial" pitchFamily="34" charset="0"/>
              <a:buChar char="–"/>
              <a:defRPr sz="2300">
                <a:solidFill>
                  <a:schemeClr val="tx1"/>
                </a:solidFill>
                <a:latin typeface="Arial" pitchFamily="34" charset="0"/>
                <a:cs typeface="Arial" pitchFamily="34" charset="0"/>
              </a:defRPr>
            </a:lvl2pPr>
            <a:lvl3pPr marL="1143000" indent="-228600">
              <a:spcBef>
                <a:spcPct val="20000"/>
              </a:spcBef>
              <a:buFont typeface="Arial" pitchFamily="34" charset="0"/>
              <a:buChar char="•"/>
              <a:defRPr>
                <a:solidFill>
                  <a:schemeClr val="tx1"/>
                </a:solidFill>
                <a:latin typeface="Arial" pitchFamily="34" charset="0"/>
                <a:cs typeface="Arial" pitchFamily="34" charset="0"/>
              </a:defRPr>
            </a:lvl3pPr>
            <a:lvl4pPr marL="1600200" indent="-228600">
              <a:spcBef>
                <a:spcPct val="20000"/>
              </a:spcBef>
              <a:buFont typeface="Arial" pitchFamily="34" charset="0"/>
              <a:buChar char="–"/>
              <a:defRPr sz="19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1900">
                <a:solidFill>
                  <a:schemeClr val="tx1"/>
                </a:solidFill>
                <a:latin typeface="Arial" pitchFamily="34" charset="0"/>
                <a:cs typeface="Arial" pitchFamily="34" charset="0"/>
              </a:defRPr>
            </a:lvl5pPr>
            <a:lvl6pPr marL="25146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6pPr>
            <a:lvl7pPr marL="29718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7pPr>
            <a:lvl8pPr marL="34290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8pPr>
            <a:lvl9pPr marL="38862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9pPr>
          </a:lstStyle>
          <a:p>
            <a:pPr defTabSz="492443">
              <a:spcBef>
                <a:spcPct val="0"/>
              </a:spcBef>
              <a:buNone/>
            </a:pPr>
            <a:endParaRPr lang="en-US" altLang="en-US" sz="3500">
              <a:solidFill>
                <a:srgbClr val="0000FF"/>
              </a:solidFill>
              <a:ea typeface="MS PGothic" panose="020B0600070205080204" pitchFamily="34" charset="-128"/>
              <a:sym typeface="Helvetica Light" charset="0"/>
            </a:endParaRPr>
          </a:p>
        </p:txBody>
      </p:sp>
      <p:sp>
        <p:nvSpPr>
          <p:cNvPr id="12" name="Rectangle 56"/>
          <p:cNvSpPr>
            <a:spLocks noChangeArrowheads="1"/>
          </p:cNvSpPr>
          <p:nvPr/>
        </p:nvSpPr>
        <p:spPr bwMode="auto">
          <a:xfrm>
            <a:off x="5914031" y="6098799"/>
            <a:ext cx="2710181" cy="891541"/>
          </a:xfrm>
          <a:prstGeom prst="rect">
            <a:avLst/>
          </a:prstGeom>
          <a:noFill/>
          <a:ln>
            <a:noFill/>
          </a:ln>
          <a:extLst/>
        </p:spPr>
        <p:txBody>
          <a:bodyPr wrap="none" lIns="146147" tIns="73075" rIns="146147" bIns="73075" anchor="ctr"/>
          <a:lstStyle>
            <a:lvl1pPr>
              <a:spcBef>
                <a:spcPct val="20000"/>
              </a:spcBef>
              <a:buFont typeface="Arial" pitchFamily="34" charset="0"/>
              <a:buChar char="•"/>
              <a:defRPr sz="2800">
                <a:solidFill>
                  <a:schemeClr val="tx1"/>
                </a:solidFill>
                <a:latin typeface="Arial" pitchFamily="34" charset="0"/>
                <a:cs typeface="Arial" pitchFamily="34" charset="0"/>
              </a:defRPr>
            </a:lvl1pPr>
            <a:lvl2pPr marL="742950" indent="-285750">
              <a:spcBef>
                <a:spcPct val="20000"/>
              </a:spcBef>
              <a:buFont typeface="Arial" pitchFamily="34" charset="0"/>
              <a:buChar char="–"/>
              <a:defRPr sz="2300">
                <a:solidFill>
                  <a:schemeClr val="tx1"/>
                </a:solidFill>
                <a:latin typeface="Arial" pitchFamily="34" charset="0"/>
                <a:cs typeface="Arial" pitchFamily="34" charset="0"/>
              </a:defRPr>
            </a:lvl2pPr>
            <a:lvl3pPr marL="1143000" indent="-228600">
              <a:spcBef>
                <a:spcPct val="20000"/>
              </a:spcBef>
              <a:buFont typeface="Arial" pitchFamily="34" charset="0"/>
              <a:buChar char="•"/>
              <a:defRPr>
                <a:solidFill>
                  <a:schemeClr val="tx1"/>
                </a:solidFill>
                <a:latin typeface="Arial" pitchFamily="34" charset="0"/>
                <a:cs typeface="Arial" pitchFamily="34" charset="0"/>
              </a:defRPr>
            </a:lvl3pPr>
            <a:lvl4pPr marL="1600200" indent="-228600">
              <a:spcBef>
                <a:spcPct val="20000"/>
              </a:spcBef>
              <a:buFont typeface="Arial" pitchFamily="34" charset="0"/>
              <a:buChar char="–"/>
              <a:defRPr sz="1900">
                <a:solidFill>
                  <a:schemeClr val="tx1"/>
                </a:solidFill>
                <a:latin typeface="Arial" pitchFamily="34" charset="0"/>
                <a:cs typeface="Arial" pitchFamily="34" charset="0"/>
              </a:defRPr>
            </a:lvl4pPr>
            <a:lvl5pPr marL="2057400" indent="-228600">
              <a:spcBef>
                <a:spcPct val="20000"/>
              </a:spcBef>
              <a:buFont typeface="Arial" pitchFamily="34" charset="0"/>
              <a:buChar char="»"/>
              <a:defRPr sz="1900">
                <a:solidFill>
                  <a:schemeClr val="tx1"/>
                </a:solidFill>
                <a:latin typeface="Arial" pitchFamily="34" charset="0"/>
                <a:cs typeface="Arial" pitchFamily="34" charset="0"/>
              </a:defRPr>
            </a:lvl5pPr>
            <a:lvl6pPr marL="25146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6pPr>
            <a:lvl7pPr marL="29718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7pPr>
            <a:lvl8pPr marL="34290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8pPr>
            <a:lvl9pPr marL="3886200" indent="-228600" defTabSz="787400" eaLnBrk="0" fontAlgn="base" hangingPunct="0">
              <a:spcBef>
                <a:spcPct val="20000"/>
              </a:spcBef>
              <a:spcAft>
                <a:spcPct val="0"/>
              </a:spcAft>
              <a:buFont typeface="Arial" pitchFamily="34" charset="0"/>
              <a:buChar char="»"/>
              <a:defRPr sz="1900">
                <a:solidFill>
                  <a:schemeClr val="tx1"/>
                </a:solidFill>
                <a:latin typeface="Arial" pitchFamily="34" charset="0"/>
                <a:cs typeface="Arial" pitchFamily="34" charset="0"/>
              </a:defRPr>
            </a:lvl9pPr>
          </a:lstStyle>
          <a:p>
            <a:pPr defTabSz="492443">
              <a:spcBef>
                <a:spcPct val="0"/>
              </a:spcBef>
              <a:buNone/>
            </a:pPr>
            <a:endParaRPr lang="en-US" altLang="en-US" sz="3500">
              <a:solidFill>
                <a:srgbClr val="0000FF"/>
              </a:solidFill>
              <a:ea typeface="MS PGothic" panose="020B0600070205080204" pitchFamily="34" charset="-128"/>
              <a:sym typeface="Helvetica Light" charset="0"/>
            </a:endParaRPr>
          </a:p>
        </p:txBody>
      </p:sp>
      <p:grpSp>
        <p:nvGrpSpPr>
          <p:cNvPr id="38" name="Group 1"/>
          <p:cNvGrpSpPr>
            <a:grpSpLocks/>
          </p:cNvGrpSpPr>
          <p:nvPr/>
        </p:nvGrpSpPr>
        <p:grpSpPr bwMode="auto">
          <a:xfrm>
            <a:off x="6127391" y="5540614"/>
            <a:ext cx="2466341" cy="876301"/>
            <a:chOff x="3867571" y="1221892"/>
            <a:chExt cx="4712103" cy="2721458"/>
          </a:xfrm>
        </p:grpSpPr>
        <p:sp>
          <p:nvSpPr>
            <p:cNvPr id="39" name="Freeform 53"/>
            <p:cNvSpPr/>
            <p:nvPr/>
          </p:nvSpPr>
          <p:spPr>
            <a:xfrm>
              <a:off x="3867571" y="2067912"/>
              <a:ext cx="1921722" cy="1875438"/>
            </a:xfrm>
            <a:custGeom>
              <a:avLst/>
              <a:gdLst>
                <a:gd name="connsiteX0" fmla="*/ 1106997 w 2213994"/>
                <a:gd name="connsiteY0" fmla="*/ 461703 h 2180359"/>
                <a:gd name="connsiteX1" fmla="*/ 466917 w 2213994"/>
                <a:gd name="connsiteY1" fmla="*/ 1108090 h 2180359"/>
                <a:gd name="connsiteX2" fmla="*/ 1106997 w 2213994"/>
                <a:gd name="connsiteY2" fmla="*/ 1754477 h 2180359"/>
                <a:gd name="connsiteX3" fmla="*/ 1747077 w 2213994"/>
                <a:gd name="connsiteY3" fmla="*/ 1108090 h 2180359"/>
                <a:gd name="connsiteX4" fmla="*/ 1106997 w 2213994"/>
                <a:gd name="connsiteY4" fmla="*/ 461703 h 2180359"/>
                <a:gd name="connsiteX5" fmla="*/ 1016339 w 2213994"/>
                <a:gd name="connsiteY5" fmla="*/ 0 h 2180359"/>
                <a:gd name="connsiteX6" fmla="*/ 1197655 w 2213994"/>
                <a:gd name="connsiteY6" fmla="*/ 0 h 2180359"/>
                <a:gd name="connsiteX7" fmla="*/ 1237062 w 2213994"/>
                <a:gd name="connsiteY7" fmla="*/ 223520 h 2180359"/>
                <a:gd name="connsiteX8" fmla="*/ 1575952 w 2213994"/>
                <a:gd name="connsiteY8" fmla="*/ 346866 h 2180359"/>
                <a:gd name="connsiteX9" fmla="*/ 1749815 w 2213994"/>
                <a:gd name="connsiteY9" fmla="*/ 200970 h 2180359"/>
                <a:gd name="connsiteX10" fmla="*/ 1888711 w 2213994"/>
                <a:gd name="connsiteY10" fmla="*/ 317518 h 2180359"/>
                <a:gd name="connsiteX11" fmla="*/ 1775222 w 2213994"/>
                <a:gd name="connsiteY11" fmla="*/ 514074 h 2180359"/>
                <a:gd name="connsiteX12" fmla="*/ 1955541 w 2213994"/>
                <a:gd name="connsiteY12" fmla="*/ 826396 h 2180359"/>
                <a:gd name="connsiteX13" fmla="*/ 2182509 w 2213994"/>
                <a:gd name="connsiteY13" fmla="*/ 826390 h 2180359"/>
                <a:gd name="connsiteX14" fmla="*/ 2213994 w 2213994"/>
                <a:gd name="connsiteY14" fmla="*/ 1004952 h 2180359"/>
                <a:gd name="connsiteX15" fmla="*/ 2000713 w 2213994"/>
                <a:gd name="connsiteY15" fmla="*/ 1082574 h 2180359"/>
                <a:gd name="connsiteX16" fmla="*/ 1938089 w 2213994"/>
                <a:gd name="connsiteY16" fmla="*/ 1437734 h 2180359"/>
                <a:gd name="connsiteX17" fmla="*/ 2111959 w 2213994"/>
                <a:gd name="connsiteY17" fmla="*/ 1583621 h 2180359"/>
                <a:gd name="connsiteX18" fmla="*/ 2021301 w 2213994"/>
                <a:gd name="connsiteY18" fmla="*/ 1740646 h 2180359"/>
                <a:gd name="connsiteX19" fmla="*/ 1808024 w 2213994"/>
                <a:gd name="connsiteY19" fmla="*/ 1663013 h 2180359"/>
                <a:gd name="connsiteX20" fmla="*/ 1531759 w 2213994"/>
                <a:gd name="connsiteY20" fmla="*/ 1894827 h 2180359"/>
                <a:gd name="connsiteX21" fmla="*/ 1571177 w 2213994"/>
                <a:gd name="connsiteY21" fmla="*/ 2118345 h 2180359"/>
                <a:gd name="connsiteX22" fmla="*/ 1400795 w 2213994"/>
                <a:gd name="connsiteY22" fmla="*/ 2180359 h 2180359"/>
                <a:gd name="connsiteX23" fmla="*/ 1287316 w 2213994"/>
                <a:gd name="connsiteY23" fmla="*/ 1983797 h 2180359"/>
                <a:gd name="connsiteX24" fmla="*/ 926677 w 2213994"/>
                <a:gd name="connsiteY24" fmla="*/ 1983797 h 2180359"/>
                <a:gd name="connsiteX25" fmla="*/ 813199 w 2213994"/>
                <a:gd name="connsiteY25" fmla="*/ 2180359 h 2180359"/>
                <a:gd name="connsiteX26" fmla="*/ 642817 w 2213994"/>
                <a:gd name="connsiteY26" fmla="*/ 2118345 h 2180359"/>
                <a:gd name="connsiteX27" fmla="*/ 682236 w 2213994"/>
                <a:gd name="connsiteY27" fmla="*/ 1894827 h 2180359"/>
                <a:gd name="connsiteX28" fmla="*/ 405971 w 2213994"/>
                <a:gd name="connsiteY28" fmla="*/ 1663013 h 2180359"/>
                <a:gd name="connsiteX29" fmla="*/ 192693 w 2213994"/>
                <a:gd name="connsiteY29" fmla="*/ 1740646 h 2180359"/>
                <a:gd name="connsiteX30" fmla="*/ 102035 w 2213994"/>
                <a:gd name="connsiteY30" fmla="*/ 1583621 h 2180359"/>
                <a:gd name="connsiteX31" fmla="*/ 275905 w 2213994"/>
                <a:gd name="connsiteY31" fmla="*/ 1437734 h 2180359"/>
                <a:gd name="connsiteX32" fmla="*/ 213281 w 2213994"/>
                <a:gd name="connsiteY32" fmla="*/ 1082574 h 2180359"/>
                <a:gd name="connsiteX33" fmla="*/ 0 w 2213994"/>
                <a:gd name="connsiteY33" fmla="*/ 1004952 h 2180359"/>
                <a:gd name="connsiteX34" fmla="*/ 31485 w 2213994"/>
                <a:gd name="connsiteY34" fmla="*/ 826390 h 2180359"/>
                <a:gd name="connsiteX35" fmla="*/ 258452 w 2213994"/>
                <a:gd name="connsiteY35" fmla="*/ 826396 h 2180359"/>
                <a:gd name="connsiteX36" fmla="*/ 438771 w 2213994"/>
                <a:gd name="connsiteY36" fmla="*/ 514074 h 2180359"/>
                <a:gd name="connsiteX37" fmla="*/ 325283 w 2213994"/>
                <a:gd name="connsiteY37" fmla="*/ 317518 h 2180359"/>
                <a:gd name="connsiteX38" fmla="*/ 464179 w 2213994"/>
                <a:gd name="connsiteY38" fmla="*/ 200970 h 2180359"/>
                <a:gd name="connsiteX39" fmla="*/ 638042 w 2213994"/>
                <a:gd name="connsiteY39" fmla="*/ 346866 h 2180359"/>
                <a:gd name="connsiteX40" fmla="*/ 976932 w 2213994"/>
                <a:gd name="connsiteY40" fmla="*/ 223520 h 218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213994" h="2180359">
                  <a:moveTo>
                    <a:pt x="1106997" y="461703"/>
                  </a:moveTo>
                  <a:cubicBezTo>
                    <a:pt x="753491" y="461703"/>
                    <a:pt x="466917" y="751100"/>
                    <a:pt x="466917" y="1108090"/>
                  </a:cubicBezTo>
                  <a:cubicBezTo>
                    <a:pt x="466917" y="1465080"/>
                    <a:pt x="753491" y="1754477"/>
                    <a:pt x="1106997" y="1754477"/>
                  </a:cubicBezTo>
                  <a:cubicBezTo>
                    <a:pt x="1460503" y="1754477"/>
                    <a:pt x="1747077" y="1465080"/>
                    <a:pt x="1747077" y="1108090"/>
                  </a:cubicBezTo>
                  <a:cubicBezTo>
                    <a:pt x="1747077" y="751100"/>
                    <a:pt x="1460503" y="461703"/>
                    <a:pt x="1106997" y="461703"/>
                  </a:cubicBezTo>
                  <a:close/>
                  <a:moveTo>
                    <a:pt x="1016339" y="0"/>
                  </a:moveTo>
                  <a:lnTo>
                    <a:pt x="1197655" y="0"/>
                  </a:lnTo>
                  <a:lnTo>
                    <a:pt x="1237062" y="223520"/>
                  </a:lnTo>
                  <a:cubicBezTo>
                    <a:pt x="1357231" y="241189"/>
                    <a:pt x="1472539" y="283158"/>
                    <a:pt x="1575952" y="346866"/>
                  </a:cubicBezTo>
                  <a:lnTo>
                    <a:pt x="1749815" y="200970"/>
                  </a:lnTo>
                  <a:lnTo>
                    <a:pt x="1888711" y="317518"/>
                  </a:lnTo>
                  <a:lnTo>
                    <a:pt x="1775222" y="514074"/>
                  </a:lnTo>
                  <a:cubicBezTo>
                    <a:pt x="1855919" y="604853"/>
                    <a:pt x="1917273" y="711121"/>
                    <a:pt x="1955541" y="826396"/>
                  </a:cubicBezTo>
                  <a:lnTo>
                    <a:pt x="2182509" y="826390"/>
                  </a:lnTo>
                  <a:lnTo>
                    <a:pt x="2213994" y="1004952"/>
                  </a:lnTo>
                  <a:lnTo>
                    <a:pt x="2000713" y="1082574"/>
                  </a:lnTo>
                  <a:cubicBezTo>
                    <a:pt x="2004179" y="1203985"/>
                    <a:pt x="1982871" y="1324830"/>
                    <a:pt x="1938089" y="1437734"/>
                  </a:cubicBezTo>
                  <a:lnTo>
                    <a:pt x="2111959" y="1583621"/>
                  </a:lnTo>
                  <a:lnTo>
                    <a:pt x="2021301" y="1740646"/>
                  </a:lnTo>
                  <a:lnTo>
                    <a:pt x="1808024" y="1663013"/>
                  </a:lnTo>
                  <a:cubicBezTo>
                    <a:pt x="1732638" y="1758248"/>
                    <a:pt x="1638637" y="1837123"/>
                    <a:pt x="1531759" y="1894827"/>
                  </a:cubicBezTo>
                  <a:lnTo>
                    <a:pt x="1571177" y="2118345"/>
                  </a:lnTo>
                  <a:lnTo>
                    <a:pt x="1400795" y="2180359"/>
                  </a:lnTo>
                  <a:lnTo>
                    <a:pt x="1287316" y="1983797"/>
                  </a:lnTo>
                  <a:cubicBezTo>
                    <a:pt x="1168351" y="2008293"/>
                    <a:pt x="1045642" y="2008293"/>
                    <a:pt x="926677" y="1983797"/>
                  </a:cubicBezTo>
                  <a:lnTo>
                    <a:pt x="813199" y="2180359"/>
                  </a:lnTo>
                  <a:lnTo>
                    <a:pt x="642817" y="2118345"/>
                  </a:lnTo>
                  <a:lnTo>
                    <a:pt x="682236" y="1894827"/>
                  </a:lnTo>
                  <a:cubicBezTo>
                    <a:pt x="575358" y="1837123"/>
                    <a:pt x="481357" y="1758247"/>
                    <a:pt x="405971" y="1663013"/>
                  </a:cubicBezTo>
                  <a:lnTo>
                    <a:pt x="192693" y="1740646"/>
                  </a:lnTo>
                  <a:lnTo>
                    <a:pt x="102035" y="1583621"/>
                  </a:lnTo>
                  <a:lnTo>
                    <a:pt x="275905" y="1437734"/>
                  </a:lnTo>
                  <a:cubicBezTo>
                    <a:pt x="231123" y="1324830"/>
                    <a:pt x="209814" y="1203985"/>
                    <a:pt x="213281" y="1082574"/>
                  </a:cubicBezTo>
                  <a:lnTo>
                    <a:pt x="0" y="1004952"/>
                  </a:lnTo>
                  <a:lnTo>
                    <a:pt x="31485" y="826390"/>
                  </a:lnTo>
                  <a:lnTo>
                    <a:pt x="258452" y="826396"/>
                  </a:lnTo>
                  <a:cubicBezTo>
                    <a:pt x="296720" y="711121"/>
                    <a:pt x="358074" y="604852"/>
                    <a:pt x="438771" y="514074"/>
                  </a:cubicBezTo>
                  <a:lnTo>
                    <a:pt x="325283" y="317518"/>
                  </a:lnTo>
                  <a:lnTo>
                    <a:pt x="464179" y="200970"/>
                  </a:lnTo>
                  <a:lnTo>
                    <a:pt x="638042" y="346866"/>
                  </a:lnTo>
                  <a:cubicBezTo>
                    <a:pt x="741454" y="283158"/>
                    <a:pt x="856763" y="241190"/>
                    <a:pt x="976932" y="223520"/>
                  </a:cubicBezTo>
                  <a:close/>
                </a:path>
              </a:pathLst>
            </a:custGeom>
            <a:solidFill>
              <a:schemeClr val="bg1">
                <a:lumMod val="95000"/>
              </a:schemeClr>
            </a:solidFill>
            <a:ln>
              <a:noFill/>
            </a:ln>
            <a:effectLst>
              <a:outerShdw blurRad="25400" dist="127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lIns="91412" tIns="45706" rIns="91412" bIns="45706" anchor="ctr"/>
            <a:lstStyle/>
            <a:p>
              <a:pPr algn="ctr" defTabSz="730813">
                <a:defRPr/>
              </a:pPr>
              <a:endParaRPr lang="en-US" sz="2200">
                <a:solidFill>
                  <a:prstClr val="white"/>
                </a:solidFill>
                <a:sym typeface="Helvetica Light" charset="0"/>
              </a:endParaRPr>
            </a:p>
          </p:txBody>
        </p:sp>
        <p:grpSp>
          <p:nvGrpSpPr>
            <p:cNvPr id="40" name="Group 27"/>
            <p:cNvGrpSpPr>
              <a:grpSpLocks/>
            </p:cNvGrpSpPr>
            <p:nvPr/>
          </p:nvGrpSpPr>
          <p:grpSpPr bwMode="auto">
            <a:xfrm>
              <a:off x="5426553" y="1652839"/>
              <a:ext cx="1516062" cy="1243012"/>
              <a:chOff x="2221606" y="664612"/>
              <a:chExt cx="4701759" cy="3855873"/>
            </a:xfrm>
          </p:grpSpPr>
          <p:sp>
            <p:nvSpPr>
              <p:cNvPr id="42" name="Freeform 56"/>
              <p:cNvSpPr/>
              <p:nvPr/>
            </p:nvSpPr>
            <p:spPr>
              <a:xfrm>
                <a:off x="3828177" y="1475028"/>
                <a:ext cx="3100317" cy="3046486"/>
              </a:xfrm>
              <a:custGeom>
                <a:avLst/>
                <a:gdLst>
                  <a:gd name="connsiteX0" fmla="*/ 1106997 w 2213994"/>
                  <a:gd name="connsiteY0" fmla="*/ 461703 h 2180359"/>
                  <a:gd name="connsiteX1" fmla="*/ 466917 w 2213994"/>
                  <a:gd name="connsiteY1" fmla="*/ 1108090 h 2180359"/>
                  <a:gd name="connsiteX2" fmla="*/ 1106997 w 2213994"/>
                  <a:gd name="connsiteY2" fmla="*/ 1754477 h 2180359"/>
                  <a:gd name="connsiteX3" fmla="*/ 1747077 w 2213994"/>
                  <a:gd name="connsiteY3" fmla="*/ 1108090 h 2180359"/>
                  <a:gd name="connsiteX4" fmla="*/ 1106997 w 2213994"/>
                  <a:gd name="connsiteY4" fmla="*/ 461703 h 2180359"/>
                  <a:gd name="connsiteX5" fmla="*/ 1016339 w 2213994"/>
                  <a:gd name="connsiteY5" fmla="*/ 0 h 2180359"/>
                  <a:gd name="connsiteX6" fmla="*/ 1197655 w 2213994"/>
                  <a:gd name="connsiteY6" fmla="*/ 0 h 2180359"/>
                  <a:gd name="connsiteX7" fmla="*/ 1237062 w 2213994"/>
                  <a:gd name="connsiteY7" fmla="*/ 223520 h 2180359"/>
                  <a:gd name="connsiteX8" fmla="*/ 1575952 w 2213994"/>
                  <a:gd name="connsiteY8" fmla="*/ 346866 h 2180359"/>
                  <a:gd name="connsiteX9" fmla="*/ 1749815 w 2213994"/>
                  <a:gd name="connsiteY9" fmla="*/ 200970 h 2180359"/>
                  <a:gd name="connsiteX10" fmla="*/ 1888711 w 2213994"/>
                  <a:gd name="connsiteY10" fmla="*/ 317518 h 2180359"/>
                  <a:gd name="connsiteX11" fmla="*/ 1775222 w 2213994"/>
                  <a:gd name="connsiteY11" fmla="*/ 514074 h 2180359"/>
                  <a:gd name="connsiteX12" fmla="*/ 1955541 w 2213994"/>
                  <a:gd name="connsiteY12" fmla="*/ 826396 h 2180359"/>
                  <a:gd name="connsiteX13" fmla="*/ 2182509 w 2213994"/>
                  <a:gd name="connsiteY13" fmla="*/ 826390 h 2180359"/>
                  <a:gd name="connsiteX14" fmla="*/ 2213994 w 2213994"/>
                  <a:gd name="connsiteY14" fmla="*/ 1004952 h 2180359"/>
                  <a:gd name="connsiteX15" fmla="*/ 2000713 w 2213994"/>
                  <a:gd name="connsiteY15" fmla="*/ 1082574 h 2180359"/>
                  <a:gd name="connsiteX16" fmla="*/ 1938089 w 2213994"/>
                  <a:gd name="connsiteY16" fmla="*/ 1437734 h 2180359"/>
                  <a:gd name="connsiteX17" fmla="*/ 2111959 w 2213994"/>
                  <a:gd name="connsiteY17" fmla="*/ 1583621 h 2180359"/>
                  <a:gd name="connsiteX18" fmla="*/ 2021301 w 2213994"/>
                  <a:gd name="connsiteY18" fmla="*/ 1740646 h 2180359"/>
                  <a:gd name="connsiteX19" fmla="*/ 1808024 w 2213994"/>
                  <a:gd name="connsiteY19" fmla="*/ 1663013 h 2180359"/>
                  <a:gd name="connsiteX20" fmla="*/ 1531759 w 2213994"/>
                  <a:gd name="connsiteY20" fmla="*/ 1894827 h 2180359"/>
                  <a:gd name="connsiteX21" fmla="*/ 1571177 w 2213994"/>
                  <a:gd name="connsiteY21" fmla="*/ 2118345 h 2180359"/>
                  <a:gd name="connsiteX22" fmla="*/ 1400795 w 2213994"/>
                  <a:gd name="connsiteY22" fmla="*/ 2180359 h 2180359"/>
                  <a:gd name="connsiteX23" fmla="*/ 1287316 w 2213994"/>
                  <a:gd name="connsiteY23" fmla="*/ 1983797 h 2180359"/>
                  <a:gd name="connsiteX24" fmla="*/ 926677 w 2213994"/>
                  <a:gd name="connsiteY24" fmla="*/ 1983797 h 2180359"/>
                  <a:gd name="connsiteX25" fmla="*/ 813199 w 2213994"/>
                  <a:gd name="connsiteY25" fmla="*/ 2180359 h 2180359"/>
                  <a:gd name="connsiteX26" fmla="*/ 642817 w 2213994"/>
                  <a:gd name="connsiteY26" fmla="*/ 2118345 h 2180359"/>
                  <a:gd name="connsiteX27" fmla="*/ 682236 w 2213994"/>
                  <a:gd name="connsiteY27" fmla="*/ 1894827 h 2180359"/>
                  <a:gd name="connsiteX28" fmla="*/ 405971 w 2213994"/>
                  <a:gd name="connsiteY28" fmla="*/ 1663013 h 2180359"/>
                  <a:gd name="connsiteX29" fmla="*/ 192693 w 2213994"/>
                  <a:gd name="connsiteY29" fmla="*/ 1740646 h 2180359"/>
                  <a:gd name="connsiteX30" fmla="*/ 102035 w 2213994"/>
                  <a:gd name="connsiteY30" fmla="*/ 1583621 h 2180359"/>
                  <a:gd name="connsiteX31" fmla="*/ 275905 w 2213994"/>
                  <a:gd name="connsiteY31" fmla="*/ 1437734 h 2180359"/>
                  <a:gd name="connsiteX32" fmla="*/ 213281 w 2213994"/>
                  <a:gd name="connsiteY32" fmla="*/ 1082574 h 2180359"/>
                  <a:gd name="connsiteX33" fmla="*/ 0 w 2213994"/>
                  <a:gd name="connsiteY33" fmla="*/ 1004952 h 2180359"/>
                  <a:gd name="connsiteX34" fmla="*/ 31485 w 2213994"/>
                  <a:gd name="connsiteY34" fmla="*/ 826390 h 2180359"/>
                  <a:gd name="connsiteX35" fmla="*/ 258452 w 2213994"/>
                  <a:gd name="connsiteY35" fmla="*/ 826396 h 2180359"/>
                  <a:gd name="connsiteX36" fmla="*/ 438771 w 2213994"/>
                  <a:gd name="connsiteY36" fmla="*/ 514074 h 2180359"/>
                  <a:gd name="connsiteX37" fmla="*/ 325283 w 2213994"/>
                  <a:gd name="connsiteY37" fmla="*/ 317518 h 2180359"/>
                  <a:gd name="connsiteX38" fmla="*/ 464179 w 2213994"/>
                  <a:gd name="connsiteY38" fmla="*/ 200970 h 2180359"/>
                  <a:gd name="connsiteX39" fmla="*/ 638042 w 2213994"/>
                  <a:gd name="connsiteY39" fmla="*/ 346866 h 2180359"/>
                  <a:gd name="connsiteX40" fmla="*/ 976932 w 2213994"/>
                  <a:gd name="connsiteY40" fmla="*/ 223520 h 218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213994" h="2180359">
                    <a:moveTo>
                      <a:pt x="1106997" y="461703"/>
                    </a:moveTo>
                    <a:cubicBezTo>
                      <a:pt x="753491" y="461703"/>
                      <a:pt x="466917" y="751100"/>
                      <a:pt x="466917" y="1108090"/>
                    </a:cubicBezTo>
                    <a:cubicBezTo>
                      <a:pt x="466917" y="1465080"/>
                      <a:pt x="753491" y="1754477"/>
                      <a:pt x="1106997" y="1754477"/>
                    </a:cubicBezTo>
                    <a:cubicBezTo>
                      <a:pt x="1460503" y="1754477"/>
                      <a:pt x="1747077" y="1465080"/>
                      <a:pt x="1747077" y="1108090"/>
                    </a:cubicBezTo>
                    <a:cubicBezTo>
                      <a:pt x="1747077" y="751100"/>
                      <a:pt x="1460503" y="461703"/>
                      <a:pt x="1106997" y="461703"/>
                    </a:cubicBezTo>
                    <a:close/>
                    <a:moveTo>
                      <a:pt x="1016339" y="0"/>
                    </a:moveTo>
                    <a:lnTo>
                      <a:pt x="1197655" y="0"/>
                    </a:lnTo>
                    <a:lnTo>
                      <a:pt x="1237062" y="223520"/>
                    </a:lnTo>
                    <a:cubicBezTo>
                      <a:pt x="1357231" y="241189"/>
                      <a:pt x="1472539" y="283158"/>
                      <a:pt x="1575952" y="346866"/>
                    </a:cubicBezTo>
                    <a:lnTo>
                      <a:pt x="1749815" y="200970"/>
                    </a:lnTo>
                    <a:lnTo>
                      <a:pt x="1888711" y="317518"/>
                    </a:lnTo>
                    <a:lnTo>
                      <a:pt x="1775222" y="514074"/>
                    </a:lnTo>
                    <a:cubicBezTo>
                      <a:pt x="1855919" y="604853"/>
                      <a:pt x="1917273" y="711121"/>
                      <a:pt x="1955541" y="826396"/>
                    </a:cubicBezTo>
                    <a:lnTo>
                      <a:pt x="2182509" y="826390"/>
                    </a:lnTo>
                    <a:lnTo>
                      <a:pt x="2213994" y="1004952"/>
                    </a:lnTo>
                    <a:lnTo>
                      <a:pt x="2000713" y="1082574"/>
                    </a:lnTo>
                    <a:cubicBezTo>
                      <a:pt x="2004179" y="1203985"/>
                      <a:pt x="1982871" y="1324830"/>
                      <a:pt x="1938089" y="1437734"/>
                    </a:cubicBezTo>
                    <a:lnTo>
                      <a:pt x="2111959" y="1583621"/>
                    </a:lnTo>
                    <a:lnTo>
                      <a:pt x="2021301" y="1740646"/>
                    </a:lnTo>
                    <a:lnTo>
                      <a:pt x="1808024" y="1663013"/>
                    </a:lnTo>
                    <a:cubicBezTo>
                      <a:pt x="1732638" y="1758248"/>
                      <a:pt x="1638637" y="1837123"/>
                      <a:pt x="1531759" y="1894827"/>
                    </a:cubicBezTo>
                    <a:lnTo>
                      <a:pt x="1571177" y="2118345"/>
                    </a:lnTo>
                    <a:lnTo>
                      <a:pt x="1400795" y="2180359"/>
                    </a:lnTo>
                    <a:lnTo>
                      <a:pt x="1287316" y="1983797"/>
                    </a:lnTo>
                    <a:cubicBezTo>
                      <a:pt x="1168351" y="2008293"/>
                      <a:pt x="1045642" y="2008293"/>
                      <a:pt x="926677" y="1983797"/>
                    </a:cubicBezTo>
                    <a:lnTo>
                      <a:pt x="813199" y="2180359"/>
                    </a:lnTo>
                    <a:lnTo>
                      <a:pt x="642817" y="2118345"/>
                    </a:lnTo>
                    <a:lnTo>
                      <a:pt x="682236" y="1894827"/>
                    </a:lnTo>
                    <a:cubicBezTo>
                      <a:pt x="575358" y="1837123"/>
                      <a:pt x="481357" y="1758247"/>
                      <a:pt x="405971" y="1663013"/>
                    </a:cubicBezTo>
                    <a:lnTo>
                      <a:pt x="192693" y="1740646"/>
                    </a:lnTo>
                    <a:lnTo>
                      <a:pt x="102035" y="1583621"/>
                    </a:lnTo>
                    <a:lnTo>
                      <a:pt x="275905" y="1437734"/>
                    </a:lnTo>
                    <a:cubicBezTo>
                      <a:pt x="231123" y="1324830"/>
                      <a:pt x="209814" y="1203985"/>
                      <a:pt x="213281" y="1082574"/>
                    </a:cubicBezTo>
                    <a:lnTo>
                      <a:pt x="0" y="1004952"/>
                    </a:lnTo>
                    <a:lnTo>
                      <a:pt x="31485" y="826390"/>
                    </a:lnTo>
                    <a:lnTo>
                      <a:pt x="258452" y="826396"/>
                    </a:lnTo>
                    <a:cubicBezTo>
                      <a:pt x="296720" y="711121"/>
                      <a:pt x="358074" y="604852"/>
                      <a:pt x="438771" y="514074"/>
                    </a:cubicBezTo>
                    <a:lnTo>
                      <a:pt x="325283" y="317518"/>
                    </a:lnTo>
                    <a:lnTo>
                      <a:pt x="464179" y="200970"/>
                    </a:lnTo>
                    <a:lnTo>
                      <a:pt x="638042" y="346866"/>
                    </a:lnTo>
                    <a:cubicBezTo>
                      <a:pt x="741454" y="283158"/>
                      <a:pt x="856763" y="241190"/>
                      <a:pt x="976932" y="223520"/>
                    </a:cubicBezTo>
                    <a:close/>
                  </a:path>
                </a:pathLst>
              </a:custGeom>
              <a:solidFill>
                <a:schemeClr val="bg1"/>
              </a:solidFill>
              <a:ln>
                <a:noFill/>
              </a:ln>
              <a:effectLst>
                <a:outerShdw blurRad="25400" dist="127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730813">
                  <a:defRPr/>
                </a:pPr>
                <a:endParaRPr lang="en-US" sz="2200">
                  <a:solidFill>
                    <a:prstClr val="white"/>
                  </a:solidFill>
                  <a:sym typeface="Helvetica Light" charset="0"/>
                </a:endParaRPr>
              </a:p>
            </p:txBody>
          </p:sp>
          <p:sp>
            <p:nvSpPr>
              <p:cNvPr id="43" name="Freeform 57"/>
              <p:cNvSpPr/>
              <p:nvPr/>
            </p:nvSpPr>
            <p:spPr>
              <a:xfrm>
                <a:off x="2217823" y="667525"/>
                <a:ext cx="2046811" cy="2220626"/>
              </a:xfrm>
              <a:custGeom>
                <a:avLst/>
                <a:gdLst>
                  <a:gd name="connsiteX0" fmla="*/ 898530 w 2043553"/>
                  <a:gd name="connsiteY0" fmla="*/ 0 h 2217379"/>
                  <a:gd name="connsiteX1" fmla="*/ 1145023 w 2043553"/>
                  <a:gd name="connsiteY1" fmla="*/ 0 h 2217379"/>
                  <a:gd name="connsiteX2" fmla="*/ 1225073 w 2043553"/>
                  <a:gd name="connsiteY2" fmla="*/ 340541 h 2217379"/>
                  <a:gd name="connsiteX3" fmla="*/ 1506284 w 2043553"/>
                  <a:gd name="connsiteY3" fmla="*/ 478900 h 2217379"/>
                  <a:gd name="connsiteX4" fmla="*/ 1585366 w 2043553"/>
                  <a:gd name="connsiteY4" fmla="*/ 548555 h 2217379"/>
                  <a:gd name="connsiteX5" fmla="*/ 1920307 w 2043553"/>
                  <a:gd name="connsiteY5" fmla="*/ 447611 h 2217379"/>
                  <a:gd name="connsiteX6" fmla="*/ 2043553 w 2043553"/>
                  <a:gd name="connsiteY6" fmla="*/ 661079 h 2217379"/>
                  <a:gd name="connsiteX7" fmla="*/ 1788661 w 2043553"/>
                  <a:gd name="connsiteY7" fmla="*/ 900675 h 2217379"/>
                  <a:gd name="connsiteX8" fmla="*/ 1788661 w 2043553"/>
                  <a:gd name="connsiteY8" fmla="*/ 1316705 h 2217379"/>
                  <a:gd name="connsiteX9" fmla="*/ 2043553 w 2043553"/>
                  <a:gd name="connsiteY9" fmla="*/ 1556300 h 2217379"/>
                  <a:gd name="connsiteX10" fmla="*/ 1920307 w 2043553"/>
                  <a:gd name="connsiteY10" fmla="*/ 1769768 h 2217379"/>
                  <a:gd name="connsiteX11" fmla="*/ 1585365 w 2043553"/>
                  <a:gd name="connsiteY11" fmla="*/ 1668824 h 2217379"/>
                  <a:gd name="connsiteX12" fmla="*/ 1225072 w 2043553"/>
                  <a:gd name="connsiteY12" fmla="*/ 1876838 h 2217379"/>
                  <a:gd name="connsiteX13" fmla="*/ 1145023 w 2043553"/>
                  <a:gd name="connsiteY13" fmla="*/ 2217379 h 2217379"/>
                  <a:gd name="connsiteX14" fmla="*/ 898530 w 2043553"/>
                  <a:gd name="connsiteY14" fmla="*/ 2217379 h 2217379"/>
                  <a:gd name="connsiteX15" fmla="*/ 818480 w 2043553"/>
                  <a:gd name="connsiteY15" fmla="*/ 1876838 h 2217379"/>
                  <a:gd name="connsiteX16" fmla="*/ 458187 w 2043553"/>
                  <a:gd name="connsiteY16" fmla="*/ 1668824 h 2217379"/>
                  <a:gd name="connsiteX17" fmla="*/ 123247 w 2043553"/>
                  <a:gd name="connsiteY17" fmla="*/ 1769768 h 2217379"/>
                  <a:gd name="connsiteX18" fmla="*/ 0 w 2043553"/>
                  <a:gd name="connsiteY18" fmla="*/ 1556300 h 2217379"/>
                  <a:gd name="connsiteX19" fmla="*/ 254892 w 2043553"/>
                  <a:gd name="connsiteY19" fmla="*/ 1316704 h 2217379"/>
                  <a:gd name="connsiteX20" fmla="*/ 254892 w 2043553"/>
                  <a:gd name="connsiteY20" fmla="*/ 900674 h 2217379"/>
                  <a:gd name="connsiteX21" fmla="*/ 0 w 2043553"/>
                  <a:gd name="connsiteY21" fmla="*/ 661079 h 2217379"/>
                  <a:gd name="connsiteX22" fmla="*/ 123247 w 2043553"/>
                  <a:gd name="connsiteY22" fmla="*/ 447611 h 2217379"/>
                  <a:gd name="connsiteX23" fmla="*/ 458189 w 2043553"/>
                  <a:gd name="connsiteY23" fmla="*/ 548555 h 2217379"/>
                  <a:gd name="connsiteX24" fmla="*/ 818481 w 2043553"/>
                  <a:gd name="connsiteY24" fmla="*/ 340541 h 2217379"/>
                  <a:gd name="connsiteX25" fmla="*/ 898530 w 2043553"/>
                  <a:gd name="connsiteY25" fmla="*/ 0 h 2217379"/>
                  <a:gd name="connsiteX26" fmla="*/ 1022727 w 2043553"/>
                  <a:gd name="connsiteY26" fmla="*/ 521665 h 2217379"/>
                  <a:gd name="connsiteX27" fmla="*/ 435703 w 2043553"/>
                  <a:gd name="connsiteY27" fmla="*/ 1108689 h 2217379"/>
                  <a:gd name="connsiteX28" fmla="*/ 1022727 w 2043553"/>
                  <a:gd name="connsiteY28" fmla="*/ 1695713 h 2217379"/>
                  <a:gd name="connsiteX29" fmla="*/ 1609751 w 2043553"/>
                  <a:gd name="connsiteY29" fmla="*/ 1108689 h 2217379"/>
                  <a:gd name="connsiteX30" fmla="*/ 1022727 w 2043553"/>
                  <a:gd name="connsiteY30" fmla="*/ 521665 h 221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43553" h="2217379">
                    <a:moveTo>
                      <a:pt x="898530" y="0"/>
                    </a:moveTo>
                    <a:lnTo>
                      <a:pt x="1145023" y="0"/>
                    </a:lnTo>
                    <a:lnTo>
                      <a:pt x="1225073" y="340541"/>
                    </a:lnTo>
                    <a:cubicBezTo>
                      <a:pt x="1327403" y="367623"/>
                      <a:pt x="1422939" y="414782"/>
                      <a:pt x="1506284" y="478900"/>
                    </a:cubicBezTo>
                    <a:lnTo>
                      <a:pt x="1585366" y="548555"/>
                    </a:lnTo>
                    <a:lnTo>
                      <a:pt x="1920307" y="447611"/>
                    </a:lnTo>
                    <a:lnTo>
                      <a:pt x="2043553" y="661079"/>
                    </a:lnTo>
                    <a:lnTo>
                      <a:pt x="1788661" y="900675"/>
                    </a:lnTo>
                    <a:cubicBezTo>
                      <a:pt x="1825609" y="1036890"/>
                      <a:pt x="1825609" y="1180489"/>
                      <a:pt x="1788661" y="1316705"/>
                    </a:cubicBezTo>
                    <a:lnTo>
                      <a:pt x="2043553" y="1556300"/>
                    </a:lnTo>
                    <a:lnTo>
                      <a:pt x="1920307" y="1769768"/>
                    </a:lnTo>
                    <a:lnTo>
                      <a:pt x="1585365" y="1668824"/>
                    </a:lnTo>
                    <a:cubicBezTo>
                      <a:pt x="1485873" y="1768929"/>
                      <a:pt x="1361512" y="1840728"/>
                      <a:pt x="1225072" y="1876838"/>
                    </a:cubicBezTo>
                    <a:lnTo>
                      <a:pt x="1145023" y="2217379"/>
                    </a:lnTo>
                    <a:lnTo>
                      <a:pt x="898530" y="2217379"/>
                    </a:lnTo>
                    <a:lnTo>
                      <a:pt x="818480" y="1876838"/>
                    </a:lnTo>
                    <a:cubicBezTo>
                      <a:pt x="682040" y="1840728"/>
                      <a:pt x="557679" y="1768929"/>
                      <a:pt x="458187" y="1668824"/>
                    </a:cubicBezTo>
                    <a:lnTo>
                      <a:pt x="123247" y="1769768"/>
                    </a:lnTo>
                    <a:lnTo>
                      <a:pt x="0" y="1556300"/>
                    </a:lnTo>
                    <a:lnTo>
                      <a:pt x="254892" y="1316704"/>
                    </a:lnTo>
                    <a:cubicBezTo>
                      <a:pt x="217944" y="1180489"/>
                      <a:pt x="217944" y="1036890"/>
                      <a:pt x="254892" y="900674"/>
                    </a:cubicBezTo>
                    <a:lnTo>
                      <a:pt x="0" y="661079"/>
                    </a:lnTo>
                    <a:lnTo>
                      <a:pt x="123247" y="447611"/>
                    </a:lnTo>
                    <a:lnTo>
                      <a:pt x="458189" y="548555"/>
                    </a:lnTo>
                    <a:cubicBezTo>
                      <a:pt x="557681" y="448450"/>
                      <a:pt x="682042" y="376651"/>
                      <a:pt x="818481" y="340541"/>
                    </a:cubicBezTo>
                    <a:lnTo>
                      <a:pt x="898530" y="0"/>
                    </a:lnTo>
                    <a:close/>
                    <a:moveTo>
                      <a:pt x="1022727" y="521665"/>
                    </a:moveTo>
                    <a:cubicBezTo>
                      <a:pt x="698523" y="521665"/>
                      <a:pt x="435703" y="784485"/>
                      <a:pt x="435703" y="1108689"/>
                    </a:cubicBezTo>
                    <a:cubicBezTo>
                      <a:pt x="435703" y="1432893"/>
                      <a:pt x="698523" y="1695713"/>
                      <a:pt x="1022727" y="1695713"/>
                    </a:cubicBezTo>
                    <a:cubicBezTo>
                      <a:pt x="1346931" y="1695713"/>
                      <a:pt x="1609751" y="1432893"/>
                      <a:pt x="1609751" y="1108689"/>
                    </a:cubicBezTo>
                    <a:cubicBezTo>
                      <a:pt x="1609751" y="784485"/>
                      <a:pt x="1346931" y="521665"/>
                      <a:pt x="1022727" y="521665"/>
                    </a:cubicBezTo>
                    <a:close/>
                  </a:path>
                </a:pathLst>
              </a:custGeom>
              <a:gradFill flip="none" rotWithShape="1">
                <a:gsLst>
                  <a:gs pos="0">
                    <a:srgbClr val="8CC63F"/>
                  </a:gs>
                  <a:gs pos="100000">
                    <a:srgbClr val="22B04B"/>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730813">
                  <a:defRPr/>
                </a:pPr>
                <a:endParaRPr lang="en-US" sz="2200">
                  <a:solidFill>
                    <a:prstClr val="white"/>
                  </a:solidFill>
                  <a:sym typeface="Helvetica Light" charset="0"/>
                </a:endParaRPr>
              </a:p>
            </p:txBody>
          </p:sp>
        </p:grpSp>
        <p:sp>
          <p:nvSpPr>
            <p:cNvPr id="41" name="Freeform 55"/>
            <p:cNvSpPr/>
            <p:nvPr/>
          </p:nvSpPr>
          <p:spPr>
            <a:xfrm rot="11967423">
              <a:off x="6818094" y="1221892"/>
              <a:ext cx="1761580" cy="1733452"/>
            </a:xfrm>
            <a:custGeom>
              <a:avLst/>
              <a:gdLst>
                <a:gd name="connsiteX0" fmla="*/ 1106997 w 2213994"/>
                <a:gd name="connsiteY0" fmla="*/ 461703 h 2180359"/>
                <a:gd name="connsiteX1" fmla="*/ 466917 w 2213994"/>
                <a:gd name="connsiteY1" fmla="*/ 1108090 h 2180359"/>
                <a:gd name="connsiteX2" fmla="*/ 1106997 w 2213994"/>
                <a:gd name="connsiteY2" fmla="*/ 1754477 h 2180359"/>
                <a:gd name="connsiteX3" fmla="*/ 1747077 w 2213994"/>
                <a:gd name="connsiteY3" fmla="*/ 1108090 h 2180359"/>
                <a:gd name="connsiteX4" fmla="*/ 1106997 w 2213994"/>
                <a:gd name="connsiteY4" fmla="*/ 461703 h 2180359"/>
                <a:gd name="connsiteX5" fmla="*/ 1016339 w 2213994"/>
                <a:gd name="connsiteY5" fmla="*/ 0 h 2180359"/>
                <a:gd name="connsiteX6" fmla="*/ 1197655 w 2213994"/>
                <a:gd name="connsiteY6" fmla="*/ 0 h 2180359"/>
                <a:gd name="connsiteX7" fmla="*/ 1237062 w 2213994"/>
                <a:gd name="connsiteY7" fmla="*/ 223520 h 2180359"/>
                <a:gd name="connsiteX8" fmla="*/ 1575952 w 2213994"/>
                <a:gd name="connsiteY8" fmla="*/ 346866 h 2180359"/>
                <a:gd name="connsiteX9" fmla="*/ 1749815 w 2213994"/>
                <a:gd name="connsiteY9" fmla="*/ 200970 h 2180359"/>
                <a:gd name="connsiteX10" fmla="*/ 1888711 w 2213994"/>
                <a:gd name="connsiteY10" fmla="*/ 317518 h 2180359"/>
                <a:gd name="connsiteX11" fmla="*/ 1775222 w 2213994"/>
                <a:gd name="connsiteY11" fmla="*/ 514074 h 2180359"/>
                <a:gd name="connsiteX12" fmla="*/ 1955541 w 2213994"/>
                <a:gd name="connsiteY12" fmla="*/ 826396 h 2180359"/>
                <a:gd name="connsiteX13" fmla="*/ 2182509 w 2213994"/>
                <a:gd name="connsiteY13" fmla="*/ 826390 h 2180359"/>
                <a:gd name="connsiteX14" fmla="*/ 2213994 w 2213994"/>
                <a:gd name="connsiteY14" fmla="*/ 1004952 h 2180359"/>
                <a:gd name="connsiteX15" fmla="*/ 2000713 w 2213994"/>
                <a:gd name="connsiteY15" fmla="*/ 1082574 h 2180359"/>
                <a:gd name="connsiteX16" fmla="*/ 1938089 w 2213994"/>
                <a:gd name="connsiteY16" fmla="*/ 1437734 h 2180359"/>
                <a:gd name="connsiteX17" fmla="*/ 2111959 w 2213994"/>
                <a:gd name="connsiteY17" fmla="*/ 1583621 h 2180359"/>
                <a:gd name="connsiteX18" fmla="*/ 2021301 w 2213994"/>
                <a:gd name="connsiteY18" fmla="*/ 1740646 h 2180359"/>
                <a:gd name="connsiteX19" fmla="*/ 1808024 w 2213994"/>
                <a:gd name="connsiteY19" fmla="*/ 1663013 h 2180359"/>
                <a:gd name="connsiteX20" fmla="*/ 1531759 w 2213994"/>
                <a:gd name="connsiteY20" fmla="*/ 1894827 h 2180359"/>
                <a:gd name="connsiteX21" fmla="*/ 1571177 w 2213994"/>
                <a:gd name="connsiteY21" fmla="*/ 2118345 h 2180359"/>
                <a:gd name="connsiteX22" fmla="*/ 1400795 w 2213994"/>
                <a:gd name="connsiteY22" fmla="*/ 2180359 h 2180359"/>
                <a:gd name="connsiteX23" fmla="*/ 1287316 w 2213994"/>
                <a:gd name="connsiteY23" fmla="*/ 1983797 h 2180359"/>
                <a:gd name="connsiteX24" fmla="*/ 926677 w 2213994"/>
                <a:gd name="connsiteY24" fmla="*/ 1983797 h 2180359"/>
                <a:gd name="connsiteX25" fmla="*/ 813199 w 2213994"/>
                <a:gd name="connsiteY25" fmla="*/ 2180359 h 2180359"/>
                <a:gd name="connsiteX26" fmla="*/ 642817 w 2213994"/>
                <a:gd name="connsiteY26" fmla="*/ 2118345 h 2180359"/>
                <a:gd name="connsiteX27" fmla="*/ 682236 w 2213994"/>
                <a:gd name="connsiteY27" fmla="*/ 1894827 h 2180359"/>
                <a:gd name="connsiteX28" fmla="*/ 405971 w 2213994"/>
                <a:gd name="connsiteY28" fmla="*/ 1663013 h 2180359"/>
                <a:gd name="connsiteX29" fmla="*/ 192693 w 2213994"/>
                <a:gd name="connsiteY29" fmla="*/ 1740646 h 2180359"/>
                <a:gd name="connsiteX30" fmla="*/ 102035 w 2213994"/>
                <a:gd name="connsiteY30" fmla="*/ 1583621 h 2180359"/>
                <a:gd name="connsiteX31" fmla="*/ 275905 w 2213994"/>
                <a:gd name="connsiteY31" fmla="*/ 1437734 h 2180359"/>
                <a:gd name="connsiteX32" fmla="*/ 213281 w 2213994"/>
                <a:gd name="connsiteY32" fmla="*/ 1082574 h 2180359"/>
                <a:gd name="connsiteX33" fmla="*/ 0 w 2213994"/>
                <a:gd name="connsiteY33" fmla="*/ 1004952 h 2180359"/>
                <a:gd name="connsiteX34" fmla="*/ 31485 w 2213994"/>
                <a:gd name="connsiteY34" fmla="*/ 826390 h 2180359"/>
                <a:gd name="connsiteX35" fmla="*/ 258452 w 2213994"/>
                <a:gd name="connsiteY35" fmla="*/ 826396 h 2180359"/>
                <a:gd name="connsiteX36" fmla="*/ 438771 w 2213994"/>
                <a:gd name="connsiteY36" fmla="*/ 514074 h 2180359"/>
                <a:gd name="connsiteX37" fmla="*/ 325283 w 2213994"/>
                <a:gd name="connsiteY37" fmla="*/ 317518 h 2180359"/>
                <a:gd name="connsiteX38" fmla="*/ 464179 w 2213994"/>
                <a:gd name="connsiteY38" fmla="*/ 200970 h 2180359"/>
                <a:gd name="connsiteX39" fmla="*/ 638042 w 2213994"/>
                <a:gd name="connsiteY39" fmla="*/ 346866 h 2180359"/>
                <a:gd name="connsiteX40" fmla="*/ 976932 w 2213994"/>
                <a:gd name="connsiteY40" fmla="*/ 223520 h 218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213994" h="2180359">
                  <a:moveTo>
                    <a:pt x="1106997" y="461703"/>
                  </a:moveTo>
                  <a:cubicBezTo>
                    <a:pt x="753491" y="461703"/>
                    <a:pt x="466917" y="751100"/>
                    <a:pt x="466917" y="1108090"/>
                  </a:cubicBezTo>
                  <a:cubicBezTo>
                    <a:pt x="466917" y="1465080"/>
                    <a:pt x="753491" y="1754477"/>
                    <a:pt x="1106997" y="1754477"/>
                  </a:cubicBezTo>
                  <a:cubicBezTo>
                    <a:pt x="1460503" y="1754477"/>
                    <a:pt x="1747077" y="1465080"/>
                    <a:pt x="1747077" y="1108090"/>
                  </a:cubicBezTo>
                  <a:cubicBezTo>
                    <a:pt x="1747077" y="751100"/>
                    <a:pt x="1460503" y="461703"/>
                    <a:pt x="1106997" y="461703"/>
                  </a:cubicBezTo>
                  <a:close/>
                  <a:moveTo>
                    <a:pt x="1016339" y="0"/>
                  </a:moveTo>
                  <a:lnTo>
                    <a:pt x="1197655" y="0"/>
                  </a:lnTo>
                  <a:lnTo>
                    <a:pt x="1237062" y="223520"/>
                  </a:lnTo>
                  <a:cubicBezTo>
                    <a:pt x="1357231" y="241189"/>
                    <a:pt x="1472539" y="283158"/>
                    <a:pt x="1575952" y="346866"/>
                  </a:cubicBezTo>
                  <a:lnTo>
                    <a:pt x="1749815" y="200970"/>
                  </a:lnTo>
                  <a:lnTo>
                    <a:pt x="1888711" y="317518"/>
                  </a:lnTo>
                  <a:lnTo>
                    <a:pt x="1775222" y="514074"/>
                  </a:lnTo>
                  <a:cubicBezTo>
                    <a:pt x="1855919" y="604853"/>
                    <a:pt x="1917273" y="711121"/>
                    <a:pt x="1955541" y="826396"/>
                  </a:cubicBezTo>
                  <a:lnTo>
                    <a:pt x="2182509" y="826390"/>
                  </a:lnTo>
                  <a:lnTo>
                    <a:pt x="2213994" y="1004952"/>
                  </a:lnTo>
                  <a:lnTo>
                    <a:pt x="2000713" y="1082574"/>
                  </a:lnTo>
                  <a:cubicBezTo>
                    <a:pt x="2004179" y="1203985"/>
                    <a:pt x="1982871" y="1324830"/>
                    <a:pt x="1938089" y="1437734"/>
                  </a:cubicBezTo>
                  <a:lnTo>
                    <a:pt x="2111959" y="1583621"/>
                  </a:lnTo>
                  <a:lnTo>
                    <a:pt x="2021301" y="1740646"/>
                  </a:lnTo>
                  <a:lnTo>
                    <a:pt x="1808024" y="1663013"/>
                  </a:lnTo>
                  <a:cubicBezTo>
                    <a:pt x="1732638" y="1758248"/>
                    <a:pt x="1638637" y="1837123"/>
                    <a:pt x="1531759" y="1894827"/>
                  </a:cubicBezTo>
                  <a:lnTo>
                    <a:pt x="1571177" y="2118345"/>
                  </a:lnTo>
                  <a:lnTo>
                    <a:pt x="1400795" y="2180359"/>
                  </a:lnTo>
                  <a:lnTo>
                    <a:pt x="1287316" y="1983797"/>
                  </a:lnTo>
                  <a:cubicBezTo>
                    <a:pt x="1168351" y="2008293"/>
                    <a:pt x="1045642" y="2008293"/>
                    <a:pt x="926677" y="1983797"/>
                  </a:cubicBezTo>
                  <a:lnTo>
                    <a:pt x="813199" y="2180359"/>
                  </a:lnTo>
                  <a:lnTo>
                    <a:pt x="642817" y="2118345"/>
                  </a:lnTo>
                  <a:lnTo>
                    <a:pt x="682236" y="1894827"/>
                  </a:lnTo>
                  <a:cubicBezTo>
                    <a:pt x="575358" y="1837123"/>
                    <a:pt x="481357" y="1758247"/>
                    <a:pt x="405971" y="1663013"/>
                  </a:cubicBezTo>
                  <a:lnTo>
                    <a:pt x="192693" y="1740646"/>
                  </a:lnTo>
                  <a:lnTo>
                    <a:pt x="102035" y="1583621"/>
                  </a:lnTo>
                  <a:lnTo>
                    <a:pt x="275905" y="1437734"/>
                  </a:lnTo>
                  <a:cubicBezTo>
                    <a:pt x="231123" y="1324830"/>
                    <a:pt x="209814" y="1203985"/>
                    <a:pt x="213281" y="1082574"/>
                  </a:cubicBezTo>
                  <a:lnTo>
                    <a:pt x="0" y="1004952"/>
                  </a:lnTo>
                  <a:lnTo>
                    <a:pt x="31485" y="826390"/>
                  </a:lnTo>
                  <a:lnTo>
                    <a:pt x="258452" y="826396"/>
                  </a:lnTo>
                  <a:cubicBezTo>
                    <a:pt x="296720" y="711121"/>
                    <a:pt x="358074" y="604852"/>
                    <a:pt x="438771" y="514074"/>
                  </a:cubicBezTo>
                  <a:lnTo>
                    <a:pt x="325283" y="317518"/>
                  </a:lnTo>
                  <a:lnTo>
                    <a:pt x="464179" y="200970"/>
                  </a:lnTo>
                  <a:lnTo>
                    <a:pt x="638042" y="346866"/>
                  </a:lnTo>
                  <a:cubicBezTo>
                    <a:pt x="741454" y="283158"/>
                    <a:pt x="856763" y="241190"/>
                    <a:pt x="976932" y="223520"/>
                  </a:cubicBezTo>
                  <a:close/>
                </a:path>
              </a:pathLst>
            </a:custGeom>
            <a:solidFill>
              <a:schemeClr val="bg1">
                <a:lumMod val="75000"/>
              </a:schemeClr>
            </a:solidFill>
            <a:ln>
              <a:noFill/>
            </a:ln>
            <a:effectLst>
              <a:outerShdw blurRad="25400" dist="12700" dir="5400000" algn="t"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lIns="91412" tIns="45706" rIns="91412" bIns="45706" anchor="ctr"/>
            <a:lstStyle/>
            <a:p>
              <a:pPr algn="ctr" defTabSz="730813">
                <a:defRPr/>
              </a:pPr>
              <a:endParaRPr lang="en-US" sz="2200">
                <a:solidFill>
                  <a:prstClr val="white"/>
                </a:solidFill>
                <a:sym typeface="Helvetica Light" charset="0"/>
              </a:endParaRPr>
            </a:p>
          </p:txBody>
        </p:sp>
      </p:grpSp>
      <p:sp>
        <p:nvSpPr>
          <p:cNvPr id="46" name="Text Box 57"/>
          <p:cNvSpPr txBox="1">
            <a:spLocks noChangeArrowheads="1"/>
          </p:cNvSpPr>
          <p:nvPr/>
        </p:nvSpPr>
        <p:spPr bwMode="auto">
          <a:xfrm>
            <a:off x="5578770" y="5091032"/>
            <a:ext cx="3378200" cy="352426"/>
          </a:xfrm>
          <a:prstGeom prst="rect">
            <a:avLst/>
          </a:prstGeom>
          <a:noFill/>
          <a:ln>
            <a:noFill/>
          </a:ln>
          <a:effectLst>
            <a:prstShdw prst="shdw17" dist="17961" dir="2700000">
              <a:schemeClr val="accent1">
                <a:gamma/>
                <a:shade val="60000"/>
                <a:invGamma/>
                <a:alpha val="74998"/>
              </a:schemeClr>
            </a:prstShdw>
          </a:effectLst>
          <a:extLst/>
        </p:spPr>
        <p:txBody>
          <a:bodyPr lIns="146147" tIns="73075" rIns="146147" bIns="73075"/>
          <a:lstStyle>
            <a:lvl1pPr eaLnBrk="0" hangingPunct="0">
              <a:defRPr sz="2400">
                <a:solidFill>
                  <a:srgbClr val="000000"/>
                </a:solidFill>
                <a:latin typeface="Arial" charset="0"/>
                <a:ea typeface="MS PGothic" charset="0"/>
                <a:cs typeface="MS PGothic" charset="0"/>
              </a:defRPr>
            </a:lvl1pPr>
            <a:lvl2pPr eaLnBrk="0" hangingPunct="0">
              <a:defRPr sz="2400">
                <a:solidFill>
                  <a:srgbClr val="000000"/>
                </a:solidFill>
                <a:latin typeface="Arial" charset="0"/>
                <a:ea typeface="MS PGothic" charset="0"/>
                <a:cs typeface="MS PGothic" charset="0"/>
              </a:defRPr>
            </a:lvl2pPr>
            <a:lvl3pPr eaLnBrk="0" hangingPunct="0">
              <a:defRPr sz="2400">
                <a:solidFill>
                  <a:srgbClr val="000000"/>
                </a:solidFill>
                <a:latin typeface="Arial" charset="0"/>
                <a:ea typeface="MS PGothic" charset="0"/>
                <a:cs typeface="MS PGothic" charset="0"/>
              </a:defRPr>
            </a:lvl3pPr>
            <a:lvl4pPr eaLnBrk="0" hangingPunct="0">
              <a:defRPr sz="2400">
                <a:solidFill>
                  <a:srgbClr val="000000"/>
                </a:solidFill>
                <a:latin typeface="Arial" charset="0"/>
                <a:ea typeface="MS PGothic" charset="0"/>
                <a:cs typeface="MS PGothic" charset="0"/>
              </a:defRPr>
            </a:lvl4pPr>
            <a:lvl5pPr eaLnBrk="0" hangingPunct="0">
              <a:defRPr sz="2400">
                <a:solidFill>
                  <a:srgbClr val="000000"/>
                </a:solidFill>
                <a:latin typeface="Arial" charset="0"/>
                <a:ea typeface="MS PGothic" charset="0"/>
                <a:cs typeface="MS PGothic" charset="0"/>
              </a:defRPr>
            </a:lvl5pPr>
            <a:lvl6pPr marL="2514600" indent="-228600" eaLnBrk="0" fontAlgn="base" hangingPunct="0">
              <a:spcBef>
                <a:spcPct val="0"/>
              </a:spcBef>
              <a:spcAft>
                <a:spcPct val="0"/>
              </a:spcAft>
              <a:defRPr sz="2400">
                <a:solidFill>
                  <a:srgbClr val="000000"/>
                </a:solidFill>
                <a:latin typeface="Arial" charset="0"/>
                <a:ea typeface="MS PGothic" charset="0"/>
                <a:cs typeface="MS PGothic" charset="0"/>
              </a:defRPr>
            </a:lvl6pPr>
            <a:lvl7pPr marL="2971800" indent="-228600" eaLnBrk="0" fontAlgn="base" hangingPunct="0">
              <a:spcBef>
                <a:spcPct val="0"/>
              </a:spcBef>
              <a:spcAft>
                <a:spcPct val="0"/>
              </a:spcAft>
              <a:defRPr sz="2400">
                <a:solidFill>
                  <a:srgbClr val="000000"/>
                </a:solidFill>
                <a:latin typeface="Arial" charset="0"/>
                <a:ea typeface="MS PGothic" charset="0"/>
                <a:cs typeface="MS PGothic" charset="0"/>
              </a:defRPr>
            </a:lvl7pPr>
            <a:lvl8pPr marL="3429000" indent="-228600" eaLnBrk="0" fontAlgn="base" hangingPunct="0">
              <a:spcBef>
                <a:spcPct val="0"/>
              </a:spcBef>
              <a:spcAft>
                <a:spcPct val="0"/>
              </a:spcAft>
              <a:defRPr sz="2400">
                <a:solidFill>
                  <a:srgbClr val="000000"/>
                </a:solidFill>
                <a:latin typeface="Arial" charset="0"/>
                <a:ea typeface="MS PGothic" charset="0"/>
                <a:cs typeface="MS PGothic" charset="0"/>
              </a:defRPr>
            </a:lvl8pPr>
            <a:lvl9pPr marL="3886200" indent="-228600" eaLnBrk="0" fontAlgn="base" hangingPunct="0">
              <a:spcBef>
                <a:spcPct val="0"/>
              </a:spcBef>
              <a:spcAft>
                <a:spcPct val="0"/>
              </a:spcAft>
              <a:defRPr sz="2400">
                <a:solidFill>
                  <a:srgbClr val="000000"/>
                </a:solidFill>
                <a:latin typeface="Arial" charset="0"/>
                <a:ea typeface="MS PGothic" charset="0"/>
                <a:cs typeface="MS PGothic" charset="0"/>
              </a:defRPr>
            </a:lvl9pPr>
          </a:lstStyle>
          <a:p>
            <a:pPr algn="ctr" defTabSz="1461334" eaLnBrk="1" hangingPunct="1">
              <a:defRPr/>
            </a:pPr>
            <a:r>
              <a:rPr lang="en-US" sz="2600" b="1">
                <a:solidFill>
                  <a:prstClr val="white"/>
                </a:solidFill>
                <a:sym typeface="Helvetica Light" charset="0"/>
              </a:rPr>
              <a:t>Integration</a:t>
            </a:r>
          </a:p>
        </p:txBody>
      </p:sp>
      <p:sp>
        <p:nvSpPr>
          <p:cNvPr id="48"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4</a:t>
            </a:fld>
            <a:endParaRPr lang="en-US" dirty="0">
              <a:solidFill>
                <a:srgbClr val="6D7777"/>
              </a:solidFill>
            </a:endParaRPr>
          </a:p>
        </p:txBody>
      </p:sp>
    </p:spTree>
    <p:custDataLst>
      <p:tags r:id="rId1"/>
    </p:custDataLst>
    <p:extLst>
      <p:ext uri="{BB962C8B-B14F-4D97-AF65-F5344CB8AC3E}">
        <p14:creationId xmlns:p14="http://schemas.microsoft.com/office/powerpoint/2010/main" val="19696287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3">
            <a:extLst>
              <a:ext uri="{FF2B5EF4-FFF2-40B4-BE49-F238E27FC236}">
                <a16:creationId xmlns:a16="http://schemas.microsoft.com/office/drawing/2014/main" xmlns="" id="{6EE4380B-288C-4B75-A4B0-92BCB1CC5451}"/>
              </a:ext>
            </a:extLst>
          </p:cNvPr>
          <p:cNvSpPr/>
          <p:nvPr/>
        </p:nvSpPr>
        <p:spPr>
          <a:xfrm>
            <a:off x="1618463" y="4546710"/>
            <a:ext cx="4239670" cy="721869"/>
          </a:xfrm>
          <a:prstGeom prst="round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1463040"/>
            <a:r>
              <a:rPr lang="en-US" sz="1900" b="1" kern="0" dirty="0">
                <a:solidFill>
                  <a:srgbClr val="150957"/>
                </a:solidFill>
                <a:latin typeface="Arial"/>
                <a:sym typeface="Arial"/>
              </a:rPr>
              <a:t>Protect </a:t>
            </a:r>
            <a:r>
              <a:rPr lang="en-US" sz="1900" b="1" kern="0" dirty="0" smtClean="0">
                <a:solidFill>
                  <a:srgbClr val="150957"/>
                </a:solidFill>
                <a:latin typeface="Arial"/>
                <a:sym typeface="Arial"/>
              </a:rPr>
              <a:t>sensitive data</a:t>
            </a:r>
            <a:endParaRPr lang="en-US" sz="1900" b="1" kern="0" dirty="0">
              <a:solidFill>
                <a:srgbClr val="150957"/>
              </a:solidFill>
              <a:latin typeface="Arial"/>
              <a:sym typeface="Arial"/>
            </a:endParaRPr>
          </a:p>
        </p:txBody>
      </p:sp>
      <p:sp>
        <p:nvSpPr>
          <p:cNvPr id="7" name="Rounded Rectangle 4">
            <a:extLst>
              <a:ext uri="{FF2B5EF4-FFF2-40B4-BE49-F238E27FC236}">
                <a16:creationId xmlns:a16="http://schemas.microsoft.com/office/drawing/2014/main" xmlns="" id="{1555FA43-435A-45A3-B2C2-12AF7914149F}"/>
              </a:ext>
            </a:extLst>
          </p:cNvPr>
          <p:cNvSpPr/>
          <p:nvPr/>
        </p:nvSpPr>
        <p:spPr>
          <a:xfrm>
            <a:off x="1618464" y="6802723"/>
            <a:ext cx="4220819" cy="667702"/>
          </a:xfrm>
          <a:prstGeom prst="round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1463040"/>
            <a:r>
              <a:rPr lang="en-US" sz="1900" b="1" kern="0" dirty="0">
                <a:solidFill>
                  <a:srgbClr val="150957"/>
                </a:solidFill>
                <a:latin typeface="Arial"/>
                <a:sym typeface="Arial"/>
              </a:rPr>
              <a:t>Complete </a:t>
            </a:r>
            <a:r>
              <a:rPr lang="en-US" sz="1900" b="1" kern="0" dirty="0" smtClean="0">
                <a:solidFill>
                  <a:srgbClr val="150957"/>
                </a:solidFill>
                <a:latin typeface="Arial"/>
                <a:sym typeface="Arial"/>
              </a:rPr>
              <a:t>development environment</a:t>
            </a:r>
            <a:endParaRPr lang="en-US" sz="1900" b="1" kern="0" dirty="0">
              <a:solidFill>
                <a:srgbClr val="150957"/>
              </a:solidFill>
              <a:latin typeface="Arial"/>
              <a:sym typeface="Arial"/>
            </a:endParaRPr>
          </a:p>
        </p:txBody>
      </p:sp>
      <p:sp>
        <p:nvSpPr>
          <p:cNvPr id="8" name="Rounded Rectangle 5">
            <a:extLst>
              <a:ext uri="{FF2B5EF4-FFF2-40B4-BE49-F238E27FC236}">
                <a16:creationId xmlns:a16="http://schemas.microsoft.com/office/drawing/2014/main" xmlns="" id="{5E1A83FC-915E-4CE8-A16F-3054B7536165}"/>
              </a:ext>
            </a:extLst>
          </p:cNvPr>
          <p:cNvSpPr/>
          <p:nvPr/>
        </p:nvSpPr>
        <p:spPr>
          <a:xfrm>
            <a:off x="8331957" y="4546710"/>
            <a:ext cx="4220819" cy="721869"/>
          </a:xfrm>
          <a:prstGeom prst="round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1463040"/>
            <a:r>
              <a:rPr lang="en-US" sz="1900" b="1" kern="0" dirty="0">
                <a:solidFill>
                  <a:srgbClr val="150957"/>
                </a:solidFill>
                <a:latin typeface="Arial"/>
                <a:sym typeface="Arial"/>
              </a:rPr>
              <a:t>Automated </a:t>
            </a:r>
            <a:r>
              <a:rPr lang="en-US" sz="1900" b="1" kern="0" dirty="0" smtClean="0">
                <a:solidFill>
                  <a:srgbClr val="150957"/>
                </a:solidFill>
                <a:latin typeface="Arial"/>
                <a:sym typeface="Arial"/>
              </a:rPr>
              <a:t>scalability</a:t>
            </a:r>
            <a:endParaRPr lang="en-US" sz="1900" b="1" kern="0" dirty="0">
              <a:solidFill>
                <a:srgbClr val="150957"/>
              </a:solidFill>
              <a:latin typeface="Arial"/>
              <a:sym typeface="Arial"/>
            </a:endParaRPr>
          </a:p>
        </p:txBody>
      </p:sp>
      <p:sp>
        <p:nvSpPr>
          <p:cNvPr id="9" name="Rounded Rectangle 6">
            <a:extLst>
              <a:ext uri="{FF2B5EF4-FFF2-40B4-BE49-F238E27FC236}">
                <a16:creationId xmlns:a16="http://schemas.microsoft.com/office/drawing/2014/main" xmlns="" id="{2F6A3EF5-79D9-43C4-913E-739D5A5E7FA1}"/>
              </a:ext>
            </a:extLst>
          </p:cNvPr>
          <p:cNvSpPr/>
          <p:nvPr/>
        </p:nvSpPr>
        <p:spPr>
          <a:xfrm>
            <a:off x="1618463" y="5645680"/>
            <a:ext cx="4239670" cy="735549"/>
          </a:xfrm>
          <a:prstGeom prst="round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1463040"/>
            <a:r>
              <a:rPr lang="en-US" sz="1900" b="1" kern="0" dirty="0">
                <a:solidFill>
                  <a:srgbClr val="150957"/>
                </a:solidFill>
                <a:latin typeface="Arial"/>
                <a:sym typeface="Arial"/>
              </a:rPr>
              <a:t>Operations </a:t>
            </a:r>
            <a:r>
              <a:rPr lang="en-US" sz="1900" b="1" kern="0" dirty="0" smtClean="0">
                <a:solidFill>
                  <a:srgbClr val="150957"/>
                </a:solidFill>
                <a:latin typeface="Arial"/>
                <a:sym typeface="Arial"/>
              </a:rPr>
              <a:t>efficiency and consistency </a:t>
            </a:r>
            <a:endParaRPr lang="en-US" sz="1900" b="1" kern="0" dirty="0">
              <a:solidFill>
                <a:srgbClr val="150957"/>
              </a:solidFill>
              <a:latin typeface="Arial"/>
              <a:sym typeface="Arial"/>
            </a:endParaRPr>
          </a:p>
        </p:txBody>
      </p:sp>
      <p:sp>
        <p:nvSpPr>
          <p:cNvPr id="10" name="Rounded Rectangle 7">
            <a:extLst>
              <a:ext uri="{FF2B5EF4-FFF2-40B4-BE49-F238E27FC236}">
                <a16:creationId xmlns:a16="http://schemas.microsoft.com/office/drawing/2014/main" xmlns="" id="{E74114A4-017E-4A9A-AF63-F91493449276}"/>
              </a:ext>
            </a:extLst>
          </p:cNvPr>
          <p:cNvSpPr/>
          <p:nvPr/>
        </p:nvSpPr>
        <p:spPr>
          <a:xfrm>
            <a:off x="8331957" y="5645682"/>
            <a:ext cx="4197850" cy="737960"/>
          </a:xfrm>
          <a:prstGeom prst="round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1463040"/>
            <a:r>
              <a:rPr lang="en-US" sz="1900" b="1" kern="0" dirty="0">
                <a:solidFill>
                  <a:srgbClr val="150957"/>
                </a:solidFill>
                <a:latin typeface="Arial"/>
                <a:sym typeface="Arial"/>
              </a:rPr>
              <a:t>Client </a:t>
            </a:r>
            <a:r>
              <a:rPr lang="en-US" sz="1900" b="1" kern="0" dirty="0" smtClean="0">
                <a:solidFill>
                  <a:srgbClr val="150957"/>
                </a:solidFill>
                <a:latin typeface="Arial"/>
                <a:sym typeface="Arial"/>
              </a:rPr>
              <a:t>managed and controlled</a:t>
            </a:r>
            <a:endParaRPr lang="en-US" sz="1900" b="1" kern="0" dirty="0">
              <a:solidFill>
                <a:srgbClr val="150957"/>
              </a:solidFill>
              <a:latin typeface="Arial"/>
              <a:sym typeface="Arial"/>
            </a:endParaRPr>
          </a:p>
        </p:txBody>
      </p:sp>
      <p:sp>
        <p:nvSpPr>
          <p:cNvPr id="11" name="Rounded Rectangle 8">
            <a:extLst>
              <a:ext uri="{FF2B5EF4-FFF2-40B4-BE49-F238E27FC236}">
                <a16:creationId xmlns:a16="http://schemas.microsoft.com/office/drawing/2014/main" xmlns="" id="{76B7D01B-02A0-45D4-80CB-A44FA53DBF17}"/>
              </a:ext>
            </a:extLst>
          </p:cNvPr>
          <p:cNvSpPr/>
          <p:nvPr/>
        </p:nvSpPr>
        <p:spPr>
          <a:xfrm>
            <a:off x="8331959" y="6802726"/>
            <a:ext cx="4197848" cy="667699"/>
          </a:xfrm>
          <a:prstGeom prst="round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1463040"/>
            <a:r>
              <a:rPr lang="en-US" sz="1900" b="1" kern="0" dirty="0">
                <a:solidFill>
                  <a:srgbClr val="150957"/>
                </a:solidFill>
                <a:latin typeface="Arial"/>
                <a:sym typeface="Arial"/>
              </a:rPr>
              <a:t>Meet </a:t>
            </a:r>
            <a:r>
              <a:rPr lang="en-US" sz="1900" b="1" kern="0" dirty="0" smtClean="0">
                <a:solidFill>
                  <a:srgbClr val="150957"/>
                </a:solidFill>
                <a:latin typeface="Arial"/>
                <a:sym typeface="Arial"/>
              </a:rPr>
              <a:t>compliance and </a:t>
            </a:r>
            <a:endParaRPr lang="en-US" sz="1900" b="1" kern="0" dirty="0">
              <a:solidFill>
                <a:srgbClr val="150957"/>
              </a:solidFill>
              <a:latin typeface="Arial"/>
              <a:sym typeface="Arial"/>
            </a:endParaRPr>
          </a:p>
          <a:p>
            <a:pPr algn="ctr" defTabSz="1463040"/>
            <a:r>
              <a:rPr lang="en-US" sz="1900" b="1" kern="0" dirty="0" smtClean="0">
                <a:solidFill>
                  <a:srgbClr val="150957"/>
                </a:solidFill>
                <a:latin typeface="Arial"/>
                <a:sym typeface="Arial"/>
              </a:rPr>
              <a:t>regulatory requirements</a:t>
            </a:r>
            <a:endParaRPr lang="en-US" sz="1900" b="1" kern="0" dirty="0">
              <a:solidFill>
                <a:srgbClr val="150957"/>
              </a:solidFill>
              <a:latin typeface="Arial"/>
              <a:sym typeface="Arial"/>
            </a:endParaRPr>
          </a:p>
        </p:txBody>
      </p:sp>
      <p:sp>
        <p:nvSpPr>
          <p:cNvPr id="12" name="TextBox 11">
            <a:extLst>
              <a:ext uri="{FF2B5EF4-FFF2-40B4-BE49-F238E27FC236}">
                <a16:creationId xmlns:a16="http://schemas.microsoft.com/office/drawing/2014/main" xmlns="" id="{33C14689-A002-4D26-A9C5-941843C10C62}"/>
              </a:ext>
            </a:extLst>
          </p:cNvPr>
          <p:cNvSpPr txBox="1"/>
          <p:nvPr/>
        </p:nvSpPr>
        <p:spPr>
          <a:xfrm>
            <a:off x="674666" y="1219804"/>
            <a:ext cx="12252376" cy="2757678"/>
          </a:xfrm>
          <a:prstGeom prst="rect">
            <a:avLst/>
          </a:prstGeom>
          <a:noFill/>
        </p:spPr>
        <p:txBody>
          <a:bodyPr wrap="square" lIns="146304" tIns="73152" rIns="146304" bIns="73152" rtlCol="0">
            <a:spAutoFit/>
          </a:bodyPr>
          <a:lstStyle/>
          <a:p>
            <a:pPr defTabSz="1463040"/>
            <a:r>
              <a:rPr lang="en-US" sz="2600" kern="0" dirty="0" smtClean="0">
                <a:solidFill>
                  <a:schemeClr val="accent4"/>
                </a:solidFill>
                <a:latin typeface="Arial"/>
                <a:cs typeface="Arial"/>
                <a:sym typeface="Arial"/>
              </a:rPr>
              <a:t>IBM Cloud Private </a:t>
            </a:r>
            <a:r>
              <a:rPr lang="en-US" sz="2600" kern="0" dirty="0">
                <a:solidFill>
                  <a:schemeClr val="accent4"/>
                </a:solidFill>
                <a:latin typeface="Arial"/>
                <a:cs typeface="Arial"/>
                <a:sym typeface="Arial"/>
              </a:rPr>
              <a:t>delivers the advantages of public cloud in a client-controlled and secure environment</a:t>
            </a:r>
            <a:r>
              <a:rPr lang="en-US" sz="2600" kern="0" dirty="0">
                <a:solidFill>
                  <a:srgbClr val="FFFFFF"/>
                </a:solidFill>
                <a:latin typeface="Arial"/>
                <a:cs typeface="Arial"/>
                <a:sym typeface="Arial"/>
              </a:rPr>
              <a:t>.</a:t>
            </a:r>
            <a:endParaRPr lang="en-US" sz="2600" kern="0" dirty="0">
              <a:latin typeface="Arial"/>
              <a:cs typeface="Arial"/>
              <a:sym typeface="Arial"/>
            </a:endParaRPr>
          </a:p>
          <a:p>
            <a:pPr defTabSz="1463040"/>
            <a:endParaRPr lang="en-US" sz="2600" kern="0" dirty="0">
              <a:solidFill>
                <a:srgbClr val="FFFFFF"/>
              </a:solidFill>
              <a:latin typeface="Arial"/>
              <a:cs typeface="Arial"/>
              <a:sym typeface="Arial"/>
            </a:endParaRPr>
          </a:p>
          <a:p>
            <a:pPr defTabSz="1463040"/>
            <a:r>
              <a:rPr lang="en-US" sz="2600" kern="0" dirty="0">
                <a:latin typeface="Arial"/>
                <a:cs typeface="Arial"/>
                <a:sym typeface="Arial"/>
              </a:rPr>
              <a:t>Enterprises may leverage </a:t>
            </a:r>
            <a:r>
              <a:rPr lang="en-US" sz="2600" kern="0" dirty="0" smtClean="0">
                <a:latin typeface="Arial"/>
                <a:cs typeface="Arial"/>
                <a:sym typeface="Arial"/>
              </a:rPr>
              <a:t>IBM Cloud Private to:</a:t>
            </a:r>
            <a:endParaRPr lang="en-US" sz="2600" kern="0" dirty="0">
              <a:latin typeface="Arial"/>
              <a:cs typeface="Arial"/>
              <a:sym typeface="Arial"/>
            </a:endParaRPr>
          </a:p>
          <a:p>
            <a:pPr marL="744221" indent="-271781" defTabSz="1463040">
              <a:buFont typeface="Arial" charset="0"/>
              <a:buChar char="•"/>
            </a:pPr>
            <a:r>
              <a:rPr lang="en-US" sz="2200" kern="0" dirty="0">
                <a:latin typeface="Arial"/>
                <a:cs typeface="Arial"/>
                <a:sym typeface="Arial"/>
              </a:rPr>
              <a:t>Develop and run production cloud-native apps in a private cloud</a:t>
            </a:r>
          </a:p>
          <a:p>
            <a:pPr marL="744221" indent="-271781" defTabSz="1463040">
              <a:buFont typeface="Arial" charset="0"/>
              <a:buChar char="•"/>
            </a:pPr>
            <a:r>
              <a:rPr lang="en-US" sz="2200" kern="0" dirty="0">
                <a:latin typeface="Arial"/>
                <a:cs typeface="Arial"/>
                <a:sym typeface="Arial"/>
              </a:rPr>
              <a:t>Securely integrate and use data </a:t>
            </a:r>
            <a:r>
              <a:rPr lang="en-US" sz="2200" kern="0" dirty="0" smtClean="0">
                <a:latin typeface="Arial"/>
                <a:cs typeface="Arial"/>
                <a:sym typeface="Arial"/>
              </a:rPr>
              <a:t>and </a:t>
            </a:r>
            <a:r>
              <a:rPr lang="en-US" sz="2200" kern="0" dirty="0">
                <a:latin typeface="Arial"/>
                <a:cs typeface="Arial"/>
                <a:sym typeface="Arial"/>
              </a:rPr>
              <a:t>services from sources external to the private cloud</a:t>
            </a:r>
          </a:p>
          <a:p>
            <a:pPr marL="744221" indent="-271781" defTabSz="1463040">
              <a:buFont typeface="Arial" charset="0"/>
              <a:buChar char="•"/>
            </a:pPr>
            <a:r>
              <a:rPr lang="en-US" sz="2200" kern="0" dirty="0">
                <a:latin typeface="Arial"/>
                <a:cs typeface="Arial"/>
                <a:sym typeface="Arial"/>
              </a:rPr>
              <a:t>Refactor and modernize heritage enterprise apps</a:t>
            </a:r>
          </a:p>
        </p:txBody>
      </p:sp>
      <p:sp>
        <p:nvSpPr>
          <p:cNvPr id="3" name="Title 2"/>
          <p:cNvSpPr>
            <a:spLocks noGrp="1"/>
          </p:cNvSpPr>
          <p:nvPr>
            <p:ph type="title"/>
          </p:nvPr>
        </p:nvSpPr>
        <p:spPr/>
        <p:txBody>
          <a:bodyPr/>
          <a:lstStyle/>
          <a:p>
            <a:r>
              <a:rPr lang="en-US" sz="3500" b="0" dirty="0" smtClean="0">
                <a:solidFill>
                  <a:schemeClr val="accent4"/>
                </a:solidFill>
                <a:latin typeface="Arial" charset="0"/>
                <a:ea typeface="Arial" charset="0"/>
                <a:cs typeface="Arial" charset="0"/>
              </a:rPr>
              <a:t>IBM Cloud Private</a:t>
            </a:r>
            <a:r>
              <a:rPr lang="en-US" altLang="zh-CN" sz="3500" b="0" dirty="0" smtClean="0">
                <a:solidFill>
                  <a:schemeClr val="accent4"/>
                </a:solidFill>
                <a:latin typeface="Arial" charset="0"/>
                <a:ea typeface="Arial" charset="0"/>
                <a:cs typeface="Arial" charset="0"/>
              </a:rPr>
              <a:t> </a:t>
            </a:r>
            <a:r>
              <a:rPr lang="en-US" sz="3500" b="0" dirty="0">
                <a:solidFill>
                  <a:schemeClr val="accent4"/>
                </a:solidFill>
                <a:latin typeface="Arial" charset="0"/>
                <a:ea typeface="Arial" charset="0"/>
                <a:cs typeface="Arial" charset="0"/>
              </a:rPr>
              <a:t>– What is it?</a:t>
            </a:r>
          </a:p>
        </p:txBody>
      </p:sp>
      <p:sp>
        <p:nvSpPr>
          <p:cNvPr id="14"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40</a:t>
            </a:fld>
            <a:endParaRPr lang="en-US" dirty="0">
              <a:solidFill>
                <a:srgbClr val="6D7777"/>
              </a:solidFill>
            </a:endParaRPr>
          </a:p>
        </p:txBody>
      </p:sp>
    </p:spTree>
    <p:custDataLst>
      <p:tags r:id="rId1"/>
    </p:custDataLst>
    <p:extLst>
      <p:ext uri="{BB962C8B-B14F-4D97-AF65-F5344CB8AC3E}">
        <p14:creationId xmlns:p14="http://schemas.microsoft.com/office/powerpoint/2010/main" val="24770652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635961" y="329566"/>
            <a:ext cx="13262920" cy="748957"/>
          </a:xfrm>
        </p:spPr>
        <p:txBody>
          <a:bodyPr/>
          <a:lstStyle/>
          <a:p>
            <a:pPr lvl="0"/>
            <a:r>
              <a:rPr kumimoji="1" lang="x-none" altLang="x-none" sz="3800">
                <a:solidFill>
                  <a:schemeClr val="accent2">
                    <a:lumMod val="75000"/>
                  </a:schemeClr>
                </a:solidFill>
                <a:latin typeface="Helvetica Neue for IBM Light" charset="0"/>
                <a:ea typeface="Helvetica Neue for IBM Light" charset="0"/>
                <a:cs typeface="Helvetica Neue for IBM Light" charset="0"/>
                <a:sym typeface="Helvetica Neue for IBM Light" charset="0"/>
              </a:rPr>
              <a:t/>
            </a:r>
            <a:br>
              <a:rPr kumimoji="1" lang="x-none" altLang="x-none" sz="3800">
                <a:solidFill>
                  <a:schemeClr val="accent2">
                    <a:lumMod val="75000"/>
                  </a:schemeClr>
                </a:solidFill>
                <a:latin typeface="Helvetica Neue for IBM Light" charset="0"/>
                <a:ea typeface="Helvetica Neue for IBM Light" charset="0"/>
                <a:cs typeface="Helvetica Neue for IBM Light" charset="0"/>
                <a:sym typeface="Helvetica Neue for IBM Light" charset="0"/>
              </a:rPr>
            </a:br>
            <a:r>
              <a:rPr lang="en-US" altLang="x-none" b="0" dirty="0">
                <a:solidFill>
                  <a:schemeClr val="accent4"/>
                </a:solidFill>
                <a:latin typeface="Helvetica Neue for IBM Light" charset="0"/>
                <a:ea typeface="Helvetica Neue for IBM Light" charset="0"/>
                <a:cs typeface="Helvetica Neue for IBM Light" charset="0"/>
                <a:sym typeface="Helvetica Neue for IBM Light" charset="0"/>
              </a:rPr>
              <a:t>It’s easy to analyze, automate, land and transform workloads on IBM Cloud</a:t>
            </a:r>
            <a:endParaRPr lang="en-US" dirty="0">
              <a:solidFill>
                <a:schemeClr val="accent4"/>
              </a:solidFill>
            </a:endParaRPr>
          </a:p>
        </p:txBody>
      </p:sp>
      <p:sp>
        <p:nvSpPr>
          <p:cNvPr id="4" name="TextBox 3">
            <a:extLst>
              <a:ext uri="{FF2B5EF4-FFF2-40B4-BE49-F238E27FC236}">
                <a16:creationId xmlns:a16="http://schemas.microsoft.com/office/drawing/2014/main" xmlns="" id="{7E909A74-0FA8-4268-9784-D3B40B85A41F}"/>
              </a:ext>
            </a:extLst>
          </p:cNvPr>
          <p:cNvSpPr txBox="1"/>
          <p:nvPr/>
        </p:nvSpPr>
        <p:spPr>
          <a:xfrm>
            <a:off x="358972" y="1430963"/>
            <a:ext cx="3247371" cy="1040285"/>
          </a:xfrm>
          <a:prstGeom prst="rect">
            <a:avLst/>
          </a:prstGeom>
          <a:noFill/>
        </p:spPr>
        <p:txBody>
          <a:bodyPr wrap="square" lIns="146304" tIns="73152" rIns="146304" bIns="73152" rtlCol="0">
            <a:spAutoFit/>
          </a:bodyPr>
          <a:lstStyle/>
          <a:p>
            <a:pPr defTabSz="1097235"/>
            <a:r>
              <a:rPr lang="en-US" sz="1600" b="1" dirty="0">
                <a:solidFill>
                  <a:prstClr val="black"/>
                </a:solidFill>
                <a:latin typeface="Arial"/>
                <a:ea typeface="MS PGothic" panose="020B0600070205080204" pitchFamily="34" charset="-128"/>
              </a:rPr>
              <a:t>Enterprise clients today </a:t>
            </a:r>
            <a:r>
              <a:rPr lang="en-US" sz="1400" dirty="0" smtClean="0">
                <a:solidFill>
                  <a:prstClr val="black"/>
                </a:solidFill>
                <a:latin typeface="Arial"/>
                <a:ea typeface="MS PGothic" panose="020B0600070205080204" pitchFamily="34" charset="-128"/>
              </a:rPr>
              <a:t>run </a:t>
            </a:r>
            <a:r>
              <a:rPr lang="en-US" sz="1400" dirty="0">
                <a:solidFill>
                  <a:prstClr val="black"/>
                </a:solidFill>
                <a:latin typeface="Arial"/>
                <a:ea typeface="MS PGothic" panose="020B0600070205080204" pitchFamily="34" charset="-128"/>
              </a:rPr>
              <a:t>our existing software on-premises installed on bare metal machines and hypervisors of various forms.  </a:t>
            </a:r>
          </a:p>
        </p:txBody>
      </p:sp>
      <p:sp>
        <p:nvSpPr>
          <p:cNvPr id="5" name="TextBox 4">
            <a:extLst>
              <a:ext uri="{FF2B5EF4-FFF2-40B4-BE49-F238E27FC236}">
                <a16:creationId xmlns:a16="http://schemas.microsoft.com/office/drawing/2014/main" xmlns="" id="{F65072E2-6A77-4472-A1D9-DA9108B4EDB1}"/>
              </a:ext>
            </a:extLst>
          </p:cNvPr>
          <p:cNvSpPr txBox="1"/>
          <p:nvPr/>
        </p:nvSpPr>
        <p:spPr>
          <a:xfrm>
            <a:off x="12036354" y="4684893"/>
            <a:ext cx="2692405" cy="1034130"/>
          </a:xfrm>
          <a:prstGeom prst="rect">
            <a:avLst/>
          </a:prstGeom>
          <a:noFill/>
        </p:spPr>
        <p:txBody>
          <a:bodyPr wrap="square" lIns="146304" tIns="73152" rIns="146304" bIns="73152" rtlCol="0">
            <a:spAutoFit/>
          </a:bodyPr>
          <a:lstStyle/>
          <a:p>
            <a:pPr defTabSz="1097235"/>
            <a:r>
              <a:rPr lang="en-US" sz="1400" dirty="0">
                <a:solidFill>
                  <a:srgbClr val="000000"/>
                </a:solidFill>
                <a:latin typeface="Arial"/>
                <a:ea typeface="MS PGothic" panose="020B0600070205080204" pitchFamily="34" charset="-128"/>
              </a:rPr>
              <a:t>Challenges can include:</a:t>
            </a:r>
          </a:p>
          <a:p>
            <a:pPr marL="205731" indent="-205731" defTabSz="1097235">
              <a:buFont typeface="Arial" charset="0"/>
              <a:buChar char="•"/>
            </a:pPr>
            <a:r>
              <a:rPr lang="en-US" sz="1400" dirty="0">
                <a:solidFill>
                  <a:srgbClr val="000000"/>
                </a:solidFill>
                <a:latin typeface="Arial"/>
                <a:ea typeface="MS PGothic" panose="020B0600070205080204" pitchFamily="34" charset="-128"/>
              </a:rPr>
              <a:t>Latency, </a:t>
            </a:r>
            <a:r>
              <a:rPr lang="en-US" sz="1400" dirty="0" smtClean="0">
                <a:solidFill>
                  <a:srgbClr val="000000"/>
                </a:solidFill>
                <a:latin typeface="Arial"/>
                <a:ea typeface="MS PGothic" panose="020B0600070205080204" pitchFamily="34" charset="-128"/>
              </a:rPr>
              <a:t>sovereignty</a:t>
            </a:r>
            <a:r>
              <a:rPr lang="en-US" sz="1400" dirty="0">
                <a:solidFill>
                  <a:srgbClr val="000000"/>
                </a:solidFill>
                <a:latin typeface="Arial"/>
                <a:ea typeface="MS PGothic" panose="020B0600070205080204" pitchFamily="34" charset="-128"/>
              </a:rPr>
              <a:t>, </a:t>
            </a:r>
            <a:r>
              <a:rPr lang="en-US" sz="1400" dirty="0" smtClean="0">
                <a:solidFill>
                  <a:srgbClr val="000000"/>
                </a:solidFill>
                <a:latin typeface="Arial"/>
                <a:ea typeface="MS PGothic" panose="020B0600070205080204" pitchFamily="34" charset="-128"/>
              </a:rPr>
              <a:t>security</a:t>
            </a:r>
            <a:r>
              <a:rPr lang="en-US" sz="1400" dirty="0">
                <a:solidFill>
                  <a:srgbClr val="000000"/>
                </a:solidFill>
                <a:latin typeface="Arial"/>
                <a:ea typeface="MS PGothic" panose="020B0600070205080204" pitchFamily="34" charset="-128"/>
              </a:rPr>
              <a:t>, </a:t>
            </a:r>
            <a:r>
              <a:rPr lang="en-US" sz="1400" dirty="0" smtClean="0">
                <a:solidFill>
                  <a:srgbClr val="000000"/>
                </a:solidFill>
                <a:latin typeface="Arial"/>
                <a:ea typeface="MS PGothic" panose="020B0600070205080204" pitchFamily="34" charset="-128"/>
              </a:rPr>
              <a:t>control</a:t>
            </a:r>
            <a:r>
              <a:rPr lang="en-US" sz="1400" dirty="0">
                <a:solidFill>
                  <a:srgbClr val="000000"/>
                </a:solidFill>
                <a:latin typeface="Arial"/>
                <a:ea typeface="MS PGothic" panose="020B0600070205080204" pitchFamily="34" charset="-128"/>
              </a:rPr>
              <a:t>, </a:t>
            </a:r>
            <a:r>
              <a:rPr lang="en-US" sz="1400" dirty="0" smtClean="0">
                <a:solidFill>
                  <a:srgbClr val="000000"/>
                </a:solidFill>
                <a:latin typeface="Arial"/>
                <a:ea typeface="MS PGothic" panose="020B0600070205080204" pitchFamily="34" charset="-128"/>
              </a:rPr>
              <a:t>connectivity</a:t>
            </a:r>
            <a:r>
              <a:rPr lang="en-US" sz="1400" dirty="0">
                <a:solidFill>
                  <a:srgbClr val="000000"/>
                </a:solidFill>
                <a:latin typeface="Arial"/>
                <a:ea typeface="MS PGothic" panose="020B0600070205080204" pitchFamily="34" charset="-128"/>
              </a:rPr>
              <a:t>, </a:t>
            </a:r>
            <a:r>
              <a:rPr lang="en-US" sz="1400" dirty="0" smtClean="0">
                <a:solidFill>
                  <a:srgbClr val="000000"/>
                </a:solidFill>
                <a:latin typeface="Arial"/>
                <a:ea typeface="MS PGothic" panose="020B0600070205080204" pitchFamily="34" charset="-128"/>
              </a:rPr>
              <a:t>tenancy </a:t>
            </a:r>
            <a:endParaRPr lang="en-US" sz="1400" dirty="0">
              <a:solidFill>
                <a:srgbClr val="000000"/>
              </a:solidFill>
              <a:latin typeface="Arial"/>
              <a:ea typeface="MS PGothic" panose="020B0600070205080204" pitchFamily="34" charset="-128"/>
            </a:endParaRPr>
          </a:p>
        </p:txBody>
      </p:sp>
      <p:sp>
        <p:nvSpPr>
          <p:cNvPr id="6" name="TextBox 5">
            <a:extLst>
              <a:ext uri="{FF2B5EF4-FFF2-40B4-BE49-F238E27FC236}">
                <a16:creationId xmlns:a16="http://schemas.microsoft.com/office/drawing/2014/main" xmlns="" id="{AFA6A31B-9A5E-4D4F-AFB2-3C07C9F76025}"/>
              </a:ext>
            </a:extLst>
          </p:cNvPr>
          <p:cNvSpPr txBox="1"/>
          <p:nvPr/>
        </p:nvSpPr>
        <p:spPr>
          <a:xfrm>
            <a:off x="8730779" y="4635291"/>
            <a:ext cx="3052619" cy="2326790"/>
          </a:xfrm>
          <a:prstGeom prst="rect">
            <a:avLst/>
          </a:prstGeom>
          <a:noFill/>
        </p:spPr>
        <p:txBody>
          <a:bodyPr wrap="square" lIns="146304" tIns="73152" rIns="146304" bIns="73152" rtlCol="0">
            <a:spAutoFit/>
          </a:bodyPr>
          <a:lstStyle/>
          <a:p>
            <a:pPr defTabSz="1097235"/>
            <a:r>
              <a:rPr lang="en-US" sz="1400" dirty="0">
                <a:solidFill>
                  <a:srgbClr val="000000"/>
                </a:solidFill>
                <a:latin typeface="Arial"/>
                <a:ea typeface="MS PGothic" panose="020B0600070205080204" pitchFamily="34" charset="-128"/>
              </a:rPr>
              <a:t>Benefits can include:</a:t>
            </a:r>
          </a:p>
          <a:p>
            <a:pPr marL="205731" indent="-205731" defTabSz="1097235">
              <a:buFont typeface="Arial" charset="0"/>
              <a:buChar char="•"/>
            </a:pPr>
            <a:r>
              <a:rPr lang="en-US" sz="1400" dirty="0">
                <a:solidFill>
                  <a:srgbClr val="000000"/>
                </a:solidFill>
                <a:latin typeface="Arial"/>
                <a:ea typeface="MS PGothic" panose="020B0600070205080204" pitchFamily="34" charset="-128"/>
              </a:rPr>
              <a:t>Cost, </a:t>
            </a:r>
            <a:r>
              <a:rPr lang="en-US" sz="1400" dirty="0" smtClean="0">
                <a:solidFill>
                  <a:srgbClr val="000000"/>
                </a:solidFill>
                <a:latin typeface="Arial"/>
                <a:ea typeface="MS PGothic" panose="020B0600070205080204" pitchFamily="34" charset="-128"/>
              </a:rPr>
              <a:t>agility </a:t>
            </a:r>
            <a:endParaRPr lang="en-US" sz="1400" dirty="0">
              <a:solidFill>
                <a:srgbClr val="000000"/>
              </a:solidFill>
              <a:latin typeface="Arial"/>
              <a:ea typeface="MS PGothic" panose="020B0600070205080204" pitchFamily="34" charset="-128"/>
            </a:endParaRPr>
          </a:p>
          <a:p>
            <a:pPr marL="205731" indent="-205731" defTabSz="1097235">
              <a:buFont typeface="Arial" charset="0"/>
              <a:buChar char="•"/>
            </a:pPr>
            <a:r>
              <a:rPr lang="en-US" sz="1400" dirty="0">
                <a:solidFill>
                  <a:srgbClr val="000000"/>
                </a:solidFill>
                <a:latin typeface="Arial"/>
                <a:ea typeface="MS PGothic" panose="020B0600070205080204" pitchFamily="34" charset="-128"/>
              </a:rPr>
              <a:t>Latency, </a:t>
            </a:r>
            <a:r>
              <a:rPr lang="en-US" sz="1400" dirty="0" smtClean="0">
                <a:solidFill>
                  <a:srgbClr val="000000"/>
                </a:solidFill>
                <a:latin typeface="Arial"/>
                <a:ea typeface="MS PGothic" panose="020B0600070205080204" pitchFamily="34" charset="-128"/>
              </a:rPr>
              <a:t>sovereignty</a:t>
            </a:r>
            <a:r>
              <a:rPr lang="en-US" sz="1400" dirty="0">
                <a:solidFill>
                  <a:srgbClr val="000000"/>
                </a:solidFill>
                <a:latin typeface="Arial"/>
                <a:ea typeface="MS PGothic" panose="020B0600070205080204" pitchFamily="34" charset="-128"/>
              </a:rPr>
              <a:t>, </a:t>
            </a:r>
            <a:r>
              <a:rPr lang="en-US" sz="1400" dirty="0" smtClean="0">
                <a:solidFill>
                  <a:srgbClr val="000000"/>
                </a:solidFill>
                <a:latin typeface="Arial"/>
                <a:ea typeface="MS PGothic" panose="020B0600070205080204" pitchFamily="34" charset="-128"/>
              </a:rPr>
              <a:t>security</a:t>
            </a:r>
            <a:r>
              <a:rPr lang="en-US" sz="1400" dirty="0">
                <a:solidFill>
                  <a:srgbClr val="000000"/>
                </a:solidFill>
                <a:latin typeface="Arial"/>
                <a:ea typeface="MS PGothic" panose="020B0600070205080204" pitchFamily="34" charset="-128"/>
              </a:rPr>
              <a:t>, </a:t>
            </a:r>
            <a:r>
              <a:rPr lang="en-US" sz="1400" dirty="0" smtClean="0">
                <a:solidFill>
                  <a:srgbClr val="000000"/>
                </a:solidFill>
                <a:latin typeface="Arial"/>
                <a:ea typeface="MS PGothic" panose="020B0600070205080204" pitchFamily="34" charset="-128"/>
              </a:rPr>
              <a:t>control</a:t>
            </a:r>
            <a:r>
              <a:rPr lang="en-US" sz="1400" dirty="0">
                <a:solidFill>
                  <a:srgbClr val="000000"/>
                </a:solidFill>
                <a:latin typeface="Arial"/>
                <a:ea typeface="MS PGothic" panose="020B0600070205080204" pitchFamily="34" charset="-128"/>
              </a:rPr>
              <a:t>, </a:t>
            </a:r>
            <a:r>
              <a:rPr lang="en-US" sz="1400" dirty="0" smtClean="0">
                <a:solidFill>
                  <a:srgbClr val="000000"/>
                </a:solidFill>
                <a:latin typeface="Arial"/>
                <a:ea typeface="MS PGothic" panose="020B0600070205080204" pitchFamily="34" charset="-128"/>
              </a:rPr>
              <a:t>connectivity</a:t>
            </a:r>
            <a:r>
              <a:rPr lang="en-US" sz="1400" dirty="0">
                <a:solidFill>
                  <a:srgbClr val="000000"/>
                </a:solidFill>
                <a:latin typeface="Arial"/>
                <a:ea typeface="MS PGothic" panose="020B0600070205080204" pitchFamily="34" charset="-128"/>
              </a:rPr>
              <a:t>, </a:t>
            </a:r>
            <a:r>
              <a:rPr lang="en-US" sz="1400" dirty="0" smtClean="0">
                <a:solidFill>
                  <a:srgbClr val="000000"/>
                </a:solidFill>
                <a:latin typeface="Arial"/>
                <a:ea typeface="MS PGothic" panose="020B0600070205080204" pitchFamily="34" charset="-128"/>
              </a:rPr>
              <a:t>tenancy</a:t>
            </a:r>
            <a:endParaRPr lang="en-US" sz="1400" dirty="0">
              <a:solidFill>
                <a:srgbClr val="000000"/>
              </a:solidFill>
              <a:latin typeface="Arial"/>
              <a:ea typeface="MS PGothic" panose="020B0600070205080204" pitchFamily="34" charset="-128"/>
            </a:endParaRPr>
          </a:p>
          <a:p>
            <a:pPr marL="171443" indent="-171443">
              <a:buFont typeface="Arial" charset="0"/>
              <a:buChar char="•"/>
            </a:pPr>
            <a:r>
              <a:rPr lang="en-US" sz="1400" dirty="0">
                <a:solidFill>
                  <a:srgbClr val="000000"/>
                </a:solidFill>
                <a:latin typeface="Arial"/>
                <a:ea typeface="MS PGothic" panose="020B0600070205080204" pitchFamily="34" charset="-128"/>
              </a:rPr>
              <a:t>Enterprise grade, </a:t>
            </a:r>
            <a:r>
              <a:rPr lang="en-US" sz="1400" dirty="0" err="1">
                <a:solidFill>
                  <a:srgbClr val="000000"/>
                </a:solidFill>
                <a:latin typeface="Arial"/>
                <a:ea typeface="MS PGothic" panose="020B0600070205080204" pitchFamily="34" charset="-128"/>
              </a:rPr>
              <a:t>Dev</a:t>
            </a:r>
            <a:r>
              <a:rPr lang="en-US" sz="1400" dirty="0">
                <a:solidFill>
                  <a:srgbClr val="000000"/>
                </a:solidFill>
                <a:latin typeface="Arial"/>
                <a:ea typeface="MS PGothic" panose="020B0600070205080204" pitchFamily="34" charset="-128"/>
              </a:rPr>
              <a:t> &amp; Ops </a:t>
            </a:r>
          </a:p>
          <a:p>
            <a:pPr marL="171443" indent="-171443">
              <a:buFont typeface="Arial" charset="0"/>
              <a:buChar char="•"/>
            </a:pPr>
            <a:r>
              <a:rPr lang="en-US" sz="1400" dirty="0">
                <a:solidFill>
                  <a:srgbClr val="000000"/>
                </a:solidFill>
                <a:latin typeface="Arial"/>
                <a:ea typeface="MS PGothic" panose="020B0600070205080204" pitchFamily="34" charset="-128"/>
              </a:rPr>
              <a:t>Cloud native </a:t>
            </a:r>
            <a:r>
              <a:rPr lang="en-US" sz="1400" dirty="0" err="1">
                <a:solidFill>
                  <a:srgbClr val="000000"/>
                </a:solidFill>
                <a:latin typeface="Arial"/>
                <a:ea typeface="MS PGothic" panose="020B0600070205080204" pitchFamily="34" charset="-128"/>
              </a:rPr>
              <a:t>Docker</a:t>
            </a:r>
            <a:r>
              <a:rPr lang="en-US" sz="1400" dirty="0">
                <a:solidFill>
                  <a:srgbClr val="000000"/>
                </a:solidFill>
                <a:latin typeface="Arial"/>
                <a:ea typeface="MS PGothic" panose="020B0600070205080204" pitchFamily="34" charset="-128"/>
              </a:rPr>
              <a:t>/</a:t>
            </a:r>
            <a:r>
              <a:rPr lang="en-US" sz="1400" dirty="0" err="1">
                <a:solidFill>
                  <a:srgbClr val="000000"/>
                </a:solidFill>
                <a:latin typeface="Arial"/>
                <a:ea typeface="MS PGothic" panose="020B0600070205080204" pitchFamily="34" charset="-128"/>
              </a:rPr>
              <a:t>Kube</a:t>
            </a:r>
            <a:r>
              <a:rPr lang="en-US" sz="1400" dirty="0">
                <a:solidFill>
                  <a:srgbClr val="000000"/>
                </a:solidFill>
                <a:latin typeface="Arial"/>
                <a:ea typeface="MS PGothic" panose="020B0600070205080204" pitchFamily="34" charset="-128"/>
              </a:rPr>
              <a:t> </a:t>
            </a:r>
          </a:p>
          <a:p>
            <a:pPr marL="171443" indent="-171443">
              <a:buFont typeface="Arial" charset="0"/>
              <a:buChar char="•"/>
            </a:pPr>
            <a:r>
              <a:rPr lang="en-US" sz="1400" dirty="0">
                <a:solidFill>
                  <a:srgbClr val="000000"/>
                </a:solidFill>
                <a:latin typeface="Arial"/>
                <a:ea typeface="MS PGothic" panose="020B0600070205080204" pitchFamily="34" charset="-128"/>
              </a:rPr>
              <a:t>Core services for extended value, consistency and internal efficiency</a:t>
            </a:r>
          </a:p>
          <a:p>
            <a:pPr marL="171443" indent="-171443">
              <a:buFont typeface="Arial" charset="0"/>
              <a:buChar char="•"/>
            </a:pPr>
            <a:r>
              <a:rPr lang="en-US" sz="1400" dirty="0">
                <a:solidFill>
                  <a:srgbClr val="000000"/>
                </a:solidFill>
                <a:latin typeface="Arial"/>
                <a:ea typeface="MS PGothic" panose="020B0600070205080204" pitchFamily="34" charset="-128"/>
              </a:rPr>
              <a:t>Usage based pricing </a:t>
            </a:r>
          </a:p>
        </p:txBody>
      </p:sp>
      <p:sp>
        <p:nvSpPr>
          <p:cNvPr id="7" name="Rounded Rectangle 51">
            <a:extLst>
              <a:ext uri="{FF2B5EF4-FFF2-40B4-BE49-F238E27FC236}">
                <a16:creationId xmlns:a16="http://schemas.microsoft.com/office/drawing/2014/main" xmlns="" id="{49F3AA06-1D78-4DC3-AE6A-9A8BFD6AA842}"/>
              </a:ext>
            </a:extLst>
          </p:cNvPr>
          <p:cNvSpPr/>
          <p:nvPr/>
        </p:nvSpPr>
        <p:spPr bwMode="auto">
          <a:xfrm>
            <a:off x="852567" y="6798672"/>
            <a:ext cx="3230898" cy="340736"/>
          </a:xfrm>
          <a:prstGeom prst="roundRect">
            <a:avLst/>
          </a:prstGeom>
          <a:solidFill>
            <a:srgbClr val="336699"/>
          </a:solidFill>
          <a:ln w="31750"/>
          <a:extLst/>
        </p:spPr>
        <p:style>
          <a:lnRef idx="2">
            <a:schemeClr val="accent1">
              <a:shade val="50000"/>
            </a:schemeClr>
          </a:lnRef>
          <a:fillRef idx="1">
            <a:schemeClr val="accent1"/>
          </a:fillRef>
          <a:effectRef idx="0">
            <a:schemeClr val="accent1"/>
          </a:effectRef>
          <a:fontRef idx="minor">
            <a:schemeClr val="lt1"/>
          </a:fontRef>
        </p:style>
        <p:txBody>
          <a:bodyPr vert="horz" wrap="square" lIns="109728" tIns="54864" rIns="109728" bIns="54864" numCol="1" rtlCol="0" anchor="t" anchorCtr="0" compatLnSpc="1">
            <a:prstTxWarp prst="textNoShape">
              <a:avLst/>
            </a:prstTxWarp>
          </a:bodyPr>
          <a:lstStyle/>
          <a:p>
            <a:pPr defTabSz="1097235">
              <a:lnSpc>
                <a:spcPct val="90000"/>
              </a:lnSpc>
            </a:pPr>
            <a:r>
              <a:rPr lang="en-US" sz="1400" b="1">
                <a:solidFill>
                  <a:srgbClr val="FFFFFF"/>
                </a:solidFill>
                <a:latin typeface="Helvetica Neue" charset="0"/>
                <a:ea typeface="Helvetica Neue" charset="0"/>
                <a:cs typeface="Helvetica Neue" charset="0"/>
              </a:rPr>
              <a:t>Enterprise Software &amp; Systems</a:t>
            </a:r>
          </a:p>
        </p:txBody>
      </p:sp>
      <p:sp>
        <p:nvSpPr>
          <p:cNvPr id="8" name="Rounded Rectangle 105">
            <a:extLst>
              <a:ext uri="{FF2B5EF4-FFF2-40B4-BE49-F238E27FC236}">
                <a16:creationId xmlns:a16="http://schemas.microsoft.com/office/drawing/2014/main" xmlns="" id="{9C4AE2E1-E7E2-48DB-84FD-D70026C816D9}"/>
              </a:ext>
            </a:extLst>
          </p:cNvPr>
          <p:cNvSpPr/>
          <p:nvPr/>
        </p:nvSpPr>
        <p:spPr bwMode="auto">
          <a:xfrm>
            <a:off x="11680611" y="4718014"/>
            <a:ext cx="144781" cy="2476554"/>
          </a:xfrm>
          <a:prstGeom prst="roundRect">
            <a:avLst/>
          </a:prstGeom>
          <a:pattFill prst="horzBrick">
            <a:fgClr>
              <a:schemeClr val="tx1"/>
            </a:fgClr>
            <a:bgClr>
              <a:schemeClr val="accent6">
                <a:lumMod val="40000"/>
                <a:lumOff val="60000"/>
              </a:schemeClr>
            </a:bgClr>
          </a:pattFill>
          <a:ln w="57150">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109728" tIns="54864" rIns="109728" bIns="54864" numCol="1" rtlCol="0" anchor="t" anchorCtr="0" compatLnSpc="1">
            <a:prstTxWarp prst="textNoShape">
              <a:avLst/>
            </a:prstTxWarp>
          </a:bodyPr>
          <a:lstStyle/>
          <a:p>
            <a:pPr defTabSz="1097235">
              <a:lnSpc>
                <a:spcPct val="90000"/>
              </a:lnSpc>
            </a:pPr>
            <a:endParaRPr lang="en-US" sz="2600">
              <a:solidFill>
                <a:prstClr val="white"/>
              </a:solidFill>
              <a:latin typeface="Arial" charset="0"/>
            </a:endParaRPr>
          </a:p>
        </p:txBody>
      </p:sp>
      <p:sp>
        <p:nvSpPr>
          <p:cNvPr id="9" name="Arc 8">
            <a:extLst>
              <a:ext uri="{FF2B5EF4-FFF2-40B4-BE49-F238E27FC236}">
                <a16:creationId xmlns:a16="http://schemas.microsoft.com/office/drawing/2014/main" xmlns="" id="{361C062B-8B7F-4330-B1BB-848FB7FB7588}"/>
              </a:ext>
            </a:extLst>
          </p:cNvPr>
          <p:cNvSpPr/>
          <p:nvPr/>
        </p:nvSpPr>
        <p:spPr bwMode="auto">
          <a:xfrm>
            <a:off x="1726742" y="2537723"/>
            <a:ext cx="8477834" cy="1070147"/>
          </a:xfrm>
          <a:prstGeom prst="arc">
            <a:avLst>
              <a:gd name="adj1" fmla="val 10784077"/>
              <a:gd name="adj2" fmla="val 109961"/>
            </a:avLst>
          </a:prstGeom>
          <a:noFill/>
          <a:ln w="127000">
            <a:solidFill>
              <a:srgbClr val="0070C0"/>
            </a:solidFill>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rtlCol="0" anchor="t" anchorCtr="0" compatLnSpc="1">
            <a:prstTxWarp prst="textNoShape">
              <a:avLst/>
            </a:prstTxWarp>
          </a:bodyPr>
          <a:lstStyle/>
          <a:p>
            <a:pPr defTabSz="1097235">
              <a:lnSpc>
                <a:spcPct val="90000"/>
              </a:lnSpc>
            </a:pPr>
            <a:endParaRPr lang="en-US" sz="2600">
              <a:solidFill>
                <a:srgbClr val="FF8119"/>
              </a:solidFill>
              <a:latin typeface="Arial" charset="0"/>
            </a:endParaRPr>
          </a:p>
        </p:txBody>
      </p:sp>
      <p:grpSp>
        <p:nvGrpSpPr>
          <p:cNvPr id="10" name="Group 9">
            <a:extLst>
              <a:ext uri="{FF2B5EF4-FFF2-40B4-BE49-F238E27FC236}">
                <a16:creationId xmlns:a16="http://schemas.microsoft.com/office/drawing/2014/main" xmlns="" id="{A4A41E38-D7D8-4D2E-AA89-822FD5272B61}"/>
              </a:ext>
            </a:extLst>
          </p:cNvPr>
          <p:cNvGrpSpPr/>
          <p:nvPr/>
        </p:nvGrpSpPr>
        <p:grpSpPr>
          <a:xfrm>
            <a:off x="486296" y="3319967"/>
            <a:ext cx="1340307" cy="1869411"/>
            <a:chOff x="486295" y="1545652"/>
            <a:chExt cx="992893" cy="1925322"/>
          </a:xfrm>
        </p:grpSpPr>
        <p:sp>
          <p:nvSpPr>
            <p:cNvPr id="11" name="Rectangle 10">
              <a:extLst>
                <a:ext uri="{FF2B5EF4-FFF2-40B4-BE49-F238E27FC236}">
                  <a16:creationId xmlns:a16="http://schemas.microsoft.com/office/drawing/2014/main" xmlns="" id="{6E345EA1-0070-441A-9081-363293AFCEA9}"/>
                </a:ext>
              </a:extLst>
            </p:cNvPr>
            <p:cNvSpPr/>
            <p:nvPr/>
          </p:nvSpPr>
          <p:spPr>
            <a:xfrm>
              <a:off x="486295" y="1545652"/>
              <a:ext cx="992893" cy="1925322"/>
            </a:xfrm>
            <a:prstGeom prst="rect">
              <a:avLst/>
            </a:prstGeom>
            <a:solidFill>
              <a:srgbClr val="337ED9"/>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822928"/>
              <a:endParaRPr lang="en-US" sz="800" b="1">
                <a:solidFill>
                  <a:prstClr val="white"/>
                </a:solidFill>
                <a:latin typeface="Helvetica Neue Light" charset="0"/>
                <a:ea typeface="Helvetica Neue Light" charset="0"/>
                <a:cs typeface="Helvetica Neue Light" charset="0"/>
              </a:endParaRPr>
            </a:p>
          </p:txBody>
        </p:sp>
        <p:sp>
          <p:nvSpPr>
            <p:cNvPr id="12" name="Rectangle 11">
              <a:extLst>
                <a:ext uri="{FF2B5EF4-FFF2-40B4-BE49-F238E27FC236}">
                  <a16:creationId xmlns:a16="http://schemas.microsoft.com/office/drawing/2014/main" xmlns="" id="{F232948A-3F17-4FF7-94C2-F1AE92A1BB7D}"/>
                </a:ext>
              </a:extLst>
            </p:cNvPr>
            <p:cNvSpPr/>
            <p:nvPr/>
          </p:nvSpPr>
          <p:spPr>
            <a:xfrm>
              <a:off x="597165" y="1972757"/>
              <a:ext cx="771151" cy="231925"/>
            </a:xfrm>
            <a:prstGeom prst="rect">
              <a:avLst/>
            </a:prstGeom>
            <a:solidFill>
              <a:srgbClr val="7ABC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28"/>
              <a:r>
                <a:rPr lang="en-US" sz="1400">
                  <a:solidFill>
                    <a:prstClr val="white"/>
                  </a:solidFill>
                  <a:latin typeface="Helvetica Neue" charset="0"/>
                  <a:ea typeface="Helvetica Neue" charset="0"/>
                  <a:cs typeface="Helvetica Neue" charset="0"/>
                </a:rPr>
                <a:t>BPM</a:t>
              </a:r>
            </a:p>
          </p:txBody>
        </p:sp>
        <p:sp>
          <p:nvSpPr>
            <p:cNvPr id="13" name="Rectangle 12">
              <a:extLst>
                <a:ext uri="{FF2B5EF4-FFF2-40B4-BE49-F238E27FC236}">
                  <a16:creationId xmlns:a16="http://schemas.microsoft.com/office/drawing/2014/main" xmlns="" id="{B73487A4-1055-4806-B237-3931B65A45BE}"/>
                </a:ext>
              </a:extLst>
            </p:cNvPr>
            <p:cNvSpPr/>
            <p:nvPr/>
          </p:nvSpPr>
          <p:spPr>
            <a:xfrm>
              <a:off x="597165" y="1671482"/>
              <a:ext cx="771151" cy="231925"/>
            </a:xfrm>
            <a:prstGeom prst="rect">
              <a:avLst/>
            </a:prstGeom>
            <a:solidFill>
              <a:srgbClr val="7ABC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28"/>
              <a:r>
                <a:rPr lang="en-US" sz="1400">
                  <a:solidFill>
                    <a:prstClr val="white"/>
                  </a:solidFill>
                  <a:latin typeface="Helvetica Neue" charset="0"/>
                  <a:ea typeface="Helvetica Neue" charset="0"/>
                  <a:cs typeface="Helvetica Neue" charset="0"/>
                </a:rPr>
                <a:t>WAS</a:t>
              </a:r>
            </a:p>
          </p:txBody>
        </p:sp>
        <p:sp>
          <p:nvSpPr>
            <p:cNvPr id="14" name="Rectangle 13">
              <a:extLst>
                <a:ext uri="{FF2B5EF4-FFF2-40B4-BE49-F238E27FC236}">
                  <a16:creationId xmlns:a16="http://schemas.microsoft.com/office/drawing/2014/main" xmlns="" id="{9D5763DE-E805-461A-9255-BB01243C0846}"/>
                </a:ext>
              </a:extLst>
            </p:cNvPr>
            <p:cNvSpPr/>
            <p:nvPr/>
          </p:nvSpPr>
          <p:spPr>
            <a:xfrm>
              <a:off x="602387" y="2263943"/>
              <a:ext cx="771151" cy="231925"/>
            </a:xfrm>
            <a:prstGeom prst="rect">
              <a:avLst/>
            </a:prstGeom>
            <a:solidFill>
              <a:srgbClr val="7ABC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28"/>
              <a:r>
                <a:rPr lang="en-US" sz="1400">
                  <a:solidFill>
                    <a:prstClr val="white"/>
                  </a:solidFill>
                  <a:latin typeface="Helvetica Neue" charset="0"/>
                  <a:ea typeface="Helvetica Neue" charset="0"/>
                  <a:cs typeface="Helvetica Neue" charset="0"/>
                </a:rPr>
                <a:t>MQ</a:t>
              </a:r>
            </a:p>
          </p:txBody>
        </p:sp>
        <p:sp>
          <p:nvSpPr>
            <p:cNvPr id="16" name="Rectangle 15">
              <a:extLst>
                <a:ext uri="{FF2B5EF4-FFF2-40B4-BE49-F238E27FC236}">
                  <a16:creationId xmlns:a16="http://schemas.microsoft.com/office/drawing/2014/main" xmlns="" id="{3E6884C1-46D1-414A-A835-6C0449296E8E}"/>
                </a:ext>
              </a:extLst>
            </p:cNvPr>
            <p:cNvSpPr/>
            <p:nvPr/>
          </p:nvSpPr>
          <p:spPr>
            <a:xfrm>
              <a:off x="602387" y="2555130"/>
              <a:ext cx="771151" cy="231925"/>
            </a:xfrm>
            <a:prstGeom prst="rect">
              <a:avLst/>
            </a:prstGeom>
            <a:solidFill>
              <a:srgbClr val="7ABC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28"/>
              <a:r>
                <a:rPr lang="en-US" sz="1400">
                  <a:solidFill>
                    <a:prstClr val="white"/>
                  </a:solidFill>
                  <a:latin typeface="Helvetica Neue" charset="0"/>
                  <a:ea typeface="Helvetica Neue" charset="0"/>
                  <a:cs typeface="Helvetica Neue" charset="0"/>
                </a:rPr>
                <a:t>IIB</a:t>
              </a:r>
            </a:p>
          </p:txBody>
        </p:sp>
        <p:sp>
          <p:nvSpPr>
            <p:cNvPr id="17" name="Rectangle 16">
              <a:extLst>
                <a:ext uri="{FF2B5EF4-FFF2-40B4-BE49-F238E27FC236}">
                  <a16:creationId xmlns:a16="http://schemas.microsoft.com/office/drawing/2014/main" xmlns="" id="{09262C31-5B10-45E5-B39C-905562D4AC21}"/>
                </a:ext>
              </a:extLst>
            </p:cNvPr>
            <p:cNvSpPr/>
            <p:nvPr/>
          </p:nvSpPr>
          <p:spPr>
            <a:xfrm>
              <a:off x="602387" y="2835132"/>
              <a:ext cx="771151" cy="231925"/>
            </a:xfrm>
            <a:prstGeom prst="rect">
              <a:avLst/>
            </a:prstGeom>
            <a:solidFill>
              <a:srgbClr val="7ABC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28"/>
              <a:r>
                <a:rPr lang="en-US" sz="1400">
                  <a:solidFill>
                    <a:prstClr val="white"/>
                  </a:solidFill>
                  <a:latin typeface="Helvetica Neue" charset="0"/>
                  <a:ea typeface="Helvetica Neue" charset="0"/>
                  <a:cs typeface="Helvetica Neue" charset="0"/>
                </a:rPr>
                <a:t>DB2</a:t>
              </a:r>
            </a:p>
          </p:txBody>
        </p:sp>
        <p:sp>
          <p:nvSpPr>
            <p:cNvPr id="19" name="Rectangle 18">
              <a:extLst>
                <a:ext uri="{FF2B5EF4-FFF2-40B4-BE49-F238E27FC236}">
                  <a16:creationId xmlns:a16="http://schemas.microsoft.com/office/drawing/2014/main" xmlns="" id="{CBB77C05-D267-41E0-8C65-3CC8B57D34F2}"/>
                </a:ext>
              </a:extLst>
            </p:cNvPr>
            <p:cNvSpPr/>
            <p:nvPr/>
          </p:nvSpPr>
          <p:spPr>
            <a:xfrm>
              <a:off x="597165" y="3117656"/>
              <a:ext cx="771151" cy="231925"/>
            </a:xfrm>
            <a:prstGeom prst="rect">
              <a:avLst/>
            </a:prstGeom>
            <a:solidFill>
              <a:srgbClr val="7ABC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28"/>
              <a:r>
                <a:rPr lang="mr-IN" sz="1400">
                  <a:solidFill>
                    <a:prstClr val="white"/>
                  </a:solidFill>
                  <a:latin typeface="Helvetica Neue" charset="0"/>
                  <a:ea typeface="Helvetica Neue" charset="0"/>
                  <a:cs typeface="Helvetica Neue" charset="0"/>
                </a:rPr>
                <a:t>…</a:t>
              </a:r>
              <a:endParaRPr lang="en-US" sz="1400">
                <a:solidFill>
                  <a:prstClr val="white"/>
                </a:solidFill>
                <a:latin typeface="Helvetica Neue" charset="0"/>
                <a:ea typeface="Helvetica Neue" charset="0"/>
                <a:cs typeface="Helvetica Neue" charset="0"/>
              </a:endParaRPr>
            </a:p>
          </p:txBody>
        </p:sp>
      </p:grpSp>
      <p:sp>
        <p:nvSpPr>
          <p:cNvPr id="20" name="Rectangle 19">
            <a:extLst>
              <a:ext uri="{FF2B5EF4-FFF2-40B4-BE49-F238E27FC236}">
                <a16:creationId xmlns:a16="http://schemas.microsoft.com/office/drawing/2014/main" xmlns="" id="{7A676277-75DD-47DD-A41F-224E395A157A}"/>
              </a:ext>
            </a:extLst>
          </p:cNvPr>
          <p:cNvSpPr/>
          <p:nvPr/>
        </p:nvSpPr>
        <p:spPr>
          <a:xfrm>
            <a:off x="4150852" y="1432561"/>
            <a:ext cx="4321589" cy="962866"/>
          </a:xfrm>
          <a:prstGeom prst="rect">
            <a:avLst/>
          </a:prstGeom>
          <a:ln>
            <a:solidFill>
              <a:schemeClr val="bg2"/>
            </a:solidFill>
          </a:ln>
        </p:spPr>
        <p:txBody>
          <a:bodyPr wrap="square" lIns="146304" tIns="73152" rIns="146304" bIns="73152">
            <a:noAutofit/>
          </a:bodyPr>
          <a:lstStyle/>
          <a:p>
            <a:r>
              <a:rPr lang="en-US" sz="1400" i="1">
                <a:solidFill>
                  <a:srgbClr val="0070C0"/>
                </a:solidFill>
                <a:latin typeface="Arial" charset="0"/>
                <a:ea typeface="Arial" charset="0"/>
                <a:cs typeface="Arial" charset="0"/>
                <a:sym typeface="Helvetica Light" charset="0"/>
              </a:rPr>
              <a:t>Top use cases for transformation journey: </a:t>
            </a:r>
          </a:p>
          <a:p>
            <a:pPr marL="285738" indent="-285738">
              <a:buFont typeface="Arial" charset="0"/>
              <a:buChar char="•"/>
            </a:pPr>
            <a:r>
              <a:rPr lang="en-US" sz="1400" i="1">
                <a:solidFill>
                  <a:srgbClr val="0070C0"/>
                </a:solidFill>
                <a:latin typeface="Arial" charset="0"/>
                <a:ea typeface="Arial" charset="0"/>
                <a:cs typeface="Arial" charset="0"/>
                <a:sym typeface="Helvetica Light" charset="0"/>
              </a:rPr>
              <a:t>I want to </a:t>
            </a:r>
            <a:r>
              <a:rPr lang="en-US" sz="1400" b="1" i="1">
                <a:solidFill>
                  <a:srgbClr val="0070C0"/>
                </a:solidFill>
                <a:latin typeface="Arial" charset="0"/>
                <a:ea typeface="Arial" charset="0"/>
                <a:cs typeface="Arial" charset="0"/>
                <a:sym typeface="Helvetica Light" charset="0"/>
              </a:rPr>
              <a:t>optimize</a:t>
            </a:r>
            <a:r>
              <a:rPr lang="en-US" sz="1400" i="1">
                <a:solidFill>
                  <a:srgbClr val="0070C0"/>
                </a:solidFill>
                <a:latin typeface="Arial" charset="0"/>
                <a:ea typeface="Arial" charset="0"/>
                <a:cs typeface="Arial" charset="0"/>
                <a:sym typeface="Helvetica Light" charset="0"/>
              </a:rPr>
              <a:t> legacy apps with cloud</a:t>
            </a:r>
          </a:p>
          <a:p>
            <a:pPr marL="285738" indent="-285738">
              <a:buFont typeface="Arial" charset="0"/>
              <a:buChar char="•"/>
            </a:pPr>
            <a:r>
              <a:rPr lang="en-US" sz="1400" i="1">
                <a:solidFill>
                  <a:srgbClr val="0070C0"/>
                </a:solidFill>
                <a:latin typeface="Arial" charset="0"/>
                <a:ea typeface="Arial" charset="0"/>
                <a:cs typeface="Arial" charset="0"/>
                <a:sym typeface="Helvetica Light" charset="0"/>
              </a:rPr>
              <a:t>I want to </a:t>
            </a:r>
            <a:r>
              <a:rPr lang="en-US" sz="1400" b="1" i="1">
                <a:solidFill>
                  <a:srgbClr val="0070C0"/>
                </a:solidFill>
                <a:latin typeface="Arial" charset="0"/>
                <a:ea typeface="Arial" charset="0"/>
                <a:cs typeface="Arial" charset="0"/>
                <a:sym typeface="Helvetica Light" charset="0"/>
              </a:rPr>
              <a:t>extend </a:t>
            </a:r>
            <a:r>
              <a:rPr lang="en-US" sz="1400" i="1">
                <a:solidFill>
                  <a:srgbClr val="0070C0"/>
                </a:solidFill>
                <a:latin typeface="Arial" charset="0"/>
                <a:ea typeface="Arial" charset="0"/>
                <a:cs typeface="Arial" charset="0"/>
                <a:sym typeface="Helvetica Light" charset="0"/>
              </a:rPr>
              <a:t>my apps with cloud services  </a:t>
            </a:r>
          </a:p>
          <a:p>
            <a:pPr marL="285738" indent="-285738">
              <a:buFont typeface="Arial" charset="0"/>
              <a:buChar char="•"/>
            </a:pPr>
            <a:r>
              <a:rPr lang="en-US" sz="1400" i="1">
                <a:solidFill>
                  <a:srgbClr val="0070C0"/>
                </a:solidFill>
                <a:latin typeface="Arial" charset="0"/>
                <a:ea typeface="Arial" charset="0"/>
                <a:cs typeface="Arial" charset="0"/>
                <a:sym typeface="Helvetica Light" charset="0"/>
              </a:rPr>
              <a:t>I want to </a:t>
            </a:r>
            <a:r>
              <a:rPr lang="en-US" sz="1400" b="1" i="1">
                <a:solidFill>
                  <a:srgbClr val="0070C0"/>
                </a:solidFill>
                <a:latin typeface="Arial" charset="0"/>
                <a:ea typeface="Arial" charset="0"/>
                <a:cs typeface="Arial" charset="0"/>
                <a:sym typeface="Helvetica Light" charset="0"/>
              </a:rPr>
              <a:t>create</a:t>
            </a:r>
            <a:r>
              <a:rPr lang="en-US" sz="1400" i="1">
                <a:solidFill>
                  <a:srgbClr val="0070C0"/>
                </a:solidFill>
                <a:latin typeface="Arial" charset="0"/>
                <a:ea typeface="Arial" charset="0"/>
                <a:cs typeface="Arial" charset="0"/>
                <a:sym typeface="Helvetica Light" charset="0"/>
              </a:rPr>
              <a:t> new cloud native apps </a:t>
            </a:r>
            <a:endParaRPr lang="en-US" sz="1400" i="1">
              <a:solidFill>
                <a:srgbClr val="0070C0"/>
              </a:solidFill>
              <a:latin typeface="Arial"/>
            </a:endParaRPr>
          </a:p>
        </p:txBody>
      </p:sp>
      <p:sp>
        <p:nvSpPr>
          <p:cNvPr id="21" name="Rectangle 20">
            <a:extLst>
              <a:ext uri="{FF2B5EF4-FFF2-40B4-BE49-F238E27FC236}">
                <a16:creationId xmlns:a16="http://schemas.microsoft.com/office/drawing/2014/main" xmlns="" id="{7CC554CB-77FE-4817-88F8-AB00693744DE}"/>
              </a:ext>
            </a:extLst>
          </p:cNvPr>
          <p:cNvSpPr/>
          <p:nvPr/>
        </p:nvSpPr>
        <p:spPr>
          <a:xfrm>
            <a:off x="3219864" y="3171773"/>
            <a:ext cx="1727200" cy="1215453"/>
          </a:xfrm>
          <a:prstGeom prst="rect">
            <a:avLst/>
          </a:prstGeom>
          <a:solidFill>
            <a:schemeClr val="accent2">
              <a:lumMod val="9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a:solidFill>
                  <a:srgbClr val="FFFFFF"/>
                </a:solidFill>
                <a:latin typeface="Arial"/>
              </a:rPr>
              <a:t>Analyze for</a:t>
            </a:r>
            <a:br>
              <a:rPr lang="en-US" sz="1800">
                <a:solidFill>
                  <a:srgbClr val="FFFFFF"/>
                </a:solidFill>
                <a:latin typeface="Arial"/>
              </a:rPr>
            </a:br>
            <a:r>
              <a:rPr lang="en-US" sz="1800">
                <a:solidFill>
                  <a:srgbClr val="FFFFFF"/>
                </a:solidFill>
                <a:latin typeface="Arial"/>
              </a:rPr>
              <a:t>Insights</a:t>
            </a:r>
          </a:p>
          <a:p>
            <a:pPr algn="ctr"/>
            <a:r>
              <a:rPr lang="en-US" sz="1800">
                <a:solidFill>
                  <a:srgbClr val="FFFFFF"/>
                </a:solidFill>
                <a:latin typeface="Arial"/>
              </a:rPr>
              <a:t>(PI) </a:t>
            </a:r>
          </a:p>
        </p:txBody>
      </p:sp>
      <p:sp>
        <p:nvSpPr>
          <p:cNvPr id="22" name="Rectangle 21">
            <a:extLst>
              <a:ext uri="{FF2B5EF4-FFF2-40B4-BE49-F238E27FC236}">
                <a16:creationId xmlns:a16="http://schemas.microsoft.com/office/drawing/2014/main" xmlns="" id="{E1D56A7E-21E9-4898-A67A-CB667BA2F2C0}"/>
              </a:ext>
            </a:extLst>
          </p:cNvPr>
          <p:cNvSpPr/>
          <p:nvPr/>
        </p:nvSpPr>
        <p:spPr>
          <a:xfrm>
            <a:off x="6147731" y="3179739"/>
            <a:ext cx="1727200" cy="1215453"/>
          </a:xfrm>
          <a:prstGeom prst="rect">
            <a:avLst/>
          </a:prstGeom>
          <a:solidFill>
            <a:schemeClr val="accent2">
              <a:lumMod val="9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a:solidFill>
                  <a:srgbClr val="FFFFFF"/>
                </a:solidFill>
                <a:latin typeface="Arial"/>
              </a:rPr>
              <a:t>Automation Engine and Content</a:t>
            </a:r>
            <a:br>
              <a:rPr lang="en-US" sz="1800">
                <a:solidFill>
                  <a:srgbClr val="FFFFFF"/>
                </a:solidFill>
                <a:latin typeface="Arial"/>
              </a:rPr>
            </a:br>
            <a:r>
              <a:rPr lang="en-US" sz="1800">
                <a:solidFill>
                  <a:srgbClr val="FFFFFF"/>
                </a:solidFill>
                <a:latin typeface="Arial"/>
              </a:rPr>
              <a:t>(CAM)</a:t>
            </a:r>
          </a:p>
        </p:txBody>
      </p:sp>
      <p:sp>
        <p:nvSpPr>
          <p:cNvPr id="23" name="Rectangle 22">
            <a:extLst>
              <a:ext uri="{FF2B5EF4-FFF2-40B4-BE49-F238E27FC236}">
                <a16:creationId xmlns:a16="http://schemas.microsoft.com/office/drawing/2014/main" xmlns="" id="{1D745E01-A552-42F1-8E76-58E1D0EF4E9B}"/>
              </a:ext>
            </a:extLst>
          </p:cNvPr>
          <p:cNvSpPr/>
          <p:nvPr/>
        </p:nvSpPr>
        <p:spPr>
          <a:xfrm>
            <a:off x="9075599" y="3171773"/>
            <a:ext cx="1959010" cy="1215453"/>
          </a:xfrm>
          <a:prstGeom prst="rect">
            <a:avLst/>
          </a:prstGeom>
          <a:solidFill>
            <a:schemeClr val="accent2">
              <a:lumMod val="9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a:solidFill>
                  <a:srgbClr val="FFFFFF"/>
                </a:solidFill>
                <a:latin typeface="Arial"/>
              </a:rPr>
              <a:t>IBM </a:t>
            </a:r>
          </a:p>
          <a:p>
            <a:pPr algn="ctr"/>
            <a:r>
              <a:rPr lang="en-US" sz="1800">
                <a:solidFill>
                  <a:srgbClr val="FFFFFF"/>
                </a:solidFill>
                <a:latin typeface="Arial"/>
              </a:rPr>
              <a:t>Private Cloud</a:t>
            </a:r>
          </a:p>
        </p:txBody>
      </p:sp>
      <p:grpSp>
        <p:nvGrpSpPr>
          <p:cNvPr id="24" name="Group 23">
            <a:extLst>
              <a:ext uri="{FF2B5EF4-FFF2-40B4-BE49-F238E27FC236}">
                <a16:creationId xmlns:a16="http://schemas.microsoft.com/office/drawing/2014/main" xmlns="" id="{FF58930F-656B-48EF-BCC0-D6BB4817D916}"/>
              </a:ext>
            </a:extLst>
          </p:cNvPr>
          <p:cNvGrpSpPr/>
          <p:nvPr/>
        </p:nvGrpSpPr>
        <p:grpSpPr>
          <a:xfrm>
            <a:off x="9929197" y="7028570"/>
            <a:ext cx="3708400" cy="622676"/>
            <a:chOff x="9928036" y="6025495"/>
            <a:chExt cx="4343400" cy="622676"/>
          </a:xfrm>
          <a:solidFill>
            <a:srgbClr val="336699"/>
          </a:solidFill>
        </p:grpSpPr>
        <p:sp>
          <p:nvSpPr>
            <p:cNvPr id="25" name="Rectangle 24">
              <a:extLst>
                <a:ext uri="{FF2B5EF4-FFF2-40B4-BE49-F238E27FC236}">
                  <a16:creationId xmlns:a16="http://schemas.microsoft.com/office/drawing/2014/main" xmlns="" id="{16A0FD18-A693-4AFA-966B-75B311A692EC}"/>
                </a:ext>
              </a:extLst>
            </p:cNvPr>
            <p:cNvSpPr/>
            <p:nvPr/>
          </p:nvSpPr>
          <p:spPr>
            <a:xfrm>
              <a:off x="9928036" y="6025495"/>
              <a:ext cx="4343400" cy="62267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28"/>
              <a:endParaRPr lang="en-US" sz="1000">
                <a:solidFill>
                  <a:prstClr val="white"/>
                </a:solidFill>
                <a:latin typeface="Helvetica Neue Light" charset="0"/>
                <a:ea typeface="Helvetica Neue Light" charset="0"/>
                <a:cs typeface="Helvetica Neue Light" charset="0"/>
              </a:endParaRPr>
            </a:p>
            <a:p>
              <a:pPr algn="ctr" defTabSz="822928"/>
              <a:endParaRPr lang="en-US" sz="1000">
                <a:solidFill>
                  <a:prstClr val="white"/>
                </a:solidFill>
                <a:latin typeface="Helvetica Neue Light" charset="0"/>
                <a:ea typeface="Helvetica Neue Light" charset="0"/>
                <a:cs typeface="Helvetica Neue Light" charset="0"/>
              </a:endParaRPr>
            </a:p>
            <a:p>
              <a:pPr algn="ctr" defTabSz="822928"/>
              <a:endParaRPr lang="en-US" sz="1000">
                <a:solidFill>
                  <a:prstClr val="white"/>
                </a:solidFill>
                <a:latin typeface="Helvetica Neue Light" charset="0"/>
                <a:ea typeface="Helvetica Neue Light" charset="0"/>
                <a:cs typeface="Helvetica Neue Light" charset="0"/>
              </a:endParaRPr>
            </a:p>
          </p:txBody>
        </p:sp>
        <p:sp>
          <p:nvSpPr>
            <p:cNvPr id="26" name="Rectangle 25">
              <a:extLst>
                <a:ext uri="{FF2B5EF4-FFF2-40B4-BE49-F238E27FC236}">
                  <a16:creationId xmlns:a16="http://schemas.microsoft.com/office/drawing/2014/main" xmlns="" id="{C127E8D1-231F-49E2-A198-99D024434AC2}"/>
                </a:ext>
              </a:extLst>
            </p:cNvPr>
            <p:cNvSpPr/>
            <p:nvPr/>
          </p:nvSpPr>
          <p:spPr>
            <a:xfrm>
              <a:off x="10133815" y="6048476"/>
              <a:ext cx="3887046" cy="553998"/>
            </a:xfrm>
            <a:prstGeom prst="rect">
              <a:avLst/>
            </a:prstGeom>
            <a:grpFill/>
          </p:spPr>
          <p:txBody>
            <a:bodyPr wrap="square">
              <a:spAutoFit/>
            </a:bodyPr>
            <a:lstStyle/>
            <a:p>
              <a:pPr algn="ctr" defTabSz="822928"/>
              <a:r>
                <a:rPr lang="en-US" sz="1400" b="1">
                  <a:solidFill>
                    <a:prstClr val="white"/>
                  </a:solidFill>
                  <a:latin typeface="Helvetica Neue" charset="0"/>
                  <a:ea typeface="Helvetica Neue" charset="0"/>
                  <a:cs typeface="Helvetica Neue" charset="0"/>
                </a:rPr>
                <a:t>Common Hybrid Cloud Platform</a:t>
              </a:r>
            </a:p>
            <a:p>
              <a:pPr algn="ctr" defTabSz="822928"/>
              <a:r>
                <a:rPr lang="en-US" sz="1600">
                  <a:solidFill>
                    <a:srgbClr val="FFFF00"/>
                  </a:solidFill>
                  <a:latin typeface="Helvetica Neue Light" charset="0"/>
                  <a:ea typeface="Helvetica Neue Light" charset="0"/>
                  <a:cs typeface="Helvetica Neue Light" charset="0"/>
                </a:rPr>
                <a:t>Private | Public</a:t>
              </a:r>
              <a:endParaRPr lang="en-US" sz="1200">
                <a:solidFill>
                  <a:srgbClr val="FFFF00"/>
                </a:solidFill>
                <a:latin typeface="Helvetica Neue Light" charset="0"/>
                <a:ea typeface="Helvetica Neue Light" charset="0"/>
                <a:cs typeface="Helvetica Neue Light" charset="0"/>
              </a:endParaRPr>
            </a:p>
          </p:txBody>
        </p:sp>
      </p:grpSp>
      <p:sp>
        <p:nvSpPr>
          <p:cNvPr id="27" name="Rectangle 26">
            <a:extLst>
              <a:ext uri="{FF2B5EF4-FFF2-40B4-BE49-F238E27FC236}">
                <a16:creationId xmlns:a16="http://schemas.microsoft.com/office/drawing/2014/main" xmlns="" id="{EA76F8E3-754B-4EFF-95C3-A94E03851E71}"/>
              </a:ext>
            </a:extLst>
          </p:cNvPr>
          <p:cNvSpPr/>
          <p:nvPr/>
        </p:nvSpPr>
        <p:spPr>
          <a:xfrm>
            <a:off x="12126625" y="3172234"/>
            <a:ext cx="1959010" cy="1215453"/>
          </a:xfrm>
          <a:prstGeom prst="rect">
            <a:avLst/>
          </a:prstGeom>
          <a:solidFill>
            <a:schemeClr val="accent2">
              <a:lumMod val="9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a:solidFill>
                  <a:srgbClr val="FFFFFF"/>
                </a:solidFill>
                <a:latin typeface="Arial"/>
              </a:rPr>
              <a:t>IBM </a:t>
            </a:r>
          </a:p>
          <a:p>
            <a:pPr algn="ctr"/>
            <a:r>
              <a:rPr lang="en-US" sz="1800">
                <a:solidFill>
                  <a:srgbClr val="FFFFFF"/>
                </a:solidFill>
                <a:latin typeface="Arial"/>
              </a:rPr>
              <a:t>Public Cloud</a:t>
            </a:r>
          </a:p>
        </p:txBody>
      </p:sp>
      <p:sp>
        <p:nvSpPr>
          <p:cNvPr id="28" name="TextBox 27">
            <a:extLst>
              <a:ext uri="{FF2B5EF4-FFF2-40B4-BE49-F238E27FC236}">
                <a16:creationId xmlns:a16="http://schemas.microsoft.com/office/drawing/2014/main" xmlns="" id="{5C8D48B6-DA50-4A95-AC6F-5137C2BD37DA}"/>
              </a:ext>
            </a:extLst>
          </p:cNvPr>
          <p:cNvSpPr txBox="1"/>
          <p:nvPr/>
        </p:nvSpPr>
        <p:spPr>
          <a:xfrm>
            <a:off x="5478055" y="4684894"/>
            <a:ext cx="3252723" cy="1440394"/>
          </a:xfrm>
          <a:prstGeom prst="rect">
            <a:avLst/>
          </a:prstGeom>
          <a:noFill/>
        </p:spPr>
        <p:txBody>
          <a:bodyPr wrap="square" lIns="146304" tIns="73152" rIns="146304" bIns="73152" rtlCol="0">
            <a:spAutoFit/>
          </a:bodyPr>
          <a:lstStyle/>
          <a:p>
            <a:pPr marL="285738" indent="-285738" defTabSz="1097235">
              <a:buFont typeface="Arial" charset="0"/>
              <a:buChar char="•"/>
            </a:pPr>
            <a:r>
              <a:rPr lang="en-US" sz="1400" dirty="0" smtClean="0">
                <a:solidFill>
                  <a:srgbClr val="000000"/>
                </a:solidFill>
                <a:latin typeface="Arial"/>
                <a:ea typeface="MS PGothic" panose="020B0600070205080204" pitchFamily="34" charset="-128"/>
              </a:rPr>
              <a:t>Pre-built automation content </a:t>
            </a:r>
            <a:r>
              <a:rPr lang="en-US" sz="1400" dirty="0">
                <a:solidFill>
                  <a:srgbClr val="000000"/>
                </a:solidFill>
                <a:latin typeface="Arial"/>
                <a:ea typeface="MS PGothic" panose="020B0600070205080204" pitchFamily="34" charset="-128"/>
              </a:rPr>
              <a:t>for </a:t>
            </a:r>
            <a:r>
              <a:rPr lang="en-US" sz="1400" dirty="0" smtClean="0">
                <a:solidFill>
                  <a:srgbClr val="000000"/>
                </a:solidFill>
                <a:latin typeface="Arial"/>
                <a:ea typeface="MS PGothic" panose="020B0600070205080204" pitchFamily="34" charset="-128"/>
              </a:rPr>
              <a:t>middleware</a:t>
            </a:r>
            <a:r>
              <a:rPr lang="en-US" sz="1400" dirty="0">
                <a:solidFill>
                  <a:srgbClr val="000000"/>
                </a:solidFill>
                <a:latin typeface="Arial"/>
                <a:ea typeface="MS PGothic" panose="020B0600070205080204" pitchFamily="34" charset="-128"/>
              </a:rPr>
              <a:t>, traditional and cloud native apps </a:t>
            </a:r>
          </a:p>
          <a:p>
            <a:pPr marL="285738" indent="-285738" defTabSz="1097235">
              <a:buFont typeface="Arial" charset="0"/>
              <a:buChar char="•"/>
            </a:pPr>
            <a:r>
              <a:rPr lang="en-US" sz="1400" dirty="0">
                <a:solidFill>
                  <a:srgbClr val="000000"/>
                </a:solidFill>
                <a:latin typeface="Arial"/>
                <a:ea typeface="MS PGothic" panose="020B0600070205080204" pitchFamily="34" charset="-128"/>
              </a:rPr>
              <a:t>Automated deployment </a:t>
            </a:r>
          </a:p>
          <a:p>
            <a:pPr marL="285738" indent="-285738" defTabSz="1097235">
              <a:buFont typeface="Arial" charset="0"/>
              <a:buChar char="•"/>
            </a:pPr>
            <a:r>
              <a:rPr lang="en-US" sz="1400" dirty="0">
                <a:solidFill>
                  <a:srgbClr val="000000"/>
                </a:solidFill>
                <a:latin typeface="Arial"/>
                <a:ea typeface="MS PGothic" panose="020B0600070205080204" pitchFamily="34" charset="-128"/>
              </a:rPr>
              <a:t>Day 2 ops, lifecycle management </a:t>
            </a:r>
          </a:p>
          <a:p>
            <a:pPr marL="285738" indent="-285738" defTabSz="1097235">
              <a:buFont typeface="Arial" charset="0"/>
              <a:buChar char="•"/>
            </a:pPr>
            <a:r>
              <a:rPr lang="en-US" sz="1400" dirty="0">
                <a:solidFill>
                  <a:srgbClr val="000000"/>
                </a:solidFill>
                <a:latin typeface="Arial"/>
                <a:ea typeface="MS PGothic" panose="020B0600070205080204" pitchFamily="34" charset="-128"/>
              </a:rPr>
              <a:t>Multi-cloud capable entry point</a:t>
            </a:r>
          </a:p>
        </p:txBody>
      </p:sp>
      <p:sp>
        <p:nvSpPr>
          <p:cNvPr id="29" name="TextBox 28">
            <a:extLst>
              <a:ext uri="{FF2B5EF4-FFF2-40B4-BE49-F238E27FC236}">
                <a16:creationId xmlns:a16="http://schemas.microsoft.com/office/drawing/2014/main" xmlns="" id="{76773063-8087-46AA-958B-5B9103544CBF}"/>
              </a:ext>
            </a:extLst>
          </p:cNvPr>
          <p:cNvSpPr txBox="1"/>
          <p:nvPr/>
        </p:nvSpPr>
        <p:spPr>
          <a:xfrm>
            <a:off x="8730779" y="1434590"/>
            <a:ext cx="5718157" cy="824841"/>
          </a:xfrm>
          <a:prstGeom prst="rect">
            <a:avLst/>
          </a:prstGeom>
          <a:noFill/>
        </p:spPr>
        <p:txBody>
          <a:bodyPr wrap="square" lIns="146304" tIns="73152" rIns="146304" bIns="73152" rtlCol="0">
            <a:spAutoFit/>
          </a:bodyPr>
          <a:lstStyle/>
          <a:p>
            <a:pPr defTabSz="1097235"/>
            <a:r>
              <a:rPr lang="en-US" sz="1600" b="1" dirty="0">
                <a:solidFill>
                  <a:prstClr val="black"/>
                </a:solidFill>
                <a:latin typeface="Arial"/>
                <a:ea typeface="MS PGothic" panose="020B0600070205080204" pitchFamily="34" charset="-128"/>
              </a:rPr>
              <a:t>Private Cloud is an </a:t>
            </a:r>
            <a:r>
              <a:rPr lang="en-US" sz="1600" b="1" dirty="0" smtClean="0">
                <a:solidFill>
                  <a:prstClr val="black"/>
                </a:solidFill>
                <a:latin typeface="Arial"/>
                <a:ea typeface="MS PGothic" panose="020B0600070205080204" pitchFamily="34" charset="-128"/>
              </a:rPr>
              <a:t>essential step </a:t>
            </a:r>
            <a:r>
              <a:rPr lang="en-US" sz="1600" b="1" dirty="0">
                <a:solidFill>
                  <a:prstClr val="black"/>
                </a:solidFill>
                <a:latin typeface="Arial"/>
                <a:ea typeface="MS PGothic" panose="020B0600070205080204" pitchFamily="34" charset="-128"/>
              </a:rPr>
              <a:t>to IBM </a:t>
            </a:r>
            <a:r>
              <a:rPr lang="en-US" sz="1600" b="1" dirty="0" smtClean="0">
                <a:solidFill>
                  <a:prstClr val="black"/>
                </a:solidFill>
                <a:latin typeface="Arial"/>
                <a:ea typeface="MS PGothic" panose="020B0600070205080204" pitchFamily="34" charset="-128"/>
              </a:rPr>
              <a:t>Cloud. </a:t>
            </a:r>
            <a:r>
              <a:rPr lang="en-US" sz="1600" dirty="0" smtClean="0">
                <a:solidFill>
                  <a:prstClr val="black"/>
                </a:solidFill>
                <a:latin typeface="Arial"/>
                <a:ea typeface="MS PGothic" panose="020B0600070205080204" pitchFamily="34" charset="-128"/>
              </a:rPr>
              <a:t>A </a:t>
            </a:r>
            <a:r>
              <a:rPr lang="en-US" sz="1400" dirty="0" smtClean="0">
                <a:solidFill>
                  <a:prstClr val="black"/>
                </a:solidFill>
                <a:latin typeface="Arial"/>
                <a:ea typeface="MS PGothic" panose="020B0600070205080204" pitchFamily="34" charset="-128"/>
              </a:rPr>
              <a:t>local </a:t>
            </a:r>
            <a:r>
              <a:rPr lang="en-US" sz="1400" dirty="0">
                <a:solidFill>
                  <a:prstClr val="black"/>
                </a:solidFill>
                <a:latin typeface="Arial"/>
                <a:ea typeface="MS PGothic" panose="020B0600070205080204" pitchFamily="34" charset="-128"/>
              </a:rPr>
              <a:t>target for these workloads provides a ‘soft landing’, compared to going all the way to public cloud managed services.  </a:t>
            </a:r>
          </a:p>
        </p:txBody>
      </p:sp>
      <p:sp>
        <p:nvSpPr>
          <p:cNvPr id="30" name="Right Arrow 8">
            <a:extLst>
              <a:ext uri="{FF2B5EF4-FFF2-40B4-BE49-F238E27FC236}">
                <a16:creationId xmlns:a16="http://schemas.microsoft.com/office/drawing/2014/main" xmlns="" id="{589E1BEB-0085-4B93-AEC9-8F410D60CF0F}"/>
              </a:ext>
            </a:extLst>
          </p:cNvPr>
          <p:cNvSpPr/>
          <p:nvPr/>
        </p:nvSpPr>
        <p:spPr>
          <a:xfrm>
            <a:off x="2235203" y="3594190"/>
            <a:ext cx="643467" cy="360536"/>
          </a:xfrm>
          <a:prstGeom prst="rightArrow">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rgbClr val="FFFFFF"/>
              </a:solidFill>
              <a:latin typeface="Arial"/>
            </a:endParaRPr>
          </a:p>
        </p:txBody>
      </p:sp>
      <p:sp>
        <p:nvSpPr>
          <p:cNvPr id="31" name="Right Arrow 42">
            <a:extLst>
              <a:ext uri="{FF2B5EF4-FFF2-40B4-BE49-F238E27FC236}">
                <a16:creationId xmlns:a16="http://schemas.microsoft.com/office/drawing/2014/main" xmlns="" id="{87704ED9-E1E2-49F0-9C24-7B077B13D3D2}"/>
              </a:ext>
            </a:extLst>
          </p:cNvPr>
          <p:cNvSpPr/>
          <p:nvPr/>
        </p:nvSpPr>
        <p:spPr>
          <a:xfrm>
            <a:off x="5225665" y="3594190"/>
            <a:ext cx="643467" cy="360536"/>
          </a:xfrm>
          <a:prstGeom prst="rightArrow">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rgbClr val="FFFFFF"/>
              </a:solidFill>
              <a:latin typeface="Arial"/>
            </a:endParaRPr>
          </a:p>
        </p:txBody>
      </p:sp>
      <p:sp>
        <p:nvSpPr>
          <p:cNvPr id="32" name="Right Arrow 52">
            <a:extLst>
              <a:ext uri="{FF2B5EF4-FFF2-40B4-BE49-F238E27FC236}">
                <a16:creationId xmlns:a16="http://schemas.microsoft.com/office/drawing/2014/main" xmlns="" id="{657D9012-B65C-44D4-B97C-57A8F0FA3070}"/>
              </a:ext>
            </a:extLst>
          </p:cNvPr>
          <p:cNvSpPr/>
          <p:nvPr/>
        </p:nvSpPr>
        <p:spPr>
          <a:xfrm>
            <a:off x="8165329" y="3594190"/>
            <a:ext cx="643467" cy="360536"/>
          </a:xfrm>
          <a:prstGeom prst="rightArrow">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rgbClr val="FFFFFF"/>
              </a:solidFill>
              <a:latin typeface="Arial"/>
            </a:endParaRPr>
          </a:p>
        </p:txBody>
      </p:sp>
      <p:sp>
        <p:nvSpPr>
          <p:cNvPr id="33" name="TextBox 32">
            <a:extLst>
              <a:ext uri="{FF2B5EF4-FFF2-40B4-BE49-F238E27FC236}">
                <a16:creationId xmlns:a16="http://schemas.microsoft.com/office/drawing/2014/main" xmlns="" id="{1A2F3884-D378-4C3E-8AC5-4D977BF1ECCA}"/>
              </a:ext>
            </a:extLst>
          </p:cNvPr>
          <p:cNvSpPr txBox="1"/>
          <p:nvPr/>
        </p:nvSpPr>
        <p:spPr>
          <a:xfrm>
            <a:off x="2702592" y="4684893"/>
            <a:ext cx="2775462" cy="1477328"/>
          </a:xfrm>
          <a:prstGeom prst="rect">
            <a:avLst/>
          </a:prstGeom>
          <a:noFill/>
        </p:spPr>
        <p:txBody>
          <a:bodyPr wrap="square" lIns="146304" tIns="73152" rIns="146304" bIns="73152" rtlCol="0">
            <a:spAutoFit/>
          </a:bodyPr>
          <a:lstStyle/>
          <a:p>
            <a:pPr marL="285738" indent="-285738" defTabSz="1097235">
              <a:buFont typeface="Arial" charset="0"/>
              <a:buChar char="•"/>
            </a:pPr>
            <a:r>
              <a:rPr lang="en-US" sz="1400" dirty="0">
                <a:solidFill>
                  <a:srgbClr val="000000"/>
                </a:solidFill>
                <a:latin typeface="Arial"/>
                <a:ea typeface="MS PGothic" panose="020B0600070205080204" pitchFamily="34" charset="-128"/>
              </a:rPr>
              <a:t>Insights on configuration, performance and usage </a:t>
            </a:r>
          </a:p>
          <a:p>
            <a:pPr marL="285738" indent="-285738" defTabSz="1097235">
              <a:buFont typeface="Arial" charset="0"/>
              <a:buChar char="•"/>
            </a:pPr>
            <a:r>
              <a:rPr lang="en-US" sz="1400" dirty="0">
                <a:solidFill>
                  <a:srgbClr val="000000"/>
                </a:solidFill>
                <a:latin typeface="Arial"/>
                <a:ea typeface="MS PGothic" panose="020B0600070205080204" pitchFamily="34" charset="-128"/>
              </a:rPr>
              <a:t>Leverage </a:t>
            </a:r>
            <a:r>
              <a:rPr lang="en-US" sz="1400" dirty="0" smtClean="0">
                <a:solidFill>
                  <a:srgbClr val="000000"/>
                </a:solidFill>
                <a:latin typeface="Arial"/>
                <a:ea typeface="MS PGothic" panose="020B0600070205080204" pitchFamily="34" charset="-128"/>
              </a:rPr>
              <a:t>product </a:t>
            </a:r>
            <a:r>
              <a:rPr lang="en-US" sz="1400" dirty="0">
                <a:solidFill>
                  <a:srgbClr val="000000"/>
                </a:solidFill>
                <a:latin typeface="Arial"/>
                <a:ea typeface="MS PGothic" panose="020B0600070205080204" pitchFamily="34" charset="-128"/>
              </a:rPr>
              <a:t>i</a:t>
            </a:r>
            <a:r>
              <a:rPr lang="en-US" sz="1400" dirty="0" smtClean="0">
                <a:solidFill>
                  <a:srgbClr val="000000"/>
                </a:solidFill>
                <a:latin typeface="Arial"/>
                <a:ea typeface="MS PGothic" panose="020B0600070205080204" pitchFamily="34" charset="-128"/>
              </a:rPr>
              <a:t>nsights</a:t>
            </a:r>
            <a:r>
              <a:rPr lang="en-US" sz="1400" dirty="0">
                <a:solidFill>
                  <a:srgbClr val="000000"/>
                </a:solidFill>
                <a:latin typeface="Arial"/>
                <a:ea typeface="MS PGothic" panose="020B0600070205080204" pitchFamily="34" charset="-128"/>
              </a:rPr>
              <a:t>, L&amp;S Advisor, WAS Migration Tool,, etc. </a:t>
            </a:r>
          </a:p>
          <a:p>
            <a:pPr marL="285738" indent="-285738" defTabSz="1097235">
              <a:buFont typeface="Arial" charset="0"/>
              <a:buChar char="•"/>
            </a:pPr>
            <a:endParaRPr lang="en-US" sz="1400" dirty="0">
              <a:solidFill>
                <a:srgbClr val="000000"/>
              </a:solidFill>
              <a:latin typeface="Arial"/>
              <a:ea typeface="MS PGothic" panose="020B0600070205080204" pitchFamily="34" charset="-128"/>
            </a:endParaRPr>
          </a:p>
        </p:txBody>
      </p:sp>
      <p:sp>
        <p:nvSpPr>
          <p:cNvPr id="34" name="Rectangle 33">
            <a:extLst>
              <a:ext uri="{FF2B5EF4-FFF2-40B4-BE49-F238E27FC236}">
                <a16:creationId xmlns:a16="http://schemas.microsoft.com/office/drawing/2014/main" xmlns="" id="{CA1B25D2-C973-4136-8426-BA223728413D}"/>
              </a:ext>
            </a:extLst>
          </p:cNvPr>
          <p:cNvSpPr/>
          <p:nvPr/>
        </p:nvSpPr>
        <p:spPr>
          <a:xfrm>
            <a:off x="3048002" y="2997201"/>
            <a:ext cx="8178800" cy="1633726"/>
          </a:xfrm>
          <a:prstGeom prst="rect">
            <a:avLst/>
          </a:prstGeom>
          <a:noFill/>
          <a:ln>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rgbClr val="FFFFFF"/>
              </a:solidFill>
              <a:latin typeface="Arial"/>
            </a:endParaRPr>
          </a:p>
        </p:txBody>
      </p:sp>
      <p:sp>
        <p:nvSpPr>
          <p:cNvPr id="35" name="Left-Right Arrow 5">
            <a:extLst>
              <a:ext uri="{FF2B5EF4-FFF2-40B4-BE49-F238E27FC236}">
                <a16:creationId xmlns:a16="http://schemas.microsoft.com/office/drawing/2014/main" xmlns="" id="{78AD2E4B-8F74-49A1-8BEC-42ED9A0418DF}"/>
              </a:ext>
            </a:extLst>
          </p:cNvPr>
          <p:cNvSpPr/>
          <p:nvPr/>
        </p:nvSpPr>
        <p:spPr>
          <a:xfrm>
            <a:off x="11457425" y="3516097"/>
            <a:ext cx="556597" cy="292526"/>
          </a:xfrm>
          <a:prstGeom prst="leftRightArrow">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sz="2200">
              <a:solidFill>
                <a:srgbClr val="FFFFFF"/>
              </a:solidFill>
              <a:latin typeface="Arial"/>
            </a:endParaRPr>
          </a:p>
        </p:txBody>
      </p:sp>
      <p:sp>
        <p:nvSpPr>
          <p:cNvPr id="36"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41</a:t>
            </a:fld>
            <a:endParaRPr lang="en-US" dirty="0">
              <a:solidFill>
                <a:srgbClr val="6D7777"/>
              </a:solidFill>
            </a:endParaRPr>
          </a:p>
        </p:txBody>
      </p:sp>
    </p:spTree>
    <p:custDataLst>
      <p:tags r:id="rId1"/>
    </p:custDataLst>
    <p:extLst>
      <p:ext uri="{BB962C8B-B14F-4D97-AF65-F5344CB8AC3E}">
        <p14:creationId xmlns:p14="http://schemas.microsoft.com/office/powerpoint/2010/main" val="260208281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p:cNvSpPr>
          <p:nvPr/>
        </p:nvSpPr>
        <p:spPr bwMode="auto">
          <a:xfrm>
            <a:off x="324193" y="340818"/>
            <a:ext cx="11337325" cy="1047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defTabSz="1097280" fontAlgn="base" hangingPunct="0">
              <a:spcBef>
                <a:spcPct val="0"/>
              </a:spcBef>
              <a:spcAft>
                <a:spcPct val="0"/>
              </a:spcAft>
              <a:defRPr/>
            </a:pPr>
            <a:endParaRPr kumimoji="1" lang="x-none" altLang="x-none" sz="3500" i="1">
              <a:solidFill>
                <a:schemeClr val="tx2"/>
              </a:solidFill>
              <a:latin typeface="Helvetica Neue for IBM Light" charset="0"/>
              <a:ea typeface="Helvetica Neue for IBM Light" charset="0"/>
              <a:cs typeface="Helvetica Neue for IBM Light" charset="0"/>
              <a:sym typeface="Helvetica Neue for IBM Light" charset="0"/>
            </a:endParaRPr>
          </a:p>
        </p:txBody>
      </p:sp>
      <p:sp>
        <p:nvSpPr>
          <p:cNvPr id="3" name="Title 2"/>
          <p:cNvSpPr>
            <a:spLocks noGrp="1"/>
          </p:cNvSpPr>
          <p:nvPr>
            <p:ph type="title"/>
          </p:nvPr>
        </p:nvSpPr>
        <p:spPr>
          <a:xfrm>
            <a:off x="731520" y="253366"/>
            <a:ext cx="13167360" cy="748957"/>
          </a:xfrm>
        </p:spPr>
        <p:txBody>
          <a:bodyPr/>
          <a:lstStyle/>
          <a:p>
            <a:r>
              <a:rPr kumimoji="1" lang="en-US" altLang="x-none" sz="3200" b="0" dirty="0" smtClean="0">
                <a:solidFill>
                  <a:schemeClr val="accent4"/>
                </a:solidFill>
                <a:latin typeface="Arial" charset="0"/>
                <a:ea typeface="Arial" charset="0"/>
                <a:cs typeface="Arial" charset="0"/>
                <a:sym typeface="Helvetica Neue for IBM Light" charset="0"/>
              </a:rPr>
              <a:t/>
            </a:r>
            <a:br>
              <a:rPr kumimoji="1" lang="en-US" altLang="x-none" sz="3200" b="0" dirty="0" smtClean="0">
                <a:solidFill>
                  <a:schemeClr val="accent4"/>
                </a:solidFill>
                <a:latin typeface="Arial" charset="0"/>
                <a:ea typeface="Arial" charset="0"/>
                <a:cs typeface="Arial" charset="0"/>
                <a:sym typeface="Helvetica Neue for IBM Light" charset="0"/>
              </a:rPr>
            </a:br>
            <a:r>
              <a:rPr kumimoji="1" lang="en-US" altLang="x-none" sz="3200" b="0" dirty="0" smtClean="0">
                <a:solidFill>
                  <a:schemeClr val="accent4"/>
                </a:solidFill>
                <a:latin typeface="Arial" charset="0"/>
                <a:ea typeface="Arial" charset="0"/>
                <a:cs typeface="Arial" charset="0"/>
                <a:sym typeface="Helvetica Neue for IBM Light" charset="0"/>
              </a:rPr>
              <a:t/>
            </a:r>
            <a:br>
              <a:rPr kumimoji="1" lang="en-US" altLang="x-none" sz="3200" b="0" dirty="0" smtClean="0">
                <a:solidFill>
                  <a:schemeClr val="accent4"/>
                </a:solidFill>
                <a:latin typeface="Arial" charset="0"/>
                <a:ea typeface="Arial" charset="0"/>
                <a:cs typeface="Arial" charset="0"/>
                <a:sym typeface="Helvetica Neue for IBM Light" charset="0"/>
              </a:rPr>
            </a:br>
            <a:r>
              <a:rPr kumimoji="1" lang="en-US" altLang="x-none" sz="3200" b="0" dirty="0">
                <a:solidFill>
                  <a:schemeClr val="accent4"/>
                </a:solidFill>
                <a:latin typeface="Arial" charset="0"/>
                <a:ea typeface="Arial" charset="0"/>
                <a:cs typeface="Arial" charset="0"/>
                <a:sym typeface="Helvetica Neue for IBM Light" charset="0"/>
              </a:rPr>
              <a:t/>
            </a:r>
            <a:br>
              <a:rPr kumimoji="1" lang="en-US" altLang="x-none" sz="3200" b="0" dirty="0">
                <a:solidFill>
                  <a:schemeClr val="accent4"/>
                </a:solidFill>
                <a:latin typeface="Arial" charset="0"/>
                <a:ea typeface="Arial" charset="0"/>
                <a:cs typeface="Arial" charset="0"/>
                <a:sym typeface="Helvetica Neue for IBM Light" charset="0"/>
              </a:rPr>
            </a:br>
            <a:r>
              <a:rPr kumimoji="1" lang="en-US" altLang="x-none" sz="3200" b="0" dirty="0" smtClean="0">
                <a:solidFill>
                  <a:schemeClr val="accent4"/>
                </a:solidFill>
                <a:latin typeface="Arial" charset="0"/>
                <a:ea typeface="Arial" charset="0"/>
                <a:cs typeface="Arial" charset="0"/>
                <a:sym typeface="Helvetica Neue for IBM Light" charset="0"/>
              </a:rPr>
              <a:t>Multi-cloud </a:t>
            </a:r>
            <a:r>
              <a:rPr kumimoji="1" lang="en-US" altLang="x-none" sz="3200" b="0" dirty="0">
                <a:solidFill>
                  <a:schemeClr val="accent4"/>
                </a:solidFill>
                <a:latin typeface="Arial" charset="0"/>
                <a:ea typeface="Arial" charset="0"/>
                <a:cs typeface="Arial" charset="0"/>
                <a:sym typeface="Helvetica Neue for IBM Light" charset="0"/>
              </a:rPr>
              <a:t>management use cases</a:t>
            </a:r>
            <a:r>
              <a:rPr kumimoji="1" lang="x-none" altLang="x-none" sz="3200" b="0" i="1" dirty="0">
                <a:solidFill>
                  <a:schemeClr val="accent4"/>
                </a:solidFill>
                <a:latin typeface="Arial" charset="0"/>
                <a:ea typeface="Arial" charset="0"/>
                <a:cs typeface="Arial" charset="0"/>
                <a:sym typeface="Helvetica Neue for IBM Light" charset="0"/>
              </a:rPr>
              <a:t/>
            </a:r>
            <a:br>
              <a:rPr kumimoji="1" lang="x-none" altLang="x-none" sz="3200" b="0" i="1" dirty="0">
                <a:solidFill>
                  <a:schemeClr val="accent4"/>
                </a:solidFill>
                <a:latin typeface="Arial" charset="0"/>
                <a:ea typeface="Arial" charset="0"/>
                <a:cs typeface="Arial" charset="0"/>
                <a:sym typeface="Helvetica Neue for IBM Light" charset="0"/>
              </a:rPr>
            </a:br>
            <a:endParaRPr lang="en-US" sz="3200" b="0" dirty="0">
              <a:solidFill>
                <a:schemeClr val="accent4"/>
              </a:solidFill>
              <a:latin typeface="Arial" charset="0"/>
              <a:ea typeface="Arial" charset="0"/>
              <a:cs typeface="Arial" charset="0"/>
            </a:endParaRPr>
          </a:p>
        </p:txBody>
      </p:sp>
      <p:sp>
        <p:nvSpPr>
          <p:cNvPr id="13" name="Rectangle 1">
            <a:extLst>
              <a:ext uri="{FF2B5EF4-FFF2-40B4-BE49-F238E27FC236}">
                <a16:creationId xmlns:a16="http://schemas.microsoft.com/office/drawing/2014/main" xmlns="" id="{842032A7-0FA5-45B4-8A12-F218BA3D4DB8}"/>
              </a:ext>
            </a:extLst>
          </p:cNvPr>
          <p:cNvSpPr>
            <a:spLocks/>
          </p:cNvSpPr>
          <p:nvPr/>
        </p:nvSpPr>
        <p:spPr bwMode="auto">
          <a:xfrm>
            <a:off x="5" y="1088775"/>
            <a:ext cx="4852989" cy="6351685"/>
          </a:xfrm>
          <a:prstGeom prst="rect">
            <a:avLst/>
          </a:prstGeom>
          <a:solidFill>
            <a:srgbClr val="F5F5F5"/>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2862" tIns="42862" rIns="42862" bIns="42862" anchor="ctr"/>
          <a:lstStyle>
            <a:lvl1pPr>
              <a:defRPr sz="5000">
                <a:solidFill>
                  <a:srgbClr val="FFFFFF"/>
                </a:solidFill>
                <a:latin typeface="Helvetica Light" charset="0"/>
                <a:ea typeface="Helvetica Light" charset="0"/>
                <a:cs typeface="Helvetica Light" charset="0"/>
                <a:sym typeface="Helvetica Light" charset="0"/>
              </a:defRPr>
            </a:lvl1pPr>
            <a:lvl2pPr marL="742950" indent="-285750">
              <a:defRPr sz="5000">
                <a:solidFill>
                  <a:srgbClr val="FFFFFF"/>
                </a:solidFill>
                <a:latin typeface="Helvetica Light" charset="0"/>
                <a:ea typeface="Helvetica Light" charset="0"/>
                <a:cs typeface="Helvetica Light" charset="0"/>
                <a:sym typeface="Helvetica Light" charset="0"/>
              </a:defRPr>
            </a:lvl2pPr>
            <a:lvl3pPr marL="1143000" indent="-228600">
              <a:defRPr sz="5000">
                <a:solidFill>
                  <a:srgbClr val="FFFFFF"/>
                </a:solidFill>
                <a:latin typeface="Helvetica Light" charset="0"/>
                <a:ea typeface="Helvetica Light" charset="0"/>
                <a:cs typeface="Helvetica Light" charset="0"/>
                <a:sym typeface="Helvetica Light" charset="0"/>
              </a:defRPr>
            </a:lvl3pPr>
            <a:lvl4pPr marL="1600200" indent="-228600">
              <a:defRPr sz="5000">
                <a:solidFill>
                  <a:srgbClr val="FFFFFF"/>
                </a:solidFill>
                <a:latin typeface="Helvetica Light" charset="0"/>
                <a:ea typeface="Helvetica Light" charset="0"/>
                <a:cs typeface="Helvetica Light" charset="0"/>
                <a:sym typeface="Helvetica Light" charset="0"/>
              </a:defRPr>
            </a:lvl4pPr>
            <a:lvl5pPr marL="2057400" indent="-228600">
              <a:defRPr sz="5000">
                <a:solidFill>
                  <a:srgbClr val="FFFFFF"/>
                </a:solidFill>
                <a:latin typeface="Helvetica Light" charset="0"/>
                <a:ea typeface="Helvetica Light" charset="0"/>
                <a:cs typeface="Helvetica Light" charset="0"/>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algn="ctr" defTabSz="1097280" eaLnBrk="0" fontAlgn="base" hangingPunct="0">
              <a:spcBef>
                <a:spcPct val="0"/>
              </a:spcBef>
              <a:spcAft>
                <a:spcPct val="0"/>
              </a:spcAft>
              <a:defRPr/>
            </a:pPr>
            <a:endParaRPr kumimoji="1" lang="en-US" altLang="en-US" sz="2200">
              <a:solidFill>
                <a:srgbClr val="16494F"/>
              </a:solidFill>
            </a:endParaRPr>
          </a:p>
        </p:txBody>
      </p:sp>
      <p:sp>
        <p:nvSpPr>
          <p:cNvPr id="14" name="Rectangle 2">
            <a:extLst>
              <a:ext uri="{FF2B5EF4-FFF2-40B4-BE49-F238E27FC236}">
                <a16:creationId xmlns:a16="http://schemas.microsoft.com/office/drawing/2014/main" xmlns="" id="{F2388397-DDF1-48D4-8557-7470111E51E6}"/>
              </a:ext>
            </a:extLst>
          </p:cNvPr>
          <p:cNvSpPr>
            <a:spLocks/>
          </p:cNvSpPr>
          <p:nvPr/>
        </p:nvSpPr>
        <p:spPr bwMode="auto">
          <a:xfrm>
            <a:off x="9477377" y="1089699"/>
            <a:ext cx="5153026" cy="6374254"/>
          </a:xfrm>
          <a:prstGeom prst="rect">
            <a:avLst/>
          </a:prstGeom>
          <a:solidFill>
            <a:srgbClr val="F5F5F5"/>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2862" tIns="42862" rIns="42862" bIns="42862" anchor="ctr"/>
          <a:lstStyle>
            <a:lvl1pPr>
              <a:defRPr sz="5000">
                <a:solidFill>
                  <a:srgbClr val="FFFFFF"/>
                </a:solidFill>
                <a:latin typeface="Helvetica Light" charset="0"/>
                <a:ea typeface="Helvetica Light" charset="0"/>
                <a:cs typeface="Helvetica Light" charset="0"/>
                <a:sym typeface="Helvetica Light" charset="0"/>
              </a:defRPr>
            </a:lvl1pPr>
            <a:lvl2pPr marL="742950" indent="-285750">
              <a:defRPr sz="5000">
                <a:solidFill>
                  <a:srgbClr val="FFFFFF"/>
                </a:solidFill>
                <a:latin typeface="Helvetica Light" charset="0"/>
                <a:ea typeface="Helvetica Light" charset="0"/>
                <a:cs typeface="Helvetica Light" charset="0"/>
                <a:sym typeface="Helvetica Light" charset="0"/>
              </a:defRPr>
            </a:lvl2pPr>
            <a:lvl3pPr marL="1143000" indent="-228600">
              <a:defRPr sz="5000">
                <a:solidFill>
                  <a:srgbClr val="FFFFFF"/>
                </a:solidFill>
                <a:latin typeface="Helvetica Light" charset="0"/>
                <a:ea typeface="Helvetica Light" charset="0"/>
                <a:cs typeface="Helvetica Light" charset="0"/>
                <a:sym typeface="Helvetica Light" charset="0"/>
              </a:defRPr>
            </a:lvl3pPr>
            <a:lvl4pPr marL="1600200" indent="-228600">
              <a:defRPr sz="5000">
                <a:solidFill>
                  <a:srgbClr val="FFFFFF"/>
                </a:solidFill>
                <a:latin typeface="Helvetica Light" charset="0"/>
                <a:ea typeface="Helvetica Light" charset="0"/>
                <a:cs typeface="Helvetica Light" charset="0"/>
                <a:sym typeface="Helvetica Light" charset="0"/>
              </a:defRPr>
            </a:lvl4pPr>
            <a:lvl5pPr marL="2057400" indent="-228600">
              <a:defRPr sz="5000">
                <a:solidFill>
                  <a:srgbClr val="FFFFFF"/>
                </a:solidFill>
                <a:latin typeface="Helvetica Light" charset="0"/>
                <a:ea typeface="Helvetica Light" charset="0"/>
                <a:cs typeface="Helvetica Light" charset="0"/>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algn="ctr" defTabSz="1097280" eaLnBrk="0" fontAlgn="base" hangingPunct="0">
              <a:spcBef>
                <a:spcPct val="0"/>
              </a:spcBef>
              <a:spcAft>
                <a:spcPct val="0"/>
              </a:spcAft>
              <a:defRPr/>
            </a:pPr>
            <a:endParaRPr kumimoji="1" lang="en-US" altLang="en-US" sz="2200">
              <a:solidFill>
                <a:srgbClr val="16494F"/>
              </a:solidFill>
            </a:endParaRPr>
          </a:p>
        </p:txBody>
      </p:sp>
      <p:sp>
        <p:nvSpPr>
          <p:cNvPr id="16" name="Rectangle 3">
            <a:extLst>
              <a:ext uri="{FF2B5EF4-FFF2-40B4-BE49-F238E27FC236}">
                <a16:creationId xmlns:a16="http://schemas.microsoft.com/office/drawing/2014/main" xmlns="" id="{F761F638-7CD9-4D6D-906D-6A2EEB1F0E53}"/>
              </a:ext>
            </a:extLst>
          </p:cNvPr>
          <p:cNvSpPr>
            <a:spLocks/>
          </p:cNvSpPr>
          <p:nvPr/>
        </p:nvSpPr>
        <p:spPr bwMode="auto">
          <a:xfrm>
            <a:off x="4722502" y="1089699"/>
            <a:ext cx="5058728" cy="6374254"/>
          </a:xfrm>
          <a:prstGeom prst="rect">
            <a:avLst/>
          </a:prstGeom>
          <a:solidFill>
            <a:srgbClr val="235C8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2862" tIns="42862" rIns="42862" bIns="42862" anchor="ctr"/>
          <a:lstStyle>
            <a:lvl1pPr>
              <a:defRPr sz="5000">
                <a:solidFill>
                  <a:srgbClr val="FFFFFF"/>
                </a:solidFill>
                <a:latin typeface="Helvetica Light" charset="0"/>
                <a:ea typeface="Helvetica Light" charset="0"/>
                <a:cs typeface="Helvetica Light" charset="0"/>
                <a:sym typeface="Helvetica Light" charset="0"/>
              </a:defRPr>
            </a:lvl1pPr>
            <a:lvl2pPr marL="742950" indent="-285750">
              <a:defRPr sz="5000">
                <a:solidFill>
                  <a:srgbClr val="FFFFFF"/>
                </a:solidFill>
                <a:latin typeface="Helvetica Light" charset="0"/>
                <a:ea typeface="Helvetica Light" charset="0"/>
                <a:cs typeface="Helvetica Light" charset="0"/>
                <a:sym typeface="Helvetica Light" charset="0"/>
              </a:defRPr>
            </a:lvl2pPr>
            <a:lvl3pPr marL="1143000" indent="-228600">
              <a:defRPr sz="5000">
                <a:solidFill>
                  <a:srgbClr val="FFFFFF"/>
                </a:solidFill>
                <a:latin typeface="Helvetica Light" charset="0"/>
                <a:ea typeface="Helvetica Light" charset="0"/>
                <a:cs typeface="Helvetica Light" charset="0"/>
                <a:sym typeface="Helvetica Light" charset="0"/>
              </a:defRPr>
            </a:lvl3pPr>
            <a:lvl4pPr marL="1600200" indent="-228600">
              <a:defRPr sz="5000">
                <a:solidFill>
                  <a:srgbClr val="FFFFFF"/>
                </a:solidFill>
                <a:latin typeface="Helvetica Light" charset="0"/>
                <a:ea typeface="Helvetica Light" charset="0"/>
                <a:cs typeface="Helvetica Light" charset="0"/>
                <a:sym typeface="Helvetica Light" charset="0"/>
              </a:defRPr>
            </a:lvl4pPr>
            <a:lvl5pPr marL="2057400" indent="-228600">
              <a:defRPr sz="5000">
                <a:solidFill>
                  <a:srgbClr val="FFFFFF"/>
                </a:solidFill>
                <a:latin typeface="Helvetica Light" charset="0"/>
                <a:ea typeface="Helvetica Light" charset="0"/>
                <a:cs typeface="Helvetica Light" charset="0"/>
                <a:sym typeface="Helvetica Light" charset="0"/>
              </a:defRPr>
            </a:lvl5pPr>
            <a:lvl6pPr marL="25146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6pPr>
            <a:lvl7pPr marL="29718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7pPr>
            <a:lvl8pPr marL="34290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8pPr>
            <a:lvl9pPr marL="3886200" indent="-228600" defTabSz="820738" eaLnBrk="0" fontAlgn="base" hangingPunct="0">
              <a:spcBef>
                <a:spcPct val="0"/>
              </a:spcBef>
              <a:spcAft>
                <a:spcPct val="0"/>
              </a:spcAft>
              <a:defRPr sz="5000">
                <a:solidFill>
                  <a:srgbClr val="FFFFFF"/>
                </a:solidFill>
                <a:latin typeface="Helvetica Light" charset="0"/>
                <a:ea typeface="Helvetica Light" charset="0"/>
                <a:cs typeface="Helvetica Light" charset="0"/>
                <a:sym typeface="Helvetica Light" charset="0"/>
              </a:defRPr>
            </a:lvl9pPr>
          </a:lstStyle>
          <a:p>
            <a:pPr algn="ctr" defTabSz="1097280" eaLnBrk="0" fontAlgn="base" hangingPunct="0">
              <a:spcBef>
                <a:spcPct val="0"/>
              </a:spcBef>
              <a:spcAft>
                <a:spcPct val="0"/>
              </a:spcAft>
              <a:defRPr/>
            </a:pPr>
            <a:endParaRPr kumimoji="1" lang="en-US" altLang="en-US" sz="2200">
              <a:solidFill>
                <a:prstClr val="white"/>
              </a:solidFill>
            </a:endParaRPr>
          </a:p>
        </p:txBody>
      </p:sp>
      <p:sp>
        <p:nvSpPr>
          <p:cNvPr id="17" name="Rectangle 5">
            <a:extLst>
              <a:ext uri="{FF2B5EF4-FFF2-40B4-BE49-F238E27FC236}">
                <a16:creationId xmlns:a16="http://schemas.microsoft.com/office/drawing/2014/main" xmlns="" id="{434FB2CC-166D-4C69-B220-24735F402EB1}"/>
              </a:ext>
            </a:extLst>
          </p:cNvPr>
          <p:cNvSpPr>
            <a:spLocks/>
          </p:cNvSpPr>
          <p:nvPr/>
        </p:nvSpPr>
        <p:spPr bwMode="auto">
          <a:xfrm>
            <a:off x="1229316" y="1887175"/>
            <a:ext cx="1915269" cy="4558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42862" tIns="42862" rIns="42862" bIns="42862" anchor="ctr">
            <a:spAutoFit/>
          </a:bodyPr>
          <a:lstStyle/>
          <a:p>
            <a:pPr algn="ctr" defTabSz="1097280" eaLnBrk="0" fontAlgn="base" hangingPunct="0">
              <a:spcBef>
                <a:spcPct val="0"/>
              </a:spcBef>
              <a:spcAft>
                <a:spcPct val="0"/>
              </a:spcAft>
              <a:defRPr/>
            </a:pPr>
            <a:r>
              <a:rPr kumimoji="1" lang="en-US" altLang="x-none" sz="2400" b="1">
                <a:solidFill>
                  <a:srgbClr val="0090CC"/>
                </a:solidFill>
                <a:latin typeface="Helvetica Neue for IBM Light" charset="0"/>
                <a:ea typeface="Helvetica Neue for IBM Light" charset="0"/>
                <a:cs typeface="Helvetica Neue for IBM Light" charset="0"/>
                <a:sym typeface="Helvetica Neue for IBM Light" charset="0"/>
              </a:rPr>
              <a:t>Use Case </a:t>
            </a:r>
            <a:r>
              <a:rPr kumimoji="1" lang="x-none" altLang="x-none" sz="2400" b="1">
                <a:solidFill>
                  <a:srgbClr val="0090CC"/>
                </a:solidFill>
                <a:latin typeface="Helvetica Neue for IBM Light" charset="0"/>
                <a:ea typeface="Helvetica Neue for IBM Light" charset="0"/>
                <a:cs typeface="Helvetica Neue for IBM Light" charset="0"/>
                <a:sym typeface="Helvetica Neue for IBM Light" charset="0"/>
              </a:rPr>
              <a:t>#1</a:t>
            </a:r>
          </a:p>
        </p:txBody>
      </p:sp>
      <p:sp>
        <p:nvSpPr>
          <p:cNvPr id="28" name="Rectangle 7">
            <a:extLst>
              <a:ext uri="{FF2B5EF4-FFF2-40B4-BE49-F238E27FC236}">
                <a16:creationId xmlns:a16="http://schemas.microsoft.com/office/drawing/2014/main" xmlns="" id="{9F648558-AFDC-4763-828A-DBA0975F3B79}"/>
              </a:ext>
            </a:extLst>
          </p:cNvPr>
          <p:cNvSpPr>
            <a:spLocks/>
          </p:cNvSpPr>
          <p:nvPr/>
        </p:nvSpPr>
        <p:spPr bwMode="auto">
          <a:xfrm>
            <a:off x="6207550" y="1887175"/>
            <a:ext cx="1915269" cy="4558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42862" tIns="42862" rIns="42862" bIns="42862" anchor="ctr">
            <a:spAutoFit/>
          </a:bodyPr>
          <a:lstStyle/>
          <a:p>
            <a:pPr algn="ctr" defTabSz="1097280" eaLnBrk="0" fontAlgn="base" hangingPunct="0">
              <a:spcBef>
                <a:spcPct val="0"/>
              </a:spcBef>
              <a:spcAft>
                <a:spcPct val="0"/>
              </a:spcAft>
              <a:defRPr/>
            </a:pPr>
            <a:r>
              <a:rPr kumimoji="1" lang="x-none" altLang="x-none" sz="2400" b="1">
                <a:solidFill>
                  <a:srgbClr val="66BBF5"/>
                </a:solidFill>
                <a:latin typeface="Helvetica Neue for IBM Light" charset="0"/>
                <a:ea typeface="Helvetica Neue for IBM Light" charset="0"/>
                <a:cs typeface="Helvetica Neue for IBM Light" charset="0"/>
                <a:sym typeface="Helvetica Neue for IBM Light" charset="0"/>
              </a:rPr>
              <a:t>U</a:t>
            </a:r>
            <a:r>
              <a:rPr kumimoji="1" lang="en-US" altLang="x-none" sz="2400" b="1">
                <a:solidFill>
                  <a:srgbClr val="66BBF5"/>
                </a:solidFill>
                <a:latin typeface="Helvetica Neue for IBM Light" charset="0"/>
                <a:ea typeface="Helvetica Neue for IBM Light" charset="0"/>
                <a:cs typeface="Helvetica Neue for IBM Light" charset="0"/>
                <a:sym typeface="Helvetica Neue for IBM Light" charset="0"/>
              </a:rPr>
              <a:t>se Case</a:t>
            </a:r>
            <a:r>
              <a:rPr kumimoji="1" lang="x-none" altLang="x-none" sz="2400" b="1">
                <a:solidFill>
                  <a:srgbClr val="66BBF5"/>
                </a:solidFill>
                <a:latin typeface="Helvetica Neue for IBM Light" charset="0"/>
                <a:ea typeface="Helvetica Neue for IBM Light" charset="0"/>
                <a:cs typeface="Helvetica Neue for IBM Light" charset="0"/>
                <a:sym typeface="Helvetica Neue for IBM Light" charset="0"/>
              </a:rPr>
              <a:t> #2</a:t>
            </a:r>
          </a:p>
        </p:txBody>
      </p:sp>
      <p:sp>
        <p:nvSpPr>
          <p:cNvPr id="29" name="Rectangle 8">
            <a:extLst>
              <a:ext uri="{FF2B5EF4-FFF2-40B4-BE49-F238E27FC236}">
                <a16:creationId xmlns:a16="http://schemas.microsoft.com/office/drawing/2014/main" xmlns="" id="{0CF960AA-4A79-4E11-A264-7A025A2B621E}"/>
              </a:ext>
            </a:extLst>
          </p:cNvPr>
          <p:cNvSpPr>
            <a:spLocks/>
          </p:cNvSpPr>
          <p:nvPr/>
        </p:nvSpPr>
        <p:spPr bwMode="auto">
          <a:xfrm>
            <a:off x="460065" y="2808585"/>
            <a:ext cx="3700462" cy="1570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algn="ctr" defTabSz="1097280" eaLnBrk="0" fontAlgn="base" hangingPunct="0">
              <a:spcBef>
                <a:spcPct val="0"/>
              </a:spcBef>
              <a:spcAft>
                <a:spcPct val="0"/>
              </a:spcAft>
              <a:defRPr/>
            </a:pPr>
            <a:r>
              <a:rPr kumimoji="1" lang="en-US" altLang="en-US" sz="2600" b="1">
                <a:solidFill>
                  <a:srgbClr val="19719F"/>
                </a:solidFill>
                <a:latin typeface="Helvetica Neue for IBM" charset="0"/>
                <a:ea typeface="Helvetica Neue for IBM" charset="0"/>
                <a:cs typeface="Helvetica Neue for IBM" charset="0"/>
                <a:sym typeface="Helvetica Neue for IBM" charset="0"/>
              </a:rPr>
              <a:t>Self service </a:t>
            </a:r>
            <a:r>
              <a:rPr kumimoji="1" lang="en-US" altLang="en-US" sz="2400" b="1">
                <a:solidFill>
                  <a:srgbClr val="19719F"/>
                </a:solidFill>
                <a:latin typeface="Helvetica Neue for IBM" charset="0"/>
                <a:ea typeface="Helvetica Neue for IBM" charset="0"/>
                <a:cs typeface="Helvetica Neue for IBM" charset="0"/>
                <a:sym typeface="Helvetica Neue for IBM" charset="0"/>
              </a:rPr>
              <a:t>access to cloud infrastructure and application services.</a:t>
            </a:r>
          </a:p>
        </p:txBody>
      </p:sp>
      <p:sp>
        <p:nvSpPr>
          <p:cNvPr id="30" name="Rectangle 9">
            <a:extLst>
              <a:ext uri="{FF2B5EF4-FFF2-40B4-BE49-F238E27FC236}">
                <a16:creationId xmlns:a16="http://schemas.microsoft.com/office/drawing/2014/main" xmlns="" id="{03599020-E128-4E26-940E-20739BD58D59}"/>
              </a:ext>
            </a:extLst>
          </p:cNvPr>
          <p:cNvSpPr>
            <a:spLocks/>
          </p:cNvSpPr>
          <p:nvPr/>
        </p:nvSpPr>
        <p:spPr bwMode="auto">
          <a:xfrm>
            <a:off x="11331524" y="1887175"/>
            <a:ext cx="1915269" cy="4558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42862" tIns="42862" rIns="42862" bIns="42862" anchor="ctr">
            <a:spAutoFit/>
          </a:bodyPr>
          <a:lstStyle/>
          <a:p>
            <a:pPr algn="ctr" defTabSz="1097280" eaLnBrk="0" fontAlgn="base" hangingPunct="0">
              <a:spcBef>
                <a:spcPct val="0"/>
              </a:spcBef>
              <a:spcAft>
                <a:spcPct val="0"/>
              </a:spcAft>
              <a:defRPr/>
            </a:pPr>
            <a:r>
              <a:rPr kumimoji="1" lang="x-none" altLang="x-none" sz="2400" b="1">
                <a:solidFill>
                  <a:srgbClr val="0090CC"/>
                </a:solidFill>
                <a:latin typeface="Helvetica Neue for IBM Light" charset="0"/>
                <a:ea typeface="Helvetica Neue for IBM Light" charset="0"/>
                <a:cs typeface="Helvetica Neue for IBM Light" charset="0"/>
                <a:sym typeface="Helvetica Neue for IBM Light" charset="0"/>
              </a:rPr>
              <a:t>U</a:t>
            </a:r>
            <a:r>
              <a:rPr kumimoji="1" lang="en-US" altLang="x-none" sz="2400" b="1">
                <a:solidFill>
                  <a:srgbClr val="0090CC"/>
                </a:solidFill>
                <a:latin typeface="Helvetica Neue for IBM Light" charset="0"/>
                <a:ea typeface="Helvetica Neue for IBM Light" charset="0"/>
                <a:cs typeface="Helvetica Neue for IBM Light" charset="0"/>
                <a:sym typeface="Helvetica Neue for IBM Light" charset="0"/>
              </a:rPr>
              <a:t>se Case</a:t>
            </a:r>
            <a:r>
              <a:rPr kumimoji="1" lang="x-none" altLang="x-none" sz="2400" b="1">
                <a:solidFill>
                  <a:srgbClr val="0090CC"/>
                </a:solidFill>
                <a:latin typeface="Helvetica Neue for IBM Light" charset="0"/>
                <a:ea typeface="Helvetica Neue for IBM Light" charset="0"/>
                <a:cs typeface="Helvetica Neue for IBM Light" charset="0"/>
                <a:sym typeface="Helvetica Neue for IBM Light" charset="0"/>
              </a:rPr>
              <a:t> #3</a:t>
            </a:r>
          </a:p>
        </p:txBody>
      </p:sp>
      <p:sp>
        <p:nvSpPr>
          <p:cNvPr id="32" name="Rectangle 8">
            <a:extLst>
              <a:ext uri="{FF2B5EF4-FFF2-40B4-BE49-F238E27FC236}">
                <a16:creationId xmlns:a16="http://schemas.microsoft.com/office/drawing/2014/main" xmlns="" id="{7A340EEE-E580-4AE4-99D3-C3CC2C0344C9}"/>
              </a:ext>
            </a:extLst>
          </p:cNvPr>
          <p:cNvSpPr>
            <a:spLocks/>
          </p:cNvSpPr>
          <p:nvPr/>
        </p:nvSpPr>
        <p:spPr bwMode="auto">
          <a:xfrm>
            <a:off x="5229245" y="2790450"/>
            <a:ext cx="4052886" cy="1992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algn="ctr" defTabSz="1097280" eaLnBrk="0" fontAlgn="base" hangingPunct="0">
              <a:spcBef>
                <a:spcPct val="0"/>
              </a:spcBef>
              <a:spcAft>
                <a:spcPct val="0"/>
              </a:spcAft>
              <a:defRPr/>
            </a:pPr>
            <a:r>
              <a:rPr kumimoji="1" lang="en-US" altLang="en-US" sz="2600" b="1" dirty="0">
                <a:solidFill>
                  <a:prstClr val="white"/>
                </a:solidFill>
                <a:latin typeface="Helvetica Neue for IBM" charset="0"/>
                <a:ea typeface="Helvetica Neue for IBM" charset="0"/>
                <a:cs typeface="Helvetica Neue for IBM" charset="0"/>
                <a:sym typeface="Helvetica Neue for IBM" charset="0"/>
              </a:rPr>
              <a:t>Automate</a:t>
            </a:r>
            <a:r>
              <a:rPr kumimoji="1" lang="en-US" altLang="en-US" sz="2400" b="1" dirty="0">
                <a:solidFill>
                  <a:prstClr val="white"/>
                </a:solidFill>
                <a:latin typeface="Helvetica Neue for IBM" charset="0"/>
                <a:ea typeface="Helvetica Neue for IBM" charset="0"/>
                <a:cs typeface="Helvetica Neue for IBM" charset="0"/>
                <a:sym typeface="Helvetica Neue for IBM" charset="0"/>
              </a:rPr>
              <a:t> provisioning of infrastructure and applications </a:t>
            </a:r>
            <a:r>
              <a:rPr lang="en-US" altLang="en-US" sz="2400" b="1" dirty="0">
                <a:solidFill>
                  <a:prstClr val="white"/>
                </a:solidFill>
                <a:latin typeface="Helvetica Neue for IBM" charset="0"/>
                <a:ea typeface="Helvetica Neue for IBM" charset="0"/>
                <a:cs typeface="Helvetica Neue for IBM" charset="0"/>
                <a:sym typeface="Helvetica Neue for IBM" charset="0"/>
              </a:rPr>
              <a:t>in</a:t>
            </a:r>
            <a:r>
              <a:rPr kumimoji="1" lang="en-US" altLang="en-US" sz="2400" b="1" dirty="0">
                <a:solidFill>
                  <a:prstClr val="white"/>
                </a:solidFill>
                <a:latin typeface="Helvetica Neue for IBM" charset="0"/>
                <a:ea typeface="Helvetica Neue for IBM" charset="0"/>
                <a:cs typeface="Helvetica Neue for IBM" charset="0"/>
                <a:sym typeface="Helvetica Neue for IBM" charset="0"/>
              </a:rPr>
              <a:t> any cloud</a:t>
            </a:r>
          </a:p>
        </p:txBody>
      </p:sp>
      <p:sp>
        <p:nvSpPr>
          <p:cNvPr id="33" name="Rectangle 8">
            <a:extLst>
              <a:ext uri="{FF2B5EF4-FFF2-40B4-BE49-F238E27FC236}">
                <a16:creationId xmlns:a16="http://schemas.microsoft.com/office/drawing/2014/main" xmlns="" id="{B62CFB7E-4CD0-4696-A96B-E5A9EBB50284}"/>
              </a:ext>
            </a:extLst>
          </p:cNvPr>
          <p:cNvSpPr>
            <a:spLocks/>
          </p:cNvSpPr>
          <p:nvPr/>
        </p:nvSpPr>
        <p:spPr bwMode="auto">
          <a:xfrm>
            <a:off x="10783149" y="2792511"/>
            <a:ext cx="3416502" cy="1570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pPr algn="ctr" defTabSz="1097280" eaLnBrk="0" fontAlgn="base" hangingPunct="0">
              <a:spcBef>
                <a:spcPct val="0"/>
              </a:spcBef>
              <a:spcAft>
                <a:spcPct val="0"/>
              </a:spcAft>
              <a:defRPr/>
            </a:pPr>
            <a:r>
              <a:rPr kumimoji="1" lang="en-US" altLang="en-US" sz="2600" b="1">
                <a:solidFill>
                  <a:srgbClr val="19719F"/>
                </a:solidFill>
                <a:latin typeface="Helvetica Neue for IBM" charset="0"/>
                <a:ea typeface="Helvetica Neue for IBM" charset="0"/>
                <a:cs typeface="Helvetica Neue for IBM" charset="0"/>
                <a:sym typeface="Helvetica Neue for IBM" charset="0"/>
              </a:rPr>
              <a:t>Manage workload and service lifecycle across multiple clouds </a:t>
            </a:r>
            <a:endParaRPr kumimoji="1" lang="en-US" altLang="en-US" sz="2400" b="1">
              <a:solidFill>
                <a:srgbClr val="19719F"/>
              </a:solidFill>
              <a:latin typeface="Helvetica Neue for IBM" charset="0"/>
              <a:ea typeface="Helvetica Neue for IBM" charset="0"/>
              <a:cs typeface="Helvetica Neue for IBM" charset="0"/>
              <a:sym typeface="Helvetica Neue for IBM" charset="0"/>
            </a:endParaRPr>
          </a:p>
        </p:txBody>
      </p:sp>
      <p:sp>
        <p:nvSpPr>
          <p:cNvPr id="34" name="Arrow: Left-Right 33">
            <a:extLst>
              <a:ext uri="{FF2B5EF4-FFF2-40B4-BE49-F238E27FC236}">
                <a16:creationId xmlns:a16="http://schemas.microsoft.com/office/drawing/2014/main" xmlns="" id="{726AB943-7B59-4F07-92EA-431E1EC9DAD0}"/>
              </a:ext>
            </a:extLst>
          </p:cNvPr>
          <p:cNvSpPr/>
          <p:nvPr/>
        </p:nvSpPr>
        <p:spPr bwMode="auto">
          <a:xfrm>
            <a:off x="801751" y="6232124"/>
            <a:ext cx="12900219" cy="1181003"/>
          </a:xfrm>
          <a:prstGeom prst="leftRightArrow">
            <a:avLst>
              <a:gd name="adj1" fmla="val 70600"/>
              <a:gd name="adj2" fmla="val 74484"/>
            </a:avLst>
          </a:prstGeom>
          <a:solidFill>
            <a:srgbClr val="0070C0"/>
          </a:solidFill>
          <a:ln w="25400" cap="flat" cmpd="sng" algn="ctr">
            <a:solidFill>
              <a:schemeClr val="tx1">
                <a:lumMod val="65000"/>
              </a:schemeClr>
            </a:solidFill>
            <a:prstDash val="solid"/>
            <a:miter lim="400000"/>
            <a:headEnd type="none" w="med" len="med"/>
            <a:tailEnd type="none" w="med" len="med"/>
          </a:ln>
          <a:effectLst/>
          <a:extLst/>
        </p:spPr>
        <p:txBody>
          <a:bodyPr vert="horz" wrap="square" lIns="85725" tIns="85725" rIns="85725" bIns="85725" numCol="1" rtlCol="0" anchor="ctr" anchorCtr="0" compatLnSpc="1">
            <a:prstTxWarp prst="textNoShape">
              <a:avLst/>
            </a:prstTxWarp>
            <a:noAutofit/>
          </a:bodyPr>
          <a:lstStyle/>
          <a:p>
            <a:pPr algn="ctr" defTabSz="984886" eaLnBrk="0" fontAlgn="base" hangingPunct="0">
              <a:spcBef>
                <a:spcPct val="0"/>
              </a:spcBef>
              <a:spcAft>
                <a:spcPct val="0"/>
              </a:spcAft>
              <a:defRPr/>
            </a:pPr>
            <a:endParaRPr kumimoji="1" lang="en-US" altLang="en-US" sz="1900" b="1">
              <a:solidFill>
                <a:prstClr val="white"/>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p>
            <a:pPr algn="ctr" defTabSz="984886" eaLnBrk="0" fontAlgn="base" hangingPunct="0">
              <a:spcBef>
                <a:spcPct val="0"/>
              </a:spcBef>
              <a:spcAft>
                <a:spcPct val="0"/>
              </a:spcAft>
              <a:defRPr/>
            </a:pPr>
            <a:r>
              <a:rPr kumimoji="1" lang="en-US" altLang="en-US" sz="1900" b="1">
                <a:solidFill>
                  <a:schemeClr val="bg1"/>
                </a:solidFill>
                <a:latin typeface="Arial" charset="0"/>
                <a:ea typeface="Arial" charset="0"/>
                <a:cs typeface="Arial" charset="0"/>
                <a:sym typeface="Helvetica" panose="020B0604020202020204" pitchFamily="34" charset="0"/>
              </a:rPr>
              <a:t>Cloud Automation Manager </a:t>
            </a:r>
          </a:p>
          <a:p>
            <a:pPr algn="ctr" defTabSz="984886" eaLnBrk="0" fontAlgn="base" hangingPunct="0">
              <a:spcBef>
                <a:spcPct val="0"/>
              </a:spcBef>
              <a:spcAft>
                <a:spcPct val="0"/>
              </a:spcAft>
              <a:defRPr/>
            </a:pPr>
            <a:r>
              <a:rPr lang="en-US" altLang="en-US" sz="1900">
                <a:solidFill>
                  <a:schemeClr val="bg1"/>
                </a:solidFill>
                <a:latin typeface="Arial" charset="0"/>
                <a:ea typeface="Arial" charset="0"/>
                <a:cs typeface="Arial" charset="0"/>
                <a:sym typeface="Helvetica" panose="020B0604020202020204" pitchFamily="34" charset="0"/>
              </a:rPr>
              <a:t>provides m</a:t>
            </a:r>
            <a:r>
              <a:rPr kumimoji="1" lang="en-US" altLang="en-US" sz="1900" err="1">
                <a:solidFill>
                  <a:schemeClr val="bg1"/>
                </a:solidFill>
                <a:latin typeface="Arial" charset="0"/>
                <a:ea typeface="Arial" charset="0"/>
                <a:cs typeface="Arial" charset="0"/>
                <a:sym typeface="Helvetica" panose="020B0604020202020204" pitchFamily="34" charset="0"/>
              </a:rPr>
              <a:t>ulti</a:t>
            </a:r>
            <a:r>
              <a:rPr kumimoji="1" lang="en-US" altLang="en-US" sz="1900">
                <a:solidFill>
                  <a:schemeClr val="bg1"/>
                </a:solidFill>
                <a:latin typeface="Arial" charset="0"/>
                <a:ea typeface="Arial" charset="0"/>
                <a:cs typeface="Arial" charset="0"/>
                <a:sym typeface="Helvetica" panose="020B0604020202020204" pitchFamily="34" charset="0"/>
              </a:rPr>
              <a:t>-cloud management capabilities to address these top use cases</a:t>
            </a:r>
          </a:p>
          <a:p>
            <a:pPr algn="ctr" defTabSz="984886" eaLnBrk="0" fontAlgn="base" hangingPunct="0">
              <a:spcBef>
                <a:spcPct val="0"/>
              </a:spcBef>
              <a:spcAft>
                <a:spcPct val="0"/>
              </a:spcAft>
              <a:defRPr/>
            </a:pPr>
            <a:endParaRPr kumimoji="1" lang="en-US" sz="1900" b="1">
              <a:solidFill>
                <a:schemeClr val="bg1"/>
              </a:solidFill>
              <a:latin typeface="Arial" charset="0"/>
              <a:ea typeface="Arial" charset="0"/>
              <a:cs typeface="Arial" charset="0"/>
            </a:endParaRPr>
          </a:p>
        </p:txBody>
      </p:sp>
      <p:sp>
        <p:nvSpPr>
          <p:cNvPr id="35" name="TextBox 34">
            <a:extLst>
              <a:ext uri="{FF2B5EF4-FFF2-40B4-BE49-F238E27FC236}">
                <a16:creationId xmlns:a16="http://schemas.microsoft.com/office/drawing/2014/main" xmlns="" id="{E05B65D3-072E-4ACD-A43B-309249BE0F45}"/>
              </a:ext>
            </a:extLst>
          </p:cNvPr>
          <p:cNvSpPr txBox="1"/>
          <p:nvPr/>
        </p:nvSpPr>
        <p:spPr>
          <a:xfrm>
            <a:off x="502921" y="5273207"/>
            <a:ext cx="3520440" cy="498598"/>
          </a:xfrm>
          <a:prstGeom prst="rect">
            <a:avLst/>
          </a:prstGeom>
          <a:noFill/>
          <a:ln>
            <a:solidFill>
              <a:schemeClr val="tx1">
                <a:lumMod val="75000"/>
              </a:schemeClr>
            </a:solidFill>
          </a:ln>
        </p:spPr>
        <p:txBody>
          <a:bodyPr lIns="54864" tIns="27432" rIns="54864" bIns="27432">
            <a:spAutoFit/>
          </a:bodyPr>
          <a:lstStyle/>
          <a:p>
            <a:pPr algn="ctr" defTabSz="1097280" eaLnBrk="0" fontAlgn="base" hangingPunct="0">
              <a:spcBef>
                <a:spcPct val="0"/>
              </a:spcBef>
              <a:spcAft>
                <a:spcPct val="0"/>
              </a:spcAft>
              <a:defRPr/>
            </a:pPr>
            <a:r>
              <a:rPr kumimoji="1" lang="en-US" sz="1400" i="1">
                <a:solidFill>
                  <a:prstClr val="black"/>
                </a:solidFill>
                <a:latin typeface="Arial" panose="020B0604020202020204" pitchFamily="34" charset="0"/>
                <a:ea typeface="ＭＳ Ｐゴシック" charset="0"/>
                <a:cs typeface="メイリオ" panose="020B0604030504040204" pitchFamily="50" charset="-128"/>
              </a:rPr>
              <a:t>For Developers and </a:t>
            </a:r>
            <a:r>
              <a:rPr kumimoji="1" lang="en-US" sz="1400" i="1" err="1">
                <a:solidFill>
                  <a:prstClr val="black"/>
                </a:solidFill>
                <a:latin typeface="Arial" panose="020B0604020202020204" pitchFamily="34" charset="0"/>
                <a:ea typeface="ＭＳ Ｐゴシック" charset="0"/>
                <a:cs typeface="メイリオ" panose="020B0604030504040204" pitchFamily="50" charset="-128"/>
              </a:rPr>
              <a:t>DevOps</a:t>
            </a:r>
            <a:r>
              <a:rPr kumimoji="1" lang="en-US" sz="1400" i="1">
                <a:solidFill>
                  <a:prstClr val="black"/>
                </a:solidFill>
                <a:latin typeface="Arial" panose="020B0604020202020204" pitchFamily="34" charset="0"/>
                <a:ea typeface="ＭＳ Ｐゴシック" charset="0"/>
                <a:cs typeface="メイリオ" panose="020B0604030504040204" pitchFamily="50" charset="-128"/>
              </a:rPr>
              <a:t> teams</a:t>
            </a:r>
          </a:p>
          <a:p>
            <a:pPr algn="ctr" defTabSz="1097280" eaLnBrk="0" fontAlgn="base" hangingPunct="0">
              <a:spcBef>
                <a:spcPct val="0"/>
              </a:spcBef>
              <a:spcAft>
                <a:spcPct val="0"/>
              </a:spcAft>
              <a:defRPr/>
            </a:pPr>
            <a:r>
              <a:rPr kumimoji="1" lang="en-US" sz="1400" i="1">
                <a:solidFill>
                  <a:prstClr val="black"/>
                </a:solidFill>
                <a:latin typeface="Arial" panose="020B0604020202020204" pitchFamily="34" charset="0"/>
                <a:ea typeface="ＭＳ Ｐゴシック" charset="0"/>
                <a:cs typeface="メイリオ" panose="020B0604030504040204" pitchFamily="50" charset="-128"/>
              </a:rPr>
              <a:t>to innovate with speed </a:t>
            </a:r>
          </a:p>
        </p:txBody>
      </p:sp>
      <p:sp>
        <p:nvSpPr>
          <p:cNvPr id="36" name="TextBox 35">
            <a:extLst>
              <a:ext uri="{FF2B5EF4-FFF2-40B4-BE49-F238E27FC236}">
                <a16:creationId xmlns:a16="http://schemas.microsoft.com/office/drawing/2014/main" xmlns="" id="{D36AA269-C67A-41CD-AC36-D8C57F72A177}"/>
              </a:ext>
            </a:extLst>
          </p:cNvPr>
          <p:cNvSpPr txBox="1"/>
          <p:nvPr/>
        </p:nvSpPr>
        <p:spPr>
          <a:xfrm>
            <a:off x="5349241" y="5267490"/>
            <a:ext cx="3520440" cy="498598"/>
          </a:xfrm>
          <a:prstGeom prst="rect">
            <a:avLst/>
          </a:prstGeom>
          <a:noFill/>
          <a:ln>
            <a:solidFill>
              <a:schemeClr val="tx1">
                <a:lumMod val="75000"/>
              </a:schemeClr>
            </a:solidFill>
          </a:ln>
        </p:spPr>
        <p:txBody>
          <a:bodyPr lIns="54864" tIns="27432" rIns="54864" bIns="27432">
            <a:spAutoFit/>
          </a:bodyPr>
          <a:lstStyle/>
          <a:p>
            <a:pPr algn="ctr" defTabSz="1097280" eaLnBrk="0" fontAlgn="base" hangingPunct="0">
              <a:spcBef>
                <a:spcPct val="0"/>
              </a:spcBef>
              <a:spcAft>
                <a:spcPct val="0"/>
              </a:spcAft>
              <a:defRPr/>
            </a:pPr>
            <a:r>
              <a:rPr kumimoji="1" lang="en-US" sz="1400" i="1">
                <a:solidFill>
                  <a:prstClr val="white"/>
                </a:solidFill>
                <a:latin typeface="Arial" panose="020B0604020202020204" pitchFamily="34" charset="0"/>
                <a:ea typeface="ＭＳ Ｐゴシック" charset="0"/>
                <a:cs typeface="メイリオ" panose="020B0604030504040204" pitchFamily="50" charset="-128"/>
              </a:rPr>
              <a:t>For </a:t>
            </a:r>
            <a:r>
              <a:rPr kumimoji="1" lang="en-US" sz="1400" i="1" err="1">
                <a:solidFill>
                  <a:prstClr val="white"/>
                </a:solidFill>
                <a:latin typeface="Arial" panose="020B0604020202020204" pitchFamily="34" charset="0"/>
                <a:ea typeface="ＭＳ Ｐゴシック" charset="0"/>
                <a:cs typeface="メイリオ" panose="020B0604030504040204" pitchFamily="50" charset="-128"/>
              </a:rPr>
              <a:t>DevOps</a:t>
            </a:r>
            <a:r>
              <a:rPr kumimoji="1" lang="en-US" sz="1400" i="1">
                <a:solidFill>
                  <a:prstClr val="white"/>
                </a:solidFill>
                <a:latin typeface="Arial" panose="020B0604020202020204" pitchFamily="34" charset="0"/>
                <a:ea typeface="ＭＳ Ｐゴシック" charset="0"/>
                <a:cs typeface="メイリオ" panose="020B0604030504040204" pitchFamily="50" charset="-128"/>
              </a:rPr>
              <a:t> and IT Operations teams</a:t>
            </a:r>
          </a:p>
          <a:p>
            <a:pPr algn="ctr" defTabSz="1097280" eaLnBrk="0" fontAlgn="base" hangingPunct="0">
              <a:spcBef>
                <a:spcPct val="0"/>
              </a:spcBef>
              <a:spcAft>
                <a:spcPct val="0"/>
              </a:spcAft>
              <a:defRPr/>
            </a:pPr>
            <a:r>
              <a:rPr kumimoji="1" lang="en-US" sz="1400" i="1">
                <a:solidFill>
                  <a:prstClr val="white"/>
                </a:solidFill>
                <a:latin typeface="Arial" panose="020B0604020202020204" pitchFamily="34" charset="0"/>
                <a:ea typeface="ＭＳ Ｐゴシック" charset="0"/>
                <a:cs typeface="メイリオ" panose="020B0604030504040204" pitchFamily="50" charset="-128"/>
              </a:rPr>
              <a:t>to deploy with speed and control</a:t>
            </a:r>
          </a:p>
        </p:txBody>
      </p:sp>
      <p:sp>
        <p:nvSpPr>
          <p:cNvPr id="37" name="TextBox 36">
            <a:extLst>
              <a:ext uri="{FF2B5EF4-FFF2-40B4-BE49-F238E27FC236}">
                <a16:creationId xmlns:a16="http://schemas.microsoft.com/office/drawing/2014/main" xmlns="" id="{AEC3B1BA-D508-471B-BA83-11D3DDDC7527}"/>
              </a:ext>
            </a:extLst>
          </p:cNvPr>
          <p:cNvSpPr txBox="1"/>
          <p:nvPr/>
        </p:nvSpPr>
        <p:spPr>
          <a:xfrm>
            <a:off x="10332721" y="5261775"/>
            <a:ext cx="3977640" cy="498598"/>
          </a:xfrm>
          <a:prstGeom prst="rect">
            <a:avLst/>
          </a:prstGeom>
          <a:noFill/>
          <a:ln>
            <a:solidFill>
              <a:schemeClr val="tx1">
                <a:lumMod val="75000"/>
              </a:schemeClr>
            </a:solidFill>
          </a:ln>
        </p:spPr>
        <p:txBody>
          <a:bodyPr lIns="54864" tIns="27432" rIns="54864" bIns="27432">
            <a:spAutoFit/>
          </a:bodyPr>
          <a:lstStyle/>
          <a:p>
            <a:pPr algn="ctr" defTabSz="1097280" eaLnBrk="0" fontAlgn="base" hangingPunct="0">
              <a:spcBef>
                <a:spcPct val="0"/>
              </a:spcBef>
              <a:spcAft>
                <a:spcPct val="0"/>
              </a:spcAft>
              <a:defRPr/>
            </a:pPr>
            <a:r>
              <a:rPr kumimoji="1" lang="en-US" sz="1400" i="1">
                <a:solidFill>
                  <a:prstClr val="black"/>
                </a:solidFill>
                <a:latin typeface="Arial" panose="020B0604020202020204" pitchFamily="34" charset="0"/>
                <a:ea typeface="ＭＳ Ｐゴシック" charset="0"/>
                <a:cs typeface="メイリオ" panose="020B0604030504040204" pitchFamily="50" charset="-128"/>
              </a:rPr>
              <a:t>For IT Operations teams to optimize workloads for performance, cost, and compliance </a:t>
            </a:r>
          </a:p>
        </p:txBody>
      </p:sp>
      <p:sp>
        <p:nvSpPr>
          <p:cNvPr id="19"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5</a:t>
            </a:fld>
            <a:endParaRPr lang="en-US" dirty="0">
              <a:solidFill>
                <a:srgbClr val="6D7777"/>
              </a:solidFill>
            </a:endParaRPr>
          </a:p>
        </p:txBody>
      </p:sp>
    </p:spTree>
    <p:custDataLst>
      <p:tags r:id="rId1"/>
    </p:custDataLst>
    <p:extLst>
      <p:ext uri="{BB962C8B-B14F-4D97-AF65-F5344CB8AC3E}">
        <p14:creationId xmlns:p14="http://schemas.microsoft.com/office/powerpoint/2010/main" val="44000112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53341"/>
            <a:ext cx="13167360" cy="748957"/>
          </a:xfrm>
        </p:spPr>
        <p:txBody>
          <a:bodyPr/>
          <a:lstStyle/>
          <a:p>
            <a:r>
              <a:rPr lang="en-US" sz="3200" b="0" dirty="0">
                <a:solidFill>
                  <a:schemeClr val="accent4"/>
                </a:solidFill>
              </a:rPr>
              <a:t>Introducing Cloud Automation Manager</a:t>
            </a:r>
            <a:endParaRPr lang="en-US" sz="3200" b="0" dirty="0">
              <a:solidFill>
                <a:schemeClr val="accent4"/>
              </a:solidFill>
            </a:endParaRPr>
          </a:p>
        </p:txBody>
      </p:sp>
      <p:sp>
        <p:nvSpPr>
          <p:cNvPr id="4" name="Rounded Rectangle 3"/>
          <p:cNvSpPr/>
          <p:nvPr/>
        </p:nvSpPr>
        <p:spPr>
          <a:xfrm>
            <a:off x="1419179" y="1899730"/>
            <a:ext cx="6347565" cy="3811733"/>
          </a:xfrm>
          <a:prstGeom prst="roundRect">
            <a:avLst/>
          </a:prstGeom>
          <a:noFill/>
          <a:ln w="25400">
            <a:solidFill>
              <a:schemeClr val="tx1">
                <a:lumMod val="50000"/>
                <a:lumOff val="50000"/>
              </a:schemeClr>
            </a:solidFill>
            <a:prstDash val="sysDot"/>
          </a:ln>
          <a:effectLst>
            <a:softEdge rad="0"/>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sz="1300" dirty="0"/>
          </a:p>
        </p:txBody>
      </p:sp>
      <p:grpSp>
        <p:nvGrpSpPr>
          <p:cNvPr id="11" name="Group 10"/>
          <p:cNvGrpSpPr/>
          <p:nvPr/>
        </p:nvGrpSpPr>
        <p:grpSpPr>
          <a:xfrm>
            <a:off x="140569" y="1969259"/>
            <a:ext cx="1032734" cy="1785165"/>
            <a:chOff x="97357" y="1467316"/>
            <a:chExt cx="645459" cy="1115728"/>
          </a:xfrm>
        </p:grpSpPr>
        <p:sp>
          <p:nvSpPr>
            <p:cNvPr id="94" name="Rounded Rectangle 11"/>
            <p:cNvSpPr>
              <a:spLocks noChangeArrowheads="1"/>
            </p:cNvSpPr>
            <p:nvPr/>
          </p:nvSpPr>
          <p:spPr bwMode="auto">
            <a:xfrm>
              <a:off x="97357" y="1467316"/>
              <a:ext cx="645459" cy="1115728"/>
            </a:xfrm>
            <a:prstGeom prst="roundRect">
              <a:avLst>
                <a:gd name="adj" fmla="val 16667"/>
              </a:avLst>
            </a:prstGeom>
            <a:gradFill>
              <a:gsLst>
                <a:gs pos="0">
                  <a:schemeClr val="bg1">
                    <a:lumMod val="65000"/>
                  </a:schemeClr>
                </a:gs>
                <a:gs pos="50000">
                  <a:schemeClr val="bg1">
                    <a:lumMod val="75000"/>
                  </a:schemeClr>
                </a:gs>
                <a:gs pos="100000">
                  <a:schemeClr val="bg1">
                    <a:lumMod val="85000"/>
                  </a:schemeClr>
                </a:gs>
              </a:gsLst>
            </a:gra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61231" tIns="30616" rIns="61231" bIns="30616" anchorCtr="1"/>
            <a:lstStyle/>
            <a:p>
              <a:pPr>
                <a:defRPr/>
              </a:pPr>
              <a:endParaRPr lang="en-US" sz="1200" b="1" dirty="0">
                <a:solidFill>
                  <a:schemeClr val="bg1">
                    <a:lumMod val="50000"/>
                  </a:schemeClr>
                </a:solidFill>
                <a:ea typeface="ＭＳ Ｐゴシック" charset="0"/>
              </a:endParaRPr>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00" y="2229767"/>
              <a:ext cx="590327" cy="236632"/>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281" y="1664498"/>
              <a:ext cx="432214" cy="324161"/>
            </a:xfrm>
            <a:prstGeom prst="rect">
              <a:avLst/>
            </a:prstGeom>
          </p:spPr>
        </p:pic>
      </p:grpSp>
      <p:sp>
        <p:nvSpPr>
          <p:cNvPr id="43" name="Rectangle 42"/>
          <p:cNvSpPr/>
          <p:nvPr/>
        </p:nvSpPr>
        <p:spPr>
          <a:xfrm>
            <a:off x="8069360" y="1196265"/>
            <a:ext cx="6410211" cy="6910610"/>
          </a:xfrm>
          <a:prstGeom prst="rect">
            <a:avLst/>
          </a:prstGeom>
        </p:spPr>
        <p:txBody>
          <a:bodyPr wrap="square" lIns="146304" tIns="73152" rIns="146304" bIns="73152">
            <a:spAutoFit/>
          </a:bodyPr>
          <a:lstStyle/>
          <a:p>
            <a:pPr lvl="0">
              <a:defRPr/>
            </a:pPr>
            <a:r>
              <a:rPr lang="en-US" altLang="en-US" sz="1800" b="1" dirty="0">
                <a:solidFill>
                  <a:schemeClr val="tx1">
                    <a:lumMod val="75000"/>
                    <a:lumOff val="25000"/>
                  </a:schemeClr>
                </a:solidFill>
                <a:latin typeface="Helvetica Neue for IBM" charset="0"/>
                <a:ea typeface="Helvetica Neue for IBM" charset="0"/>
                <a:cs typeface="Helvetica Neue for IBM" charset="0"/>
                <a:sym typeface="Helvetica Neue for IBM" charset="0"/>
              </a:rPr>
              <a:t>Automate provisioning of infrastructure and </a:t>
            </a:r>
            <a:r>
              <a:rPr lang="en-US" altLang="en-US" sz="1800" b="1" dirty="0">
                <a:solidFill>
                  <a:schemeClr val="tx1">
                    <a:lumMod val="75000"/>
                    <a:lumOff val="25000"/>
                  </a:schemeClr>
                </a:solidFill>
                <a:latin typeface="Helvetica Neue for IBM" charset="0"/>
                <a:ea typeface="Helvetica Neue for IBM" charset="0"/>
                <a:cs typeface="Helvetica Neue for IBM" charset="0"/>
                <a:sym typeface="Helvetica Neue for IBM" charset="0"/>
              </a:rPr>
              <a:t>application stacks </a:t>
            </a:r>
            <a:r>
              <a:rPr lang="en-US" altLang="en-US" sz="1800" b="1" dirty="0">
                <a:solidFill>
                  <a:schemeClr val="tx1">
                    <a:lumMod val="75000"/>
                    <a:lumOff val="25000"/>
                  </a:schemeClr>
                </a:solidFill>
                <a:latin typeface="Helvetica Neue for IBM" charset="0"/>
                <a:ea typeface="Helvetica Neue for IBM" charset="0"/>
                <a:cs typeface="Helvetica Neue for IBM" charset="0"/>
                <a:sym typeface="Helvetica Neue for IBM" charset="0"/>
              </a:rPr>
              <a:t>in any cloud</a:t>
            </a:r>
          </a:p>
          <a:p>
            <a:pPr marL="274320" indent="-274320">
              <a:spcBef>
                <a:spcPts val="160"/>
              </a:spcBef>
              <a:buFont typeface="Arial" charset="0"/>
              <a:buChar char="•"/>
              <a:defRPr/>
            </a:pPr>
            <a:r>
              <a:rPr lang="en-GB" sz="1600" dirty="0">
                <a:solidFill>
                  <a:schemeClr val="tx1">
                    <a:lumMod val="75000"/>
                    <a:lumOff val="25000"/>
                  </a:schemeClr>
                </a:solidFill>
              </a:rPr>
              <a:t>Get started fast with</a:t>
            </a:r>
            <a:r>
              <a:rPr lang="en-GB" sz="1600" b="1" dirty="0">
                <a:solidFill>
                  <a:schemeClr val="tx1">
                    <a:lumMod val="75000"/>
                    <a:lumOff val="25000"/>
                  </a:schemeClr>
                </a:solidFill>
              </a:rPr>
              <a:t> full stack automation </a:t>
            </a:r>
            <a:r>
              <a:rPr lang="en-GB" sz="1600" dirty="0">
                <a:solidFill>
                  <a:schemeClr val="tx1">
                    <a:lumMod val="75000"/>
                    <a:lumOff val="25000"/>
                  </a:schemeClr>
                </a:solidFill>
              </a:rPr>
              <a:t>built with </a:t>
            </a:r>
            <a:r>
              <a:rPr lang="en-GB" sz="1600" b="1" dirty="0">
                <a:solidFill>
                  <a:schemeClr val="tx1">
                    <a:lumMod val="75000"/>
                    <a:lumOff val="25000"/>
                  </a:schemeClr>
                </a:solidFill>
              </a:rPr>
              <a:t>open technology </a:t>
            </a:r>
            <a:r>
              <a:rPr lang="en-GB" sz="1600" dirty="0">
                <a:solidFill>
                  <a:schemeClr val="tx1">
                    <a:lumMod val="75000"/>
                    <a:lumOff val="25000"/>
                  </a:schemeClr>
                </a:solidFill>
              </a:rPr>
              <a:t>using</a:t>
            </a:r>
            <a:r>
              <a:rPr lang="en-GB" sz="1600" b="1" dirty="0">
                <a:solidFill>
                  <a:schemeClr val="tx1">
                    <a:lumMod val="75000"/>
                    <a:lumOff val="25000"/>
                  </a:schemeClr>
                </a:solidFill>
              </a:rPr>
              <a:t> </a:t>
            </a:r>
            <a:r>
              <a:rPr lang="en-GB" sz="1600" dirty="0">
                <a:solidFill>
                  <a:schemeClr val="tx1">
                    <a:lumMod val="75000"/>
                    <a:lumOff val="25000"/>
                  </a:schemeClr>
                </a:solidFill>
              </a:rPr>
              <a:t>Terraform configurations and Chef recipes in IBM Cloud </a:t>
            </a:r>
            <a:r>
              <a:rPr lang="en-GB" sz="1600" baseline="30000" dirty="0">
                <a:solidFill>
                  <a:schemeClr val="tx1">
                    <a:lumMod val="75000"/>
                    <a:lumOff val="25000"/>
                  </a:schemeClr>
                </a:solidFill>
              </a:rPr>
              <a:t>(1) </a:t>
            </a:r>
            <a:r>
              <a:rPr lang="en-GB" sz="1600" dirty="0">
                <a:solidFill>
                  <a:schemeClr val="tx1">
                    <a:lumMod val="75000"/>
                    <a:lumOff val="25000"/>
                  </a:schemeClr>
                </a:solidFill>
              </a:rPr>
              <a:t>, VMware, AWS, Azure &amp; </a:t>
            </a:r>
            <a:r>
              <a:rPr lang="en-GB" sz="1600" dirty="0" err="1">
                <a:solidFill>
                  <a:schemeClr val="tx1">
                    <a:lumMod val="75000"/>
                    <a:lumOff val="25000"/>
                  </a:schemeClr>
                </a:solidFill>
              </a:rPr>
              <a:t>PowerVC</a:t>
            </a:r>
            <a:endParaRPr lang="en-GB" sz="1600" dirty="0">
              <a:solidFill>
                <a:schemeClr val="tx1">
                  <a:lumMod val="75000"/>
                  <a:lumOff val="25000"/>
                </a:schemeClr>
              </a:solidFill>
            </a:endParaRPr>
          </a:p>
          <a:p>
            <a:pPr marL="274320" indent="-274320">
              <a:spcBef>
                <a:spcPts val="160"/>
              </a:spcBef>
              <a:buFont typeface="Arial" charset="0"/>
              <a:buChar char="•"/>
              <a:defRPr/>
            </a:pPr>
            <a:r>
              <a:rPr lang="en-GB" sz="1600" dirty="0">
                <a:solidFill>
                  <a:schemeClr val="tx1">
                    <a:lumMod val="75000"/>
                    <a:lumOff val="25000"/>
                  </a:schemeClr>
                </a:solidFill>
              </a:rPr>
              <a:t>Accelerate development velocity with automated provisioning of </a:t>
            </a:r>
            <a:r>
              <a:rPr lang="en-GB" sz="1600" b="1" dirty="0">
                <a:solidFill>
                  <a:schemeClr val="tx1">
                    <a:lumMod val="75000"/>
                    <a:lumOff val="25000"/>
                  </a:schemeClr>
                </a:solidFill>
              </a:rPr>
              <a:t>bare </a:t>
            </a:r>
            <a:r>
              <a:rPr lang="en-GB" sz="1600" b="1" dirty="0">
                <a:solidFill>
                  <a:schemeClr val="tx1">
                    <a:lumMod val="75000"/>
                    <a:lumOff val="25000"/>
                  </a:schemeClr>
                </a:solidFill>
              </a:rPr>
              <a:t>metal </a:t>
            </a:r>
            <a:r>
              <a:rPr lang="en-GB" sz="1600" b="1" dirty="0">
                <a:solidFill>
                  <a:schemeClr val="tx1">
                    <a:lumMod val="75000"/>
                    <a:lumOff val="25000"/>
                  </a:schemeClr>
                </a:solidFill>
              </a:rPr>
              <a:t>servers, VMs, cloud native services, containers </a:t>
            </a:r>
            <a:r>
              <a:rPr lang="en-GB" sz="1600" dirty="0">
                <a:solidFill>
                  <a:schemeClr val="tx1">
                    <a:lumMod val="75000"/>
                    <a:lumOff val="25000"/>
                  </a:schemeClr>
                </a:solidFill>
              </a:rPr>
              <a:t>and </a:t>
            </a:r>
            <a:r>
              <a:rPr lang="en-GB" sz="1600" b="1" dirty="0">
                <a:solidFill>
                  <a:schemeClr val="tx1">
                    <a:lumMod val="75000"/>
                    <a:lumOff val="25000"/>
                  </a:schemeClr>
                </a:solidFill>
              </a:rPr>
              <a:t>complex infrastructure stacks</a:t>
            </a:r>
            <a:endParaRPr lang="en-GB" sz="1600" b="1" dirty="0">
              <a:solidFill>
                <a:schemeClr val="tx1">
                  <a:lumMod val="75000"/>
                  <a:lumOff val="25000"/>
                </a:schemeClr>
              </a:solidFill>
            </a:endParaRPr>
          </a:p>
          <a:p>
            <a:pPr marL="274320" indent="-274320">
              <a:spcBef>
                <a:spcPts val="160"/>
              </a:spcBef>
              <a:buFont typeface="Arial" charset="0"/>
              <a:buChar char="•"/>
              <a:defRPr/>
            </a:pPr>
            <a:r>
              <a:rPr lang="en-GB" sz="1600" dirty="0">
                <a:solidFill>
                  <a:schemeClr val="tx1">
                    <a:lumMod val="75000"/>
                    <a:lumOff val="25000"/>
                  </a:schemeClr>
                </a:solidFill>
                <a:latin typeface="Arial" charset="0"/>
                <a:ea typeface="Arial" charset="0"/>
                <a:cs typeface="Arial" charset="0"/>
              </a:rPr>
              <a:t>I</a:t>
            </a:r>
            <a:r>
              <a:rPr lang="en-GB" sz="1600" dirty="0">
                <a:solidFill>
                  <a:schemeClr val="tx1">
                    <a:lumMod val="75000"/>
                    <a:lumOff val="25000"/>
                  </a:schemeClr>
                </a:solidFill>
                <a:latin typeface="Arial" charset="0"/>
                <a:ea typeface="Arial" charset="0"/>
                <a:cs typeface="Arial" charset="0"/>
              </a:rPr>
              <a:t>mprove development team effectiveness and governance by managing </a:t>
            </a:r>
            <a:r>
              <a:rPr lang="en-GB" sz="1600" b="1" dirty="0">
                <a:solidFill>
                  <a:schemeClr val="tx1">
                    <a:lumMod val="75000"/>
                    <a:lumOff val="25000"/>
                  </a:schemeClr>
                </a:solidFill>
                <a:latin typeface="Arial" charset="0"/>
                <a:ea typeface="Arial" charset="0"/>
                <a:cs typeface="Arial" charset="0"/>
              </a:rPr>
              <a:t>infrastructure-as-code</a:t>
            </a:r>
            <a:endParaRPr lang="en-GB" sz="1600" dirty="0">
              <a:solidFill>
                <a:schemeClr val="tx1">
                  <a:lumMod val="75000"/>
                  <a:lumOff val="25000"/>
                </a:schemeClr>
              </a:solidFill>
              <a:latin typeface="Arial" charset="0"/>
              <a:ea typeface="Arial" charset="0"/>
              <a:cs typeface="Arial" charset="0"/>
            </a:endParaRPr>
          </a:p>
          <a:p>
            <a:pPr marL="274320" indent="-274320">
              <a:spcBef>
                <a:spcPts val="160"/>
              </a:spcBef>
              <a:buFont typeface="Arial" charset="0"/>
              <a:buChar char="•"/>
              <a:defRPr/>
            </a:pPr>
            <a:r>
              <a:rPr lang="en-GB" sz="1600" dirty="0">
                <a:solidFill>
                  <a:schemeClr val="tx1">
                    <a:lumMod val="75000"/>
                    <a:lumOff val="25000"/>
                  </a:schemeClr>
                </a:solidFill>
                <a:latin typeface="Arial" charset="0"/>
                <a:ea typeface="Arial" charset="0"/>
                <a:cs typeface="Arial" charset="0"/>
              </a:rPr>
              <a:t>Accelerate delivery of applications into production by leveraging a </a:t>
            </a:r>
            <a:r>
              <a:rPr lang="en-GB" sz="1600" b="1" dirty="0">
                <a:solidFill>
                  <a:schemeClr val="tx1">
                    <a:lumMod val="75000"/>
                    <a:lumOff val="25000"/>
                  </a:schemeClr>
                </a:solidFill>
                <a:latin typeface="Arial" charset="0"/>
                <a:ea typeface="Arial" charset="0"/>
                <a:cs typeface="Arial" charset="0"/>
              </a:rPr>
              <a:t>marketplace of pre-built content </a:t>
            </a:r>
            <a:r>
              <a:rPr lang="en-GB" sz="1600" dirty="0">
                <a:solidFill>
                  <a:schemeClr val="tx1">
                    <a:lumMod val="75000"/>
                    <a:lumOff val="25000"/>
                  </a:schemeClr>
                </a:solidFill>
                <a:latin typeface="Arial" charset="0"/>
                <a:ea typeface="Arial" charset="0"/>
                <a:cs typeface="Arial" charset="0"/>
              </a:rPr>
              <a:t>built to best practices</a:t>
            </a:r>
            <a:endParaRPr lang="en-GB" sz="1600" dirty="0">
              <a:solidFill>
                <a:schemeClr val="tx1">
                  <a:lumMod val="75000"/>
                  <a:lumOff val="25000"/>
                </a:schemeClr>
              </a:solidFill>
              <a:latin typeface="Arial" charset="0"/>
              <a:ea typeface="Arial" charset="0"/>
              <a:cs typeface="Arial" charset="0"/>
            </a:endParaRPr>
          </a:p>
          <a:p>
            <a:pPr>
              <a:defRPr/>
            </a:pPr>
            <a:endParaRPr lang="en-US" altLang="en-US" sz="1000" b="1" dirty="0">
              <a:solidFill>
                <a:schemeClr val="tx1">
                  <a:lumMod val="75000"/>
                  <a:lumOff val="25000"/>
                </a:schemeClr>
              </a:solidFill>
              <a:latin typeface="Arial" charset="0"/>
              <a:ea typeface="Arial" charset="0"/>
              <a:cs typeface="Arial" charset="0"/>
              <a:sym typeface="Helvetica Neue for IBM" charset="0"/>
            </a:endParaRPr>
          </a:p>
          <a:p>
            <a:pPr>
              <a:defRPr/>
            </a:pPr>
            <a:r>
              <a:rPr lang="en-US" altLang="en-US" sz="1800" b="1" dirty="0">
                <a:solidFill>
                  <a:schemeClr val="tx1">
                    <a:lumMod val="75000"/>
                    <a:lumOff val="25000"/>
                  </a:schemeClr>
                </a:solidFill>
                <a:latin typeface="Arial" charset="0"/>
                <a:ea typeface="Arial" charset="0"/>
                <a:cs typeface="Arial" charset="0"/>
                <a:sym typeface="Helvetica Neue for IBM" charset="0"/>
              </a:rPr>
              <a:t>Deliver composed services with orchestration through a self-service catalog</a:t>
            </a:r>
          </a:p>
          <a:p>
            <a:pPr marL="274320" indent="-274320">
              <a:spcBef>
                <a:spcPts val="160"/>
              </a:spcBef>
              <a:buFont typeface="Arial" charset="0"/>
              <a:buChar char="•"/>
              <a:defRPr/>
            </a:pPr>
            <a:r>
              <a:rPr lang="en-GB" sz="1600" dirty="0">
                <a:solidFill>
                  <a:schemeClr val="tx1">
                    <a:lumMod val="75000"/>
                    <a:lumOff val="25000"/>
                  </a:schemeClr>
                </a:solidFill>
                <a:latin typeface="Arial" charset="0"/>
                <a:ea typeface="Arial" charset="0"/>
                <a:cs typeface="Arial" charset="0"/>
              </a:rPr>
              <a:t>Simplify delivery of application environments to end users with </a:t>
            </a:r>
            <a:r>
              <a:rPr lang="en-GB" sz="1600" b="1" dirty="0">
                <a:solidFill>
                  <a:schemeClr val="tx1">
                    <a:lumMod val="75000"/>
                    <a:lumOff val="25000"/>
                  </a:schemeClr>
                </a:solidFill>
                <a:latin typeface="Arial" charset="0"/>
                <a:ea typeface="Arial" charset="0"/>
                <a:cs typeface="Arial" charset="0"/>
              </a:rPr>
              <a:t>composed services</a:t>
            </a:r>
            <a:r>
              <a:rPr lang="en-GB" sz="1600" dirty="0">
                <a:solidFill>
                  <a:schemeClr val="tx1">
                    <a:lumMod val="75000"/>
                    <a:lumOff val="25000"/>
                  </a:schemeClr>
                </a:solidFill>
                <a:latin typeface="Arial" charset="0"/>
                <a:ea typeface="Arial" charset="0"/>
                <a:cs typeface="Arial" charset="0"/>
              </a:rPr>
              <a:t>, </a:t>
            </a:r>
            <a:r>
              <a:rPr lang="en-GB" sz="1600" b="1" dirty="0">
                <a:solidFill>
                  <a:schemeClr val="tx1">
                    <a:lumMod val="75000"/>
                    <a:lumOff val="25000"/>
                  </a:schemeClr>
                </a:solidFill>
                <a:latin typeface="Arial" charset="0"/>
                <a:ea typeface="Arial" charset="0"/>
                <a:cs typeface="Arial" charset="0"/>
              </a:rPr>
              <a:t>orchestration</a:t>
            </a:r>
            <a:r>
              <a:rPr lang="en-GB" sz="1600" dirty="0">
                <a:solidFill>
                  <a:schemeClr val="tx1">
                    <a:lumMod val="75000"/>
                    <a:lumOff val="25000"/>
                  </a:schemeClr>
                </a:solidFill>
                <a:latin typeface="Arial" charset="0"/>
                <a:ea typeface="Arial" charset="0"/>
                <a:cs typeface="Arial" charset="0"/>
              </a:rPr>
              <a:t> and </a:t>
            </a:r>
            <a:r>
              <a:rPr lang="en-GB" sz="1600" b="1" dirty="0">
                <a:solidFill>
                  <a:schemeClr val="tx1">
                    <a:lumMod val="75000"/>
                    <a:lumOff val="25000"/>
                  </a:schemeClr>
                </a:solidFill>
                <a:latin typeface="Arial" charset="0"/>
                <a:ea typeface="Arial" charset="0"/>
                <a:cs typeface="Arial" charset="0"/>
              </a:rPr>
              <a:t>self service</a:t>
            </a:r>
          </a:p>
          <a:p>
            <a:pPr marL="274320" indent="-274320">
              <a:spcBef>
                <a:spcPts val="160"/>
              </a:spcBef>
              <a:buFont typeface="Arial" charset="0"/>
              <a:buChar char="•"/>
              <a:defRPr/>
            </a:pPr>
            <a:r>
              <a:rPr lang="en-GB" sz="1600" dirty="0">
                <a:solidFill>
                  <a:schemeClr val="tx1">
                    <a:lumMod val="75000"/>
                    <a:lumOff val="25000"/>
                  </a:schemeClr>
                </a:solidFill>
                <a:latin typeface="Arial" charset="0"/>
                <a:ea typeface="Arial" charset="0"/>
                <a:cs typeface="Arial" charset="0"/>
              </a:rPr>
              <a:t>Graphically </a:t>
            </a:r>
            <a:r>
              <a:rPr lang="en-GB" sz="1600" dirty="0">
                <a:solidFill>
                  <a:schemeClr val="tx1">
                    <a:lumMod val="75000"/>
                    <a:lumOff val="25000"/>
                  </a:schemeClr>
                </a:solidFill>
                <a:latin typeface="Arial" charset="0"/>
                <a:ea typeface="Arial" charset="0"/>
                <a:cs typeface="Arial" charset="0"/>
              </a:rPr>
              <a:t>compose services comprised of Terraform</a:t>
            </a:r>
            <a:r>
              <a:rPr lang="en-GB" sz="1600" dirty="0">
                <a:solidFill>
                  <a:schemeClr val="tx1">
                    <a:lumMod val="75000"/>
                    <a:lumOff val="25000"/>
                  </a:schemeClr>
                </a:solidFill>
                <a:latin typeface="Arial" charset="0"/>
                <a:ea typeface="Arial" charset="0"/>
                <a:cs typeface="Arial" charset="0"/>
              </a:rPr>
              <a:t> configurations, variable pre-sets, Helm charts, simple conditional logic (if/else), </a:t>
            </a:r>
            <a:r>
              <a:rPr lang="en-GB" sz="1600" dirty="0">
                <a:solidFill>
                  <a:schemeClr val="tx1">
                    <a:lumMod val="75000"/>
                    <a:lumOff val="25000"/>
                  </a:schemeClr>
                </a:solidFill>
                <a:latin typeface="Arial" charset="0"/>
                <a:ea typeface="Arial" charset="0"/>
                <a:cs typeface="Arial" charset="0"/>
              </a:rPr>
              <a:t>email notifications </a:t>
            </a:r>
            <a:r>
              <a:rPr lang="en-GB" sz="1600" dirty="0" smtClean="0">
                <a:solidFill>
                  <a:schemeClr val="tx1">
                    <a:lumMod val="75000"/>
                    <a:lumOff val="25000"/>
                  </a:schemeClr>
                </a:solidFill>
                <a:latin typeface="Arial" charset="0"/>
                <a:ea typeface="Arial" charset="0"/>
                <a:cs typeface="Arial" charset="0"/>
              </a:rPr>
              <a:t>and </a:t>
            </a:r>
            <a:r>
              <a:rPr lang="en-GB" sz="1600" dirty="0">
                <a:solidFill>
                  <a:schemeClr val="tx1">
                    <a:lumMod val="75000"/>
                    <a:lumOff val="25000"/>
                  </a:schemeClr>
                </a:solidFill>
                <a:latin typeface="Arial" charset="0"/>
                <a:ea typeface="Arial" charset="0"/>
                <a:cs typeface="Arial" charset="0"/>
              </a:rPr>
              <a:t>order forms</a:t>
            </a:r>
          </a:p>
          <a:p>
            <a:pPr marL="274320" indent="-274320">
              <a:spcBef>
                <a:spcPts val="160"/>
              </a:spcBef>
              <a:buFont typeface="Arial" charset="0"/>
              <a:buChar char="•"/>
            </a:pPr>
            <a:r>
              <a:rPr lang="en-GB" sz="1600" dirty="0">
                <a:solidFill>
                  <a:schemeClr val="tx1">
                    <a:lumMod val="75000"/>
                    <a:lumOff val="25000"/>
                  </a:schemeClr>
                </a:solidFill>
                <a:latin typeface="Arial" charset="0"/>
                <a:ea typeface="Arial" charset="0"/>
                <a:cs typeface="Arial" charset="0"/>
              </a:rPr>
              <a:t>Federate </a:t>
            </a:r>
            <a:r>
              <a:rPr lang="en-GB" sz="1600" dirty="0">
                <a:solidFill>
                  <a:schemeClr val="tx1">
                    <a:lumMod val="75000"/>
                    <a:lumOff val="25000"/>
                  </a:schemeClr>
                </a:solidFill>
                <a:latin typeface="Arial" charset="0"/>
                <a:ea typeface="Arial" charset="0"/>
                <a:cs typeface="Arial" charset="0"/>
              </a:rPr>
              <a:t>services </a:t>
            </a:r>
            <a:r>
              <a:rPr lang="en-GB" sz="1600" dirty="0">
                <a:solidFill>
                  <a:schemeClr val="tx1">
                    <a:lumMod val="75000"/>
                    <a:lumOff val="25000"/>
                  </a:schemeClr>
                </a:solidFill>
                <a:latin typeface="Arial" charset="0"/>
                <a:ea typeface="Arial" charset="0"/>
                <a:cs typeface="Arial" charset="0"/>
              </a:rPr>
              <a:t>into catalogs with </a:t>
            </a:r>
            <a:r>
              <a:rPr lang="en-GB" sz="1600" dirty="0">
                <a:solidFill>
                  <a:schemeClr val="tx1">
                    <a:lumMod val="75000"/>
                    <a:lumOff val="25000"/>
                  </a:schemeClr>
                </a:solidFill>
                <a:latin typeface="Arial" charset="0"/>
                <a:ea typeface="Arial" charset="0"/>
                <a:cs typeface="Arial" charset="0"/>
              </a:rPr>
              <a:t>Open Service </a:t>
            </a:r>
            <a:r>
              <a:rPr lang="en-GB" sz="1600" dirty="0">
                <a:solidFill>
                  <a:schemeClr val="tx1">
                    <a:lumMod val="75000"/>
                    <a:lumOff val="25000"/>
                  </a:schemeClr>
                </a:solidFill>
                <a:latin typeface="Arial" charset="0"/>
                <a:ea typeface="Arial" charset="0"/>
                <a:cs typeface="Arial" charset="0"/>
              </a:rPr>
              <a:t>Broker</a:t>
            </a:r>
            <a:endParaRPr lang="en-US" altLang="en-US" sz="1600" dirty="0">
              <a:solidFill>
                <a:schemeClr val="tx1">
                  <a:lumMod val="75000"/>
                  <a:lumOff val="25000"/>
                </a:schemeClr>
              </a:solidFill>
              <a:latin typeface="Arial" charset="0"/>
              <a:ea typeface="Arial" charset="0"/>
              <a:cs typeface="Arial" charset="0"/>
              <a:sym typeface="Helvetica Neue for IBM" charset="0"/>
            </a:endParaRPr>
          </a:p>
          <a:p>
            <a:pPr marL="457200" indent="-457200">
              <a:buFont typeface="Arial" charset="0"/>
              <a:buChar char="•"/>
              <a:defRPr/>
            </a:pPr>
            <a:endParaRPr lang="en-US" altLang="en-US" sz="1000" dirty="0">
              <a:solidFill>
                <a:schemeClr val="tx1">
                  <a:lumMod val="75000"/>
                  <a:lumOff val="25000"/>
                </a:schemeClr>
              </a:solidFill>
              <a:latin typeface="Arial" charset="0"/>
              <a:ea typeface="Arial" charset="0"/>
              <a:cs typeface="Arial" charset="0"/>
              <a:sym typeface="Helvetica Neue for IBM" charset="0"/>
            </a:endParaRPr>
          </a:p>
          <a:p>
            <a:pPr lvl="0">
              <a:defRPr/>
            </a:pPr>
            <a:r>
              <a:rPr lang="en-US" altLang="en-US" sz="1800" b="1" dirty="0">
                <a:solidFill>
                  <a:schemeClr val="tx1">
                    <a:lumMod val="75000"/>
                    <a:lumOff val="25000"/>
                  </a:schemeClr>
                </a:solidFill>
                <a:latin typeface="Arial" charset="0"/>
                <a:ea typeface="Arial" charset="0"/>
                <a:cs typeface="Arial" charset="0"/>
                <a:sym typeface="Helvetica Neue for IBM" charset="0"/>
              </a:rPr>
              <a:t>Manage workload and service lifecycle across </a:t>
            </a:r>
            <a:r>
              <a:rPr lang="en-US" altLang="en-US" sz="1800" b="1" dirty="0">
                <a:solidFill>
                  <a:schemeClr val="tx1">
                    <a:lumMod val="75000"/>
                    <a:lumOff val="25000"/>
                  </a:schemeClr>
                </a:solidFill>
                <a:latin typeface="Arial" charset="0"/>
                <a:ea typeface="Arial" charset="0"/>
                <a:cs typeface="Arial" charset="0"/>
                <a:sym typeface="Helvetica Neue for IBM" charset="0"/>
              </a:rPr>
              <a:t>multiple </a:t>
            </a:r>
            <a:r>
              <a:rPr lang="en-US" altLang="en-US" sz="1800" b="1" dirty="0">
                <a:solidFill>
                  <a:schemeClr val="tx1">
                    <a:lumMod val="75000"/>
                    <a:lumOff val="25000"/>
                  </a:schemeClr>
                </a:solidFill>
                <a:latin typeface="Arial" charset="0"/>
                <a:ea typeface="Arial" charset="0"/>
                <a:cs typeface="Arial" charset="0"/>
                <a:sym typeface="Helvetica Neue for IBM" charset="0"/>
              </a:rPr>
              <a:t>clouds</a:t>
            </a:r>
          </a:p>
          <a:p>
            <a:pPr marL="274320" indent="-274320">
              <a:spcBef>
                <a:spcPts val="160"/>
              </a:spcBef>
              <a:buFont typeface="Arial" charset="0"/>
              <a:buChar char="•"/>
              <a:defRPr/>
            </a:pPr>
            <a:r>
              <a:rPr lang="en-US" altLang="en-US" sz="1600" dirty="0">
                <a:solidFill>
                  <a:schemeClr val="tx1">
                    <a:lumMod val="75000"/>
                    <a:lumOff val="25000"/>
                  </a:schemeClr>
                </a:solidFill>
                <a:latin typeface="Arial" charset="0"/>
                <a:ea typeface="Arial" charset="0"/>
                <a:cs typeface="Arial" charset="0"/>
                <a:sym typeface="Helvetica Neue for IBM" charset="0"/>
              </a:rPr>
              <a:t>Manage running service and workload instances with topology centric and resource centric controls</a:t>
            </a:r>
          </a:p>
        </p:txBody>
      </p:sp>
      <p:grpSp>
        <p:nvGrpSpPr>
          <p:cNvPr id="9" name="Group 8"/>
          <p:cNvGrpSpPr/>
          <p:nvPr/>
        </p:nvGrpSpPr>
        <p:grpSpPr>
          <a:xfrm>
            <a:off x="1683485" y="2347705"/>
            <a:ext cx="926226" cy="2340565"/>
            <a:chOff x="994818" y="1454666"/>
            <a:chExt cx="578891" cy="1462853"/>
          </a:xfrm>
        </p:grpSpPr>
        <p:sp>
          <p:nvSpPr>
            <p:cNvPr id="53" name="Rounded Rectangle 11"/>
            <p:cNvSpPr>
              <a:spLocks noChangeArrowheads="1"/>
            </p:cNvSpPr>
            <p:nvPr/>
          </p:nvSpPr>
          <p:spPr bwMode="auto">
            <a:xfrm>
              <a:off x="994818" y="1454666"/>
              <a:ext cx="578891" cy="1462853"/>
            </a:xfrm>
            <a:prstGeom prst="roundRect">
              <a:avLst>
                <a:gd name="adj" fmla="val 16667"/>
              </a:avLst>
            </a:prstGeom>
            <a:solidFill>
              <a:schemeClr val="accent2">
                <a:lumMod val="90000"/>
              </a:schemeClr>
            </a:soli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vert270" lIns="61231" tIns="30616" rIns="61231" bIns="30616" anchor="t" anchorCtr="0"/>
            <a:lstStyle/>
            <a:p>
              <a:pPr algn="ctr">
                <a:defRPr/>
              </a:pPr>
              <a:r>
                <a:rPr lang="en-US" sz="1600" b="1">
                  <a:solidFill>
                    <a:schemeClr val="tx1">
                      <a:lumMod val="65000"/>
                      <a:lumOff val="35000"/>
                    </a:schemeClr>
                  </a:solidFill>
                  <a:ea typeface="ＭＳ Ｐゴシック" charset="0"/>
                </a:rPr>
                <a:t>Template Library</a:t>
              </a:r>
              <a:endParaRPr lang="en-US" sz="1600" b="1" dirty="0">
                <a:solidFill>
                  <a:schemeClr val="tx1">
                    <a:lumMod val="65000"/>
                    <a:lumOff val="35000"/>
                  </a:schemeClr>
                </a:solidFill>
                <a:ea typeface="ＭＳ Ｐゴシック" charset="0"/>
              </a:endParaRPr>
            </a:p>
          </p:txBody>
        </p:sp>
        <p:grpSp>
          <p:nvGrpSpPr>
            <p:cNvPr id="54" name="Group 53"/>
            <p:cNvGrpSpPr>
              <a:grpSpLocks noChangeAspect="1"/>
            </p:cNvGrpSpPr>
            <p:nvPr/>
          </p:nvGrpSpPr>
          <p:grpSpPr>
            <a:xfrm>
              <a:off x="1245292" y="2296074"/>
              <a:ext cx="274320" cy="274320"/>
              <a:chOff x="3289318" y="875956"/>
              <a:chExt cx="812800" cy="812800"/>
            </a:xfrm>
          </p:grpSpPr>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9318" y="875956"/>
                <a:ext cx="812800" cy="812800"/>
              </a:xfrm>
              <a:prstGeom prst="rect">
                <a:avLst/>
              </a:prstGeom>
            </p:spPr>
          </p:pic>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4649" y="987932"/>
                <a:ext cx="291878" cy="256032"/>
              </a:xfrm>
              <a:prstGeom prst="rect">
                <a:avLst/>
              </a:prstGeom>
              <a:ln>
                <a:solidFill>
                  <a:schemeClr val="accent2"/>
                </a:solidFill>
              </a:ln>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99642" y="1327964"/>
                <a:ext cx="278985" cy="237744"/>
              </a:xfrm>
              <a:prstGeom prst="rect">
                <a:avLst/>
              </a:prstGeom>
              <a:ln>
                <a:solidFill>
                  <a:schemeClr val="accent2"/>
                </a:solidFill>
              </a:ln>
            </p:spPr>
          </p:pic>
          <p:pic>
            <p:nvPicPr>
              <p:cNvPr id="58" name="Picture 5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13282" y="1309676"/>
                <a:ext cx="288986" cy="256032"/>
              </a:xfrm>
              <a:prstGeom prst="rect">
                <a:avLst/>
              </a:prstGeom>
              <a:ln>
                <a:solidFill>
                  <a:schemeClr val="accent2"/>
                </a:solidFill>
              </a:ln>
            </p:spPr>
          </p:pic>
        </p:grpSp>
        <p:grpSp>
          <p:nvGrpSpPr>
            <p:cNvPr id="59" name="Group 58"/>
            <p:cNvGrpSpPr>
              <a:grpSpLocks noChangeAspect="1"/>
            </p:cNvGrpSpPr>
            <p:nvPr/>
          </p:nvGrpSpPr>
          <p:grpSpPr>
            <a:xfrm>
              <a:off x="1251061" y="1817685"/>
              <a:ext cx="274320" cy="274320"/>
              <a:chOff x="3289318" y="875956"/>
              <a:chExt cx="812800" cy="812800"/>
            </a:xfrm>
          </p:grpSpPr>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9318" y="875956"/>
                <a:ext cx="812800" cy="812800"/>
              </a:xfrm>
              <a:prstGeom prst="rect">
                <a:avLst/>
              </a:prstGeom>
            </p:spPr>
          </p:pic>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4649" y="987932"/>
                <a:ext cx="291878" cy="256032"/>
              </a:xfrm>
              <a:prstGeom prst="rect">
                <a:avLst/>
              </a:prstGeom>
              <a:ln>
                <a:solidFill>
                  <a:schemeClr val="accent2"/>
                </a:solidFill>
              </a:ln>
            </p:spPr>
          </p:pic>
          <p:pic>
            <p:nvPicPr>
              <p:cNvPr id="62" name="Picture 6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99642" y="1327964"/>
                <a:ext cx="278985" cy="237744"/>
              </a:xfrm>
              <a:prstGeom prst="rect">
                <a:avLst/>
              </a:prstGeom>
              <a:ln>
                <a:solidFill>
                  <a:schemeClr val="accent2"/>
                </a:solidFill>
              </a:ln>
            </p:spPr>
          </p:pic>
          <p:pic>
            <p:nvPicPr>
              <p:cNvPr id="63" name="Picture 6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13282" y="1309676"/>
                <a:ext cx="288986" cy="256032"/>
              </a:xfrm>
              <a:prstGeom prst="rect">
                <a:avLst/>
              </a:prstGeom>
              <a:ln>
                <a:solidFill>
                  <a:schemeClr val="accent2"/>
                </a:solidFill>
              </a:ln>
            </p:spPr>
          </p:pic>
        </p:grpSp>
      </p:grpSp>
      <p:grpSp>
        <p:nvGrpSpPr>
          <p:cNvPr id="10" name="Group 9"/>
          <p:cNvGrpSpPr/>
          <p:nvPr/>
        </p:nvGrpSpPr>
        <p:grpSpPr>
          <a:xfrm>
            <a:off x="2826845" y="2085341"/>
            <a:ext cx="4626050" cy="2795314"/>
            <a:chOff x="1917610" y="1218495"/>
            <a:chExt cx="2891281" cy="1747071"/>
          </a:xfrm>
        </p:grpSpPr>
        <p:grpSp>
          <p:nvGrpSpPr>
            <p:cNvPr id="19" name="Group 18"/>
            <p:cNvGrpSpPr>
              <a:grpSpLocks noChangeAspect="1"/>
            </p:cNvGrpSpPr>
            <p:nvPr/>
          </p:nvGrpSpPr>
          <p:grpSpPr>
            <a:xfrm>
              <a:off x="1917610" y="1218495"/>
              <a:ext cx="2891281" cy="834733"/>
              <a:chOff x="531161" y="2591273"/>
              <a:chExt cx="3483949" cy="1005840"/>
            </a:xfrm>
          </p:grpSpPr>
          <p:sp>
            <p:nvSpPr>
              <p:cNvPr id="20" name="Rounded Rectangle 11"/>
              <p:cNvSpPr>
                <a:spLocks noChangeArrowheads="1"/>
              </p:cNvSpPr>
              <p:nvPr/>
            </p:nvSpPr>
            <p:spPr bwMode="auto">
              <a:xfrm>
                <a:off x="531161" y="2591273"/>
                <a:ext cx="3483949" cy="1005840"/>
              </a:xfrm>
              <a:prstGeom prst="roundRect">
                <a:avLst>
                  <a:gd name="adj" fmla="val 16667"/>
                </a:avLst>
              </a:prstGeom>
              <a:gradFill>
                <a:gsLst>
                  <a:gs pos="0">
                    <a:schemeClr val="bg1">
                      <a:lumMod val="65000"/>
                    </a:schemeClr>
                  </a:gs>
                  <a:gs pos="50000">
                    <a:schemeClr val="bg1">
                      <a:lumMod val="75000"/>
                    </a:schemeClr>
                  </a:gs>
                  <a:gs pos="100000">
                    <a:schemeClr val="bg1">
                      <a:lumMod val="85000"/>
                    </a:schemeClr>
                  </a:gs>
                </a:gsLst>
              </a:gra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61231" tIns="0" rIns="61231" bIns="30616" anchorCtr="1"/>
              <a:lstStyle/>
              <a:p>
                <a:pPr defTabSz="1097230">
                  <a:defRPr/>
                </a:pPr>
                <a:r>
                  <a:rPr lang="en-US" sz="1600" b="1" dirty="0">
                    <a:solidFill>
                      <a:schemeClr val="tx1">
                        <a:lumMod val="65000"/>
                        <a:lumOff val="35000"/>
                      </a:schemeClr>
                    </a:solidFill>
                    <a:latin typeface="Arial"/>
                    <a:ea typeface="ＭＳ Ｐゴシック" charset="0"/>
                  </a:rPr>
                  <a:t>Deployment &amp; Process Orchestration</a:t>
                </a:r>
              </a:p>
            </p:txBody>
          </p:sp>
          <p:grpSp>
            <p:nvGrpSpPr>
              <p:cNvPr id="21" name="Group 20"/>
              <p:cNvGrpSpPr/>
              <p:nvPr/>
            </p:nvGrpSpPr>
            <p:grpSpPr>
              <a:xfrm>
                <a:off x="1527974" y="2988530"/>
                <a:ext cx="1674100" cy="341872"/>
                <a:chOff x="2357936" y="2075227"/>
                <a:chExt cx="1805617" cy="272771"/>
              </a:xfrm>
            </p:grpSpPr>
            <p:sp>
              <p:nvSpPr>
                <p:cNvPr id="25" name="Process 33"/>
                <p:cNvSpPr>
                  <a:spLocks noChangeArrowheads="1"/>
                </p:cNvSpPr>
                <p:nvPr/>
              </p:nvSpPr>
              <p:spPr bwMode="auto">
                <a:xfrm>
                  <a:off x="2843470" y="2260291"/>
                  <a:ext cx="149670" cy="87707"/>
                </a:xfrm>
                <a:prstGeom prst="flowChartProcess">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rgbClr val="0070C0"/>
                  </a:solidFill>
                  <a:headEnd/>
                  <a:tailEnd/>
                </a:ln>
              </p:spPr>
              <p:style>
                <a:lnRef idx="1">
                  <a:schemeClr val="accent5"/>
                </a:lnRef>
                <a:fillRef idx="2">
                  <a:schemeClr val="accent5"/>
                </a:fillRef>
                <a:effectRef idx="1">
                  <a:schemeClr val="accent5"/>
                </a:effectRef>
                <a:fontRef idx="minor">
                  <a:schemeClr val="dk1"/>
                </a:fontRef>
              </p:style>
              <p:txBody>
                <a:bodyPr lIns="61231" tIns="30616" rIns="61231" bIns="30616"/>
                <a:lstStyle/>
                <a:p>
                  <a:pPr defTabSz="1097230">
                    <a:defRPr/>
                  </a:pPr>
                  <a:endParaRPr lang="en-US" sz="1000" b="1">
                    <a:solidFill>
                      <a:prstClr val="black"/>
                    </a:solidFill>
                    <a:latin typeface="Arial"/>
                  </a:endParaRPr>
                </a:p>
              </p:txBody>
            </p:sp>
            <p:sp>
              <p:nvSpPr>
                <p:cNvPr id="26" name="Decision 34"/>
                <p:cNvSpPr>
                  <a:spLocks noChangeArrowheads="1"/>
                </p:cNvSpPr>
                <p:nvPr/>
              </p:nvSpPr>
              <p:spPr bwMode="auto">
                <a:xfrm>
                  <a:off x="3249236" y="2172154"/>
                  <a:ext cx="150332" cy="87707"/>
                </a:xfrm>
                <a:prstGeom prst="flowChartDecision">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rgbClr val="0070C0"/>
                  </a:solidFill>
                  <a:headEnd/>
                  <a:tailEnd/>
                </a:ln>
              </p:spPr>
              <p:style>
                <a:lnRef idx="1">
                  <a:schemeClr val="accent5"/>
                </a:lnRef>
                <a:fillRef idx="2">
                  <a:schemeClr val="accent5"/>
                </a:fillRef>
                <a:effectRef idx="1">
                  <a:schemeClr val="accent5"/>
                </a:effectRef>
                <a:fontRef idx="minor">
                  <a:schemeClr val="dk1"/>
                </a:fontRef>
              </p:style>
              <p:txBody>
                <a:bodyPr lIns="61231" tIns="30616" rIns="61231" bIns="30616"/>
                <a:lstStyle/>
                <a:p>
                  <a:pPr defTabSz="1097230">
                    <a:defRPr/>
                  </a:pPr>
                  <a:endParaRPr lang="en-US" sz="1000" b="1">
                    <a:solidFill>
                      <a:prstClr val="black"/>
                    </a:solidFill>
                    <a:latin typeface="Arial"/>
                  </a:endParaRPr>
                </a:p>
              </p:txBody>
            </p:sp>
            <p:sp>
              <p:nvSpPr>
                <p:cNvPr id="27" name="Manual Input 35"/>
                <p:cNvSpPr>
                  <a:spLocks noChangeArrowheads="1"/>
                </p:cNvSpPr>
                <p:nvPr/>
              </p:nvSpPr>
              <p:spPr bwMode="auto">
                <a:xfrm>
                  <a:off x="2357936" y="2180058"/>
                  <a:ext cx="150332" cy="117372"/>
                </a:xfrm>
                <a:prstGeom prst="flowChartManualInpu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rgbClr val="0070C0"/>
                  </a:solidFill>
                  <a:headEnd/>
                  <a:tailEnd/>
                </a:ln>
              </p:spPr>
              <p:style>
                <a:lnRef idx="1">
                  <a:schemeClr val="accent5"/>
                </a:lnRef>
                <a:fillRef idx="2">
                  <a:schemeClr val="accent5"/>
                </a:fillRef>
                <a:effectRef idx="1">
                  <a:schemeClr val="accent5"/>
                </a:effectRef>
                <a:fontRef idx="minor">
                  <a:schemeClr val="dk1"/>
                </a:fontRef>
              </p:style>
              <p:txBody>
                <a:bodyPr lIns="61231" tIns="30616" rIns="61231" bIns="30616"/>
                <a:lstStyle/>
                <a:p>
                  <a:pPr defTabSz="1097230">
                    <a:defRPr/>
                  </a:pPr>
                  <a:endParaRPr lang="en-US" sz="1000" b="1">
                    <a:solidFill>
                      <a:prstClr val="black"/>
                    </a:solidFill>
                    <a:latin typeface="Arial"/>
                  </a:endParaRPr>
                </a:p>
              </p:txBody>
            </p:sp>
            <p:sp>
              <p:nvSpPr>
                <p:cNvPr id="28" name="Terminator 37"/>
                <p:cNvSpPr>
                  <a:spLocks noChangeArrowheads="1"/>
                </p:cNvSpPr>
                <p:nvPr/>
              </p:nvSpPr>
              <p:spPr bwMode="auto">
                <a:xfrm>
                  <a:off x="3936652" y="2199047"/>
                  <a:ext cx="180133" cy="87707"/>
                </a:xfrm>
                <a:prstGeom prst="flowChartTerminator">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rgbClr val="0070C0"/>
                  </a:solidFill>
                  <a:headEnd/>
                  <a:tailEnd/>
                </a:ln>
              </p:spPr>
              <p:style>
                <a:lnRef idx="1">
                  <a:schemeClr val="accent5"/>
                </a:lnRef>
                <a:fillRef idx="2">
                  <a:schemeClr val="accent5"/>
                </a:fillRef>
                <a:effectRef idx="1">
                  <a:schemeClr val="accent5"/>
                </a:effectRef>
                <a:fontRef idx="minor">
                  <a:schemeClr val="dk1"/>
                </a:fontRef>
              </p:style>
              <p:txBody>
                <a:bodyPr lIns="61231" tIns="30616" rIns="61231" bIns="30616"/>
                <a:lstStyle/>
                <a:p>
                  <a:pPr defTabSz="1097230">
                    <a:defRPr/>
                  </a:pPr>
                  <a:endParaRPr lang="en-US" sz="1000" b="1">
                    <a:solidFill>
                      <a:prstClr val="black"/>
                    </a:solidFill>
                    <a:latin typeface="Arial"/>
                  </a:endParaRPr>
                </a:p>
              </p:txBody>
            </p:sp>
            <p:cxnSp>
              <p:nvCxnSpPr>
                <p:cNvPr id="29" name="Elbow Connector 41"/>
                <p:cNvCxnSpPr>
                  <a:cxnSpLocks noChangeShapeType="1"/>
                </p:cNvCxnSpPr>
                <p:nvPr/>
              </p:nvCxnSpPr>
              <p:spPr bwMode="auto">
                <a:xfrm>
                  <a:off x="2508268" y="2238744"/>
                  <a:ext cx="335201" cy="65400"/>
                </a:xfrm>
                <a:prstGeom prst="bentConnector3">
                  <a:avLst>
                    <a:gd name="adj1" fmla="val 50000"/>
                  </a:avLst>
                </a:prstGeom>
                <a:noFill/>
                <a:ln w="9525">
                  <a:solidFill>
                    <a:srgbClr val="002060"/>
                  </a:solidFill>
                  <a:round/>
                  <a:headEnd/>
                  <a:tailEnd type="arrow" w="med" len="med"/>
                </a:ln>
              </p:spPr>
            </p:cxnSp>
            <p:cxnSp>
              <p:nvCxnSpPr>
                <p:cNvPr id="30" name="Elbow Connector 43"/>
                <p:cNvCxnSpPr>
                  <a:cxnSpLocks noChangeShapeType="1"/>
                </p:cNvCxnSpPr>
                <p:nvPr/>
              </p:nvCxnSpPr>
              <p:spPr bwMode="auto">
                <a:xfrm flipV="1">
                  <a:off x="2993139" y="2237074"/>
                  <a:ext cx="231696" cy="67070"/>
                </a:xfrm>
                <a:prstGeom prst="bentConnector3">
                  <a:avLst>
                    <a:gd name="adj1" fmla="val 50000"/>
                  </a:avLst>
                </a:prstGeom>
                <a:noFill/>
                <a:ln w="9525">
                  <a:solidFill>
                    <a:srgbClr val="002060"/>
                  </a:solidFill>
                  <a:round/>
                  <a:headEnd/>
                  <a:tailEnd type="arrow" w="med" len="med"/>
                </a:ln>
              </p:spPr>
            </p:cxnSp>
            <p:cxnSp>
              <p:nvCxnSpPr>
                <p:cNvPr id="31" name="Elbow Connector 45"/>
                <p:cNvCxnSpPr>
                  <a:cxnSpLocks noChangeShapeType="1"/>
                </p:cNvCxnSpPr>
                <p:nvPr/>
              </p:nvCxnSpPr>
              <p:spPr bwMode="auto">
                <a:xfrm>
                  <a:off x="3399567" y="2216008"/>
                  <a:ext cx="537084" cy="26894"/>
                </a:xfrm>
                <a:prstGeom prst="bentConnector3">
                  <a:avLst>
                    <a:gd name="adj1" fmla="val 50000"/>
                  </a:avLst>
                </a:prstGeom>
                <a:noFill/>
                <a:ln w="9525">
                  <a:solidFill>
                    <a:srgbClr val="002060"/>
                  </a:solidFill>
                  <a:round/>
                  <a:headEnd/>
                  <a:tailEnd type="arrow" w="med" len="med"/>
                </a:ln>
              </p:spPr>
            </p:cxnSp>
            <p:cxnSp>
              <p:nvCxnSpPr>
                <p:cNvPr id="32" name="Elbow Connector 47"/>
                <p:cNvCxnSpPr>
                  <a:cxnSpLocks noChangeShapeType="1"/>
                </p:cNvCxnSpPr>
                <p:nvPr/>
              </p:nvCxnSpPr>
              <p:spPr bwMode="auto">
                <a:xfrm flipV="1">
                  <a:off x="3670281" y="2119081"/>
                  <a:ext cx="235675" cy="96926"/>
                </a:xfrm>
                <a:prstGeom prst="bentConnector3">
                  <a:avLst>
                    <a:gd name="adj1" fmla="val 50000"/>
                  </a:avLst>
                </a:prstGeom>
                <a:noFill/>
                <a:ln w="9525">
                  <a:solidFill>
                    <a:srgbClr val="002060"/>
                  </a:solidFill>
                  <a:round/>
                  <a:headEnd/>
                  <a:tailEnd type="arrow" w="med" len="med"/>
                </a:ln>
              </p:spPr>
            </p:cxnSp>
            <p:sp>
              <p:nvSpPr>
                <p:cNvPr id="33" name="Terminator 37"/>
                <p:cNvSpPr>
                  <a:spLocks noChangeArrowheads="1"/>
                </p:cNvSpPr>
                <p:nvPr/>
              </p:nvSpPr>
              <p:spPr bwMode="auto">
                <a:xfrm>
                  <a:off x="3941035" y="2075227"/>
                  <a:ext cx="222518" cy="87707"/>
                </a:xfrm>
                <a:prstGeom prst="flowChartTerminator">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rgbClr val="0070C0"/>
                  </a:solidFill>
                  <a:headEnd/>
                  <a:tailEnd/>
                </a:ln>
              </p:spPr>
              <p:style>
                <a:lnRef idx="1">
                  <a:schemeClr val="accent5"/>
                </a:lnRef>
                <a:fillRef idx="2">
                  <a:schemeClr val="accent5"/>
                </a:fillRef>
                <a:effectRef idx="1">
                  <a:schemeClr val="accent5"/>
                </a:effectRef>
                <a:fontRef idx="minor">
                  <a:schemeClr val="dk1"/>
                </a:fontRef>
              </p:style>
              <p:txBody>
                <a:bodyPr lIns="61231" tIns="30616" rIns="61231" bIns="30616"/>
                <a:lstStyle/>
                <a:p>
                  <a:pPr defTabSz="1097230">
                    <a:defRPr/>
                  </a:pPr>
                  <a:endParaRPr lang="en-US" sz="1000" b="1">
                    <a:solidFill>
                      <a:prstClr val="black"/>
                    </a:solidFill>
                    <a:latin typeface="Arial"/>
                  </a:endParaRPr>
                </a:p>
              </p:txBody>
            </p:sp>
          </p:grpSp>
          <p:sp>
            <p:nvSpPr>
              <p:cNvPr id="22" name="Rectangle 21"/>
              <p:cNvSpPr/>
              <p:nvPr/>
            </p:nvSpPr>
            <p:spPr>
              <a:xfrm>
                <a:off x="652327" y="3421791"/>
                <a:ext cx="3315787" cy="142907"/>
              </a:xfrm>
              <a:prstGeom prst="rect">
                <a:avLst/>
              </a:prstGeom>
              <a:solidFill>
                <a:schemeClr val="bg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1097230"/>
                <a:r>
                  <a:rPr lang="en-US" sz="1100" dirty="0">
                    <a:solidFill>
                      <a:srgbClr val="000000"/>
                    </a:solidFill>
                    <a:latin typeface="Arial"/>
                  </a:rPr>
                  <a:t>Flow Engine </a:t>
                </a:r>
              </a:p>
            </p:txBody>
          </p:sp>
          <p:sp>
            <p:nvSpPr>
              <p:cNvPr id="23" name="Rectangle 22"/>
              <p:cNvSpPr/>
              <p:nvPr/>
            </p:nvSpPr>
            <p:spPr>
              <a:xfrm>
                <a:off x="652326" y="3088568"/>
                <a:ext cx="848063" cy="277039"/>
              </a:xfrm>
              <a:prstGeom prst="rect">
                <a:avLst/>
              </a:prstGeom>
              <a:solidFill>
                <a:schemeClr val="bg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1097230"/>
                <a:r>
                  <a:rPr lang="en-US" sz="1000" dirty="0">
                    <a:solidFill>
                      <a:srgbClr val="000000"/>
                    </a:solidFill>
                    <a:latin typeface="Arial"/>
                  </a:rPr>
                  <a:t>3</a:t>
                </a:r>
                <a:r>
                  <a:rPr lang="en-US" sz="1000" baseline="30000" dirty="0">
                    <a:solidFill>
                      <a:srgbClr val="000000"/>
                    </a:solidFill>
                    <a:latin typeface="Arial"/>
                  </a:rPr>
                  <a:t>rd</a:t>
                </a:r>
                <a:r>
                  <a:rPr lang="en-US" sz="1000" dirty="0">
                    <a:solidFill>
                      <a:srgbClr val="000000"/>
                    </a:solidFill>
                    <a:latin typeface="Arial"/>
                  </a:rPr>
                  <a:t> Party Integrations</a:t>
                </a:r>
              </a:p>
            </p:txBody>
          </p:sp>
          <p:sp>
            <p:nvSpPr>
              <p:cNvPr id="24" name="Rectangle 23"/>
              <p:cNvSpPr/>
              <p:nvPr/>
            </p:nvSpPr>
            <p:spPr>
              <a:xfrm>
                <a:off x="3242692" y="2852973"/>
                <a:ext cx="725423" cy="512636"/>
              </a:xfrm>
              <a:prstGeom prst="rect">
                <a:avLst/>
              </a:prstGeom>
              <a:solidFill>
                <a:schemeClr val="bg2">
                  <a:lumMod val="20000"/>
                  <a:lumOff val="8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1097230"/>
                <a:r>
                  <a:rPr lang="en-US" sz="1300" dirty="0">
                    <a:solidFill>
                      <a:srgbClr val="000000"/>
                    </a:solidFill>
                    <a:latin typeface="Arial"/>
                  </a:rPr>
                  <a:t>Service  Composer</a:t>
                </a:r>
              </a:p>
            </p:txBody>
          </p:sp>
        </p:grpSp>
        <p:grpSp>
          <p:nvGrpSpPr>
            <p:cNvPr id="8" name="Group 7"/>
            <p:cNvGrpSpPr>
              <a:grpSpLocks noChangeAspect="1"/>
            </p:cNvGrpSpPr>
            <p:nvPr/>
          </p:nvGrpSpPr>
          <p:grpSpPr>
            <a:xfrm>
              <a:off x="1918999" y="2151795"/>
              <a:ext cx="1334571" cy="813771"/>
              <a:chOff x="2512359" y="2170398"/>
              <a:chExt cx="1503678" cy="916886"/>
            </a:xfrm>
          </p:grpSpPr>
          <p:sp>
            <p:nvSpPr>
              <p:cNvPr id="35" name="Rounded Rectangle 11"/>
              <p:cNvSpPr>
                <a:spLocks noChangeArrowheads="1"/>
              </p:cNvSpPr>
              <p:nvPr/>
            </p:nvSpPr>
            <p:spPr bwMode="auto">
              <a:xfrm>
                <a:off x="2512359" y="2170398"/>
                <a:ext cx="1503678" cy="916886"/>
              </a:xfrm>
              <a:prstGeom prst="roundRect">
                <a:avLst>
                  <a:gd name="adj" fmla="val 16667"/>
                </a:avLst>
              </a:prstGeom>
              <a:gradFill>
                <a:gsLst>
                  <a:gs pos="0">
                    <a:schemeClr val="bg1">
                      <a:lumMod val="65000"/>
                    </a:schemeClr>
                  </a:gs>
                  <a:gs pos="60000">
                    <a:schemeClr val="bg1">
                      <a:lumMod val="75000"/>
                    </a:schemeClr>
                  </a:gs>
                  <a:gs pos="100000">
                    <a:schemeClr val="bg1">
                      <a:lumMod val="85000"/>
                    </a:schemeClr>
                  </a:gs>
                </a:gsLst>
              </a:gra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tIns="30616" rIns="0" bIns="30616" anchorCtr="1"/>
              <a:lstStyle/>
              <a:p>
                <a:pPr>
                  <a:defRPr/>
                </a:pPr>
                <a:r>
                  <a:rPr lang="en-US" sz="1300" b="1" dirty="0">
                    <a:solidFill>
                      <a:schemeClr val="tx1">
                        <a:lumMod val="65000"/>
                        <a:lumOff val="35000"/>
                      </a:schemeClr>
                    </a:solidFill>
                    <a:ea typeface="ＭＳ Ｐゴシック" charset="0"/>
                  </a:rPr>
                  <a:t>Template Management</a:t>
                </a:r>
              </a:p>
            </p:txBody>
          </p:sp>
          <p:sp>
            <p:nvSpPr>
              <p:cNvPr id="36" name="Rectangle 35"/>
              <p:cNvSpPr/>
              <p:nvPr/>
            </p:nvSpPr>
            <p:spPr>
              <a:xfrm>
                <a:off x="2668655" y="2459511"/>
                <a:ext cx="1191292" cy="234437"/>
              </a:xfrm>
              <a:prstGeom prst="rect">
                <a:avLst/>
              </a:prstGeom>
              <a:solidFill>
                <a:schemeClr val="bg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Template API</a:t>
                </a:r>
              </a:p>
            </p:txBody>
          </p:sp>
          <p:sp>
            <p:nvSpPr>
              <p:cNvPr id="38" name="Rounded Rectangle 11"/>
              <p:cNvSpPr>
                <a:spLocks noChangeArrowheads="1"/>
              </p:cNvSpPr>
              <p:nvPr/>
            </p:nvSpPr>
            <p:spPr bwMode="auto">
              <a:xfrm>
                <a:off x="3311376" y="2785371"/>
                <a:ext cx="524775" cy="217456"/>
              </a:xfrm>
              <a:prstGeom prst="roundRect">
                <a:avLst>
                  <a:gd name="adj" fmla="val 16667"/>
                </a:avLst>
              </a:prstGeom>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tIns="30616" rIns="0" bIns="30616" anchor="ctr" anchorCtr="0"/>
              <a:lstStyle/>
              <a:p>
                <a:pPr algn="ctr">
                  <a:defRPr/>
                </a:pPr>
                <a:r>
                  <a:rPr lang="en-US" sz="1000" b="1" dirty="0">
                    <a:solidFill>
                      <a:srgbClr val="000000"/>
                    </a:solidFill>
                    <a:ea typeface="ＭＳ Ｐゴシック" charset="0"/>
                  </a:rPr>
                  <a:t>K8s </a:t>
                </a:r>
                <a:r>
                  <a:rPr lang="en-US" sz="1000" b="1" dirty="0">
                    <a:solidFill>
                      <a:srgbClr val="000000"/>
                    </a:solidFill>
                    <a:ea typeface="ＭＳ Ｐゴシック" charset="0"/>
                  </a:rPr>
                  <a:t>Helm</a:t>
                </a:r>
                <a:endParaRPr lang="en-US" sz="200" b="1" dirty="0">
                  <a:solidFill>
                    <a:srgbClr val="000000"/>
                  </a:solidFill>
                  <a:ea typeface="ＭＳ Ｐゴシック" charset="0"/>
                </a:endParaRPr>
              </a:p>
            </p:txBody>
          </p:sp>
          <p:sp>
            <p:nvSpPr>
              <p:cNvPr id="39" name="Rounded Rectangle 11"/>
              <p:cNvSpPr>
                <a:spLocks noChangeArrowheads="1"/>
              </p:cNvSpPr>
              <p:nvPr/>
            </p:nvSpPr>
            <p:spPr bwMode="auto">
              <a:xfrm>
                <a:off x="2697584" y="2775988"/>
                <a:ext cx="484282" cy="242260"/>
              </a:xfrm>
              <a:prstGeom prst="roundRect">
                <a:avLst>
                  <a:gd name="adj" fmla="val 16667"/>
                </a:avLst>
              </a:prstGeom>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tIns="30616" rIns="0" bIns="30616" anchor="ctr" anchorCtr="0"/>
              <a:lstStyle/>
              <a:p>
                <a:pPr algn="ctr">
                  <a:defRPr/>
                </a:pPr>
                <a:r>
                  <a:rPr lang="is-IS" sz="1000" b="1" dirty="0">
                    <a:solidFill>
                      <a:srgbClr val="000000"/>
                    </a:solidFill>
                    <a:ea typeface="ＭＳ Ｐゴシック" charset="0"/>
                  </a:rPr>
                  <a:t>Terraform</a:t>
                </a:r>
                <a:endParaRPr lang="en-US" sz="200" b="1" dirty="0">
                  <a:solidFill>
                    <a:srgbClr val="000000"/>
                  </a:solidFill>
                  <a:ea typeface="ＭＳ Ｐゴシック" charset="0"/>
                </a:endParaRPr>
              </a:p>
            </p:txBody>
          </p:sp>
        </p:grpSp>
        <p:grpSp>
          <p:nvGrpSpPr>
            <p:cNvPr id="7" name="Group 6"/>
            <p:cNvGrpSpPr>
              <a:grpSpLocks noChangeAspect="1"/>
            </p:cNvGrpSpPr>
            <p:nvPr/>
          </p:nvGrpSpPr>
          <p:grpSpPr>
            <a:xfrm>
              <a:off x="3480471" y="2158196"/>
              <a:ext cx="1324073" cy="807370"/>
              <a:chOff x="719021" y="3805673"/>
              <a:chExt cx="1503678" cy="916886"/>
            </a:xfrm>
          </p:grpSpPr>
          <p:sp>
            <p:nvSpPr>
              <p:cNvPr id="65" name="Rounded Rectangle 11"/>
              <p:cNvSpPr>
                <a:spLocks noChangeArrowheads="1"/>
              </p:cNvSpPr>
              <p:nvPr/>
            </p:nvSpPr>
            <p:spPr bwMode="auto">
              <a:xfrm>
                <a:off x="719021" y="3805673"/>
                <a:ext cx="1503678" cy="916886"/>
              </a:xfrm>
              <a:prstGeom prst="roundRect">
                <a:avLst>
                  <a:gd name="adj" fmla="val 16667"/>
                </a:avLst>
              </a:prstGeom>
              <a:gradFill>
                <a:gsLst>
                  <a:gs pos="0">
                    <a:schemeClr val="bg1">
                      <a:lumMod val="65000"/>
                    </a:schemeClr>
                  </a:gs>
                  <a:gs pos="60000">
                    <a:schemeClr val="bg1">
                      <a:lumMod val="75000"/>
                    </a:schemeClr>
                  </a:gs>
                  <a:gs pos="100000">
                    <a:schemeClr val="bg1">
                      <a:lumMod val="85000"/>
                    </a:schemeClr>
                  </a:gs>
                </a:gsLst>
              </a:gra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tIns="30616" rIns="0" bIns="30616" anchorCtr="1"/>
              <a:lstStyle/>
              <a:p>
                <a:pPr>
                  <a:defRPr/>
                </a:pPr>
                <a:r>
                  <a:rPr lang="en-US" sz="1300" b="1" dirty="0">
                    <a:solidFill>
                      <a:schemeClr val="tx1">
                        <a:lumMod val="65000"/>
                        <a:lumOff val="35000"/>
                      </a:schemeClr>
                    </a:solidFill>
                    <a:ea typeface="ＭＳ Ｐゴシック" charset="0"/>
                  </a:rPr>
                  <a:t>Instance Management</a:t>
                </a:r>
                <a:endParaRPr lang="en-US" sz="1300" b="1" dirty="0">
                  <a:solidFill>
                    <a:schemeClr val="tx1">
                      <a:lumMod val="65000"/>
                      <a:lumOff val="35000"/>
                    </a:schemeClr>
                  </a:solidFill>
                  <a:ea typeface="ＭＳ Ｐゴシック" charset="0"/>
                </a:endParaRPr>
              </a:p>
            </p:txBody>
          </p:sp>
          <p:sp>
            <p:nvSpPr>
              <p:cNvPr id="66" name="Rectangle 65"/>
              <p:cNvSpPr/>
              <p:nvPr/>
            </p:nvSpPr>
            <p:spPr>
              <a:xfrm>
                <a:off x="860159" y="4080188"/>
                <a:ext cx="1191292" cy="234437"/>
              </a:xfrm>
              <a:prstGeom prst="rect">
                <a:avLst/>
              </a:prstGeom>
              <a:solidFill>
                <a:schemeClr val="bg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Workload</a:t>
                </a:r>
                <a:endParaRPr lang="en-US" sz="1100" dirty="0">
                  <a:solidFill>
                    <a:srgbClr val="000000"/>
                  </a:solidFill>
                </a:endParaRPr>
              </a:p>
            </p:txBody>
          </p:sp>
          <p:sp>
            <p:nvSpPr>
              <p:cNvPr id="67" name="Rectangle 66"/>
              <p:cNvSpPr/>
              <p:nvPr/>
            </p:nvSpPr>
            <p:spPr>
              <a:xfrm>
                <a:off x="860159" y="4401373"/>
                <a:ext cx="1191292" cy="234437"/>
              </a:xfrm>
              <a:prstGeom prst="rect">
                <a:avLst/>
              </a:prstGeom>
              <a:solidFill>
                <a:schemeClr val="bg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0000"/>
                    </a:solidFill>
                  </a:rPr>
                  <a:t>Service</a:t>
                </a:r>
                <a:endParaRPr lang="en-US" sz="1100" dirty="0">
                  <a:solidFill>
                    <a:srgbClr val="000000"/>
                  </a:solidFill>
                </a:endParaRPr>
              </a:p>
            </p:txBody>
          </p:sp>
        </p:grpSp>
      </p:grpSp>
      <p:sp>
        <p:nvSpPr>
          <p:cNvPr id="69" name="Rounded Rectangle 11"/>
          <p:cNvSpPr>
            <a:spLocks noChangeArrowheads="1"/>
          </p:cNvSpPr>
          <p:nvPr/>
        </p:nvSpPr>
        <p:spPr bwMode="auto">
          <a:xfrm>
            <a:off x="1680143" y="5053500"/>
            <a:ext cx="5765797" cy="417477"/>
          </a:xfrm>
          <a:prstGeom prst="roundRect">
            <a:avLst>
              <a:gd name="adj" fmla="val 16667"/>
            </a:avLst>
          </a:prstGeom>
          <a:gradFill>
            <a:gsLst>
              <a:gs pos="0">
                <a:schemeClr val="bg1">
                  <a:lumMod val="65000"/>
                </a:schemeClr>
              </a:gs>
              <a:gs pos="50000">
                <a:schemeClr val="bg1">
                  <a:lumMod val="75000"/>
                </a:schemeClr>
              </a:gs>
              <a:gs pos="100000">
                <a:schemeClr val="bg1">
                  <a:lumMod val="85000"/>
                </a:schemeClr>
              </a:gs>
            </a:gsLst>
          </a:gra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7970" tIns="48986" rIns="97970" bIns="48986" anchor="ctr" anchorCtr="0"/>
          <a:lstStyle/>
          <a:p>
            <a:pPr algn="ctr">
              <a:defRPr/>
            </a:pPr>
            <a:r>
              <a:rPr lang="en-US" sz="1300" b="1" dirty="0">
                <a:solidFill>
                  <a:schemeClr val="tx1">
                    <a:lumMod val="65000"/>
                    <a:lumOff val="35000"/>
                  </a:schemeClr>
                </a:solidFill>
                <a:ea typeface="ＭＳ Ｐゴシック" charset="0"/>
              </a:rPr>
              <a:t>Multi-cloud Management Services</a:t>
            </a:r>
            <a:endParaRPr lang="en-US" sz="1300" b="1" dirty="0">
              <a:solidFill>
                <a:schemeClr val="tx1">
                  <a:lumMod val="65000"/>
                  <a:lumOff val="35000"/>
                </a:schemeClr>
              </a:solidFill>
              <a:ea typeface="ＭＳ Ｐゴシック" charset="0"/>
            </a:endParaRPr>
          </a:p>
        </p:txBody>
      </p:sp>
      <p:grpSp>
        <p:nvGrpSpPr>
          <p:cNvPr id="71" name="Group 70"/>
          <p:cNvGrpSpPr/>
          <p:nvPr/>
        </p:nvGrpSpPr>
        <p:grpSpPr>
          <a:xfrm>
            <a:off x="1520617" y="6075437"/>
            <a:ext cx="6144690" cy="1403428"/>
            <a:chOff x="765082" y="3642411"/>
            <a:chExt cx="3840431" cy="877142"/>
          </a:xfrm>
        </p:grpSpPr>
        <p:grpSp>
          <p:nvGrpSpPr>
            <p:cNvPr id="72" name="Group 71"/>
            <p:cNvGrpSpPr>
              <a:grpSpLocks noChangeAspect="1"/>
            </p:cNvGrpSpPr>
            <p:nvPr/>
          </p:nvGrpSpPr>
          <p:grpSpPr>
            <a:xfrm>
              <a:off x="3835848" y="3926498"/>
              <a:ext cx="769665" cy="593055"/>
              <a:chOff x="3587145" y="3915364"/>
              <a:chExt cx="611326" cy="471046"/>
            </a:xfrm>
          </p:grpSpPr>
          <p:sp>
            <p:nvSpPr>
              <p:cNvPr id="88" name="TextBox 87"/>
              <p:cNvSpPr txBox="1"/>
              <p:nvPr/>
            </p:nvSpPr>
            <p:spPr>
              <a:xfrm>
                <a:off x="3587145" y="4141950"/>
                <a:ext cx="611326" cy="244460"/>
              </a:xfrm>
              <a:prstGeom prst="rect">
                <a:avLst/>
              </a:prstGeom>
              <a:noFill/>
            </p:spPr>
            <p:txBody>
              <a:bodyPr wrap="square" rtlCol="0">
                <a:spAutoFit/>
              </a:bodyPr>
              <a:lstStyle/>
              <a:p>
                <a:pPr algn="ctr"/>
                <a:r>
                  <a:rPr lang="en-US" sz="1300" kern="0" spc="-48" dirty="0">
                    <a:solidFill>
                      <a:srgbClr val="1D3649"/>
                    </a:solidFill>
                    <a:latin typeface="Arial"/>
                    <a:cs typeface="Arial"/>
                  </a:rPr>
                  <a:t>On-</a:t>
                </a:r>
                <a:r>
                  <a:rPr lang="en-US" sz="1300" kern="0" spc="-48" dirty="0" err="1">
                    <a:solidFill>
                      <a:srgbClr val="1D3649"/>
                    </a:solidFill>
                    <a:latin typeface="Arial"/>
                    <a:cs typeface="Arial"/>
                  </a:rPr>
                  <a:t>prem</a:t>
                </a:r>
                <a:r>
                  <a:rPr lang="en-US" sz="1300" kern="0" spc="-48" dirty="0">
                    <a:solidFill>
                      <a:srgbClr val="1D3649"/>
                    </a:solidFill>
                    <a:latin typeface="Arial"/>
                    <a:cs typeface="Arial"/>
                  </a:rPr>
                  <a:t> </a:t>
                </a:r>
                <a:r>
                  <a:rPr lang="en-US" sz="1300" kern="0" spc="-48" dirty="0">
                    <a:solidFill>
                      <a:srgbClr val="1D3649"/>
                    </a:solidFill>
                    <a:latin typeface="Arial"/>
                    <a:cs typeface="Arial"/>
                  </a:rPr>
                  <a:t>systems</a:t>
                </a:r>
              </a:p>
            </p:txBody>
          </p:sp>
          <p:pic>
            <p:nvPicPr>
              <p:cNvPr id="89" name="Picture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66270" y="3915364"/>
                <a:ext cx="376571" cy="248952"/>
              </a:xfrm>
              <a:prstGeom prst="rect">
                <a:avLst/>
              </a:prstGeom>
            </p:spPr>
          </p:pic>
        </p:grpSp>
        <p:cxnSp>
          <p:nvCxnSpPr>
            <p:cNvPr id="73" name="Straight Connector 72"/>
            <p:cNvCxnSpPr/>
            <p:nvPr/>
          </p:nvCxnSpPr>
          <p:spPr>
            <a:xfrm>
              <a:off x="1136773" y="3642411"/>
              <a:ext cx="3083907" cy="2887"/>
            </a:xfrm>
            <a:prstGeom prst="line">
              <a:avLst/>
            </a:prstGeom>
            <a:ln w="25400">
              <a:solidFill>
                <a:schemeClr val="tx1">
                  <a:lumMod val="50000"/>
                  <a:lumOff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765082" y="3916799"/>
              <a:ext cx="715262" cy="550345"/>
              <a:chOff x="1270042" y="3916808"/>
              <a:chExt cx="479336" cy="375695"/>
            </a:xfrm>
          </p:grpSpPr>
          <p:sp>
            <p:nvSpPr>
              <p:cNvPr id="86" name="TextBox 85"/>
              <p:cNvSpPr txBox="1"/>
              <p:nvPr/>
            </p:nvSpPr>
            <p:spPr>
              <a:xfrm>
                <a:off x="1270042" y="4161187"/>
                <a:ext cx="473765" cy="131316"/>
              </a:xfrm>
              <a:prstGeom prst="rect">
                <a:avLst/>
              </a:prstGeom>
              <a:noFill/>
            </p:spPr>
            <p:txBody>
              <a:bodyPr wrap="square" rtlCol="0">
                <a:spAutoFit/>
              </a:bodyPr>
              <a:lstStyle/>
              <a:p>
                <a:pPr algn="ctr"/>
                <a:r>
                  <a:rPr lang="en-US" sz="1300" kern="0" spc="-48" dirty="0">
                    <a:solidFill>
                      <a:srgbClr val="1D3649"/>
                    </a:solidFill>
                    <a:latin typeface="Arial"/>
                    <a:cs typeface="Arial"/>
                  </a:rPr>
                  <a:t>Public </a:t>
                </a:r>
                <a:r>
                  <a:rPr lang="en-US" sz="1400" kern="0" spc="-48" dirty="0">
                    <a:solidFill>
                      <a:srgbClr val="1D3649"/>
                    </a:solidFill>
                    <a:latin typeface="Arial"/>
                    <a:cs typeface="Arial"/>
                  </a:rPr>
                  <a:t>cloud</a:t>
                </a:r>
                <a:endParaRPr lang="en-US" sz="1300" kern="0" spc="-48" dirty="0">
                  <a:solidFill>
                    <a:srgbClr val="1D3649"/>
                  </a:solidFill>
                  <a:latin typeface="Arial"/>
                  <a:cs typeface="Arial"/>
                </a:endParaRPr>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36859" y="3916808"/>
                <a:ext cx="412519" cy="272716"/>
              </a:xfrm>
              <a:prstGeom prst="rect">
                <a:avLst/>
              </a:prstGeom>
              <a:ln>
                <a:noFill/>
              </a:ln>
              <a:effectLst>
                <a:softEdge rad="0"/>
              </a:effectLst>
            </p:spPr>
          </p:pic>
        </p:grpSp>
        <p:grpSp>
          <p:nvGrpSpPr>
            <p:cNvPr id="75" name="Group 74"/>
            <p:cNvGrpSpPr>
              <a:grpSpLocks noChangeAspect="1"/>
            </p:cNvGrpSpPr>
            <p:nvPr/>
          </p:nvGrpSpPr>
          <p:grpSpPr>
            <a:xfrm>
              <a:off x="2907418" y="3877469"/>
              <a:ext cx="999463" cy="594067"/>
              <a:chOff x="2898760" y="3865580"/>
              <a:chExt cx="791793" cy="470630"/>
            </a:xfrm>
          </p:grpSpPr>
          <p:sp>
            <p:nvSpPr>
              <p:cNvPr id="84" name="TextBox 83"/>
              <p:cNvSpPr txBox="1"/>
              <p:nvPr/>
            </p:nvSpPr>
            <p:spPr>
              <a:xfrm>
                <a:off x="2898760" y="4191438"/>
                <a:ext cx="791793" cy="144772"/>
              </a:xfrm>
              <a:prstGeom prst="rect">
                <a:avLst/>
              </a:prstGeom>
              <a:noFill/>
            </p:spPr>
            <p:txBody>
              <a:bodyPr wrap="square" rtlCol="0">
                <a:spAutoFit/>
              </a:bodyPr>
              <a:lstStyle/>
              <a:p>
                <a:pPr algn="ctr"/>
                <a:r>
                  <a:rPr lang="en-US" sz="1300" kern="0" spc="-48" dirty="0">
                    <a:solidFill>
                      <a:srgbClr val="1D3649"/>
                    </a:solidFill>
                    <a:latin typeface="Arial"/>
                    <a:cs typeface="Arial"/>
                  </a:rPr>
                  <a:t>Virtual environments</a:t>
                </a:r>
              </a:p>
            </p:txBody>
          </p:sp>
          <p:pic>
            <p:nvPicPr>
              <p:cNvPr id="85" name="Picture 8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88590" y="3865580"/>
                <a:ext cx="335348" cy="293527"/>
              </a:xfrm>
              <a:prstGeom prst="rect">
                <a:avLst/>
              </a:prstGeom>
            </p:spPr>
          </p:pic>
        </p:grpSp>
        <p:cxnSp>
          <p:nvCxnSpPr>
            <p:cNvPr id="76" name="Straight Connector 75"/>
            <p:cNvCxnSpPr/>
            <p:nvPr/>
          </p:nvCxnSpPr>
          <p:spPr>
            <a:xfrm flipV="1">
              <a:off x="4205335" y="3652935"/>
              <a:ext cx="2819" cy="208005"/>
            </a:xfrm>
            <a:prstGeom prst="line">
              <a:avLst/>
            </a:prstGeom>
            <a:ln w="25400">
              <a:solidFill>
                <a:schemeClr val="tx1">
                  <a:lumMod val="50000"/>
                  <a:lumOff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3352015" y="3656736"/>
              <a:ext cx="2819" cy="208005"/>
            </a:xfrm>
            <a:prstGeom prst="line">
              <a:avLst/>
            </a:prstGeom>
            <a:ln w="25400">
              <a:solidFill>
                <a:schemeClr val="tx1">
                  <a:lumMod val="50000"/>
                  <a:lumOff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78" name="Group 77"/>
            <p:cNvGrpSpPr>
              <a:grpSpLocks noChangeAspect="1"/>
            </p:cNvGrpSpPr>
            <p:nvPr/>
          </p:nvGrpSpPr>
          <p:grpSpPr>
            <a:xfrm>
              <a:off x="2360805" y="3997509"/>
              <a:ext cx="581891" cy="465713"/>
              <a:chOff x="4733799" y="4253223"/>
              <a:chExt cx="415956" cy="332908"/>
            </a:xfrm>
          </p:grpSpPr>
          <p:pic>
            <p:nvPicPr>
              <p:cNvPr id="82" name="Picture 8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77129" y="4253223"/>
                <a:ext cx="329296" cy="216394"/>
              </a:xfrm>
              <a:prstGeom prst="rect">
                <a:avLst/>
              </a:prstGeom>
            </p:spPr>
          </p:pic>
          <p:sp>
            <p:nvSpPr>
              <p:cNvPr id="83" name="Rectangle 82"/>
              <p:cNvSpPr/>
              <p:nvPr/>
            </p:nvSpPr>
            <p:spPr>
              <a:xfrm>
                <a:off x="4733799" y="4455500"/>
                <a:ext cx="415956" cy="130631"/>
              </a:xfrm>
              <a:prstGeom prst="rect">
                <a:avLst/>
              </a:prstGeom>
            </p:spPr>
            <p:txBody>
              <a:bodyPr wrap="none">
                <a:spAutoFit/>
              </a:bodyPr>
              <a:lstStyle/>
              <a:p>
                <a:pPr algn="ctr"/>
                <a:r>
                  <a:rPr lang="en-US" sz="1300" kern="0" spc="-48" dirty="0">
                    <a:solidFill>
                      <a:srgbClr val="1D3649"/>
                    </a:solidFill>
                    <a:latin typeface="Arial"/>
                    <a:cs typeface="Arial"/>
                  </a:rPr>
                  <a:t>Containers</a:t>
                </a:r>
                <a:endParaRPr lang="en-US" sz="1300" kern="0" spc="-48" dirty="0">
                  <a:solidFill>
                    <a:srgbClr val="1D3649"/>
                  </a:solidFill>
                  <a:latin typeface="Arial"/>
                  <a:cs typeface="Arial"/>
                </a:endParaRPr>
              </a:p>
            </p:txBody>
          </p:sp>
        </p:grpSp>
        <p:cxnSp>
          <p:nvCxnSpPr>
            <p:cNvPr id="79" name="Straight Connector 78"/>
            <p:cNvCxnSpPr/>
            <p:nvPr/>
          </p:nvCxnSpPr>
          <p:spPr>
            <a:xfrm flipV="1">
              <a:off x="2678692" y="3659232"/>
              <a:ext cx="2819" cy="208005"/>
            </a:xfrm>
            <a:prstGeom prst="line">
              <a:avLst/>
            </a:prstGeom>
            <a:ln w="25400">
              <a:solidFill>
                <a:schemeClr val="tx1">
                  <a:lumMod val="50000"/>
                  <a:lumOff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V="1">
              <a:off x="1135558" y="3655040"/>
              <a:ext cx="2819" cy="208005"/>
            </a:xfrm>
            <a:prstGeom prst="line">
              <a:avLst/>
            </a:prstGeom>
            <a:ln w="25400">
              <a:solidFill>
                <a:schemeClr val="tx1">
                  <a:lumMod val="50000"/>
                  <a:lumOff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V="1">
              <a:off x="1908178" y="3652935"/>
              <a:ext cx="2819" cy="208005"/>
            </a:xfrm>
            <a:prstGeom prst="line">
              <a:avLst/>
            </a:prstGeom>
            <a:ln w="25400">
              <a:solidFill>
                <a:schemeClr val="tx1">
                  <a:lumMod val="50000"/>
                  <a:lumOff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2791300" y="6567218"/>
            <a:ext cx="1128437" cy="807851"/>
            <a:chOff x="1855001" y="3914971"/>
            <a:chExt cx="539372" cy="359170"/>
          </a:xfrm>
        </p:grpSpPr>
        <p:sp>
          <p:nvSpPr>
            <p:cNvPr id="91" name="TextBox 90"/>
            <p:cNvSpPr txBox="1"/>
            <p:nvPr/>
          </p:nvSpPr>
          <p:spPr>
            <a:xfrm>
              <a:off x="1855001" y="4144146"/>
              <a:ext cx="539372" cy="129995"/>
            </a:xfrm>
            <a:prstGeom prst="rect">
              <a:avLst/>
            </a:prstGeom>
            <a:noFill/>
          </p:spPr>
          <p:txBody>
            <a:bodyPr wrap="square" rtlCol="0">
              <a:spAutoFit/>
            </a:bodyPr>
            <a:lstStyle/>
            <a:p>
              <a:pPr algn="ctr"/>
              <a:r>
                <a:rPr lang="en-US" sz="1300" kern="0" spc="-48" dirty="0">
                  <a:solidFill>
                    <a:srgbClr val="1D3649"/>
                  </a:solidFill>
                  <a:latin typeface="Arial"/>
                  <a:cs typeface="Arial"/>
                </a:rPr>
                <a:t>Private cloud</a:t>
              </a:r>
            </a:p>
          </p:txBody>
        </p:sp>
        <p:pic>
          <p:nvPicPr>
            <p:cNvPr id="92" name="Picture 9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90230" y="3914971"/>
              <a:ext cx="354565" cy="234403"/>
            </a:xfrm>
            <a:prstGeom prst="rect">
              <a:avLst/>
            </a:prstGeom>
          </p:spPr>
        </p:pic>
      </p:grpSp>
      <p:sp>
        <p:nvSpPr>
          <p:cNvPr id="12" name="TextBox 11"/>
          <p:cNvSpPr txBox="1"/>
          <p:nvPr/>
        </p:nvSpPr>
        <p:spPr>
          <a:xfrm>
            <a:off x="2722629" y="1314481"/>
            <a:ext cx="3633302" cy="492443"/>
          </a:xfrm>
          <a:prstGeom prst="rect">
            <a:avLst/>
          </a:prstGeom>
          <a:noFill/>
        </p:spPr>
        <p:txBody>
          <a:bodyPr wrap="none" lIns="146304" tIns="73152" rIns="146304" bIns="73152" rtlCol="0">
            <a:spAutoFit/>
          </a:bodyPr>
          <a:lstStyle/>
          <a:p>
            <a:r>
              <a:rPr lang="en-US" sz="2200" kern="0" spc="-48" dirty="0">
                <a:solidFill>
                  <a:schemeClr val="accent2">
                    <a:lumMod val="75000"/>
                  </a:schemeClr>
                </a:solidFill>
                <a:latin typeface="Arial"/>
                <a:cs typeface="Arial"/>
              </a:rPr>
              <a:t>Cloud Automation Manager</a:t>
            </a:r>
          </a:p>
        </p:txBody>
      </p:sp>
      <p:sp>
        <p:nvSpPr>
          <p:cNvPr id="97" name="Rounded Rectangle 11"/>
          <p:cNvSpPr>
            <a:spLocks noChangeArrowheads="1"/>
          </p:cNvSpPr>
          <p:nvPr/>
        </p:nvSpPr>
        <p:spPr bwMode="auto">
          <a:xfrm>
            <a:off x="159550" y="3975624"/>
            <a:ext cx="1032734" cy="1785165"/>
          </a:xfrm>
          <a:prstGeom prst="roundRect">
            <a:avLst>
              <a:gd name="adj" fmla="val 16667"/>
            </a:avLst>
          </a:prstGeom>
          <a:solidFill>
            <a:schemeClr val="accent2">
              <a:lumMod val="90000"/>
            </a:schemeClr>
          </a:soli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vert270" lIns="97970" tIns="48986" rIns="97970" bIns="48986" anchor="ctr" anchorCtr="0"/>
          <a:lstStyle/>
          <a:p>
            <a:pPr algn="ctr">
              <a:defRPr/>
            </a:pPr>
            <a:r>
              <a:rPr lang="en-US" sz="1900" b="1" dirty="0">
                <a:solidFill>
                  <a:schemeClr val="tx1">
                    <a:lumMod val="65000"/>
                    <a:lumOff val="35000"/>
                  </a:schemeClr>
                </a:solidFill>
                <a:ea typeface="ＭＳ Ｐゴシック" charset="0"/>
              </a:rPr>
              <a:t>Market place</a:t>
            </a:r>
            <a:endParaRPr lang="en-US" sz="1900" b="1" dirty="0">
              <a:solidFill>
                <a:schemeClr val="tx1">
                  <a:lumMod val="65000"/>
                  <a:lumOff val="35000"/>
                </a:schemeClr>
              </a:solidFill>
              <a:ea typeface="ＭＳ Ｐゴシック" charset="0"/>
            </a:endParaRPr>
          </a:p>
        </p:txBody>
      </p:sp>
      <p:sp>
        <p:nvSpPr>
          <p:cNvPr id="5" name="TextBox 4"/>
          <p:cNvSpPr txBox="1"/>
          <p:nvPr/>
        </p:nvSpPr>
        <p:spPr>
          <a:xfrm>
            <a:off x="11422297" y="7820225"/>
            <a:ext cx="2335511" cy="347788"/>
          </a:xfrm>
          <a:prstGeom prst="rect">
            <a:avLst/>
          </a:prstGeom>
          <a:noFill/>
        </p:spPr>
        <p:txBody>
          <a:bodyPr wrap="none" lIns="146304" tIns="73152" rIns="146304" bIns="73152" rtlCol="0">
            <a:spAutoFit/>
          </a:bodyPr>
          <a:lstStyle/>
          <a:p>
            <a:r>
              <a:rPr lang="en-US" sz="1300" kern="0" spc="-48" dirty="0">
                <a:solidFill>
                  <a:schemeClr val="tx1">
                    <a:lumMod val="75000"/>
                    <a:lumOff val="25000"/>
                  </a:schemeClr>
                </a:solidFill>
                <a:latin typeface="Arial"/>
                <a:cs typeface="Arial"/>
              </a:rPr>
              <a:t>(1) IBM </a:t>
            </a:r>
            <a:r>
              <a:rPr lang="en-US" sz="1300" kern="0" spc="-48" dirty="0" err="1">
                <a:solidFill>
                  <a:schemeClr val="tx1">
                    <a:lumMod val="75000"/>
                    <a:lumOff val="25000"/>
                  </a:schemeClr>
                </a:solidFill>
                <a:latin typeface="Arial"/>
                <a:cs typeface="Arial"/>
              </a:rPr>
              <a:t>Bluemix</a:t>
            </a:r>
            <a:r>
              <a:rPr lang="en-US" sz="1300" kern="0" spc="-48" dirty="0">
                <a:solidFill>
                  <a:schemeClr val="tx1">
                    <a:lumMod val="75000"/>
                    <a:lumOff val="25000"/>
                  </a:schemeClr>
                </a:solidFill>
                <a:latin typeface="Arial"/>
                <a:cs typeface="Arial"/>
              </a:rPr>
              <a:t> and </a:t>
            </a:r>
            <a:r>
              <a:rPr lang="en-US" sz="1300" kern="0" spc="-48" dirty="0" err="1">
                <a:solidFill>
                  <a:schemeClr val="tx1">
                    <a:lumMod val="75000"/>
                    <a:lumOff val="25000"/>
                  </a:schemeClr>
                </a:solidFill>
                <a:latin typeface="Arial"/>
                <a:cs typeface="Arial"/>
              </a:rPr>
              <a:t>Softlayer</a:t>
            </a:r>
            <a:endParaRPr lang="en-US" sz="1300" kern="0" spc="-48" dirty="0">
              <a:solidFill>
                <a:schemeClr val="tx1">
                  <a:lumMod val="75000"/>
                  <a:lumOff val="25000"/>
                </a:schemeClr>
              </a:solidFill>
              <a:latin typeface="Arial"/>
              <a:cs typeface="Arial"/>
            </a:endParaRPr>
          </a:p>
        </p:txBody>
      </p:sp>
      <p:sp>
        <p:nvSpPr>
          <p:cNvPr id="93"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6</a:t>
            </a:fld>
            <a:endParaRPr lang="en-US" dirty="0">
              <a:solidFill>
                <a:srgbClr val="6D7777"/>
              </a:solidFill>
            </a:endParaRPr>
          </a:p>
        </p:txBody>
      </p:sp>
    </p:spTree>
    <p:custDataLst>
      <p:tags r:id="rId1"/>
    </p:custDataLst>
    <p:extLst>
      <p:ext uri="{BB962C8B-B14F-4D97-AF65-F5344CB8AC3E}">
        <p14:creationId xmlns:p14="http://schemas.microsoft.com/office/powerpoint/2010/main" val="555513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731520" y="24766"/>
            <a:ext cx="13167360" cy="748957"/>
          </a:xfrm>
        </p:spPr>
        <p:txBody>
          <a:bodyPr/>
          <a:lstStyle/>
          <a:p>
            <a:r>
              <a:rPr lang="en-US" sz="3200" b="0" dirty="0">
                <a:solidFill>
                  <a:schemeClr val="accent3"/>
                </a:solidFill>
                <a:latin typeface="Arial" charset="0"/>
                <a:ea typeface="Arial" charset="0"/>
                <a:cs typeface="Arial" charset="0"/>
              </a:rPr>
              <a:t>Full stack automation, integration with DevOps tool chains</a:t>
            </a:r>
            <a:endParaRPr lang="en-US" sz="3200" b="0" dirty="0">
              <a:solidFill>
                <a:schemeClr val="accent3"/>
              </a:solidFill>
              <a:latin typeface="Arial" charset="0"/>
              <a:ea typeface="Arial" charset="0"/>
              <a:cs typeface="Arial" charset="0"/>
            </a:endParaRPr>
          </a:p>
        </p:txBody>
      </p:sp>
      <p:grpSp>
        <p:nvGrpSpPr>
          <p:cNvPr id="13" name="Group 12"/>
          <p:cNvGrpSpPr>
            <a:grpSpLocks noChangeAspect="1"/>
          </p:cNvGrpSpPr>
          <p:nvPr/>
        </p:nvGrpSpPr>
        <p:grpSpPr>
          <a:xfrm>
            <a:off x="364498" y="5833347"/>
            <a:ext cx="6622701" cy="1844771"/>
            <a:chOff x="252303" y="3213048"/>
            <a:chExt cx="4319697" cy="1203262"/>
          </a:xfrm>
        </p:grpSpPr>
        <p:sp>
          <p:nvSpPr>
            <p:cNvPr id="4" name="TextBox 3"/>
            <p:cNvSpPr txBox="1"/>
            <p:nvPr/>
          </p:nvSpPr>
          <p:spPr>
            <a:xfrm>
              <a:off x="252303" y="3314861"/>
              <a:ext cx="2220877" cy="999635"/>
            </a:xfrm>
            <a:prstGeom prst="rect">
              <a:avLst/>
            </a:prstGeom>
            <a:noFill/>
          </p:spPr>
          <p:txBody>
            <a:bodyPr wrap="square" rtlCol="0">
              <a:normAutofit/>
            </a:bodyPr>
            <a:lstStyle/>
            <a:p>
              <a:pPr algn="ctr"/>
              <a:r>
                <a:rPr lang="en-US" sz="2200" b="1" dirty="0">
                  <a:solidFill>
                    <a:schemeClr val="accent4"/>
                  </a:solidFill>
                  <a:latin typeface="Arial" charset="0"/>
                  <a:ea typeface="Arial" charset="0"/>
                  <a:cs typeface="Arial" charset="0"/>
                </a:rPr>
                <a:t>Infrastructure</a:t>
              </a:r>
              <a:r>
                <a:rPr lang="en-US" sz="2200" b="1" dirty="0">
                  <a:solidFill>
                    <a:schemeClr val="tx1">
                      <a:lumMod val="75000"/>
                      <a:lumOff val="25000"/>
                    </a:schemeClr>
                  </a:solidFill>
                  <a:latin typeface="Arial" charset="0"/>
                  <a:ea typeface="Arial" charset="0"/>
                  <a:cs typeface="Arial" charset="0"/>
                </a:rPr>
                <a:t> </a:t>
              </a:r>
              <a:r>
                <a:rPr lang="en-US" sz="2200" b="1" dirty="0">
                  <a:latin typeface="Arial" charset="0"/>
                  <a:ea typeface="Arial" charset="0"/>
                  <a:cs typeface="Arial" charset="0"/>
                </a:rPr>
                <a:t>automation</a:t>
              </a:r>
            </a:p>
            <a:p>
              <a:pPr algn="ctr"/>
              <a:endParaRPr lang="en-US" sz="600" dirty="0">
                <a:latin typeface="Arial" charset="0"/>
                <a:ea typeface="Arial" charset="0"/>
                <a:cs typeface="Arial" charset="0"/>
              </a:endParaRPr>
            </a:p>
            <a:p>
              <a:pPr algn="ctr"/>
              <a:r>
                <a:rPr lang="en-US" sz="1900" dirty="0">
                  <a:solidFill>
                    <a:schemeClr val="tx1">
                      <a:lumMod val="75000"/>
                      <a:lumOff val="25000"/>
                    </a:schemeClr>
                  </a:solidFill>
                  <a:latin typeface="Arial" charset="0"/>
                  <a:ea typeface="Arial" charset="0"/>
                  <a:cs typeface="Arial" charset="0"/>
                </a:rPr>
                <a:t>Based </a:t>
              </a:r>
              <a:r>
                <a:rPr lang="en-US" sz="1900" dirty="0">
                  <a:solidFill>
                    <a:schemeClr val="tx1">
                      <a:lumMod val="75000"/>
                      <a:lumOff val="25000"/>
                    </a:schemeClr>
                  </a:solidFill>
                  <a:latin typeface="Arial" charset="0"/>
                  <a:ea typeface="Arial" charset="0"/>
                  <a:cs typeface="Arial" charset="0"/>
                </a:rPr>
                <a:t>on Terraform open source for a broad ecosystem</a:t>
              </a:r>
            </a:p>
          </p:txBody>
        </p:sp>
        <p:pic>
          <p:nvPicPr>
            <p:cNvPr id="26" name="Picture 25"/>
            <p:cNvPicPr>
              <a:picLocks noChangeAspect="1"/>
            </p:cNvPicPr>
            <p:nvPr/>
          </p:nvPicPr>
          <p:blipFill>
            <a:blip r:embed="rId3"/>
            <a:stretch>
              <a:fillRect/>
            </a:stretch>
          </p:blipFill>
          <p:spPr>
            <a:xfrm>
              <a:off x="2339253" y="3544331"/>
              <a:ext cx="714977" cy="395791"/>
            </a:xfrm>
            <a:prstGeom prst="rect">
              <a:avLst/>
            </a:prstGeom>
          </p:spPr>
        </p:pic>
        <p:sp>
          <p:nvSpPr>
            <p:cNvPr id="6" name="AutoShape 2"/>
            <p:cNvSpPr>
              <a:spLocks noChangeArrowheads="1"/>
            </p:cNvSpPr>
            <p:nvPr/>
          </p:nvSpPr>
          <p:spPr bwMode="auto">
            <a:xfrm>
              <a:off x="3185226" y="4161555"/>
              <a:ext cx="1386774" cy="215982"/>
            </a:xfrm>
            <a:prstGeom prst="roundRect">
              <a:avLst>
                <a:gd name="adj" fmla="val 16667"/>
              </a:avLst>
            </a:prstGeom>
            <a:solidFill>
              <a:srgbClr val="00B4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822960">
                <a:lnSpc>
                  <a:spcPct val="80000"/>
                </a:lnSpc>
              </a:pPr>
              <a:r>
                <a:rPr lang="en-US" altLang="en-US" sz="1300" kern="0">
                  <a:solidFill>
                    <a:prstClr val="white"/>
                  </a:solidFill>
                  <a:uFill>
                    <a:solidFill/>
                  </a:uFill>
                  <a:ea typeface="MS PGothic" charset="-128"/>
                  <a:sym typeface="Arial"/>
                </a:rPr>
                <a:t>Networking</a:t>
              </a:r>
            </a:p>
          </p:txBody>
        </p:sp>
        <p:sp>
          <p:nvSpPr>
            <p:cNvPr id="7" name="AutoShape 6"/>
            <p:cNvSpPr>
              <a:spLocks noChangeArrowheads="1"/>
            </p:cNvSpPr>
            <p:nvPr/>
          </p:nvSpPr>
          <p:spPr bwMode="auto">
            <a:xfrm>
              <a:off x="3185226" y="3917590"/>
              <a:ext cx="1386774" cy="215982"/>
            </a:xfrm>
            <a:prstGeom prst="roundRect">
              <a:avLst>
                <a:gd name="adj" fmla="val 16667"/>
              </a:avLst>
            </a:prstGeom>
            <a:solidFill>
              <a:srgbClr val="00B4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822960">
                <a:lnSpc>
                  <a:spcPct val="80000"/>
                </a:lnSpc>
              </a:pPr>
              <a:r>
                <a:rPr lang="en-US" altLang="en-US" sz="1300" kern="0">
                  <a:solidFill>
                    <a:prstClr val="white"/>
                  </a:solidFill>
                  <a:uFill>
                    <a:solidFill/>
                  </a:uFill>
                  <a:ea typeface="MS PGothic" charset="-128"/>
                  <a:sym typeface="Arial"/>
                </a:rPr>
                <a:t>Storage</a:t>
              </a:r>
            </a:p>
          </p:txBody>
        </p:sp>
        <p:sp>
          <p:nvSpPr>
            <p:cNvPr id="8" name="AutoShape 10"/>
            <p:cNvSpPr>
              <a:spLocks noChangeArrowheads="1"/>
            </p:cNvSpPr>
            <p:nvPr/>
          </p:nvSpPr>
          <p:spPr bwMode="auto">
            <a:xfrm>
              <a:off x="3185226" y="3682389"/>
              <a:ext cx="1386774" cy="215982"/>
            </a:xfrm>
            <a:prstGeom prst="roundRect">
              <a:avLst>
                <a:gd name="adj" fmla="val 16667"/>
              </a:avLst>
            </a:prstGeom>
            <a:solidFill>
              <a:srgbClr val="00B4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822960">
                <a:lnSpc>
                  <a:spcPct val="80000"/>
                </a:lnSpc>
              </a:pPr>
              <a:r>
                <a:rPr lang="en-US" altLang="en-US" sz="1300" kern="0">
                  <a:solidFill>
                    <a:prstClr val="white"/>
                  </a:solidFill>
                  <a:uFill>
                    <a:solidFill/>
                  </a:uFill>
                  <a:ea typeface="MS PGothic" charset="-128"/>
                  <a:sym typeface="Arial"/>
                </a:rPr>
                <a:t>Servers</a:t>
              </a:r>
            </a:p>
          </p:txBody>
        </p:sp>
        <p:sp>
          <p:nvSpPr>
            <p:cNvPr id="9" name="AutoShape 14"/>
            <p:cNvSpPr>
              <a:spLocks noChangeArrowheads="1"/>
            </p:cNvSpPr>
            <p:nvPr/>
          </p:nvSpPr>
          <p:spPr bwMode="auto">
            <a:xfrm>
              <a:off x="3185226" y="3447189"/>
              <a:ext cx="1386774" cy="215982"/>
            </a:xfrm>
            <a:prstGeom prst="roundRect">
              <a:avLst>
                <a:gd name="adj" fmla="val 16667"/>
              </a:avLst>
            </a:prstGeom>
            <a:solidFill>
              <a:srgbClr val="00B4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822960">
                <a:lnSpc>
                  <a:spcPct val="80000"/>
                </a:lnSpc>
              </a:pPr>
              <a:r>
                <a:rPr lang="en-US" altLang="en-US" sz="1300" kern="0">
                  <a:solidFill>
                    <a:prstClr val="white"/>
                  </a:solidFill>
                  <a:uFill>
                    <a:solidFill/>
                  </a:uFill>
                  <a:ea typeface="MS PGothic" charset="-128"/>
                  <a:sym typeface="Arial"/>
                </a:rPr>
                <a:t>Virtualization</a:t>
              </a:r>
            </a:p>
          </p:txBody>
        </p:sp>
        <p:sp>
          <p:nvSpPr>
            <p:cNvPr id="10" name="AutoShape 18"/>
            <p:cNvSpPr>
              <a:spLocks noChangeArrowheads="1"/>
            </p:cNvSpPr>
            <p:nvPr/>
          </p:nvSpPr>
          <p:spPr bwMode="auto">
            <a:xfrm>
              <a:off x="3185226" y="3213048"/>
              <a:ext cx="1386774" cy="215982"/>
            </a:xfrm>
            <a:prstGeom prst="roundRect">
              <a:avLst>
                <a:gd name="adj" fmla="val 16667"/>
              </a:avLst>
            </a:prstGeom>
            <a:solidFill>
              <a:srgbClr val="00B4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822960">
                <a:lnSpc>
                  <a:spcPct val="80000"/>
                </a:lnSpc>
              </a:pPr>
              <a:r>
                <a:rPr lang="en-US" altLang="en-US" sz="1300" kern="0">
                  <a:solidFill>
                    <a:prstClr val="white"/>
                  </a:solidFill>
                  <a:uFill>
                    <a:solidFill/>
                  </a:uFill>
                  <a:ea typeface="MS PGothic" charset="-128"/>
                  <a:sym typeface="Arial"/>
                </a:rPr>
                <a:t>OS</a:t>
              </a:r>
            </a:p>
          </p:txBody>
        </p:sp>
        <p:sp>
          <p:nvSpPr>
            <p:cNvPr id="3" name="Left Brace 2"/>
            <p:cNvSpPr/>
            <p:nvPr/>
          </p:nvSpPr>
          <p:spPr>
            <a:xfrm>
              <a:off x="2995796" y="3213048"/>
              <a:ext cx="112385" cy="12032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a:grpSpLocks noChangeAspect="1"/>
          </p:cNvGrpSpPr>
          <p:nvPr/>
        </p:nvGrpSpPr>
        <p:grpSpPr>
          <a:xfrm>
            <a:off x="437497" y="4155155"/>
            <a:ext cx="6594629" cy="1531178"/>
            <a:chOff x="266691" y="1976825"/>
            <a:chExt cx="4305309" cy="999635"/>
          </a:xfrm>
        </p:grpSpPr>
        <p:pic>
          <p:nvPicPr>
            <p:cNvPr id="27" name="Picture 26"/>
            <p:cNvPicPr>
              <a:picLocks noChangeAspect="1"/>
            </p:cNvPicPr>
            <p:nvPr/>
          </p:nvPicPr>
          <p:blipFill>
            <a:blip r:embed="rId4"/>
            <a:stretch>
              <a:fillRect/>
            </a:stretch>
          </p:blipFill>
          <p:spPr>
            <a:xfrm>
              <a:off x="2427079" y="2306049"/>
              <a:ext cx="485979" cy="490697"/>
            </a:xfrm>
            <a:prstGeom prst="rect">
              <a:avLst/>
            </a:prstGeom>
          </p:spPr>
        </p:pic>
        <p:sp>
          <p:nvSpPr>
            <p:cNvPr id="11" name="AutoShape 22"/>
            <p:cNvSpPr>
              <a:spLocks noChangeArrowheads="1"/>
            </p:cNvSpPr>
            <p:nvPr/>
          </p:nvSpPr>
          <p:spPr bwMode="auto">
            <a:xfrm>
              <a:off x="3185226" y="2322710"/>
              <a:ext cx="1386774" cy="215982"/>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00B0F0"/>
                </a:buClr>
                <a:buFont typeface="Arial" charset="0"/>
                <a:buChar char="•"/>
                <a:defRPr sz="2000">
                  <a:solidFill>
                    <a:schemeClr val="tx1"/>
                  </a:solidFill>
                  <a:latin typeface="Helvetica" charset="0"/>
                  <a:ea typeface="MS PGothic" charset="-128"/>
                </a:defRPr>
              </a:lvl1pPr>
              <a:lvl2pPr marL="742950" indent="-285750">
                <a:spcBef>
                  <a:spcPct val="20000"/>
                </a:spcBef>
                <a:buClr>
                  <a:srgbClr val="00B0F0"/>
                </a:buClr>
                <a:buFont typeface="Arial" charset="0"/>
                <a:buChar char="–"/>
                <a:defRPr>
                  <a:solidFill>
                    <a:schemeClr val="tx1"/>
                  </a:solidFill>
                  <a:latin typeface="Helvetica" charset="0"/>
                  <a:ea typeface="MS PGothic" charset="-128"/>
                </a:defRPr>
              </a:lvl2pPr>
              <a:lvl3pPr marL="1143000" indent="-228600">
                <a:spcBef>
                  <a:spcPct val="20000"/>
                </a:spcBef>
                <a:buClr>
                  <a:srgbClr val="00B0F0"/>
                </a:buClr>
                <a:buFont typeface="Arial" charset="0"/>
                <a:buChar char="•"/>
                <a:defRPr sz="1600">
                  <a:solidFill>
                    <a:schemeClr val="tx1"/>
                  </a:solidFill>
                  <a:latin typeface="Helvetica" charset="0"/>
                  <a:ea typeface="MS PGothic" charset="-128"/>
                </a:defRPr>
              </a:lvl3pPr>
              <a:lvl4pPr marL="1600200" indent="-228600">
                <a:spcBef>
                  <a:spcPct val="20000"/>
                </a:spcBef>
                <a:buClr>
                  <a:srgbClr val="00B0F0"/>
                </a:buClr>
                <a:buFont typeface="Arial" charset="0"/>
                <a:buChar char="–"/>
                <a:defRPr sz="1400">
                  <a:solidFill>
                    <a:schemeClr val="tx1"/>
                  </a:solidFill>
                  <a:latin typeface="Helvetica" charset="0"/>
                  <a:ea typeface="MS PGothic" charset="-128"/>
                </a:defRPr>
              </a:lvl4pPr>
              <a:lvl5pPr marL="2057400" indent="-228600">
                <a:spcBef>
                  <a:spcPct val="20000"/>
                </a:spcBef>
                <a:buClr>
                  <a:srgbClr val="00B0F0"/>
                </a:buClr>
                <a:buFont typeface="Arial" charset="0"/>
                <a:buChar char="»"/>
                <a:defRPr sz="1400">
                  <a:solidFill>
                    <a:schemeClr val="tx1"/>
                  </a:solidFill>
                  <a:latin typeface="Helvetica" charset="0"/>
                  <a:ea typeface="MS PGothic" charset="-128"/>
                </a:defRPr>
              </a:lvl5pPr>
              <a:lvl6pPr marL="25146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6pPr>
              <a:lvl7pPr marL="29718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7pPr>
              <a:lvl8pPr marL="34290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8pPr>
              <a:lvl9pPr marL="38862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9pPr>
            </a:lstStyle>
            <a:p>
              <a:pPr algn="ctr" defTabSz="822960">
                <a:lnSpc>
                  <a:spcPct val="80000"/>
                </a:lnSpc>
                <a:spcBef>
                  <a:spcPct val="0"/>
                </a:spcBef>
                <a:buClrTx/>
                <a:buNone/>
              </a:pPr>
              <a:r>
                <a:rPr lang="en-US" altLang="en-US" sz="1300" kern="0" dirty="0">
                  <a:solidFill>
                    <a:prstClr val="white"/>
                  </a:solidFill>
                  <a:uFill>
                    <a:solidFill/>
                  </a:uFill>
                  <a:latin typeface="Arial" charset="0"/>
                  <a:sym typeface="Arial"/>
                </a:rPr>
                <a:t>Middleware</a:t>
              </a:r>
            </a:p>
          </p:txBody>
        </p:sp>
        <p:sp>
          <p:nvSpPr>
            <p:cNvPr id="12" name="AutoShape 26"/>
            <p:cNvSpPr>
              <a:spLocks noChangeArrowheads="1"/>
            </p:cNvSpPr>
            <p:nvPr/>
          </p:nvSpPr>
          <p:spPr bwMode="auto">
            <a:xfrm>
              <a:off x="3185226" y="2038189"/>
              <a:ext cx="1386774" cy="269034"/>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00B0F0"/>
                </a:buClr>
                <a:buFont typeface="Arial" charset="0"/>
                <a:buChar char="•"/>
                <a:defRPr sz="2000">
                  <a:solidFill>
                    <a:schemeClr val="tx1"/>
                  </a:solidFill>
                  <a:latin typeface="Helvetica" charset="0"/>
                  <a:ea typeface="MS PGothic" charset="-128"/>
                </a:defRPr>
              </a:lvl1pPr>
              <a:lvl2pPr marL="742950" indent="-285750">
                <a:spcBef>
                  <a:spcPct val="20000"/>
                </a:spcBef>
                <a:buClr>
                  <a:srgbClr val="00B0F0"/>
                </a:buClr>
                <a:buFont typeface="Arial" charset="0"/>
                <a:buChar char="–"/>
                <a:defRPr>
                  <a:solidFill>
                    <a:schemeClr val="tx1"/>
                  </a:solidFill>
                  <a:latin typeface="Helvetica" charset="0"/>
                  <a:ea typeface="MS PGothic" charset="-128"/>
                </a:defRPr>
              </a:lvl2pPr>
              <a:lvl3pPr marL="1143000" indent="-228600">
                <a:spcBef>
                  <a:spcPct val="20000"/>
                </a:spcBef>
                <a:buClr>
                  <a:srgbClr val="00B0F0"/>
                </a:buClr>
                <a:buFont typeface="Arial" charset="0"/>
                <a:buChar char="•"/>
                <a:defRPr sz="1600">
                  <a:solidFill>
                    <a:schemeClr val="tx1"/>
                  </a:solidFill>
                  <a:latin typeface="Helvetica" charset="0"/>
                  <a:ea typeface="MS PGothic" charset="-128"/>
                </a:defRPr>
              </a:lvl3pPr>
              <a:lvl4pPr marL="1600200" indent="-228600">
                <a:spcBef>
                  <a:spcPct val="20000"/>
                </a:spcBef>
                <a:buClr>
                  <a:srgbClr val="00B0F0"/>
                </a:buClr>
                <a:buFont typeface="Arial" charset="0"/>
                <a:buChar char="–"/>
                <a:defRPr sz="1400">
                  <a:solidFill>
                    <a:schemeClr val="tx1"/>
                  </a:solidFill>
                  <a:latin typeface="Helvetica" charset="0"/>
                  <a:ea typeface="MS PGothic" charset="-128"/>
                </a:defRPr>
              </a:lvl4pPr>
              <a:lvl5pPr marL="2057400" indent="-228600">
                <a:spcBef>
                  <a:spcPct val="20000"/>
                </a:spcBef>
                <a:buClr>
                  <a:srgbClr val="00B0F0"/>
                </a:buClr>
                <a:buFont typeface="Arial" charset="0"/>
                <a:buChar char="»"/>
                <a:defRPr sz="1400">
                  <a:solidFill>
                    <a:schemeClr val="tx1"/>
                  </a:solidFill>
                  <a:latin typeface="Helvetica" charset="0"/>
                  <a:ea typeface="MS PGothic" charset="-128"/>
                </a:defRPr>
              </a:lvl5pPr>
              <a:lvl6pPr marL="25146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6pPr>
              <a:lvl7pPr marL="29718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7pPr>
              <a:lvl8pPr marL="34290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8pPr>
              <a:lvl9pPr marL="38862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9pPr>
            </a:lstStyle>
            <a:p>
              <a:pPr algn="ctr" defTabSz="822960">
                <a:lnSpc>
                  <a:spcPct val="80000"/>
                </a:lnSpc>
                <a:spcBef>
                  <a:spcPct val="0"/>
                </a:spcBef>
                <a:buClrTx/>
                <a:buNone/>
              </a:pPr>
              <a:r>
                <a:rPr lang="en-US" altLang="en-US" sz="1300" kern="0" dirty="0">
                  <a:solidFill>
                    <a:prstClr val="white"/>
                  </a:solidFill>
                  <a:uFill>
                    <a:solidFill/>
                  </a:uFill>
                  <a:latin typeface="Arial" charset="0"/>
                  <a:sym typeface="Arial"/>
                </a:rPr>
                <a:t>Middleware Configuration</a:t>
              </a:r>
            </a:p>
          </p:txBody>
        </p:sp>
        <p:sp>
          <p:nvSpPr>
            <p:cNvPr id="28" name="AutoShape 18"/>
            <p:cNvSpPr>
              <a:spLocks noChangeArrowheads="1"/>
            </p:cNvSpPr>
            <p:nvPr/>
          </p:nvSpPr>
          <p:spPr bwMode="auto">
            <a:xfrm>
              <a:off x="3185226" y="2557911"/>
              <a:ext cx="1386774" cy="215982"/>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00B0F0"/>
                </a:buClr>
                <a:buFont typeface="Arial" charset="0"/>
                <a:buChar char="•"/>
                <a:defRPr sz="2000">
                  <a:solidFill>
                    <a:schemeClr val="tx1"/>
                  </a:solidFill>
                  <a:latin typeface="Helvetica" charset="0"/>
                  <a:ea typeface="MS PGothic" charset="-128"/>
                </a:defRPr>
              </a:lvl1pPr>
              <a:lvl2pPr marL="742950" indent="-285750">
                <a:spcBef>
                  <a:spcPct val="20000"/>
                </a:spcBef>
                <a:buClr>
                  <a:srgbClr val="00B0F0"/>
                </a:buClr>
                <a:buFont typeface="Arial" charset="0"/>
                <a:buChar char="–"/>
                <a:defRPr>
                  <a:solidFill>
                    <a:schemeClr val="tx1"/>
                  </a:solidFill>
                  <a:latin typeface="Helvetica" charset="0"/>
                  <a:ea typeface="MS PGothic" charset="-128"/>
                </a:defRPr>
              </a:lvl2pPr>
              <a:lvl3pPr marL="1143000" indent="-228600">
                <a:spcBef>
                  <a:spcPct val="20000"/>
                </a:spcBef>
                <a:buClr>
                  <a:srgbClr val="00B0F0"/>
                </a:buClr>
                <a:buFont typeface="Arial" charset="0"/>
                <a:buChar char="•"/>
                <a:defRPr sz="1600">
                  <a:solidFill>
                    <a:schemeClr val="tx1"/>
                  </a:solidFill>
                  <a:latin typeface="Helvetica" charset="0"/>
                  <a:ea typeface="MS PGothic" charset="-128"/>
                </a:defRPr>
              </a:lvl3pPr>
              <a:lvl4pPr marL="1600200" indent="-228600">
                <a:spcBef>
                  <a:spcPct val="20000"/>
                </a:spcBef>
                <a:buClr>
                  <a:srgbClr val="00B0F0"/>
                </a:buClr>
                <a:buFont typeface="Arial" charset="0"/>
                <a:buChar char="–"/>
                <a:defRPr sz="1400">
                  <a:solidFill>
                    <a:schemeClr val="tx1"/>
                  </a:solidFill>
                  <a:latin typeface="Helvetica" charset="0"/>
                  <a:ea typeface="MS PGothic" charset="-128"/>
                </a:defRPr>
              </a:lvl4pPr>
              <a:lvl5pPr marL="2057400" indent="-228600">
                <a:spcBef>
                  <a:spcPct val="20000"/>
                </a:spcBef>
                <a:buClr>
                  <a:srgbClr val="00B0F0"/>
                </a:buClr>
                <a:buFont typeface="Arial" charset="0"/>
                <a:buChar char="»"/>
                <a:defRPr sz="1400">
                  <a:solidFill>
                    <a:schemeClr val="tx1"/>
                  </a:solidFill>
                  <a:latin typeface="Helvetica" charset="0"/>
                  <a:ea typeface="MS PGothic" charset="-128"/>
                </a:defRPr>
              </a:lvl5pPr>
              <a:lvl6pPr marL="25146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6pPr>
              <a:lvl7pPr marL="29718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7pPr>
              <a:lvl8pPr marL="34290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8pPr>
              <a:lvl9pPr marL="38862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9pPr>
            </a:lstStyle>
            <a:p>
              <a:pPr algn="ctr" defTabSz="822960">
                <a:lnSpc>
                  <a:spcPct val="80000"/>
                </a:lnSpc>
                <a:spcBef>
                  <a:spcPct val="0"/>
                </a:spcBef>
                <a:buClrTx/>
                <a:buNone/>
              </a:pPr>
              <a:r>
                <a:rPr lang="en-US" altLang="en-US" sz="1300" kern="0">
                  <a:solidFill>
                    <a:prstClr val="white"/>
                  </a:solidFill>
                  <a:uFill>
                    <a:solidFill/>
                  </a:uFill>
                  <a:latin typeface="Arial" charset="0"/>
                  <a:sym typeface="Arial"/>
                </a:rPr>
                <a:t>OS configuration</a:t>
              </a:r>
            </a:p>
          </p:txBody>
        </p:sp>
        <p:sp>
          <p:nvSpPr>
            <p:cNvPr id="106" name="TextBox 105"/>
            <p:cNvSpPr txBox="1"/>
            <p:nvPr/>
          </p:nvSpPr>
          <p:spPr>
            <a:xfrm>
              <a:off x="266691" y="1976825"/>
              <a:ext cx="2183919" cy="999635"/>
            </a:xfrm>
            <a:prstGeom prst="rect">
              <a:avLst/>
            </a:prstGeom>
            <a:noFill/>
          </p:spPr>
          <p:txBody>
            <a:bodyPr wrap="square" rtlCol="0">
              <a:normAutofit fontScale="92500" lnSpcReduction="20000"/>
            </a:bodyPr>
            <a:lstStyle/>
            <a:p>
              <a:pPr algn="ctr"/>
              <a:r>
                <a:rPr lang="en-US" sz="2400" b="1" dirty="0">
                  <a:latin typeface="Arial" charset="0"/>
                  <a:ea typeface="Arial" charset="0"/>
                  <a:cs typeface="Arial" charset="0"/>
                </a:rPr>
                <a:t>Software Configuration </a:t>
              </a:r>
              <a:r>
                <a:rPr lang="en-US" sz="2400" b="1" dirty="0">
                  <a:latin typeface="Arial" charset="0"/>
                  <a:ea typeface="Arial" charset="0"/>
                  <a:cs typeface="Arial" charset="0"/>
                </a:rPr>
                <a:t>Management</a:t>
              </a:r>
            </a:p>
            <a:p>
              <a:pPr algn="ctr"/>
              <a:endParaRPr lang="en-US" sz="800" i="1" dirty="0">
                <a:latin typeface="Arial" charset="0"/>
                <a:ea typeface="Arial" charset="0"/>
                <a:cs typeface="Arial" charset="0"/>
              </a:endParaRPr>
            </a:p>
            <a:p>
              <a:pPr algn="ctr"/>
              <a:r>
                <a:rPr lang="en-US" sz="1900" dirty="0">
                  <a:solidFill>
                    <a:schemeClr val="tx1">
                      <a:lumMod val="75000"/>
                      <a:lumOff val="25000"/>
                    </a:schemeClr>
                  </a:solidFill>
                  <a:latin typeface="Arial" charset="0"/>
                  <a:ea typeface="Arial" charset="0"/>
                  <a:cs typeface="Arial" charset="0"/>
                </a:rPr>
                <a:t>Based on Chef industry standard to leverage skills and existing automation</a:t>
              </a:r>
            </a:p>
          </p:txBody>
        </p:sp>
        <p:sp>
          <p:nvSpPr>
            <p:cNvPr id="112" name="Left Brace 111"/>
            <p:cNvSpPr/>
            <p:nvPr/>
          </p:nvSpPr>
          <p:spPr>
            <a:xfrm>
              <a:off x="2964095" y="2038188"/>
              <a:ext cx="104592" cy="7917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2" name="Rectangle 121"/>
          <p:cNvSpPr/>
          <p:nvPr/>
        </p:nvSpPr>
        <p:spPr>
          <a:xfrm>
            <a:off x="8014916" y="2654445"/>
            <a:ext cx="6310155" cy="3601949"/>
          </a:xfrm>
          <a:prstGeom prst="rect">
            <a:avLst/>
          </a:prstGeom>
          <a:solidFill>
            <a:schemeClr val="bg1"/>
          </a:solidFill>
          <a:ln w="9525" cap="flat" cmpd="sng" algn="ctr">
            <a:noFill/>
            <a:prstDash val="solid"/>
          </a:ln>
          <a:effectLst/>
        </p:spPr>
        <p:txBody>
          <a:bodyPr lIns="146304" tIns="73152" rIns="146304" bIns="73152" anchor="t" anchorCtr="0"/>
          <a:lstStyle/>
          <a:p>
            <a:pPr marL="457200" indent="-457200" defTabSz="1462349">
              <a:spcBef>
                <a:spcPts val="960"/>
              </a:spcBef>
              <a:buFont typeface="Arial" charset="0"/>
              <a:buChar char="•"/>
              <a:defRPr/>
            </a:pPr>
            <a:r>
              <a:rPr lang="en-US" altLang="en-US" sz="2200" kern="0" dirty="0">
                <a:solidFill>
                  <a:schemeClr val="tx1">
                    <a:lumMod val="75000"/>
                    <a:lumOff val="25000"/>
                  </a:schemeClr>
                </a:solidFill>
                <a:latin typeface="Arial" charset="0"/>
                <a:ea typeface="Arial" charset="0"/>
                <a:cs typeface="Arial" charset="0"/>
              </a:rPr>
              <a:t>F</a:t>
            </a:r>
            <a:r>
              <a:rPr lang="en-US" altLang="en-US" sz="2200" kern="0" dirty="0">
                <a:solidFill>
                  <a:schemeClr val="tx1">
                    <a:lumMod val="75000"/>
                    <a:lumOff val="25000"/>
                  </a:schemeClr>
                </a:solidFill>
                <a:latin typeface="Arial" charset="0"/>
                <a:ea typeface="Arial" charset="0"/>
                <a:cs typeface="Arial" charset="0"/>
              </a:rPr>
              <a:t>ull </a:t>
            </a:r>
            <a:r>
              <a:rPr lang="en-US" altLang="en-US" sz="2200" kern="0" dirty="0">
                <a:solidFill>
                  <a:schemeClr val="tx1">
                    <a:lumMod val="75000"/>
                    <a:lumOff val="25000"/>
                  </a:schemeClr>
                </a:solidFill>
                <a:latin typeface="Arial" charset="0"/>
                <a:ea typeface="Arial" charset="0"/>
                <a:cs typeface="Arial" charset="0"/>
              </a:rPr>
              <a:t>stack automation including </a:t>
            </a:r>
            <a:r>
              <a:rPr lang="en-US" altLang="en-US" sz="2200" kern="0" dirty="0">
                <a:solidFill>
                  <a:schemeClr val="tx1">
                    <a:lumMod val="75000"/>
                    <a:lumOff val="25000"/>
                  </a:schemeClr>
                </a:solidFill>
                <a:latin typeface="Arial" charset="0"/>
                <a:ea typeface="Arial" charset="0"/>
                <a:cs typeface="Arial" charset="0"/>
              </a:rPr>
              <a:t>bare metal servers, VMs, network, cloud native </a:t>
            </a:r>
            <a:r>
              <a:rPr lang="en-US" altLang="en-US" sz="2200" kern="0" dirty="0">
                <a:solidFill>
                  <a:schemeClr val="tx1">
                    <a:lumMod val="75000"/>
                    <a:lumOff val="25000"/>
                  </a:schemeClr>
                </a:solidFill>
                <a:latin typeface="Arial" charset="0"/>
                <a:ea typeface="Arial" charset="0"/>
                <a:cs typeface="Arial" charset="0"/>
              </a:rPr>
              <a:t>services, </a:t>
            </a:r>
            <a:r>
              <a:rPr lang="en-US" altLang="en-US" sz="2200" kern="0" dirty="0">
                <a:solidFill>
                  <a:schemeClr val="tx1">
                    <a:lumMod val="75000"/>
                    <a:lumOff val="25000"/>
                  </a:schemeClr>
                </a:solidFill>
                <a:latin typeface="Arial" charset="0"/>
                <a:ea typeface="Arial" charset="0"/>
                <a:cs typeface="Arial" charset="0"/>
              </a:rPr>
              <a:t>containers, middleware </a:t>
            </a:r>
            <a:r>
              <a:rPr lang="en-US" altLang="en-US" sz="2200" kern="0" dirty="0">
                <a:solidFill>
                  <a:schemeClr val="tx1">
                    <a:lumMod val="75000"/>
                    <a:lumOff val="25000"/>
                  </a:schemeClr>
                </a:solidFill>
                <a:latin typeface="Arial" charset="0"/>
                <a:ea typeface="Arial" charset="0"/>
                <a:cs typeface="Arial" charset="0"/>
              </a:rPr>
              <a:t>and applications</a:t>
            </a:r>
          </a:p>
          <a:p>
            <a:pPr marL="457200" indent="-457200" defTabSz="1462349">
              <a:spcBef>
                <a:spcPts val="960"/>
              </a:spcBef>
              <a:buFont typeface="Arial" charset="0"/>
              <a:buChar char="•"/>
              <a:defRPr/>
            </a:pPr>
            <a:r>
              <a:rPr lang="en-US" altLang="en-US" sz="2200" kern="0" dirty="0">
                <a:solidFill>
                  <a:schemeClr val="tx1">
                    <a:lumMod val="75000"/>
                    <a:lumOff val="25000"/>
                  </a:schemeClr>
                </a:solidFill>
                <a:latin typeface="Arial" charset="0"/>
                <a:ea typeface="Arial" charset="0"/>
                <a:cs typeface="Arial" charset="0"/>
              </a:rPr>
              <a:t>Built with open technology</a:t>
            </a:r>
          </a:p>
          <a:p>
            <a:pPr marL="457200" indent="-457200" defTabSz="1462349">
              <a:spcBef>
                <a:spcPts val="960"/>
              </a:spcBef>
              <a:buFont typeface="Arial" charset="0"/>
              <a:buChar char="•"/>
              <a:defRPr/>
            </a:pPr>
            <a:r>
              <a:rPr lang="en-US" altLang="en-US" sz="2200" kern="0" dirty="0">
                <a:solidFill>
                  <a:schemeClr val="tx1">
                    <a:lumMod val="75000"/>
                    <a:lumOff val="25000"/>
                  </a:schemeClr>
                </a:solidFill>
                <a:latin typeface="Arial" charset="0"/>
                <a:ea typeface="Arial" charset="0"/>
                <a:cs typeface="Arial" charset="0"/>
              </a:rPr>
              <a:t>Flexible</a:t>
            </a:r>
          </a:p>
          <a:p>
            <a:pPr marL="457200" indent="-457200" defTabSz="1462349">
              <a:spcBef>
                <a:spcPts val="960"/>
              </a:spcBef>
              <a:buFont typeface="Arial" charset="0"/>
              <a:buChar char="•"/>
              <a:defRPr/>
            </a:pPr>
            <a:r>
              <a:rPr lang="en-US" altLang="en-US" sz="2200" kern="0" dirty="0">
                <a:solidFill>
                  <a:schemeClr val="tx1">
                    <a:lumMod val="75000"/>
                    <a:lumOff val="25000"/>
                  </a:schemeClr>
                </a:solidFill>
                <a:latin typeface="Arial" charset="0"/>
                <a:ea typeface="Arial" charset="0"/>
                <a:cs typeface="Arial" charset="0"/>
              </a:rPr>
              <a:t>Enterprise-ready</a:t>
            </a:r>
          </a:p>
        </p:txBody>
      </p:sp>
      <p:grpSp>
        <p:nvGrpSpPr>
          <p:cNvPr id="16" name="Group 15"/>
          <p:cNvGrpSpPr>
            <a:grpSpLocks noChangeAspect="1"/>
          </p:cNvGrpSpPr>
          <p:nvPr/>
        </p:nvGrpSpPr>
        <p:grpSpPr>
          <a:xfrm>
            <a:off x="463882" y="1449924"/>
            <a:ext cx="6529138" cy="1259883"/>
            <a:chOff x="258286" y="783728"/>
            <a:chExt cx="4313714" cy="832388"/>
          </a:xfrm>
        </p:grpSpPr>
        <p:sp>
          <p:nvSpPr>
            <p:cNvPr id="107" name="TextBox 106"/>
            <p:cNvSpPr txBox="1"/>
            <p:nvPr/>
          </p:nvSpPr>
          <p:spPr>
            <a:xfrm>
              <a:off x="258286" y="827863"/>
              <a:ext cx="2183919" cy="788253"/>
            </a:xfrm>
            <a:prstGeom prst="rect">
              <a:avLst/>
            </a:prstGeom>
            <a:noFill/>
          </p:spPr>
          <p:txBody>
            <a:bodyPr wrap="square" rtlCol="0">
              <a:noAutofit/>
            </a:bodyPr>
            <a:lstStyle/>
            <a:p>
              <a:pPr algn="ctr"/>
              <a:r>
                <a:rPr lang="en-US" sz="2200" b="1" dirty="0">
                  <a:solidFill>
                    <a:schemeClr val="tx1">
                      <a:lumMod val="95000"/>
                      <a:lumOff val="5000"/>
                    </a:schemeClr>
                  </a:solidFill>
                  <a:latin typeface="Arial" charset="0"/>
                  <a:ea typeface="Arial" charset="0"/>
                  <a:cs typeface="Arial" charset="0"/>
                </a:rPr>
                <a:t>Process Integration</a:t>
              </a:r>
            </a:p>
            <a:p>
              <a:pPr algn="ctr"/>
              <a:endParaRPr lang="en-US" sz="600" dirty="0">
                <a:latin typeface="Arial" charset="0"/>
                <a:ea typeface="Arial" charset="0"/>
                <a:cs typeface="Arial" charset="0"/>
              </a:endParaRPr>
            </a:p>
            <a:p>
              <a:pPr algn="ctr"/>
              <a:r>
                <a:rPr lang="en-US" sz="1800" dirty="0">
                  <a:solidFill>
                    <a:schemeClr val="tx1">
                      <a:lumMod val="75000"/>
                      <a:lumOff val="25000"/>
                    </a:schemeClr>
                  </a:solidFill>
                  <a:latin typeface="Arial" charset="0"/>
                  <a:ea typeface="Arial" charset="0"/>
                  <a:cs typeface="Arial" charset="0"/>
                </a:rPr>
                <a:t>Business </a:t>
              </a:r>
              <a:r>
                <a:rPr lang="en-US" sz="1800" dirty="0">
                  <a:solidFill>
                    <a:schemeClr val="tx1">
                      <a:lumMod val="75000"/>
                      <a:lumOff val="25000"/>
                    </a:schemeClr>
                  </a:solidFill>
                  <a:latin typeface="Arial" charset="0"/>
                  <a:ea typeface="Arial" charset="0"/>
                  <a:cs typeface="Arial" charset="0"/>
                </a:rPr>
                <a:t>processes </a:t>
              </a:r>
              <a:r>
                <a:rPr lang="en-US" sz="1800" dirty="0">
                  <a:solidFill>
                    <a:schemeClr val="tx1">
                      <a:lumMod val="75000"/>
                      <a:lumOff val="25000"/>
                    </a:schemeClr>
                  </a:solidFill>
                  <a:latin typeface="Arial" charset="0"/>
                  <a:ea typeface="Arial" charset="0"/>
                  <a:cs typeface="Arial" charset="0"/>
                </a:rPr>
                <a:t>automation</a:t>
              </a:r>
              <a:endParaRPr lang="en-US" sz="1800" dirty="0">
                <a:solidFill>
                  <a:schemeClr val="tx1">
                    <a:lumMod val="75000"/>
                    <a:lumOff val="25000"/>
                  </a:schemeClr>
                </a:solidFill>
                <a:latin typeface="Arial" charset="0"/>
                <a:ea typeface="Arial" charset="0"/>
                <a:cs typeface="Arial" charset="0"/>
              </a:endParaRPr>
            </a:p>
          </p:txBody>
        </p:sp>
        <p:sp>
          <p:nvSpPr>
            <p:cNvPr id="113" name="Left Brace 112"/>
            <p:cNvSpPr/>
            <p:nvPr/>
          </p:nvSpPr>
          <p:spPr>
            <a:xfrm>
              <a:off x="2964095" y="783728"/>
              <a:ext cx="112385" cy="7958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AutoShape 22"/>
            <p:cNvSpPr>
              <a:spLocks noChangeArrowheads="1"/>
            </p:cNvSpPr>
            <p:nvPr/>
          </p:nvSpPr>
          <p:spPr bwMode="auto">
            <a:xfrm>
              <a:off x="3185226" y="1092953"/>
              <a:ext cx="1386774" cy="215982"/>
            </a:xfrm>
            <a:prstGeom prst="roundRect">
              <a:avLst>
                <a:gd name="adj" fmla="val 16667"/>
              </a:avLst>
            </a:prstGeom>
            <a:solidFill>
              <a:srgbClr val="777677"/>
            </a:solidFill>
            <a:ln>
              <a:noFill/>
            </a:ln>
            <a:extLst/>
          </p:spPr>
          <p:txBody>
            <a:bodyPr anchor="ctr"/>
            <a:lstStyle>
              <a:lvl1pPr>
                <a:spcBef>
                  <a:spcPct val="20000"/>
                </a:spcBef>
                <a:buClr>
                  <a:srgbClr val="00B0F0"/>
                </a:buClr>
                <a:buFont typeface="Arial" charset="0"/>
                <a:buChar char="•"/>
                <a:defRPr sz="2000">
                  <a:solidFill>
                    <a:schemeClr val="tx1"/>
                  </a:solidFill>
                  <a:latin typeface="Helvetica" charset="0"/>
                  <a:ea typeface="MS PGothic" charset="-128"/>
                </a:defRPr>
              </a:lvl1pPr>
              <a:lvl2pPr marL="742950" indent="-285750">
                <a:spcBef>
                  <a:spcPct val="20000"/>
                </a:spcBef>
                <a:buClr>
                  <a:srgbClr val="00B0F0"/>
                </a:buClr>
                <a:buFont typeface="Arial" charset="0"/>
                <a:buChar char="–"/>
                <a:defRPr>
                  <a:solidFill>
                    <a:schemeClr val="tx1"/>
                  </a:solidFill>
                  <a:latin typeface="Helvetica" charset="0"/>
                  <a:ea typeface="MS PGothic" charset="-128"/>
                </a:defRPr>
              </a:lvl2pPr>
              <a:lvl3pPr marL="1143000" indent="-228600">
                <a:spcBef>
                  <a:spcPct val="20000"/>
                </a:spcBef>
                <a:buClr>
                  <a:srgbClr val="00B0F0"/>
                </a:buClr>
                <a:buFont typeface="Arial" charset="0"/>
                <a:buChar char="•"/>
                <a:defRPr sz="1600">
                  <a:solidFill>
                    <a:schemeClr val="tx1"/>
                  </a:solidFill>
                  <a:latin typeface="Helvetica" charset="0"/>
                  <a:ea typeface="MS PGothic" charset="-128"/>
                </a:defRPr>
              </a:lvl3pPr>
              <a:lvl4pPr marL="1600200" indent="-228600">
                <a:spcBef>
                  <a:spcPct val="20000"/>
                </a:spcBef>
                <a:buClr>
                  <a:srgbClr val="00B0F0"/>
                </a:buClr>
                <a:buFont typeface="Arial" charset="0"/>
                <a:buChar char="–"/>
                <a:defRPr sz="1400">
                  <a:solidFill>
                    <a:schemeClr val="tx1"/>
                  </a:solidFill>
                  <a:latin typeface="Helvetica" charset="0"/>
                  <a:ea typeface="MS PGothic" charset="-128"/>
                </a:defRPr>
              </a:lvl4pPr>
              <a:lvl5pPr marL="2057400" indent="-228600">
                <a:spcBef>
                  <a:spcPct val="20000"/>
                </a:spcBef>
                <a:buClr>
                  <a:srgbClr val="00B0F0"/>
                </a:buClr>
                <a:buFont typeface="Arial" charset="0"/>
                <a:buChar char="»"/>
                <a:defRPr sz="1400">
                  <a:solidFill>
                    <a:schemeClr val="tx1"/>
                  </a:solidFill>
                  <a:latin typeface="Helvetica" charset="0"/>
                  <a:ea typeface="MS PGothic" charset="-128"/>
                </a:defRPr>
              </a:lvl5pPr>
              <a:lvl6pPr marL="25146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6pPr>
              <a:lvl7pPr marL="29718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7pPr>
              <a:lvl8pPr marL="34290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8pPr>
              <a:lvl9pPr marL="38862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9pPr>
            </a:lstStyle>
            <a:p>
              <a:pPr algn="ctr" defTabSz="822960">
                <a:lnSpc>
                  <a:spcPct val="80000"/>
                </a:lnSpc>
                <a:spcBef>
                  <a:spcPct val="0"/>
                </a:spcBef>
                <a:buClrTx/>
                <a:buNone/>
              </a:pPr>
              <a:r>
                <a:rPr lang="en-US" altLang="en-US" sz="1300" kern="0" dirty="0">
                  <a:solidFill>
                    <a:prstClr val="white"/>
                  </a:solidFill>
                  <a:uFill>
                    <a:solidFill/>
                  </a:uFill>
                  <a:latin typeface="Arial" charset="0"/>
                  <a:sym typeface="Arial"/>
                </a:rPr>
                <a:t>Business Process</a:t>
              </a:r>
            </a:p>
          </p:txBody>
        </p:sp>
        <p:sp>
          <p:nvSpPr>
            <p:cNvPr id="115" name="AutoShape 26"/>
            <p:cNvSpPr>
              <a:spLocks noChangeArrowheads="1"/>
            </p:cNvSpPr>
            <p:nvPr/>
          </p:nvSpPr>
          <p:spPr bwMode="auto">
            <a:xfrm>
              <a:off x="3185226" y="861483"/>
              <a:ext cx="1386774" cy="215982"/>
            </a:xfrm>
            <a:prstGeom prst="roundRect">
              <a:avLst>
                <a:gd name="adj" fmla="val 16667"/>
              </a:avLst>
            </a:prstGeom>
            <a:solidFill>
              <a:srgbClr val="777677"/>
            </a:solidFill>
            <a:ln>
              <a:noFill/>
            </a:ln>
            <a:extLst/>
          </p:spPr>
          <p:txBody>
            <a:bodyPr anchor="ctr"/>
            <a:lstStyle>
              <a:lvl1pPr>
                <a:spcBef>
                  <a:spcPct val="20000"/>
                </a:spcBef>
                <a:buClr>
                  <a:srgbClr val="00B0F0"/>
                </a:buClr>
                <a:buFont typeface="Arial" charset="0"/>
                <a:buChar char="•"/>
                <a:defRPr sz="2000">
                  <a:solidFill>
                    <a:schemeClr val="tx1"/>
                  </a:solidFill>
                  <a:latin typeface="Helvetica" charset="0"/>
                  <a:ea typeface="MS PGothic" charset="-128"/>
                </a:defRPr>
              </a:lvl1pPr>
              <a:lvl2pPr marL="742950" indent="-285750">
                <a:spcBef>
                  <a:spcPct val="20000"/>
                </a:spcBef>
                <a:buClr>
                  <a:srgbClr val="00B0F0"/>
                </a:buClr>
                <a:buFont typeface="Arial" charset="0"/>
                <a:buChar char="–"/>
                <a:defRPr>
                  <a:solidFill>
                    <a:schemeClr val="tx1"/>
                  </a:solidFill>
                  <a:latin typeface="Helvetica" charset="0"/>
                  <a:ea typeface="MS PGothic" charset="-128"/>
                </a:defRPr>
              </a:lvl2pPr>
              <a:lvl3pPr marL="1143000" indent="-228600">
                <a:spcBef>
                  <a:spcPct val="20000"/>
                </a:spcBef>
                <a:buClr>
                  <a:srgbClr val="00B0F0"/>
                </a:buClr>
                <a:buFont typeface="Arial" charset="0"/>
                <a:buChar char="•"/>
                <a:defRPr sz="1600">
                  <a:solidFill>
                    <a:schemeClr val="tx1"/>
                  </a:solidFill>
                  <a:latin typeface="Helvetica" charset="0"/>
                  <a:ea typeface="MS PGothic" charset="-128"/>
                </a:defRPr>
              </a:lvl3pPr>
              <a:lvl4pPr marL="1600200" indent="-228600">
                <a:spcBef>
                  <a:spcPct val="20000"/>
                </a:spcBef>
                <a:buClr>
                  <a:srgbClr val="00B0F0"/>
                </a:buClr>
                <a:buFont typeface="Arial" charset="0"/>
                <a:buChar char="–"/>
                <a:defRPr sz="1400">
                  <a:solidFill>
                    <a:schemeClr val="tx1"/>
                  </a:solidFill>
                  <a:latin typeface="Helvetica" charset="0"/>
                  <a:ea typeface="MS PGothic" charset="-128"/>
                </a:defRPr>
              </a:lvl4pPr>
              <a:lvl5pPr marL="2057400" indent="-228600">
                <a:spcBef>
                  <a:spcPct val="20000"/>
                </a:spcBef>
                <a:buClr>
                  <a:srgbClr val="00B0F0"/>
                </a:buClr>
                <a:buFont typeface="Arial" charset="0"/>
                <a:buChar char="»"/>
                <a:defRPr sz="1400">
                  <a:solidFill>
                    <a:schemeClr val="tx1"/>
                  </a:solidFill>
                  <a:latin typeface="Helvetica" charset="0"/>
                  <a:ea typeface="MS PGothic" charset="-128"/>
                </a:defRPr>
              </a:lvl5pPr>
              <a:lvl6pPr marL="25146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6pPr>
              <a:lvl7pPr marL="29718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7pPr>
              <a:lvl8pPr marL="34290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8pPr>
              <a:lvl9pPr marL="38862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9pPr>
            </a:lstStyle>
            <a:p>
              <a:pPr algn="ctr" defTabSz="822960">
                <a:lnSpc>
                  <a:spcPct val="80000"/>
                </a:lnSpc>
                <a:spcBef>
                  <a:spcPct val="0"/>
                </a:spcBef>
                <a:buClrTx/>
                <a:buNone/>
              </a:pPr>
              <a:r>
                <a:rPr lang="en-US" altLang="en-US" sz="1300" kern="0" dirty="0">
                  <a:solidFill>
                    <a:prstClr val="white"/>
                  </a:solidFill>
                  <a:uFill>
                    <a:solidFill/>
                  </a:uFill>
                  <a:latin typeface="Arial" charset="0"/>
                  <a:sym typeface="Arial"/>
                </a:rPr>
                <a:t>Approvals</a:t>
              </a:r>
            </a:p>
          </p:txBody>
        </p:sp>
        <p:sp>
          <p:nvSpPr>
            <p:cNvPr id="116" name="AutoShape 18"/>
            <p:cNvSpPr>
              <a:spLocks noChangeArrowheads="1"/>
            </p:cNvSpPr>
            <p:nvPr/>
          </p:nvSpPr>
          <p:spPr bwMode="auto">
            <a:xfrm>
              <a:off x="3185226" y="1328154"/>
              <a:ext cx="1386774" cy="215982"/>
            </a:xfrm>
            <a:prstGeom prst="roundRect">
              <a:avLst>
                <a:gd name="adj" fmla="val 16667"/>
              </a:avLst>
            </a:prstGeom>
            <a:solidFill>
              <a:srgbClr val="777677"/>
            </a:solidFill>
            <a:ln>
              <a:noFill/>
            </a:ln>
            <a:extLst/>
          </p:spPr>
          <p:txBody>
            <a:bodyPr anchor="ctr"/>
            <a:lstStyle>
              <a:lvl1pPr>
                <a:spcBef>
                  <a:spcPct val="20000"/>
                </a:spcBef>
                <a:buClr>
                  <a:srgbClr val="00B0F0"/>
                </a:buClr>
                <a:buFont typeface="Arial" charset="0"/>
                <a:buChar char="•"/>
                <a:defRPr sz="2000">
                  <a:solidFill>
                    <a:schemeClr val="tx1"/>
                  </a:solidFill>
                  <a:latin typeface="Helvetica" charset="0"/>
                  <a:ea typeface="MS PGothic" charset="-128"/>
                </a:defRPr>
              </a:lvl1pPr>
              <a:lvl2pPr marL="742950" indent="-285750">
                <a:spcBef>
                  <a:spcPct val="20000"/>
                </a:spcBef>
                <a:buClr>
                  <a:srgbClr val="00B0F0"/>
                </a:buClr>
                <a:buFont typeface="Arial" charset="0"/>
                <a:buChar char="–"/>
                <a:defRPr>
                  <a:solidFill>
                    <a:schemeClr val="tx1"/>
                  </a:solidFill>
                  <a:latin typeface="Helvetica" charset="0"/>
                  <a:ea typeface="MS PGothic" charset="-128"/>
                </a:defRPr>
              </a:lvl2pPr>
              <a:lvl3pPr marL="1143000" indent="-228600">
                <a:spcBef>
                  <a:spcPct val="20000"/>
                </a:spcBef>
                <a:buClr>
                  <a:srgbClr val="00B0F0"/>
                </a:buClr>
                <a:buFont typeface="Arial" charset="0"/>
                <a:buChar char="•"/>
                <a:defRPr sz="1600">
                  <a:solidFill>
                    <a:schemeClr val="tx1"/>
                  </a:solidFill>
                  <a:latin typeface="Helvetica" charset="0"/>
                  <a:ea typeface="MS PGothic" charset="-128"/>
                </a:defRPr>
              </a:lvl3pPr>
              <a:lvl4pPr marL="1600200" indent="-228600">
                <a:spcBef>
                  <a:spcPct val="20000"/>
                </a:spcBef>
                <a:buClr>
                  <a:srgbClr val="00B0F0"/>
                </a:buClr>
                <a:buFont typeface="Arial" charset="0"/>
                <a:buChar char="–"/>
                <a:defRPr sz="1400">
                  <a:solidFill>
                    <a:schemeClr val="tx1"/>
                  </a:solidFill>
                  <a:latin typeface="Helvetica" charset="0"/>
                  <a:ea typeface="MS PGothic" charset="-128"/>
                </a:defRPr>
              </a:lvl4pPr>
              <a:lvl5pPr marL="2057400" indent="-228600">
                <a:spcBef>
                  <a:spcPct val="20000"/>
                </a:spcBef>
                <a:buClr>
                  <a:srgbClr val="00B0F0"/>
                </a:buClr>
                <a:buFont typeface="Arial" charset="0"/>
                <a:buChar char="»"/>
                <a:defRPr sz="1400">
                  <a:solidFill>
                    <a:schemeClr val="tx1"/>
                  </a:solidFill>
                  <a:latin typeface="Helvetica" charset="0"/>
                  <a:ea typeface="MS PGothic" charset="-128"/>
                </a:defRPr>
              </a:lvl5pPr>
              <a:lvl6pPr marL="25146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6pPr>
              <a:lvl7pPr marL="29718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7pPr>
              <a:lvl8pPr marL="34290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8pPr>
              <a:lvl9pPr marL="38862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9pPr>
            </a:lstStyle>
            <a:p>
              <a:pPr algn="ctr" defTabSz="822960">
                <a:lnSpc>
                  <a:spcPct val="80000"/>
                </a:lnSpc>
                <a:spcBef>
                  <a:spcPct val="0"/>
                </a:spcBef>
                <a:buClrTx/>
                <a:buNone/>
              </a:pPr>
              <a:r>
                <a:rPr lang="en-US" altLang="en-US" sz="1300" kern="0" dirty="0">
                  <a:solidFill>
                    <a:prstClr val="white"/>
                  </a:solidFill>
                  <a:uFill>
                    <a:solidFill/>
                  </a:uFill>
                  <a:latin typeface="Arial" charset="0"/>
                  <a:sym typeface="Arial"/>
                </a:rPr>
                <a:t>Enterprise Integration</a:t>
              </a:r>
            </a:p>
          </p:txBody>
        </p:sp>
        <p:pic>
          <p:nvPicPr>
            <p:cNvPr id="2" name="Picture 1"/>
            <p:cNvPicPr>
              <a:picLocks noChangeAspect="1"/>
            </p:cNvPicPr>
            <p:nvPr/>
          </p:nvPicPr>
          <p:blipFill>
            <a:blip r:embed="rId5"/>
            <a:stretch>
              <a:fillRect/>
            </a:stretch>
          </p:blipFill>
          <p:spPr>
            <a:xfrm>
              <a:off x="2419023" y="1104523"/>
              <a:ext cx="510370" cy="212654"/>
            </a:xfrm>
            <a:prstGeom prst="rect">
              <a:avLst/>
            </a:prstGeom>
          </p:spPr>
        </p:pic>
      </p:grpSp>
      <p:sp>
        <p:nvSpPr>
          <p:cNvPr id="29" name="Rounded Rectangle 28"/>
          <p:cNvSpPr/>
          <p:nvPr/>
        </p:nvSpPr>
        <p:spPr bwMode="auto">
          <a:xfrm>
            <a:off x="12953529" y="413351"/>
            <a:ext cx="1676872" cy="987011"/>
          </a:xfrm>
          <a:prstGeom prst="roundRect">
            <a:avLst>
              <a:gd name="adj" fmla="val 10512"/>
            </a:avLst>
          </a:prstGeom>
          <a:solidFill>
            <a:schemeClr val="accent1">
              <a:lumMod val="75000"/>
            </a:schemeClr>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292608" tIns="73152" rIns="0" bIns="73152" anchor="ctr" anchorCtr="0"/>
          <a:lstStyle/>
          <a:p>
            <a:pPr>
              <a:defRPr/>
            </a:pPr>
            <a:r>
              <a:rPr lang="en-US" sz="1600" b="1" kern="0">
                <a:solidFill>
                  <a:schemeClr val="bg1"/>
                </a:solidFill>
                <a:ea typeface="Helvetica Light" charset="0"/>
                <a:cs typeface="Arial"/>
              </a:rPr>
              <a:t>Use case #2 </a:t>
            </a:r>
          </a:p>
          <a:p>
            <a:pPr lvl="0">
              <a:defRPr/>
            </a:pPr>
            <a:r>
              <a:rPr lang="en-US" altLang="en-US" sz="1600" b="1">
                <a:solidFill>
                  <a:prstClr val="white"/>
                </a:solidFill>
                <a:latin typeface="Helvetica Neue for IBM" charset="0"/>
                <a:ea typeface="Helvetica Neue for IBM" charset="0"/>
                <a:cs typeface="Helvetica Neue for IBM" charset="0"/>
                <a:sym typeface="Helvetica Neue for IBM" charset="0"/>
              </a:rPr>
              <a:t>Automate provisioning</a:t>
            </a:r>
          </a:p>
        </p:txBody>
      </p:sp>
      <p:sp>
        <p:nvSpPr>
          <p:cNvPr id="31" name="TextBox 30"/>
          <p:cNvSpPr txBox="1"/>
          <p:nvPr/>
        </p:nvSpPr>
        <p:spPr>
          <a:xfrm>
            <a:off x="364497" y="2752832"/>
            <a:ext cx="3305530" cy="1193082"/>
          </a:xfrm>
          <a:prstGeom prst="rect">
            <a:avLst/>
          </a:prstGeom>
          <a:noFill/>
        </p:spPr>
        <p:txBody>
          <a:bodyPr wrap="square" lIns="146304" tIns="73152" rIns="146304" bIns="73152" rtlCol="0">
            <a:noAutofit/>
          </a:bodyPr>
          <a:lstStyle/>
          <a:p>
            <a:pPr algn="ctr"/>
            <a:r>
              <a:rPr lang="en-US" sz="2200" b="1" dirty="0">
                <a:solidFill>
                  <a:schemeClr val="tx1">
                    <a:lumMod val="95000"/>
                    <a:lumOff val="5000"/>
                  </a:schemeClr>
                </a:solidFill>
                <a:latin typeface="Arial" charset="0"/>
                <a:ea typeface="Arial" charset="0"/>
                <a:cs typeface="Arial" charset="0"/>
              </a:rPr>
              <a:t>Application Delivery</a:t>
            </a:r>
            <a:endParaRPr lang="en-US" sz="2200" b="1" dirty="0">
              <a:solidFill>
                <a:schemeClr val="tx1">
                  <a:lumMod val="95000"/>
                  <a:lumOff val="5000"/>
                </a:schemeClr>
              </a:solidFill>
              <a:latin typeface="Arial" charset="0"/>
              <a:ea typeface="Arial" charset="0"/>
              <a:cs typeface="Arial" charset="0"/>
            </a:endParaRPr>
          </a:p>
          <a:p>
            <a:pPr algn="ctr"/>
            <a:endParaRPr lang="en-US" sz="600" dirty="0">
              <a:latin typeface="Arial" charset="0"/>
              <a:ea typeface="Arial" charset="0"/>
              <a:cs typeface="Arial" charset="0"/>
            </a:endParaRPr>
          </a:p>
          <a:p>
            <a:pPr algn="ctr"/>
            <a:r>
              <a:rPr lang="en-US" sz="1800" b="1" dirty="0">
                <a:solidFill>
                  <a:schemeClr val="tx1">
                    <a:lumMod val="75000"/>
                    <a:lumOff val="25000"/>
                  </a:schemeClr>
                </a:solidFill>
                <a:latin typeface="Arial" charset="0"/>
                <a:ea typeface="Arial" charset="0"/>
                <a:cs typeface="Arial" charset="0"/>
              </a:rPr>
              <a:t>Integration</a:t>
            </a:r>
            <a:r>
              <a:rPr lang="en-US" sz="1800" dirty="0">
                <a:solidFill>
                  <a:schemeClr val="tx1">
                    <a:lumMod val="75000"/>
                    <a:lumOff val="25000"/>
                  </a:schemeClr>
                </a:solidFill>
                <a:latin typeface="Arial" charset="0"/>
                <a:ea typeface="Arial" charset="0"/>
                <a:cs typeface="Arial" charset="0"/>
              </a:rPr>
              <a:t> with application delivery tool chains</a:t>
            </a: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2024" y="3018838"/>
            <a:ext cx="1170432" cy="877824"/>
          </a:xfrm>
          <a:prstGeom prst="rect">
            <a:avLst/>
          </a:prstGeom>
        </p:spPr>
      </p:pic>
      <p:sp>
        <p:nvSpPr>
          <p:cNvPr id="33" name="Left Brace 32"/>
          <p:cNvSpPr/>
          <p:nvPr/>
        </p:nvSpPr>
        <p:spPr>
          <a:xfrm>
            <a:off x="4554326" y="3018839"/>
            <a:ext cx="188634" cy="723014"/>
          </a:xfrm>
          <a:prstGeom prst="leftBrace">
            <a:avLst/>
          </a:prstGeom>
        </p:spPr>
        <p:style>
          <a:lnRef idx="1">
            <a:schemeClr val="accent1"/>
          </a:lnRef>
          <a:fillRef idx="0">
            <a:schemeClr val="accent1"/>
          </a:fillRef>
          <a:effectRef idx="0">
            <a:schemeClr val="accent1"/>
          </a:effectRef>
          <a:fontRef idx="minor">
            <a:schemeClr val="tx1"/>
          </a:fontRef>
        </p:style>
        <p:txBody>
          <a:bodyPr lIns="146304" tIns="73152" rIns="146304" bIns="73152" rtlCol="0" anchor="ctr"/>
          <a:lstStyle/>
          <a:p>
            <a:pPr algn="ctr"/>
            <a:endParaRPr lang="en-US"/>
          </a:p>
        </p:txBody>
      </p:sp>
      <p:sp>
        <p:nvSpPr>
          <p:cNvPr id="34" name="AutoShape 26"/>
          <p:cNvSpPr>
            <a:spLocks noChangeArrowheads="1"/>
          </p:cNvSpPr>
          <p:nvPr/>
        </p:nvSpPr>
        <p:spPr bwMode="auto">
          <a:xfrm>
            <a:off x="4863016" y="3164071"/>
            <a:ext cx="2124182" cy="430326"/>
          </a:xfrm>
          <a:prstGeom prst="roundRect">
            <a:avLst>
              <a:gd name="adj" fmla="val 16667"/>
            </a:avLst>
          </a:prstGeom>
          <a:solidFill>
            <a:schemeClr val="accent1">
              <a:lumMod val="75000"/>
            </a:schemeClr>
          </a:solidFill>
          <a:ln>
            <a:noFill/>
          </a:ln>
          <a:extLst/>
        </p:spPr>
        <p:txBody>
          <a:bodyPr lIns="146304" tIns="73152" rIns="146304" bIns="73152" anchor="ctr"/>
          <a:lstStyle>
            <a:lvl1pPr>
              <a:spcBef>
                <a:spcPct val="20000"/>
              </a:spcBef>
              <a:buClr>
                <a:srgbClr val="00B0F0"/>
              </a:buClr>
              <a:buFont typeface="Arial" charset="0"/>
              <a:buChar char="•"/>
              <a:defRPr sz="2000">
                <a:solidFill>
                  <a:schemeClr val="tx1"/>
                </a:solidFill>
                <a:latin typeface="Helvetica" charset="0"/>
                <a:ea typeface="MS PGothic" charset="-128"/>
              </a:defRPr>
            </a:lvl1pPr>
            <a:lvl2pPr marL="742950" indent="-285750">
              <a:spcBef>
                <a:spcPct val="20000"/>
              </a:spcBef>
              <a:buClr>
                <a:srgbClr val="00B0F0"/>
              </a:buClr>
              <a:buFont typeface="Arial" charset="0"/>
              <a:buChar char="–"/>
              <a:defRPr>
                <a:solidFill>
                  <a:schemeClr val="tx1"/>
                </a:solidFill>
                <a:latin typeface="Helvetica" charset="0"/>
                <a:ea typeface="MS PGothic" charset="-128"/>
              </a:defRPr>
            </a:lvl2pPr>
            <a:lvl3pPr marL="1143000" indent="-228600">
              <a:spcBef>
                <a:spcPct val="20000"/>
              </a:spcBef>
              <a:buClr>
                <a:srgbClr val="00B0F0"/>
              </a:buClr>
              <a:buFont typeface="Arial" charset="0"/>
              <a:buChar char="•"/>
              <a:defRPr sz="1600">
                <a:solidFill>
                  <a:schemeClr val="tx1"/>
                </a:solidFill>
                <a:latin typeface="Helvetica" charset="0"/>
                <a:ea typeface="MS PGothic" charset="-128"/>
              </a:defRPr>
            </a:lvl3pPr>
            <a:lvl4pPr marL="1600200" indent="-228600">
              <a:spcBef>
                <a:spcPct val="20000"/>
              </a:spcBef>
              <a:buClr>
                <a:srgbClr val="00B0F0"/>
              </a:buClr>
              <a:buFont typeface="Arial" charset="0"/>
              <a:buChar char="–"/>
              <a:defRPr sz="1400">
                <a:solidFill>
                  <a:schemeClr val="tx1"/>
                </a:solidFill>
                <a:latin typeface="Helvetica" charset="0"/>
                <a:ea typeface="MS PGothic" charset="-128"/>
              </a:defRPr>
            </a:lvl4pPr>
            <a:lvl5pPr marL="2057400" indent="-228600">
              <a:spcBef>
                <a:spcPct val="20000"/>
              </a:spcBef>
              <a:buClr>
                <a:srgbClr val="00B0F0"/>
              </a:buClr>
              <a:buFont typeface="Arial" charset="0"/>
              <a:buChar char="»"/>
              <a:defRPr sz="1400">
                <a:solidFill>
                  <a:schemeClr val="tx1"/>
                </a:solidFill>
                <a:latin typeface="Helvetica" charset="0"/>
                <a:ea typeface="MS PGothic" charset="-128"/>
              </a:defRPr>
            </a:lvl5pPr>
            <a:lvl6pPr marL="25146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6pPr>
            <a:lvl7pPr marL="29718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7pPr>
            <a:lvl8pPr marL="34290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8pPr>
            <a:lvl9pPr marL="3886200" indent="-228600" eaLnBrk="0" fontAlgn="base" hangingPunct="0">
              <a:spcBef>
                <a:spcPct val="20000"/>
              </a:spcBef>
              <a:spcAft>
                <a:spcPct val="0"/>
              </a:spcAft>
              <a:buClr>
                <a:srgbClr val="00B0F0"/>
              </a:buClr>
              <a:buFont typeface="Arial" charset="0"/>
              <a:buChar char="»"/>
              <a:defRPr sz="1400">
                <a:solidFill>
                  <a:schemeClr val="tx1"/>
                </a:solidFill>
                <a:latin typeface="Helvetica" charset="0"/>
                <a:ea typeface="MS PGothic" charset="-128"/>
              </a:defRPr>
            </a:lvl9pPr>
          </a:lstStyle>
          <a:p>
            <a:pPr algn="ctr" defTabSz="822960">
              <a:lnSpc>
                <a:spcPct val="80000"/>
              </a:lnSpc>
              <a:spcBef>
                <a:spcPct val="0"/>
              </a:spcBef>
              <a:buClrTx/>
              <a:buNone/>
            </a:pPr>
            <a:r>
              <a:rPr lang="en-US" altLang="en-US" sz="1300" kern="0" dirty="0">
                <a:solidFill>
                  <a:prstClr val="white"/>
                </a:solidFill>
                <a:uFill>
                  <a:solidFill/>
                </a:uFill>
                <a:latin typeface="Arial" charset="0"/>
                <a:sym typeface="Arial"/>
              </a:rPr>
              <a:t>Application Code</a:t>
            </a:r>
            <a:endParaRPr lang="en-US" altLang="en-US" sz="1300" kern="0" dirty="0">
              <a:solidFill>
                <a:prstClr val="white"/>
              </a:solidFill>
              <a:uFill>
                <a:solidFill/>
              </a:uFill>
              <a:latin typeface="Arial" charset="0"/>
              <a:sym typeface="Arial"/>
            </a:endParaRPr>
          </a:p>
        </p:txBody>
      </p:sp>
      <p:sp>
        <p:nvSpPr>
          <p:cNvPr id="35"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7</a:t>
            </a:fld>
            <a:endParaRPr lang="en-US" dirty="0">
              <a:solidFill>
                <a:srgbClr val="6D7777"/>
              </a:solidFill>
            </a:endParaRPr>
          </a:p>
        </p:txBody>
      </p:sp>
    </p:spTree>
    <p:custDataLst>
      <p:tags r:id="rId1"/>
    </p:custDataLst>
    <p:extLst>
      <p:ext uri="{BB962C8B-B14F-4D97-AF65-F5344CB8AC3E}">
        <p14:creationId xmlns:p14="http://schemas.microsoft.com/office/powerpoint/2010/main" val="2385451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a:spLocks noGrp="1"/>
          </p:cNvSpPr>
          <p:nvPr>
            <p:ph type="title"/>
          </p:nvPr>
        </p:nvSpPr>
        <p:spPr>
          <a:xfrm>
            <a:off x="731520" y="100966"/>
            <a:ext cx="13167360" cy="748957"/>
          </a:xfrm>
        </p:spPr>
        <p:txBody>
          <a:bodyPr/>
          <a:lstStyle/>
          <a:p>
            <a:r>
              <a:rPr lang="en-US" sz="3200" b="0" dirty="0">
                <a:solidFill>
                  <a:schemeClr val="accent4"/>
                </a:solidFill>
              </a:rPr>
              <a:t>Self Service Catalog </a:t>
            </a:r>
            <a:r>
              <a:rPr lang="mr-IN" sz="3200" b="0" dirty="0" smtClean="0">
                <a:solidFill>
                  <a:schemeClr val="accent4"/>
                </a:solidFill>
              </a:rPr>
              <a:t>–</a:t>
            </a:r>
            <a:r>
              <a:rPr lang="en-US" sz="3200" b="0" dirty="0" smtClean="0">
                <a:solidFill>
                  <a:schemeClr val="accent4"/>
                </a:solidFill>
              </a:rPr>
              <a:t> consumer </a:t>
            </a:r>
            <a:r>
              <a:rPr lang="en-US" sz="3200" b="0" dirty="0">
                <a:solidFill>
                  <a:schemeClr val="accent4"/>
                </a:solidFill>
              </a:rPr>
              <a:t>view</a:t>
            </a:r>
            <a:endParaRPr lang="en-US" sz="3200" b="0" dirty="0">
              <a:solidFill>
                <a:schemeClr val="accent4"/>
              </a:solidFill>
            </a:endParaRPr>
          </a:p>
        </p:txBody>
      </p:sp>
      <p:sp>
        <p:nvSpPr>
          <p:cNvPr id="46" name="TextBox 45"/>
          <p:cNvSpPr txBox="1"/>
          <p:nvPr/>
        </p:nvSpPr>
        <p:spPr>
          <a:xfrm>
            <a:off x="9889271" y="1588652"/>
            <a:ext cx="4271816" cy="320088"/>
          </a:xfrm>
          <a:prstGeom prst="rect">
            <a:avLst/>
          </a:prstGeom>
          <a:noFill/>
        </p:spPr>
        <p:txBody>
          <a:bodyPr wrap="square" lIns="146304" tIns="73152" rIns="146304" bIns="73152" rtlCol="0">
            <a:spAutoFit/>
          </a:bodyPr>
          <a:lstStyle/>
          <a:p>
            <a:r>
              <a:rPr lang="en-US" sz="1100" kern="0" spc="-48">
                <a:solidFill>
                  <a:schemeClr val="tx2"/>
                </a:solidFill>
                <a:latin typeface="Arial"/>
                <a:cs typeface="Arial"/>
              </a:rPr>
              <a:t>e</a:t>
            </a:r>
          </a:p>
        </p:txBody>
      </p:sp>
      <p:sp>
        <p:nvSpPr>
          <p:cNvPr id="55" name="TextBox 54"/>
          <p:cNvSpPr txBox="1"/>
          <p:nvPr/>
        </p:nvSpPr>
        <p:spPr>
          <a:xfrm>
            <a:off x="7773521" y="2289478"/>
            <a:ext cx="6733138" cy="5534061"/>
          </a:xfrm>
          <a:prstGeom prst="rect">
            <a:avLst/>
          </a:prstGeom>
          <a:noFill/>
          <a:ln>
            <a:solidFill>
              <a:schemeClr val="bg1"/>
            </a:solidFill>
          </a:ln>
        </p:spPr>
        <p:txBody>
          <a:bodyPr wrap="square" lIns="146304" tIns="73152" rIns="146304" bIns="73152" rtlCol="0">
            <a:noAutofit/>
          </a:bodyPr>
          <a:lstStyle/>
          <a:p>
            <a:pPr marL="292608" indent="-292608">
              <a:spcBef>
                <a:spcPts val="1920"/>
              </a:spcBef>
              <a:buFont typeface="Arial" charset="0"/>
              <a:buChar char="•"/>
            </a:pPr>
            <a:r>
              <a:rPr lang="en-GB" sz="2200" b="1" dirty="0">
                <a:solidFill>
                  <a:schemeClr val="tx1">
                    <a:lumMod val="75000"/>
                    <a:lumOff val="25000"/>
                  </a:schemeClr>
                </a:solidFill>
              </a:rPr>
              <a:t>Rapidly deliver applications </a:t>
            </a:r>
            <a:r>
              <a:rPr lang="en-GB" sz="2200" dirty="0">
                <a:solidFill>
                  <a:schemeClr val="tx1">
                    <a:lumMod val="75000"/>
                    <a:lumOff val="25000"/>
                  </a:schemeClr>
                </a:solidFill>
              </a:rPr>
              <a:t>and infrastructure on multi-cloud environments - IBM and 3</a:t>
            </a:r>
            <a:r>
              <a:rPr lang="en-GB" sz="2200" baseline="30000" dirty="0">
                <a:solidFill>
                  <a:schemeClr val="tx1">
                    <a:lumMod val="75000"/>
                    <a:lumOff val="25000"/>
                  </a:schemeClr>
                </a:solidFill>
              </a:rPr>
              <a:t>rd</a:t>
            </a:r>
            <a:r>
              <a:rPr lang="en-GB" sz="2200" dirty="0">
                <a:solidFill>
                  <a:schemeClr val="tx1">
                    <a:lumMod val="75000"/>
                    <a:lumOff val="25000"/>
                  </a:schemeClr>
                </a:solidFill>
              </a:rPr>
              <a:t> party, private and public, </a:t>
            </a:r>
            <a:r>
              <a:rPr lang="en-GB" sz="2200" dirty="0" smtClean="0">
                <a:solidFill>
                  <a:schemeClr val="tx1">
                    <a:lumMod val="75000"/>
                    <a:lumOff val="25000"/>
                  </a:schemeClr>
                </a:solidFill>
              </a:rPr>
              <a:t>VMs </a:t>
            </a:r>
            <a:r>
              <a:rPr lang="en-GB" sz="2200" dirty="0">
                <a:solidFill>
                  <a:schemeClr val="tx1">
                    <a:lumMod val="75000"/>
                    <a:lumOff val="25000"/>
                  </a:schemeClr>
                </a:solidFill>
              </a:rPr>
              <a:t>and containers </a:t>
            </a:r>
          </a:p>
          <a:p>
            <a:pPr marL="292608" indent="-292608">
              <a:spcBef>
                <a:spcPts val="1920"/>
              </a:spcBef>
              <a:buFont typeface="Arial" charset="0"/>
              <a:buChar char="•"/>
            </a:pPr>
            <a:r>
              <a:rPr lang="en-GB" sz="2200" b="1" dirty="0">
                <a:solidFill>
                  <a:schemeClr val="tx1">
                    <a:lumMod val="75000"/>
                    <a:lumOff val="25000"/>
                  </a:schemeClr>
                </a:solidFill>
                <a:latin typeface="Arial" charset="0"/>
                <a:ea typeface="Arial" charset="0"/>
                <a:cs typeface="Arial" charset="0"/>
              </a:rPr>
              <a:t>Simplify delivery of application environments </a:t>
            </a:r>
            <a:r>
              <a:rPr lang="en-GB" sz="2200" dirty="0">
                <a:solidFill>
                  <a:schemeClr val="tx1">
                    <a:lumMod val="75000"/>
                    <a:lumOff val="25000"/>
                  </a:schemeClr>
                </a:solidFill>
                <a:latin typeface="Arial" charset="0"/>
                <a:ea typeface="Arial" charset="0"/>
                <a:cs typeface="Arial" charset="0"/>
              </a:rPr>
              <a:t>by hiding automation complexity and locking down environment configurations</a:t>
            </a:r>
          </a:p>
          <a:p>
            <a:pPr marL="292608" indent="-292608">
              <a:spcBef>
                <a:spcPts val="1920"/>
              </a:spcBef>
              <a:buFont typeface="Arial" charset="0"/>
              <a:buChar char="•"/>
            </a:pPr>
            <a:r>
              <a:rPr lang="en-GB" sz="2200" b="1" dirty="0">
                <a:solidFill>
                  <a:schemeClr val="tx1">
                    <a:lumMod val="75000"/>
                    <a:lumOff val="25000"/>
                  </a:schemeClr>
                </a:solidFill>
              </a:rPr>
              <a:t>Streamline fulfilment processes </a:t>
            </a:r>
            <a:r>
              <a:rPr lang="en-GB" sz="2200" dirty="0">
                <a:solidFill>
                  <a:schemeClr val="tx1">
                    <a:lumMod val="75000"/>
                    <a:lumOff val="25000"/>
                  </a:schemeClr>
                </a:solidFill>
              </a:rPr>
              <a:t>to deliver application and infrastructure workloads aligned to the needs of the business</a:t>
            </a:r>
          </a:p>
          <a:p>
            <a:pPr marL="292608" indent="-292608">
              <a:spcBef>
                <a:spcPts val="1920"/>
              </a:spcBef>
              <a:buFont typeface="Arial" charset="0"/>
              <a:buChar char="•"/>
            </a:pPr>
            <a:r>
              <a:rPr lang="en-GB" sz="2200" b="1" dirty="0">
                <a:solidFill>
                  <a:schemeClr val="tx1">
                    <a:lumMod val="75000"/>
                    <a:lumOff val="25000"/>
                  </a:schemeClr>
                </a:solidFill>
                <a:latin typeface="Arial" charset="0"/>
                <a:ea typeface="Arial" charset="0"/>
                <a:cs typeface="Arial" charset="0"/>
              </a:rPr>
              <a:t>Deliver application environments as a service</a:t>
            </a:r>
            <a:r>
              <a:rPr lang="en-GB" sz="2200" b="1" i="1" dirty="0">
                <a:solidFill>
                  <a:schemeClr val="tx1">
                    <a:lumMod val="75000"/>
                    <a:lumOff val="25000"/>
                  </a:schemeClr>
                </a:solidFill>
                <a:latin typeface="Arial" charset="0"/>
                <a:ea typeface="Arial" charset="0"/>
                <a:cs typeface="Arial" charset="0"/>
              </a:rPr>
              <a:t> </a:t>
            </a:r>
            <a:r>
              <a:rPr lang="en-GB" sz="2200" dirty="0">
                <a:solidFill>
                  <a:schemeClr val="tx1">
                    <a:lumMod val="75000"/>
                    <a:lumOff val="25000"/>
                  </a:schemeClr>
                </a:solidFill>
                <a:latin typeface="Arial" charset="0"/>
                <a:ea typeface="Arial" charset="0"/>
                <a:cs typeface="Arial" charset="0"/>
              </a:rPr>
              <a:t>to CI/CD tool chains</a:t>
            </a:r>
          </a:p>
        </p:txBody>
      </p:sp>
      <p:sp>
        <p:nvSpPr>
          <p:cNvPr id="56" name="TextBox 55"/>
          <p:cNvSpPr txBox="1"/>
          <p:nvPr/>
        </p:nvSpPr>
        <p:spPr>
          <a:xfrm>
            <a:off x="2857501" y="1312806"/>
            <a:ext cx="7852410" cy="738664"/>
          </a:xfrm>
          <a:prstGeom prst="rect">
            <a:avLst/>
          </a:prstGeom>
          <a:solidFill>
            <a:schemeClr val="bg1"/>
          </a:solidFill>
          <a:ln>
            <a:solidFill>
              <a:schemeClr val="bg1"/>
            </a:solidFill>
          </a:ln>
        </p:spPr>
        <p:txBody>
          <a:bodyPr wrap="square" lIns="146304" tIns="73152" rIns="146304" bIns="73152" rtlCol="0" anchor="ctr" anchorCtr="0">
            <a:noAutofit/>
          </a:bodyPr>
          <a:lstStyle/>
          <a:p>
            <a:pPr algn="ctr"/>
            <a:r>
              <a:rPr lang="en-GB" sz="2600" b="1" dirty="0">
                <a:solidFill>
                  <a:schemeClr val="accent1">
                    <a:lumMod val="75000"/>
                  </a:schemeClr>
                </a:solidFill>
                <a:latin typeface="Arial" charset="0"/>
                <a:ea typeface="Arial" charset="0"/>
                <a:cs typeface="Arial" charset="0"/>
              </a:rPr>
              <a:t>The </a:t>
            </a:r>
            <a:r>
              <a:rPr lang="en-GB" sz="2600" b="1" dirty="0">
                <a:solidFill>
                  <a:schemeClr val="accent1">
                    <a:lumMod val="75000"/>
                  </a:schemeClr>
                </a:solidFill>
                <a:latin typeface="Arial" charset="0"/>
                <a:ea typeface="Arial" charset="0"/>
                <a:cs typeface="Arial" charset="0"/>
              </a:rPr>
              <a:t>services you need when you need them</a:t>
            </a:r>
            <a:endParaRPr lang="en-US" sz="2600" b="1" dirty="0">
              <a:solidFill>
                <a:schemeClr val="accent1">
                  <a:lumMod val="75000"/>
                </a:schemeClr>
              </a:solidFill>
              <a:latin typeface="Arial" charset="0"/>
              <a:ea typeface="Arial" charset="0"/>
              <a:cs typeface="Arial"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4" y="2545741"/>
            <a:ext cx="7606859" cy="4026512"/>
          </a:xfrm>
          <a:prstGeom prst="rect">
            <a:avLst/>
          </a:prstGeom>
        </p:spPr>
      </p:pic>
      <p:sp>
        <p:nvSpPr>
          <p:cNvPr id="9" name="Rounded Rectangle 8"/>
          <p:cNvSpPr/>
          <p:nvPr/>
        </p:nvSpPr>
        <p:spPr bwMode="auto">
          <a:xfrm>
            <a:off x="12661750" y="0"/>
            <a:ext cx="1968650" cy="895501"/>
          </a:xfrm>
          <a:prstGeom prst="roundRect">
            <a:avLst>
              <a:gd name="adj" fmla="val 10512"/>
            </a:avLst>
          </a:prstGeom>
          <a:solidFill>
            <a:schemeClr val="accent1">
              <a:lumMod val="75000"/>
            </a:schemeClr>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57600" tIns="73152" rIns="57600" bIns="73152" anchor="ctr" anchorCtr="0"/>
          <a:lstStyle/>
          <a:p>
            <a:pPr algn="ctr">
              <a:defRPr/>
            </a:pPr>
            <a:r>
              <a:rPr lang="en-US" sz="1600" b="1" kern="0" dirty="0">
                <a:solidFill>
                  <a:schemeClr val="bg1"/>
                </a:solidFill>
                <a:ea typeface="Helvetica Light" charset="0"/>
                <a:cs typeface="Arial"/>
              </a:rPr>
              <a:t>Use case #1 </a:t>
            </a:r>
          </a:p>
          <a:p>
            <a:pPr algn="ctr">
              <a:defRPr/>
            </a:pPr>
            <a:r>
              <a:rPr lang="en-US" sz="1600" b="1" kern="0" dirty="0">
                <a:solidFill>
                  <a:schemeClr val="bg1"/>
                </a:solidFill>
                <a:ea typeface="Helvetica Light" charset="0"/>
                <a:cs typeface="Arial"/>
              </a:rPr>
              <a:t>Self </a:t>
            </a:r>
            <a:r>
              <a:rPr lang="en-US" sz="1600" b="1" kern="0" dirty="0">
                <a:solidFill>
                  <a:schemeClr val="bg1"/>
                </a:solidFill>
                <a:ea typeface="Helvetica Light" charset="0"/>
                <a:cs typeface="Arial"/>
              </a:rPr>
              <a:t>service access</a:t>
            </a:r>
            <a:endParaRPr lang="en-US" sz="1600" b="1" kern="0" dirty="0">
              <a:solidFill>
                <a:schemeClr val="bg1"/>
              </a:solidFill>
              <a:latin typeface="Arial"/>
              <a:ea typeface="Helvetica Light" charset="0"/>
              <a:cs typeface="Arial"/>
            </a:endParaRPr>
          </a:p>
        </p:txBody>
      </p:sp>
      <p:sp>
        <p:nvSpPr>
          <p:cNvPr id="10"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8</a:t>
            </a:fld>
            <a:endParaRPr lang="en-US" dirty="0">
              <a:solidFill>
                <a:srgbClr val="6D7777"/>
              </a:solidFill>
            </a:endParaRPr>
          </a:p>
        </p:txBody>
      </p:sp>
    </p:spTree>
    <p:custDataLst>
      <p:tags r:id="rId1"/>
    </p:custDataLst>
    <p:extLst>
      <p:ext uri="{BB962C8B-B14F-4D97-AF65-F5344CB8AC3E}">
        <p14:creationId xmlns:p14="http://schemas.microsoft.com/office/powerpoint/2010/main" val="2941422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1520" y="34291"/>
            <a:ext cx="13167360" cy="748957"/>
          </a:xfrm>
        </p:spPr>
        <p:txBody>
          <a:bodyPr/>
          <a:lstStyle/>
          <a:p>
            <a:r>
              <a:rPr lang="en-US" sz="3200" b="0" dirty="0">
                <a:solidFill>
                  <a:schemeClr val="accent3"/>
                </a:solidFill>
              </a:rPr>
              <a:t>Self Service Catalog </a:t>
            </a:r>
            <a:r>
              <a:rPr lang="mr-IN" sz="3200" b="0" dirty="0" smtClean="0">
                <a:solidFill>
                  <a:schemeClr val="accent3"/>
                </a:solidFill>
              </a:rPr>
              <a:t>–</a:t>
            </a:r>
            <a:r>
              <a:rPr lang="en-US" sz="3200" b="0" dirty="0" smtClean="0">
                <a:solidFill>
                  <a:schemeClr val="accent3"/>
                </a:solidFill>
              </a:rPr>
              <a:t> provider </a:t>
            </a:r>
            <a:r>
              <a:rPr lang="en-US" sz="3200" b="0" dirty="0">
                <a:solidFill>
                  <a:schemeClr val="accent3"/>
                </a:solidFill>
              </a:rPr>
              <a:t>view</a:t>
            </a:r>
            <a:endParaRPr lang="en-US" sz="3200" b="0" dirty="0">
              <a:solidFill>
                <a:schemeClr val="accent3"/>
              </a:solidFill>
            </a:endParaRPr>
          </a:p>
        </p:txBody>
      </p:sp>
      <p:sp>
        <p:nvSpPr>
          <p:cNvPr id="46" name="TextBox 45"/>
          <p:cNvSpPr txBox="1"/>
          <p:nvPr/>
        </p:nvSpPr>
        <p:spPr>
          <a:xfrm>
            <a:off x="9889271" y="1588652"/>
            <a:ext cx="4271816" cy="320088"/>
          </a:xfrm>
          <a:prstGeom prst="rect">
            <a:avLst/>
          </a:prstGeom>
          <a:noFill/>
        </p:spPr>
        <p:txBody>
          <a:bodyPr wrap="square" lIns="146304" tIns="73152" rIns="146304" bIns="73152" rtlCol="0">
            <a:spAutoFit/>
          </a:bodyPr>
          <a:lstStyle/>
          <a:p>
            <a:r>
              <a:rPr lang="en-US" sz="1100" kern="0" spc="-48">
                <a:solidFill>
                  <a:schemeClr val="tx2"/>
                </a:solidFill>
                <a:latin typeface="Arial"/>
                <a:cs typeface="Arial"/>
              </a:rPr>
              <a:t>e</a:t>
            </a:r>
          </a:p>
        </p:txBody>
      </p:sp>
      <p:sp>
        <p:nvSpPr>
          <p:cNvPr id="55" name="TextBox 54"/>
          <p:cNvSpPr txBox="1"/>
          <p:nvPr/>
        </p:nvSpPr>
        <p:spPr>
          <a:xfrm>
            <a:off x="7579211" y="1816484"/>
            <a:ext cx="6851164" cy="5534061"/>
          </a:xfrm>
          <a:prstGeom prst="rect">
            <a:avLst/>
          </a:prstGeom>
          <a:noFill/>
          <a:ln>
            <a:solidFill>
              <a:schemeClr val="bg1"/>
            </a:solidFill>
          </a:ln>
        </p:spPr>
        <p:txBody>
          <a:bodyPr wrap="square" lIns="146304" tIns="73152" rIns="146304" bIns="73152" rtlCol="0">
            <a:noAutofit/>
          </a:bodyPr>
          <a:lstStyle/>
          <a:p>
            <a:r>
              <a:rPr lang="en-GB" sz="2200" dirty="0">
                <a:solidFill>
                  <a:schemeClr val="tx1">
                    <a:lumMod val="75000"/>
                    <a:lumOff val="25000"/>
                  </a:schemeClr>
                </a:solidFill>
                <a:latin typeface="Arial" charset="0"/>
                <a:ea typeface="Arial" charset="0"/>
                <a:cs typeface="Arial" charset="0"/>
              </a:rPr>
              <a:t>Compose services </a:t>
            </a:r>
            <a:r>
              <a:rPr lang="en-GB" sz="2200" dirty="0" smtClean="0">
                <a:solidFill>
                  <a:schemeClr val="tx1">
                    <a:lumMod val="75000"/>
                    <a:lumOff val="25000"/>
                  </a:schemeClr>
                </a:solidFill>
                <a:latin typeface="Arial" charset="0"/>
                <a:ea typeface="Arial" charset="0"/>
                <a:cs typeface="Arial" charset="0"/>
              </a:rPr>
              <a:t>with a graphical </a:t>
            </a:r>
            <a:r>
              <a:rPr lang="en-GB" sz="2200" dirty="0">
                <a:solidFill>
                  <a:schemeClr val="tx1">
                    <a:lumMod val="75000"/>
                    <a:lumOff val="25000"/>
                  </a:schemeClr>
                </a:solidFill>
                <a:latin typeface="Arial" charset="0"/>
                <a:ea typeface="Arial" charset="0"/>
                <a:cs typeface="Arial" charset="0"/>
              </a:rPr>
              <a:t>editor </a:t>
            </a:r>
            <a:r>
              <a:rPr lang="mr-IN" sz="2200" dirty="0">
                <a:solidFill>
                  <a:schemeClr val="tx1">
                    <a:lumMod val="75000"/>
                    <a:lumOff val="25000"/>
                  </a:schemeClr>
                </a:solidFill>
                <a:latin typeface="Arial" charset="0"/>
                <a:ea typeface="Arial" charset="0"/>
                <a:cs typeface="Arial" charset="0"/>
              </a:rPr>
              <a:t>–</a:t>
            </a:r>
            <a:r>
              <a:rPr lang="en-GB" sz="2200" dirty="0">
                <a:solidFill>
                  <a:schemeClr val="tx1">
                    <a:lumMod val="75000"/>
                    <a:lumOff val="25000"/>
                  </a:schemeClr>
                </a:solidFill>
                <a:latin typeface="Arial" charset="0"/>
                <a:ea typeface="Arial" charset="0"/>
                <a:cs typeface="Arial" charset="0"/>
              </a:rPr>
              <a:t> drag and drop components from a pallet onto a </a:t>
            </a:r>
            <a:r>
              <a:rPr lang="en-GB" sz="2200" dirty="0" smtClean="0">
                <a:solidFill>
                  <a:schemeClr val="tx1">
                    <a:lumMod val="75000"/>
                    <a:lumOff val="25000"/>
                  </a:schemeClr>
                </a:solidFill>
                <a:latin typeface="Arial" charset="0"/>
                <a:ea typeface="Arial" charset="0"/>
                <a:cs typeface="Arial" charset="0"/>
              </a:rPr>
              <a:t>canvas</a:t>
            </a:r>
          </a:p>
          <a:p>
            <a:endParaRPr lang="en-GB" sz="2200" b="1" dirty="0">
              <a:solidFill>
                <a:schemeClr val="tx1">
                  <a:lumMod val="75000"/>
                  <a:lumOff val="25000"/>
                </a:schemeClr>
              </a:solidFill>
              <a:latin typeface="Arial" charset="0"/>
              <a:ea typeface="Arial" charset="0"/>
              <a:cs typeface="Arial" charset="0"/>
            </a:endParaRPr>
          </a:p>
          <a:p>
            <a:endParaRPr lang="en-GB" sz="1000" dirty="0">
              <a:solidFill>
                <a:schemeClr val="tx1">
                  <a:lumMod val="75000"/>
                  <a:lumOff val="25000"/>
                </a:schemeClr>
              </a:solidFill>
              <a:latin typeface="Arial" charset="0"/>
              <a:ea typeface="Arial" charset="0"/>
              <a:cs typeface="Arial" charset="0"/>
            </a:endParaRPr>
          </a:p>
          <a:p>
            <a:r>
              <a:rPr lang="en-GB" sz="2200" dirty="0">
                <a:solidFill>
                  <a:schemeClr val="tx1">
                    <a:lumMod val="75000"/>
                    <a:lumOff val="25000"/>
                  </a:schemeClr>
                </a:solidFill>
                <a:latin typeface="Arial" charset="0"/>
                <a:ea typeface="Arial" charset="0"/>
                <a:cs typeface="Arial" charset="0"/>
              </a:rPr>
              <a:t>Services can </a:t>
            </a:r>
            <a:r>
              <a:rPr lang="en-GB" sz="2200" dirty="0" smtClean="0">
                <a:solidFill>
                  <a:schemeClr val="tx1">
                    <a:lumMod val="75000"/>
                    <a:lumOff val="25000"/>
                  </a:schemeClr>
                </a:solidFill>
                <a:latin typeface="Arial" charset="0"/>
                <a:ea typeface="Arial" charset="0"/>
                <a:cs typeface="Arial" charset="0"/>
              </a:rPr>
              <a:t>contain:</a:t>
            </a:r>
            <a:endParaRPr lang="en-GB" sz="2200" dirty="0">
              <a:solidFill>
                <a:schemeClr val="tx1">
                  <a:lumMod val="75000"/>
                  <a:lumOff val="25000"/>
                </a:schemeClr>
              </a:solidFill>
              <a:latin typeface="Arial" charset="0"/>
              <a:ea typeface="Arial" charset="0"/>
              <a:cs typeface="Arial" charset="0"/>
            </a:endParaRPr>
          </a:p>
          <a:p>
            <a:pPr marL="1042416" lvl="1" indent="-310896">
              <a:buFont typeface="Arial" charset="0"/>
              <a:buChar char="•"/>
            </a:pPr>
            <a:r>
              <a:rPr lang="en-GB" sz="2200" dirty="0" err="1">
                <a:solidFill>
                  <a:schemeClr val="tx1">
                    <a:lumMod val="75000"/>
                    <a:lumOff val="25000"/>
                  </a:schemeClr>
                </a:solidFill>
                <a:latin typeface="Arial" charset="0"/>
                <a:ea typeface="Arial" charset="0"/>
                <a:cs typeface="Arial" charset="0"/>
              </a:rPr>
              <a:t>Terraform</a:t>
            </a:r>
            <a:r>
              <a:rPr lang="en-GB" sz="2200" dirty="0">
                <a:solidFill>
                  <a:schemeClr val="tx1">
                    <a:lumMod val="75000"/>
                    <a:lumOff val="25000"/>
                  </a:schemeClr>
                </a:solidFill>
                <a:latin typeface="Arial" charset="0"/>
                <a:ea typeface="Arial" charset="0"/>
                <a:cs typeface="Arial" charset="0"/>
              </a:rPr>
              <a:t> Configurations &amp; variable pre-sets</a:t>
            </a:r>
          </a:p>
          <a:p>
            <a:pPr marL="1042416" lvl="1" indent="-310896">
              <a:buFont typeface="Arial" charset="0"/>
              <a:buChar char="•"/>
            </a:pPr>
            <a:r>
              <a:rPr lang="en-GB" sz="2200" dirty="0">
                <a:solidFill>
                  <a:schemeClr val="tx1">
                    <a:lumMod val="75000"/>
                    <a:lumOff val="25000"/>
                  </a:schemeClr>
                </a:solidFill>
                <a:latin typeface="Arial" charset="0"/>
                <a:ea typeface="Arial" charset="0"/>
                <a:cs typeface="Arial" charset="0"/>
              </a:rPr>
              <a:t>Helm Charts</a:t>
            </a:r>
          </a:p>
          <a:p>
            <a:pPr marL="1042416" lvl="1" indent="-310896">
              <a:buFont typeface="Arial" charset="0"/>
              <a:buChar char="•"/>
            </a:pPr>
            <a:r>
              <a:rPr lang="en-GB" sz="2200" dirty="0">
                <a:solidFill>
                  <a:schemeClr val="tx1">
                    <a:lumMod val="75000"/>
                    <a:lumOff val="25000"/>
                  </a:schemeClr>
                </a:solidFill>
                <a:latin typeface="Arial" charset="0"/>
                <a:ea typeface="Arial" charset="0"/>
                <a:cs typeface="Arial" charset="0"/>
              </a:rPr>
              <a:t>Simple conditional logic (if/else)</a:t>
            </a:r>
          </a:p>
          <a:p>
            <a:pPr marL="1042416" lvl="1" indent="-310896">
              <a:buFont typeface="Arial" charset="0"/>
              <a:buChar char="•"/>
            </a:pPr>
            <a:r>
              <a:rPr lang="en-GB" sz="2200" dirty="0">
                <a:solidFill>
                  <a:schemeClr val="tx1">
                    <a:lumMod val="75000"/>
                    <a:lumOff val="25000"/>
                  </a:schemeClr>
                </a:solidFill>
                <a:latin typeface="Arial" charset="0"/>
                <a:ea typeface="Arial" charset="0"/>
                <a:cs typeface="Arial" charset="0"/>
              </a:rPr>
              <a:t>Notifications (email)</a:t>
            </a:r>
          </a:p>
          <a:p>
            <a:pPr marL="1042416" lvl="1" indent="-310896">
              <a:buFont typeface="Arial" charset="0"/>
              <a:buChar char="•"/>
            </a:pPr>
            <a:r>
              <a:rPr lang="en-GB" sz="2200" dirty="0">
                <a:solidFill>
                  <a:schemeClr val="tx1">
                    <a:lumMod val="75000"/>
                    <a:lumOff val="25000"/>
                  </a:schemeClr>
                </a:solidFill>
                <a:latin typeface="Arial" charset="0"/>
                <a:ea typeface="Arial" charset="0"/>
                <a:cs typeface="Arial" charset="0"/>
              </a:rPr>
              <a:t>Order </a:t>
            </a:r>
            <a:r>
              <a:rPr lang="en-GB" sz="2200" dirty="0" smtClean="0">
                <a:solidFill>
                  <a:schemeClr val="tx1">
                    <a:lumMod val="75000"/>
                    <a:lumOff val="25000"/>
                  </a:schemeClr>
                </a:solidFill>
                <a:latin typeface="Arial" charset="0"/>
                <a:ea typeface="Arial" charset="0"/>
                <a:cs typeface="Arial" charset="0"/>
              </a:rPr>
              <a:t>forms</a:t>
            </a:r>
          </a:p>
          <a:p>
            <a:pPr marL="1042416" lvl="1" indent="-310896">
              <a:buFont typeface="Arial" charset="0"/>
              <a:buChar char="•"/>
            </a:pPr>
            <a:endParaRPr lang="en-GB" sz="2200" dirty="0">
              <a:solidFill>
                <a:schemeClr val="tx1">
                  <a:lumMod val="75000"/>
                  <a:lumOff val="25000"/>
                </a:schemeClr>
              </a:solidFill>
              <a:latin typeface="Arial" charset="0"/>
              <a:ea typeface="Arial" charset="0"/>
              <a:cs typeface="Arial" charset="0"/>
            </a:endParaRPr>
          </a:p>
          <a:p>
            <a:endParaRPr lang="en-GB" sz="1000" dirty="0">
              <a:solidFill>
                <a:schemeClr val="tx1">
                  <a:lumMod val="75000"/>
                  <a:lumOff val="25000"/>
                </a:schemeClr>
              </a:solidFill>
              <a:latin typeface="Arial" charset="0"/>
              <a:ea typeface="Arial" charset="0"/>
              <a:cs typeface="Arial" charset="0"/>
            </a:endParaRPr>
          </a:p>
          <a:p>
            <a:r>
              <a:rPr lang="en-GB" sz="2200" dirty="0">
                <a:solidFill>
                  <a:schemeClr val="tx1">
                    <a:lumMod val="75000"/>
                    <a:lumOff val="25000"/>
                  </a:schemeClr>
                </a:solidFill>
                <a:latin typeface="Arial" charset="0"/>
                <a:ea typeface="Arial" charset="0"/>
                <a:cs typeface="Arial" charset="0"/>
              </a:rPr>
              <a:t>Services are published into a service </a:t>
            </a:r>
            <a:r>
              <a:rPr lang="en-GB" sz="2200" dirty="0" err="1" smtClean="0">
                <a:solidFill>
                  <a:schemeClr val="tx1">
                    <a:lumMod val="75000"/>
                    <a:lumOff val="25000"/>
                  </a:schemeClr>
                </a:solidFill>
                <a:latin typeface="Arial" charset="0"/>
                <a:ea typeface="Arial" charset="0"/>
                <a:cs typeface="Arial" charset="0"/>
              </a:rPr>
              <a:t>catalog</a:t>
            </a:r>
            <a:r>
              <a:rPr lang="en-GB" sz="2200" dirty="0" smtClean="0">
                <a:solidFill>
                  <a:schemeClr val="tx1">
                    <a:lumMod val="75000"/>
                    <a:lumOff val="25000"/>
                  </a:schemeClr>
                </a:solidFill>
                <a:latin typeface="Arial" charset="0"/>
                <a:ea typeface="Arial" charset="0"/>
                <a:cs typeface="Arial" charset="0"/>
              </a:rPr>
              <a:t> leveraging </a:t>
            </a:r>
            <a:r>
              <a:rPr lang="en-GB" sz="2200" dirty="0">
                <a:solidFill>
                  <a:schemeClr val="tx1">
                    <a:lumMod val="75000"/>
                    <a:lumOff val="25000"/>
                  </a:schemeClr>
                </a:solidFill>
                <a:latin typeface="Arial" charset="0"/>
                <a:ea typeface="Arial" charset="0"/>
                <a:cs typeface="Arial" charset="0"/>
              </a:rPr>
              <a:t>Open Service Broker </a:t>
            </a:r>
            <a:r>
              <a:rPr lang="en-GB" sz="2200" dirty="0" smtClean="0">
                <a:solidFill>
                  <a:schemeClr val="tx1">
                    <a:lumMod val="75000"/>
                    <a:lumOff val="25000"/>
                  </a:schemeClr>
                </a:solidFill>
                <a:latin typeface="Arial" charset="0"/>
                <a:ea typeface="Arial" charset="0"/>
                <a:cs typeface="Arial" charset="0"/>
              </a:rPr>
              <a:t>API</a:t>
            </a:r>
          </a:p>
          <a:p>
            <a:endParaRPr lang="en-GB" sz="2200" b="1" dirty="0">
              <a:solidFill>
                <a:schemeClr val="tx1">
                  <a:lumMod val="75000"/>
                  <a:lumOff val="25000"/>
                </a:schemeClr>
              </a:solidFill>
              <a:latin typeface="Arial" charset="0"/>
              <a:ea typeface="Arial" charset="0"/>
              <a:cs typeface="Arial" charset="0"/>
            </a:endParaRPr>
          </a:p>
          <a:p>
            <a:endParaRPr lang="en-GB" sz="1000" b="1" i="1" dirty="0">
              <a:solidFill>
                <a:schemeClr val="tx1">
                  <a:lumMod val="75000"/>
                  <a:lumOff val="25000"/>
                </a:schemeClr>
              </a:solidFill>
              <a:latin typeface="Arial" charset="0"/>
              <a:ea typeface="Arial" charset="0"/>
              <a:cs typeface="Arial" charset="0"/>
            </a:endParaRPr>
          </a:p>
          <a:p>
            <a:r>
              <a:rPr lang="en-GB" sz="2200" dirty="0">
                <a:solidFill>
                  <a:schemeClr val="tx1">
                    <a:lumMod val="75000"/>
                    <a:lumOff val="25000"/>
                  </a:schemeClr>
                </a:solidFill>
                <a:latin typeface="Arial" charset="0"/>
                <a:ea typeface="Arial" charset="0"/>
                <a:cs typeface="Arial" charset="0"/>
              </a:rPr>
              <a:t>Roadmap</a:t>
            </a:r>
          </a:p>
          <a:p>
            <a:pPr marL="1042416" lvl="1" indent="-310896">
              <a:buFont typeface="Arial" charset="0"/>
              <a:buChar char="•"/>
            </a:pPr>
            <a:r>
              <a:rPr lang="en-GB" sz="2200" dirty="0">
                <a:solidFill>
                  <a:schemeClr val="tx1">
                    <a:lumMod val="75000"/>
                    <a:lumOff val="25000"/>
                  </a:schemeClr>
                </a:solidFill>
                <a:latin typeface="Arial" charset="0"/>
                <a:ea typeface="Arial" charset="0"/>
                <a:cs typeface="Arial" charset="0"/>
              </a:rPr>
              <a:t>Support more advanced workflows</a:t>
            </a:r>
          </a:p>
          <a:p>
            <a:pPr marL="1042416" lvl="1" indent="-310896">
              <a:buFont typeface="Arial" charset="0"/>
              <a:buChar char="•"/>
            </a:pPr>
            <a:r>
              <a:rPr lang="en-GB" sz="2200" dirty="0">
                <a:solidFill>
                  <a:schemeClr val="tx1">
                    <a:lumMod val="75000"/>
                    <a:lumOff val="25000"/>
                  </a:schemeClr>
                </a:solidFill>
                <a:latin typeface="Arial" charset="0"/>
                <a:ea typeface="Arial" charset="0"/>
                <a:cs typeface="Arial" charset="0"/>
              </a:rPr>
              <a:t>IBM BPM integration</a:t>
            </a:r>
          </a:p>
        </p:txBody>
      </p:sp>
      <p:sp>
        <p:nvSpPr>
          <p:cNvPr id="60" name="Rounded Rectangle 11"/>
          <p:cNvSpPr>
            <a:spLocks noChangeArrowheads="1"/>
          </p:cNvSpPr>
          <p:nvPr/>
        </p:nvSpPr>
        <p:spPr bwMode="auto">
          <a:xfrm>
            <a:off x="849859" y="2104648"/>
            <a:ext cx="5574318" cy="1609344"/>
          </a:xfrm>
          <a:prstGeom prst="roundRect">
            <a:avLst>
              <a:gd name="adj" fmla="val 16667"/>
            </a:avLst>
          </a:prstGeom>
          <a:gradFill>
            <a:gsLst>
              <a:gs pos="0">
                <a:schemeClr val="bg1">
                  <a:lumMod val="65000"/>
                </a:schemeClr>
              </a:gs>
              <a:gs pos="50000">
                <a:schemeClr val="bg1">
                  <a:lumMod val="75000"/>
                </a:schemeClr>
              </a:gs>
              <a:gs pos="100000">
                <a:schemeClr val="bg1">
                  <a:lumMod val="85000"/>
                </a:schemeClr>
              </a:gs>
            </a:gsLst>
          </a:gra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7970" tIns="0" rIns="97970" bIns="48986" anchorCtr="1"/>
          <a:lstStyle/>
          <a:p>
            <a:pPr defTabSz="1097230">
              <a:defRPr/>
            </a:pPr>
            <a:r>
              <a:rPr lang="en-US" sz="1400" b="1">
                <a:solidFill>
                  <a:prstClr val="white">
                    <a:lumMod val="50000"/>
                  </a:prstClr>
                </a:solidFill>
                <a:latin typeface="Arial"/>
                <a:ea typeface="ＭＳ Ｐゴシック" charset="0"/>
              </a:rPr>
              <a:t>Deployment &amp; Process Orchestration</a:t>
            </a:r>
          </a:p>
        </p:txBody>
      </p:sp>
      <p:grpSp>
        <p:nvGrpSpPr>
          <p:cNvPr id="61" name="Group 60"/>
          <p:cNvGrpSpPr/>
          <p:nvPr/>
        </p:nvGrpSpPr>
        <p:grpSpPr>
          <a:xfrm>
            <a:off x="2444758" y="2740259"/>
            <a:ext cx="2678560" cy="546995"/>
            <a:chOff x="2357936" y="2075227"/>
            <a:chExt cx="1805617" cy="272771"/>
          </a:xfrm>
        </p:grpSpPr>
        <p:sp>
          <p:nvSpPr>
            <p:cNvPr id="62" name="Process 33"/>
            <p:cNvSpPr>
              <a:spLocks noChangeArrowheads="1"/>
            </p:cNvSpPr>
            <p:nvPr/>
          </p:nvSpPr>
          <p:spPr bwMode="auto">
            <a:xfrm>
              <a:off x="2843470" y="2260291"/>
              <a:ext cx="149670" cy="87707"/>
            </a:xfrm>
            <a:prstGeom prst="flowChartProcess">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rgbClr val="0070C0"/>
              </a:solidFill>
              <a:headEnd/>
              <a:tailEnd/>
            </a:ln>
          </p:spPr>
          <p:style>
            <a:lnRef idx="1">
              <a:schemeClr val="accent5"/>
            </a:lnRef>
            <a:fillRef idx="2">
              <a:schemeClr val="accent5"/>
            </a:fillRef>
            <a:effectRef idx="1">
              <a:schemeClr val="accent5"/>
            </a:effectRef>
            <a:fontRef idx="minor">
              <a:schemeClr val="dk1"/>
            </a:fontRef>
          </p:style>
          <p:txBody>
            <a:bodyPr lIns="61231" tIns="30616" rIns="61231" bIns="30616"/>
            <a:lstStyle/>
            <a:p>
              <a:pPr defTabSz="1097230">
                <a:defRPr/>
              </a:pPr>
              <a:endParaRPr lang="en-US" sz="1400" b="1">
                <a:solidFill>
                  <a:prstClr val="black"/>
                </a:solidFill>
                <a:latin typeface="Arial"/>
              </a:endParaRPr>
            </a:p>
          </p:txBody>
        </p:sp>
        <p:sp>
          <p:nvSpPr>
            <p:cNvPr id="63" name="Decision 34"/>
            <p:cNvSpPr>
              <a:spLocks noChangeArrowheads="1"/>
            </p:cNvSpPr>
            <p:nvPr/>
          </p:nvSpPr>
          <p:spPr bwMode="auto">
            <a:xfrm>
              <a:off x="3249236" y="2172154"/>
              <a:ext cx="150332" cy="87707"/>
            </a:xfrm>
            <a:prstGeom prst="flowChartDecision">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rgbClr val="0070C0"/>
              </a:solidFill>
              <a:headEnd/>
              <a:tailEnd/>
            </a:ln>
          </p:spPr>
          <p:style>
            <a:lnRef idx="1">
              <a:schemeClr val="accent5"/>
            </a:lnRef>
            <a:fillRef idx="2">
              <a:schemeClr val="accent5"/>
            </a:fillRef>
            <a:effectRef idx="1">
              <a:schemeClr val="accent5"/>
            </a:effectRef>
            <a:fontRef idx="minor">
              <a:schemeClr val="dk1"/>
            </a:fontRef>
          </p:style>
          <p:txBody>
            <a:bodyPr lIns="61231" tIns="30616" rIns="61231" bIns="30616"/>
            <a:lstStyle/>
            <a:p>
              <a:pPr defTabSz="1097230">
                <a:defRPr/>
              </a:pPr>
              <a:endParaRPr lang="en-US" sz="1400" b="1">
                <a:solidFill>
                  <a:prstClr val="black"/>
                </a:solidFill>
                <a:latin typeface="Arial"/>
              </a:endParaRPr>
            </a:p>
          </p:txBody>
        </p:sp>
        <p:sp>
          <p:nvSpPr>
            <p:cNvPr id="64" name="Manual Input 35"/>
            <p:cNvSpPr>
              <a:spLocks noChangeArrowheads="1"/>
            </p:cNvSpPr>
            <p:nvPr/>
          </p:nvSpPr>
          <p:spPr bwMode="auto">
            <a:xfrm>
              <a:off x="2357936" y="2180058"/>
              <a:ext cx="150332" cy="117372"/>
            </a:xfrm>
            <a:prstGeom prst="flowChartManualInpu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rgbClr val="0070C0"/>
              </a:solidFill>
              <a:headEnd/>
              <a:tailEnd/>
            </a:ln>
          </p:spPr>
          <p:style>
            <a:lnRef idx="1">
              <a:schemeClr val="accent5"/>
            </a:lnRef>
            <a:fillRef idx="2">
              <a:schemeClr val="accent5"/>
            </a:fillRef>
            <a:effectRef idx="1">
              <a:schemeClr val="accent5"/>
            </a:effectRef>
            <a:fontRef idx="minor">
              <a:schemeClr val="dk1"/>
            </a:fontRef>
          </p:style>
          <p:txBody>
            <a:bodyPr lIns="61231" tIns="30616" rIns="61231" bIns="30616"/>
            <a:lstStyle/>
            <a:p>
              <a:pPr defTabSz="1097230">
                <a:defRPr/>
              </a:pPr>
              <a:endParaRPr lang="en-US" sz="1400" b="1">
                <a:solidFill>
                  <a:prstClr val="black"/>
                </a:solidFill>
                <a:latin typeface="Arial"/>
              </a:endParaRPr>
            </a:p>
          </p:txBody>
        </p:sp>
        <p:sp>
          <p:nvSpPr>
            <p:cNvPr id="65" name="Terminator 37"/>
            <p:cNvSpPr>
              <a:spLocks noChangeArrowheads="1"/>
            </p:cNvSpPr>
            <p:nvPr/>
          </p:nvSpPr>
          <p:spPr bwMode="auto">
            <a:xfrm>
              <a:off x="3936652" y="2199047"/>
              <a:ext cx="180133" cy="87707"/>
            </a:xfrm>
            <a:prstGeom prst="flowChartTerminator">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rgbClr val="0070C0"/>
              </a:solidFill>
              <a:headEnd/>
              <a:tailEnd/>
            </a:ln>
          </p:spPr>
          <p:style>
            <a:lnRef idx="1">
              <a:schemeClr val="accent5"/>
            </a:lnRef>
            <a:fillRef idx="2">
              <a:schemeClr val="accent5"/>
            </a:fillRef>
            <a:effectRef idx="1">
              <a:schemeClr val="accent5"/>
            </a:effectRef>
            <a:fontRef idx="minor">
              <a:schemeClr val="dk1"/>
            </a:fontRef>
          </p:style>
          <p:txBody>
            <a:bodyPr lIns="61231" tIns="30616" rIns="61231" bIns="30616"/>
            <a:lstStyle/>
            <a:p>
              <a:pPr defTabSz="1097230">
                <a:defRPr/>
              </a:pPr>
              <a:endParaRPr lang="en-US" sz="1400" b="1">
                <a:solidFill>
                  <a:prstClr val="black"/>
                </a:solidFill>
                <a:latin typeface="Arial"/>
              </a:endParaRPr>
            </a:p>
          </p:txBody>
        </p:sp>
        <p:cxnSp>
          <p:nvCxnSpPr>
            <p:cNvPr id="66" name="Elbow Connector 41"/>
            <p:cNvCxnSpPr>
              <a:cxnSpLocks noChangeShapeType="1"/>
            </p:cNvCxnSpPr>
            <p:nvPr/>
          </p:nvCxnSpPr>
          <p:spPr bwMode="auto">
            <a:xfrm>
              <a:off x="2508268" y="2238744"/>
              <a:ext cx="335201" cy="65400"/>
            </a:xfrm>
            <a:prstGeom prst="bentConnector3">
              <a:avLst>
                <a:gd name="adj1" fmla="val 50000"/>
              </a:avLst>
            </a:prstGeom>
            <a:noFill/>
            <a:ln w="9525">
              <a:solidFill>
                <a:srgbClr val="002060"/>
              </a:solidFill>
              <a:round/>
              <a:headEnd/>
              <a:tailEnd type="arrow" w="med" len="med"/>
            </a:ln>
          </p:spPr>
        </p:cxnSp>
        <p:cxnSp>
          <p:nvCxnSpPr>
            <p:cNvPr id="67" name="Elbow Connector 43"/>
            <p:cNvCxnSpPr>
              <a:cxnSpLocks noChangeShapeType="1"/>
            </p:cNvCxnSpPr>
            <p:nvPr/>
          </p:nvCxnSpPr>
          <p:spPr bwMode="auto">
            <a:xfrm flipV="1">
              <a:off x="2993139" y="2237074"/>
              <a:ext cx="231696" cy="67070"/>
            </a:xfrm>
            <a:prstGeom prst="bentConnector3">
              <a:avLst>
                <a:gd name="adj1" fmla="val 50000"/>
              </a:avLst>
            </a:prstGeom>
            <a:noFill/>
            <a:ln w="9525">
              <a:solidFill>
                <a:srgbClr val="002060"/>
              </a:solidFill>
              <a:round/>
              <a:headEnd/>
              <a:tailEnd type="arrow" w="med" len="med"/>
            </a:ln>
          </p:spPr>
        </p:cxnSp>
        <p:cxnSp>
          <p:nvCxnSpPr>
            <p:cNvPr id="68" name="Elbow Connector 45"/>
            <p:cNvCxnSpPr>
              <a:cxnSpLocks noChangeShapeType="1"/>
            </p:cNvCxnSpPr>
            <p:nvPr/>
          </p:nvCxnSpPr>
          <p:spPr bwMode="auto">
            <a:xfrm>
              <a:off x="3399567" y="2216008"/>
              <a:ext cx="537084" cy="26894"/>
            </a:xfrm>
            <a:prstGeom prst="bentConnector3">
              <a:avLst>
                <a:gd name="adj1" fmla="val 50000"/>
              </a:avLst>
            </a:prstGeom>
            <a:noFill/>
            <a:ln w="9525">
              <a:solidFill>
                <a:srgbClr val="002060"/>
              </a:solidFill>
              <a:round/>
              <a:headEnd/>
              <a:tailEnd type="arrow" w="med" len="med"/>
            </a:ln>
          </p:spPr>
        </p:cxnSp>
        <p:cxnSp>
          <p:nvCxnSpPr>
            <p:cNvPr id="69" name="Elbow Connector 47"/>
            <p:cNvCxnSpPr>
              <a:cxnSpLocks noChangeShapeType="1"/>
            </p:cNvCxnSpPr>
            <p:nvPr/>
          </p:nvCxnSpPr>
          <p:spPr bwMode="auto">
            <a:xfrm flipV="1">
              <a:off x="3670281" y="2119081"/>
              <a:ext cx="235675" cy="96926"/>
            </a:xfrm>
            <a:prstGeom prst="bentConnector3">
              <a:avLst>
                <a:gd name="adj1" fmla="val 50000"/>
              </a:avLst>
            </a:prstGeom>
            <a:noFill/>
            <a:ln w="9525">
              <a:solidFill>
                <a:srgbClr val="002060"/>
              </a:solidFill>
              <a:round/>
              <a:headEnd/>
              <a:tailEnd type="arrow" w="med" len="med"/>
            </a:ln>
          </p:spPr>
        </p:cxnSp>
        <p:sp>
          <p:nvSpPr>
            <p:cNvPr id="70" name="Terminator 37"/>
            <p:cNvSpPr>
              <a:spLocks noChangeArrowheads="1"/>
            </p:cNvSpPr>
            <p:nvPr/>
          </p:nvSpPr>
          <p:spPr bwMode="auto">
            <a:xfrm>
              <a:off x="3941035" y="2075227"/>
              <a:ext cx="222518" cy="87707"/>
            </a:xfrm>
            <a:prstGeom prst="flowChartTerminator">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solidFill>
                <a:srgbClr val="0070C0"/>
              </a:solidFill>
              <a:headEnd/>
              <a:tailEnd/>
            </a:ln>
          </p:spPr>
          <p:style>
            <a:lnRef idx="1">
              <a:schemeClr val="accent5"/>
            </a:lnRef>
            <a:fillRef idx="2">
              <a:schemeClr val="accent5"/>
            </a:fillRef>
            <a:effectRef idx="1">
              <a:schemeClr val="accent5"/>
            </a:effectRef>
            <a:fontRef idx="minor">
              <a:schemeClr val="dk1"/>
            </a:fontRef>
          </p:style>
          <p:txBody>
            <a:bodyPr lIns="61231" tIns="30616" rIns="61231" bIns="30616"/>
            <a:lstStyle/>
            <a:p>
              <a:pPr defTabSz="1097230">
                <a:defRPr/>
              </a:pPr>
              <a:endParaRPr lang="en-US" sz="1400" b="1">
                <a:solidFill>
                  <a:prstClr val="black"/>
                </a:solidFill>
                <a:latin typeface="Arial"/>
              </a:endParaRPr>
            </a:p>
          </p:txBody>
        </p:sp>
      </p:grpSp>
      <p:sp>
        <p:nvSpPr>
          <p:cNvPr id="71" name="Rectangle 70"/>
          <p:cNvSpPr/>
          <p:nvPr/>
        </p:nvSpPr>
        <p:spPr>
          <a:xfrm>
            <a:off x="1043724" y="3433478"/>
            <a:ext cx="5305259" cy="228651"/>
          </a:xfrm>
          <a:prstGeom prst="rect">
            <a:avLst/>
          </a:prstGeom>
          <a:solidFill>
            <a:schemeClr val="bg2">
              <a:lumMod val="20000"/>
              <a:lumOff val="80000"/>
            </a:schemeClr>
          </a:solidFill>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1097230"/>
            <a:r>
              <a:rPr lang="en-US" sz="1400">
                <a:solidFill>
                  <a:srgbClr val="000000"/>
                </a:solidFill>
                <a:latin typeface="Arial"/>
              </a:rPr>
              <a:t>Flow Engine </a:t>
            </a:r>
          </a:p>
        </p:txBody>
      </p:sp>
      <p:sp>
        <p:nvSpPr>
          <p:cNvPr id="73" name="Rectangle 72"/>
          <p:cNvSpPr/>
          <p:nvPr/>
        </p:nvSpPr>
        <p:spPr>
          <a:xfrm>
            <a:off x="1043722" y="2900321"/>
            <a:ext cx="1356901" cy="443262"/>
          </a:xfrm>
          <a:prstGeom prst="rect">
            <a:avLst/>
          </a:prstGeom>
          <a:solidFill>
            <a:schemeClr val="bg2">
              <a:lumMod val="20000"/>
              <a:lumOff val="80000"/>
            </a:schemeClr>
          </a:solidFill>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1097230"/>
            <a:r>
              <a:rPr lang="en-US" sz="1400">
                <a:solidFill>
                  <a:srgbClr val="000000"/>
                </a:solidFill>
                <a:latin typeface="Arial"/>
              </a:rPr>
              <a:t>3</a:t>
            </a:r>
            <a:r>
              <a:rPr lang="en-US" sz="1400" baseline="30000">
                <a:solidFill>
                  <a:srgbClr val="000000"/>
                </a:solidFill>
                <a:latin typeface="Arial"/>
              </a:rPr>
              <a:t>rd</a:t>
            </a:r>
            <a:r>
              <a:rPr lang="en-US" sz="1400">
                <a:solidFill>
                  <a:srgbClr val="000000"/>
                </a:solidFill>
                <a:latin typeface="Arial"/>
              </a:rPr>
              <a:t> Party Integrations</a:t>
            </a:r>
          </a:p>
        </p:txBody>
      </p:sp>
      <p:sp>
        <p:nvSpPr>
          <p:cNvPr id="74" name="Rectangle 73"/>
          <p:cNvSpPr/>
          <p:nvPr/>
        </p:nvSpPr>
        <p:spPr>
          <a:xfrm>
            <a:off x="5188308" y="2893092"/>
            <a:ext cx="1160677" cy="450491"/>
          </a:xfrm>
          <a:prstGeom prst="rect">
            <a:avLst/>
          </a:prstGeom>
          <a:solidFill>
            <a:schemeClr val="bg2">
              <a:lumMod val="20000"/>
              <a:lumOff val="80000"/>
            </a:schemeClr>
          </a:solidFill>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1097230"/>
            <a:r>
              <a:rPr lang="en-US" sz="1300">
                <a:solidFill>
                  <a:srgbClr val="000000"/>
                </a:solidFill>
                <a:latin typeface="Arial"/>
              </a:rPr>
              <a:t>Service  Composer</a:t>
            </a:r>
          </a:p>
        </p:txBody>
      </p:sp>
      <p:grpSp>
        <p:nvGrpSpPr>
          <p:cNvPr id="82" name="Group 81"/>
          <p:cNvGrpSpPr/>
          <p:nvPr/>
        </p:nvGrpSpPr>
        <p:grpSpPr>
          <a:xfrm>
            <a:off x="1481119" y="3944047"/>
            <a:ext cx="880817" cy="817388"/>
            <a:chOff x="458059" y="2491620"/>
            <a:chExt cx="550511" cy="510867"/>
          </a:xfrm>
        </p:grpSpPr>
        <p:grpSp>
          <p:nvGrpSpPr>
            <p:cNvPr id="49" name="Group 48"/>
            <p:cNvGrpSpPr>
              <a:grpSpLocks noChangeAspect="1"/>
            </p:cNvGrpSpPr>
            <p:nvPr/>
          </p:nvGrpSpPr>
          <p:grpSpPr>
            <a:xfrm>
              <a:off x="545487" y="2491620"/>
              <a:ext cx="365760" cy="365760"/>
              <a:chOff x="3289318" y="875956"/>
              <a:chExt cx="812800" cy="812800"/>
            </a:xfrm>
          </p:grpSpPr>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318" y="875956"/>
                <a:ext cx="812800" cy="812800"/>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4649" y="987932"/>
                <a:ext cx="291878" cy="256032"/>
              </a:xfrm>
              <a:prstGeom prst="rect">
                <a:avLst/>
              </a:prstGeom>
              <a:ln>
                <a:solidFill>
                  <a:schemeClr val="accent2"/>
                </a:solidFill>
              </a:ln>
            </p:spPr>
          </p:pic>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9642" y="1327964"/>
                <a:ext cx="278985" cy="237744"/>
              </a:xfrm>
              <a:prstGeom prst="rect">
                <a:avLst/>
              </a:prstGeom>
              <a:ln>
                <a:solidFill>
                  <a:schemeClr val="accent2"/>
                </a:solidFill>
              </a:ln>
            </p:spPr>
          </p:pic>
          <p:pic>
            <p:nvPicPr>
              <p:cNvPr id="58" name="Picture 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3282" y="1309676"/>
                <a:ext cx="288986" cy="256032"/>
              </a:xfrm>
              <a:prstGeom prst="rect">
                <a:avLst/>
              </a:prstGeom>
              <a:ln>
                <a:solidFill>
                  <a:schemeClr val="accent2"/>
                </a:solidFill>
              </a:ln>
            </p:spPr>
          </p:pic>
        </p:grpSp>
        <p:sp>
          <p:nvSpPr>
            <p:cNvPr id="35" name="TextBox 34"/>
            <p:cNvSpPr txBox="1"/>
            <p:nvPr/>
          </p:nvSpPr>
          <p:spPr>
            <a:xfrm>
              <a:off x="458059" y="2810126"/>
              <a:ext cx="550511" cy="192361"/>
            </a:xfrm>
            <a:prstGeom prst="rect">
              <a:avLst/>
            </a:prstGeom>
            <a:noFill/>
          </p:spPr>
          <p:txBody>
            <a:bodyPr wrap="none" rtlCol="0">
              <a:spAutoFit/>
            </a:bodyPr>
            <a:lstStyle/>
            <a:p>
              <a:pPr algn="ctr"/>
              <a:r>
                <a:rPr lang="en-US" sz="1400" kern="0" spc="-48" dirty="0">
                  <a:solidFill>
                    <a:schemeClr val="accent1">
                      <a:lumMod val="75000"/>
                    </a:schemeClr>
                  </a:solidFill>
                  <a:latin typeface="Arial"/>
                  <a:cs typeface="Arial"/>
                </a:rPr>
                <a:t>Template</a:t>
              </a:r>
              <a:endParaRPr lang="en-US" sz="1600" kern="0" spc="-48" dirty="0">
                <a:solidFill>
                  <a:schemeClr val="accent1">
                    <a:lumMod val="75000"/>
                  </a:schemeClr>
                </a:solidFill>
                <a:latin typeface="Arial"/>
                <a:cs typeface="Arial"/>
              </a:endParaRPr>
            </a:p>
          </p:txBody>
        </p:sp>
      </p:grpSp>
      <p:grpSp>
        <p:nvGrpSpPr>
          <p:cNvPr id="83" name="Group 82"/>
          <p:cNvGrpSpPr/>
          <p:nvPr/>
        </p:nvGrpSpPr>
        <p:grpSpPr>
          <a:xfrm>
            <a:off x="529317" y="5246082"/>
            <a:ext cx="1028806" cy="909744"/>
            <a:chOff x="330823" y="3130873"/>
            <a:chExt cx="643004" cy="568589"/>
          </a:xfrm>
        </p:grpSpPr>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678" y="3130873"/>
              <a:ext cx="474803" cy="474803"/>
            </a:xfrm>
            <a:prstGeom prst="rect">
              <a:avLst/>
            </a:prstGeom>
          </p:spPr>
        </p:pic>
        <p:sp>
          <p:nvSpPr>
            <p:cNvPr id="76" name="TextBox 75"/>
            <p:cNvSpPr txBox="1"/>
            <p:nvPr/>
          </p:nvSpPr>
          <p:spPr>
            <a:xfrm>
              <a:off x="330823" y="3507101"/>
              <a:ext cx="643004" cy="192361"/>
            </a:xfrm>
            <a:prstGeom prst="rect">
              <a:avLst/>
            </a:prstGeom>
            <a:noFill/>
          </p:spPr>
          <p:txBody>
            <a:bodyPr wrap="none" rtlCol="0">
              <a:spAutoFit/>
            </a:bodyPr>
            <a:lstStyle/>
            <a:p>
              <a:pPr algn="ctr"/>
              <a:r>
                <a:rPr lang="en-US" sz="1400" kern="0" spc="-48" dirty="0">
                  <a:solidFill>
                    <a:schemeClr val="accent1">
                      <a:lumMod val="75000"/>
                    </a:schemeClr>
                  </a:solidFill>
                  <a:latin typeface="Arial"/>
                  <a:cs typeface="Arial"/>
                </a:rPr>
                <a:t>Helm Chart</a:t>
              </a:r>
            </a:p>
          </p:txBody>
        </p:sp>
      </p:grpSp>
      <p:grpSp>
        <p:nvGrpSpPr>
          <p:cNvPr id="84" name="Group 83"/>
          <p:cNvGrpSpPr/>
          <p:nvPr/>
        </p:nvGrpSpPr>
        <p:grpSpPr>
          <a:xfrm>
            <a:off x="921539" y="6263433"/>
            <a:ext cx="581890" cy="615342"/>
            <a:chOff x="426798" y="3781714"/>
            <a:chExt cx="363681" cy="384588"/>
          </a:xfrm>
        </p:grpSpPr>
        <p:pic>
          <p:nvPicPr>
            <p:cNvPr id="75" name="Picture 7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479" y="3781714"/>
              <a:ext cx="274320" cy="274320"/>
            </a:xfrm>
            <a:prstGeom prst="rect">
              <a:avLst/>
            </a:prstGeom>
            <a:noFill/>
          </p:spPr>
        </p:pic>
        <p:sp>
          <p:nvSpPr>
            <p:cNvPr id="77" name="TextBox 76"/>
            <p:cNvSpPr txBox="1"/>
            <p:nvPr/>
          </p:nvSpPr>
          <p:spPr>
            <a:xfrm>
              <a:off x="426798" y="3973941"/>
              <a:ext cx="363681" cy="192361"/>
            </a:xfrm>
            <a:prstGeom prst="rect">
              <a:avLst/>
            </a:prstGeom>
            <a:noFill/>
          </p:spPr>
          <p:txBody>
            <a:bodyPr wrap="none" rtlCol="0">
              <a:spAutoFit/>
            </a:bodyPr>
            <a:lstStyle/>
            <a:p>
              <a:pPr algn="ctr"/>
              <a:r>
                <a:rPr lang="en-US" sz="1400" kern="0" spc="-48" dirty="0">
                  <a:solidFill>
                    <a:schemeClr val="accent1">
                      <a:lumMod val="75000"/>
                    </a:schemeClr>
                  </a:solidFill>
                  <a:latin typeface="Arial"/>
                  <a:cs typeface="Arial"/>
                </a:rPr>
                <a:t>Logic</a:t>
              </a:r>
              <a:endParaRPr lang="en-US" sz="1600" kern="0" spc="-48" dirty="0">
                <a:solidFill>
                  <a:schemeClr val="accent1">
                    <a:lumMod val="75000"/>
                  </a:schemeClr>
                </a:solidFill>
                <a:latin typeface="Arial"/>
                <a:cs typeface="Arial"/>
              </a:endParaRPr>
            </a:p>
          </p:txBody>
        </p:sp>
      </p:grpSp>
      <p:grpSp>
        <p:nvGrpSpPr>
          <p:cNvPr id="85" name="Group 84"/>
          <p:cNvGrpSpPr/>
          <p:nvPr/>
        </p:nvGrpSpPr>
        <p:grpSpPr>
          <a:xfrm>
            <a:off x="1018604" y="7035892"/>
            <a:ext cx="1080873" cy="569585"/>
            <a:chOff x="713892" y="4428876"/>
            <a:chExt cx="675546" cy="355990"/>
          </a:xfrm>
        </p:grpSpPr>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0267" y="4428876"/>
              <a:ext cx="212127" cy="212127"/>
            </a:xfrm>
            <a:prstGeom prst="rect">
              <a:avLst/>
            </a:prstGeom>
          </p:spPr>
        </p:pic>
        <p:sp>
          <p:nvSpPr>
            <p:cNvPr id="78" name="TextBox 77"/>
            <p:cNvSpPr txBox="1"/>
            <p:nvPr/>
          </p:nvSpPr>
          <p:spPr>
            <a:xfrm>
              <a:off x="713892" y="4592505"/>
              <a:ext cx="675546" cy="192361"/>
            </a:xfrm>
            <a:prstGeom prst="rect">
              <a:avLst/>
            </a:prstGeom>
            <a:noFill/>
          </p:spPr>
          <p:txBody>
            <a:bodyPr wrap="none" rtlCol="0">
              <a:spAutoFit/>
            </a:bodyPr>
            <a:lstStyle/>
            <a:p>
              <a:pPr algn="ctr"/>
              <a:r>
                <a:rPr lang="en-US" sz="1400" kern="0" spc="-48" dirty="0">
                  <a:solidFill>
                    <a:schemeClr val="accent1">
                      <a:lumMod val="75000"/>
                    </a:schemeClr>
                  </a:solidFill>
                  <a:latin typeface="Arial"/>
                  <a:cs typeface="Arial"/>
                </a:rPr>
                <a:t>Notifications</a:t>
              </a:r>
              <a:endParaRPr lang="en-US" sz="1600" kern="0" spc="-48" dirty="0">
                <a:solidFill>
                  <a:schemeClr val="accent1">
                    <a:lumMod val="75000"/>
                  </a:schemeClr>
                </a:solidFill>
                <a:latin typeface="Arial"/>
                <a:cs typeface="Arial"/>
              </a:endParaRPr>
            </a:p>
          </p:txBody>
        </p:sp>
      </p:grpSp>
      <p:grpSp>
        <p:nvGrpSpPr>
          <p:cNvPr id="86" name="Group 85"/>
          <p:cNvGrpSpPr/>
          <p:nvPr/>
        </p:nvGrpSpPr>
        <p:grpSpPr>
          <a:xfrm>
            <a:off x="633563" y="4623200"/>
            <a:ext cx="876265" cy="660961"/>
            <a:chOff x="2314773" y="2288420"/>
            <a:chExt cx="547666" cy="413100"/>
          </a:xfrm>
        </p:grpSpPr>
        <p:pic>
          <p:nvPicPr>
            <p:cNvPr id="79" name="Picture 7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0492" y="2288420"/>
              <a:ext cx="254239" cy="254239"/>
            </a:xfrm>
            <a:prstGeom prst="rect">
              <a:avLst/>
            </a:prstGeom>
          </p:spPr>
        </p:pic>
        <p:sp>
          <p:nvSpPr>
            <p:cNvPr id="80" name="TextBox 79"/>
            <p:cNvSpPr txBox="1"/>
            <p:nvPr/>
          </p:nvSpPr>
          <p:spPr>
            <a:xfrm>
              <a:off x="2314773" y="2509159"/>
              <a:ext cx="547666" cy="192361"/>
            </a:xfrm>
            <a:prstGeom prst="rect">
              <a:avLst/>
            </a:prstGeom>
            <a:noFill/>
          </p:spPr>
          <p:txBody>
            <a:bodyPr wrap="none" rtlCol="0">
              <a:spAutoFit/>
            </a:bodyPr>
            <a:lstStyle/>
            <a:p>
              <a:pPr algn="ctr"/>
              <a:r>
                <a:rPr lang="en-US" sz="1400" kern="0" spc="-48" dirty="0">
                  <a:solidFill>
                    <a:schemeClr val="accent1">
                      <a:lumMod val="75000"/>
                    </a:schemeClr>
                  </a:solidFill>
                  <a:latin typeface="Arial"/>
                  <a:cs typeface="Arial"/>
                </a:rPr>
                <a:t>Variables</a:t>
              </a:r>
            </a:p>
          </p:txBody>
        </p:sp>
      </p:grpSp>
      <p:grpSp>
        <p:nvGrpSpPr>
          <p:cNvPr id="87" name="Group 86"/>
          <p:cNvGrpSpPr/>
          <p:nvPr/>
        </p:nvGrpSpPr>
        <p:grpSpPr>
          <a:xfrm>
            <a:off x="1991235" y="7035887"/>
            <a:ext cx="1130053" cy="812629"/>
            <a:chOff x="3117530" y="2362200"/>
            <a:chExt cx="736610" cy="527955"/>
          </a:xfrm>
        </p:grpSpPr>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61381" y="2362200"/>
              <a:ext cx="332620" cy="332620"/>
            </a:xfrm>
            <a:prstGeom prst="rect">
              <a:avLst/>
            </a:prstGeom>
          </p:spPr>
        </p:pic>
        <p:sp>
          <p:nvSpPr>
            <p:cNvPr id="81" name="TextBox 80"/>
            <p:cNvSpPr txBox="1"/>
            <p:nvPr/>
          </p:nvSpPr>
          <p:spPr>
            <a:xfrm>
              <a:off x="3117530" y="2690196"/>
              <a:ext cx="736610" cy="199959"/>
            </a:xfrm>
            <a:prstGeom prst="rect">
              <a:avLst/>
            </a:prstGeom>
            <a:noFill/>
          </p:spPr>
          <p:txBody>
            <a:bodyPr wrap="none" rtlCol="0">
              <a:spAutoFit/>
            </a:bodyPr>
            <a:lstStyle/>
            <a:p>
              <a:pPr algn="ctr"/>
              <a:r>
                <a:rPr lang="en-US" sz="1400" kern="0" spc="-48" dirty="0">
                  <a:solidFill>
                    <a:schemeClr val="accent1">
                      <a:lumMod val="75000"/>
                    </a:schemeClr>
                  </a:solidFill>
                  <a:latin typeface="Arial"/>
                  <a:cs typeface="Arial"/>
                </a:rPr>
                <a:t>Order Forms</a:t>
              </a:r>
            </a:p>
          </p:txBody>
        </p:sp>
      </p:grpSp>
      <p:sp>
        <p:nvSpPr>
          <p:cNvPr id="89" name="Rounded Rectangle 11"/>
          <p:cNvSpPr>
            <a:spLocks noChangeArrowheads="1"/>
          </p:cNvSpPr>
          <p:nvPr/>
        </p:nvSpPr>
        <p:spPr bwMode="auto">
          <a:xfrm>
            <a:off x="2030293" y="5501195"/>
            <a:ext cx="1424146" cy="503190"/>
          </a:xfrm>
          <a:prstGeom prst="roundRect">
            <a:avLst>
              <a:gd name="adj" fmla="val 16667"/>
            </a:avLst>
          </a:prstGeom>
          <a:solidFill>
            <a:schemeClr val="bg2">
              <a:lumMod val="20000"/>
              <a:lumOff val="80000"/>
            </a:schemeClr>
          </a:soli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7970" tIns="0" rIns="97970" bIns="48986" anchorCtr="1"/>
          <a:lstStyle/>
          <a:p>
            <a:pPr algn="ctr" defTabSz="1097230">
              <a:defRPr/>
            </a:pPr>
            <a:r>
              <a:rPr lang="en-US" sz="1400">
                <a:solidFill>
                  <a:schemeClr val="tx1">
                    <a:lumMod val="75000"/>
                    <a:lumOff val="25000"/>
                  </a:schemeClr>
                </a:solidFill>
                <a:latin typeface="Arial"/>
                <a:ea typeface="ＭＳ Ｐゴシック" charset="0"/>
              </a:rPr>
              <a:t>Service </a:t>
            </a:r>
          </a:p>
          <a:p>
            <a:pPr algn="ctr" defTabSz="1097230">
              <a:defRPr/>
            </a:pPr>
            <a:r>
              <a:rPr lang="en-US" sz="1400">
                <a:solidFill>
                  <a:schemeClr val="tx1">
                    <a:lumMod val="75000"/>
                    <a:lumOff val="25000"/>
                  </a:schemeClr>
                </a:solidFill>
                <a:latin typeface="Arial"/>
                <a:ea typeface="ＭＳ Ｐゴシック" charset="0"/>
              </a:rPr>
              <a:t>Composer</a:t>
            </a:r>
          </a:p>
        </p:txBody>
      </p:sp>
      <p:sp>
        <p:nvSpPr>
          <p:cNvPr id="105" name="Rounded Rectangle 11"/>
          <p:cNvSpPr>
            <a:spLocks noChangeArrowheads="1"/>
          </p:cNvSpPr>
          <p:nvPr/>
        </p:nvSpPr>
        <p:spPr bwMode="auto">
          <a:xfrm>
            <a:off x="5192946" y="4339263"/>
            <a:ext cx="1378102" cy="2823835"/>
          </a:xfrm>
          <a:prstGeom prst="roundRect">
            <a:avLst>
              <a:gd name="adj" fmla="val 16667"/>
            </a:avLst>
          </a:prstGeom>
          <a:gradFill>
            <a:gsLst>
              <a:gs pos="0">
                <a:schemeClr val="bg1">
                  <a:lumMod val="65000"/>
                </a:schemeClr>
              </a:gs>
              <a:gs pos="50000">
                <a:schemeClr val="bg1">
                  <a:lumMod val="75000"/>
                </a:schemeClr>
              </a:gs>
              <a:gs pos="100000">
                <a:schemeClr val="bg1">
                  <a:lumMod val="85000"/>
                </a:schemeClr>
              </a:gs>
            </a:gsLst>
          </a:gradFill>
          <a:ln>
            <a:solidFill>
              <a:schemeClr val="bg1">
                <a:lumMod val="50000"/>
              </a:schemeClr>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7970" tIns="0" rIns="97970" bIns="48986" anchorCtr="1"/>
          <a:lstStyle/>
          <a:p>
            <a:pPr algn="ctr" defTabSz="1097230">
              <a:defRPr/>
            </a:pPr>
            <a:r>
              <a:rPr lang="en-US" sz="1400" b="1">
                <a:solidFill>
                  <a:prstClr val="white">
                    <a:lumMod val="50000"/>
                  </a:prstClr>
                </a:solidFill>
                <a:latin typeface="Arial"/>
                <a:ea typeface="ＭＳ Ｐゴシック" charset="0"/>
              </a:rPr>
              <a:t>Service </a:t>
            </a:r>
          </a:p>
          <a:p>
            <a:pPr algn="ctr" defTabSz="1097230">
              <a:defRPr/>
            </a:pPr>
            <a:r>
              <a:rPr lang="en-US" sz="1400" b="1">
                <a:solidFill>
                  <a:prstClr val="white">
                    <a:lumMod val="50000"/>
                  </a:prstClr>
                </a:solidFill>
                <a:latin typeface="Arial"/>
                <a:ea typeface="ＭＳ Ｐゴシック" charset="0"/>
              </a:rPr>
              <a:t>Catalog</a:t>
            </a:r>
          </a:p>
        </p:txBody>
      </p:sp>
      <p:sp>
        <p:nvSpPr>
          <p:cNvPr id="104" name="Rounded Rectangle 11"/>
          <p:cNvSpPr>
            <a:spLocks noChangeArrowheads="1"/>
          </p:cNvSpPr>
          <p:nvPr/>
        </p:nvSpPr>
        <p:spPr bwMode="auto">
          <a:xfrm>
            <a:off x="5339818" y="5501195"/>
            <a:ext cx="1084358" cy="503190"/>
          </a:xfrm>
          <a:prstGeom prst="roundRect">
            <a:avLst>
              <a:gd name="adj" fmla="val 16667"/>
            </a:avLst>
          </a:prstGeom>
          <a:solidFill>
            <a:schemeClr val="bg2">
              <a:lumMod val="20000"/>
              <a:lumOff val="80000"/>
            </a:schemeClr>
          </a:solidFill>
          <a:ln>
            <a:solidFill>
              <a:schemeClr val="accent2"/>
            </a:solidFill>
            <a:headEnd/>
            <a:tailEnd/>
          </a:ln>
          <a:effectLst>
            <a:outerShdw blurRad="50800" dist="38100" dir="5400000" algn="t"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7970" tIns="0" rIns="97970" bIns="48986" anchorCtr="1"/>
          <a:lstStyle/>
          <a:p>
            <a:pPr algn="ctr" defTabSz="1097230">
              <a:defRPr/>
            </a:pPr>
            <a:r>
              <a:rPr lang="en-US" sz="1400">
                <a:solidFill>
                  <a:schemeClr val="tx1">
                    <a:lumMod val="75000"/>
                    <a:lumOff val="25000"/>
                  </a:schemeClr>
                </a:solidFill>
                <a:latin typeface="Arial"/>
                <a:ea typeface="ＭＳ Ｐゴシック" charset="0"/>
              </a:rPr>
              <a:t>Service </a:t>
            </a:r>
          </a:p>
          <a:p>
            <a:pPr algn="ctr" defTabSz="1097230">
              <a:defRPr/>
            </a:pPr>
            <a:r>
              <a:rPr lang="en-US" sz="1400">
                <a:solidFill>
                  <a:schemeClr val="tx1">
                    <a:lumMod val="75000"/>
                    <a:lumOff val="25000"/>
                  </a:schemeClr>
                </a:solidFill>
                <a:latin typeface="Arial"/>
                <a:ea typeface="ＭＳ Ｐゴシック" charset="0"/>
              </a:rPr>
              <a:t>Object</a:t>
            </a:r>
          </a:p>
        </p:txBody>
      </p:sp>
      <p:sp>
        <p:nvSpPr>
          <p:cNvPr id="107" name="Block Arc 106"/>
          <p:cNvSpPr/>
          <p:nvPr/>
        </p:nvSpPr>
        <p:spPr>
          <a:xfrm rot="16200000">
            <a:off x="1451502" y="4935251"/>
            <a:ext cx="1982990" cy="1733085"/>
          </a:xfrm>
          <a:prstGeom prst="blockArc">
            <a:avLst>
              <a:gd name="adj1" fmla="val 10800000"/>
              <a:gd name="adj2" fmla="val 21281574"/>
              <a:gd name="adj3" fmla="val 9004"/>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solidFill>
                <a:schemeClr val="tx1"/>
              </a:solidFill>
            </a:endParaRPr>
          </a:p>
        </p:txBody>
      </p:sp>
      <p:cxnSp>
        <p:nvCxnSpPr>
          <p:cNvPr id="109" name="Straight Arrow Connector 108"/>
          <p:cNvCxnSpPr>
            <a:stCxn id="89" idx="3"/>
          </p:cNvCxnSpPr>
          <p:nvPr/>
        </p:nvCxnSpPr>
        <p:spPr>
          <a:xfrm>
            <a:off x="3454438" y="5752791"/>
            <a:ext cx="1203875" cy="3058"/>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pic>
        <p:nvPicPr>
          <p:cNvPr id="110" name="Picture 10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6200000">
            <a:off x="3466053" y="5512375"/>
            <a:ext cx="2823834" cy="477608"/>
          </a:xfrm>
          <a:prstGeom prst="rect">
            <a:avLst/>
          </a:prstGeom>
          <a:ln>
            <a:solidFill>
              <a:srgbClr val="92D050"/>
            </a:solidFill>
          </a:ln>
        </p:spPr>
      </p:pic>
      <p:sp>
        <p:nvSpPr>
          <p:cNvPr id="50" name="Rounded Rectangle 49"/>
          <p:cNvSpPr/>
          <p:nvPr/>
        </p:nvSpPr>
        <p:spPr bwMode="auto">
          <a:xfrm>
            <a:off x="12661750" y="0"/>
            <a:ext cx="1968650" cy="895501"/>
          </a:xfrm>
          <a:prstGeom prst="roundRect">
            <a:avLst>
              <a:gd name="adj" fmla="val 10512"/>
            </a:avLst>
          </a:prstGeom>
          <a:solidFill>
            <a:schemeClr val="accent1">
              <a:lumMod val="75000"/>
            </a:schemeClr>
          </a:solidFill>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lIns="57600" tIns="73152" rIns="57600" bIns="73152" anchor="ctr" anchorCtr="0"/>
          <a:lstStyle/>
          <a:p>
            <a:pPr algn="ctr">
              <a:defRPr/>
            </a:pPr>
            <a:r>
              <a:rPr lang="en-US" sz="1600" b="1" kern="0" dirty="0">
                <a:solidFill>
                  <a:schemeClr val="bg1"/>
                </a:solidFill>
                <a:ea typeface="Helvetica Light" charset="0"/>
                <a:cs typeface="Arial"/>
              </a:rPr>
              <a:t>Use case #1 </a:t>
            </a:r>
          </a:p>
          <a:p>
            <a:pPr algn="ctr">
              <a:defRPr/>
            </a:pPr>
            <a:r>
              <a:rPr lang="en-US" sz="1600" b="1" kern="0" dirty="0">
                <a:solidFill>
                  <a:schemeClr val="bg1"/>
                </a:solidFill>
                <a:ea typeface="Helvetica Light" charset="0"/>
                <a:cs typeface="Arial"/>
              </a:rPr>
              <a:t>Self </a:t>
            </a:r>
            <a:r>
              <a:rPr lang="en-US" sz="1600" b="1" kern="0" dirty="0">
                <a:solidFill>
                  <a:schemeClr val="bg1"/>
                </a:solidFill>
                <a:ea typeface="Helvetica Light" charset="0"/>
                <a:cs typeface="Arial"/>
              </a:rPr>
              <a:t>service access</a:t>
            </a:r>
            <a:endParaRPr lang="en-US" sz="1600" b="1" kern="0" dirty="0">
              <a:solidFill>
                <a:schemeClr val="bg1"/>
              </a:solidFill>
              <a:latin typeface="Arial"/>
              <a:ea typeface="Helvetica Light" charset="0"/>
              <a:cs typeface="Arial"/>
            </a:endParaRPr>
          </a:p>
        </p:txBody>
      </p:sp>
      <p:sp>
        <p:nvSpPr>
          <p:cNvPr id="72" name="TextBox 71"/>
          <p:cNvSpPr txBox="1"/>
          <p:nvPr/>
        </p:nvSpPr>
        <p:spPr>
          <a:xfrm>
            <a:off x="2030294" y="1055631"/>
            <a:ext cx="10534638" cy="738664"/>
          </a:xfrm>
          <a:prstGeom prst="rect">
            <a:avLst/>
          </a:prstGeom>
          <a:solidFill>
            <a:schemeClr val="bg1"/>
          </a:solidFill>
          <a:ln>
            <a:solidFill>
              <a:schemeClr val="bg1"/>
            </a:solidFill>
          </a:ln>
        </p:spPr>
        <p:txBody>
          <a:bodyPr wrap="square" lIns="146304" tIns="73152" rIns="146304" bIns="73152" rtlCol="0" anchor="ctr" anchorCtr="0">
            <a:noAutofit/>
          </a:bodyPr>
          <a:lstStyle/>
          <a:p>
            <a:pPr algn="ctr"/>
            <a:r>
              <a:rPr lang="en-US" sz="2600" b="1" dirty="0">
                <a:solidFill>
                  <a:schemeClr val="accent1">
                    <a:lumMod val="75000"/>
                  </a:schemeClr>
                </a:solidFill>
              </a:rPr>
              <a:t>Automate everything with service composition &amp; orchestration </a:t>
            </a:r>
            <a:endParaRPr lang="en-US" sz="2600" b="1" i="1" dirty="0">
              <a:solidFill>
                <a:schemeClr val="accent1">
                  <a:lumMod val="75000"/>
                </a:schemeClr>
              </a:solidFill>
              <a:latin typeface="Arial" charset="0"/>
              <a:ea typeface="Arial" charset="0"/>
              <a:cs typeface="Arial" charset="0"/>
            </a:endParaRPr>
          </a:p>
        </p:txBody>
      </p:sp>
      <p:sp>
        <p:nvSpPr>
          <p:cNvPr id="53" name="Slide Number Placeholder 2"/>
          <p:cNvSpPr txBox="1">
            <a:spLocks/>
          </p:cNvSpPr>
          <p:nvPr/>
        </p:nvSpPr>
        <p:spPr>
          <a:xfrm>
            <a:off x="13659855" y="7729863"/>
            <a:ext cx="640614" cy="438150"/>
          </a:xfrm>
          <a:prstGeom prst="rect">
            <a:avLst/>
          </a:prstGeom>
        </p:spPr>
        <p:txBody>
          <a:bodyPr vert="horz" lIns="91152" tIns="45576" rIns="91152" bIns="45576" rtlCol="0" anchor="ctr"/>
          <a:lstStyle>
            <a:defPPr>
              <a:defRPr lang="en-US"/>
            </a:defPPr>
            <a:lvl1pPr marL="0" algn="r" defTabSz="731520" rtl="0" eaLnBrk="1" latinLnBrk="0" hangingPunct="1">
              <a:defRPr sz="1440" b="0" i="0" kern="1200">
                <a:solidFill>
                  <a:schemeClr val="tx1"/>
                </a:solidFill>
                <a:latin typeface="IBM Plex Sans Regular" charset="0"/>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a:lstStyle>
          <a:p>
            <a:pPr defTabSz="728758"/>
            <a:fld id="{E9549862-13E2-C34D-815E-8545BD36FC59}" type="slidenum">
              <a:rPr lang="en-US" smtClean="0">
                <a:solidFill>
                  <a:srgbClr val="6D7777"/>
                </a:solidFill>
              </a:rPr>
              <a:pPr defTabSz="728758"/>
              <a:t>9</a:t>
            </a:fld>
            <a:endParaRPr lang="en-US" dirty="0">
              <a:solidFill>
                <a:srgbClr val="6D7777"/>
              </a:solidFill>
            </a:endParaRPr>
          </a:p>
        </p:txBody>
      </p:sp>
    </p:spTree>
    <p:custDataLst>
      <p:tags r:id="rId1"/>
    </p:custDataLst>
    <p:extLst>
      <p:ext uri="{BB962C8B-B14F-4D97-AF65-F5344CB8AC3E}">
        <p14:creationId xmlns:p14="http://schemas.microsoft.com/office/powerpoint/2010/main" val="9537185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12 - CLOUD AUTOMATION MANAGER" val="mcvzZQG0"/>
  <p:tag name="ARTICULATE_SLIDE_THUMBNAIL_REFRESH" val="1"/>
  <p:tag name="ARTICULATE_SLIDE_COUNT" val="4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2 - Cloud Automation Manager">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IBM Cloud private for BNSF 07262017 v3" id="{C5118238-B9FE-5741-8027-E8DDAE0EA528}" vid="{00093513-9853-F449-9A93-A72938BD1B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12 - Cloud Automation Manager</Template>
  <TotalTime>357</TotalTime>
  <Words>5716</Words>
  <Application>Microsoft Office PowerPoint</Application>
  <PresentationFormat>Custom</PresentationFormat>
  <Paragraphs>992</Paragraphs>
  <Slides>41</Slides>
  <Notes>9</Notes>
  <HiddenSlides>8</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12 - Cloud Automation Manager</vt:lpstr>
      <vt:lpstr>Cloud Automation Manager (CAM) </vt:lpstr>
      <vt:lpstr>Objectives</vt:lpstr>
      <vt:lpstr> Enterprises are increasingly turning to multi-cloud strategies to accelerate innovation</vt:lpstr>
      <vt:lpstr>Clients require multi-cloud management across a spectrum of workloads</vt:lpstr>
      <vt:lpstr>   Multi-cloud management use cases </vt:lpstr>
      <vt:lpstr>Introducing Cloud Automation Manager</vt:lpstr>
      <vt:lpstr>Full stack automation, integration with DevOps tool chains</vt:lpstr>
      <vt:lpstr>Self Service Catalog – consumer view</vt:lpstr>
      <vt:lpstr>Self Service Catalog – provider view</vt:lpstr>
      <vt:lpstr>Self Service Catalog – provider view</vt:lpstr>
      <vt:lpstr>Self Service Catalog - Compose, publish, consume and operate</vt:lpstr>
      <vt:lpstr>Using Terraform Configurations is simple and easy </vt:lpstr>
      <vt:lpstr>Anatomy of a Terraform Configuration</vt:lpstr>
      <vt:lpstr>Managing cloud infrastructure as code</vt:lpstr>
      <vt:lpstr>Cloud Automation Manager Chef Content Runtime support</vt:lpstr>
      <vt:lpstr>Workload and Service Instance view</vt:lpstr>
      <vt:lpstr>Marketplace of pre-built automation content</vt:lpstr>
      <vt:lpstr>Multi-cloud management with Cloud Automation Manager</vt:lpstr>
      <vt:lpstr>Packaging and pricing - Frequently asked sales questions</vt:lpstr>
      <vt:lpstr>ICO and Pure - Frequently asked sales questions</vt:lpstr>
      <vt:lpstr>Cloud Automation Manager roadmap</vt:lpstr>
      <vt:lpstr>Call to action</vt:lpstr>
      <vt:lpstr>Call to action</vt:lpstr>
      <vt:lpstr>PowerPoint Presentation</vt:lpstr>
      <vt:lpstr>IBM Cloud Automation Manager in IBM Cloud Private - packaging</vt:lpstr>
      <vt:lpstr>IBM Cloud Automation Manager in IBM Cloud Private - pricing </vt:lpstr>
      <vt:lpstr>IBM Cloud Automation Manager – Pricing guidelines</vt:lpstr>
      <vt:lpstr>ICO clients will be entitled to use CAM in ICP at no additional licensing cost</vt:lpstr>
      <vt:lpstr>Pure clients will be entitled to use CAM in ICP at no additional licensing cost</vt:lpstr>
      <vt:lpstr>Cloud Automation Manager beta schedule</vt:lpstr>
      <vt:lpstr>Catalog of Terraform Content (August Beta)</vt:lpstr>
      <vt:lpstr>Catalog of containerized workloads (IBM Cloud Private)</vt:lpstr>
      <vt:lpstr>PowerPoint Presentation</vt:lpstr>
      <vt:lpstr>PowerPoint Presentation</vt:lpstr>
      <vt:lpstr>IBM Cloud Private: Overview</vt:lpstr>
      <vt:lpstr>IBM Cloud Private: What’s in it?</vt:lpstr>
      <vt:lpstr>IBM Cloud Private (ICP) is central to IBM’s Hybrid Cloud Strategy</vt:lpstr>
      <vt:lpstr>IBM Cloud delivers choice with consistency</vt:lpstr>
      <vt:lpstr>Delivering Private and Hybrid Cloud</vt:lpstr>
      <vt:lpstr>IBM Cloud Private – What is it?</vt:lpstr>
      <vt:lpstr> It’s easy to analyze, automate, land and transform workloads on IBM Cloud</vt:lpstr>
    </vt:vector>
  </TitlesOfParts>
  <Company>IBM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Automation Manager (CAM)</dc:title>
  <dc:creator>ADMINIBM</dc:creator>
  <cp:lastModifiedBy>ADMINIBM</cp:lastModifiedBy>
  <cp:revision>31</cp:revision>
  <dcterms:created xsi:type="dcterms:W3CDTF">2017-09-11T15:07:09Z</dcterms:created>
  <dcterms:modified xsi:type="dcterms:W3CDTF">2017-09-11T21:04:48Z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9EB0741D-6731-46D7-BD54-354CBD7BD120</vt:lpwstr>
  </property>
  <property fmtid="{D5CDD505-2E9C-101B-9397-08002B2CF9AE}" pid="3" name="ArticulatePath">
    <vt:lpwstr>12 - Cloud Automation Manager</vt:lpwstr>
  </property>
</Properties>
</file>