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27" r:id="rId1"/>
    <p:sldMasterId id="2147484336" r:id="rId2"/>
  </p:sldMasterIdLst>
  <p:notesMasterIdLst>
    <p:notesMasterId r:id="rId33"/>
  </p:notesMasterIdLst>
  <p:handoutMasterIdLst>
    <p:handoutMasterId r:id="rId34"/>
  </p:handoutMasterIdLst>
  <p:sldIdLst>
    <p:sldId id="355" r:id="rId3"/>
    <p:sldId id="364" r:id="rId4"/>
    <p:sldId id="340" r:id="rId5"/>
    <p:sldId id="360" r:id="rId6"/>
    <p:sldId id="361" r:id="rId7"/>
    <p:sldId id="362" r:id="rId8"/>
    <p:sldId id="373" r:id="rId9"/>
    <p:sldId id="358" r:id="rId10"/>
    <p:sldId id="359" r:id="rId11"/>
    <p:sldId id="365" r:id="rId12"/>
    <p:sldId id="368" r:id="rId13"/>
    <p:sldId id="369" r:id="rId14"/>
    <p:sldId id="370" r:id="rId15"/>
    <p:sldId id="371" r:id="rId16"/>
    <p:sldId id="366" r:id="rId17"/>
    <p:sldId id="338" r:id="rId18"/>
    <p:sldId id="339" r:id="rId19"/>
    <p:sldId id="343" r:id="rId20"/>
    <p:sldId id="347" r:id="rId21"/>
    <p:sldId id="348" r:id="rId22"/>
    <p:sldId id="349" r:id="rId23"/>
    <p:sldId id="350" r:id="rId24"/>
    <p:sldId id="344" r:id="rId25"/>
    <p:sldId id="341" r:id="rId26"/>
    <p:sldId id="353" r:id="rId27"/>
    <p:sldId id="354" r:id="rId28"/>
    <p:sldId id="345" r:id="rId29"/>
    <p:sldId id="357" r:id="rId30"/>
    <p:sldId id="367" r:id="rId31"/>
    <p:sldId id="372" r:id="rId32"/>
  </p:sldIdLst>
  <p:sldSz cx="12188825" cy="6858000"/>
  <p:notesSz cx="7315200" cy="9601200"/>
  <p:custDataLst>
    <p:tags r:id="rId35"/>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4265">
          <p15:clr>
            <a:srgbClr val="A4A3A4"/>
          </p15:clr>
        </p15:guide>
        <p15:guide id="2" pos="206">
          <p15:clr>
            <a:srgbClr val="A4A3A4"/>
          </p15:clr>
        </p15:guide>
        <p15:guide id="3" pos="275">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D"/>
    <a:srgbClr val="008ABF"/>
    <a:srgbClr val="F7F7FF"/>
    <a:srgbClr val="EFEFFF"/>
    <a:srgbClr val="FFFFB3"/>
    <a:srgbClr val="FAFAFA"/>
    <a:srgbClr val="F0F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8" autoAdjust="0"/>
    <p:restoredTop sz="87458" autoAdjust="0"/>
  </p:normalViewPr>
  <p:slideViewPr>
    <p:cSldViewPr snapToGrid="0">
      <p:cViewPr>
        <p:scale>
          <a:sx n="114" d="100"/>
          <a:sy n="114" d="100"/>
        </p:scale>
        <p:origin x="1637" y="86"/>
      </p:cViewPr>
      <p:guideLst>
        <p:guide orient="horz" pos="4265"/>
        <p:guide pos="206"/>
        <p:guide pos="2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1740"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17023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dirty="0"/>
          </a:p>
        </p:txBody>
      </p:sp>
      <p:sp>
        <p:nvSpPr>
          <p:cNvPr id="109571" name="Rectangle 3"/>
          <p:cNvSpPr>
            <a:spLocks noGrp="1" noChangeArrowheads="1"/>
          </p:cNvSpPr>
          <p:nvPr>
            <p:ph type="dt" sz="quarter" idx="1"/>
          </p:nvPr>
        </p:nvSpPr>
        <p:spPr bwMode="auto">
          <a:xfrm>
            <a:off x="4144963" y="0"/>
            <a:ext cx="3167062"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pPr>
                <a:defRPr/>
              </a:pPr>
              <a:t>April 20, 2018</a:t>
            </a:fld>
            <a:endParaRPr lang="en-US" dirty="0"/>
          </a:p>
        </p:txBody>
      </p:sp>
      <p:sp>
        <p:nvSpPr>
          <p:cNvPr id="109572" name="Rectangle 4"/>
          <p:cNvSpPr>
            <a:spLocks noGrp="1" noChangeArrowheads="1"/>
          </p:cNvSpPr>
          <p:nvPr>
            <p:ph type="ftr" sz="quarter" idx="2"/>
          </p:nvPr>
        </p:nvSpPr>
        <p:spPr bwMode="auto">
          <a:xfrm>
            <a:off x="0" y="9120188"/>
            <a:ext cx="317023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dirty="0"/>
              <a:t>© Copyright IBM Corporation 2012</a:t>
            </a:r>
          </a:p>
        </p:txBody>
      </p:sp>
      <p:sp>
        <p:nvSpPr>
          <p:cNvPr id="109573" name="Rectangle 5"/>
          <p:cNvSpPr>
            <a:spLocks noGrp="1" noChangeArrowheads="1"/>
          </p:cNvSpPr>
          <p:nvPr>
            <p:ph type="sldNum" sz="quarter" idx="3"/>
          </p:nvPr>
        </p:nvSpPr>
        <p:spPr bwMode="auto">
          <a:xfrm>
            <a:off x="4144963" y="9120188"/>
            <a:ext cx="3167062"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pPr>
                <a:defRPr/>
              </a:pPr>
              <a:t>‹#›</a:t>
            </a:fld>
            <a:endParaRPr lang="en-US" dirty="0"/>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741363" y="0"/>
            <a:ext cx="4752975"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vl1pPr>
          </a:lstStyle>
          <a:p>
            <a:pPr>
              <a:defRPr/>
            </a:pPr>
            <a:endParaRPr lang="en-US" dirty="0"/>
          </a:p>
        </p:txBody>
      </p:sp>
      <p:sp>
        <p:nvSpPr>
          <p:cNvPr id="18435" name="Rectangle 4"/>
          <p:cNvSpPr>
            <a:spLocks noGrp="1" noRot="1" noChangeAspect="1" noChangeArrowheads="1" noTextEdit="1"/>
          </p:cNvSpPr>
          <p:nvPr>
            <p:ph type="sldImg" idx="2"/>
          </p:nvPr>
        </p:nvSpPr>
        <p:spPr bwMode="gray">
          <a:xfrm>
            <a:off x="-188913" y="274638"/>
            <a:ext cx="7697788" cy="4332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gray">
          <a:xfrm>
            <a:off x="731838" y="4630738"/>
            <a:ext cx="5851525"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gray">
          <a:xfrm>
            <a:off x="727075" y="9331325"/>
            <a:ext cx="5270500" cy="1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vl1pPr>
          </a:lstStyle>
          <a:p>
            <a:pPr>
              <a:defRPr/>
            </a:pPr>
            <a:r>
              <a:rPr lang="en-US" dirty="0"/>
              <a:t>© Copyright IBM Corporation 2016</a:t>
            </a:r>
          </a:p>
        </p:txBody>
      </p:sp>
      <p:sp>
        <p:nvSpPr>
          <p:cNvPr id="111623" name="Rectangle 7"/>
          <p:cNvSpPr>
            <a:spLocks noGrp="1" noChangeArrowheads="1"/>
          </p:cNvSpPr>
          <p:nvPr>
            <p:ph type="sldNum" sz="quarter" idx="5"/>
          </p:nvPr>
        </p:nvSpPr>
        <p:spPr bwMode="gray">
          <a:xfrm>
            <a:off x="6116638" y="9323388"/>
            <a:ext cx="700087"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vl1pPr>
          </a:lstStyle>
          <a:p>
            <a:pPr>
              <a:defRPr/>
            </a:pPr>
            <a:fld id="{45275DD5-0764-482C-9A5A-1DB6DE378BB8}" type="slidenum">
              <a:rPr lang="en-US"/>
              <a:pPr>
                <a:defRPr/>
              </a:pPr>
              <a:t>‹#›</a:t>
            </a:fld>
            <a:endParaRPr lang="en-US" dirty="0"/>
          </a:p>
        </p:txBody>
      </p:sp>
      <p:sp>
        <p:nvSpPr>
          <p:cNvPr id="5127" name="Line 10"/>
          <p:cNvSpPr>
            <a:spLocks noChangeShapeType="1"/>
          </p:cNvSpPr>
          <p:nvPr/>
        </p:nvSpPr>
        <p:spPr bwMode="gray">
          <a:xfrm>
            <a:off x="725488" y="9264650"/>
            <a:ext cx="6100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dirty="0"/>
          </a:p>
        </p:txBody>
      </p:sp>
      <p:sp>
        <p:nvSpPr>
          <p:cNvPr id="111627" name="Rectangle 11"/>
          <p:cNvSpPr>
            <a:spLocks noGrp="1" noChangeArrowheads="1"/>
          </p:cNvSpPr>
          <p:nvPr>
            <p:ph type="dt" idx="1"/>
          </p:nvPr>
        </p:nvSpPr>
        <p:spPr bwMode="gray">
          <a:xfrm>
            <a:off x="5537200" y="0"/>
            <a:ext cx="1279525"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vl1pPr>
          </a:lstStyle>
          <a:p>
            <a:pPr>
              <a:defRPr/>
            </a:pPr>
            <a:fld id="{EA8B60DD-9923-4BD1-9FF3-C1FEABD2F26C}" type="datetime4">
              <a:rPr lang="en-US"/>
              <a:pPr>
                <a:defRPr/>
              </a:pPr>
              <a:t>April 20, 2018</a:t>
            </a:fld>
            <a:endParaRPr lang="en-US" dirty="0"/>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2714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5381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8048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0715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yperledger.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ibm.com/developerworks/cloud/library/cl-strangler-application-pattern-microservices-apps-trs/index.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12factor.ne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onlinedigitallearning.com/mod/book/edit.php?cmid=19731&amp;id=383"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onlinedigitallearning.com/mod/book/view.php?id=19731&amp;chapterid=384" TargetMode="External"/><Relationship Id="rId4" Type="http://schemas.openxmlformats.org/officeDocument/2006/relationships/hyperlink" Target="https://www.onlinedigitallearning.com/mod/book/view.php?id=19731&amp;chapterid=38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nsole.bluemix.net/docs/services/IoT/index.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sz="quarter" idx="3"/>
          </p:nvPr>
        </p:nvSpPr>
        <p:spPr>
          <a:noFill/>
        </p:spPr>
        <p:txBody>
          <a:bodyPr/>
          <a:lstStyle/>
          <a:p>
            <a:endParaRPr lang="en-US" alt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Overview</a:t>
            </a:r>
            <a:r>
              <a:rPr lang="en-US" b="1" dirty="0" smtClean="0"/>
              <a:t/>
            </a:r>
            <a:br>
              <a:rPr lang="en-US" b="1" dirty="0" smtClean="0"/>
            </a:br>
            <a:endParaRPr lang="en-US" b="1" dirty="0" smtClean="0"/>
          </a:p>
          <a:p>
            <a:r>
              <a:rPr lang="en-US" dirty="0" smtClean="0"/>
              <a:t>Blockchain is a public electronic ledger - similar to a relational database - that can be openly shared among disparate users and that creates an unchangeable record of their transactions, each one time-stamped and linked to the previous one. Each digital record or transaction in the thread is called a block (hence the name), and it allows either an open or controlled set of users to participate in the electronic ledger. Each block is linked to a specific participant.  Blockchain can only be updated by consensus between participants in the system, and when new data is entered, it can never be erased. The blockchain contains a true and verifiable record of each and every transaction ever made in the system.</a:t>
            </a:r>
          </a:p>
          <a:p>
            <a:endParaRPr lang="en-US" dirty="0" smtClean="0"/>
          </a:p>
          <a:p>
            <a:r>
              <a:rPr lang="en-US" b="1" u="sng" dirty="0" smtClean="0"/>
              <a:t>IBM Blockchain Platform</a:t>
            </a:r>
            <a:endParaRPr lang="en-US" b="1" dirty="0" smtClean="0"/>
          </a:p>
          <a:p>
            <a:r>
              <a:rPr lang="en-US" dirty="0" smtClean="0"/>
              <a:t>The IBM Blockchain Platform is a commercially available platform to leverage technologies from </a:t>
            </a:r>
            <a:r>
              <a:rPr lang="en-US" b="0" dirty="0" smtClean="0">
                <a:hlinkClick r:id="rId3"/>
              </a:rPr>
              <a:t>Hyperledger</a:t>
            </a:r>
            <a:r>
              <a:rPr lang="en-US" dirty="0" smtClean="0"/>
              <a:t>, a global, open source, collaborative effort hosted by The Linux Foundation. It simplifies the development, governance, and operation of a decentralized network across multiple companies or institutions forming a business ecosystem. The Hyperledger Fabric and Hyperledger Composer open source projects  are achieving fundamental advancements in the standardization of permissioned blockchains for business use.</a:t>
            </a:r>
            <a:br>
              <a:rPr lang="en-US" dirty="0" smtClean="0"/>
            </a:br>
            <a:endParaRPr lang="en-US" dirty="0" smtClean="0"/>
          </a:p>
          <a:p>
            <a:pPr marL="0" indent="0">
              <a:buFont typeface="Arial" pitchFamily="34" charset="0"/>
              <a:buNone/>
            </a:pPr>
            <a:r>
              <a:rPr lang="en-US" b="0" dirty="0" smtClean="0"/>
              <a:t>Hyperledger Fabric</a:t>
            </a:r>
            <a:r>
              <a:rPr lang="en-US" dirty="0" smtClean="0"/>
              <a:t> can be considered the "operating system" that powers the IBM Blockchain Platform. </a:t>
            </a:r>
          </a:p>
          <a:p>
            <a:pPr marL="285750" indent="-285750">
              <a:buFont typeface="Arial" pitchFamily="34" charset="0"/>
              <a:buChar char="•"/>
            </a:pPr>
            <a:r>
              <a:rPr lang="en-US" dirty="0" smtClean="0"/>
              <a:t>It is a framework for distributed ledger solutions on permissioned networks, where the members are known to each other. </a:t>
            </a:r>
          </a:p>
          <a:p>
            <a:pPr marL="285750" indent="-285750">
              <a:buFont typeface="Arial" pitchFamily="34" charset="0"/>
              <a:buChar char="•"/>
            </a:pPr>
            <a:r>
              <a:rPr lang="en-US" dirty="0" smtClean="0"/>
              <a:t>Network scalability and performance are optimized. Only a small subset of the nodes are required to participate in endorsing transactions. Channels  help ensure that data goes only to the parties that need to know, providing data isolation for data that must be protected at all costs.</a:t>
            </a:r>
          </a:p>
          <a:p>
            <a:pPr marL="285750" indent="-285750">
              <a:buFont typeface="Arial" pitchFamily="34" charset="0"/>
              <a:buChar char="•"/>
            </a:pPr>
            <a:r>
              <a:rPr lang="en-US" dirty="0" smtClean="0"/>
              <a:t>Trust is also increased as each chaincode can specify a select set of endorsers and committers that it trusts to do its execution for each particular transaction. </a:t>
            </a:r>
          </a:p>
          <a:p>
            <a:pPr marL="285750" indent="-285750">
              <a:buFont typeface="Arial" pitchFamily="34" charset="0"/>
              <a:buChar char="•"/>
            </a:pPr>
            <a:r>
              <a:rPr lang="en-US" dirty="0" smtClean="0"/>
              <a:t>Chaincode is the software that encapsulates the business logic and transactional instructions for creating and modifying assets. </a:t>
            </a:r>
          </a:p>
          <a:p>
            <a:pPr marL="285750" indent="-285750">
              <a:buFont typeface="Arial" pitchFamily="34" charset="0"/>
              <a:buChar char="•"/>
            </a:pPr>
            <a:r>
              <a:rPr lang="en-US" dirty="0" smtClean="0"/>
              <a:t>Chaincode runs in a Docker container associated with any peer that needs to interact with it.  </a:t>
            </a:r>
            <a:br>
              <a:rPr lang="en-US" dirty="0" smtClean="0"/>
            </a:br>
            <a:endParaRPr lang="en-US" dirty="0" smtClean="0"/>
          </a:p>
          <a:p>
            <a:r>
              <a:rPr lang="en-US" b="0" dirty="0" smtClean="0"/>
              <a:t>Hyperledger Composer </a:t>
            </a:r>
            <a:r>
              <a:rPr lang="en-US" dirty="0" smtClean="0"/>
              <a:t>is a set of development tools.</a:t>
            </a:r>
          </a:p>
          <a:p>
            <a:pPr marL="285750" indent="-285750">
              <a:buFont typeface="Arial" pitchFamily="34" charset="0"/>
              <a:buChar char="•"/>
            </a:pPr>
            <a:r>
              <a:rPr lang="en-US" dirty="0" smtClean="0"/>
              <a:t>Uses JavaScript</a:t>
            </a:r>
          </a:p>
          <a:p>
            <a:pPr marL="285750" indent="-285750">
              <a:buFont typeface="Arial" pitchFamily="34" charset="0"/>
              <a:buChar char="•"/>
            </a:pPr>
            <a:r>
              <a:rPr lang="en-US" dirty="0" smtClean="0"/>
              <a:t>Business person and developer code collaboratively</a:t>
            </a:r>
          </a:p>
          <a:p>
            <a:pPr marL="285750" indent="-285750">
              <a:buFont typeface="Arial" pitchFamily="34" charset="0"/>
              <a:buChar char="•"/>
            </a:pPr>
            <a:r>
              <a:rPr lang="en-US" dirty="0" smtClean="0"/>
              <a:t>Model your business network, containing assets and transactions related to them. </a:t>
            </a:r>
          </a:p>
          <a:p>
            <a:pPr marL="557213" lvl="1" indent="-285750">
              <a:buFont typeface="Arial" pitchFamily="34" charset="0"/>
              <a:buChar char="•"/>
            </a:pPr>
            <a:r>
              <a:rPr lang="en-US" dirty="0" smtClean="0"/>
              <a:t>Developer defines assets (tangible or intangible goods, services, or property)</a:t>
            </a:r>
          </a:p>
          <a:p>
            <a:pPr marL="557213" lvl="1" indent="-285750">
              <a:buFont typeface="Arial" pitchFamily="34" charset="0"/>
              <a:buChar char="•"/>
            </a:pPr>
            <a:r>
              <a:rPr lang="en-US" dirty="0" smtClean="0"/>
              <a:t>Developer defines transaction types and rules that govern transactions</a:t>
            </a:r>
          </a:p>
          <a:p>
            <a:pPr marL="557213" lvl="1" indent="-285750">
              <a:buFont typeface="Arial" pitchFamily="34" charset="0"/>
              <a:buChar char="•"/>
            </a:pPr>
            <a:r>
              <a:rPr lang="en-US" dirty="0" smtClean="0"/>
              <a:t>Developer defines participants </a:t>
            </a:r>
          </a:p>
          <a:p>
            <a:pPr marL="285750" indent="-285750">
              <a:buFont typeface="Arial" pitchFamily="34" charset="0"/>
              <a:buChar char="•"/>
            </a:pPr>
            <a:r>
              <a:rPr lang="en-US" dirty="0" smtClean="0"/>
              <a:t>Integrates with most JavaScript frameworks</a:t>
            </a:r>
          </a:p>
          <a:p>
            <a:pPr marL="285750" indent="-285750">
              <a:buFont typeface="Arial" pitchFamily="34" charset="0"/>
              <a:buChar char="•"/>
            </a:pPr>
            <a:r>
              <a:rPr lang="en-US" dirty="0" smtClean="0"/>
              <a:t>Developer completes a project including a user interface (angular.js) and connection to external data sources (loopback) </a:t>
            </a:r>
          </a:p>
          <a:p>
            <a:pPr marL="285750" indent="-285750">
              <a:buFont typeface="Arial" pitchFamily="34" charset="0"/>
              <a:buChar char="•"/>
            </a:pPr>
            <a:r>
              <a:rPr lang="en-US" dirty="0" smtClean="0"/>
              <a:t>Leverages Node-RED to integrate with IoT, TCP, and web sockets</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14</a:t>
            </a:fld>
            <a:endParaRPr lang="en-US" dirty="0"/>
          </a:p>
        </p:txBody>
      </p:sp>
    </p:spTree>
    <p:extLst>
      <p:ext uri="{BB962C8B-B14F-4D97-AF65-F5344CB8AC3E}">
        <p14:creationId xmlns:p14="http://schemas.microsoft.com/office/powerpoint/2010/main" val="3762639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CF uses containers</a:t>
            </a:r>
            <a:r>
              <a:rPr lang="en-US" baseline="0" dirty="0"/>
              <a:t> to separate Build from Run. This is accomplished in two stages, shown in this slide and the next one.</a:t>
            </a:r>
            <a:endParaRPr lang="en-US" dirty="0"/>
          </a:p>
          <a:p>
            <a:endParaRPr lang="en-US" dirty="0"/>
          </a:p>
          <a:p>
            <a:r>
              <a:rPr lang="en-US" dirty="0"/>
              <a:t>A CF</a:t>
            </a:r>
            <a:r>
              <a:rPr lang="en-US" baseline="0" dirty="0"/>
              <a:t> buildpack builds a Droplet, which is essentially the container image that contains the app, its configuration, and its runtime--but without the OS (which the runtime will require to run).</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16</a:t>
            </a:fld>
            <a:endParaRPr lang="en-US" dirty="0"/>
          </a:p>
        </p:txBody>
      </p:sp>
    </p:spTree>
    <p:extLst>
      <p:ext uri="{BB962C8B-B14F-4D97-AF65-F5344CB8AC3E}">
        <p14:creationId xmlns:p14="http://schemas.microsoft.com/office/powerpoint/2010/main" val="842300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Arial" charset="0"/>
                <a:ea typeface="+mn-ea"/>
                <a:cs typeface="Arial" charset="0"/>
              </a:rPr>
              <a:t>The CF DEA then combines the Droplet image with an OS image to produce a Warden container, which is a fully executable runtime. The</a:t>
            </a:r>
            <a:r>
              <a:rPr lang="en-US" sz="1400" kern="1200" baseline="0" dirty="0">
                <a:solidFill>
                  <a:schemeClr val="tx1"/>
                </a:solidFill>
                <a:effectLst/>
                <a:latin typeface="Arial" charset="0"/>
                <a:ea typeface="+mn-ea"/>
                <a:cs typeface="Arial" charset="0"/>
              </a:rPr>
              <a:t> container is immutable, so it’s stateless (or won’t maintain state).</a:t>
            </a:r>
          </a:p>
          <a:p>
            <a:endParaRPr lang="en-US" sz="1400" kern="1200" baseline="0" dirty="0">
              <a:solidFill>
                <a:schemeClr val="tx1"/>
              </a:solidFill>
              <a:effectLst/>
              <a:latin typeface="Arial" charset="0"/>
              <a:ea typeface="+mn-ea"/>
              <a:cs typeface="Arial" charset="0"/>
            </a:endParaRPr>
          </a:p>
          <a:p>
            <a:r>
              <a:rPr lang="en-US" dirty="0"/>
              <a:t>This is the patterns Containerization and Container per Service.</a:t>
            </a:r>
          </a:p>
          <a:p>
            <a:endParaRPr lang="en-US" dirty="0"/>
          </a:p>
          <a:p>
            <a:r>
              <a:rPr lang="en-US" sz="1400" kern="1200" baseline="0" dirty="0">
                <a:solidFill>
                  <a:schemeClr val="tx1"/>
                </a:solidFill>
                <a:effectLst/>
                <a:latin typeface="Arial" charset="0"/>
                <a:ea typeface="+mn-ea"/>
                <a:cs typeface="Arial" charset="0"/>
              </a:rPr>
              <a:t>Once the image is built and released, it cannot be changed. (New pushes of the same app build new images that replace the old one(s).) Thus new instances (containers) can be created (such as for elasticity) that are exactly like the old ones that have already been deployed. This is much better than recompiling the code and reinstalling the runtime each time, which might not result in a new instance that is exactly like the old instance. Thus Build and Release is only done once, then Run is done whenever needed.</a:t>
            </a:r>
          </a:p>
          <a:p>
            <a:endParaRPr lang="en-US" sz="1400" kern="1200" baseline="0" dirty="0">
              <a:solidFill>
                <a:schemeClr val="tx1"/>
              </a:solidFill>
              <a:effectLst/>
              <a:latin typeface="Arial" charset="0"/>
              <a:ea typeface="+mn-ea"/>
              <a:cs typeface="Arial"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17</a:t>
            </a:fld>
            <a:endParaRPr lang="en-US" dirty="0"/>
          </a:p>
        </p:txBody>
      </p:sp>
    </p:spTree>
    <p:extLst>
      <p:ext uri="{BB962C8B-B14F-4D97-AF65-F5344CB8AC3E}">
        <p14:creationId xmlns:p14="http://schemas.microsoft.com/office/powerpoint/2010/main" val="520423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Istio is an open platform service mesh implementation for connecting, managing, and securing microservices. Istio provides an easy way to create a network of deployed services with load balancing, service-to-service authentication, monitoring, and more, without requiring any changes in service code. You add Istio support to services by deploying a special sidecar proxy throughout your environment that intercepts all network communication between microservices, configured and managed using Istio’s control plane functionality.</a:t>
            </a:r>
          </a:p>
          <a:p>
            <a:endParaRPr lang="en-US" dirty="0" smtClean="0"/>
          </a:p>
          <a:p>
            <a:r>
              <a:rPr lang="en-US" dirty="0" smtClean="0"/>
              <a:t>Istio provides the following capabilities. </a:t>
            </a:r>
            <a:br>
              <a:rPr lang="en-US" dirty="0" smtClean="0"/>
            </a:br>
            <a:endParaRPr lang="en-US" dirty="0" smtClean="0"/>
          </a:p>
          <a:p>
            <a:pPr marL="285750" indent="-285750">
              <a:buFont typeface="Arial" pitchFamily="34" charset="0"/>
              <a:buChar char="•"/>
            </a:pPr>
            <a:r>
              <a:rPr lang="en-US" b="1" dirty="0" smtClean="0"/>
              <a:t>Intelligent routing and loading balancing: </a:t>
            </a:r>
            <a:r>
              <a:rPr lang="en-US" dirty="0" smtClean="0"/>
              <a:t>Control traffic between services with dynamic route configuration, conduct A/B tests, release canaries, and gradually upgrade versions using red/black deployments.</a:t>
            </a:r>
          </a:p>
          <a:p>
            <a:pPr marL="285750" indent="-285750">
              <a:buFont typeface="Arial" pitchFamily="34" charset="0"/>
              <a:buChar char="•"/>
            </a:pPr>
            <a:r>
              <a:rPr lang="en-US" b="1" dirty="0" smtClean="0"/>
              <a:t>Resilience across languages and platform: </a:t>
            </a:r>
            <a:r>
              <a:rPr lang="en-US" dirty="0" smtClean="0"/>
              <a:t>Increase reliability by shielding applications from flaky networks and cascading failures in adverse conditions. </a:t>
            </a:r>
          </a:p>
          <a:p>
            <a:pPr marL="285750" indent="-285750">
              <a:buFont typeface="Arial" pitchFamily="34" charset="0"/>
              <a:buChar char="•"/>
            </a:pPr>
            <a:r>
              <a:rPr lang="en-US" b="1" dirty="0" smtClean="0"/>
              <a:t>Fleet wide policy enforcement: </a:t>
            </a:r>
            <a:r>
              <a:rPr lang="en-US" dirty="0" smtClean="0"/>
              <a:t>Apply organizational policy to the interaction between services, ensure access policies are enforced and resources are fairly distributed among consumers.</a:t>
            </a:r>
          </a:p>
          <a:p>
            <a:pPr marL="285750" indent="-285750">
              <a:buFont typeface="Arial" pitchFamily="34" charset="0"/>
              <a:buChar char="•"/>
            </a:pPr>
            <a:r>
              <a:rPr lang="en-US" b="1" dirty="0" smtClean="0"/>
              <a:t>In-depth telemetry and reporting:</a:t>
            </a:r>
            <a:r>
              <a:rPr lang="en-US" dirty="0" smtClean="0"/>
              <a:t> Understand the dependencies between services, the nature and flow of traffic between them and quickly identify issues with distributed tracing.</a:t>
            </a:r>
            <a:br>
              <a:rPr lang="en-US" dirty="0" smtClean="0"/>
            </a:b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21</a:t>
            </a:fld>
            <a:endParaRPr lang="en-US" dirty="0"/>
          </a:p>
        </p:txBody>
      </p:sp>
    </p:spTree>
    <p:extLst>
      <p:ext uri="{BB962C8B-B14F-4D97-AF65-F5344CB8AC3E}">
        <p14:creationId xmlns:p14="http://schemas.microsoft.com/office/powerpoint/2010/main" val="3319782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Foundry is an open platform for running applications, tasks, and services. Its purpose is to change the way applications, tasks, and services are deployed and run by significantly reducing the </a:t>
            </a:r>
            <a:r>
              <a:rPr lang="en-US" i="1" dirty="0" smtClean="0"/>
              <a:t>develop-to-deployment</a:t>
            </a:r>
            <a:r>
              <a:rPr lang="en-US" dirty="0" smtClean="0"/>
              <a:t> cycle time.</a:t>
            </a:r>
          </a:p>
          <a:p>
            <a:r>
              <a:rPr lang="en-US" dirty="0" smtClean="0"/>
              <a:t>Since Cloud Foundry is an open platform, it allows for:</a:t>
            </a:r>
          </a:p>
          <a:p>
            <a:pPr marL="557213" lvl="1" indent="-285750">
              <a:buFont typeface="Arial" pitchFamily="34" charset="0"/>
              <a:buChar char="•"/>
            </a:pPr>
            <a:r>
              <a:rPr lang="en-US" dirty="0" smtClean="0"/>
              <a:t>A choice of an IaaS layer, such as IBM Cloud Private, Google Cloud Platform, Amazon Web Services, Azure, VMware </a:t>
            </a:r>
            <a:r>
              <a:rPr lang="en-US" dirty="0" err="1" smtClean="0"/>
              <a:t>vSphere</a:t>
            </a:r>
            <a:r>
              <a:rPr lang="en-US" dirty="0" smtClean="0"/>
              <a:t>, </a:t>
            </a:r>
            <a:r>
              <a:rPr lang="en-US" dirty="0" err="1" smtClean="0"/>
              <a:t>OpenStack</a:t>
            </a:r>
            <a:r>
              <a:rPr lang="en-US" dirty="0" smtClean="0"/>
              <a:t>, and so on. </a:t>
            </a:r>
          </a:p>
          <a:p>
            <a:pPr marL="557213" lvl="1" indent="-285750">
              <a:buFont typeface="Arial" pitchFamily="34" charset="0"/>
              <a:buChar char="•"/>
            </a:pPr>
            <a:r>
              <a:rPr lang="en-US" dirty="0" smtClean="0"/>
              <a:t>Many different developer frameworks, polyglot languages, and application services (Ruby, Go, Spring, and so on)</a:t>
            </a:r>
          </a:p>
          <a:p>
            <a:pPr marL="557213" lvl="1" indent="-285750">
              <a:buFont typeface="Arial" pitchFamily="34" charset="0"/>
              <a:buChar char="•"/>
            </a:pPr>
            <a:r>
              <a:rPr lang="en-US" dirty="0" smtClean="0"/>
              <a:t>An open-sourced Apache 2 license and governed by a multi-organization foundation.</a:t>
            </a:r>
            <a:br>
              <a:rPr lang="en-US" dirty="0" smtClean="0"/>
            </a:br>
            <a:endParaRPr lang="en-US" dirty="0" smtClean="0"/>
          </a:p>
          <a:p>
            <a:r>
              <a:rPr lang="en-US" dirty="0" smtClean="0"/>
              <a:t>As a cloud-native platform, Cloud Foundry directly uses cloud-based infrastructure so that applications running on the platform can be infrastructure unaware. Cloud Foundry provides a contract between itself and your cloud-native apps to run them predictably and reliably, even in the face of unreliable infrastructure.</a:t>
            </a:r>
          </a:p>
          <a:p>
            <a:endParaRPr lang="en-US" dirty="0" smtClean="0"/>
          </a:p>
          <a:p>
            <a:r>
              <a:rPr lang="en-US" dirty="0" smtClean="0"/>
              <a:t>The Cloud Foundry platform offers:</a:t>
            </a:r>
          </a:p>
          <a:p>
            <a:pPr marL="557213" lvl="1" indent="-285750">
              <a:buFont typeface="Arial" pitchFamily="34" charset="0"/>
              <a:buChar char="•"/>
            </a:pPr>
            <a:r>
              <a:rPr lang="en-US" b="1" dirty="0" smtClean="0"/>
              <a:t>Services as a higher level of abstraction above infrastructure:  </a:t>
            </a:r>
            <a:r>
              <a:rPr lang="en-US" dirty="0" smtClean="0"/>
              <a:t>Cloud Foundry provides a self-service mechanism for the on-demand deployment of applications bound to an array of provisioned middleware and routing services. This benefit removes the management overhead of both the middleware and infrastructure layer from the developer, significantly reducing the development-to-deployment time.</a:t>
            </a:r>
          </a:p>
          <a:p>
            <a:pPr marL="557213" lvl="1" indent="-285750">
              <a:buFont typeface="Arial" pitchFamily="34" charset="0"/>
              <a:buChar char="•"/>
            </a:pPr>
            <a:r>
              <a:rPr lang="en-US" b="1" dirty="0" smtClean="0"/>
              <a:t>Containers: </a:t>
            </a:r>
            <a:r>
              <a:rPr lang="en-US" dirty="0" smtClean="0"/>
              <a:t>Cloud Foundry runs all deployed applications in containers. You can deploy applications as container images or as standalone apps containerized by Cloud Foundry. If you have established with Docker, you can deploy existing Docker images to Cloud Foundry. </a:t>
            </a:r>
          </a:p>
          <a:p>
            <a:pPr marL="557213" lvl="1" indent="-285750">
              <a:buFont typeface="Arial" pitchFamily="34" charset="0"/>
              <a:buChar char="•"/>
            </a:pPr>
            <a:r>
              <a:rPr lang="en-US" b="1" dirty="0" smtClean="0"/>
              <a:t>Agile and automation:  </a:t>
            </a:r>
            <a:r>
              <a:rPr lang="en-US" dirty="0" smtClean="0"/>
              <a:t>You can use Cloud Foundry as part of a CI/CD pipeline to provision environments and services on demand as the application moves through the pipeline to a production-ready state. This helps satisfy the key Agile requirement of getting code into the hands of end users when required.</a:t>
            </a:r>
          </a:p>
          <a:p>
            <a:pPr marL="557213" lvl="1" indent="-285750">
              <a:buFont typeface="Arial" pitchFamily="34" charset="0"/>
              <a:buChar char="•"/>
            </a:pPr>
            <a:r>
              <a:rPr lang="en-US" b="1" dirty="0" smtClean="0"/>
              <a:t>Microservices support: </a:t>
            </a:r>
            <a:r>
              <a:rPr lang="en-US" dirty="0" smtClean="0"/>
              <a:t>Cloud Foundry supports microservices by providing mechanisms for integrating and coordinating loosely coupled services. To realize the benefits of microservices, a platform is required to provide additional supporting capabilities; for example, Cloud Foundry provides applications with capabilities such as built-in resilience, application authentication, and aggregated logging.</a:t>
            </a:r>
          </a:p>
          <a:p>
            <a:pPr marL="557213" lvl="1" indent="-285750">
              <a:buFont typeface="Arial" pitchFamily="34" charset="0"/>
              <a:buChar char="•"/>
            </a:pPr>
            <a:r>
              <a:rPr lang="en-US" b="1" dirty="0" smtClean="0"/>
              <a:t>Cloud-native application support: C</a:t>
            </a:r>
            <a:r>
              <a:rPr lang="en-US" dirty="0" smtClean="0"/>
              <a:t>loud Foundry provides a contract against which applications can be developed. This contract makes doing the right thing simple and will result in better application performance, management, and resilience.</a:t>
            </a:r>
            <a:endParaRPr lang="en-US" dirty="0"/>
          </a:p>
        </p:txBody>
      </p:sp>
      <p:sp>
        <p:nvSpPr>
          <p:cNvPr id="4" name="Footer Placeholder 3"/>
          <p:cNvSpPr>
            <a:spLocks noGrp="1"/>
          </p:cNvSpPr>
          <p:nvPr>
            <p:ph type="ftr" sz="quarter" idx="10"/>
          </p:nvPr>
        </p:nvSpPr>
        <p:spPr/>
        <p:txBody>
          <a:bodyPr/>
          <a:lstStyle/>
          <a:p>
            <a:pPr>
              <a:defRPr/>
            </a:pPr>
            <a:r>
              <a:rPr lang="en-US"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23</a:t>
            </a:fld>
            <a:endParaRPr lang="en-US" dirty="0"/>
          </a:p>
        </p:txBody>
      </p:sp>
    </p:spTree>
    <p:extLst>
      <p:ext uri="{BB962C8B-B14F-4D97-AF65-F5344CB8AC3E}">
        <p14:creationId xmlns:p14="http://schemas.microsoft.com/office/powerpoint/2010/main" val="166944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24</a:t>
            </a:fld>
            <a:endParaRPr lang="en-US" dirty="0"/>
          </a:p>
        </p:txBody>
      </p:sp>
    </p:spTree>
    <p:extLst>
      <p:ext uri="{BB962C8B-B14F-4D97-AF65-F5344CB8AC3E}">
        <p14:creationId xmlns:p14="http://schemas.microsoft.com/office/powerpoint/2010/main" val="1662722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current architecture has a single relational database schema that contains in product, customer, ordering and other information.  There is a single EAR file that uses an EJB and JPA for persistence.  The customer experience is provided through a Dojo Web Application.  There are several business problems presented with this architecture. There are  limited searching capabilities for products and other information. Little knowledge of the customer is surfaced through this architecture. The ordering system is complex.  It is difficult to add product and customer analytics to the site without breaking the ordering system.</a:t>
            </a:r>
          </a:p>
          <a:p>
            <a:endParaRPr lang="en-US" dirty="0" smtClean="0"/>
          </a:p>
          <a:p>
            <a:r>
              <a:rPr lang="en-US" dirty="0" smtClean="0"/>
              <a:t>The refactored architecture is implemented with rapidly scalable microservices and deployed across the cloud platform's software-defined architecture.</a:t>
            </a:r>
          </a:p>
          <a:p>
            <a:pPr marL="285750" indent="-285750">
              <a:buFont typeface="Arial" pitchFamily="34" charset="0"/>
              <a:buChar char="•"/>
            </a:pPr>
            <a:r>
              <a:rPr lang="en-US" dirty="0" smtClean="0">
                <a:effectLst/>
              </a:rPr>
              <a:t>Catalog data is imported into Elastic Search with fuzzy search capabilities.</a:t>
            </a:r>
          </a:p>
          <a:p>
            <a:pPr marL="285750" indent="-285750">
              <a:buFont typeface="Arial" pitchFamily="34" charset="0"/>
              <a:buChar char="•"/>
            </a:pPr>
            <a:r>
              <a:rPr lang="en-US" dirty="0" smtClean="0">
                <a:effectLst/>
              </a:rPr>
              <a:t>Customer data is modeled and stored in a document NoSQL store with analytic and social data.</a:t>
            </a:r>
          </a:p>
          <a:p>
            <a:pPr marL="285750" indent="-285750">
              <a:buFont typeface="Arial" pitchFamily="34" charset="0"/>
              <a:buChar char="•"/>
            </a:pPr>
            <a:r>
              <a:rPr lang="en-US" dirty="0" smtClean="0">
                <a:effectLst/>
              </a:rPr>
              <a:t>The Order Gateway  microservice wraps on-premise (existing) ordering with a secure integration gateway.  </a:t>
            </a:r>
          </a:p>
          <a:p>
            <a:pPr marL="285750" indent="-285750">
              <a:buFont typeface="Arial" pitchFamily="34" charset="0"/>
              <a:buChar char="•"/>
            </a:pPr>
            <a:r>
              <a:rPr lang="en-US" dirty="0" smtClean="0">
                <a:effectLst/>
              </a:rPr>
              <a:t>The new mobile application uses several microservices. </a:t>
            </a:r>
          </a:p>
          <a:p>
            <a:pPr marL="285750" indent="-285750">
              <a:buFont typeface="Arial" pitchFamily="34" charset="0"/>
              <a:buChar char="•"/>
            </a:pPr>
            <a:r>
              <a:rPr lang="en-US" dirty="0" smtClean="0">
                <a:effectLst/>
              </a:rPr>
              <a:t>The existing website has evolved by implementing the </a:t>
            </a:r>
            <a:r>
              <a:rPr lang="en-US" dirty="0" smtClean="0">
                <a:effectLst/>
                <a:hlinkClick r:id="rId3"/>
              </a:rPr>
              <a:t>Strangler Application pattern</a:t>
            </a:r>
            <a:r>
              <a:rPr lang="en-US" dirty="0" smtClean="0">
                <a:effectLst/>
              </a:rPr>
              <a:t>. </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30</a:t>
            </a:fld>
            <a:endParaRPr lang="en-US" dirty="0"/>
          </a:p>
        </p:txBody>
      </p:sp>
    </p:spTree>
    <p:extLst>
      <p:ext uri="{BB962C8B-B14F-4D97-AF65-F5344CB8AC3E}">
        <p14:creationId xmlns:p14="http://schemas.microsoft.com/office/powerpoint/2010/main" val="2133885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Cloud-native is about structuring teams, culture and technology to utilize automation and architectures to manage complexity. Cloud-native architectures do have certain characteristics which include:</a:t>
            </a:r>
          </a:p>
          <a:p>
            <a:pPr marL="557213" lvl="1" indent="-285750">
              <a:buFont typeface="Arial" pitchFamily="34" charset="0"/>
              <a:buChar char="•"/>
            </a:pPr>
            <a:r>
              <a:rPr lang="en-US" dirty="0" smtClean="0">
                <a:effectLst/>
              </a:rPr>
              <a:t>Microservices for repeatable and scalable applications</a:t>
            </a:r>
          </a:p>
          <a:p>
            <a:pPr marL="557213" lvl="1" indent="-285750">
              <a:buFont typeface="Arial" pitchFamily="34" charset="0"/>
              <a:buChar char="•"/>
            </a:pPr>
            <a:r>
              <a:rPr lang="en-US" dirty="0" smtClean="0">
                <a:effectLst/>
              </a:rPr>
              <a:t>Container technologies for flexible and portable applications</a:t>
            </a:r>
          </a:p>
          <a:p>
            <a:pPr marL="557213" lvl="1" indent="-285750">
              <a:buFont typeface="Arial" pitchFamily="34" charset="0"/>
              <a:buChar char="•"/>
            </a:pPr>
            <a:r>
              <a:rPr lang="en-US" dirty="0" smtClean="0">
                <a:effectLst/>
              </a:rPr>
              <a:t>DevOps for continuous and automated delivery   </a:t>
            </a:r>
          </a:p>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a:t>
            </a:fld>
            <a:endParaRPr lang="en-US" dirty="0"/>
          </a:p>
        </p:txBody>
      </p:sp>
    </p:spTree>
    <p:extLst>
      <p:ext uri="{BB962C8B-B14F-4D97-AF65-F5344CB8AC3E}">
        <p14:creationId xmlns:p14="http://schemas.microsoft.com/office/powerpoint/2010/main" val="199969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principle of cloud-native applications is that they utilized containers for deploying applications.  Containers usually contain the application, its dependencies, libraries, binary files, configuration files and frameworks. Multiple containers can run on a single host. By containerizing the application platform and its dependencies, differences in operating system distributions and underlying infrastructure are abstracted away.</a:t>
            </a:r>
          </a:p>
          <a:p>
            <a:endParaRPr lang="en-US" dirty="0" smtClean="0"/>
          </a:p>
          <a:p>
            <a:r>
              <a:rPr lang="en-US" dirty="0" smtClean="0"/>
              <a:t>Containers decouple applications from operating systems, which means that users can have a clean and minimal Linux operating system and run everything else in some form of containers. Also, because a container offers a convenient unit to encapsulate a small application component, it becomes an infrastructure of choice for building micro-service applications, which enables more manageable application infrastructure and continuous application deliveries.</a:t>
            </a:r>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4</a:t>
            </a:fld>
            <a:endParaRPr lang="en-US" dirty="0"/>
          </a:p>
        </p:txBody>
      </p:sp>
    </p:spTree>
    <p:extLst>
      <p:ext uri="{BB962C8B-B14F-4D97-AF65-F5344CB8AC3E}">
        <p14:creationId xmlns:p14="http://schemas.microsoft.com/office/powerpoint/2010/main" val="101800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Kubernetes is a container orchestrator that runs and manages containers. It is a 100% open source project managed by the Linux Foundation.  It has a unified API for deploying web applications, batch jobs and databases. Kubernetes maintains and tracks a global view of the cluster, while supporting multiple cloud and bare-metal environments. It is designed for extensibility with numerous plug-ins for scheduling, storage and networking.</a:t>
            </a:r>
            <a:br>
              <a:rPr lang="en-US" dirty="0" smtClean="0"/>
            </a:br>
            <a:r>
              <a:rPr lang="en-US" dirty="0" smtClean="0"/>
              <a:t/>
            </a:r>
            <a:br>
              <a:rPr lang="en-US" dirty="0" smtClean="0"/>
            </a:br>
            <a:r>
              <a:rPr lang="en-US" dirty="0" smtClean="0"/>
              <a:t>It is important to note that Kubernetes is designed to manage applications, not machines. It supports rolling updates, canary deploys, and blue-green deployments. </a:t>
            </a:r>
          </a:p>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5</a:t>
            </a:fld>
            <a:endParaRPr lang="en-US" dirty="0"/>
          </a:p>
        </p:txBody>
      </p:sp>
    </p:spTree>
    <p:extLst>
      <p:ext uri="{BB962C8B-B14F-4D97-AF65-F5344CB8AC3E}">
        <p14:creationId xmlns:p14="http://schemas.microsoft.com/office/powerpoint/2010/main" val="63470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 apps is a set of best practices for creating applications which includes implementing, deploying, monitoring, and managing. It is a methodology which defines 12 factors that services should follow to build portable, resilient applications for cloud environments and accessible as web applications that deliver software-as-a-service (SaaS).  </a:t>
            </a:r>
            <a:br>
              <a:rPr lang="en-US" dirty="0" smtClean="0"/>
            </a:br>
            <a:endParaRPr lang="en-US" dirty="0" smtClean="0"/>
          </a:p>
          <a:p>
            <a:r>
              <a:rPr lang="en-US" dirty="0" smtClean="0"/>
              <a:t>Twelve-factor apps have become a key yardstick by which components are measured to establish whether they are truly ready for cloud native deployment. Twelve-factor apps can be implemented in any programming language and using any backing services such as database, messaging, and caching.</a:t>
            </a:r>
            <a:br>
              <a:rPr lang="en-US" dirty="0" smtClean="0"/>
            </a:br>
            <a:endParaRPr lang="en-US" dirty="0" smtClean="0"/>
          </a:p>
          <a:p>
            <a:r>
              <a:rPr lang="en-US" dirty="0" smtClean="0"/>
              <a:t>A twelve-factor application has characteristics that are ideal for developing individual microservices. The 12 factors ensure an application can take advantage of the cloud infrastructure in order to deliver agility and scalability benefits. Although </a:t>
            </a:r>
            <a:r>
              <a:rPr lang="en-US" dirty="0" smtClean="0">
                <a:hlinkClick r:id="rId3"/>
              </a:rPr>
              <a:t>12factor.net</a:t>
            </a:r>
            <a:r>
              <a:rPr lang="en-US" dirty="0" smtClean="0"/>
              <a:t> does not refer specifically to microservice architecture, it is typically used to define the appropriate characteristics for applications built as microservices. Applications built using the microservice approach typically have a need to integrate with data sources outside of the microservice architecture. For example, to integrate with systems of record built decades ago or services provided by a partner. </a:t>
            </a:r>
          </a:p>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7</a:t>
            </a:fld>
            <a:endParaRPr lang="en-US" dirty="0"/>
          </a:p>
        </p:txBody>
      </p:sp>
    </p:spTree>
    <p:extLst>
      <p:ext uri="{BB962C8B-B14F-4D97-AF65-F5344CB8AC3E}">
        <p14:creationId xmlns:p14="http://schemas.microsoft.com/office/powerpoint/2010/main" val="212501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Cloud-native is an application architecture designed to leverage the strengths and accommodate the challenges of a standardized cloud environment, including concepts such as elastic scaling, immutable deployment, disposable instances and less predictable infrastructure.  Cloud-native applications are more than just run on the cloud, they are designed and developed to maximize the economies of cloud.</a:t>
            </a:r>
          </a:p>
          <a:p>
            <a:pPr marL="0" indent="0">
              <a:buFont typeface="Arial" pitchFamily="34" charset="0"/>
              <a:buNone/>
            </a:pPr>
            <a:r>
              <a:rPr lang="en-US" dirty="0" smtClean="0"/>
              <a:t>Cloud-native applications have the following characteristics:</a:t>
            </a:r>
          </a:p>
          <a:p>
            <a:pPr marL="557213" lvl="1" indent="-285750">
              <a:buFont typeface="Arial" pitchFamily="34" charset="0"/>
              <a:buChar char="•"/>
            </a:pPr>
            <a:r>
              <a:rPr lang="en-US" dirty="0" smtClean="0"/>
              <a:t>Built with the cloud in mind by using cloud services such as storage, queuing and cache.</a:t>
            </a:r>
          </a:p>
          <a:p>
            <a:pPr marL="557213" lvl="1" indent="-285750">
              <a:buFont typeface="Arial" pitchFamily="34" charset="0"/>
              <a:buChar char="•"/>
            </a:pPr>
            <a:r>
              <a:rPr lang="en-US" dirty="0" smtClean="0"/>
              <a:t>Deployments are rapid and repeatable to maximize agility</a:t>
            </a:r>
          </a:p>
          <a:p>
            <a:pPr marL="557213" lvl="1" indent="-285750">
              <a:buFont typeface="Arial" pitchFamily="34" charset="0"/>
              <a:buChar char="•"/>
            </a:pPr>
            <a:r>
              <a:rPr lang="en-US" dirty="0" smtClean="0"/>
              <a:t>Setup is automated to minimize time and cost for new developers</a:t>
            </a:r>
          </a:p>
          <a:p>
            <a:pPr marL="557213" lvl="1" indent="-285750">
              <a:buFont typeface="Arial" pitchFamily="34" charset="0"/>
              <a:buChar char="•"/>
            </a:pPr>
            <a:r>
              <a:rPr lang="en-US" dirty="0" smtClean="0"/>
              <a:t>Clean contract with the underlying OS to ensure portability</a:t>
            </a:r>
          </a:p>
          <a:p>
            <a:pPr marL="557213" lvl="1" indent="-285750">
              <a:buFont typeface="Arial" pitchFamily="34" charset="0"/>
              <a:buChar char="•"/>
            </a:pPr>
            <a:r>
              <a:rPr lang="en-US" dirty="0" smtClean="0"/>
              <a:t>Security is often specified using open standards such as OpenID or OAuth</a:t>
            </a:r>
          </a:p>
          <a:p>
            <a:pPr marL="557213" lvl="1" indent="-285750">
              <a:buFont typeface="Arial" pitchFamily="34" charset="0"/>
              <a:buChar char="•"/>
            </a:pPr>
            <a:r>
              <a:rPr lang="en-US" dirty="0" smtClean="0"/>
              <a:t>Data might be local to the application</a:t>
            </a:r>
          </a:p>
          <a:p>
            <a:pPr marL="557213" lvl="1" indent="-285750">
              <a:buFont typeface="Arial" pitchFamily="34" charset="0"/>
              <a:buChar char="•"/>
            </a:pPr>
            <a:r>
              <a:rPr lang="en-US" dirty="0" smtClean="0"/>
              <a:t>QoS attributes are those of the cloud:</a:t>
            </a:r>
          </a:p>
          <a:p>
            <a:pPr marL="823913" lvl="2" indent="-285750">
              <a:buFont typeface="Arial" pitchFamily="34" charset="0"/>
              <a:buChar char="•"/>
            </a:pPr>
            <a:r>
              <a:rPr lang="en-US" dirty="0" smtClean="0"/>
              <a:t>It is always expected to be there, but sometimes sites and mobile apps become unavailable, </a:t>
            </a:r>
          </a:p>
          <a:p>
            <a:pPr marL="823913" lvl="2" indent="-285750">
              <a:buFont typeface="Arial" pitchFamily="34" charset="0"/>
              <a:buChar char="•"/>
            </a:pPr>
            <a:r>
              <a:rPr lang="en-US" dirty="0" smtClean="0"/>
              <a:t>although they must be restored quickly.</a:t>
            </a:r>
          </a:p>
          <a:p>
            <a:pPr marL="823913" lvl="2" indent="-285750">
              <a:buFont typeface="Arial" pitchFamily="34" charset="0"/>
              <a:buChar char="•"/>
            </a:pPr>
            <a:r>
              <a:rPr lang="en-US" dirty="0" smtClean="0"/>
              <a:t>Applications must scale elastically without significant changes to tooling, architecture, or development practice</a:t>
            </a:r>
          </a:p>
          <a:p>
            <a:pPr marL="823913" lvl="2" indent="-285750">
              <a:buFont typeface="Arial" pitchFamily="34" charset="0"/>
              <a:buChar char="•"/>
            </a:pPr>
            <a:r>
              <a:rPr lang="en-US" dirty="0" smtClean="0"/>
              <a:t>Application must be resilient to inevitable failures in the infrastructure and application</a:t>
            </a:r>
            <a:br>
              <a:rPr lang="en-US" dirty="0" smtClean="0"/>
            </a:br>
            <a:endParaRPr lang="en-US" dirty="0" smtClean="0"/>
          </a:p>
          <a:p>
            <a:r>
              <a:rPr lang="en-US" dirty="0" smtClean="0"/>
              <a:t>The journey to cloud-native typically follows three use cases and audience groups. These use cases are discussed in the rest</a:t>
            </a:r>
            <a:r>
              <a:rPr lang="en-US" baseline="0" dirty="0" smtClean="0"/>
              <a:t> of this presentation</a:t>
            </a:r>
            <a:r>
              <a:rPr lang="en-US" dirty="0" smtClean="0"/>
              <a:t>. </a:t>
            </a:r>
            <a:br>
              <a:rPr lang="en-US" dirty="0" smtClean="0"/>
            </a:br>
            <a:endParaRPr lang="en-US" dirty="0" smtClean="0"/>
          </a:p>
          <a:p>
            <a:pPr marL="557213" lvl="1" indent="-285750">
              <a:buFont typeface="Arial" pitchFamily="34" charset="0"/>
              <a:buChar char="•"/>
            </a:pPr>
            <a:r>
              <a:rPr lang="en-US" dirty="0" smtClean="0"/>
              <a:t>Use case 1:  Building a specific innovative cloud-native application</a:t>
            </a:r>
          </a:p>
          <a:p>
            <a:pPr marL="557213" lvl="1" indent="-285750">
              <a:buFont typeface="Arial" pitchFamily="34" charset="0"/>
              <a:buChar char="•"/>
            </a:pPr>
            <a:r>
              <a:rPr lang="en-US" dirty="0" smtClean="0"/>
              <a:t>Use case 2:  Adopting a cloud-native platform </a:t>
            </a:r>
          </a:p>
          <a:p>
            <a:pPr marL="557213" lvl="1" indent="-285750">
              <a:buFont typeface="Arial" pitchFamily="34" charset="0"/>
              <a:buChar char="•"/>
            </a:pPr>
            <a:r>
              <a:rPr lang="en-US" dirty="0" smtClean="0"/>
              <a:t>Use case 3:  Transforming to cloud-native</a:t>
            </a:r>
          </a:p>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9</a:t>
            </a:fld>
            <a:endParaRPr lang="en-US" dirty="0"/>
          </a:p>
        </p:txBody>
      </p:sp>
    </p:spTree>
    <p:extLst>
      <p:ext uri="{BB962C8B-B14F-4D97-AF65-F5344CB8AC3E}">
        <p14:creationId xmlns:p14="http://schemas.microsoft.com/office/powerpoint/2010/main" val="751028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Companies that want to build specific and innovative cloud native applications trend toward system of engagement applications.  These applications are typically greenfield, leaning toward ominichannel mobile and web apps.  </a:t>
            </a:r>
            <a:br>
              <a:rPr lang="en-US" dirty="0" smtClean="0"/>
            </a:br>
            <a:endParaRPr lang="en-US" dirty="0" smtClean="0"/>
          </a:p>
          <a:p>
            <a:r>
              <a:rPr lang="en-US" dirty="0" smtClean="0"/>
              <a:t>Omnichannel is a cross-channel business model that companies use to improve their customer experience. The approach includes channels such as physical locations, FAQ webpages, social media, live web chats, mobile applications and telephone communication. Companies use omnichannel to provide value to their customers by providing the ability to be in constant contact with a company through multiple avenues at the same time.</a:t>
            </a:r>
            <a:br>
              <a:rPr lang="en-US" dirty="0" smtClean="0"/>
            </a:br>
            <a:endParaRPr lang="en-US" dirty="0" smtClean="0"/>
          </a:p>
          <a:p>
            <a:r>
              <a:rPr lang="en-US" dirty="0" smtClean="0"/>
              <a:t>Developers need ready-to-use innovative digital capabilities such as </a:t>
            </a:r>
            <a:r>
              <a:rPr lang="en-US" dirty="0" smtClean="0">
                <a:hlinkClick r:id="rId3"/>
              </a:rPr>
              <a:t>IoT</a:t>
            </a:r>
            <a:r>
              <a:rPr lang="en-US" dirty="0" smtClean="0"/>
              <a:t>, video, </a:t>
            </a:r>
            <a:r>
              <a:rPr lang="en-US" dirty="0" smtClean="0">
                <a:hlinkClick r:id="rId4"/>
              </a:rPr>
              <a:t>Cloud Data Services</a:t>
            </a:r>
            <a:r>
              <a:rPr lang="en-US" dirty="0" smtClean="0"/>
              <a:t>, Watson and </a:t>
            </a:r>
            <a:r>
              <a:rPr lang="en-US" dirty="0" smtClean="0">
                <a:hlinkClick r:id="rId5"/>
              </a:rPr>
              <a:t>blockchain </a:t>
            </a:r>
            <a:r>
              <a:rPr lang="en-US" dirty="0" smtClean="0"/>
              <a:t>accessible through easy-to-use APIs. </a:t>
            </a:r>
          </a:p>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10</a:t>
            </a:fld>
            <a:endParaRPr lang="en-US" dirty="0"/>
          </a:p>
        </p:txBody>
      </p:sp>
    </p:spTree>
    <p:extLst>
      <p:ext uri="{BB962C8B-B14F-4D97-AF65-F5344CB8AC3E}">
        <p14:creationId xmlns:p14="http://schemas.microsoft.com/office/powerpoint/2010/main" val="2768597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Overview</a:t>
            </a:r>
            <a:r>
              <a:rPr lang="en-US" b="1" dirty="0" smtClean="0"/>
              <a:t/>
            </a:r>
            <a:br>
              <a:rPr lang="en-US" b="1" dirty="0" smtClean="0"/>
            </a:br>
            <a:endParaRPr lang="en-US" b="1" dirty="0" smtClean="0"/>
          </a:p>
          <a:p>
            <a:r>
              <a:rPr lang="en-US" dirty="0" smtClean="0"/>
              <a:t>As unstructured data grows and grows, enterprises are faced with the challenge of storage. Traditional on-premises storage was never designed to handle data at such a large scale. Object storage is a modern storage technology concept and a logical progression from block and file storage. Object storage has been around since the late 1990s, but has gained market acceptance and success over the last 10 years. Object storage was invented to overcome a number of issues:</a:t>
            </a:r>
          </a:p>
          <a:p>
            <a:pPr marL="557213" lvl="1" indent="-285750">
              <a:buFont typeface="Arial" pitchFamily="34" charset="0"/>
              <a:buChar char="•"/>
            </a:pPr>
            <a:r>
              <a:rPr lang="en-US" dirty="0" smtClean="0"/>
              <a:t>Managing data at very large scales using conventional block and file systems was difficult because these technologies lead to data islands due to limitations on various levels of the data management hardware and software stack.</a:t>
            </a:r>
          </a:p>
          <a:p>
            <a:pPr marL="557213" lvl="1" indent="-285750">
              <a:buFont typeface="Arial" pitchFamily="34" charset="0"/>
              <a:buChar char="•"/>
            </a:pPr>
            <a:r>
              <a:rPr lang="en-US" dirty="0" smtClean="0"/>
              <a:t>Managing namespace at scale resulted in maintaining large and complex hierarchies, which are required to access the data. Limitations in nested structures on traditional block and file storage arrays further contributed to data islands being formed.</a:t>
            </a:r>
          </a:p>
          <a:p>
            <a:pPr marL="557213" lvl="1" indent="-285750">
              <a:buFont typeface="Arial" pitchFamily="34" charset="0"/>
              <a:buChar char="•"/>
            </a:pPr>
            <a:r>
              <a:rPr lang="en-US" dirty="0" smtClean="0"/>
              <a:t>Providing access security required a combination of technologies, complex security schemes, and significant human involvement in managing these areas.</a:t>
            </a:r>
          </a:p>
          <a:p>
            <a:pPr marL="557213" lvl="1" indent="-285750">
              <a:buFont typeface="Arial" pitchFamily="34" charset="0"/>
              <a:buChar char="•"/>
            </a:pPr>
            <a:endParaRPr lang="en-US" dirty="0" smtClean="0"/>
          </a:p>
          <a:p>
            <a:r>
              <a:rPr lang="en-US" dirty="0" smtClean="0"/>
              <a:t>Object storage, also known as object-based storage (OBS) uses a different approach to storing and referencing data. Object data storage concepts include the following three constructs:</a:t>
            </a:r>
          </a:p>
          <a:p>
            <a:pPr marL="557213" lvl="1" indent="-285750">
              <a:buFont typeface="Arial" pitchFamily="34" charset="0"/>
              <a:buChar char="•"/>
            </a:pPr>
            <a:r>
              <a:rPr lang="en-US" dirty="0" smtClean="0"/>
              <a:t>Data: This is the user and application data that requires persistent storage. It can be text, binary formats, multimedia, or any other human- or machine-generated content.</a:t>
            </a:r>
          </a:p>
          <a:p>
            <a:pPr marL="557213" lvl="1" indent="-285750">
              <a:buFont typeface="Arial" pitchFamily="34" charset="0"/>
              <a:buChar char="•"/>
            </a:pPr>
            <a:r>
              <a:rPr lang="en-US" dirty="0" smtClean="0"/>
              <a:t>Metadata: This is the data about the data. It includes some predefined attributes such as upload time and size. Object storage allows users to include custom metadata containing any information in key and value pairs. This information typically contains information that is pertinent to the user or application that is storing the data and can be amended at any time. A unique aspect to metadata handling in object storage systems is that metadata is stored with the object.</a:t>
            </a:r>
          </a:p>
          <a:p>
            <a:pPr marL="557213" lvl="1" indent="-285750">
              <a:buFont typeface="Arial" pitchFamily="34" charset="0"/>
              <a:buChar char="•"/>
            </a:pPr>
            <a:r>
              <a:rPr lang="en-US" dirty="0" smtClean="0"/>
              <a:t>Key: A unique resource identifier is assigned to every object in an OBS system. This key allows the object storage system to differentiate objects from one another and is used to find the data without needing to know the exact physical drive, array, or site where the data is.</a:t>
            </a:r>
          </a:p>
          <a:p>
            <a:pPr marL="557213" lvl="1" indent="-285750">
              <a:buFont typeface="Arial" pitchFamily="34" charset="0"/>
              <a:buChar char="•"/>
            </a:pPr>
            <a:endParaRPr lang="en-US" dirty="0" smtClean="0"/>
          </a:p>
          <a:p>
            <a:r>
              <a:rPr lang="en-US" dirty="0" smtClean="0"/>
              <a:t>This approach allows object storage to store data in a simple, flat hierarchy, which alleviates the need for large, performance-inhibiting metadata repositories. Data access is achieved by using a REST interface over the HTTP protocol, which allows anywhere and anytime access simply by referencing the object key.</a:t>
            </a:r>
          </a:p>
          <a:p>
            <a:endParaRPr lang="en-US" dirty="0" smtClean="0"/>
          </a:p>
          <a:p>
            <a:r>
              <a:rPr lang="en-US" b="1" u="sng" dirty="0" smtClean="0"/>
              <a:t>IBM Cloud Object Storage</a:t>
            </a:r>
            <a:endParaRPr lang="en-US" b="1" dirty="0" smtClean="0"/>
          </a:p>
          <a:p>
            <a:r>
              <a:rPr lang="en-US" dirty="0" smtClean="0"/>
              <a:t>Information stored with IBM Cloud Object Storage is encrypted and dispersed across multiple geographic locations, and accessed over HTTP using a REST API. This service makes use of the distributed storage technologies provided by the IBM Cloud Object Storage System (formerly Cleversafe). Data is sliced, and slices are dispersed across multiple devices in multiple facilities for resiliency. High data durability is maintained by built-in integrity checking and self-repair capabilities. There are  storage classes for frequently accessed data (Standard), occasionally accessed data (Vault) and long-term data retention (Cold Vault).</a:t>
            </a:r>
            <a:br>
              <a:rPr lang="en-US" dirty="0" smtClean="0"/>
            </a:br>
            <a:endParaRPr lang="en-US" dirty="0" smtClean="0"/>
          </a:p>
          <a:p>
            <a:r>
              <a:rPr lang="en-US" dirty="0" smtClean="0"/>
              <a:t>IBM Cloud Object Storage is available with two types of resiliency: Cross Region and Regional. Cross Region provides higher durability and availability than using a single region at the cost of slightly higher latency, and is available today in the US and EU. Regional service reverses those tradeoffs, and distributes objects across multiple availability zones within a single region, and is available in the US South and US East regions. If a given region or availability zone is unavailable, the object store continues to function without impediment.</a:t>
            </a:r>
          </a:p>
          <a:p>
            <a:endParaRPr lang="en-US" dirty="0" smtClean="0"/>
          </a:p>
          <a:p>
            <a:r>
              <a:rPr lang="en-US" dirty="0" smtClean="0"/>
              <a:t>Developers use an IBM Cloud Object Storage API to interact with their object storage. The Cloud Object Storage API is a REST-based API and supports a common set of S3 API functions for programmatic access. SDKs are available for Java, Node.js and Python with support for Identify Access and Management (IAM) and HMAC authentication.</a:t>
            </a:r>
            <a:br>
              <a:rPr lang="en-US" dirty="0" smtClean="0"/>
            </a:br>
            <a:r>
              <a:rPr lang="en-US" dirty="0" smtClean="0"/>
              <a:t>Data at rest is secured using server-side encryption and data in motion is secured using carrier-grade TLS/SSL.</a:t>
            </a:r>
          </a:p>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12</a:t>
            </a:fld>
            <a:endParaRPr lang="en-US" dirty="0"/>
          </a:p>
        </p:txBody>
      </p:sp>
    </p:spTree>
    <p:extLst>
      <p:ext uri="{BB962C8B-B14F-4D97-AF65-F5344CB8AC3E}">
        <p14:creationId xmlns:p14="http://schemas.microsoft.com/office/powerpoint/2010/main" val="326221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Overview</a:t>
            </a:r>
            <a:r>
              <a:rPr lang="en-US" b="1" dirty="0" smtClean="0"/>
              <a:t/>
            </a:r>
            <a:br>
              <a:rPr lang="en-US" b="1" dirty="0" smtClean="0"/>
            </a:br>
            <a:endParaRPr lang="en-US" b="1" dirty="0" smtClean="0"/>
          </a:p>
          <a:p>
            <a:r>
              <a:rPr lang="en-US" dirty="0" smtClean="0"/>
              <a:t>The Internet of Things (IoT) is everyday objects that can be connected to the internet and be recognized by other devices and contribute info to a database. The Internet of Things describes Internet V.2, where data is created by things. A thing, in the Internet of Things, can be a person with a heart monitor implant, a bald eagle with a biochip transponder, an automobile that has built-in sensors to alert the driver when tire pressure is low -- or any other natural or man-made object that can be assigned an IP address and provided with the ability to transfer data over a network. </a:t>
            </a:r>
            <a:br>
              <a:rPr lang="en-US" dirty="0" smtClean="0"/>
            </a:br>
            <a:endParaRPr lang="en-US" dirty="0" smtClean="0"/>
          </a:p>
          <a:p>
            <a:r>
              <a:rPr lang="en-US" dirty="0" smtClean="0"/>
              <a:t>Kevin Ashton, digital innovation expert who is credited with coining the term, defines the Internet of Things in this quote: </a:t>
            </a:r>
            <a:br>
              <a:rPr lang="en-US" dirty="0" smtClean="0"/>
            </a:br>
            <a:endParaRPr lang="en-US" dirty="0" smtClean="0"/>
          </a:p>
          <a:p>
            <a:r>
              <a:rPr lang="en-US" i="1" dirty="0" smtClean="0">
                <a:effectLst/>
              </a:rPr>
              <a:t>“If we had computers that knew everything there was to know about things—using data they gathered without any help from us—we would be able to track and count everything, and greatly reduce waste, loss and cost. We would know when things needed replacing, repairing or recalling, and whether they were fresh or past their best.”</a:t>
            </a:r>
          </a:p>
          <a:p>
            <a:endParaRPr lang="en-US" dirty="0" smtClean="0">
              <a:effectLst/>
            </a:endParaRPr>
          </a:p>
          <a:p>
            <a:r>
              <a:rPr lang="en-US" dirty="0" smtClean="0"/>
              <a:t>IoT has evolved from the convergence of wireless technologies, micro-electromechanical systems (MEMS), microservices and the Internet. The convergence has helped tear down the silo walls between operational technology (OT) and information technology (IT), allowing unstructured machine-generated data to be analyzed for insights that will drive improvements.  There are many products and innovations available due to the Internet of Things.</a:t>
            </a:r>
          </a:p>
          <a:p>
            <a:pPr marL="557213" lvl="1" indent="-285750">
              <a:buFont typeface="Arial" pitchFamily="34" charset="0"/>
              <a:buChar char="•"/>
            </a:pPr>
            <a:r>
              <a:rPr lang="en-US" dirty="0" smtClean="0"/>
              <a:t>Smart home devices such as thermostats.</a:t>
            </a:r>
          </a:p>
          <a:p>
            <a:pPr marL="557213" lvl="1" indent="-285750">
              <a:buFont typeface="Arial" pitchFamily="34" charset="0"/>
              <a:buChar char="•"/>
            </a:pPr>
            <a:r>
              <a:rPr lang="en-US" dirty="0" smtClean="0"/>
              <a:t>Wearable technology such as smart watches, fitness trackers, and viirtual reality (VR) headsets</a:t>
            </a:r>
          </a:p>
          <a:p>
            <a:pPr marL="557213" lvl="1" indent="-285750">
              <a:buFont typeface="Arial" pitchFamily="34" charset="0"/>
              <a:buChar char="•"/>
            </a:pPr>
            <a:r>
              <a:rPr lang="en-US" dirty="0" smtClean="0"/>
              <a:t>Smart cars with app integration, navigation and diagnostic tools</a:t>
            </a:r>
          </a:p>
          <a:p>
            <a:pPr marL="0" lvl="0" indent="0">
              <a:buFont typeface="Arial" pitchFamily="34" charset="0"/>
              <a:buNone/>
            </a:pPr>
            <a:endParaRPr lang="en-US" dirty="0" smtClean="0"/>
          </a:p>
          <a:p>
            <a:pPr marL="0" lvl="0" indent="0">
              <a:buFont typeface="Arial" pitchFamily="34" charset="0"/>
              <a:buNone/>
            </a:pPr>
            <a:r>
              <a:rPr lang="en-US" dirty="0" smtClean="0"/>
              <a:t>IOT also impacts how business is done. </a:t>
            </a:r>
          </a:p>
          <a:p>
            <a:pPr marL="557213" lvl="1" indent="-285750">
              <a:buFont typeface="Arial" pitchFamily="34" charset="0"/>
              <a:buChar char="•"/>
            </a:pPr>
            <a:r>
              <a:rPr lang="en-US" dirty="0" smtClean="0"/>
              <a:t>Inventory management: Smart devices that can track inventory automatically.</a:t>
            </a:r>
          </a:p>
          <a:p>
            <a:pPr marL="557213" lvl="1" indent="-285750">
              <a:buFont typeface="Arial" pitchFamily="34" charset="0"/>
              <a:buChar char="•"/>
            </a:pPr>
            <a:r>
              <a:rPr lang="en-US" dirty="0" smtClean="0"/>
              <a:t>Consumer demands: Consumers are expecting smart behavior in all aspects of their lives. Product developers need to keep up with the demand for new gadgets, appliances and more that offer new revenue sources for businesses.</a:t>
            </a:r>
          </a:p>
          <a:p>
            <a:pPr marL="557213" lvl="1" indent="-285750">
              <a:buFont typeface="Arial" pitchFamily="34" charset="0"/>
              <a:buChar char="•"/>
            </a:pPr>
            <a:r>
              <a:rPr lang="en-US" dirty="0" smtClean="0"/>
              <a:t>Learn from the data: The volume of data generated from smart devices can help businesses learn how and what to innovate for their biggest impact. </a:t>
            </a:r>
          </a:p>
          <a:p>
            <a:pPr marL="557213" lvl="1" indent="-285750">
              <a:buFont typeface="Arial" pitchFamily="34" charset="0"/>
              <a:buChar char="•"/>
            </a:pPr>
            <a:r>
              <a:rPr lang="en-US" dirty="0" smtClean="0"/>
              <a:t>Remote work: With IoT becoming more integrated, more remote work opportunities will be available for tasks that used to require on-site staff to complete.</a:t>
            </a:r>
            <a:br>
              <a:rPr lang="en-US" dirty="0" smtClean="0"/>
            </a:br>
            <a:endParaRPr lang="en-US" dirty="0" smtClean="0"/>
          </a:p>
          <a:p>
            <a:r>
              <a:rPr lang="en-US" b="1" u="sng" dirty="0" smtClean="0"/>
              <a:t>IBM Watson IOT Platform</a:t>
            </a:r>
            <a:r>
              <a:rPr lang="en-US" b="1" dirty="0" smtClean="0"/>
              <a:t/>
            </a:r>
            <a:br>
              <a:rPr lang="en-US" b="1" dirty="0" smtClean="0"/>
            </a:br>
            <a:endParaRPr lang="en-US" b="1" dirty="0" smtClean="0"/>
          </a:p>
          <a:p>
            <a:r>
              <a:rPr lang="en-US" dirty="0" smtClean="0">
                <a:hlinkClick r:id="rId3"/>
              </a:rPr>
              <a:t>IBM Watson IOT Platform service</a:t>
            </a:r>
            <a:r>
              <a:rPr lang="en-US" dirty="0" smtClean="0"/>
              <a:t> provides application access to IoT devices and data to help you build analytics applications, visualization dashboards, and mobile IoT apps.  Watson IoT Platform allows you to perform device management operations, and store and access device data, connect a wide variety of devices and gateway devices. Watson IoT Platform provides secure communication to and from your devices by using MQTT and TLS.</a:t>
            </a:r>
            <a:br>
              <a:rPr lang="en-US" dirty="0" smtClean="0"/>
            </a:br>
            <a:endParaRPr lang="en-US" dirty="0" smtClean="0"/>
          </a:p>
          <a:p>
            <a:r>
              <a:rPr lang="en-US" dirty="0" smtClean="0"/>
              <a:t>The IBM Watson IoT Platform service is built on the following key areas:</a:t>
            </a:r>
          </a:p>
          <a:p>
            <a:pPr marL="557213" lvl="1" indent="-285750">
              <a:buFont typeface="Arial" pitchFamily="34" charset="0"/>
              <a:buChar char="•"/>
            </a:pPr>
            <a:r>
              <a:rPr lang="en-US" dirty="0" smtClean="0"/>
              <a:t>Connect - Connect devices and develop applications.</a:t>
            </a:r>
          </a:p>
          <a:p>
            <a:pPr marL="557213" lvl="1" indent="-285750">
              <a:buFont typeface="Arial" pitchFamily="34" charset="0"/>
              <a:buChar char="•"/>
            </a:pPr>
            <a:r>
              <a:rPr lang="en-US" dirty="0" smtClean="0"/>
              <a:t>Information Management - Store, normalize, transform, and review device data and integrate your Watson IoT Platform with other services.</a:t>
            </a:r>
          </a:p>
          <a:p>
            <a:pPr marL="557213" lvl="1" indent="-285750">
              <a:buFont typeface="Arial" pitchFamily="34" charset="0"/>
              <a:buChar char="•"/>
            </a:pPr>
            <a:r>
              <a:rPr lang="en-US" dirty="0" smtClean="0"/>
              <a:t>Analytics - Visualize real-time device data by using the Watson IoT Platform dashboard.</a:t>
            </a:r>
          </a:p>
          <a:p>
            <a:pPr marL="557213" lvl="1" indent="-285750">
              <a:buFont typeface="Arial" pitchFamily="34" charset="0"/>
              <a:buChar char="•"/>
            </a:pPr>
            <a:r>
              <a:rPr lang="en-US" dirty="0" smtClean="0"/>
              <a:t>Risk Management - Configure secure connectivity and architecture with access control for users and applications.</a:t>
            </a:r>
          </a:p>
          <a:p>
            <a:endParaRPr lang="en-US" dirty="0"/>
          </a:p>
        </p:txBody>
      </p:sp>
      <p:sp>
        <p:nvSpPr>
          <p:cNvPr id="4" name="Footer Placeholder 3"/>
          <p:cNvSpPr>
            <a:spLocks noGrp="1"/>
          </p:cNvSpPr>
          <p:nvPr>
            <p:ph type="ftr" sz="quarter" idx="10"/>
          </p:nvPr>
        </p:nvSpPr>
        <p:spPr/>
        <p:txBody>
          <a:bodyPr/>
          <a:lstStyle/>
          <a:p>
            <a:pPr>
              <a:defRPr/>
            </a:pPr>
            <a:r>
              <a:rPr lang="en-US" dirty="0"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13</a:t>
            </a:fld>
            <a:endParaRPr lang="en-US" dirty="0"/>
          </a:p>
        </p:txBody>
      </p:sp>
    </p:spTree>
    <p:extLst>
      <p:ext uri="{BB962C8B-B14F-4D97-AF65-F5344CB8AC3E}">
        <p14:creationId xmlns:p14="http://schemas.microsoft.com/office/powerpoint/2010/main" val="1827419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504" tIns="60753" rIns="121504" bIns="60753" rtlCol="0" anchor="ctr"/>
          <a:lstStyle/>
          <a:p>
            <a:pPr algn="ctr" defTabSz="607128"/>
            <a:endParaRPr lang="en-US" sz="2399" b="0" i="0" dirty="0">
              <a:solidFill>
                <a:srgbClr val="FFFFFF"/>
              </a:solidFill>
              <a:latin typeface="IBM Plex Sans Regular" charset="0"/>
            </a:endParaRP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
        <p:nvSpPr>
          <p:cNvPr id="2" name="Title 1"/>
          <p:cNvSpPr>
            <a:spLocks noGrp="1"/>
          </p:cNvSpPr>
          <p:nvPr>
            <p:ph type="ctrTitle"/>
          </p:nvPr>
        </p:nvSpPr>
        <p:spPr>
          <a:xfrm>
            <a:off x="338771" y="2868320"/>
            <a:ext cx="7911450" cy="1235229"/>
          </a:xfrm>
        </p:spPr>
        <p:txBody>
          <a:bodyPr anchor="b" anchorCtr="0">
            <a:noAutofit/>
          </a:bodyPr>
          <a:lstStyle>
            <a:lvl1pPr algn="l">
              <a:lnSpc>
                <a:spcPct val="85000"/>
              </a:lnSpc>
              <a:defRPr sz="4532">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8580" y="4126482"/>
            <a:ext cx="7922736" cy="864178"/>
          </a:xfrm>
        </p:spPr>
        <p:txBody>
          <a:bodyPr tIns="0"/>
          <a:lstStyle>
            <a:lvl1pPr marL="0" indent="0" algn="l">
              <a:buNone/>
              <a:defRPr>
                <a:solidFill>
                  <a:schemeClr val="accent6"/>
                </a:solidFill>
              </a:defRPr>
            </a:lvl1pPr>
            <a:lvl2pPr marL="607128" indent="0" algn="ctr">
              <a:buNone/>
              <a:defRPr>
                <a:solidFill>
                  <a:schemeClr val="tx1">
                    <a:tint val="75000"/>
                  </a:schemeClr>
                </a:solidFill>
              </a:defRPr>
            </a:lvl2pPr>
            <a:lvl3pPr marL="1214540" indent="0" algn="ctr">
              <a:buNone/>
              <a:defRPr>
                <a:solidFill>
                  <a:schemeClr val="tx1">
                    <a:tint val="75000"/>
                  </a:schemeClr>
                </a:solidFill>
              </a:defRPr>
            </a:lvl3pPr>
            <a:lvl4pPr marL="1821761" indent="0" algn="ctr">
              <a:buNone/>
              <a:defRPr>
                <a:solidFill>
                  <a:schemeClr val="tx1">
                    <a:tint val="75000"/>
                  </a:schemeClr>
                </a:solidFill>
              </a:defRPr>
            </a:lvl4pPr>
            <a:lvl5pPr marL="2429078" indent="0" algn="ctr">
              <a:buNone/>
              <a:defRPr>
                <a:solidFill>
                  <a:schemeClr val="tx1">
                    <a:tint val="75000"/>
                  </a:schemeClr>
                </a:solidFill>
              </a:defRPr>
            </a:lvl5pPr>
            <a:lvl6pPr marL="3036205" indent="0" algn="ctr">
              <a:buNone/>
              <a:defRPr>
                <a:solidFill>
                  <a:schemeClr val="tx1">
                    <a:tint val="75000"/>
                  </a:schemeClr>
                </a:solidFill>
              </a:defRPr>
            </a:lvl6pPr>
            <a:lvl7pPr marL="3643368" indent="0" algn="ctr">
              <a:buNone/>
              <a:defRPr>
                <a:solidFill>
                  <a:schemeClr val="tx1">
                    <a:tint val="75000"/>
                  </a:schemeClr>
                </a:solidFill>
              </a:defRPr>
            </a:lvl7pPr>
            <a:lvl8pPr marL="4250700" indent="0" algn="ctr">
              <a:buNone/>
              <a:defRPr>
                <a:solidFill>
                  <a:schemeClr val="tx1">
                    <a:tint val="75000"/>
                  </a:schemeClr>
                </a:solidFill>
              </a:defRPr>
            </a:lvl8pPr>
            <a:lvl9pPr marL="4857949"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title slide-graphic imag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204067" y="0"/>
            <a:ext cx="3996044" cy="6858000"/>
          </a:xfrm>
          <a:prstGeom prst="rect">
            <a:avLst/>
          </a:prstGeom>
        </p:spPr>
      </p:pic>
      <p:pic>
        <p:nvPicPr>
          <p:cNvPr id="9" name="Picture 8" descr="ibm logo-white-rotated.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51661" y="618208"/>
            <a:ext cx="327726" cy="834738"/>
          </a:xfrm>
          <a:prstGeom prst="rect">
            <a:avLst/>
          </a:prstGeom>
        </p:spPr>
      </p:pic>
      <p:sp>
        <p:nvSpPr>
          <p:cNvPr id="13" name="TextBox 12"/>
          <p:cNvSpPr txBox="1"/>
          <p:nvPr/>
        </p:nvSpPr>
        <p:spPr>
          <a:xfrm>
            <a:off x="390685" y="6492789"/>
            <a:ext cx="3912826" cy="205121"/>
          </a:xfrm>
          <a:prstGeom prst="rect">
            <a:avLst/>
          </a:prstGeom>
          <a:noFill/>
        </p:spPr>
        <p:txBody>
          <a:bodyPr wrap="square" lIns="0" tIns="0" rIns="0" bIns="0" rtlCol="0">
            <a:spAutoFit/>
          </a:bodyPr>
          <a:lstStyle/>
          <a:p>
            <a:pPr defTabSz="607128"/>
            <a:r>
              <a:rPr lang="en-US" sz="1333" b="0" i="0" dirty="0" smtClean="0">
                <a:solidFill>
                  <a:srgbClr val="325C80">
                    <a:lumMod val="60000"/>
                    <a:lumOff val="40000"/>
                  </a:srgbClr>
                </a:solidFill>
                <a:latin typeface="IBM Plex Sans Regular" charset="0"/>
              </a:rPr>
              <a:t>IBM Internal Only – Do not share with customers</a:t>
            </a:r>
            <a:endParaRPr lang="en-US" sz="1333" b="0" i="0" dirty="0">
              <a:solidFill>
                <a:srgbClr val="325C80">
                  <a:lumMod val="60000"/>
                  <a:lumOff val="40000"/>
                </a:srgbClr>
              </a:solidFill>
              <a:latin typeface="IBM Plex Sans Regular" charset="0"/>
            </a:endParaRPr>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28041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56032" y="1170432"/>
            <a:ext cx="11795760" cy="5513832"/>
          </a:xfrm>
        </p:spPr>
        <p:txBody>
          <a:bodyPr/>
          <a:lstStyle>
            <a:lvl1pPr marL="301752" indent="-301752">
              <a:buClr>
                <a:srgbClr val="00649D"/>
              </a:buClr>
              <a:buSzPct val="90000"/>
              <a:buFont typeface="+mj-lt"/>
              <a:buAutoNum type="arabicPeriod"/>
              <a:defRPr/>
            </a:lvl1pPr>
            <a:lvl2pPr marL="603504" indent="-301752">
              <a:buSzPct val="90000"/>
              <a:buFont typeface="+mj-lt"/>
              <a:buAutoNum type="alphaLcPeriod"/>
              <a:defRPr/>
            </a:lvl2pPr>
            <a:lvl3pPr marL="507600" indent="0">
              <a:buNone/>
              <a:defRPr/>
            </a:lvl3pPr>
            <a:lvl4pPr marL="679984" indent="0">
              <a:buNone/>
              <a:defRPr/>
            </a:lvl4pPr>
          </a:lstStyle>
          <a:p>
            <a:pPr lvl="0"/>
            <a:r>
              <a:rPr lang="en-US" smtClean="0"/>
              <a:t>Click to edit Master text styles</a:t>
            </a:r>
          </a:p>
          <a:p>
            <a:pPr lvl="1"/>
            <a:r>
              <a:rPr lang="en-US" smtClean="0"/>
              <a:t>Second level</a:t>
            </a:r>
          </a:p>
        </p:txBody>
      </p:sp>
      <p:sp>
        <p:nvSpPr>
          <p:cNvPr id="4" name="Rectangle 10"/>
          <p:cNvSpPr>
            <a:spLocks noGrp="1" noChangeArrowheads="1"/>
          </p:cNvSpPr>
          <p:nvPr>
            <p:ph type="sldNum" sz="quarter" idx="10"/>
          </p:nvPr>
        </p:nvSpPr>
        <p:spPr>
          <a:ln/>
        </p:spPr>
        <p:txBody>
          <a:bodyPr/>
          <a:lstStyle>
            <a:lvl1pPr>
              <a:defRPr/>
            </a:lvl1pPr>
          </a:lstStyle>
          <a:p>
            <a:pPr>
              <a:defRPr/>
            </a:pPr>
            <a:fld id="{49E8191D-B835-45D5-91BE-8CAFF430D317}"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390568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8625"/>
            <a:ext cx="4114800"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617720" y="1481328"/>
            <a:ext cx="6620256" cy="2167128"/>
          </a:xfrm>
        </p:spPr>
        <p:txBody>
          <a:bodyPr anchor="b"/>
          <a:lstStyle>
            <a:lvl1pPr>
              <a:defRPr sz="2800"/>
            </a:lvl1pPr>
          </a:lstStyle>
          <a:p>
            <a:r>
              <a:rPr lang="en-US" smtClean="0"/>
              <a:t>Click to edit Master title style</a:t>
            </a:r>
            <a:endParaRPr lang="en-US" dirty="0"/>
          </a:p>
        </p:txBody>
      </p:sp>
      <p:sp>
        <p:nvSpPr>
          <p:cNvPr id="3" name="Text Placeholder 2"/>
          <p:cNvSpPr>
            <a:spLocks noGrp="1"/>
          </p:cNvSpPr>
          <p:nvPr>
            <p:ph type="body" idx="1"/>
          </p:nvPr>
        </p:nvSpPr>
        <p:spPr>
          <a:xfrm>
            <a:off x="4617720" y="3688169"/>
            <a:ext cx="6655870" cy="1499245"/>
          </a:xfrm>
        </p:spPr>
        <p:txBody>
          <a:bodyPr/>
          <a:lstStyle>
            <a:lvl1pPr marL="0" indent="0">
              <a:buNone/>
              <a:defRPr sz="2000"/>
            </a:lvl1pPr>
            <a:lvl2pPr marL="668381" indent="0">
              <a:buNone/>
              <a:defRPr sz="2924"/>
            </a:lvl2pPr>
            <a:lvl3pPr marL="1336761" indent="0">
              <a:buNone/>
              <a:defRPr sz="2631"/>
            </a:lvl3pPr>
            <a:lvl4pPr marL="2005142" indent="0">
              <a:buNone/>
              <a:defRPr sz="2339"/>
            </a:lvl4pPr>
            <a:lvl5pPr marL="2673523" indent="0">
              <a:buNone/>
              <a:defRPr sz="2339"/>
            </a:lvl5pPr>
            <a:lvl6pPr marL="3341903" indent="0">
              <a:buNone/>
              <a:defRPr sz="2339"/>
            </a:lvl6pPr>
            <a:lvl7pPr marL="4010284" indent="0">
              <a:buNone/>
              <a:defRPr sz="2339"/>
            </a:lvl7pPr>
            <a:lvl8pPr marL="4678665" indent="0">
              <a:buNone/>
              <a:defRPr sz="2339"/>
            </a:lvl8pPr>
            <a:lvl9pPr marL="5347045" indent="0">
              <a:buNone/>
              <a:defRPr sz="2339"/>
            </a:lvl9pPr>
          </a:lstStyle>
          <a:p>
            <a:pPr lvl="0"/>
            <a:r>
              <a:rPr lang="en-US" smtClean="0"/>
              <a:t>Click to edit Master text styles</a:t>
            </a:r>
          </a:p>
        </p:txBody>
      </p:sp>
      <p:sp>
        <p:nvSpPr>
          <p:cNvPr id="5" name="Slide Number Placeholder 4"/>
          <p:cNvSpPr>
            <a:spLocks noGrp="1" noChangeArrowheads="1"/>
          </p:cNvSpPr>
          <p:nvPr>
            <p:ph type="sldNum" sz="quarter" idx="10"/>
          </p:nvPr>
        </p:nvSpPr>
        <p:spPr/>
        <p:txBody>
          <a:bodyPr/>
          <a:lstStyle>
            <a:lvl1pPr>
              <a:defRPr smtClean="0"/>
            </a:lvl1pPr>
          </a:lstStyle>
          <a:p>
            <a:pPr>
              <a:defRPr/>
            </a:pPr>
            <a:fld id="{2DAFEF3C-BFF5-4598-9D1B-1BD302EA2799}" type="slidenum">
              <a:rPr lang="en-US" smtClean="0"/>
              <a:pPr>
                <a:defRPr/>
              </a:pPr>
              <a:t>‹#›</a:t>
            </a:fld>
            <a:endParaRPr lang="en-US" dirty="0"/>
          </a:p>
        </p:txBody>
      </p:sp>
      <p:sp>
        <p:nvSpPr>
          <p:cNvPr id="6" name="Footer Placeholder 5"/>
          <p:cNvSpPr>
            <a:spLocks noGrp="1" noChangeArrowheads="1"/>
          </p:cNvSpPr>
          <p:nvPr>
            <p:ph type="ftr" sz="quarter" idx="11"/>
          </p:nvPr>
        </p:nvSpPr>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2819369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6032" y="1170432"/>
            <a:ext cx="5674712" cy="5368037"/>
          </a:xfrm>
        </p:spPr>
        <p:txBody>
          <a:bodyPr/>
          <a:lstStyle>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174055" y="1170432"/>
            <a:ext cx="5674712" cy="5368037"/>
          </a:xfrm>
        </p:spPr>
        <p:txBody>
          <a:bodyPr/>
          <a:lstStyle>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smtClean="0"/>
              <a:t>© Copyright IBM Corporation 2017</a:t>
            </a:r>
            <a:endParaRPr lang="en-US" dirty="0"/>
          </a:p>
        </p:txBody>
      </p:sp>
    </p:spTree>
    <p:extLst>
      <p:ext uri="{BB962C8B-B14F-4D97-AF65-F5344CB8AC3E}">
        <p14:creationId xmlns:p14="http://schemas.microsoft.com/office/powerpoint/2010/main" val="2885346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 y="548640"/>
            <a:ext cx="11795760" cy="4572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6032" y="1600200"/>
            <a:ext cx="548640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smtClean="0"/>
              <a:t>Click to edit Master text styles</a:t>
            </a:r>
          </a:p>
        </p:txBody>
      </p:sp>
      <p:sp>
        <p:nvSpPr>
          <p:cNvPr id="4" name="Content Placeholder 3"/>
          <p:cNvSpPr>
            <a:spLocks noGrp="1"/>
          </p:cNvSpPr>
          <p:nvPr>
            <p:ph sz="half" idx="2"/>
          </p:nvPr>
        </p:nvSpPr>
        <p:spPr>
          <a:xfrm>
            <a:off x="256032" y="2514600"/>
            <a:ext cx="5486400" cy="365760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6169417" y="1600200"/>
            <a:ext cx="548640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smtClean="0"/>
              <a:t>Click to edit Master text styles</a:t>
            </a:r>
          </a:p>
        </p:txBody>
      </p:sp>
      <p:sp>
        <p:nvSpPr>
          <p:cNvPr id="6" name="Content Placeholder 5"/>
          <p:cNvSpPr>
            <a:spLocks noGrp="1"/>
          </p:cNvSpPr>
          <p:nvPr>
            <p:ph sz="quarter" idx="4"/>
          </p:nvPr>
        </p:nvSpPr>
        <p:spPr>
          <a:xfrm>
            <a:off x="6169417" y="2514600"/>
            <a:ext cx="5486400" cy="365760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smtClean="0"/>
              <a:t>Click to edit Master text styles</a:t>
            </a:r>
          </a:p>
          <a:p>
            <a:pPr lvl="1"/>
            <a:r>
              <a:rPr lang="en-US" smtClean="0"/>
              <a:t>Second level</a:t>
            </a:r>
          </a:p>
          <a:p>
            <a:pPr lvl="2"/>
            <a:r>
              <a:rPr lang="en-US" smtClean="0"/>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9E8191D-B835-45D5-91BE-8CAFF430D317}"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118694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1685177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49E8191D-B835-45D5-91BE-8CAFF430D317}" type="slidenum">
              <a:rPr lang="en-US" smtClean="0"/>
              <a:pPr>
                <a:defRPr/>
              </a:pPr>
              <a:t>‹#›</a:t>
            </a:fld>
            <a:endParaRPr lang="en-US" dirty="0"/>
          </a:p>
        </p:txBody>
      </p:sp>
      <p:sp>
        <p:nvSpPr>
          <p:cNvPr id="3"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1728461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548640"/>
            <a:ext cx="11795760" cy="457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83205" y="1287147"/>
            <a:ext cx="6169416" cy="4873705"/>
          </a:xfrm>
        </p:spPr>
        <p:txBody>
          <a:bodyPr/>
          <a:lstStyle>
            <a:lvl1pPr>
              <a:defRPr sz="2000"/>
            </a:lvl1pPr>
            <a:lvl2pPr>
              <a:defRPr sz="1800"/>
            </a:lvl2pPr>
            <a:lvl3pPr>
              <a:defRPr sz="1600"/>
            </a:lvl3pPr>
            <a:lvl4pPr marL="679984" indent="0">
              <a:buNone/>
              <a:defRPr sz="1535"/>
            </a:lvl4pPr>
            <a:lvl5pPr>
              <a:defRPr sz="1535"/>
            </a:lvl5pPr>
            <a:lvl6pPr>
              <a:defRPr sz="2924"/>
            </a:lvl6pPr>
            <a:lvl7pPr>
              <a:defRPr sz="2924"/>
            </a:lvl7pPr>
            <a:lvl8pPr>
              <a:defRPr sz="2924"/>
            </a:lvl8pPr>
            <a:lvl9pPr>
              <a:defRPr sz="2924"/>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839399" y="2359364"/>
            <a:ext cx="3932085" cy="3810773"/>
          </a:xfrm>
        </p:spPr>
        <p:txBody>
          <a:bodyPr/>
          <a:lstStyle>
            <a:lvl1pPr marL="0" indent="0">
              <a:buNone/>
              <a:defRPr sz="24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49E8191D-B835-45D5-91BE-8CAFF430D317}"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3063421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548640"/>
            <a:ext cx="11795760" cy="457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p:cNvSpPr>
          <p:nvPr>
            <p:ph type="pic" idx="1"/>
          </p:nvPr>
        </p:nvSpPr>
        <p:spPr>
          <a:xfrm>
            <a:off x="5183205" y="1284058"/>
            <a:ext cx="6169416" cy="4873705"/>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839399" y="2323268"/>
            <a:ext cx="3932085" cy="3810773"/>
          </a:xfrm>
        </p:spPr>
        <p:txBody>
          <a:bodyPr/>
          <a:lstStyle>
            <a:lvl1pPr marL="0" indent="0">
              <a:buNone/>
              <a:defRPr sz="20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49E8191D-B835-45D5-91BE-8CAFF430D317}"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240051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49E8191D-B835-45D5-91BE-8CAFF430D317}"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322227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5" name="Content Placeholder 4"/>
          <p:cNvSpPr>
            <a:spLocks noGrp="1"/>
          </p:cNvSpPr>
          <p:nvPr>
            <p:ph sz="quarter" idx="11"/>
          </p:nvPr>
        </p:nvSpPr>
        <p:spPr>
          <a:xfrm>
            <a:off x="390687" y="1203089"/>
            <a:ext cx="10883978" cy="5080068"/>
          </a:xfrm>
        </p:spPr>
        <p:txBody>
          <a:bodyPr/>
          <a:lstStyle>
            <a:lvl2pPr marL="529216" indent="-210839">
              <a:buClr>
                <a:schemeClr val="tx1"/>
              </a:buClr>
              <a:buSzPct val="90000"/>
              <a:buFont typeface=".AppleSystemUIFont" charset="-120"/>
              <a:buChar char="–"/>
              <a:defRPr/>
            </a:lvl2pPr>
            <a:lvl3pPr marL="788534" indent="-229885">
              <a:buFont typeface="LucidaGrande" charset="0"/>
              <a:buChar char="-"/>
              <a:defRPr/>
            </a:lvl3pPr>
          </a:lstStyle>
          <a:p>
            <a:pPr lvl="0"/>
            <a:r>
              <a:rPr lang="en-US" smtClean="0"/>
              <a:t>Click to edit Master text styles</a:t>
            </a:r>
          </a:p>
          <a:p>
            <a:pPr lvl="1"/>
            <a:r>
              <a:rPr lang="en-US" smtClean="0"/>
              <a:t>Second level</a:t>
            </a:r>
          </a:p>
          <a:p>
            <a:pPr lvl="2"/>
            <a:r>
              <a:rPr lang="en-US" smtClean="0"/>
              <a:t>Third level</a:t>
            </a:r>
          </a:p>
        </p:txBody>
      </p:sp>
    </p:spTree>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smtClean="0"/>
              <a:t>Click to edit Master text styles</a:t>
            </a:r>
          </a:p>
          <a:p>
            <a:pPr lvl="1"/>
            <a:r>
              <a:rPr lang="en-US" smtClean="0"/>
              <a:t>Second level</a:t>
            </a:r>
          </a:p>
          <a:p>
            <a:pPr lvl="2"/>
            <a:r>
              <a:rPr lang="en-US" smtClean="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49E8191D-B835-45D5-91BE-8CAFF430D317}"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1089311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7" name="Title 1"/>
          <p:cNvSpPr>
            <a:spLocks noGrp="1"/>
          </p:cNvSpPr>
          <p:nvPr>
            <p:ph type="title"/>
          </p:nvPr>
        </p:nvSpPr>
        <p:spPr>
          <a:xfrm>
            <a:off x="256032" y="548640"/>
            <a:ext cx="11795760" cy="457200"/>
          </a:xfrm>
        </p:spPr>
        <p:txBody>
          <a:bodyPr/>
          <a:lstStyle/>
          <a:p>
            <a:r>
              <a:rPr lang="en-US" smtClean="0"/>
              <a:t>Click to edit Master title style</a:t>
            </a:r>
            <a:endParaRPr lang="en-US" dirty="0"/>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1130572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032" y="1239314"/>
            <a:ext cx="5594924" cy="5347151"/>
          </a:xfrm>
        </p:spPr>
        <p:txBody>
          <a:bodyPr/>
          <a:lstStyle/>
          <a:p>
            <a:pPr lvl="0"/>
            <a:r>
              <a:rPr lang="en-US" noProof="0" dirty="0" smtClean="0"/>
              <a:t>Click icon to add clip art</a:t>
            </a:r>
            <a:endParaRPr lang="en-US" noProof="0" dirty="0"/>
          </a:p>
        </p:txBody>
      </p:sp>
      <p:sp>
        <p:nvSpPr>
          <p:cNvPr id="4" name="Text Placeholder 3"/>
          <p:cNvSpPr>
            <a:spLocks noGrp="1"/>
          </p:cNvSpPr>
          <p:nvPr>
            <p:ph type="body" sz="half" idx="2"/>
          </p:nvPr>
        </p:nvSpPr>
        <p:spPr>
          <a:xfrm>
            <a:off x="6265166" y="1239314"/>
            <a:ext cx="5744929" cy="5347151"/>
          </a:xfrm>
        </p:spPr>
        <p:txBody>
          <a:bodyPr/>
          <a:lstStyle>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7" name="Title 1"/>
          <p:cNvSpPr>
            <a:spLocks noGrp="1"/>
          </p:cNvSpPr>
          <p:nvPr>
            <p:ph type="title"/>
          </p:nvPr>
        </p:nvSpPr>
        <p:spPr>
          <a:xfrm>
            <a:off x="256032" y="548640"/>
            <a:ext cx="11795760" cy="457200"/>
          </a:xfrm>
        </p:spPr>
        <p:txBody>
          <a:bodyPr/>
          <a:lstStyle/>
          <a:p>
            <a:r>
              <a:rPr lang="en-US" smtClean="0"/>
              <a:t>Click to edit Master title style</a:t>
            </a:r>
            <a:endParaRPr lang="en-US" dirty="0"/>
          </a:p>
        </p:txBody>
      </p:sp>
      <p:sp>
        <p:nvSpPr>
          <p:cNvPr id="5" name="Rectangle 10"/>
          <p:cNvSpPr>
            <a:spLocks noGrp="1" noChangeArrowheads="1"/>
          </p:cNvSpPr>
          <p:nvPr>
            <p:ph type="sldNum" sz="quarter" idx="10"/>
          </p:nvPr>
        </p:nvSpPr>
        <p:spPr>
          <a:ln/>
        </p:spPr>
        <p:txBody>
          <a:bodyPr/>
          <a:lstStyle>
            <a:lvl1pPr>
              <a:defRPr/>
            </a:lvl1pPr>
          </a:lstStyle>
          <a:p>
            <a:pPr>
              <a:defRPr/>
            </a:pPr>
            <a:fld id="{49E8191D-B835-45D5-91BE-8CAFF430D317}"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3577587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6032" y="548640"/>
            <a:ext cx="11795760" cy="457200"/>
          </a:xfrm>
        </p:spPr>
        <p:txBody>
          <a:bodyPr/>
          <a:lstStyle/>
          <a:p>
            <a:r>
              <a:rPr lang="en-US" smtClean="0"/>
              <a:t>Click to edit Master title style</a:t>
            </a:r>
            <a:endParaRPr lang="en-US" dirty="0"/>
          </a:p>
        </p:txBody>
      </p:sp>
      <p:sp>
        <p:nvSpPr>
          <p:cNvPr id="3" name="Table Placeholder 2"/>
          <p:cNvSpPr>
            <a:spLocks noGrp="1"/>
          </p:cNvSpPr>
          <p:nvPr>
            <p:ph type="tbl" idx="1"/>
          </p:nvPr>
        </p:nvSpPr>
        <p:spPr>
          <a:xfrm>
            <a:off x="256032" y="1170432"/>
            <a:ext cx="11795760" cy="5513832"/>
          </a:xfrm>
        </p:spPr>
        <p:txBody>
          <a:bodyPr/>
          <a:lstStyle/>
          <a:p>
            <a:pPr lvl="0"/>
            <a:r>
              <a:rPr lang="en-US" noProof="0" dirty="0" smtClean="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49E8191D-B835-45D5-91BE-8CAFF430D317}"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2539441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urse Title">
    <p:spTree>
      <p:nvGrpSpPr>
        <p:cNvPr id="1" name=""/>
        <p:cNvGrpSpPr/>
        <p:nvPr/>
      </p:nvGrpSpPr>
      <p:grpSpPr>
        <a:xfrm>
          <a:off x="0" y="0"/>
          <a:ext cx="0" cy="0"/>
          <a:chOff x="0" y="0"/>
          <a:chExt cx="0" cy="0"/>
        </a:xfrm>
      </p:grpSpPr>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15925"/>
            <a:ext cx="4114800"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C:\!!Templates\Cross-brand_Ppt_template\!!Cover_title_illustration_Final-1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66738"/>
            <a:ext cx="28194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gray">
          <a:xfrm>
            <a:off x="3435350" y="6477000"/>
            <a:ext cx="5329238"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defRPr/>
            </a:pPr>
            <a:r>
              <a:rPr lang="en-US" sz="900" dirty="0">
                <a:solidFill>
                  <a:srgbClr val="008ABF"/>
                </a:solidFill>
                <a:ea typeface="Verdana" panose="020B0604030504040204" pitchFamily="34" charset="0"/>
                <a:cs typeface="Arial" panose="020B0604020202020204" pitchFamily="34" charset="0"/>
              </a:rPr>
              <a:t/>
            </a:r>
            <a:br>
              <a:rPr lang="en-US" sz="900" dirty="0">
                <a:solidFill>
                  <a:srgbClr val="008ABF"/>
                </a:solidFill>
                <a:ea typeface="Verdana" panose="020B0604030504040204" pitchFamily="34" charset="0"/>
                <a:cs typeface="Arial" panose="020B0604020202020204" pitchFamily="34" charset="0"/>
              </a:rPr>
            </a:br>
            <a:r>
              <a:rPr lang="en-US" sz="900" dirty="0">
                <a:solidFill>
                  <a:srgbClr val="008ABF"/>
                </a:solidFill>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6" name="TextBox 5"/>
          <p:cNvSpPr txBox="1">
            <a:spLocks noChangeArrowheads="1"/>
          </p:cNvSpPr>
          <p:nvPr/>
        </p:nvSpPr>
        <p:spPr bwMode="auto">
          <a:xfrm>
            <a:off x="4614863" y="4821238"/>
            <a:ext cx="7383462"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300"/>
              </a:lnSpc>
              <a:defRPr/>
            </a:pPr>
            <a:r>
              <a:rPr lang="en-US" sz="2000" dirty="0">
                <a:solidFill>
                  <a:srgbClr val="008ABF"/>
                </a:solidFill>
                <a:latin typeface="Arial" panose="020B0604020202020204" pitchFamily="34" charset="0"/>
              </a:rPr>
              <a:t>Course subtitle</a:t>
            </a:r>
            <a:br>
              <a:rPr lang="en-US" sz="2000" dirty="0">
                <a:solidFill>
                  <a:srgbClr val="008ABF"/>
                </a:solidFill>
                <a:latin typeface="Arial" panose="020B0604020202020204" pitchFamily="34" charset="0"/>
              </a:rPr>
            </a:br>
            <a:endParaRPr lang="en-US" sz="2000" dirty="0">
              <a:solidFill>
                <a:srgbClr val="008ABF"/>
              </a:solidFill>
              <a:latin typeface="Arial" panose="020B0604020202020204" pitchFamily="34" charset="0"/>
            </a:endParaRPr>
          </a:p>
        </p:txBody>
      </p:sp>
      <p:cxnSp>
        <p:nvCxnSpPr>
          <p:cNvPr id="7" name="Straight Connector 13"/>
          <p:cNvCxnSpPr>
            <a:cxnSpLocks noChangeShapeType="1"/>
          </p:cNvCxnSpPr>
          <p:nvPr/>
        </p:nvCxnSpPr>
        <p:spPr bwMode="auto">
          <a:xfrm>
            <a:off x="0" y="6858000"/>
            <a:ext cx="12188825" cy="0"/>
          </a:xfrm>
          <a:prstGeom prst="line">
            <a:avLst/>
          </a:prstGeom>
          <a:noFill/>
          <a:ln w="12700" algn="ctr">
            <a:solidFill>
              <a:srgbClr val="008A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8"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88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0"/>
          <p:cNvSpPr>
            <a:spLocks noGrp="1" noChangeArrowheads="1"/>
          </p:cNvSpPr>
          <p:nvPr>
            <p:ph type="ctrTitle"/>
          </p:nvPr>
        </p:nvSpPr>
        <p:spPr bwMode="auto">
          <a:xfrm>
            <a:off x="4616398" y="1481328"/>
            <a:ext cx="7385276" cy="2710800"/>
          </a:xfrm>
          <a:extLst>
            <a:ext uri="{91240B29-F687-4F45-9708-019B960494DF}">
              <a14:hiddenLine xmlns:a14="http://schemas.microsoft.com/office/drawing/2010/main" w="9525" algn="ctr">
                <a:solidFill>
                  <a:schemeClr val="tx1"/>
                </a:solidFill>
                <a:miter lim="800000"/>
                <a:headEnd/>
                <a:tailEnd/>
              </a14:hiddenLine>
            </a:ext>
          </a:extLst>
        </p:spPr>
        <p:txBody>
          <a:bodyPr tIns="30724" rIns="61448" bIns="30724" anchor="t"/>
          <a:lstStyle>
            <a:lvl1pPr>
              <a:defRPr sz="2800">
                <a:solidFill>
                  <a:srgbClr val="00649D"/>
                </a:solidFill>
              </a:defRPr>
            </a:lvl1pPr>
          </a:lstStyle>
          <a:p>
            <a:pPr lvl="0"/>
            <a:r>
              <a:rPr lang="en-US" noProof="0" smtClean="0"/>
              <a:t>Click to edit Master title style</a:t>
            </a:r>
            <a:endParaRPr lang="en-US" noProof="0" dirty="0"/>
          </a:p>
        </p:txBody>
      </p:sp>
      <p:sp>
        <p:nvSpPr>
          <p:cNvPr id="9" name="Rectangle 12"/>
          <p:cNvSpPr>
            <a:spLocks noGrp="1" noChangeArrowheads="1"/>
          </p:cNvSpPr>
          <p:nvPr>
            <p:ph type="ftr" sz="quarter" idx="10"/>
          </p:nvPr>
        </p:nvSpPr>
        <p:spPr>
          <a:xfrm>
            <a:off x="5146675" y="6477000"/>
            <a:ext cx="1881188" cy="163513"/>
          </a:xfrm>
        </p:spPr>
        <p:txBody>
          <a:bodyPr>
            <a:noAutofit/>
          </a:bodyPr>
          <a:lstStyle>
            <a:lvl1pPr algn="l">
              <a:defRPr sz="900">
                <a:latin typeface="Arial" panose="020B0604020202020204" pitchFamily="34" charset="0"/>
                <a:cs typeface="Arial" panose="020B0604020202020204" pitchFamily="34" charset="0"/>
              </a:defRPr>
            </a:lvl1pPr>
          </a:lstStyle>
          <a:p>
            <a:pPr>
              <a:defRPr/>
            </a:pPr>
            <a:r>
              <a:rPr lang="en-US" dirty="0"/>
              <a:t>© Copyright IBM Corporation 2017</a:t>
            </a:r>
          </a:p>
        </p:txBody>
      </p:sp>
    </p:spTree>
    <p:extLst>
      <p:ext uri="{BB962C8B-B14F-4D97-AF65-F5344CB8AC3E}">
        <p14:creationId xmlns:p14="http://schemas.microsoft.com/office/powerpoint/2010/main" val="1667499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pic>
        <p:nvPicPr>
          <p:cNvPr id="3" name="Picture 5" descr="C:\!!Templates\Cross-brand_Ppt_template\Topic_diagonals_footer-r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1325"/>
            <a:ext cx="4114800" cy="621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10"/>
          <p:cNvCxnSpPr>
            <a:cxnSpLocks noChangeShapeType="1"/>
          </p:cNvCxnSpPr>
          <p:nvPr/>
        </p:nvCxnSpPr>
        <p:spPr bwMode="auto">
          <a:xfrm>
            <a:off x="0" y="6858000"/>
            <a:ext cx="12188825" cy="0"/>
          </a:xfrm>
          <a:prstGeom prst="line">
            <a:avLst/>
          </a:prstGeom>
          <a:noFill/>
          <a:ln w="12700" algn="ctr">
            <a:solidFill>
              <a:srgbClr val="008A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11" name="Rectangle 20"/>
          <p:cNvSpPr>
            <a:spLocks noGrp="1" noChangeArrowheads="1"/>
          </p:cNvSpPr>
          <p:nvPr>
            <p:ph type="ctrTitle"/>
          </p:nvPr>
        </p:nvSpPr>
        <p:spPr bwMode="auto">
          <a:xfrm>
            <a:off x="4619565" y="1481328"/>
            <a:ext cx="6622627" cy="2165318"/>
          </a:xfrm>
          <a:extLst>
            <a:ext uri="{91240B29-F687-4F45-9708-019B960494DF}">
              <a14:hiddenLine xmlns:a14="http://schemas.microsoft.com/office/drawing/2010/main" w="9525" algn="ctr">
                <a:solidFill>
                  <a:schemeClr val="tx1"/>
                </a:solidFill>
                <a:miter lim="800000"/>
                <a:headEnd/>
                <a:tailEnd/>
              </a14:hiddenLine>
            </a:ext>
          </a:extLst>
        </p:spPr>
        <p:txBody>
          <a:bodyPr tIns="30724" rIns="61448" bIns="30724" anchor="t"/>
          <a:lstStyle>
            <a:lvl1pPr>
              <a:defRPr sz="2800">
                <a:solidFill>
                  <a:srgbClr val="00649D"/>
                </a:solidFill>
              </a:defRPr>
            </a:lvl1pPr>
          </a:lstStyle>
          <a:p>
            <a:pPr lvl="0"/>
            <a:r>
              <a:rPr lang="en-US" noProof="0" smtClean="0"/>
              <a:t>Click to edit Master title style</a:t>
            </a:r>
            <a:endParaRPr lang="en-US" noProof="0" dirty="0"/>
          </a:p>
        </p:txBody>
      </p:sp>
      <p:sp>
        <p:nvSpPr>
          <p:cNvPr id="5" name="Slide Number Placeholder 4"/>
          <p:cNvSpPr>
            <a:spLocks noGrp="1" noChangeArrowheads="1"/>
          </p:cNvSpPr>
          <p:nvPr>
            <p:ph type="sldNum" sz="quarter" idx="10"/>
          </p:nvPr>
        </p:nvSpPr>
        <p:spPr/>
        <p:txBody>
          <a:bodyPr/>
          <a:lstStyle>
            <a:lvl1pPr>
              <a:defRPr smtClean="0"/>
            </a:lvl1pPr>
          </a:lstStyle>
          <a:p>
            <a:pPr>
              <a:defRPr/>
            </a:pPr>
            <a:fld id="{49E8191D-B835-45D5-91BE-8CAFF430D317}" type="slidenum">
              <a:rPr lang="en-US" smtClean="0"/>
              <a:pPr>
                <a:defRPr/>
              </a:pPr>
              <a:t>‹#›</a:t>
            </a:fld>
            <a:endParaRPr lang="en-US" dirty="0"/>
          </a:p>
        </p:txBody>
      </p:sp>
      <p:sp>
        <p:nvSpPr>
          <p:cNvPr id="6" name="Footer Placeholder 5"/>
          <p:cNvSpPr>
            <a:spLocks noGrp="1" noChangeArrowheads="1"/>
          </p:cNvSpPr>
          <p:nvPr>
            <p:ph type="ftr" sz="quarter" idx="11"/>
          </p:nvPr>
        </p:nvSpPr>
        <p:spPr>
          <a:xfrm>
            <a:off x="10123488" y="6681788"/>
            <a:ext cx="1906587" cy="176212"/>
          </a:xfrm>
        </p:spPr>
        <p:txBody>
          <a:bodyPr/>
          <a:lstStyle>
            <a:lvl1pPr>
              <a:defRPr/>
            </a:lvl1pPr>
          </a:lstStyle>
          <a:p>
            <a:pPr>
              <a:defRPr/>
            </a:pPr>
            <a:r>
              <a:rPr lang="en-US" dirty="0"/>
              <a:t>© Copyright IBM Corporation 2017</a:t>
            </a:r>
          </a:p>
        </p:txBody>
      </p:sp>
    </p:spTree>
    <p:extLst>
      <p:ext uri="{BB962C8B-B14F-4D97-AF65-F5344CB8AC3E}">
        <p14:creationId xmlns:p14="http://schemas.microsoft.com/office/powerpoint/2010/main" val="1683973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5" name="Content Placeholder 4"/>
          <p:cNvSpPr>
            <a:spLocks noGrp="1"/>
          </p:cNvSpPr>
          <p:nvPr>
            <p:ph sz="quarter" idx="11"/>
          </p:nvPr>
        </p:nvSpPr>
        <p:spPr>
          <a:xfrm>
            <a:off x="390687" y="1203089"/>
            <a:ext cx="10883978" cy="5080068"/>
          </a:xfrm>
        </p:spPr>
        <p:txBody>
          <a:bodyPr/>
          <a:lstStyle>
            <a:lvl2pPr marL="529216" indent="-210839">
              <a:buClr>
                <a:schemeClr val="tx1"/>
              </a:buClr>
              <a:buSzPct val="90000"/>
              <a:buFont typeface=".AppleSystemUIFont" charset="-120"/>
              <a:buChar char="–"/>
              <a:defRPr/>
            </a:lvl2pPr>
            <a:lvl3pPr marL="788534" indent="-229885">
              <a:buFont typeface="LucidaGrande" charset="0"/>
              <a:buChar char="-"/>
              <a:defRPr/>
            </a:lvl3pPr>
          </a:lstStyle>
          <a:p>
            <a:pPr lvl="0"/>
            <a:r>
              <a:rPr lang="en-US" smtClean="0"/>
              <a:t>Click to edit Master text styles</a:t>
            </a:r>
          </a:p>
          <a:p>
            <a:pPr lvl="1"/>
            <a:r>
              <a:rPr lang="en-US" smtClean="0"/>
              <a:t>Second level</a:t>
            </a:r>
          </a:p>
          <a:p>
            <a:pPr lvl="2"/>
            <a:r>
              <a:rPr lang="en-US" smtClean="0"/>
              <a:t>Third level</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tic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10" name="Text Placeholder 9"/>
          <p:cNvSpPr>
            <a:spLocks noGrp="1"/>
          </p:cNvSpPr>
          <p:nvPr>
            <p:ph type="body" sz="quarter" idx="12" hasCustomPrompt="1"/>
          </p:nvPr>
        </p:nvSpPr>
        <p:spPr>
          <a:xfrm>
            <a:off x="387514" y="1189303"/>
            <a:ext cx="10892704" cy="5107781"/>
          </a:xfrm>
        </p:spPr>
        <p:txBody>
          <a:bodyPr anchor="ctr" anchorCtr="0"/>
          <a:lstStyle>
            <a:lvl1pPr algn="ctr">
              <a:defRPr baseline="0"/>
            </a:lvl1pPr>
          </a:lstStyle>
          <a:p>
            <a:pPr lvl="0"/>
            <a:r>
              <a:rPr lang="en-US" dirty="0" smtClean="0"/>
              <a:t>This presentation is intended for an IBM internal audience only. </a:t>
            </a:r>
            <a:endParaRPr lang="en-US" dirty="0"/>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28531" indent="-228531">
              <a:buFont typeface="Arial" panose="020B0604020202020204" pitchFamily="34" charset="0"/>
              <a:buChar char="•"/>
              <a:defRPr/>
            </a:lvl1pPr>
            <a:lvl2pPr marL="457063" indent="-228531">
              <a:buFont typeface="Wingdings" panose="05000000000000000000" pitchFamily="2" charset="2"/>
              <a:buChar char="§"/>
              <a:defRPr/>
            </a:lvl2pPr>
            <a:lvl3pPr marL="685594" indent="-228531">
              <a:buFont typeface="Arial" panose="020B0604020202020204" pitchFamily="34" charset="0"/>
              <a:buChar char="−"/>
              <a:defRPr/>
            </a:lvl3pPr>
            <a:lvl4pPr marL="679780"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17720" y="1481328"/>
            <a:ext cx="6620256" cy="2167128"/>
          </a:xfrm>
        </p:spPr>
        <p:txBody>
          <a:bodyPr anchor="b"/>
          <a:lstStyle>
            <a:lvl1pPr>
              <a:defRPr sz="2799"/>
            </a:lvl1pPr>
          </a:lstStyle>
          <a:p>
            <a:r>
              <a:rPr lang="en-US" smtClean="0"/>
              <a:t>Click to edit Master title style</a:t>
            </a:r>
            <a:endParaRPr lang="en-US" dirty="0"/>
          </a:p>
        </p:txBody>
      </p:sp>
      <p:sp>
        <p:nvSpPr>
          <p:cNvPr id="3" name="Text Placeholder 2"/>
          <p:cNvSpPr>
            <a:spLocks noGrp="1"/>
          </p:cNvSpPr>
          <p:nvPr>
            <p:ph type="body" idx="1"/>
          </p:nvPr>
        </p:nvSpPr>
        <p:spPr>
          <a:xfrm>
            <a:off x="4617720" y="3688171"/>
            <a:ext cx="6655870" cy="1499245"/>
          </a:xfrm>
        </p:spPr>
        <p:txBody>
          <a:bodyPr/>
          <a:lstStyle>
            <a:lvl1pPr marL="0" indent="0">
              <a:buNone/>
              <a:defRPr sz="1999"/>
            </a:lvl1pPr>
            <a:lvl2pPr marL="668180" indent="0">
              <a:buNone/>
              <a:defRPr sz="2923"/>
            </a:lvl2pPr>
            <a:lvl3pPr marL="1336360" indent="0">
              <a:buNone/>
              <a:defRPr sz="2630"/>
            </a:lvl3pPr>
            <a:lvl4pPr marL="2004540" indent="0">
              <a:buNone/>
              <a:defRPr sz="2338"/>
            </a:lvl4pPr>
            <a:lvl5pPr marL="2672721" indent="0">
              <a:buNone/>
              <a:defRPr sz="2338"/>
            </a:lvl5pPr>
            <a:lvl6pPr marL="3340900" indent="0">
              <a:buNone/>
              <a:defRPr sz="2338"/>
            </a:lvl6pPr>
            <a:lvl7pPr marL="4009081" indent="0">
              <a:buNone/>
              <a:defRPr sz="2338"/>
            </a:lvl7pPr>
            <a:lvl8pPr marL="4677261" indent="0">
              <a:buNone/>
              <a:defRPr sz="2338"/>
            </a:lvl8pPr>
            <a:lvl9pPr marL="5345441" indent="0">
              <a:buNone/>
              <a:defRPr sz="2338"/>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2DAFEF3C-BFF5-4598-9D1B-1BD302EA2799}"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780"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256032" y="3906843"/>
            <a:ext cx="11795760" cy="2679699"/>
          </a:xfrm>
        </p:spPr>
        <p:txBody>
          <a:bodyPr/>
          <a:lstStyle>
            <a:lvl4pPr marL="679780"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7" name="Title 1"/>
          <p:cNvSpPr>
            <a:spLocks noGrp="1"/>
          </p:cNvSpPr>
          <p:nvPr>
            <p:ph type="title"/>
          </p:nvPr>
        </p:nvSpPr>
        <p:spPr>
          <a:xfrm>
            <a:off x="256032" y="548640"/>
            <a:ext cx="11795760" cy="457200"/>
          </a:xfrm>
        </p:spPr>
        <p:txBody>
          <a:bodyPr/>
          <a:lstStyle/>
          <a:p>
            <a:r>
              <a:rPr lang="en-US" smtClean="0"/>
              <a:t>Click to edit Master title style</a:t>
            </a:r>
            <a:endParaRPr lang="en-US" dirty="0"/>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 y="1170432"/>
            <a:ext cx="5674712"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4055" y="1170432"/>
            <a:ext cx="5674712"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xfrm>
            <a:off x="10110651" y="6681674"/>
            <a:ext cx="1919466" cy="176326"/>
          </a:xfrm>
          <a:prstGeom prst="rect">
            <a:avLst/>
          </a:prstGeom>
          <a:ln/>
        </p:spPr>
        <p:txBody>
          <a:bodyPr/>
          <a:lstStyle>
            <a:lvl1pPr>
              <a:defRPr/>
            </a:lvl1pPr>
          </a:lstStyle>
          <a:p>
            <a:pPr>
              <a:defRPr/>
            </a:pPr>
            <a:r>
              <a:rPr lang="en-US" dirty="0" smtClean="0"/>
              <a:t>© Copyright IBM Corporation 2017</a:t>
            </a:r>
            <a:endParaRPr lang="en-US" dirty="0"/>
          </a:p>
        </p:txBody>
      </p:sp>
    </p:spTree>
    <p:extLst>
      <p:ext uri="{BB962C8B-B14F-4D97-AF65-F5344CB8AC3E}">
        <p14:creationId xmlns:p14="http://schemas.microsoft.com/office/powerpoint/2010/main" val="178289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3" name="Picture 3" descr="C:\!!Templates\Cross-brand_Ppt_template\Diagonal45Feath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5925"/>
            <a:ext cx="4114800"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gray">
          <a:xfrm>
            <a:off x="3448050" y="6477000"/>
            <a:ext cx="5330825"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defRPr/>
            </a:pPr>
            <a:r>
              <a:rPr lang="en-US" sz="900" dirty="0">
                <a:solidFill>
                  <a:srgbClr val="008ABF"/>
                </a:solidFill>
                <a:latin typeface="+mn-lt"/>
                <a:ea typeface="Verdana" panose="020B0604030504040204" pitchFamily="34" charset="0"/>
                <a:cs typeface="Verdana" panose="020B0604030504040204" pitchFamily="34" charset="0"/>
              </a:rPr>
              <a:t/>
            </a:r>
            <a:br>
              <a:rPr lang="en-US" sz="900" dirty="0">
                <a:solidFill>
                  <a:srgbClr val="008ABF"/>
                </a:solidFill>
                <a:latin typeface="+mn-lt"/>
                <a:ea typeface="Verdana" panose="020B0604030504040204" pitchFamily="34" charset="0"/>
                <a:cs typeface="Verdana" panose="020B0604030504040204" pitchFamily="34" charset="0"/>
              </a:rPr>
            </a:br>
            <a:r>
              <a:rPr lang="en-US" sz="900" dirty="0">
                <a:solidFill>
                  <a:srgbClr val="008ABF"/>
                </a:solid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cxnSp>
        <p:nvCxnSpPr>
          <p:cNvPr id="5" name="Straight Connector 11"/>
          <p:cNvCxnSpPr>
            <a:cxnSpLocks noChangeShapeType="1"/>
          </p:cNvCxnSpPr>
          <p:nvPr/>
        </p:nvCxnSpPr>
        <p:spPr bwMode="auto">
          <a:xfrm>
            <a:off x="0" y="6858000"/>
            <a:ext cx="12188825" cy="0"/>
          </a:xfrm>
          <a:prstGeom prst="line">
            <a:avLst/>
          </a:prstGeom>
          <a:noFill/>
          <a:ln w="12700" algn="ctr">
            <a:solidFill>
              <a:srgbClr val="008A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6"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0"/>
          <p:cNvSpPr>
            <a:spLocks noGrp="1" noChangeArrowheads="1"/>
          </p:cNvSpPr>
          <p:nvPr>
            <p:ph type="ctrTitle"/>
          </p:nvPr>
        </p:nvSpPr>
        <p:spPr bwMode="auto">
          <a:xfrm>
            <a:off x="4619565" y="1481328"/>
            <a:ext cx="6622627" cy="2165318"/>
          </a:xfrm>
          <a:extLst>
            <a:ext uri="{91240B29-F687-4F45-9708-019B960494DF}">
              <a14:hiddenLine xmlns:a14="http://schemas.microsoft.com/office/drawing/2010/main" w="9525" algn="ctr">
                <a:solidFill>
                  <a:schemeClr val="tx1"/>
                </a:solidFill>
                <a:miter lim="800000"/>
                <a:headEnd/>
                <a:tailEnd/>
              </a14:hiddenLine>
            </a:ext>
          </a:extLst>
        </p:spPr>
        <p:txBody>
          <a:bodyPr tIns="30724" rIns="61448" bIns="30724" anchor="t"/>
          <a:lstStyle>
            <a:lvl1pPr>
              <a:defRPr sz="2800">
                <a:solidFill>
                  <a:srgbClr val="00649D"/>
                </a:solidFill>
              </a:defRPr>
            </a:lvl1pPr>
          </a:lstStyle>
          <a:p>
            <a:pPr lvl="0"/>
            <a:r>
              <a:rPr lang="en-US" noProof="0" smtClean="0"/>
              <a:t>Click to edit Master title style</a:t>
            </a:r>
            <a:endParaRPr lang="en-US" noProof="0" dirty="0"/>
          </a:p>
        </p:txBody>
      </p:sp>
      <p:sp>
        <p:nvSpPr>
          <p:cNvPr id="7" name="Footer Placeholder 6"/>
          <p:cNvSpPr>
            <a:spLocks noGrp="1" noChangeArrowheads="1"/>
          </p:cNvSpPr>
          <p:nvPr>
            <p:ph type="ftr" sz="quarter" idx="10"/>
          </p:nvPr>
        </p:nvSpPr>
        <p:spPr>
          <a:xfrm>
            <a:off x="5121275" y="6477000"/>
            <a:ext cx="1893888" cy="174625"/>
          </a:xfrm>
        </p:spPr>
        <p:txBody>
          <a:bodyPr>
            <a:noAutofit/>
          </a:bodyPr>
          <a:lstStyle>
            <a:lvl1pPr algn="l">
              <a:defRPr sz="900">
                <a:latin typeface="+mn-lt"/>
              </a:defRPr>
            </a:lvl1pPr>
          </a:lstStyle>
          <a:p>
            <a:pPr>
              <a:defRPr/>
            </a:pPr>
            <a:r>
              <a:rPr lang="en-US" dirty="0"/>
              <a:t>© Copyright IBM Corporation 2017</a:t>
            </a:r>
          </a:p>
        </p:txBody>
      </p:sp>
    </p:spTree>
    <p:extLst>
      <p:ext uri="{BB962C8B-B14F-4D97-AF65-F5344CB8AC3E}">
        <p14:creationId xmlns:p14="http://schemas.microsoft.com/office/powerpoint/2010/main" val="190453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image" Target="../media/image4.pn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ags" Target="../tags/tag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687" y="60121"/>
            <a:ext cx="10883978" cy="879207"/>
          </a:xfrm>
          <a:prstGeom prst="rect">
            <a:avLst/>
          </a:prstGeom>
        </p:spPr>
        <p:txBody>
          <a:bodyPr vert="horz" lIns="0" tIns="45576" rIns="91152"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90877" y="1202336"/>
            <a:ext cx="11188701" cy="5142022"/>
          </a:xfrm>
          <a:prstGeom prst="rect">
            <a:avLst/>
          </a:prstGeom>
        </p:spPr>
        <p:txBody>
          <a:bodyPr vert="horz" lIns="0" tIns="45576" rIns="91152" bIns="45576"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1380248" y="6441553"/>
            <a:ext cx="533706" cy="365125"/>
          </a:xfrm>
          <a:prstGeom prst="rect">
            <a:avLst/>
          </a:prstGeom>
        </p:spPr>
        <p:txBody>
          <a:bodyPr vert="horz" lIns="91152" tIns="45576" rIns="91152" bIns="45576" rtlCol="0" anchor="ctr"/>
          <a:lstStyle>
            <a:lvl1pPr algn="r">
              <a:defRPr sz="1200" b="0" i="0">
                <a:solidFill>
                  <a:schemeClr val="tx1"/>
                </a:solidFill>
                <a:latin typeface="IBM Plex Sans Regular" charset="0"/>
              </a:defRPr>
            </a:lvl1pPr>
          </a:lstStyle>
          <a:p>
            <a:pPr>
              <a:defRPr/>
            </a:pPr>
            <a:fld id="{49E8191D-B835-45D5-91BE-8CAFF430D317}" type="slidenum">
              <a:rPr lang="en-US" smtClean="0"/>
              <a:pPr>
                <a:defRPr/>
              </a:pPr>
              <a:t>‹#›</a:t>
            </a:fld>
            <a:endParaRPr lang="en-US" dirty="0"/>
          </a:p>
        </p:txBody>
      </p:sp>
      <p:sp>
        <p:nvSpPr>
          <p:cNvPr id="4" name="TextBox 3"/>
          <p:cNvSpPr txBox="1"/>
          <p:nvPr/>
        </p:nvSpPr>
        <p:spPr>
          <a:xfrm>
            <a:off x="390684" y="6504078"/>
            <a:ext cx="3859366" cy="205121"/>
          </a:xfrm>
          <a:prstGeom prst="rect">
            <a:avLst/>
          </a:prstGeom>
          <a:noFill/>
        </p:spPr>
        <p:txBody>
          <a:bodyPr wrap="square" lIns="0" tIns="0" rIns="0" bIns="0" rtlCol="0">
            <a:spAutoFit/>
          </a:bodyPr>
          <a:lstStyle/>
          <a:p>
            <a:pPr defTabSz="607128"/>
            <a:r>
              <a:rPr lang="en-US" sz="1333" b="0" i="0" dirty="0" smtClean="0">
                <a:solidFill>
                  <a:srgbClr val="325C80"/>
                </a:solidFill>
                <a:latin typeface="IBM Plex Sans Regular" charset="0"/>
              </a:rPr>
              <a:t>IBM Internal Only</a:t>
            </a:r>
            <a:r>
              <a:rPr lang="en-US" sz="1333" b="0" i="0" baseline="0" dirty="0" smtClean="0">
                <a:solidFill>
                  <a:srgbClr val="325C80"/>
                </a:solidFill>
                <a:latin typeface="IBM Plex Sans Regular" charset="0"/>
              </a:rPr>
              <a:t> – Do not share with customers</a:t>
            </a:r>
            <a:endParaRPr lang="en-US" sz="1333" b="0" i="0" dirty="0">
              <a:solidFill>
                <a:srgbClr val="325C80"/>
              </a:solidFill>
              <a:latin typeface="IBM Plex Sans Regular" charset="0"/>
            </a:endParaRPr>
          </a:p>
        </p:txBody>
      </p:sp>
      <p:pic>
        <p:nvPicPr>
          <p:cNvPr id="9" name="Picture 8" descr="Content Slide, graphic far right corner.png"/>
          <p:cNvPicPr>
            <a:picLocks noChangeAspect="1"/>
          </p:cNvPicPr>
          <p:nvPr/>
        </p:nvPicPr>
        <p:blipFill>
          <a:blip r:embed="rId10" cstate="print">
            <a:alphaModFix amt="43000"/>
            <a:extLst>
              <a:ext uri="{28A0092B-C50C-407E-A947-70E740481C1C}">
                <a14:useLocalDpi xmlns:a14="http://schemas.microsoft.com/office/drawing/2010/main"/>
              </a:ext>
            </a:extLst>
          </a:blip>
          <a:stretch>
            <a:fillRect/>
          </a:stretch>
        </p:blipFill>
        <p:spPr>
          <a:xfrm>
            <a:off x="11318854" y="19"/>
            <a:ext cx="881261" cy="1749778"/>
          </a:xfrm>
          <a:prstGeom prst="rect">
            <a:avLst/>
          </a:prstGeom>
        </p:spPr>
      </p:pic>
    </p:spTree>
    <p:extLst>
      <p:ext uri="{BB962C8B-B14F-4D97-AF65-F5344CB8AC3E}">
        <p14:creationId xmlns:p14="http://schemas.microsoft.com/office/powerpoint/2010/main" val="309064853"/>
      </p:ext>
    </p:extLst>
  </p:cSld>
  <p:clrMap bg1="lt1" tx1="dk1" bg2="lt2" tx2="dk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Lst>
  <p:timing>
    <p:tnLst>
      <p:par>
        <p:cTn id="1" dur="indefinite" restart="never" nodeType="tmRoot"/>
      </p:par>
    </p:tnLst>
  </p:timing>
  <p:hf sldNum="0" hdr="0" dt="0"/>
  <p:txStyles>
    <p:titleStyle>
      <a:lvl1pPr algn="l" defTabSz="607128" rtl="0" eaLnBrk="1" latinLnBrk="0" hangingPunct="1">
        <a:lnSpc>
          <a:spcPct val="85000"/>
        </a:lnSpc>
        <a:spcBef>
          <a:spcPct val="0"/>
        </a:spcBef>
        <a:buNone/>
        <a:defRPr sz="3732" b="0" i="0" kern="1200">
          <a:solidFill>
            <a:schemeClr val="accent4"/>
          </a:solidFill>
          <a:latin typeface="IBM Plex Sans Regular" charset="0"/>
          <a:ea typeface="+mj-ea"/>
          <a:cs typeface="+mj-cs"/>
        </a:defRPr>
      </a:lvl1pPr>
    </p:titleStyle>
    <p:bodyStyle>
      <a:lvl1pPr marL="0" indent="0" algn="l" defTabSz="607128" rtl="0" eaLnBrk="1" latinLnBrk="0" hangingPunct="1">
        <a:spcBef>
          <a:spcPts val="800"/>
        </a:spcBef>
        <a:buClr>
          <a:schemeClr val="tx1"/>
        </a:buClr>
        <a:buFontTx/>
        <a:buNone/>
        <a:defRPr sz="2666" b="0" i="0" kern="1200">
          <a:solidFill>
            <a:srgbClr val="595959"/>
          </a:solidFill>
          <a:latin typeface="IBM Plex Sans Regular" charset="0"/>
          <a:ea typeface="+mn-ea"/>
          <a:cs typeface="+mn-cs"/>
        </a:defRPr>
      </a:lvl1pPr>
      <a:lvl2pPr marL="529216" indent="-210839" algn="l" defTabSz="607128" rtl="0" eaLnBrk="1" latinLnBrk="0" hangingPunct="1">
        <a:spcBef>
          <a:spcPts val="800"/>
        </a:spcBef>
        <a:buClr>
          <a:schemeClr val="accent5"/>
        </a:buClr>
        <a:buFont typeface="Arial"/>
        <a:buChar char="•"/>
        <a:defRPr sz="2399" b="0" i="0" kern="1200">
          <a:solidFill>
            <a:srgbClr val="595959"/>
          </a:solidFill>
          <a:latin typeface="IBM Plex Sans Regular" charset="0"/>
          <a:ea typeface="+mn-ea"/>
          <a:cs typeface="+mn-cs"/>
        </a:defRPr>
      </a:lvl2pPr>
      <a:lvl3pPr marL="788534" indent="-229885" algn="l" defTabSz="607128" rtl="0" eaLnBrk="1" latinLnBrk="0" hangingPunct="1">
        <a:spcBef>
          <a:spcPts val="800"/>
        </a:spcBef>
        <a:buClr>
          <a:schemeClr val="tx1"/>
        </a:buClr>
        <a:buFont typeface="Lucida Grande"/>
        <a:buChar char="–"/>
        <a:defRPr sz="2133" b="0" i="0" kern="1200">
          <a:solidFill>
            <a:srgbClr val="595959"/>
          </a:solidFill>
          <a:latin typeface="IBM Plex Sans Regular" charset="0"/>
          <a:ea typeface="+mn-ea"/>
          <a:cs typeface="+mn-cs"/>
        </a:defRPr>
      </a:lvl3pPr>
      <a:lvl4pPr marL="1187128" indent="-398499" algn="l" defTabSz="607128" rtl="0" eaLnBrk="1" latinLnBrk="0" hangingPunct="1">
        <a:spcBef>
          <a:spcPts val="800"/>
        </a:spcBef>
        <a:buClr>
          <a:schemeClr val="tx1"/>
        </a:buClr>
        <a:buFont typeface="Lucida Grande"/>
        <a:buChar char="–"/>
        <a:defRPr sz="1866" b="0" i="0" kern="1200">
          <a:solidFill>
            <a:srgbClr val="595959"/>
          </a:solidFill>
          <a:latin typeface="IBM Plex Sans Regular" charset="0"/>
          <a:ea typeface="+mn-ea"/>
          <a:cs typeface="+mn-cs"/>
        </a:defRPr>
      </a:lvl4pPr>
      <a:lvl5pPr marL="1427400" indent="-240370" algn="l" defTabSz="607128" rtl="0" eaLnBrk="1" latinLnBrk="0" hangingPunct="1">
        <a:spcBef>
          <a:spcPts val="800"/>
        </a:spcBef>
        <a:buClr>
          <a:schemeClr val="tx1"/>
        </a:buClr>
        <a:buFont typeface="Lucida Grande"/>
        <a:buChar char="–"/>
        <a:defRPr sz="1866" b="0" i="0" kern="1200">
          <a:solidFill>
            <a:srgbClr val="595959"/>
          </a:solidFill>
          <a:latin typeface="IBM Plex Sans Regular" charset="0"/>
          <a:ea typeface="+mn-ea"/>
          <a:cs typeface="+mn-cs"/>
        </a:defRPr>
      </a:lvl5pPr>
      <a:lvl6pPr marL="3339769" indent="-303563" algn="l" defTabSz="607128" rtl="0" eaLnBrk="1" latinLnBrk="0" hangingPunct="1">
        <a:spcBef>
          <a:spcPct val="20000"/>
        </a:spcBef>
        <a:buFont typeface="Arial"/>
        <a:buChar char="•"/>
        <a:defRPr sz="2666" kern="1200">
          <a:solidFill>
            <a:schemeClr val="tx1"/>
          </a:solidFill>
          <a:latin typeface="+mn-lt"/>
          <a:ea typeface="+mn-ea"/>
          <a:cs typeface="+mn-cs"/>
        </a:defRPr>
      </a:lvl6pPr>
      <a:lvl7pPr marL="3947086" indent="-303563" algn="l" defTabSz="607128" rtl="0" eaLnBrk="1" latinLnBrk="0" hangingPunct="1">
        <a:spcBef>
          <a:spcPct val="20000"/>
        </a:spcBef>
        <a:buFont typeface="Arial"/>
        <a:buChar char="•"/>
        <a:defRPr sz="2666" kern="1200">
          <a:solidFill>
            <a:schemeClr val="tx1"/>
          </a:solidFill>
          <a:latin typeface="+mn-lt"/>
          <a:ea typeface="+mn-ea"/>
          <a:cs typeface="+mn-cs"/>
        </a:defRPr>
      </a:lvl7pPr>
      <a:lvl8pPr marL="4554309" indent="-303563" algn="l" defTabSz="607128" rtl="0" eaLnBrk="1" latinLnBrk="0" hangingPunct="1">
        <a:spcBef>
          <a:spcPct val="20000"/>
        </a:spcBef>
        <a:buFont typeface="Arial"/>
        <a:buChar char="•"/>
        <a:defRPr sz="2666" kern="1200">
          <a:solidFill>
            <a:schemeClr val="tx1"/>
          </a:solidFill>
          <a:latin typeface="+mn-lt"/>
          <a:ea typeface="+mn-ea"/>
          <a:cs typeface="+mn-cs"/>
        </a:defRPr>
      </a:lvl8pPr>
      <a:lvl9pPr marL="5161565" indent="-303563" algn="l" defTabSz="60712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7128" rtl="0" eaLnBrk="1" latinLnBrk="0" hangingPunct="1">
        <a:defRPr sz="2399" kern="1200">
          <a:solidFill>
            <a:schemeClr val="tx1"/>
          </a:solidFill>
          <a:latin typeface="+mn-lt"/>
          <a:ea typeface="+mn-ea"/>
          <a:cs typeface="+mn-cs"/>
        </a:defRPr>
      </a:lvl1pPr>
      <a:lvl2pPr marL="607128" algn="l" defTabSz="607128" rtl="0" eaLnBrk="1" latinLnBrk="0" hangingPunct="1">
        <a:defRPr sz="2399" kern="1200">
          <a:solidFill>
            <a:schemeClr val="tx1"/>
          </a:solidFill>
          <a:latin typeface="+mn-lt"/>
          <a:ea typeface="+mn-ea"/>
          <a:cs typeface="+mn-cs"/>
        </a:defRPr>
      </a:lvl2pPr>
      <a:lvl3pPr marL="1214540" algn="l" defTabSz="607128" rtl="0" eaLnBrk="1" latinLnBrk="0" hangingPunct="1">
        <a:defRPr sz="2399" kern="1200">
          <a:solidFill>
            <a:schemeClr val="tx1"/>
          </a:solidFill>
          <a:latin typeface="+mn-lt"/>
          <a:ea typeface="+mn-ea"/>
          <a:cs typeface="+mn-cs"/>
        </a:defRPr>
      </a:lvl3pPr>
      <a:lvl4pPr marL="1821761" algn="l" defTabSz="607128" rtl="0" eaLnBrk="1" latinLnBrk="0" hangingPunct="1">
        <a:defRPr sz="2399" kern="1200">
          <a:solidFill>
            <a:schemeClr val="tx1"/>
          </a:solidFill>
          <a:latin typeface="+mn-lt"/>
          <a:ea typeface="+mn-ea"/>
          <a:cs typeface="+mn-cs"/>
        </a:defRPr>
      </a:lvl4pPr>
      <a:lvl5pPr marL="2429078" algn="l" defTabSz="607128" rtl="0" eaLnBrk="1" latinLnBrk="0" hangingPunct="1">
        <a:defRPr sz="2399" kern="1200">
          <a:solidFill>
            <a:schemeClr val="tx1"/>
          </a:solidFill>
          <a:latin typeface="+mn-lt"/>
          <a:ea typeface="+mn-ea"/>
          <a:cs typeface="+mn-cs"/>
        </a:defRPr>
      </a:lvl5pPr>
      <a:lvl6pPr marL="3036205" algn="l" defTabSz="607128" rtl="0" eaLnBrk="1" latinLnBrk="0" hangingPunct="1">
        <a:defRPr sz="2399" kern="1200">
          <a:solidFill>
            <a:schemeClr val="tx1"/>
          </a:solidFill>
          <a:latin typeface="+mn-lt"/>
          <a:ea typeface="+mn-ea"/>
          <a:cs typeface="+mn-cs"/>
        </a:defRPr>
      </a:lvl6pPr>
      <a:lvl7pPr marL="3643368" algn="l" defTabSz="607128" rtl="0" eaLnBrk="1" latinLnBrk="0" hangingPunct="1">
        <a:defRPr sz="2399" kern="1200">
          <a:solidFill>
            <a:schemeClr val="tx1"/>
          </a:solidFill>
          <a:latin typeface="+mn-lt"/>
          <a:ea typeface="+mn-ea"/>
          <a:cs typeface="+mn-cs"/>
        </a:defRPr>
      </a:lvl7pPr>
      <a:lvl8pPr marL="4250700" algn="l" defTabSz="607128" rtl="0" eaLnBrk="1" latinLnBrk="0" hangingPunct="1">
        <a:defRPr sz="2399" kern="1200">
          <a:solidFill>
            <a:schemeClr val="tx1"/>
          </a:solidFill>
          <a:latin typeface="+mn-lt"/>
          <a:ea typeface="+mn-ea"/>
          <a:cs typeface="+mn-cs"/>
        </a:defRPr>
      </a:lvl8pPr>
      <a:lvl9pPr marL="4857949" algn="l" defTabSz="607128" rtl="0" eaLnBrk="1" latinLnBrk="0" hangingPunct="1">
        <a:defRPr sz="2399"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58763" y="550863"/>
            <a:ext cx="117951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gray">
          <a:xfrm>
            <a:off x="255588" y="1165225"/>
            <a:ext cx="11796712"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34" name="Rectangle 10"/>
          <p:cNvSpPr>
            <a:spLocks noGrp="1" noChangeArrowheads="1"/>
          </p:cNvSpPr>
          <p:nvPr>
            <p:ph type="sldNum" sz="quarter" idx="4"/>
          </p:nvPr>
        </p:nvSpPr>
        <p:spPr bwMode="gray">
          <a:xfrm>
            <a:off x="5573713" y="6681788"/>
            <a:ext cx="1103312"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smtClean="0">
                <a:solidFill>
                  <a:srgbClr val="008ABF"/>
                </a:solidFill>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10110788" y="6681788"/>
            <a:ext cx="1919287" cy="17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008ABF"/>
                </a:solidFill>
                <a:latin typeface="Arial" panose="020B0604020202020204" pitchFamily="34" charset="0"/>
                <a:ea typeface="Verdana" panose="020B0604030504040204" pitchFamily="34" charset="0"/>
                <a:cs typeface="Arial" panose="020B0604020202020204" pitchFamily="34" charset="0"/>
              </a:defRPr>
            </a:lvl1pPr>
          </a:lstStyle>
          <a:p>
            <a:pPr>
              <a:defRPr/>
            </a:pPr>
            <a:r>
              <a:rPr lang="en-US" dirty="0"/>
              <a:t>© Copyright IBM Corporation 2017</a:t>
            </a:r>
          </a:p>
        </p:txBody>
      </p:sp>
      <p:sp>
        <p:nvSpPr>
          <p:cNvPr id="7" name="Text Box 2"/>
          <p:cNvSpPr txBox="1">
            <a:spLocks noChangeArrowheads="1"/>
          </p:cNvSpPr>
          <p:nvPr>
            <p:custDataLst>
              <p:tags r:id="rId20"/>
            </p:custDataLst>
          </p:nvPr>
        </p:nvSpPr>
        <p:spPr bwMode="auto">
          <a:xfrm>
            <a:off x="414338" y="6681788"/>
            <a:ext cx="5045075" cy="13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spcBef>
                <a:spcPts val="0"/>
              </a:spcBef>
              <a:spcAft>
                <a:spcPct val="0"/>
              </a:spcAft>
              <a:buClrTx/>
              <a:buFontTx/>
              <a:buNone/>
              <a:defRPr/>
            </a:pPr>
            <a:r>
              <a:rPr lang="en-US" sz="900" smtClean="0">
                <a:solidFill>
                  <a:srgbClr val="008ABF"/>
                </a:solidFill>
                <a:ea typeface="Verdana" panose="020B0604030504040204" pitchFamily="34" charset="0"/>
                <a:cs typeface="Arial" panose="020B0604020202020204" pitchFamily="34" charset="0"/>
              </a:rPr>
              <a:t>Scenarios for cloud-native applications in IBM Cloud Private</a:t>
            </a:r>
            <a:endParaRPr lang="en-US" sz="900" dirty="0">
              <a:solidFill>
                <a:srgbClr val="008ABF"/>
              </a:solidFill>
              <a:ea typeface="Verdana" panose="020B0604030504040204" pitchFamily="34" charset="0"/>
              <a:cs typeface="Arial" panose="020B0604020202020204" pitchFamily="34" charset="0"/>
            </a:endParaRPr>
          </a:p>
        </p:txBody>
      </p:sp>
      <p:cxnSp>
        <p:nvCxnSpPr>
          <p:cNvPr id="1031" name="Straight Connector 8"/>
          <p:cNvCxnSpPr>
            <a:cxnSpLocks noChangeShapeType="1"/>
          </p:cNvCxnSpPr>
          <p:nvPr/>
        </p:nvCxnSpPr>
        <p:spPr bwMode="auto">
          <a:xfrm>
            <a:off x="0" y="6858000"/>
            <a:ext cx="12188825" cy="0"/>
          </a:xfrm>
          <a:prstGeom prst="line">
            <a:avLst/>
          </a:prstGeom>
          <a:noFill/>
          <a:ln w="12700" algn="ctr">
            <a:solidFill>
              <a:srgbClr val="008A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1032" name="Picture 2"/>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2188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 id="2147484353" r:id="rId17"/>
    <p:sldLayoutId id="2147484355" r:id="rId18"/>
  </p:sldLayoutIdLst>
  <p:timing>
    <p:tnLst>
      <p:par>
        <p:cTn id="1" dur="indefinite" restart="never" nodeType="tmRoot"/>
      </p:par>
    </p:tnLst>
  </p:timing>
  <p:hf sldNum="0" hdr="0" dt="0"/>
  <p:txStyles>
    <p:titleStyle>
      <a:lvl1pPr algn="l" defTabSz="896938" rtl="0" eaLnBrk="1" fontAlgn="base" hangingPunct="1">
        <a:lnSpc>
          <a:spcPct val="90000"/>
        </a:lnSpc>
        <a:spcBef>
          <a:spcPct val="0"/>
        </a:spcBef>
        <a:spcAft>
          <a:spcPct val="0"/>
        </a:spcAft>
        <a:defRPr sz="2400" b="1" kern="1200">
          <a:solidFill>
            <a:srgbClr val="00649D"/>
          </a:solidFill>
          <a:latin typeface="Arial" panose="020B0604020202020204" pitchFamily="34" charset="0"/>
          <a:ea typeface="+mj-ea"/>
          <a:cs typeface="Arial" panose="020B0604020202020204" pitchFamily="34" charset="0"/>
        </a:defRPr>
      </a:lvl1pPr>
      <a:lvl2pPr algn="l" defTabSz="896938" rtl="0" eaLnBrk="1" fontAlgn="base" hangingPunct="1">
        <a:lnSpc>
          <a:spcPct val="90000"/>
        </a:lnSpc>
        <a:spcBef>
          <a:spcPct val="0"/>
        </a:spcBef>
        <a:spcAft>
          <a:spcPct val="0"/>
        </a:spcAft>
        <a:defRPr sz="2400" b="1">
          <a:solidFill>
            <a:srgbClr val="00649D"/>
          </a:solidFill>
          <a:latin typeface="Arial" panose="020B0604020202020204" pitchFamily="34" charset="0"/>
          <a:cs typeface="Arial" charset="0"/>
        </a:defRPr>
      </a:lvl2pPr>
      <a:lvl3pPr algn="l" defTabSz="896938" rtl="0" eaLnBrk="1" fontAlgn="base" hangingPunct="1">
        <a:lnSpc>
          <a:spcPct val="90000"/>
        </a:lnSpc>
        <a:spcBef>
          <a:spcPct val="0"/>
        </a:spcBef>
        <a:spcAft>
          <a:spcPct val="0"/>
        </a:spcAft>
        <a:defRPr sz="2400" b="1">
          <a:solidFill>
            <a:srgbClr val="00649D"/>
          </a:solidFill>
          <a:latin typeface="Arial" panose="020B0604020202020204" pitchFamily="34" charset="0"/>
          <a:cs typeface="Arial" charset="0"/>
        </a:defRPr>
      </a:lvl3pPr>
      <a:lvl4pPr algn="l" defTabSz="896938" rtl="0" eaLnBrk="1" fontAlgn="base" hangingPunct="1">
        <a:lnSpc>
          <a:spcPct val="90000"/>
        </a:lnSpc>
        <a:spcBef>
          <a:spcPct val="0"/>
        </a:spcBef>
        <a:spcAft>
          <a:spcPct val="0"/>
        </a:spcAft>
        <a:defRPr sz="2400" b="1">
          <a:solidFill>
            <a:srgbClr val="00649D"/>
          </a:solidFill>
          <a:latin typeface="Arial" panose="020B0604020202020204" pitchFamily="34" charset="0"/>
          <a:cs typeface="Arial" charset="0"/>
        </a:defRPr>
      </a:lvl4pPr>
      <a:lvl5pPr algn="l" defTabSz="896938" rtl="0" eaLnBrk="1" fontAlgn="base" hangingPunct="1">
        <a:lnSpc>
          <a:spcPct val="90000"/>
        </a:lnSpc>
        <a:spcBef>
          <a:spcPct val="0"/>
        </a:spcBef>
        <a:spcAft>
          <a:spcPct val="0"/>
        </a:spcAft>
        <a:defRPr sz="2400" b="1">
          <a:solidFill>
            <a:srgbClr val="00649D"/>
          </a:solidFill>
          <a:latin typeface="Arial" panose="020B0604020202020204" pitchFamily="34" charset="0"/>
          <a:cs typeface="Arial"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indent="-228600" algn="l" defTabSz="896938" rtl="0" eaLnBrk="1" fontAlgn="base" hangingPunct="1">
        <a:spcBef>
          <a:spcPts val="900"/>
        </a:spcBef>
        <a:spcAft>
          <a:spcPct val="0"/>
        </a:spcAft>
        <a:buClr>
          <a:srgbClr val="00649D"/>
        </a:buClr>
        <a:buSzPct val="100000"/>
        <a:buFont typeface="Arial"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228600" algn="l" defTabSz="896938" rtl="0" eaLnBrk="1" fontAlgn="base" hangingPunct="1">
        <a:spcBef>
          <a:spcPts val="300"/>
        </a:spcBef>
        <a:spcAft>
          <a:spcPct val="0"/>
        </a:spcAft>
        <a:buClr>
          <a:srgbClr val="00649D"/>
        </a:buClr>
        <a:buSzPct val="80000"/>
        <a:buFont typeface="Wingdings" pitchFamily="2" charset="2"/>
        <a:buChar char="§"/>
        <a:defRPr kern="1200">
          <a:solidFill>
            <a:schemeClr val="tx1"/>
          </a:solidFill>
          <a:latin typeface="Arial" panose="020B0604020202020204" pitchFamily="34" charset="0"/>
          <a:ea typeface="+mn-ea"/>
          <a:cs typeface="Arial" panose="020B0604020202020204" pitchFamily="34" charset="0"/>
        </a:defRPr>
      </a:lvl2pPr>
      <a:lvl3pPr marL="685800" indent="-228600" algn="l" defTabSz="896938" rtl="0" eaLnBrk="1" fontAlgn="base" hangingPunct="1">
        <a:spcBef>
          <a:spcPts val="200"/>
        </a:spcBef>
        <a:spcAft>
          <a:spcPct val="0"/>
        </a:spcAft>
        <a:buClr>
          <a:srgbClr val="00649D"/>
        </a:buClr>
        <a:buSzPct val="80000"/>
        <a:buFont typeface="Arial" charset="0"/>
        <a:buChar char="−"/>
        <a:defRPr sz="1600" kern="1200">
          <a:solidFill>
            <a:schemeClr val="tx1"/>
          </a:solidFill>
          <a:latin typeface="Arial" panose="020B0604020202020204" pitchFamily="34" charset="0"/>
          <a:ea typeface="+mn-ea"/>
          <a:cs typeface="Arial" panose="020B0604020202020204" pitchFamily="34" charset="0"/>
        </a:defRPr>
      </a:lvl3pPr>
      <a:lvl4pPr marL="679450" indent="692150" algn="l" defTabSz="896938" rtl="0" eaLnBrk="1" fontAlgn="base" hangingPunct="1">
        <a:spcBef>
          <a:spcPct val="0"/>
        </a:spcBef>
        <a:spcAft>
          <a:spcPct val="25000"/>
        </a:spcAft>
        <a:buClr>
          <a:srgbClr val="1966B2"/>
        </a:buClr>
        <a:buFont typeface="Arial" charset="0"/>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charset="0"/>
        <a:buChar char="&gt;"/>
        <a:defRPr sz="1600" kern="1200">
          <a:solidFill>
            <a:schemeClr val="tx1"/>
          </a:solidFill>
          <a:latin typeface="+mn-lt"/>
          <a:ea typeface="+mn-ea"/>
          <a:cs typeface="Arial" charset="0"/>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1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1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1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19.xml"/><Relationship Id="rId5" Type="http://schemas.openxmlformats.org/officeDocument/2006/relationships/hyperlink" Target="https://github.com/IBM/GameOn-Java-Microservices-on-Kubernetes" TargetMode="External"/><Relationship Id="rId4" Type="http://schemas.openxmlformats.org/officeDocument/2006/relationships/hyperlink" Target="https://github.com/ibm-cloud-architecture/refarch-cloudnative-kubernet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6.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6.xml"/><Relationship Id="rId1" Type="http://schemas.openxmlformats.org/officeDocument/2006/relationships/tags" Target="../tags/tag23.xml"/><Relationship Id="rId4" Type="http://schemas.openxmlformats.org/officeDocument/2006/relationships/hyperlink" Target="https://github.com/IBM/microservices-traffic-management-using-istio"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ibm-cloud-architecture/refarch-cloudnative-kubernetes" TargetMode="External"/><Relationship Id="rId2" Type="http://schemas.openxmlformats.org/officeDocument/2006/relationships/slideLayout" Target="../slideLayouts/slideLayout26.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6.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6.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ibm-cloud-architecture/refarch-cloudnative-resiliency/tree/kube-int" TargetMode="External"/><Relationship Id="rId2" Type="http://schemas.openxmlformats.org/officeDocument/2006/relationships/slideLayout" Target="../slideLayouts/slideLayout26.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6.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6.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0.xml"/><Relationship Id="rId1" Type="http://schemas.openxmlformats.org/officeDocument/2006/relationships/tags" Target="../tags/tag3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hyperlink" Target="http://12factor.net"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3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6.xml"/><Relationship Id="rId1" Type="http://schemas.openxmlformats.org/officeDocument/2006/relationships/tags" Target="../tags/tag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9.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6.xml"/><Relationship Id="rId1" Type="http://schemas.openxmlformats.org/officeDocument/2006/relationships/tags" Target="../tags/tag1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ctrTitle"/>
          </p:nvPr>
        </p:nvSpPr>
        <p:spPr>
          <a:xfrm>
            <a:off x="4572000" y="1828800"/>
            <a:ext cx="7072604" cy="2165350"/>
          </a:xfrm>
          <a:extLst>
            <a:ext uri="{91240B29-F687-4F45-9708-019B960494DF}">
              <a14:hiddenLine xmlns:a14="http://schemas.microsoft.com/office/drawing/2010/main" w="9525">
                <a:solidFill>
                  <a:schemeClr val="tx1"/>
                </a:solidFill>
                <a:miter lim="800000"/>
                <a:headEnd/>
                <a:tailEnd/>
              </a14:hiddenLine>
            </a:ext>
          </a:extLst>
        </p:spPr>
        <p:txBody>
          <a:bodyPr/>
          <a:lstStyle/>
          <a:p>
            <a:r>
              <a:rPr lang="en-US" smtClean="0"/>
              <a:t>Scenarios for cloud-native applications in IBM Cloud Private</a:t>
            </a:r>
            <a:endParaRPr lang="en-GB" altLang="en-US" sz="2000" dirty="0" smtClean="0">
              <a:latin typeface="Arial" charset="0"/>
              <a:cs typeface="Arial" charset="0"/>
            </a:endParaRPr>
          </a:p>
        </p:txBody>
      </p:sp>
    </p:spTree>
    <p:custDataLst>
      <p:tags r:id="rId1"/>
    </p:custDataLst>
    <p:extLst>
      <p:ext uri="{BB962C8B-B14F-4D97-AF65-F5344CB8AC3E}">
        <p14:creationId xmlns:p14="http://schemas.microsoft.com/office/powerpoint/2010/main" val="2077036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1:</a:t>
            </a:r>
            <a:endParaRPr lang="en-US" dirty="0"/>
          </a:p>
        </p:txBody>
      </p:sp>
      <p:sp>
        <p:nvSpPr>
          <p:cNvPr id="5" name="Content Placeholder 4"/>
          <p:cNvSpPr>
            <a:spLocks noGrp="1"/>
          </p:cNvSpPr>
          <p:nvPr>
            <p:ph idx="1"/>
          </p:nvPr>
        </p:nvSpPr>
        <p:spPr>
          <a:xfrm>
            <a:off x="255588" y="1165225"/>
            <a:ext cx="6984111" cy="5514975"/>
          </a:xfrm>
        </p:spPr>
        <p:txBody>
          <a:bodyPr/>
          <a:lstStyle/>
          <a:p>
            <a:r>
              <a:rPr lang="en-US" dirty="0"/>
              <a:t>Companies that want to build specific and innovative cloud native applications trend toward system of engagement applications.  </a:t>
            </a:r>
            <a:endParaRPr lang="en-US" dirty="0" smtClean="0"/>
          </a:p>
          <a:p>
            <a:r>
              <a:rPr lang="en-US" dirty="0" smtClean="0"/>
              <a:t>These </a:t>
            </a:r>
            <a:r>
              <a:rPr lang="en-US" dirty="0"/>
              <a:t>applications are typically greenfield, leaning toward ominichannel mobile and web apps.  </a:t>
            </a:r>
            <a:endParaRPr lang="en-US" dirty="0" smtClean="0"/>
          </a:p>
          <a:p>
            <a:r>
              <a:rPr lang="en-US" dirty="0"/>
              <a:t>Developers need ready-to-use innovative digital capabilities such </a:t>
            </a:r>
            <a:r>
              <a:rPr lang="en-US" dirty="0" smtClean="0"/>
              <a:t>as </a:t>
            </a:r>
            <a:r>
              <a:rPr lang="en-US" dirty="0"/>
              <a:t>accessible through easy-to-use APIs </a:t>
            </a:r>
            <a:r>
              <a:rPr lang="en-US" dirty="0" smtClean="0"/>
              <a:t>:</a:t>
            </a:r>
          </a:p>
          <a:p>
            <a:pPr lvl="1"/>
            <a:r>
              <a:rPr lang="en-US" dirty="0" smtClean="0"/>
              <a:t>IoT (Internet of Things)</a:t>
            </a:r>
          </a:p>
          <a:p>
            <a:pPr lvl="1"/>
            <a:r>
              <a:rPr lang="en-US" dirty="0" smtClean="0"/>
              <a:t>Video</a:t>
            </a:r>
          </a:p>
          <a:p>
            <a:pPr lvl="1"/>
            <a:r>
              <a:rPr lang="en-US" dirty="0" smtClean="0"/>
              <a:t>Cloud Data Services</a:t>
            </a:r>
          </a:p>
          <a:p>
            <a:pPr lvl="1"/>
            <a:r>
              <a:rPr lang="en-US" dirty="0" smtClean="0"/>
              <a:t>Watson</a:t>
            </a:r>
          </a:p>
          <a:p>
            <a:pPr lvl="1"/>
            <a:r>
              <a:rPr lang="en-US" dirty="0" smtClean="0"/>
              <a:t>Blockchain</a:t>
            </a:r>
          </a:p>
          <a:p>
            <a:pPr lvl="1"/>
            <a:r>
              <a:rPr lang="en-US" dirty="0" smtClean="0"/>
              <a:t>…and others. </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3719" y="932383"/>
            <a:ext cx="3628572" cy="5295238"/>
          </a:xfrm>
          <a:prstGeom prst="rect">
            <a:avLst/>
          </a:prstGeom>
        </p:spPr>
      </p:pic>
    </p:spTree>
    <p:custDataLst>
      <p:tags r:id="rId1"/>
    </p:custDataLst>
    <p:extLst>
      <p:ext uri="{BB962C8B-B14F-4D97-AF65-F5344CB8AC3E}">
        <p14:creationId xmlns:p14="http://schemas.microsoft.com/office/powerpoint/2010/main" val="2662382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Data Services</a:t>
            </a:r>
            <a:endParaRPr lang="en-US" dirty="0"/>
          </a:p>
        </p:txBody>
      </p:sp>
      <p:sp>
        <p:nvSpPr>
          <p:cNvPr id="3" name="Content Placeholder 2"/>
          <p:cNvSpPr>
            <a:spLocks noGrp="1"/>
          </p:cNvSpPr>
          <p:nvPr>
            <p:ph idx="1"/>
          </p:nvPr>
        </p:nvSpPr>
        <p:spPr>
          <a:xfrm>
            <a:off x="255588" y="1165225"/>
            <a:ext cx="5188867" cy="5277519"/>
          </a:xfrm>
        </p:spPr>
        <p:txBody>
          <a:bodyPr/>
          <a:lstStyle/>
          <a:p>
            <a:r>
              <a:rPr lang="en-US" dirty="0"/>
              <a:t>Cloud Data Services is a term that includes a portfolio of services for all types of digital data, often needed as backend service. </a:t>
            </a:r>
            <a:endParaRPr lang="en-US" dirty="0" smtClean="0"/>
          </a:p>
          <a:p>
            <a:r>
              <a:rPr lang="en-US" dirty="0" smtClean="0"/>
              <a:t>They </a:t>
            </a:r>
            <a:r>
              <a:rPr lang="en-US" dirty="0"/>
              <a:t>are commonly needed by an enterprise, developer or a architect when a reliable, cost effective backend is needed</a:t>
            </a:r>
            <a:r>
              <a:rPr lang="en-US" dirty="0" smtClean="0"/>
              <a:t>.</a:t>
            </a:r>
          </a:p>
          <a:p>
            <a:r>
              <a:rPr lang="en-US" dirty="0" smtClean="0"/>
              <a:t>Watson Data Platform </a:t>
            </a:r>
            <a:r>
              <a:rPr lang="en-US" dirty="0"/>
              <a:t>is a set of data and analytics </a:t>
            </a:r>
            <a:r>
              <a:rPr lang="en-US" dirty="0" smtClean="0"/>
              <a:t>features available </a:t>
            </a:r>
            <a:r>
              <a:rPr lang="en-US" dirty="0"/>
              <a:t>on the IBM Cloud Platform</a:t>
            </a:r>
          </a:p>
        </p:txBody>
      </p:sp>
      <p:sp>
        <p:nvSpPr>
          <p:cNvPr id="4" name="Footer Placeholder 3"/>
          <p:cNvSpPr>
            <a:spLocks noGrp="1"/>
          </p:cNvSpPr>
          <p:nvPr>
            <p:ph type="ftr" sz="quarter" idx="11"/>
          </p:nvPr>
        </p:nvSpPr>
        <p:spPr/>
        <p:txBody>
          <a:bodyPr/>
          <a:lstStyle/>
          <a:p>
            <a:pPr>
              <a:defRPr/>
            </a:pPr>
            <a:r>
              <a:rPr lang="en-US" dirty="0" smtClean="0"/>
              <a:t>© Copyright IBM Corporation 2017</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69" y="1216403"/>
            <a:ext cx="6420230" cy="4681057"/>
          </a:xfrm>
          <a:prstGeom prst="rect">
            <a:avLst/>
          </a:prstGeom>
        </p:spPr>
      </p:pic>
    </p:spTree>
    <p:custDataLst>
      <p:tags r:id="rId1"/>
    </p:custDataLst>
    <p:extLst>
      <p:ext uri="{BB962C8B-B14F-4D97-AF65-F5344CB8AC3E}">
        <p14:creationId xmlns:p14="http://schemas.microsoft.com/office/powerpoint/2010/main" val="2874090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Storage</a:t>
            </a:r>
            <a:endParaRPr lang="en-US" dirty="0"/>
          </a:p>
        </p:txBody>
      </p:sp>
      <p:sp>
        <p:nvSpPr>
          <p:cNvPr id="3" name="Content Placeholder 2"/>
          <p:cNvSpPr>
            <a:spLocks noGrp="1"/>
          </p:cNvSpPr>
          <p:nvPr>
            <p:ph idx="1"/>
          </p:nvPr>
        </p:nvSpPr>
        <p:spPr>
          <a:xfrm>
            <a:off x="255588" y="4513277"/>
            <a:ext cx="7411950" cy="2166923"/>
          </a:xfrm>
        </p:spPr>
        <p:txBody>
          <a:bodyPr/>
          <a:lstStyle/>
          <a:p>
            <a:r>
              <a:rPr lang="en-US" sz="1600" dirty="0" smtClean="0"/>
              <a:t>IBM Cloud Storage</a:t>
            </a:r>
          </a:p>
          <a:p>
            <a:pPr lvl="1"/>
            <a:r>
              <a:rPr lang="en-US" sz="1400" dirty="0"/>
              <a:t>Data </a:t>
            </a:r>
            <a:r>
              <a:rPr lang="en-US" sz="1400" dirty="0" smtClean="0"/>
              <a:t>slices </a:t>
            </a:r>
            <a:r>
              <a:rPr lang="en-US" sz="1400" dirty="0"/>
              <a:t>are dispersed across multiple devices in multiple facilities for resiliency. </a:t>
            </a:r>
            <a:endParaRPr lang="en-US" sz="1400" dirty="0" smtClean="0"/>
          </a:p>
          <a:p>
            <a:pPr lvl="1"/>
            <a:r>
              <a:rPr lang="en-US" sz="1400" dirty="0" smtClean="0"/>
              <a:t>High </a:t>
            </a:r>
            <a:r>
              <a:rPr lang="en-US" sz="1400" dirty="0"/>
              <a:t>data durability is maintained by built-in integrity checking and self-repair capabilities</a:t>
            </a:r>
            <a:r>
              <a:rPr lang="en-US" sz="1400" dirty="0" smtClean="0"/>
              <a:t>.</a:t>
            </a:r>
          </a:p>
          <a:p>
            <a:pPr lvl="1"/>
            <a:r>
              <a:rPr lang="en-US" sz="1400" dirty="0"/>
              <a:t>Developers use an IBM Cloud Object Storage </a:t>
            </a:r>
            <a:r>
              <a:rPr lang="en-US" sz="1400" dirty="0" smtClean="0"/>
              <a:t>API. </a:t>
            </a:r>
            <a:r>
              <a:rPr lang="en-US" sz="1400" dirty="0"/>
              <a:t>The Cloud Object Storage API is a REST-based </a:t>
            </a:r>
            <a:r>
              <a:rPr lang="en-US" sz="1400" dirty="0" smtClean="0"/>
              <a:t>API</a:t>
            </a:r>
          </a:p>
          <a:p>
            <a:pPr lvl="1"/>
            <a:r>
              <a:rPr lang="en-US" sz="1400" dirty="0" smtClean="0"/>
              <a:t>SDKs </a:t>
            </a:r>
            <a:r>
              <a:rPr lang="en-US" sz="1400" dirty="0"/>
              <a:t>are available for Java, Node.js and </a:t>
            </a:r>
            <a:r>
              <a:rPr lang="en-US" sz="1400" dirty="0" smtClean="0"/>
              <a:t>Python.</a:t>
            </a:r>
            <a:endParaRPr lang="en-US" sz="1400" dirty="0"/>
          </a:p>
        </p:txBody>
      </p:sp>
      <p:sp>
        <p:nvSpPr>
          <p:cNvPr id="4" name="Footer Placeholder 3"/>
          <p:cNvSpPr>
            <a:spLocks noGrp="1"/>
          </p:cNvSpPr>
          <p:nvPr>
            <p:ph type="ftr" sz="quarter" idx="11"/>
          </p:nvPr>
        </p:nvSpPr>
        <p:spPr/>
        <p:txBody>
          <a:bodyPr/>
          <a:lstStyle/>
          <a:p>
            <a:pPr>
              <a:defRPr/>
            </a:pPr>
            <a:r>
              <a:rPr lang="en-US" dirty="0" smtClean="0"/>
              <a:t>© Copyright IBM Corporation 2017</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2539" y="4041000"/>
            <a:ext cx="4197915" cy="2558642"/>
          </a:xfrm>
          <a:prstGeom prst="rect">
            <a:avLst/>
          </a:prstGeom>
        </p:spPr>
      </p:pic>
      <p:sp>
        <p:nvSpPr>
          <p:cNvPr id="6" name="Content Placeholder 2"/>
          <p:cNvSpPr txBox="1">
            <a:spLocks/>
          </p:cNvSpPr>
          <p:nvPr/>
        </p:nvSpPr>
        <p:spPr bwMode="gray">
          <a:xfrm>
            <a:off x="307320" y="1084667"/>
            <a:ext cx="10506088"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marL="228600" indent="-228600" algn="l" defTabSz="896938" rtl="0" eaLnBrk="1" fontAlgn="base" hangingPunct="1">
              <a:spcBef>
                <a:spcPts val="900"/>
              </a:spcBef>
              <a:spcAft>
                <a:spcPct val="0"/>
              </a:spcAft>
              <a:buClr>
                <a:srgbClr val="00649D"/>
              </a:buClr>
              <a:buSzPct val="100000"/>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228600" algn="l" defTabSz="896938" rtl="0" eaLnBrk="1" fontAlgn="base" hangingPunct="1">
              <a:spcBef>
                <a:spcPts val="300"/>
              </a:spcBef>
              <a:spcAft>
                <a:spcPct val="0"/>
              </a:spcAft>
              <a:buClr>
                <a:srgbClr val="00649D"/>
              </a:buClr>
              <a:buSzPct val="80000"/>
              <a:buFont typeface="Wingdings" pitchFamily="2" charset="2"/>
              <a:buChar char="§"/>
              <a:defRPr kern="1200">
                <a:solidFill>
                  <a:schemeClr val="tx1"/>
                </a:solidFill>
                <a:latin typeface="Arial" panose="020B0604020202020204" pitchFamily="34" charset="0"/>
                <a:ea typeface="+mn-ea"/>
                <a:cs typeface="Arial" panose="020B0604020202020204" pitchFamily="34" charset="0"/>
              </a:defRPr>
            </a:lvl2pPr>
            <a:lvl3pPr marL="685800" indent="-228600" algn="l" defTabSz="896938" rtl="0" eaLnBrk="1" fontAlgn="base" hangingPunct="1">
              <a:spcBef>
                <a:spcPts val="200"/>
              </a:spcBef>
              <a:spcAft>
                <a:spcPct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79984" indent="0" algn="l" defTabSz="896938" rtl="0" eaLnBrk="1" fontAlgn="base" hangingPunct="1">
              <a:spcBef>
                <a:spcPct val="0"/>
              </a:spcBef>
              <a:spcAft>
                <a:spcPct val="25000"/>
              </a:spcAft>
              <a:buClr>
                <a:srgbClr val="1966B2"/>
              </a:buClr>
              <a:buFont typeface="Arial"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charset="0"/>
              <a:buChar char="&gt;"/>
              <a:defRPr sz="1600" kern="1200">
                <a:solidFill>
                  <a:schemeClr val="tx1"/>
                </a:solidFill>
                <a:latin typeface="+mn-lt"/>
                <a:ea typeface="+mn-ea"/>
                <a:cs typeface="Arial" charset="0"/>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a:lstStyle>
          <a:p>
            <a:r>
              <a:rPr lang="en-US" sz="1600" dirty="0" smtClean="0"/>
              <a:t>Object storage helps the enterprise overcome a number of issues:</a:t>
            </a:r>
          </a:p>
          <a:p>
            <a:pPr lvl="1"/>
            <a:r>
              <a:rPr lang="en-US" sz="1400" dirty="0" smtClean="0"/>
              <a:t>Managing data at very large scales using conventional block and file systems was difficult because these technologies lead to data islands due to limitations on various levels of the data management hardware and software stack.</a:t>
            </a:r>
          </a:p>
          <a:p>
            <a:pPr lvl="1"/>
            <a:r>
              <a:rPr lang="en-US" sz="1400" dirty="0" smtClean="0"/>
              <a:t>Managing namespace at scale resulted in maintaining large and complex hierarchies, which are required to access the data. Limitations in nested structures on traditional block and file storage arrays further contributed to data islands being formed.</a:t>
            </a:r>
          </a:p>
          <a:p>
            <a:pPr lvl="1"/>
            <a:r>
              <a:rPr lang="en-US" sz="1400" dirty="0" smtClean="0"/>
              <a:t>Providing access security required a combination of technologies, complex security schemes, and significant human involvement in managing these areas.</a:t>
            </a:r>
          </a:p>
          <a:p>
            <a:r>
              <a:rPr lang="en-US" sz="1600" dirty="0" smtClean="0"/>
              <a:t>Object data storage concepts include the following three constructs:</a:t>
            </a:r>
          </a:p>
          <a:p>
            <a:pPr lvl="1"/>
            <a:r>
              <a:rPr lang="en-US" sz="1400" b="1" dirty="0" smtClean="0"/>
              <a:t>Data</a:t>
            </a:r>
            <a:r>
              <a:rPr lang="en-US" sz="1400" dirty="0" smtClean="0"/>
              <a:t>: This is the user and application data that requires persistent storage. It can be text, binary formats, multimedia, or any other human- or machine-generated content.</a:t>
            </a:r>
          </a:p>
          <a:p>
            <a:pPr lvl="1"/>
            <a:r>
              <a:rPr lang="en-US" sz="1400" b="1" dirty="0" smtClean="0"/>
              <a:t>Metadata</a:t>
            </a:r>
            <a:r>
              <a:rPr lang="en-US" sz="1400" dirty="0" smtClean="0"/>
              <a:t>: This is the data about the data. It includes some predefined attributes such as upload time and size.</a:t>
            </a:r>
          </a:p>
          <a:p>
            <a:pPr lvl="1"/>
            <a:r>
              <a:rPr lang="en-US" sz="1400" b="1" dirty="0" smtClean="0"/>
              <a:t>Key</a:t>
            </a:r>
            <a:r>
              <a:rPr lang="en-US" sz="1400" dirty="0" smtClean="0"/>
              <a:t>: A unique resource identifier is assigned to every object in an OBS system.</a:t>
            </a:r>
          </a:p>
        </p:txBody>
      </p:sp>
    </p:spTree>
    <p:custDataLst>
      <p:tags r:id="rId1"/>
    </p:custDataLst>
    <p:extLst>
      <p:ext uri="{BB962C8B-B14F-4D97-AF65-F5344CB8AC3E}">
        <p14:creationId xmlns:p14="http://schemas.microsoft.com/office/powerpoint/2010/main" val="3184272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 Internet of Things</a:t>
            </a:r>
            <a:endParaRPr lang="en-US" dirty="0"/>
          </a:p>
        </p:txBody>
      </p:sp>
      <p:sp>
        <p:nvSpPr>
          <p:cNvPr id="3" name="Content Placeholder 2"/>
          <p:cNvSpPr>
            <a:spLocks noGrp="1"/>
          </p:cNvSpPr>
          <p:nvPr>
            <p:ph idx="1"/>
          </p:nvPr>
        </p:nvSpPr>
        <p:spPr>
          <a:xfrm>
            <a:off x="255588" y="1165226"/>
            <a:ext cx="11796712" cy="2148426"/>
          </a:xfrm>
        </p:spPr>
        <p:txBody>
          <a:bodyPr/>
          <a:lstStyle/>
          <a:p>
            <a:r>
              <a:rPr lang="en-US" dirty="0" smtClean="0"/>
              <a:t>Everyday </a:t>
            </a:r>
            <a:r>
              <a:rPr lang="en-US" dirty="0"/>
              <a:t>objects that can be connected to the internet and be recognized by other devices and contribute info to a database. </a:t>
            </a:r>
            <a:endParaRPr lang="en-US" dirty="0" smtClean="0"/>
          </a:p>
          <a:p>
            <a:r>
              <a:rPr lang="en-US" dirty="0" smtClean="0"/>
              <a:t>Evolved </a:t>
            </a:r>
            <a:r>
              <a:rPr lang="en-US" dirty="0"/>
              <a:t>from the convergence of wireless technologies, micro-electromechanical systems (MEMS), microservices and the Internet. The convergence has helped tear down the silo walls between operational technology (OT) and information technology (IT), allowing unstructured machine-generated data to be analyzed for insights that will drive improvements</a:t>
            </a:r>
            <a:r>
              <a:rPr lang="en-US" dirty="0" smtClean="0"/>
              <a:t>.</a:t>
            </a:r>
          </a:p>
        </p:txBody>
      </p:sp>
      <p:sp>
        <p:nvSpPr>
          <p:cNvPr id="4" name="Footer Placeholder 3"/>
          <p:cNvSpPr>
            <a:spLocks noGrp="1"/>
          </p:cNvSpPr>
          <p:nvPr>
            <p:ph type="ftr" sz="quarter" idx="11"/>
          </p:nvPr>
        </p:nvSpPr>
        <p:spPr/>
        <p:txBody>
          <a:bodyPr/>
          <a:lstStyle/>
          <a:p>
            <a:pPr>
              <a:defRPr/>
            </a:pPr>
            <a:r>
              <a:rPr lang="en-US" dirty="0" smtClean="0"/>
              <a:t>© Copyright IBM Corporation 2017</a:t>
            </a:r>
            <a:endParaRPr lang="en-US" dirty="0"/>
          </a:p>
        </p:txBody>
      </p:sp>
      <p:sp>
        <p:nvSpPr>
          <p:cNvPr id="5" name="Content Placeholder 2"/>
          <p:cNvSpPr txBox="1">
            <a:spLocks/>
          </p:cNvSpPr>
          <p:nvPr/>
        </p:nvSpPr>
        <p:spPr bwMode="gray">
          <a:xfrm>
            <a:off x="215040" y="3422707"/>
            <a:ext cx="5898356" cy="200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marL="228600" indent="-228600" algn="l" defTabSz="896938" rtl="0" eaLnBrk="1" fontAlgn="base" hangingPunct="1">
              <a:spcBef>
                <a:spcPts val="900"/>
              </a:spcBef>
              <a:spcAft>
                <a:spcPct val="0"/>
              </a:spcAft>
              <a:buClr>
                <a:srgbClr val="00649D"/>
              </a:buClr>
              <a:buSzPct val="100000"/>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228600" algn="l" defTabSz="896938" rtl="0" eaLnBrk="1" fontAlgn="base" hangingPunct="1">
              <a:spcBef>
                <a:spcPts val="300"/>
              </a:spcBef>
              <a:spcAft>
                <a:spcPct val="0"/>
              </a:spcAft>
              <a:buClr>
                <a:srgbClr val="00649D"/>
              </a:buClr>
              <a:buSzPct val="80000"/>
              <a:buFont typeface="Wingdings" pitchFamily="2" charset="2"/>
              <a:buChar char="§"/>
              <a:defRPr kern="1200">
                <a:solidFill>
                  <a:schemeClr val="tx1"/>
                </a:solidFill>
                <a:latin typeface="Arial" panose="020B0604020202020204" pitchFamily="34" charset="0"/>
                <a:ea typeface="+mn-ea"/>
                <a:cs typeface="Arial" panose="020B0604020202020204" pitchFamily="34" charset="0"/>
              </a:defRPr>
            </a:lvl2pPr>
            <a:lvl3pPr marL="685800" indent="-228600" algn="l" defTabSz="896938" rtl="0" eaLnBrk="1" fontAlgn="base" hangingPunct="1">
              <a:spcBef>
                <a:spcPts val="200"/>
              </a:spcBef>
              <a:spcAft>
                <a:spcPct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79984" indent="0" algn="l" defTabSz="896938" rtl="0" eaLnBrk="1" fontAlgn="base" hangingPunct="1">
              <a:spcBef>
                <a:spcPct val="0"/>
              </a:spcBef>
              <a:spcAft>
                <a:spcPct val="25000"/>
              </a:spcAft>
              <a:buClr>
                <a:srgbClr val="1966B2"/>
              </a:buClr>
              <a:buFont typeface="Arial"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charset="0"/>
              <a:buChar char="&gt;"/>
              <a:defRPr sz="1600" kern="1200">
                <a:solidFill>
                  <a:schemeClr val="tx1"/>
                </a:solidFill>
                <a:latin typeface="+mn-lt"/>
                <a:ea typeface="+mn-ea"/>
                <a:cs typeface="Arial" charset="0"/>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a:lstStyle>
          <a:p>
            <a:r>
              <a:rPr lang="en-US" dirty="0" smtClean="0"/>
              <a:t>IBM Watson IOT Platform</a:t>
            </a:r>
          </a:p>
          <a:p>
            <a:pPr lvl="1"/>
            <a:r>
              <a:rPr lang="en-US" dirty="0" smtClean="0"/>
              <a:t>Provides application access to IoT devices and data</a:t>
            </a:r>
          </a:p>
          <a:p>
            <a:pPr lvl="1"/>
            <a:r>
              <a:rPr lang="en-US" dirty="0" smtClean="0"/>
              <a:t>Helps you build analytics applications, visualization dashboards, and mobile IoT apps.  </a:t>
            </a:r>
          </a:p>
          <a:p>
            <a:pPr lvl="1"/>
            <a:r>
              <a:rPr lang="en-US" dirty="0" smtClean="0"/>
              <a:t>Allows you to perform device management operations, and store and access device data, connect a wide variety of devices and gateway devices. </a:t>
            </a:r>
          </a:p>
          <a:p>
            <a:pPr lvl="1"/>
            <a:r>
              <a:rPr lang="en-US" dirty="0" smtClean="0"/>
              <a:t>Provides secure communication to and from your devices by using MQTT and TLS.</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8169" y="3355594"/>
            <a:ext cx="5595062" cy="3313653"/>
          </a:xfrm>
          <a:prstGeom prst="rect">
            <a:avLst/>
          </a:prstGeom>
        </p:spPr>
      </p:pic>
    </p:spTree>
    <p:custDataLst>
      <p:tags r:id="rId1"/>
    </p:custDataLst>
    <p:extLst>
      <p:ext uri="{BB962C8B-B14F-4D97-AF65-F5344CB8AC3E}">
        <p14:creationId xmlns:p14="http://schemas.microsoft.com/office/powerpoint/2010/main" val="1959706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a:t>
            </a:r>
            <a:endParaRPr lang="en-US" dirty="0"/>
          </a:p>
        </p:txBody>
      </p:sp>
      <p:sp>
        <p:nvSpPr>
          <p:cNvPr id="3" name="Content Placeholder 2"/>
          <p:cNvSpPr>
            <a:spLocks noGrp="1"/>
          </p:cNvSpPr>
          <p:nvPr>
            <p:ph idx="1"/>
          </p:nvPr>
        </p:nvSpPr>
        <p:spPr>
          <a:xfrm>
            <a:off x="255588" y="1165225"/>
            <a:ext cx="3636487" cy="2391707"/>
          </a:xfrm>
        </p:spPr>
        <p:txBody>
          <a:bodyPr/>
          <a:lstStyle/>
          <a:p>
            <a:r>
              <a:rPr lang="en-US" sz="1800" dirty="0" smtClean="0"/>
              <a:t>Public </a:t>
            </a:r>
            <a:r>
              <a:rPr lang="en-US" sz="1800" dirty="0"/>
              <a:t>electronic ledger - similar to a relational </a:t>
            </a:r>
            <a:r>
              <a:rPr lang="en-US" sz="1800" dirty="0" smtClean="0"/>
              <a:t>database. </a:t>
            </a:r>
          </a:p>
          <a:p>
            <a:r>
              <a:rPr lang="en-US" sz="1800" dirty="0" smtClean="0"/>
              <a:t>It </a:t>
            </a:r>
            <a:r>
              <a:rPr lang="en-US" sz="1800" dirty="0"/>
              <a:t>can be openly shared among disparate users and </a:t>
            </a:r>
            <a:r>
              <a:rPr lang="en-US" sz="1800" dirty="0" smtClean="0"/>
              <a:t>creates </a:t>
            </a:r>
            <a:r>
              <a:rPr lang="en-US" sz="1800" dirty="0"/>
              <a:t>an unchangeable record of their transactions, each one time-stamped and linked to the previous one. </a:t>
            </a:r>
            <a:endParaRPr lang="en-US" sz="1800" dirty="0" smtClean="0"/>
          </a:p>
          <a:p>
            <a:r>
              <a:rPr lang="en-US" sz="1800" dirty="0" smtClean="0"/>
              <a:t>Each </a:t>
            </a:r>
            <a:r>
              <a:rPr lang="en-US" sz="1800" dirty="0"/>
              <a:t>digital record or transaction in the thread is called a block </a:t>
            </a:r>
            <a:r>
              <a:rPr lang="en-US" sz="1800" dirty="0" smtClean="0"/>
              <a:t>and </a:t>
            </a:r>
            <a:r>
              <a:rPr lang="en-US" sz="1800" dirty="0"/>
              <a:t>it allows either an open or controlled set of users to participate in the electronic ledger. </a:t>
            </a:r>
            <a:endParaRPr lang="en-US" sz="1800" dirty="0" smtClean="0"/>
          </a:p>
          <a:p>
            <a:r>
              <a:rPr lang="en-US" sz="1800" dirty="0" smtClean="0"/>
              <a:t>Each </a:t>
            </a:r>
            <a:r>
              <a:rPr lang="en-US" sz="1800" dirty="0"/>
              <a:t>block is linked to a specific participant.</a:t>
            </a:r>
          </a:p>
        </p:txBody>
      </p:sp>
      <p:sp>
        <p:nvSpPr>
          <p:cNvPr id="4" name="Footer Placeholder 3"/>
          <p:cNvSpPr>
            <a:spLocks noGrp="1"/>
          </p:cNvSpPr>
          <p:nvPr>
            <p:ph type="ftr" sz="quarter" idx="11"/>
          </p:nvPr>
        </p:nvSpPr>
        <p:spPr/>
        <p:txBody>
          <a:bodyPr/>
          <a:lstStyle/>
          <a:p>
            <a:pPr>
              <a:defRPr/>
            </a:pPr>
            <a:r>
              <a:rPr lang="en-US" dirty="0" smtClean="0"/>
              <a:t>© Copyright IBM Corporation 2017</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075" y="1441901"/>
            <a:ext cx="8267717" cy="4480727"/>
          </a:xfrm>
          <a:prstGeom prst="rect">
            <a:avLst/>
          </a:prstGeom>
        </p:spPr>
      </p:pic>
    </p:spTree>
    <p:custDataLst>
      <p:tags r:id="rId1"/>
    </p:custDataLst>
    <p:extLst>
      <p:ext uri="{BB962C8B-B14F-4D97-AF65-F5344CB8AC3E}">
        <p14:creationId xmlns:p14="http://schemas.microsoft.com/office/powerpoint/2010/main" val="1541114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2:</a:t>
            </a:r>
            <a:endParaRPr lang="en-US" dirty="0"/>
          </a:p>
        </p:txBody>
      </p:sp>
      <p:sp>
        <p:nvSpPr>
          <p:cNvPr id="5" name="Content Placeholder 4"/>
          <p:cNvSpPr>
            <a:spLocks noGrp="1"/>
          </p:cNvSpPr>
          <p:nvPr>
            <p:ph idx="1"/>
          </p:nvPr>
        </p:nvSpPr>
        <p:spPr>
          <a:xfrm>
            <a:off x="255588" y="1165225"/>
            <a:ext cx="6967333" cy="5514975"/>
          </a:xfrm>
        </p:spPr>
        <p:txBody>
          <a:bodyPr/>
          <a:lstStyle/>
          <a:p>
            <a:r>
              <a:rPr lang="en-US" dirty="0"/>
              <a:t>Adoption </a:t>
            </a:r>
            <a:r>
              <a:rPr lang="en-US" dirty="0" smtClean="0"/>
              <a:t>typically </a:t>
            </a:r>
            <a:r>
              <a:rPr lang="en-US" dirty="0"/>
              <a:t>happens when an enterprise has an application running that is supporting a client base, but the enterprise would like to add new features, modernize it and make it operationally more </a:t>
            </a:r>
            <a:r>
              <a:rPr lang="en-US" dirty="0" smtClean="0"/>
              <a:t>efficient. Enterprises </a:t>
            </a:r>
            <a:r>
              <a:rPr lang="en-US" dirty="0"/>
              <a:t>that </a:t>
            </a:r>
            <a:r>
              <a:rPr lang="en-US" dirty="0" smtClean="0"/>
              <a:t>want to </a:t>
            </a:r>
            <a:r>
              <a:rPr lang="en-US" dirty="0"/>
              <a:t>adopt </a:t>
            </a:r>
            <a:r>
              <a:rPr lang="en-US" dirty="0" smtClean="0"/>
              <a:t>cloud-native </a:t>
            </a:r>
            <a:r>
              <a:rPr lang="en-US" dirty="0"/>
              <a:t>have done some work in microservices and leverage the standard rest interface APIs.  </a:t>
            </a:r>
            <a:br>
              <a:rPr lang="en-US" dirty="0"/>
            </a:br>
            <a:endParaRPr lang="en-US" dirty="0"/>
          </a:p>
          <a:p>
            <a:r>
              <a:rPr lang="en-US" dirty="0"/>
              <a:t>There are </a:t>
            </a:r>
            <a:r>
              <a:rPr lang="en-US" dirty="0" smtClean="0"/>
              <a:t>implementation </a:t>
            </a:r>
            <a:r>
              <a:rPr lang="en-US" dirty="0"/>
              <a:t>scenarios for an enterprise to adopt a cloud-native </a:t>
            </a:r>
            <a:r>
              <a:rPr lang="en-US" dirty="0" smtClean="0"/>
              <a:t>platform</a:t>
            </a:r>
            <a:r>
              <a:rPr lang="en-US" dirty="0"/>
              <a:t> </a:t>
            </a:r>
            <a:r>
              <a:rPr lang="en-US" dirty="0" smtClean="0"/>
              <a:t>by modernizing </a:t>
            </a:r>
            <a:r>
              <a:rPr lang="en-US" sz="1900" dirty="0" smtClean="0"/>
              <a:t> </a:t>
            </a:r>
            <a:r>
              <a:rPr lang="en-US" dirty="0"/>
              <a:t>existing applications to </a:t>
            </a:r>
            <a:r>
              <a:rPr lang="en-US" dirty="0" smtClean="0"/>
              <a:t>cloud-native</a:t>
            </a:r>
            <a:r>
              <a:rPr lang="en-US" sz="1900" dirty="0" smtClean="0"/>
              <a:t> </a:t>
            </a:r>
            <a:endParaRPr lang="en-US" sz="1900" dirty="0"/>
          </a:p>
          <a:p>
            <a:pPr lvl="2">
              <a:spcAft>
                <a:spcPts val="600"/>
              </a:spcAft>
            </a:pPr>
            <a:r>
              <a:rPr lang="en-US" sz="1700" dirty="0" smtClean="0"/>
              <a:t>Existing </a:t>
            </a:r>
            <a:r>
              <a:rPr lang="en-US" sz="1700" dirty="0"/>
              <a:t>spring-based </a:t>
            </a:r>
            <a:r>
              <a:rPr lang="en-US" sz="1700" dirty="0" smtClean="0"/>
              <a:t>application</a:t>
            </a:r>
            <a:endParaRPr lang="en-US" sz="1700" dirty="0"/>
          </a:p>
          <a:p>
            <a:pPr lvl="2">
              <a:spcAft>
                <a:spcPts val="600"/>
              </a:spcAft>
            </a:pPr>
            <a:r>
              <a:rPr lang="en-US" sz="1700" dirty="0"/>
              <a:t>Traditional </a:t>
            </a:r>
            <a:r>
              <a:rPr lang="en-US" sz="1700" dirty="0" smtClean="0"/>
              <a:t>monolithic </a:t>
            </a:r>
            <a:r>
              <a:rPr lang="en-US" sz="1700" dirty="0"/>
              <a:t>application such as </a:t>
            </a:r>
            <a:r>
              <a:rPr lang="en-US" sz="1700" dirty="0" smtClean="0"/>
              <a:t>a JEE application </a:t>
            </a:r>
            <a:r>
              <a:rPr lang="en-US" sz="1700" dirty="0"/>
              <a:t>deployed on </a:t>
            </a:r>
            <a:r>
              <a:rPr lang="en-US" sz="1700" dirty="0" smtClean="0"/>
              <a:t>a WebSphere platform</a:t>
            </a:r>
            <a:endParaRPr lang="en-US" sz="1700"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488" y="932688"/>
            <a:ext cx="3285715" cy="4961905"/>
          </a:xfrm>
          <a:prstGeom prst="rect">
            <a:avLst/>
          </a:prstGeom>
        </p:spPr>
      </p:pic>
    </p:spTree>
    <p:custDataLst>
      <p:tags r:id="rId1"/>
    </p:custDataLst>
    <p:extLst>
      <p:ext uri="{BB962C8B-B14F-4D97-AF65-F5344CB8AC3E}">
        <p14:creationId xmlns:p14="http://schemas.microsoft.com/office/powerpoint/2010/main" val="581767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scenarios</a:t>
            </a:r>
            <a:endParaRPr lang="en-US" dirty="0"/>
          </a:p>
        </p:txBody>
      </p:sp>
      <p:sp>
        <p:nvSpPr>
          <p:cNvPr id="4" name="Footer Placeholder 3"/>
          <p:cNvSpPr>
            <a:spLocks noGrp="1"/>
          </p:cNvSpPr>
          <p:nvPr>
            <p:ph type="ftr" sz="quarter" idx="11"/>
          </p:nvPr>
        </p:nvSpPr>
        <p:spPr/>
        <p:txBody>
          <a:bodyPr/>
          <a:lstStyle/>
          <a:p>
            <a:pPr>
              <a:defRPr/>
            </a:pPr>
            <a:r>
              <a:rPr lang="en-US" dirty="0" smtClean="0"/>
              <a:t>© Copyright IBM Corporation 2017</a:t>
            </a:r>
            <a:endParaRPr lang="en-US" dirty="0"/>
          </a:p>
        </p:txBody>
      </p:sp>
      <p:sp>
        <p:nvSpPr>
          <p:cNvPr id="17" name="Content Placeholder 3"/>
          <p:cNvSpPr txBox="1">
            <a:spLocks/>
          </p:cNvSpPr>
          <p:nvPr/>
        </p:nvSpPr>
        <p:spPr>
          <a:xfrm>
            <a:off x="274320" y="1188720"/>
            <a:ext cx="11796712" cy="5514975"/>
          </a:xfrm>
          <a:prstGeom prst="rect">
            <a:avLst/>
          </a:prstGeom>
        </p:spPr>
        <p:txBody>
          <a:bodyPr>
            <a:normAutofit/>
          </a:bodyPr>
          <a:lstStyle>
            <a:lvl1pPr marL="228600" indent="-228600" algn="l" defTabSz="896938" rtl="0" eaLnBrk="1" fontAlgn="base" hangingPunct="1">
              <a:spcBef>
                <a:spcPts val="900"/>
              </a:spcBef>
              <a:spcAft>
                <a:spcPct val="0"/>
              </a:spcAft>
              <a:buClr>
                <a:srgbClr val="00649D"/>
              </a:buClr>
              <a:buSzPct val="100000"/>
              <a:buFont typeface="Arial"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228600" algn="l" defTabSz="896938" rtl="0" eaLnBrk="1" fontAlgn="base" hangingPunct="1">
              <a:spcBef>
                <a:spcPts val="300"/>
              </a:spcBef>
              <a:spcAft>
                <a:spcPct val="0"/>
              </a:spcAft>
              <a:buClr>
                <a:srgbClr val="00649D"/>
              </a:buClr>
              <a:buSzPct val="80000"/>
              <a:buFont typeface="Wingdings" pitchFamily="2" charset="2"/>
              <a:buChar char="§"/>
              <a:defRPr kern="1200">
                <a:solidFill>
                  <a:schemeClr val="tx1"/>
                </a:solidFill>
                <a:latin typeface="Arial" panose="020B0604020202020204" pitchFamily="34" charset="0"/>
                <a:ea typeface="+mn-ea"/>
                <a:cs typeface="Arial" panose="020B0604020202020204" pitchFamily="34" charset="0"/>
              </a:defRPr>
            </a:lvl2pPr>
            <a:lvl3pPr marL="685800" indent="-228600" algn="l" defTabSz="896938" rtl="0" eaLnBrk="1" fontAlgn="base" hangingPunct="1">
              <a:spcBef>
                <a:spcPts val="200"/>
              </a:spcBef>
              <a:spcAft>
                <a:spcPct val="0"/>
              </a:spcAft>
              <a:buClr>
                <a:srgbClr val="00649D"/>
              </a:buClr>
              <a:buSzPct val="80000"/>
              <a:buFont typeface="Arial" charset="0"/>
              <a:buChar char="−"/>
              <a:defRPr sz="1600" kern="1200">
                <a:solidFill>
                  <a:schemeClr val="tx1"/>
                </a:solidFill>
                <a:latin typeface="Arial" panose="020B0604020202020204" pitchFamily="34" charset="0"/>
                <a:ea typeface="+mn-ea"/>
                <a:cs typeface="Arial" panose="020B0604020202020204" pitchFamily="34" charset="0"/>
              </a:defRPr>
            </a:lvl3pPr>
            <a:lvl4pPr marL="679450" indent="692150" algn="l" defTabSz="896938" rtl="0" eaLnBrk="1" fontAlgn="base" hangingPunct="1">
              <a:spcBef>
                <a:spcPct val="0"/>
              </a:spcBef>
              <a:spcAft>
                <a:spcPct val="25000"/>
              </a:spcAft>
              <a:buClr>
                <a:srgbClr val="1966B2"/>
              </a:buClr>
              <a:buFont typeface="Arial" charset="0"/>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charset="0"/>
              <a:buChar char="&gt;"/>
              <a:defRPr sz="1600" kern="1200">
                <a:solidFill>
                  <a:schemeClr val="tx1"/>
                </a:solidFill>
                <a:latin typeface="+mn-lt"/>
                <a:ea typeface="+mn-ea"/>
                <a:cs typeface="Arial" charset="0"/>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a:lstStyle>
          <a:p>
            <a:pPr marL="457200" indent="-457200">
              <a:buFont typeface="+mj-lt"/>
              <a:buAutoNum type="arabicPeriod"/>
            </a:pPr>
            <a:r>
              <a:rPr lang="en-US" sz="2100" dirty="0"/>
              <a:t>Develop </a:t>
            </a:r>
            <a:r>
              <a:rPr lang="en-US" sz="2100" dirty="0" smtClean="0"/>
              <a:t>polyglot cloud-native application</a:t>
            </a:r>
            <a:endParaRPr lang="en-US" sz="2100" dirty="0"/>
          </a:p>
          <a:p>
            <a:pPr marL="457200" indent="-457200">
              <a:buFont typeface="+mj-lt"/>
              <a:buAutoNum type="arabicPeriod"/>
            </a:pPr>
            <a:r>
              <a:rPr lang="en-US" sz="2100" dirty="0"/>
              <a:t>Develop Spring Cloud </a:t>
            </a:r>
            <a:r>
              <a:rPr lang="en-US" sz="2100" dirty="0" smtClean="0"/>
              <a:t>application</a:t>
            </a:r>
            <a:endParaRPr lang="en-US" sz="2100" dirty="0"/>
          </a:p>
          <a:p>
            <a:pPr marL="457200" indent="-457200">
              <a:buFont typeface="+mj-lt"/>
              <a:buAutoNum type="arabicPeriod"/>
            </a:pPr>
            <a:r>
              <a:rPr lang="en-US" sz="2100" dirty="0"/>
              <a:t>Develop and </a:t>
            </a:r>
            <a:r>
              <a:rPr lang="en-US" sz="2100" dirty="0" smtClean="0"/>
              <a:t>deploy </a:t>
            </a:r>
            <a:r>
              <a:rPr lang="en-US" sz="2100" dirty="0"/>
              <a:t>a Microprofile </a:t>
            </a:r>
            <a:r>
              <a:rPr lang="en-US" sz="2100" dirty="0" smtClean="0"/>
              <a:t>application</a:t>
            </a:r>
            <a:endParaRPr lang="en-US" sz="2100" dirty="0"/>
          </a:p>
          <a:p>
            <a:pPr marL="457200" indent="-457200">
              <a:buFont typeface="+mj-lt"/>
              <a:buAutoNum type="arabicPeriod"/>
            </a:pPr>
            <a:r>
              <a:rPr lang="en-US" sz="2100" dirty="0"/>
              <a:t>Develop </a:t>
            </a:r>
            <a:r>
              <a:rPr lang="en-US" sz="2100" dirty="0" smtClean="0"/>
              <a:t>cloud-native </a:t>
            </a:r>
            <a:r>
              <a:rPr lang="en-US" sz="2100" dirty="0"/>
              <a:t>application </a:t>
            </a:r>
            <a:r>
              <a:rPr lang="en-US" sz="2100" dirty="0" smtClean="0"/>
              <a:t>by using </a:t>
            </a:r>
            <a:r>
              <a:rPr lang="en-US" sz="2100" dirty="0"/>
              <a:t>Istio</a:t>
            </a:r>
          </a:p>
          <a:p>
            <a:pPr marL="457200" indent="-457200">
              <a:buFont typeface="+mj-lt"/>
              <a:buAutoNum type="arabicPeriod"/>
            </a:pPr>
            <a:r>
              <a:rPr lang="en-US" sz="2100" dirty="0"/>
              <a:t>Deploy to Kubernetes platform</a:t>
            </a:r>
          </a:p>
          <a:p>
            <a:pPr marL="457200" indent="-457200">
              <a:buFont typeface="+mj-lt"/>
              <a:buAutoNum type="arabicPeriod"/>
            </a:pPr>
            <a:r>
              <a:rPr lang="en-US" sz="2100" dirty="0"/>
              <a:t>Deploy </a:t>
            </a:r>
            <a:r>
              <a:rPr lang="en-US" sz="2100" dirty="0" smtClean="0"/>
              <a:t>using </a:t>
            </a:r>
            <a:r>
              <a:rPr lang="en-US" sz="2100" dirty="0"/>
              <a:t>Cloud Foundry</a:t>
            </a:r>
          </a:p>
          <a:p>
            <a:pPr marL="457200" indent="-457200">
              <a:buFont typeface="+mj-lt"/>
              <a:buAutoNum type="arabicPeriod"/>
            </a:pPr>
            <a:r>
              <a:rPr lang="en-US" sz="2100" dirty="0"/>
              <a:t>Deploy </a:t>
            </a:r>
            <a:r>
              <a:rPr lang="en-US" sz="2100" dirty="0" smtClean="0"/>
              <a:t>application </a:t>
            </a:r>
            <a:r>
              <a:rPr lang="en-US" sz="2100" dirty="0"/>
              <a:t>to </a:t>
            </a:r>
            <a:r>
              <a:rPr lang="en-US" sz="2100" dirty="0" smtClean="0"/>
              <a:t>both public </a:t>
            </a:r>
            <a:r>
              <a:rPr lang="en-US" sz="2100" dirty="0"/>
              <a:t>and </a:t>
            </a:r>
            <a:r>
              <a:rPr lang="en-US" sz="2100" dirty="0" smtClean="0"/>
              <a:t>private</a:t>
            </a:r>
            <a:endParaRPr lang="en-US" sz="2100" dirty="0"/>
          </a:p>
          <a:p>
            <a:pPr marL="457200" indent="-457200">
              <a:buFont typeface="+mj-lt"/>
              <a:buAutoNum type="arabicPeriod"/>
            </a:pPr>
            <a:r>
              <a:rPr lang="en-US" sz="2100" dirty="0"/>
              <a:t>Multi-cluster </a:t>
            </a:r>
            <a:r>
              <a:rPr lang="en-US" sz="2100" dirty="0" smtClean="0"/>
              <a:t>topologies</a:t>
            </a:r>
            <a:endParaRPr lang="en-US" sz="2100" dirty="0"/>
          </a:p>
          <a:p>
            <a:pPr marL="457200" indent="-457200">
              <a:buFont typeface="+mj-lt"/>
              <a:buAutoNum type="arabicPeriod"/>
            </a:pPr>
            <a:r>
              <a:rPr lang="en-US" sz="2100" dirty="0"/>
              <a:t>DevOps with CI/CD pipeline</a:t>
            </a:r>
          </a:p>
          <a:p>
            <a:pPr marL="457200" indent="-457200">
              <a:buFont typeface="+mj-lt"/>
              <a:buAutoNum type="arabicPeriod"/>
            </a:pPr>
            <a:r>
              <a:rPr lang="en-US" sz="2100" dirty="0" smtClean="0"/>
              <a:t>Operations, CSMO</a:t>
            </a:r>
            <a:endParaRPr lang="en-US" sz="2100" dirty="0"/>
          </a:p>
          <a:p>
            <a:pPr marL="0" indent="0">
              <a:spcAft>
                <a:spcPts val="600"/>
              </a:spcAft>
              <a:buNone/>
            </a:pPr>
            <a:endParaRPr lang="en-US" sz="2100" dirty="0" smtClean="0"/>
          </a:p>
          <a:p>
            <a:pPr marL="529216" lvl="1" indent="0">
              <a:spcAft>
                <a:spcPts val="600"/>
              </a:spcAft>
              <a:buNone/>
            </a:pPr>
            <a:endParaRPr lang="en-US" sz="2100" dirty="0" smtClean="0"/>
          </a:p>
          <a:p>
            <a:pPr>
              <a:spcAft>
                <a:spcPts val="600"/>
              </a:spcAft>
            </a:pPr>
            <a:endParaRPr lang="en-US" sz="2100" dirty="0"/>
          </a:p>
        </p:txBody>
      </p:sp>
    </p:spTree>
    <p:custDataLst>
      <p:tags r:id="rId1"/>
    </p:custDataLst>
    <p:extLst>
      <p:ext uri="{BB962C8B-B14F-4D97-AF65-F5344CB8AC3E}">
        <p14:creationId xmlns:p14="http://schemas.microsoft.com/office/powerpoint/2010/main" val="1877116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Develop </a:t>
            </a:r>
            <a:r>
              <a:rPr lang="en-US" dirty="0" smtClean="0">
                <a:latin typeface="+mj-lt"/>
              </a:rPr>
              <a:t>polyglot </a:t>
            </a:r>
            <a:r>
              <a:rPr lang="en-US" altLang="en-US" dirty="0" smtClean="0">
                <a:solidFill>
                  <a:srgbClr val="19719F"/>
                </a:solidFill>
                <a:latin typeface="+mj-lt"/>
                <a:ea typeface="Verdana" panose="020B0604030504040204" pitchFamily="34" charset="0"/>
                <a:cs typeface="Verdana" panose="020B0604030504040204" pitchFamily="34" charset="0"/>
                <a:sym typeface="Helvetica Neue for IBM" charset="0"/>
              </a:rPr>
              <a:t>cloud-native </a:t>
            </a:r>
            <a:r>
              <a:rPr lang="en-US" dirty="0" smtClean="0">
                <a:latin typeface="+mj-lt"/>
              </a:rPr>
              <a:t>application</a:t>
            </a:r>
            <a:endParaRPr lang="en-US" dirty="0">
              <a:latin typeface="+mj-lt"/>
            </a:endParaRPr>
          </a:p>
        </p:txBody>
      </p:sp>
      <p:sp>
        <p:nvSpPr>
          <p:cNvPr id="4" name="Footer Placeholder 3"/>
          <p:cNvSpPr>
            <a:spLocks noGrp="1"/>
          </p:cNvSpPr>
          <p:nvPr>
            <p:ph type="ftr" sz="quarter" idx="11"/>
          </p:nvPr>
        </p:nvSpPr>
        <p:spPr/>
        <p:txBody>
          <a:bodyPr/>
          <a:lstStyle/>
          <a:p>
            <a:pPr>
              <a:defRPr/>
            </a:pPr>
            <a:r>
              <a:rPr lang="en-US" dirty="0" smtClean="0"/>
              <a:t>© Copyright IBM Corporation 2017</a:t>
            </a:r>
            <a:endParaRPr lang="en-US" dirty="0"/>
          </a:p>
        </p:txBody>
      </p:sp>
      <p:sp>
        <p:nvSpPr>
          <p:cNvPr id="17" name="Content Placeholder 3"/>
          <p:cNvSpPr txBox="1">
            <a:spLocks/>
          </p:cNvSpPr>
          <p:nvPr/>
        </p:nvSpPr>
        <p:spPr>
          <a:xfrm>
            <a:off x="274320" y="1188720"/>
            <a:ext cx="11796712" cy="5514975"/>
          </a:xfrm>
          <a:prstGeom prst="rect">
            <a:avLst/>
          </a:prstGeom>
        </p:spPr>
        <p:txBody>
          <a:bodyPr>
            <a:normAutofit/>
          </a:bodyPr>
          <a:lstStyle>
            <a:lvl1pPr marL="228600" indent="-228600" algn="l" defTabSz="896938" rtl="0" eaLnBrk="1" fontAlgn="base" hangingPunct="1">
              <a:spcBef>
                <a:spcPts val="900"/>
              </a:spcBef>
              <a:spcAft>
                <a:spcPct val="0"/>
              </a:spcAft>
              <a:buClr>
                <a:srgbClr val="00649D"/>
              </a:buClr>
              <a:buSzPct val="100000"/>
              <a:buFont typeface="Arial"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228600" algn="l" defTabSz="896938" rtl="0" eaLnBrk="1" fontAlgn="base" hangingPunct="1">
              <a:spcBef>
                <a:spcPts val="300"/>
              </a:spcBef>
              <a:spcAft>
                <a:spcPct val="0"/>
              </a:spcAft>
              <a:buClr>
                <a:srgbClr val="00649D"/>
              </a:buClr>
              <a:buSzPct val="80000"/>
              <a:buFont typeface="Wingdings" pitchFamily="2" charset="2"/>
              <a:buChar char="§"/>
              <a:defRPr kern="1200">
                <a:solidFill>
                  <a:schemeClr val="tx1"/>
                </a:solidFill>
                <a:latin typeface="Arial" panose="020B0604020202020204" pitchFamily="34" charset="0"/>
                <a:ea typeface="+mn-ea"/>
                <a:cs typeface="Arial" panose="020B0604020202020204" pitchFamily="34" charset="0"/>
              </a:defRPr>
            </a:lvl2pPr>
            <a:lvl3pPr marL="685800" indent="-228600" algn="l" defTabSz="896938" rtl="0" eaLnBrk="1" fontAlgn="base" hangingPunct="1">
              <a:spcBef>
                <a:spcPts val="200"/>
              </a:spcBef>
              <a:spcAft>
                <a:spcPct val="0"/>
              </a:spcAft>
              <a:buClr>
                <a:srgbClr val="00649D"/>
              </a:buClr>
              <a:buSzPct val="80000"/>
              <a:buFont typeface="Arial" charset="0"/>
              <a:buChar char="−"/>
              <a:defRPr sz="1600" kern="1200">
                <a:solidFill>
                  <a:schemeClr val="tx1"/>
                </a:solidFill>
                <a:latin typeface="Arial" panose="020B0604020202020204" pitchFamily="34" charset="0"/>
                <a:ea typeface="+mn-ea"/>
                <a:cs typeface="Arial" panose="020B0604020202020204" pitchFamily="34" charset="0"/>
              </a:defRPr>
            </a:lvl3pPr>
            <a:lvl4pPr marL="679450" indent="692150" algn="l" defTabSz="896938" rtl="0" eaLnBrk="1" fontAlgn="base" hangingPunct="1">
              <a:spcBef>
                <a:spcPct val="0"/>
              </a:spcBef>
              <a:spcAft>
                <a:spcPct val="25000"/>
              </a:spcAft>
              <a:buClr>
                <a:srgbClr val="1966B2"/>
              </a:buClr>
              <a:buFont typeface="Arial" charset="0"/>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charset="0"/>
              <a:buChar char="&gt;"/>
              <a:defRPr sz="1600" kern="1200">
                <a:solidFill>
                  <a:schemeClr val="tx1"/>
                </a:solidFill>
                <a:latin typeface="+mn-lt"/>
                <a:ea typeface="+mn-ea"/>
                <a:cs typeface="Arial" charset="0"/>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a:lstStyle>
          <a:p>
            <a:pPr>
              <a:spcAft>
                <a:spcPts val="600"/>
              </a:spcAft>
            </a:pPr>
            <a:r>
              <a:rPr lang="en-US" sz="2100" dirty="0"/>
              <a:t>Customers need to develop the application with different programming languages or frameworks</a:t>
            </a:r>
          </a:p>
          <a:p>
            <a:pPr lvl="1">
              <a:spcAft>
                <a:spcPts val="600"/>
              </a:spcAft>
            </a:pPr>
            <a:r>
              <a:rPr lang="en-US" sz="1900" dirty="0"/>
              <a:t>Node.js, Java, Swift</a:t>
            </a:r>
          </a:p>
          <a:p>
            <a:pPr lvl="1">
              <a:spcAft>
                <a:spcPts val="600"/>
              </a:spcAft>
            </a:pPr>
            <a:r>
              <a:rPr lang="en-US" sz="1900" dirty="0"/>
              <a:t>For Java developer, choices of JAX-RS, Spring, Microprofile</a:t>
            </a:r>
          </a:p>
          <a:p>
            <a:pPr>
              <a:spcAft>
                <a:spcPts val="600"/>
              </a:spcAft>
            </a:pPr>
            <a:endParaRPr lang="en-US" dirty="0"/>
          </a:p>
          <a:p>
            <a:pPr>
              <a:spcAft>
                <a:spcPts val="600"/>
              </a:spcAft>
            </a:pPr>
            <a:r>
              <a:rPr lang="en-US" sz="2100" dirty="0"/>
              <a:t>Example:</a:t>
            </a:r>
          </a:p>
          <a:p>
            <a:pPr lvl="1">
              <a:spcAft>
                <a:spcPts val="600"/>
              </a:spcAft>
            </a:pPr>
            <a:r>
              <a:rPr lang="en-US" sz="1900" dirty="0" smtClean="0"/>
              <a:t>Reference </a:t>
            </a:r>
            <a:r>
              <a:rPr lang="en-US" sz="1900" dirty="0"/>
              <a:t>implementation</a:t>
            </a:r>
          </a:p>
          <a:p>
            <a:pPr marL="558649" lvl="2" indent="0">
              <a:spcAft>
                <a:spcPts val="600"/>
              </a:spcAft>
              <a:buNone/>
            </a:pPr>
            <a:r>
              <a:rPr lang="en-US" sz="1900" dirty="0">
                <a:hlinkClick r:id="rId4"/>
              </a:rPr>
              <a:t>https://github.com/ibm-cloud-architecture/refarch-cloudnative-kubernetes</a:t>
            </a:r>
            <a:r>
              <a:rPr lang="en-US" sz="1900" dirty="0"/>
              <a:t> </a:t>
            </a:r>
          </a:p>
          <a:p>
            <a:pPr lvl="1">
              <a:spcAft>
                <a:spcPts val="600"/>
              </a:spcAft>
            </a:pPr>
            <a:r>
              <a:rPr lang="en-US" sz="1900" dirty="0"/>
              <a:t>GameOn Java Microservices</a:t>
            </a:r>
          </a:p>
          <a:p>
            <a:pPr marL="558649" lvl="2" indent="0">
              <a:spcAft>
                <a:spcPts val="600"/>
              </a:spcAft>
              <a:buNone/>
            </a:pPr>
            <a:r>
              <a:rPr lang="en-US" sz="1900" dirty="0">
                <a:hlinkClick r:id="rId5"/>
              </a:rPr>
              <a:t>https://github.com/IBM/GameOn-Java-Microservices-on-Kubernetes</a:t>
            </a:r>
            <a:r>
              <a:rPr lang="en-US" sz="1900" dirty="0"/>
              <a:t> </a:t>
            </a:r>
          </a:p>
          <a:p>
            <a:pPr marL="0" indent="0">
              <a:spcAft>
                <a:spcPts val="600"/>
              </a:spcAft>
              <a:buNone/>
            </a:pPr>
            <a:endParaRPr lang="en-US" sz="2100" dirty="0" smtClean="0"/>
          </a:p>
          <a:p>
            <a:pPr marL="529216" lvl="1" indent="0">
              <a:spcAft>
                <a:spcPts val="600"/>
              </a:spcAft>
              <a:buNone/>
            </a:pPr>
            <a:endParaRPr lang="en-US" sz="2100" dirty="0" smtClean="0"/>
          </a:p>
          <a:p>
            <a:pPr>
              <a:spcAft>
                <a:spcPts val="600"/>
              </a:spcAft>
            </a:pPr>
            <a:endParaRPr lang="en-US" sz="2100" dirty="0"/>
          </a:p>
        </p:txBody>
      </p:sp>
    </p:spTree>
    <p:custDataLst>
      <p:tags r:id="rId1"/>
    </p:custDataLst>
    <p:extLst>
      <p:ext uri="{BB962C8B-B14F-4D97-AF65-F5344CB8AC3E}">
        <p14:creationId xmlns:p14="http://schemas.microsoft.com/office/powerpoint/2010/main" val="192542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r>
              <a:rPr lang="en-US" dirty="0"/>
              <a:t>application</a:t>
            </a:r>
          </a:p>
        </p:txBody>
      </p:sp>
      <p:sp>
        <p:nvSpPr>
          <p:cNvPr id="7" name="Rectangle 6"/>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pic>
        <p:nvPicPr>
          <p:cNvPr id="8" name="Picture 7" descr="app_architec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980" y="910959"/>
            <a:ext cx="7778865" cy="5856935"/>
          </a:xfrm>
          <a:prstGeom prst="rect">
            <a:avLst/>
          </a:prstGeom>
        </p:spPr>
      </p:pic>
    </p:spTree>
    <p:custDataLst>
      <p:tags r:id="rId1"/>
    </p:custDataLst>
    <p:extLst>
      <p:ext uri="{BB962C8B-B14F-4D97-AF65-F5344CB8AC3E}">
        <p14:creationId xmlns:p14="http://schemas.microsoft.com/office/powerpoint/2010/main" val="1962033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a </a:t>
            </a:r>
            <a:r>
              <a:rPr lang="en-US" dirty="0"/>
              <a:t>Spring Cloud </a:t>
            </a:r>
            <a:r>
              <a:rPr lang="en-US" dirty="0" smtClean="0"/>
              <a:t>application</a:t>
            </a:r>
            <a:endParaRPr lang="en-US" dirty="0"/>
          </a:p>
        </p:txBody>
      </p:sp>
      <p:sp>
        <p:nvSpPr>
          <p:cNvPr id="3" name="Content Placeholder 2"/>
          <p:cNvSpPr>
            <a:spLocks noGrp="1"/>
          </p:cNvSpPr>
          <p:nvPr>
            <p:ph sz="quarter" idx="11"/>
          </p:nvPr>
        </p:nvSpPr>
        <p:spPr>
          <a:xfrm>
            <a:off x="274320" y="1188720"/>
            <a:ext cx="11639773" cy="5080068"/>
          </a:xfrm>
        </p:spPr>
        <p:txBody>
          <a:bodyPr/>
          <a:lstStyle/>
          <a:p>
            <a:pPr>
              <a:spcAft>
                <a:spcPts val="600"/>
              </a:spcAft>
            </a:pPr>
            <a:r>
              <a:rPr lang="en-US" sz="2100" dirty="0"/>
              <a:t>Spring Cloud is one of the popular choices </a:t>
            </a:r>
            <a:r>
              <a:rPr lang="en-US" sz="2100" dirty="0" smtClean="0"/>
              <a:t>to build Microservices applications</a:t>
            </a:r>
            <a:endParaRPr lang="en-US" sz="2100" dirty="0"/>
          </a:p>
          <a:p>
            <a:r>
              <a:rPr lang="en-US" dirty="0"/>
              <a:t>Spring Cloud provides tools for developers to </a:t>
            </a:r>
            <a:r>
              <a:rPr lang="en-US" dirty="0" smtClean="0"/>
              <a:t>build </a:t>
            </a:r>
            <a:r>
              <a:rPr lang="en-US" dirty="0"/>
              <a:t>some of the common patterns in distributed systems</a:t>
            </a:r>
            <a:r>
              <a:rPr lang="en-US" dirty="0" smtClean="0"/>
              <a:t>:</a:t>
            </a:r>
          </a:p>
          <a:p>
            <a:pPr lvl="1"/>
            <a:r>
              <a:rPr lang="en-US" dirty="0" smtClean="0"/>
              <a:t>Configuration </a:t>
            </a:r>
            <a:r>
              <a:rPr lang="en-US" dirty="0"/>
              <a:t>management</a:t>
            </a:r>
          </a:p>
          <a:p>
            <a:pPr lvl="1"/>
            <a:r>
              <a:rPr lang="en-US" dirty="0"/>
              <a:t>Service discovery</a:t>
            </a:r>
          </a:p>
          <a:p>
            <a:pPr lvl="1"/>
            <a:r>
              <a:rPr lang="en-US" dirty="0"/>
              <a:t>Circuit breakers</a:t>
            </a:r>
          </a:p>
          <a:p>
            <a:pPr lvl="1"/>
            <a:r>
              <a:rPr lang="en-US" dirty="0"/>
              <a:t>Intelligent routing </a:t>
            </a:r>
          </a:p>
          <a:p>
            <a:pPr lvl="1"/>
            <a:r>
              <a:rPr lang="en-US" dirty="0"/>
              <a:t>Micro-proxy</a:t>
            </a:r>
          </a:p>
          <a:p>
            <a:pPr lvl="1"/>
            <a:r>
              <a:rPr lang="en-US" dirty="0"/>
              <a:t>Control </a:t>
            </a:r>
            <a:r>
              <a:rPr lang="en-US" dirty="0" smtClean="0"/>
              <a:t>bus</a:t>
            </a:r>
            <a:endParaRPr lang="en-US" dirty="0"/>
          </a:p>
          <a:p>
            <a:pPr lvl="1"/>
            <a:r>
              <a:rPr lang="en-US" dirty="0"/>
              <a:t>Distributed sessions</a:t>
            </a:r>
          </a:p>
          <a:p>
            <a:pPr lvl="1"/>
            <a:r>
              <a:rPr lang="en-US" dirty="0"/>
              <a:t>Cluster state </a:t>
            </a:r>
            <a:br>
              <a:rPr lang="en-US" dirty="0"/>
            </a:br>
            <a:endParaRPr lang="en-US" dirty="0"/>
          </a:p>
          <a:p>
            <a:r>
              <a:rPr lang="en-US" dirty="0"/>
              <a:t>Using Spring Cloud, developers can stand up services and applications that implement these patterns. They work well in any distributed environment, including the developer's own laptop, bare metal data centers, and managed platforms such as Cloud Foundry.</a:t>
            </a:r>
          </a:p>
          <a:p>
            <a:pPr marL="0" indent="0">
              <a:spcAft>
                <a:spcPts val="600"/>
              </a:spcAft>
              <a:buNone/>
            </a:pPr>
            <a:endParaRPr lang="en-US" dirty="0"/>
          </a:p>
        </p:txBody>
      </p:sp>
      <p:sp>
        <p:nvSpPr>
          <p:cNvPr id="7" name="Rectangle 6"/>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spTree>
    <p:custDataLst>
      <p:tags r:id="rId1"/>
    </p:custDataLst>
    <p:extLst>
      <p:ext uri="{BB962C8B-B14F-4D97-AF65-F5344CB8AC3E}">
        <p14:creationId xmlns:p14="http://schemas.microsoft.com/office/powerpoint/2010/main" val="96941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Cloud-native overview</a:t>
            </a:r>
            <a:r>
              <a:rPr lang="en-US" dirty="0"/>
              <a:t/>
            </a:r>
            <a:br>
              <a:rPr lang="en-US" dirty="0"/>
            </a:br>
            <a:endParaRPr lang="en-US" dirty="0"/>
          </a:p>
        </p:txBody>
      </p:sp>
    </p:spTree>
    <p:custDataLst>
      <p:tags r:id="rId1"/>
    </p:custDataLst>
    <p:extLst>
      <p:ext uri="{BB962C8B-B14F-4D97-AF65-F5344CB8AC3E}">
        <p14:creationId xmlns:p14="http://schemas.microsoft.com/office/powerpoint/2010/main" val="2624692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and </a:t>
            </a:r>
            <a:r>
              <a:rPr lang="en-US" dirty="0" smtClean="0"/>
              <a:t>deploy </a:t>
            </a:r>
            <a:r>
              <a:rPr lang="en-US" dirty="0"/>
              <a:t>a MicroProfile </a:t>
            </a:r>
            <a:r>
              <a:rPr lang="en-US" dirty="0" smtClean="0"/>
              <a:t>application</a:t>
            </a:r>
            <a:endParaRPr lang="en-US" dirty="0"/>
          </a:p>
        </p:txBody>
      </p:sp>
      <p:sp>
        <p:nvSpPr>
          <p:cNvPr id="3" name="Content Placeholder 2"/>
          <p:cNvSpPr>
            <a:spLocks noGrp="1"/>
          </p:cNvSpPr>
          <p:nvPr>
            <p:ph sz="quarter" idx="11"/>
          </p:nvPr>
        </p:nvSpPr>
        <p:spPr>
          <a:xfrm>
            <a:off x="274320" y="1188719"/>
            <a:ext cx="11780030" cy="5427233"/>
          </a:xfrm>
        </p:spPr>
        <p:txBody>
          <a:bodyPr>
            <a:noAutofit/>
          </a:bodyPr>
          <a:lstStyle/>
          <a:p>
            <a:pPr>
              <a:spcAft>
                <a:spcPts val="600"/>
              </a:spcAft>
            </a:pPr>
            <a:r>
              <a:rPr lang="en-US" dirty="0" smtClean="0"/>
              <a:t>MicroProfile </a:t>
            </a:r>
            <a:r>
              <a:rPr lang="en-US" dirty="0"/>
              <a:t>is a programming model for microservices</a:t>
            </a:r>
          </a:p>
          <a:p>
            <a:r>
              <a:rPr lang="en-US" dirty="0"/>
              <a:t>The MicroProfile 1.0 specification includes three APIs of the 30+ Java Enterprise specifications. This represents the least number of APIs required to build a microservice</a:t>
            </a:r>
            <a:r>
              <a:rPr lang="en-US" dirty="0" smtClean="0"/>
              <a:t>.</a:t>
            </a:r>
          </a:p>
          <a:p>
            <a:pPr lvl="1"/>
            <a:r>
              <a:rPr lang="en-US" dirty="0" smtClean="0"/>
              <a:t>JAX-RS </a:t>
            </a:r>
            <a:r>
              <a:rPr lang="en-US" dirty="0"/>
              <a:t>2.0 for </a:t>
            </a:r>
            <a:r>
              <a:rPr lang="en-US" dirty="0" err="1"/>
              <a:t>RESTful</a:t>
            </a:r>
            <a:r>
              <a:rPr lang="en-US" dirty="0"/>
              <a:t> endpoints</a:t>
            </a:r>
          </a:p>
          <a:p>
            <a:pPr lvl="1"/>
            <a:r>
              <a:rPr lang="en-US" dirty="0"/>
              <a:t>CDI 1.1 for extensions and dependency injection</a:t>
            </a:r>
          </a:p>
          <a:p>
            <a:pPr lvl="1"/>
            <a:r>
              <a:rPr lang="en-US" dirty="0"/>
              <a:t>JSON-P 1.0 for processing JSON messages. </a:t>
            </a:r>
            <a:br>
              <a:rPr lang="en-US" dirty="0"/>
            </a:br>
            <a:endParaRPr lang="en-US" dirty="0"/>
          </a:p>
          <a:p>
            <a:r>
              <a:rPr lang="en-US" dirty="0"/>
              <a:t>MicroProfile 1.2 includes</a:t>
            </a:r>
            <a:r>
              <a:rPr lang="en-US" dirty="0" smtClean="0"/>
              <a:t>:</a:t>
            </a:r>
            <a:endParaRPr lang="en-US" dirty="0"/>
          </a:p>
          <a:p>
            <a:pPr lvl="1"/>
            <a:r>
              <a:rPr lang="en-US" dirty="0"/>
              <a:t>Configuration 1.1</a:t>
            </a:r>
          </a:p>
          <a:p>
            <a:pPr lvl="1"/>
            <a:r>
              <a:rPr lang="en-US" dirty="0"/>
              <a:t>Fault Tolerance</a:t>
            </a:r>
          </a:p>
          <a:p>
            <a:pPr lvl="1"/>
            <a:r>
              <a:rPr lang="en-US" dirty="0"/>
              <a:t>JWT </a:t>
            </a:r>
          </a:p>
          <a:p>
            <a:pPr lvl="1"/>
            <a:r>
              <a:rPr lang="en-US" dirty="0"/>
              <a:t>Metrics </a:t>
            </a:r>
          </a:p>
          <a:p>
            <a:pPr lvl="1"/>
            <a:r>
              <a:rPr lang="en-US" dirty="0"/>
              <a:t>Health Check</a:t>
            </a:r>
          </a:p>
          <a:p>
            <a:pPr lvl="1">
              <a:spcAft>
                <a:spcPts val="600"/>
              </a:spcAft>
            </a:pPr>
            <a:r>
              <a:rPr lang="en-US" dirty="0" smtClean="0"/>
              <a:t>Microservice </a:t>
            </a:r>
            <a:r>
              <a:rPr lang="en-US" dirty="0"/>
              <a:t>Builder is IBM tooling for developing MicroProfile applications</a:t>
            </a:r>
          </a:p>
          <a:p>
            <a:pPr>
              <a:spcAft>
                <a:spcPts val="600"/>
              </a:spcAft>
            </a:pPr>
            <a:endParaRPr lang="en-US" dirty="0"/>
          </a:p>
          <a:p>
            <a:pPr marL="0" indent="0">
              <a:lnSpc>
                <a:spcPct val="120000"/>
              </a:lnSpc>
              <a:spcBef>
                <a:spcPts val="0"/>
              </a:spcBef>
              <a:spcAft>
                <a:spcPts val="600"/>
              </a:spcAft>
              <a:buNone/>
            </a:pPr>
            <a:endParaRPr lang="en-US" dirty="0"/>
          </a:p>
        </p:txBody>
      </p:sp>
      <p:sp>
        <p:nvSpPr>
          <p:cNvPr id="7" name="Rectangle 6"/>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spTree>
    <p:custDataLst>
      <p:tags r:id="rId1"/>
    </p:custDataLst>
    <p:extLst>
      <p:ext uri="{BB962C8B-B14F-4D97-AF65-F5344CB8AC3E}">
        <p14:creationId xmlns:p14="http://schemas.microsoft.com/office/powerpoint/2010/main" val="1739999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Microservices application </a:t>
            </a:r>
            <a:r>
              <a:rPr lang="en-US" dirty="0" smtClean="0"/>
              <a:t>by using </a:t>
            </a:r>
            <a:r>
              <a:rPr lang="en-US" dirty="0"/>
              <a:t>Istio</a:t>
            </a:r>
          </a:p>
        </p:txBody>
      </p:sp>
      <p:sp>
        <p:nvSpPr>
          <p:cNvPr id="3" name="Content Placeholder 2"/>
          <p:cNvSpPr>
            <a:spLocks noGrp="1"/>
          </p:cNvSpPr>
          <p:nvPr>
            <p:ph sz="quarter" idx="11"/>
          </p:nvPr>
        </p:nvSpPr>
        <p:spPr>
          <a:xfrm>
            <a:off x="274320" y="1188720"/>
            <a:ext cx="11711492" cy="5080068"/>
          </a:xfrm>
        </p:spPr>
        <p:txBody>
          <a:bodyPr/>
          <a:lstStyle/>
          <a:p>
            <a:pPr>
              <a:spcAft>
                <a:spcPts val="600"/>
              </a:spcAft>
            </a:pPr>
            <a:r>
              <a:rPr lang="en-US" sz="2100" dirty="0"/>
              <a:t>Istio is an open platform that provides a uniform way to connect, manage, and secure </a:t>
            </a:r>
            <a:r>
              <a:rPr lang="en-US" sz="2100" dirty="0" smtClean="0"/>
              <a:t>microservices</a:t>
            </a:r>
            <a:endParaRPr lang="en-US" sz="2100" dirty="0"/>
          </a:p>
          <a:p>
            <a:pPr>
              <a:spcBef>
                <a:spcPts val="2400"/>
              </a:spcBef>
              <a:spcAft>
                <a:spcPts val="600"/>
              </a:spcAft>
            </a:pPr>
            <a:r>
              <a:rPr lang="en-US" sz="2100" dirty="0"/>
              <a:t>Customers want optimized Microservices design and deployment pattern</a:t>
            </a:r>
          </a:p>
          <a:p>
            <a:pPr lvl="1">
              <a:spcAft>
                <a:spcPts val="600"/>
              </a:spcAft>
              <a:buClr>
                <a:srgbClr val="00649D"/>
              </a:buClr>
              <a:buSzPct val="80000"/>
              <a:buFont typeface="Wingdings" panose="05000000000000000000" pitchFamily="2" charset="2"/>
              <a:buChar char="§"/>
            </a:pPr>
            <a:r>
              <a:rPr lang="en-US" sz="1900" dirty="0"/>
              <a:t>Service Mesh: service discovery, routing, failure handling, and visibility to microservices</a:t>
            </a:r>
          </a:p>
          <a:p>
            <a:pPr lvl="1">
              <a:spcAft>
                <a:spcPts val="600"/>
              </a:spcAft>
              <a:buClr>
                <a:srgbClr val="00649D"/>
              </a:buClr>
              <a:buSzPct val="80000"/>
              <a:buFont typeface="Wingdings" panose="05000000000000000000" pitchFamily="2" charset="2"/>
              <a:buChar char="§"/>
            </a:pPr>
            <a:r>
              <a:rPr lang="en-US" sz="1900" dirty="0"/>
              <a:t>Istio: Intelligent routing, language- and platform-neutral, policy enforcement, telemetry and </a:t>
            </a:r>
            <a:r>
              <a:rPr lang="en-US" sz="1900" dirty="0" smtClean="0"/>
              <a:t>reporting</a:t>
            </a:r>
            <a:endParaRPr lang="en-US" sz="2400" dirty="0"/>
          </a:p>
          <a:p>
            <a:pPr>
              <a:spcBef>
                <a:spcPts val="2400"/>
              </a:spcBef>
              <a:spcAft>
                <a:spcPts val="600"/>
              </a:spcAft>
            </a:pPr>
            <a:r>
              <a:rPr lang="en-US" sz="2100" dirty="0"/>
              <a:t>Sample Istio implementation:</a:t>
            </a:r>
          </a:p>
          <a:p>
            <a:pPr lvl="1">
              <a:spcAft>
                <a:spcPts val="600"/>
              </a:spcAft>
              <a:buClr>
                <a:srgbClr val="00649D"/>
              </a:buClr>
              <a:buSzPct val="80000"/>
              <a:buFont typeface="Wingdings" panose="05000000000000000000" pitchFamily="2" charset="2"/>
              <a:buChar char="§"/>
            </a:pPr>
            <a:r>
              <a:rPr lang="en-US" sz="1900" dirty="0">
                <a:hlinkClick r:id="rId4"/>
              </a:rPr>
              <a:t>https://github.com/IBM/microservices-traffic-management-using-istio</a:t>
            </a:r>
            <a:r>
              <a:rPr lang="en-US" sz="1900" dirty="0"/>
              <a:t> </a:t>
            </a:r>
          </a:p>
          <a:p>
            <a:pPr>
              <a:spcAft>
                <a:spcPts val="600"/>
              </a:spcAft>
            </a:pPr>
            <a:endParaRPr lang="en-US" sz="1800" dirty="0"/>
          </a:p>
        </p:txBody>
      </p:sp>
      <p:sp>
        <p:nvSpPr>
          <p:cNvPr id="7" name="Rectangle 6"/>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spTree>
    <p:custDataLst>
      <p:tags r:id="rId1"/>
    </p:custDataLst>
    <p:extLst>
      <p:ext uri="{BB962C8B-B14F-4D97-AF65-F5344CB8AC3E}">
        <p14:creationId xmlns:p14="http://schemas.microsoft.com/office/powerpoint/2010/main" val="1417708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a:t>
            </a:r>
            <a:r>
              <a:rPr lang="en-US" dirty="0"/>
              <a:t>on Kubernetes platform</a:t>
            </a:r>
          </a:p>
        </p:txBody>
      </p:sp>
      <p:sp>
        <p:nvSpPr>
          <p:cNvPr id="3" name="Content Placeholder 2"/>
          <p:cNvSpPr>
            <a:spLocks noGrp="1"/>
          </p:cNvSpPr>
          <p:nvPr>
            <p:ph sz="quarter" idx="11"/>
          </p:nvPr>
        </p:nvSpPr>
        <p:spPr>
          <a:xfrm>
            <a:off x="274320" y="1188720"/>
            <a:ext cx="11541162" cy="5080068"/>
          </a:xfrm>
        </p:spPr>
        <p:txBody>
          <a:bodyPr>
            <a:normAutofit/>
          </a:bodyPr>
          <a:lstStyle/>
          <a:p>
            <a:pPr>
              <a:spcAft>
                <a:spcPts val="600"/>
              </a:spcAft>
            </a:pPr>
            <a:r>
              <a:rPr lang="en-US" sz="2100" dirty="0"/>
              <a:t>Customers need to run Microservices with </a:t>
            </a:r>
            <a:r>
              <a:rPr lang="en-US" sz="2100" dirty="0" smtClean="0"/>
              <a:t>container technology</a:t>
            </a:r>
            <a:endParaRPr lang="en-US" sz="2100" dirty="0"/>
          </a:p>
          <a:p>
            <a:pPr lvl="1">
              <a:spcAft>
                <a:spcPts val="600"/>
              </a:spcAft>
              <a:buClr>
                <a:srgbClr val="00649D"/>
              </a:buClr>
              <a:buSzPct val="80000"/>
              <a:buFont typeface="Wingdings" panose="05000000000000000000" pitchFamily="2" charset="2"/>
              <a:buChar char="§"/>
            </a:pPr>
            <a:r>
              <a:rPr lang="en-US" sz="1900" dirty="0"/>
              <a:t>An app packaged using Docker</a:t>
            </a:r>
          </a:p>
          <a:p>
            <a:pPr lvl="1">
              <a:spcAft>
                <a:spcPts val="600"/>
              </a:spcAft>
              <a:buClr>
                <a:srgbClr val="00649D"/>
              </a:buClr>
              <a:buSzPct val="80000"/>
              <a:buFont typeface="Wingdings" panose="05000000000000000000" pitchFamily="2" charset="2"/>
              <a:buChar char="§"/>
            </a:pPr>
            <a:r>
              <a:rPr lang="en-US" sz="1900" dirty="0"/>
              <a:t>Containers are orchestrated and intelligently managed by Kubernetes</a:t>
            </a:r>
          </a:p>
          <a:p>
            <a:pPr lvl="1">
              <a:spcAft>
                <a:spcPts val="600"/>
              </a:spcAft>
              <a:buClr>
                <a:srgbClr val="00649D"/>
              </a:buClr>
              <a:buSzPct val="80000"/>
              <a:buFont typeface="Wingdings" panose="05000000000000000000" pitchFamily="2" charset="2"/>
              <a:buChar char="§"/>
            </a:pPr>
            <a:r>
              <a:rPr lang="en-US" sz="1900" dirty="0"/>
              <a:t>Kuberenetes as a service on </a:t>
            </a:r>
            <a:r>
              <a:rPr lang="en-US" sz="1900" dirty="0" smtClean="0"/>
              <a:t>IBM Cloud Private </a:t>
            </a:r>
            <a:r>
              <a:rPr lang="en-US" sz="1900" dirty="0"/>
              <a:t>and IBM Public </a:t>
            </a:r>
            <a:r>
              <a:rPr lang="en-US" sz="1900" dirty="0" smtClean="0"/>
              <a:t>Cloud</a:t>
            </a:r>
            <a:endParaRPr lang="en-US" dirty="0"/>
          </a:p>
          <a:p>
            <a:pPr>
              <a:spcBef>
                <a:spcPts val="2400"/>
              </a:spcBef>
              <a:spcAft>
                <a:spcPts val="600"/>
              </a:spcAft>
            </a:pPr>
            <a:r>
              <a:rPr lang="en-US" sz="2100" dirty="0"/>
              <a:t>Deploy </a:t>
            </a:r>
            <a:r>
              <a:rPr lang="en-US" sz="2100" dirty="0" smtClean="0"/>
              <a:t>to </a:t>
            </a:r>
            <a:r>
              <a:rPr lang="en-US" sz="2100" dirty="0"/>
              <a:t>Kuberentes</a:t>
            </a:r>
          </a:p>
          <a:p>
            <a:pPr lvl="1">
              <a:spcAft>
                <a:spcPts val="600"/>
              </a:spcAft>
              <a:buClr>
                <a:srgbClr val="00649D"/>
              </a:buClr>
              <a:buSzPct val="80000"/>
              <a:buFont typeface="Wingdings" panose="05000000000000000000" pitchFamily="2" charset="2"/>
              <a:buChar char="§"/>
            </a:pPr>
            <a:r>
              <a:rPr lang="en-US" sz="1900" dirty="0"/>
              <a:t>Deploy using a Helm chart or Kubernetes components</a:t>
            </a:r>
          </a:p>
          <a:p>
            <a:pPr lvl="1">
              <a:spcAft>
                <a:spcPts val="600"/>
              </a:spcAft>
              <a:buClr>
                <a:srgbClr val="00649D"/>
              </a:buClr>
              <a:buSzPct val="80000"/>
              <a:buFont typeface="Wingdings" panose="05000000000000000000" pitchFamily="2" charset="2"/>
              <a:buChar char="§"/>
            </a:pPr>
            <a:r>
              <a:rPr lang="en-US" sz="1900" dirty="0"/>
              <a:t>To both private cloud </a:t>
            </a:r>
            <a:r>
              <a:rPr lang="en-US" sz="1900" dirty="0" smtClean="0"/>
              <a:t>IBM Cloud Private </a:t>
            </a:r>
            <a:r>
              <a:rPr lang="en-US" sz="1900" dirty="0"/>
              <a:t>and public cloud</a:t>
            </a:r>
          </a:p>
          <a:p>
            <a:pPr lvl="1">
              <a:spcAft>
                <a:spcPts val="600"/>
              </a:spcAft>
              <a:buClr>
                <a:srgbClr val="00649D"/>
              </a:buClr>
              <a:buSzPct val="80000"/>
              <a:buFont typeface="Wingdings" panose="05000000000000000000" pitchFamily="2" charset="2"/>
              <a:buChar char="§"/>
            </a:pPr>
            <a:r>
              <a:rPr lang="en-US" sz="1900" dirty="0">
                <a:hlinkClick r:id="rId3"/>
              </a:rPr>
              <a:t>https://github.com/ibm-cloud-architecture/refarch-cloudnative-kubernetes</a:t>
            </a:r>
            <a:r>
              <a:rPr lang="en-US" sz="1900" dirty="0"/>
              <a:t> </a:t>
            </a:r>
          </a:p>
          <a:p>
            <a:pPr>
              <a:spcAft>
                <a:spcPts val="600"/>
              </a:spcAft>
            </a:pPr>
            <a:endParaRPr lang="en-US" dirty="0"/>
          </a:p>
        </p:txBody>
      </p:sp>
      <p:sp>
        <p:nvSpPr>
          <p:cNvPr id="7" name="Rectangle 6"/>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spTree>
    <p:custDataLst>
      <p:tags r:id="rId1"/>
    </p:custDataLst>
    <p:extLst>
      <p:ext uri="{BB962C8B-B14F-4D97-AF65-F5344CB8AC3E}">
        <p14:creationId xmlns:p14="http://schemas.microsoft.com/office/powerpoint/2010/main" val="2026276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t>
            </a:r>
            <a:r>
              <a:rPr lang="en-US" dirty="0" smtClean="0"/>
              <a:t>by using </a:t>
            </a:r>
            <a:r>
              <a:rPr lang="en-US" dirty="0"/>
              <a:t>Cloud Foundry</a:t>
            </a:r>
          </a:p>
        </p:txBody>
      </p:sp>
      <p:sp>
        <p:nvSpPr>
          <p:cNvPr id="4" name="Content Placeholder 3"/>
          <p:cNvSpPr>
            <a:spLocks noGrp="1"/>
          </p:cNvSpPr>
          <p:nvPr>
            <p:ph sz="quarter" idx="11"/>
          </p:nvPr>
        </p:nvSpPr>
        <p:spPr>
          <a:xfrm>
            <a:off x="274319" y="1188720"/>
            <a:ext cx="11559093" cy="5238464"/>
          </a:xfrm>
        </p:spPr>
        <p:txBody>
          <a:bodyPr/>
          <a:lstStyle/>
          <a:p>
            <a:pPr>
              <a:spcAft>
                <a:spcPts val="600"/>
              </a:spcAft>
            </a:pPr>
            <a:r>
              <a:rPr lang="en-US" sz="2100" dirty="0"/>
              <a:t>Customers need to deploy applications to a Cloud Foundry runtime</a:t>
            </a:r>
          </a:p>
          <a:p>
            <a:pPr marL="457200" lvl="1" indent="-223838">
              <a:spcAft>
                <a:spcPts val="600"/>
              </a:spcAft>
              <a:buClr>
                <a:srgbClr val="00649D"/>
              </a:buClr>
              <a:buSzPct val="80000"/>
              <a:buFont typeface="Wingdings" panose="05000000000000000000" pitchFamily="2" charset="2"/>
              <a:buChar char="§"/>
            </a:pPr>
            <a:r>
              <a:rPr lang="en-US" sz="1900" dirty="0"/>
              <a:t>An app should push to and run in </a:t>
            </a:r>
            <a:r>
              <a:rPr lang="en-US" sz="1900" dirty="0" smtClean="0"/>
              <a:t>Cloud Foundry </a:t>
            </a:r>
            <a:r>
              <a:rPr lang="en-US" sz="1900" dirty="0"/>
              <a:t>in </a:t>
            </a:r>
            <a:r>
              <a:rPr lang="en-US" sz="1900" dirty="0" smtClean="0"/>
              <a:t>IBM Cloud Private </a:t>
            </a:r>
            <a:r>
              <a:rPr lang="en-US" sz="1900" dirty="0"/>
              <a:t>the same as in </a:t>
            </a:r>
            <a:r>
              <a:rPr lang="en-US" sz="1900" dirty="0" smtClean="0"/>
              <a:t>Public</a:t>
            </a:r>
            <a:endParaRPr lang="en-US" sz="1900" dirty="0"/>
          </a:p>
          <a:p>
            <a:pPr>
              <a:spcBef>
                <a:spcPts val="2400"/>
              </a:spcBef>
              <a:spcAft>
                <a:spcPts val="600"/>
              </a:spcAft>
            </a:pPr>
            <a:r>
              <a:rPr lang="en-US" sz="2100" dirty="0"/>
              <a:t>Deploy an app to Bluemix Instant Runtimes (a.k.a. Cloud Foundry)</a:t>
            </a:r>
          </a:p>
          <a:p>
            <a:pPr marL="457200" lvl="1" indent="-223838">
              <a:spcAft>
                <a:spcPts val="600"/>
              </a:spcAft>
              <a:buClr>
                <a:srgbClr val="00649D"/>
              </a:buClr>
              <a:buSzPct val="80000"/>
              <a:buFont typeface="Wingdings" panose="05000000000000000000" pitchFamily="2" charset="2"/>
              <a:buChar char="§"/>
            </a:pPr>
            <a:r>
              <a:rPr lang="en-US" sz="1900" dirty="0" smtClean="0"/>
              <a:t>Cloud Foundry </a:t>
            </a:r>
            <a:r>
              <a:rPr lang="en-US" sz="1900" dirty="0"/>
              <a:t>selects appropriate buildpack and creates runtime</a:t>
            </a:r>
          </a:p>
          <a:p>
            <a:pPr marL="457200" lvl="1" indent="-223838">
              <a:spcAft>
                <a:spcPts val="600"/>
              </a:spcAft>
              <a:buClr>
                <a:srgbClr val="00649D"/>
              </a:buClr>
              <a:buSzPct val="80000"/>
              <a:buFont typeface="Wingdings" panose="05000000000000000000" pitchFamily="2" charset="2"/>
              <a:buChar char="§"/>
            </a:pPr>
            <a:r>
              <a:rPr lang="en-US" sz="1900" dirty="0"/>
              <a:t>Validate application functionality</a:t>
            </a:r>
          </a:p>
          <a:p>
            <a:pPr>
              <a:spcBef>
                <a:spcPts val="2400"/>
              </a:spcBef>
              <a:spcAft>
                <a:spcPts val="600"/>
              </a:spcAft>
            </a:pPr>
            <a:r>
              <a:rPr lang="en-US" sz="2100" dirty="0"/>
              <a:t>Deploy the same app to </a:t>
            </a:r>
            <a:r>
              <a:rPr lang="en-US" sz="2100" dirty="0" smtClean="0"/>
              <a:t>IBM Cloud Private</a:t>
            </a:r>
            <a:endParaRPr lang="en-US" sz="2100" dirty="0"/>
          </a:p>
          <a:p>
            <a:pPr marL="457200" lvl="1" indent="-223838">
              <a:spcAft>
                <a:spcPts val="600"/>
              </a:spcAft>
              <a:buClr>
                <a:srgbClr val="00649D"/>
              </a:buClr>
              <a:buSzPct val="80000"/>
              <a:buFont typeface="Wingdings" panose="05000000000000000000" pitchFamily="2" charset="2"/>
              <a:buChar char="§"/>
            </a:pPr>
            <a:r>
              <a:rPr lang="en-US" sz="1900" dirty="0" smtClean="0"/>
              <a:t>IBM Cloud Private </a:t>
            </a:r>
            <a:r>
              <a:rPr lang="en-US" sz="1900" dirty="0"/>
              <a:t>selects the same buildpack</a:t>
            </a:r>
          </a:p>
          <a:p>
            <a:pPr marL="457200" lvl="1" indent="-223838">
              <a:spcAft>
                <a:spcPts val="600"/>
              </a:spcAft>
              <a:buClr>
                <a:srgbClr val="00649D"/>
              </a:buClr>
              <a:buSzPct val="80000"/>
              <a:buFont typeface="Wingdings" panose="05000000000000000000" pitchFamily="2" charset="2"/>
              <a:buChar char="§"/>
            </a:pPr>
            <a:r>
              <a:rPr lang="en-US" sz="1900" dirty="0"/>
              <a:t>Validate application </a:t>
            </a:r>
            <a:r>
              <a:rPr lang="en-US" sz="1900" dirty="0" smtClean="0"/>
              <a:t>functionality</a:t>
            </a:r>
            <a:endParaRPr lang="en-US" sz="1900" dirty="0"/>
          </a:p>
          <a:p>
            <a:pPr>
              <a:spcAft>
                <a:spcPts val="600"/>
              </a:spcAft>
            </a:pPr>
            <a:endParaRPr lang="en-US" dirty="0"/>
          </a:p>
        </p:txBody>
      </p:sp>
      <p:sp>
        <p:nvSpPr>
          <p:cNvPr id="6" name="Rectangle 5"/>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spTree>
    <p:custDataLst>
      <p:tags r:id="rId1"/>
    </p:custDataLst>
    <p:extLst>
      <p:ext uri="{BB962C8B-B14F-4D97-AF65-F5344CB8AC3E}">
        <p14:creationId xmlns:p14="http://schemas.microsoft.com/office/powerpoint/2010/main" val="859251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t>
            </a:r>
            <a:r>
              <a:rPr lang="en-US" dirty="0" smtClean="0"/>
              <a:t>an application </a:t>
            </a:r>
            <a:r>
              <a:rPr lang="en-US" dirty="0"/>
              <a:t>to </a:t>
            </a:r>
            <a:r>
              <a:rPr lang="en-US" dirty="0" smtClean="0"/>
              <a:t>both public </a:t>
            </a:r>
            <a:r>
              <a:rPr lang="en-US" dirty="0"/>
              <a:t>and </a:t>
            </a:r>
            <a:r>
              <a:rPr lang="en-US" dirty="0" smtClean="0"/>
              <a:t>private</a:t>
            </a:r>
            <a:endParaRPr lang="en-US" dirty="0"/>
          </a:p>
        </p:txBody>
      </p:sp>
      <p:sp>
        <p:nvSpPr>
          <p:cNvPr id="5" name="Rectangle 4"/>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sp>
        <p:nvSpPr>
          <p:cNvPr id="6" name="Content Placeholder 3"/>
          <p:cNvSpPr>
            <a:spLocks noGrp="1"/>
          </p:cNvSpPr>
          <p:nvPr>
            <p:ph sz="quarter" idx="11"/>
          </p:nvPr>
        </p:nvSpPr>
        <p:spPr>
          <a:xfrm>
            <a:off x="274319" y="1188720"/>
            <a:ext cx="11559093" cy="5238464"/>
          </a:xfrm>
        </p:spPr>
        <p:txBody>
          <a:bodyPr/>
          <a:lstStyle/>
          <a:p>
            <a:pPr>
              <a:spcAft>
                <a:spcPts val="600"/>
              </a:spcAft>
            </a:pPr>
            <a:r>
              <a:rPr lang="en-US" sz="1800" dirty="0"/>
              <a:t>Customers need application portability between </a:t>
            </a:r>
            <a:r>
              <a:rPr lang="en-US" sz="1800" dirty="0" smtClean="0"/>
              <a:t>Public </a:t>
            </a:r>
            <a:r>
              <a:rPr lang="en-US" sz="1800" dirty="0"/>
              <a:t>and </a:t>
            </a:r>
            <a:r>
              <a:rPr lang="en-US" sz="1800" dirty="0" smtClean="0"/>
              <a:t>IBM Cloud Private</a:t>
            </a:r>
            <a:endParaRPr lang="en-US" sz="1800" dirty="0"/>
          </a:p>
          <a:p>
            <a:pPr lvl="1">
              <a:spcAft>
                <a:spcPts val="600"/>
              </a:spcAft>
              <a:buClr>
                <a:srgbClr val="00649D"/>
              </a:buClr>
              <a:buSzPct val="80000"/>
              <a:buFont typeface="Wingdings" panose="05000000000000000000" pitchFamily="2" charset="2"/>
              <a:buChar char="§"/>
            </a:pPr>
            <a:r>
              <a:rPr lang="en-US" dirty="0"/>
              <a:t>An app packaged (using Docker and Kubernetes, as well as Cloud Foundry) to deploy in Public should also deploy </a:t>
            </a:r>
            <a:r>
              <a:rPr lang="en-US" dirty="0" smtClean="0"/>
              <a:t>in IBM Cloud Private</a:t>
            </a:r>
            <a:endParaRPr lang="en-US" dirty="0"/>
          </a:p>
          <a:p>
            <a:pPr lvl="1">
              <a:spcAft>
                <a:spcPts val="600"/>
              </a:spcAft>
              <a:buClr>
                <a:srgbClr val="00649D"/>
              </a:buClr>
              <a:buSzPct val="80000"/>
              <a:buFont typeface="Wingdings" panose="05000000000000000000" pitchFamily="2" charset="2"/>
              <a:buChar char="§"/>
            </a:pPr>
            <a:r>
              <a:rPr lang="en-US" dirty="0"/>
              <a:t>Use one environment as </a:t>
            </a:r>
            <a:r>
              <a:rPr lang="en-US" dirty="0" smtClean="0"/>
              <a:t>development/test</a:t>
            </a:r>
            <a:r>
              <a:rPr lang="en-US" dirty="0"/>
              <a:t>, the other as </a:t>
            </a:r>
            <a:r>
              <a:rPr lang="en-US" dirty="0" smtClean="0"/>
              <a:t>performance/production</a:t>
            </a:r>
            <a:endParaRPr lang="en-US" dirty="0"/>
          </a:p>
          <a:p>
            <a:pPr>
              <a:spcBef>
                <a:spcPts val="2400"/>
              </a:spcBef>
              <a:spcAft>
                <a:spcPts val="600"/>
              </a:spcAft>
            </a:pPr>
            <a:r>
              <a:rPr lang="en-US" sz="1800" dirty="0"/>
              <a:t>Customers need to deploy an application where part runs in public and part runs in private</a:t>
            </a:r>
          </a:p>
          <a:p>
            <a:pPr lvl="1">
              <a:spcAft>
                <a:spcPts val="600"/>
              </a:spcAft>
              <a:buClr>
                <a:srgbClr val="00649D"/>
              </a:buClr>
              <a:buSzPct val="80000"/>
              <a:buFont typeface="Wingdings" panose="05000000000000000000" pitchFamily="2" charset="2"/>
              <a:buChar char="§"/>
            </a:pPr>
            <a:r>
              <a:rPr lang="en-US" dirty="0"/>
              <a:t>The system of engagement (SoE) runs in </a:t>
            </a:r>
            <a:r>
              <a:rPr lang="en-US" dirty="0" smtClean="0"/>
              <a:t>Public</a:t>
            </a:r>
            <a:endParaRPr lang="en-US" dirty="0"/>
          </a:p>
          <a:p>
            <a:pPr lvl="1">
              <a:spcAft>
                <a:spcPts val="600"/>
              </a:spcAft>
              <a:buClr>
                <a:srgbClr val="00649D"/>
              </a:buClr>
              <a:buSzPct val="80000"/>
              <a:buFont typeface="Wingdings" panose="05000000000000000000" pitchFamily="2" charset="2"/>
              <a:buChar char="§"/>
            </a:pPr>
            <a:r>
              <a:rPr lang="en-US" dirty="0"/>
              <a:t>The system of record (SoR) runs in </a:t>
            </a:r>
            <a:r>
              <a:rPr lang="en-US" dirty="0" smtClean="0"/>
              <a:t>IBM Cloud </a:t>
            </a:r>
            <a:r>
              <a:rPr lang="en-US" dirty="0"/>
              <a:t>P</a:t>
            </a:r>
            <a:r>
              <a:rPr lang="en-US" dirty="0" smtClean="0"/>
              <a:t>rivate</a:t>
            </a:r>
            <a:endParaRPr lang="en-US" dirty="0"/>
          </a:p>
          <a:p>
            <a:pPr>
              <a:spcBef>
                <a:spcPts val="2400"/>
              </a:spcBef>
              <a:spcAft>
                <a:spcPts val="600"/>
              </a:spcAft>
            </a:pPr>
            <a:r>
              <a:rPr lang="en-US" sz="1800" dirty="0" smtClean="0"/>
              <a:t>Deploy by </a:t>
            </a:r>
            <a:r>
              <a:rPr lang="en-US" sz="1800" dirty="0"/>
              <a:t>using a Helm chart</a:t>
            </a:r>
          </a:p>
          <a:p>
            <a:pPr>
              <a:spcBef>
                <a:spcPts val="2400"/>
              </a:spcBef>
              <a:spcAft>
                <a:spcPts val="600"/>
              </a:spcAft>
            </a:pPr>
            <a:r>
              <a:rPr lang="en-US" sz="1800" dirty="0"/>
              <a:t>Deploy the same app to </a:t>
            </a:r>
            <a:r>
              <a:rPr lang="en-US" sz="1800" dirty="0" smtClean="0"/>
              <a:t>IBM Cloud Private</a:t>
            </a:r>
            <a:endParaRPr lang="en-US" sz="1800" dirty="0"/>
          </a:p>
          <a:p>
            <a:pPr lvl="1">
              <a:spcAft>
                <a:spcPts val="600"/>
              </a:spcAft>
              <a:buClr>
                <a:srgbClr val="00649D"/>
              </a:buClr>
              <a:buSzPct val="80000"/>
              <a:buFont typeface="Wingdings" panose="05000000000000000000" pitchFamily="2" charset="2"/>
              <a:buChar char="§"/>
            </a:pPr>
            <a:r>
              <a:rPr lang="en-US" dirty="0"/>
              <a:t>Deploy </a:t>
            </a:r>
            <a:r>
              <a:rPr lang="en-US" dirty="0" smtClean="0"/>
              <a:t>by using </a:t>
            </a:r>
            <a:r>
              <a:rPr lang="en-US" dirty="0"/>
              <a:t>the same Helm chart</a:t>
            </a:r>
          </a:p>
          <a:p>
            <a:pPr marL="0" indent="0">
              <a:spcAft>
                <a:spcPts val="600"/>
              </a:spcAft>
              <a:buNone/>
            </a:pPr>
            <a:endParaRPr lang="en-US" sz="1800" dirty="0"/>
          </a:p>
        </p:txBody>
      </p:sp>
    </p:spTree>
    <p:custDataLst>
      <p:tags r:id="rId1"/>
    </p:custDataLst>
    <p:extLst>
      <p:ext uri="{BB962C8B-B14F-4D97-AF65-F5344CB8AC3E}">
        <p14:creationId xmlns:p14="http://schemas.microsoft.com/office/powerpoint/2010/main" val="375664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Multi-cluster </a:t>
            </a:r>
            <a:r>
              <a:rPr lang="en-US" dirty="0" smtClean="0"/>
              <a:t>topologies (1 of 2)</a:t>
            </a:r>
            <a:endParaRPr lang="en-US" dirty="0"/>
          </a:p>
        </p:txBody>
      </p:sp>
      <p:sp>
        <p:nvSpPr>
          <p:cNvPr id="5" name="Content Placeholder 4"/>
          <p:cNvSpPr>
            <a:spLocks noGrp="1"/>
          </p:cNvSpPr>
          <p:nvPr>
            <p:ph sz="quarter" idx="11"/>
          </p:nvPr>
        </p:nvSpPr>
        <p:spPr>
          <a:xfrm>
            <a:off x="274320" y="1188720"/>
            <a:ext cx="10883978" cy="5080068"/>
          </a:xfrm>
        </p:spPr>
        <p:txBody>
          <a:bodyPr/>
          <a:lstStyle/>
          <a:p>
            <a:pPr>
              <a:spcAft>
                <a:spcPts val="600"/>
              </a:spcAft>
            </a:pPr>
            <a:r>
              <a:rPr lang="en-US" sz="2100" dirty="0" smtClean="0"/>
              <a:t>Deploy </a:t>
            </a:r>
            <a:r>
              <a:rPr lang="en-US" sz="2100" dirty="0"/>
              <a:t>an application in multiple </a:t>
            </a:r>
            <a:r>
              <a:rPr lang="en-US" sz="2100" dirty="0" smtClean="0"/>
              <a:t>clusters:</a:t>
            </a:r>
            <a:endParaRPr lang="en-US" sz="2100" dirty="0"/>
          </a:p>
          <a:p>
            <a:pPr marL="457200" lvl="1" indent="-209550">
              <a:spcAft>
                <a:spcPts val="600"/>
              </a:spcAft>
              <a:buClr>
                <a:srgbClr val="00649D"/>
              </a:buClr>
              <a:buSzPct val="80000"/>
              <a:buFont typeface="Wingdings" panose="05000000000000000000" pitchFamily="2" charset="2"/>
              <a:buChar char="§"/>
            </a:pPr>
            <a:r>
              <a:rPr lang="en-US" sz="1900" dirty="0"/>
              <a:t>Avoid the cluster being a single point of failure or bottleneck</a:t>
            </a:r>
          </a:p>
          <a:p>
            <a:pPr marL="457200" lvl="1" indent="-209550">
              <a:spcAft>
                <a:spcPts val="600"/>
              </a:spcAft>
              <a:buClr>
                <a:srgbClr val="00649D"/>
              </a:buClr>
              <a:buSzPct val="80000"/>
              <a:buFont typeface="Wingdings" panose="05000000000000000000" pitchFamily="2" charset="2"/>
              <a:buChar char="§"/>
            </a:pPr>
            <a:r>
              <a:rPr lang="en-US" sz="1900" dirty="0"/>
              <a:t>Active-active, global replication, active-standby </a:t>
            </a:r>
            <a:r>
              <a:rPr lang="en-US" sz="1900" dirty="0" smtClean="0"/>
              <a:t>with disaster recovery, backup/restore</a:t>
            </a:r>
            <a:endParaRPr lang="en-US" dirty="0"/>
          </a:p>
          <a:p>
            <a:pPr>
              <a:spcBef>
                <a:spcPts val="2400"/>
              </a:spcBef>
              <a:spcAft>
                <a:spcPts val="600"/>
              </a:spcAft>
            </a:pPr>
            <a:r>
              <a:rPr lang="en-US" sz="2100" dirty="0" smtClean="0"/>
              <a:t>Demonstrate </a:t>
            </a:r>
            <a:r>
              <a:rPr lang="en-US" sz="2100" dirty="0"/>
              <a:t>robustness across </a:t>
            </a:r>
            <a:r>
              <a:rPr lang="en-US" sz="2100" dirty="0" smtClean="0"/>
              <a:t>clusters:</a:t>
            </a:r>
            <a:endParaRPr lang="en-US" sz="2100" dirty="0"/>
          </a:p>
          <a:p>
            <a:pPr marL="457200" lvl="1" indent="-209550">
              <a:spcAft>
                <a:spcPts val="600"/>
              </a:spcAft>
              <a:buClr>
                <a:srgbClr val="00649D"/>
              </a:buClr>
              <a:buSzPct val="80000"/>
              <a:buFont typeface="Wingdings" panose="05000000000000000000" pitchFamily="2" charset="2"/>
              <a:buChar char="§"/>
            </a:pPr>
            <a:r>
              <a:rPr lang="en-US" sz="1900" dirty="0"/>
              <a:t>Data replication and backup/restore for persistence (data) layer</a:t>
            </a:r>
          </a:p>
          <a:p>
            <a:pPr marL="457200" lvl="1" indent="-209550">
              <a:spcAft>
                <a:spcPts val="600"/>
              </a:spcAft>
              <a:buClr>
                <a:srgbClr val="00649D"/>
              </a:buClr>
              <a:buSzPct val="80000"/>
              <a:buFont typeface="Wingdings" panose="05000000000000000000" pitchFamily="2" charset="2"/>
              <a:buChar char="§"/>
            </a:pPr>
            <a:r>
              <a:rPr lang="en-US" sz="1900" dirty="0"/>
              <a:t>Geo-based global load balancing</a:t>
            </a:r>
          </a:p>
          <a:p>
            <a:pPr marL="457200" lvl="1" indent="-209550">
              <a:spcAft>
                <a:spcPts val="600"/>
              </a:spcAft>
              <a:buClr>
                <a:srgbClr val="00649D"/>
              </a:buClr>
              <a:buSzPct val="80000"/>
              <a:buFont typeface="Wingdings" panose="05000000000000000000" pitchFamily="2" charset="2"/>
              <a:buChar char="§"/>
            </a:pPr>
            <a:r>
              <a:rPr lang="en-US" sz="1900" dirty="0"/>
              <a:t>Resiliency of Istio components, synchronization of service mesh</a:t>
            </a:r>
          </a:p>
          <a:p>
            <a:pPr marL="457200" lvl="1" indent="-209550">
              <a:spcAft>
                <a:spcPts val="600"/>
              </a:spcAft>
              <a:buClr>
                <a:srgbClr val="00649D"/>
              </a:buClr>
              <a:buSzPct val="80000"/>
              <a:buFont typeface="Wingdings" panose="05000000000000000000" pitchFamily="2" charset="2"/>
              <a:buChar char="§"/>
            </a:pPr>
            <a:r>
              <a:rPr lang="en-US" sz="1900" dirty="0"/>
              <a:t>Disaster recovery </a:t>
            </a:r>
            <a:r>
              <a:rPr lang="en-US" sz="1900" dirty="0" smtClean="0"/>
              <a:t>across </a:t>
            </a:r>
            <a:r>
              <a:rPr lang="en-US" sz="1900" dirty="0"/>
              <a:t>active and passive/standby instances</a:t>
            </a:r>
          </a:p>
          <a:p>
            <a:pPr marL="457200" lvl="1" indent="-209550">
              <a:spcAft>
                <a:spcPts val="600"/>
              </a:spcAft>
              <a:buClr>
                <a:srgbClr val="00649D"/>
              </a:buClr>
              <a:buSzPct val="80000"/>
              <a:buFont typeface="Wingdings" panose="05000000000000000000" pitchFamily="2" charset="2"/>
              <a:buChar char="§"/>
            </a:pPr>
            <a:r>
              <a:rPr lang="en-US" sz="1900" dirty="0">
                <a:hlinkClick r:id="rId3"/>
              </a:rPr>
              <a:t>https://github.com/ibm-cloud-architecture/refarch-cloudnative-resiliency/tree/kube-int</a:t>
            </a:r>
            <a:r>
              <a:rPr lang="en-US" sz="1900" dirty="0"/>
              <a:t> </a:t>
            </a:r>
          </a:p>
          <a:p>
            <a:pPr>
              <a:spcAft>
                <a:spcPts val="600"/>
              </a:spcAft>
            </a:pPr>
            <a:endParaRPr lang="en-US" sz="2400" dirty="0"/>
          </a:p>
        </p:txBody>
      </p:sp>
      <p:sp>
        <p:nvSpPr>
          <p:cNvPr id="24" name="Rectangle 23"/>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spTree>
    <p:custDataLst>
      <p:tags r:id="rId1"/>
    </p:custDataLst>
    <p:extLst>
      <p:ext uri="{BB962C8B-B14F-4D97-AF65-F5344CB8AC3E}">
        <p14:creationId xmlns:p14="http://schemas.microsoft.com/office/powerpoint/2010/main" val="579932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pic>
        <p:nvPicPr>
          <p:cNvPr id="14" name="Picture 13" descr="DR-Active-Active.png"/>
          <p:cNvPicPr>
            <a:picLocks noChangeAspect="1"/>
          </p:cNvPicPr>
          <p:nvPr/>
        </p:nvPicPr>
        <p:blipFill rotWithShape="1">
          <a:blip r:embed="rId3">
            <a:extLst>
              <a:ext uri="{28A0092B-C50C-407E-A947-70E740481C1C}">
                <a14:useLocalDpi xmlns:a14="http://schemas.microsoft.com/office/drawing/2010/main" val="0"/>
              </a:ext>
            </a:extLst>
          </a:blip>
          <a:srcRect r="1666"/>
          <a:stretch/>
        </p:blipFill>
        <p:spPr>
          <a:xfrm>
            <a:off x="3435051" y="546848"/>
            <a:ext cx="6761945" cy="6204701"/>
          </a:xfrm>
          <a:prstGeom prst="rect">
            <a:avLst/>
          </a:prstGeom>
        </p:spPr>
      </p:pic>
      <p:sp>
        <p:nvSpPr>
          <p:cNvPr id="16" name="Title 3"/>
          <p:cNvSpPr>
            <a:spLocks noGrp="1"/>
          </p:cNvSpPr>
          <p:nvPr>
            <p:ph type="title"/>
          </p:nvPr>
        </p:nvSpPr>
        <p:spPr/>
        <p:txBody>
          <a:bodyPr/>
          <a:lstStyle/>
          <a:p>
            <a:r>
              <a:rPr lang="en-US" dirty="0"/>
              <a:t>Multi-cluster </a:t>
            </a:r>
            <a:r>
              <a:rPr lang="en-US" dirty="0" smtClean="0"/>
              <a:t>topologies (2 of 2)</a:t>
            </a:r>
            <a:endParaRPr lang="en-US" dirty="0"/>
          </a:p>
        </p:txBody>
      </p:sp>
    </p:spTree>
    <p:custDataLst>
      <p:tags r:id="rId1"/>
    </p:custDataLst>
    <p:extLst>
      <p:ext uri="{BB962C8B-B14F-4D97-AF65-F5344CB8AC3E}">
        <p14:creationId xmlns:p14="http://schemas.microsoft.com/office/powerpoint/2010/main" val="3486282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274321" y="1188720"/>
            <a:ext cx="3744006" cy="5080068"/>
          </a:xfrm>
        </p:spPr>
        <p:txBody>
          <a:bodyPr/>
          <a:lstStyle/>
          <a:p>
            <a:pPr>
              <a:spcAft>
                <a:spcPts val="600"/>
              </a:spcAft>
            </a:pPr>
            <a:r>
              <a:rPr lang="en-US" sz="2100" dirty="0" smtClean="0"/>
              <a:t>Use </a:t>
            </a:r>
            <a:r>
              <a:rPr lang="en-US" sz="2100" dirty="0"/>
              <a:t>a CI/CD pipeline to deploy </a:t>
            </a:r>
            <a:r>
              <a:rPr lang="en-US" sz="2100" dirty="0" smtClean="0"/>
              <a:t>applications</a:t>
            </a:r>
            <a:endParaRPr lang="en-US" sz="2100" dirty="0"/>
          </a:p>
          <a:p>
            <a:pPr lvl="1">
              <a:spcAft>
                <a:spcPts val="600"/>
              </a:spcAft>
              <a:buClr>
                <a:srgbClr val="00649D"/>
              </a:buClr>
              <a:buSzPct val="80000"/>
              <a:buFont typeface="Wingdings" panose="05000000000000000000" pitchFamily="2" charset="2"/>
              <a:buChar char="§"/>
            </a:pPr>
            <a:r>
              <a:rPr lang="en-US" sz="1900" dirty="0"/>
              <a:t>CI/CD is the most basic aspect of DevOps</a:t>
            </a:r>
          </a:p>
          <a:p>
            <a:pPr lvl="1">
              <a:spcAft>
                <a:spcPts val="600"/>
              </a:spcAft>
              <a:buClr>
                <a:srgbClr val="00649D"/>
              </a:buClr>
              <a:buSzPct val="80000"/>
              <a:buFont typeface="Wingdings" panose="05000000000000000000" pitchFamily="2" charset="2"/>
              <a:buChar char="§"/>
            </a:pPr>
            <a:r>
              <a:rPr lang="en-US" sz="1900" dirty="0"/>
              <a:t>One pipeline per Microservice</a:t>
            </a:r>
          </a:p>
          <a:p>
            <a:pPr>
              <a:spcBef>
                <a:spcPts val="1200"/>
              </a:spcBef>
              <a:spcAft>
                <a:spcPts val="600"/>
              </a:spcAft>
            </a:pPr>
            <a:endParaRPr lang="en-US" sz="2100" dirty="0"/>
          </a:p>
          <a:p>
            <a:pPr marL="457200" indent="-457200">
              <a:spcBef>
                <a:spcPts val="1200"/>
              </a:spcBef>
              <a:spcAft>
                <a:spcPts val="600"/>
              </a:spcAft>
              <a:buFont typeface="Arial" charset="0"/>
              <a:buChar char="•"/>
            </a:pPr>
            <a:endParaRPr lang="en-US" sz="2100" dirty="0"/>
          </a:p>
        </p:txBody>
      </p:sp>
      <p:sp>
        <p:nvSpPr>
          <p:cNvPr id="5" name="Rectangle 4"/>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pic>
        <p:nvPicPr>
          <p:cNvPr id="6" name="Picture 5" descr="devops_architec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895" y="570552"/>
            <a:ext cx="8213196" cy="6033448"/>
          </a:xfrm>
          <a:prstGeom prst="rect">
            <a:avLst/>
          </a:prstGeom>
        </p:spPr>
      </p:pic>
      <p:sp>
        <p:nvSpPr>
          <p:cNvPr id="8" name="Title 1"/>
          <p:cNvSpPr>
            <a:spLocks noGrp="1"/>
          </p:cNvSpPr>
          <p:nvPr>
            <p:ph type="title"/>
          </p:nvPr>
        </p:nvSpPr>
        <p:spPr/>
        <p:txBody>
          <a:bodyPr/>
          <a:lstStyle/>
          <a:p>
            <a:r>
              <a:rPr lang="en-US" dirty="0"/>
              <a:t>CI/CD DevOps for </a:t>
            </a:r>
            <a:r>
              <a:rPr lang="en-US" dirty="0" smtClean="0"/>
              <a:t>cloud-native</a:t>
            </a:r>
            <a:endParaRPr lang="en-US" dirty="0"/>
          </a:p>
        </p:txBody>
      </p:sp>
    </p:spTree>
    <p:custDataLst>
      <p:tags r:id="rId1"/>
    </p:custDataLst>
    <p:extLst>
      <p:ext uri="{BB962C8B-B14F-4D97-AF65-F5344CB8AC3E}">
        <p14:creationId xmlns:p14="http://schemas.microsoft.com/office/powerpoint/2010/main" val="1815211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274320" y="1188720"/>
            <a:ext cx="11568055" cy="5080068"/>
          </a:xfrm>
        </p:spPr>
        <p:txBody>
          <a:bodyPr/>
          <a:lstStyle/>
          <a:p>
            <a:pPr>
              <a:spcAft>
                <a:spcPts val="600"/>
              </a:spcAft>
            </a:pPr>
            <a:r>
              <a:rPr lang="en-US" sz="2100" dirty="0" smtClean="0"/>
              <a:t>Manage </a:t>
            </a:r>
            <a:r>
              <a:rPr lang="en-US" sz="2100" dirty="0"/>
              <a:t>the operations of </a:t>
            </a:r>
            <a:r>
              <a:rPr lang="en-US" sz="2100" dirty="0" smtClean="0"/>
              <a:t>your applications:</a:t>
            </a:r>
            <a:endParaRPr lang="en-US" sz="2100" dirty="0"/>
          </a:p>
          <a:p>
            <a:pPr marL="457200" lvl="1" indent="-209550">
              <a:spcAft>
                <a:spcPts val="600"/>
              </a:spcAft>
              <a:buClr>
                <a:srgbClr val="00649D"/>
              </a:buClr>
              <a:buSzPct val="80000"/>
              <a:buFont typeface="Wingdings" panose="05000000000000000000" pitchFamily="2" charset="2"/>
              <a:buChar char="§"/>
            </a:pPr>
            <a:r>
              <a:rPr lang="en-US" sz="1900" dirty="0"/>
              <a:t>Cloud Service Management and Operation (CSMO), the Ops in DevOps</a:t>
            </a:r>
          </a:p>
          <a:p>
            <a:pPr marL="457200" lvl="1" indent="-209550">
              <a:spcAft>
                <a:spcPts val="600"/>
              </a:spcAft>
              <a:buClr>
                <a:srgbClr val="00649D"/>
              </a:buClr>
              <a:buSzPct val="80000"/>
              <a:buFont typeface="Wingdings" panose="05000000000000000000" pitchFamily="2" charset="2"/>
              <a:buChar char="§"/>
            </a:pPr>
            <a:r>
              <a:rPr lang="en-US" sz="1900" dirty="0"/>
              <a:t>Assure availability and performance of applications</a:t>
            </a:r>
          </a:p>
          <a:p>
            <a:pPr marL="457200" lvl="1" indent="-209550">
              <a:spcAft>
                <a:spcPts val="600"/>
              </a:spcAft>
              <a:buClr>
                <a:srgbClr val="00649D"/>
              </a:buClr>
              <a:buSzPct val="80000"/>
              <a:buFont typeface="Wingdings" panose="05000000000000000000" pitchFamily="2" charset="2"/>
              <a:buChar char="§"/>
            </a:pPr>
            <a:r>
              <a:rPr lang="en-US" sz="1900" dirty="0"/>
              <a:t>Control risks and minimize time to restore service</a:t>
            </a:r>
          </a:p>
          <a:p>
            <a:pPr lvl="1">
              <a:spcAft>
                <a:spcPts val="600"/>
              </a:spcAft>
              <a:buClr>
                <a:srgbClr val="00649D"/>
              </a:buClr>
              <a:buSzPct val="80000"/>
              <a:buFont typeface="Wingdings" panose="05000000000000000000" pitchFamily="2" charset="2"/>
              <a:buChar char="§"/>
            </a:pPr>
            <a:endParaRPr lang="en-US" sz="2100" dirty="0"/>
          </a:p>
          <a:p>
            <a:pPr>
              <a:spcAft>
                <a:spcPts val="600"/>
              </a:spcAft>
            </a:pPr>
            <a:r>
              <a:rPr lang="en-US" sz="2100" dirty="0" smtClean="0"/>
              <a:t>CSMO demonstrated:</a:t>
            </a:r>
            <a:endParaRPr lang="en-US" sz="2100" dirty="0"/>
          </a:p>
          <a:p>
            <a:pPr marL="457200" lvl="1" indent="-209550">
              <a:spcAft>
                <a:spcPts val="600"/>
              </a:spcAft>
              <a:buClr>
                <a:srgbClr val="00649D"/>
              </a:buClr>
              <a:buSzPct val="80000"/>
              <a:buFont typeface="Wingdings" panose="05000000000000000000" pitchFamily="2" charset="2"/>
              <a:buChar char="§"/>
            </a:pPr>
            <a:r>
              <a:rPr lang="en-US" sz="1900" dirty="0"/>
              <a:t>Monitor/alert/ticket </a:t>
            </a:r>
            <a:r>
              <a:rPr lang="en-US" sz="1900" dirty="0" smtClean="0"/>
              <a:t>IBM Cloud Private </a:t>
            </a:r>
            <a:r>
              <a:rPr lang="en-US" sz="1900" dirty="0"/>
              <a:t>infrastructure, services, applications, and log entries</a:t>
            </a:r>
          </a:p>
          <a:p>
            <a:pPr marL="457200" lvl="1" indent="-209550">
              <a:spcAft>
                <a:spcPts val="600"/>
              </a:spcAft>
              <a:buClr>
                <a:srgbClr val="00649D"/>
              </a:buClr>
              <a:buSzPct val="80000"/>
              <a:buFont typeface="Wingdings" panose="05000000000000000000" pitchFamily="2" charset="2"/>
              <a:buChar char="§"/>
            </a:pPr>
            <a:r>
              <a:rPr lang="en-US" sz="1900" dirty="0"/>
              <a:t>Search across log files on </a:t>
            </a:r>
            <a:r>
              <a:rPr lang="en-US" sz="1900" dirty="0" smtClean="0"/>
              <a:t>IBM Cloud Private</a:t>
            </a:r>
            <a:endParaRPr lang="en-US" sz="1900" dirty="0"/>
          </a:p>
          <a:p>
            <a:pPr marL="457200" lvl="1" indent="-209550">
              <a:spcAft>
                <a:spcPts val="600"/>
              </a:spcAft>
              <a:buClr>
                <a:srgbClr val="00649D"/>
              </a:buClr>
              <a:buSzPct val="80000"/>
              <a:buFont typeface="Wingdings" panose="05000000000000000000" pitchFamily="2" charset="2"/>
              <a:buChar char="§"/>
            </a:pPr>
            <a:r>
              <a:rPr lang="en-US" sz="1900" dirty="0"/>
              <a:t>Retain log files for greater than 90 days</a:t>
            </a:r>
          </a:p>
          <a:p>
            <a:pPr marL="457200" lvl="1" indent="-209550">
              <a:spcAft>
                <a:spcPts val="600"/>
              </a:spcAft>
              <a:buClr>
                <a:srgbClr val="00649D"/>
              </a:buClr>
              <a:buSzPct val="80000"/>
              <a:buFont typeface="Wingdings" panose="05000000000000000000" pitchFamily="2" charset="2"/>
              <a:buChar char="§"/>
            </a:pPr>
            <a:r>
              <a:rPr lang="en-US" sz="1900" dirty="0"/>
              <a:t>Visualize an application’s health and resource consumption in a dashboard</a:t>
            </a:r>
          </a:p>
          <a:p>
            <a:pPr marL="457200" lvl="1" indent="-209550">
              <a:spcAft>
                <a:spcPts val="600"/>
              </a:spcAft>
              <a:buClr>
                <a:srgbClr val="00649D"/>
              </a:buClr>
              <a:buSzPct val="80000"/>
              <a:buFont typeface="Wingdings" panose="05000000000000000000" pitchFamily="2" charset="2"/>
              <a:buChar char="§"/>
            </a:pPr>
            <a:r>
              <a:rPr lang="en-US" sz="1900" dirty="0"/>
              <a:t>Get metric data for capacity planning</a:t>
            </a:r>
          </a:p>
          <a:p>
            <a:pPr>
              <a:spcBef>
                <a:spcPts val="1200"/>
              </a:spcBef>
              <a:spcAft>
                <a:spcPts val="600"/>
              </a:spcAft>
            </a:pPr>
            <a:endParaRPr lang="en-US" sz="2100" dirty="0"/>
          </a:p>
          <a:p>
            <a:pPr marL="457200" indent="-457200">
              <a:spcBef>
                <a:spcPts val="1200"/>
              </a:spcBef>
              <a:spcAft>
                <a:spcPts val="600"/>
              </a:spcAft>
              <a:buFont typeface="Arial" charset="0"/>
              <a:buChar char="•"/>
            </a:pPr>
            <a:endParaRPr lang="en-US" sz="2100" dirty="0"/>
          </a:p>
        </p:txBody>
      </p:sp>
      <p:sp>
        <p:nvSpPr>
          <p:cNvPr id="5" name="Rectangle 4"/>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sp>
        <p:nvSpPr>
          <p:cNvPr id="8" name="Title 1"/>
          <p:cNvSpPr>
            <a:spLocks noGrp="1"/>
          </p:cNvSpPr>
          <p:nvPr>
            <p:ph type="title"/>
          </p:nvPr>
        </p:nvSpPr>
        <p:spPr/>
        <p:txBody>
          <a:bodyPr/>
          <a:lstStyle/>
          <a:p>
            <a:r>
              <a:rPr lang="en-US" dirty="0"/>
              <a:t>Operations/CSMO</a:t>
            </a:r>
          </a:p>
        </p:txBody>
      </p:sp>
    </p:spTree>
    <p:custDataLst>
      <p:tags r:id="rId1"/>
    </p:custDataLst>
    <p:extLst>
      <p:ext uri="{BB962C8B-B14F-4D97-AF65-F5344CB8AC3E}">
        <p14:creationId xmlns:p14="http://schemas.microsoft.com/office/powerpoint/2010/main" val="990177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3:</a:t>
            </a:r>
            <a:endParaRPr lang="en-US" dirty="0"/>
          </a:p>
        </p:txBody>
      </p:sp>
      <p:sp>
        <p:nvSpPr>
          <p:cNvPr id="6" name="Content Placeholder 5"/>
          <p:cNvSpPr>
            <a:spLocks noGrp="1"/>
          </p:cNvSpPr>
          <p:nvPr>
            <p:ph idx="1"/>
          </p:nvPr>
        </p:nvSpPr>
        <p:spPr>
          <a:xfrm>
            <a:off x="255588" y="1165225"/>
            <a:ext cx="6547884" cy="3382282"/>
          </a:xfrm>
        </p:spPr>
        <p:txBody>
          <a:bodyPr/>
          <a:lstStyle/>
          <a:p>
            <a:r>
              <a:rPr lang="en-US" sz="1800" dirty="0"/>
              <a:t>Transforming or evolving existing applications to cloud-native can be broken down into three paths.</a:t>
            </a:r>
            <a:endParaRPr lang="en-US" sz="1800" b="1" dirty="0" smtClean="0"/>
          </a:p>
          <a:p>
            <a:pPr lvl="1"/>
            <a:r>
              <a:rPr lang="en-US" sz="1600" b="1" dirty="0" smtClean="0"/>
              <a:t>Path </a:t>
            </a:r>
            <a:r>
              <a:rPr lang="en-US" sz="1600" b="1" dirty="0"/>
              <a:t>one</a:t>
            </a:r>
            <a:r>
              <a:rPr lang="en-US" sz="1600" dirty="0" smtClean="0"/>
              <a:t>: </a:t>
            </a:r>
            <a:r>
              <a:rPr lang="en-US" sz="1600" dirty="0"/>
              <a:t>Migrate existing applications to a virtualized infrastructure with a lift-and-shift approach while maintaining continuous application delivery.</a:t>
            </a:r>
            <a:br>
              <a:rPr lang="en-US" sz="1600" dirty="0"/>
            </a:br>
            <a:endParaRPr lang="en-US" sz="1600" dirty="0"/>
          </a:p>
          <a:p>
            <a:pPr lvl="1"/>
            <a:r>
              <a:rPr lang="en-US" sz="1600" b="1" dirty="0"/>
              <a:t>Path two</a:t>
            </a:r>
            <a:r>
              <a:rPr lang="en-US" sz="1600" dirty="0"/>
              <a:t>: Shift monolithic applications toward microservices architecture, running services in containers on a platform as a service (PaaS).</a:t>
            </a:r>
            <a:br>
              <a:rPr lang="en-US" sz="1600" dirty="0"/>
            </a:br>
            <a:endParaRPr lang="en-US" sz="1600" dirty="0"/>
          </a:p>
          <a:p>
            <a:pPr lvl="1"/>
            <a:r>
              <a:rPr lang="en-US" sz="1600" b="1" dirty="0"/>
              <a:t>Path three</a:t>
            </a:r>
            <a:r>
              <a:rPr lang="en-US" sz="1600" dirty="0" smtClean="0"/>
              <a:t>: </a:t>
            </a:r>
            <a:r>
              <a:rPr lang="en-US" sz="1600" dirty="0"/>
              <a:t>Implement rapidly scalable microservices and deploy them across the cloud platform's software-defined architecture</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488" y="932688"/>
            <a:ext cx="3285715" cy="495238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174" y="4547507"/>
            <a:ext cx="4737150" cy="2190133"/>
          </a:xfrm>
          <a:prstGeom prst="rect">
            <a:avLst/>
          </a:prstGeom>
        </p:spPr>
      </p:pic>
    </p:spTree>
    <p:custDataLst>
      <p:tags r:id="rId1"/>
    </p:custDataLst>
    <p:extLst>
      <p:ext uri="{BB962C8B-B14F-4D97-AF65-F5344CB8AC3E}">
        <p14:creationId xmlns:p14="http://schemas.microsoft.com/office/powerpoint/2010/main" val="1811001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Cloud-native application</a:t>
            </a:r>
            <a:endParaRPr lang="en-US" dirty="0"/>
          </a:p>
        </p:txBody>
      </p:sp>
      <p:sp>
        <p:nvSpPr>
          <p:cNvPr id="4" name="Rectangle 3"/>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sp>
        <p:nvSpPr>
          <p:cNvPr id="7" name="Content Placeholder 6"/>
          <p:cNvSpPr>
            <a:spLocks noGrp="1"/>
          </p:cNvSpPr>
          <p:nvPr>
            <p:ph sz="quarter" idx="11"/>
          </p:nvPr>
        </p:nvSpPr>
        <p:spPr>
          <a:xfrm>
            <a:off x="274320" y="1188720"/>
            <a:ext cx="7611332" cy="5080068"/>
          </a:xfrm>
        </p:spPr>
        <p:txBody>
          <a:bodyPr/>
          <a:lstStyle/>
          <a:p>
            <a:r>
              <a:rPr lang="en-US" sz="2100" dirty="0"/>
              <a:t>According to CNCF, </a:t>
            </a:r>
            <a:r>
              <a:rPr lang="en-US" sz="2100" dirty="0" smtClean="0"/>
              <a:t>a cloud-native </a:t>
            </a:r>
            <a:r>
              <a:rPr lang="en-US" sz="2100" dirty="0"/>
              <a:t>system </a:t>
            </a:r>
            <a:r>
              <a:rPr lang="en-US" sz="2100" dirty="0" smtClean="0"/>
              <a:t>has the </a:t>
            </a:r>
            <a:r>
              <a:rPr lang="en-US" sz="2100" dirty="0"/>
              <a:t>following properties:</a:t>
            </a:r>
          </a:p>
          <a:p>
            <a:pPr marL="457200" lvl="1" indent="-223838">
              <a:buClr>
                <a:srgbClr val="00649D"/>
              </a:buClr>
              <a:buSzPct val="80000"/>
              <a:buFont typeface="Wingdings" panose="05000000000000000000" pitchFamily="2" charset="2"/>
              <a:buChar char="§"/>
            </a:pPr>
            <a:r>
              <a:rPr lang="en-US" sz="1900" dirty="0"/>
              <a:t>Container packaged</a:t>
            </a:r>
          </a:p>
          <a:p>
            <a:pPr marL="457200" lvl="1" indent="-223838">
              <a:buClr>
                <a:srgbClr val="00649D"/>
              </a:buClr>
              <a:buSzPct val="80000"/>
              <a:buFont typeface="Wingdings" panose="05000000000000000000" pitchFamily="2" charset="2"/>
              <a:buChar char="§"/>
            </a:pPr>
            <a:r>
              <a:rPr lang="en-US" sz="1900" dirty="0"/>
              <a:t>Dynamically managed (scheduling)</a:t>
            </a:r>
          </a:p>
          <a:p>
            <a:pPr marL="457200" lvl="1" indent="-223838">
              <a:buClr>
                <a:srgbClr val="00649D"/>
              </a:buClr>
              <a:buSzPct val="80000"/>
              <a:buFont typeface="Wingdings" panose="05000000000000000000" pitchFamily="2" charset="2"/>
              <a:buChar char="§"/>
            </a:pPr>
            <a:r>
              <a:rPr lang="en-US" sz="1900" dirty="0"/>
              <a:t>Microservices oriented</a:t>
            </a:r>
          </a:p>
          <a:p>
            <a:endParaRPr lang="en-US" sz="2400" dirty="0"/>
          </a:p>
          <a:p>
            <a:pPr>
              <a:spcAft>
                <a:spcPts val="1823"/>
              </a:spcAft>
            </a:pPr>
            <a:r>
              <a:rPr lang="en-US" sz="2100" dirty="0" smtClean="0"/>
              <a:t>A </a:t>
            </a:r>
            <a:r>
              <a:rPr lang="en-US" sz="2100" b="1" i="1" dirty="0" smtClean="0"/>
              <a:t>cloud-native solution </a:t>
            </a:r>
            <a:r>
              <a:rPr lang="en-US" sz="2100" dirty="0" smtClean="0"/>
              <a:t>is considered to </a:t>
            </a:r>
            <a:r>
              <a:rPr lang="en-US" sz="2100" dirty="0"/>
              <a:t>be an application that is compliant with the </a:t>
            </a:r>
            <a:r>
              <a:rPr lang="en-US" sz="2100" dirty="0">
                <a:hlinkClick r:id="rId4"/>
              </a:rPr>
              <a:t>Twelve-Factor </a:t>
            </a:r>
            <a:r>
              <a:rPr lang="en-US" sz="2100" dirty="0" smtClean="0"/>
              <a:t>rules</a:t>
            </a:r>
            <a:endParaRPr lang="en-US" sz="2100" dirty="0"/>
          </a:p>
          <a:p>
            <a:endParaRPr lang="en-US"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3258" y="1359906"/>
            <a:ext cx="3314286" cy="3047619"/>
          </a:xfrm>
          <a:prstGeom prst="rect">
            <a:avLst/>
          </a:prstGeom>
        </p:spPr>
      </p:pic>
    </p:spTree>
    <p:custDataLst>
      <p:tags r:id="rId1"/>
    </p:custDataLst>
    <p:extLst>
      <p:ext uri="{BB962C8B-B14F-4D97-AF65-F5344CB8AC3E}">
        <p14:creationId xmlns:p14="http://schemas.microsoft.com/office/powerpoint/2010/main" val="1419252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Refactor </a:t>
            </a:r>
            <a:r>
              <a:rPr lang="en-US" dirty="0"/>
              <a:t>to cloud-native </a:t>
            </a:r>
            <a:r>
              <a:rPr lang="en-US" dirty="0" smtClean="0"/>
              <a:t>microservices</a:t>
            </a:r>
            <a:r>
              <a:rPr lang="en-US" dirty="0"/>
              <a:t/>
            </a:r>
            <a:br>
              <a:rPr lang="en-US" dirty="0"/>
            </a:br>
            <a:endParaRPr lang="en-US" dirty="0"/>
          </a:p>
        </p:txBody>
      </p:sp>
      <p:sp>
        <p:nvSpPr>
          <p:cNvPr id="7" name="Content Placeholder 6"/>
          <p:cNvSpPr>
            <a:spLocks noGrp="1"/>
          </p:cNvSpPr>
          <p:nvPr>
            <p:ph idx="1"/>
          </p:nvPr>
        </p:nvSpPr>
        <p:spPr>
          <a:xfrm>
            <a:off x="255588" y="4202884"/>
            <a:ext cx="4358357" cy="2108200"/>
          </a:xfrm>
        </p:spPr>
        <p:txBody>
          <a:bodyPr/>
          <a:lstStyle/>
          <a:p>
            <a:r>
              <a:rPr lang="en-US" sz="1600" dirty="0"/>
              <a:t>The current architecture has a single relational database schema that contains in product, </a:t>
            </a:r>
            <a:r>
              <a:rPr lang="en-US" sz="1600" dirty="0" smtClean="0"/>
              <a:t>customer, ordering </a:t>
            </a:r>
            <a:r>
              <a:rPr lang="en-US" sz="1600" dirty="0"/>
              <a:t>and other information.  </a:t>
            </a:r>
            <a:endParaRPr lang="en-US" sz="1600" dirty="0" smtClean="0"/>
          </a:p>
          <a:p>
            <a:r>
              <a:rPr lang="en-US" sz="1600" dirty="0" smtClean="0"/>
              <a:t>There </a:t>
            </a:r>
            <a:r>
              <a:rPr lang="en-US" sz="1600" dirty="0"/>
              <a:t>is a single EAR file that uses an EJB and JPA for persistence.  </a:t>
            </a:r>
            <a:endParaRPr lang="en-US" sz="1600" dirty="0" smtClean="0"/>
          </a:p>
          <a:p>
            <a:r>
              <a:rPr lang="en-US" sz="1600" dirty="0" smtClean="0"/>
              <a:t>The </a:t>
            </a:r>
            <a:r>
              <a:rPr lang="en-US" sz="1600" dirty="0"/>
              <a:t>customer experience is provided through a Dojo Web Application. </a:t>
            </a:r>
          </a:p>
        </p:txBody>
      </p:sp>
      <p:sp>
        <p:nvSpPr>
          <p:cNvPr id="4" name="Footer Placeholder 3"/>
          <p:cNvSpPr>
            <a:spLocks noGrp="1"/>
          </p:cNvSpPr>
          <p:nvPr>
            <p:ph type="ftr" sz="quarter" idx="11"/>
          </p:nvPr>
        </p:nvSpPr>
        <p:spPr/>
        <p:txBody>
          <a:bodyPr/>
          <a:lstStyle/>
          <a:p>
            <a:pPr>
              <a:defRPr/>
            </a:pPr>
            <a:r>
              <a:rPr lang="en-US" dirty="0" smtClean="0"/>
              <a:t>© Copyright IBM Corporation 2017</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121" y="1333850"/>
            <a:ext cx="3437789" cy="275997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6381" y="1157772"/>
            <a:ext cx="4564675" cy="3414228"/>
          </a:xfrm>
          <a:prstGeom prst="rect">
            <a:avLst/>
          </a:prstGeom>
        </p:spPr>
      </p:pic>
      <p:sp>
        <p:nvSpPr>
          <p:cNvPr id="8" name="Content Placeholder 6"/>
          <p:cNvSpPr txBox="1">
            <a:spLocks/>
          </p:cNvSpPr>
          <p:nvPr/>
        </p:nvSpPr>
        <p:spPr bwMode="gray">
          <a:xfrm>
            <a:off x="5776942" y="4572000"/>
            <a:ext cx="6227704"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marL="228600" indent="-228600" algn="l" defTabSz="896938" rtl="0" eaLnBrk="1" fontAlgn="base" hangingPunct="1">
              <a:spcBef>
                <a:spcPts val="900"/>
              </a:spcBef>
              <a:spcAft>
                <a:spcPct val="0"/>
              </a:spcAft>
              <a:buClr>
                <a:srgbClr val="00649D"/>
              </a:buClr>
              <a:buSzPct val="100000"/>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228600" algn="l" defTabSz="896938" rtl="0" eaLnBrk="1" fontAlgn="base" hangingPunct="1">
              <a:spcBef>
                <a:spcPts val="300"/>
              </a:spcBef>
              <a:spcAft>
                <a:spcPct val="0"/>
              </a:spcAft>
              <a:buClr>
                <a:srgbClr val="00649D"/>
              </a:buClr>
              <a:buSzPct val="80000"/>
              <a:buFont typeface="Wingdings" pitchFamily="2" charset="2"/>
              <a:buChar char="§"/>
              <a:defRPr kern="1200">
                <a:solidFill>
                  <a:schemeClr val="tx1"/>
                </a:solidFill>
                <a:latin typeface="Arial" panose="020B0604020202020204" pitchFamily="34" charset="0"/>
                <a:ea typeface="+mn-ea"/>
                <a:cs typeface="Arial" panose="020B0604020202020204" pitchFamily="34" charset="0"/>
              </a:defRPr>
            </a:lvl2pPr>
            <a:lvl3pPr marL="685800" indent="-228600" algn="l" defTabSz="896938" rtl="0" eaLnBrk="1" fontAlgn="base" hangingPunct="1">
              <a:spcBef>
                <a:spcPts val="200"/>
              </a:spcBef>
              <a:spcAft>
                <a:spcPct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79984" indent="0" algn="l" defTabSz="896938" rtl="0" eaLnBrk="1" fontAlgn="base" hangingPunct="1">
              <a:spcBef>
                <a:spcPct val="0"/>
              </a:spcBef>
              <a:spcAft>
                <a:spcPct val="25000"/>
              </a:spcAft>
              <a:buClr>
                <a:srgbClr val="1966B2"/>
              </a:buClr>
              <a:buFont typeface="Arial"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charset="0"/>
              <a:buChar char="&gt;"/>
              <a:defRPr sz="1600" kern="1200">
                <a:solidFill>
                  <a:schemeClr val="tx1"/>
                </a:solidFill>
                <a:latin typeface="+mn-lt"/>
                <a:ea typeface="+mn-ea"/>
                <a:cs typeface="Arial" charset="0"/>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a:lstStyle>
          <a:p>
            <a:r>
              <a:rPr lang="en-US" sz="1600" dirty="0" smtClean="0"/>
              <a:t>The </a:t>
            </a:r>
            <a:r>
              <a:rPr lang="en-US" sz="1600" dirty="0"/>
              <a:t>refactored architecture is implemented with rapidly scalable </a:t>
            </a:r>
            <a:r>
              <a:rPr lang="en-US" sz="1600" dirty="0" smtClean="0"/>
              <a:t>microservices</a:t>
            </a:r>
          </a:p>
          <a:p>
            <a:r>
              <a:rPr lang="en-US" sz="1600" dirty="0"/>
              <a:t>Catalog data is imported into Elastic Search with fuzzy search capabilities</a:t>
            </a:r>
            <a:r>
              <a:rPr lang="en-US" sz="1600" dirty="0" smtClean="0"/>
              <a:t>.</a:t>
            </a:r>
          </a:p>
          <a:p>
            <a:r>
              <a:rPr lang="en-US" sz="1600" dirty="0" smtClean="0"/>
              <a:t>Customer </a:t>
            </a:r>
            <a:r>
              <a:rPr lang="en-US" sz="1600" dirty="0"/>
              <a:t>data is modeled and stored in a document NoSQL store</a:t>
            </a:r>
          </a:p>
        </p:txBody>
      </p:sp>
    </p:spTree>
    <p:custDataLst>
      <p:tags r:id="rId1"/>
    </p:custDataLst>
    <p:extLst>
      <p:ext uri="{BB962C8B-B14F-4D97-AF65-F5344CB8AC3E}">
        <p14:creationId xmlns:p14="http://schemas.microsoft.com/office/powerpoint/2010/main" val="2286443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21464" y="3752152"/>
            <a:ext cx="3628572" cy="961905"/>
          </a:xfrm>
        </p:spPr>
      </p:pic>
      <p:sp>
        <p:nvSpPr>
          <p:cNvPr id="5" name="Rectangle 4"/>
          <p:cNvSpPr/>
          <p:nvPr/>
        </p:nvSpPr>
        <p:spPr>
          <a:xfrm>
            <a:off x="310392" y="1090569"/>
            <a:ext cx="8414158" cy="5016758"/>
          </a:xfrm>
          <a:prstGeom prst="rect">
            <a:avLst/>
          </a:prstGeom>
        </p:spPr>
        <p:txBody>
          <a:bodyPr wrap="square">
            <a:spAutoFit/>
          </a:bodyPr>
          <a:lstStyle/>
          <a:p>
            <a:r>
              <a:rPr lang="en-US" sz="1600" dirty="0"/>
              <a:t>A container</a:t>
            </a:r>
            <a:r>
              <a:rPr lang="en-US" sz="1600" dirty="0" smtClean="0"/>
              <a:t>:</a:t>
            </a:r>
          </a:p>
          <a:p>
            <a:pPr marL="285750" indent="-285750">
              <a:buFont typeface="Arial" pitchFamily="34" charset="0"/>
              <a:buChar char="•"/>
            </a:pPr>
            <a:r>
              <a:rPr lang="en-US" sz="1600" dirty="0" smtClean="0"/>
              <a:t>Has </a:t>
            </a:r>
            <a:r>
              <a:rPr lang="en-US" sz="1600" dirty="0"/>
              <a:t>the benefits of resource isolation and allocation</a:t>
            </a:r>
          </a:p>
          <a:p>
            <a:pPr marL="285750" indent="-285750">
              <a:buFont typeface="Arial" pitchFamily="34" charset="0"/>
              <a:buChar char="•"/>
            </a:pPr>
            <a:r>
              <a:rPr lang="en-US" sz="1600" dirty="0"/>
              <a:t>Runs in a host environment and shares the services that are provided by the host</a:t>
            </a:r>
          </a:p>
          <a:p>
            <a:pPr marL="285750" indent="-285750">
              <a:buFont typeface="Arial" pitchFamily="34" charset="0"/>
              <a:buChar char="•"/>
            </a:pPr>
            <a:r>
              <a:rPr lang="en-US" sz="1600" dirty="0"/>
              <a:t>Helps you build applications faster because you begin with software installed and configured</a:t>
            </a:r>
          </a:p>
          <a:p>
            <a:endParaRPr lang="en-US" sz="1600" dirty="0" smtClean="0"/>
          </a:p>
          <a:p>
            <a:r>
              <a:rPr lang="en-US" sz="1600" dirty="0" smtClean="0"/>
              <a:t>Containers </a:t>
            </a:r>
            <a:r>
              <a:rPr lang="en-US" sz="1600" dirty="0"/>
              <a:t>are portable since any platform with a container engine can run containers.</a:t>
            </a:r>
            <a:br>
              <a:rPr lang="en-US" sz="1600" dirty="0"/>
            </a:br>
            <a:endParaRPr lang="en-US" sz="1600" dirty="0"/>
          </a:p>
          <a:p>
            <a:r>
              <a:rPr lang="en-US" sz="1600" dirty="0"/>
              <a:t>Containers are easy to manage:</a:t>
            </a:r>
          </a:p>
          <a:p>
            <a:pPr marL="285750" indent="-285750">
              <a:buFont typeface="Arial" pitchFamily="34" charset="0"/>
              <a:buChar char="•"/>
            </a:pPr>
            <a:r>
              <a:rPr lang="en-US" sz="1600" dirty="0"/>
              <a:t>Container images are easy to share, download, and delete (especially with Docker registries)</a:t>
            </a:r>
          </a:p>
          <a:p>
            <a:pPr marL="285750" indent="-285750">
              <a:buFont typeface="Arial" pitchFamily="34" charset="0"/>
              <a:buChar char="•"/>
            </a:pPr>
            <a:r>
              <a:rPr lang="en-US" sz="1600" dirty="0"/>
              <a:t>Container instances are easy to create and delete</a:t>
            </a:r>
          </a:p>
          <a:p>
            <a:pPr marL="285750" indent="-285750">
              <a:buFont typeface="Arial" pitchFamily="34" charset="0"/>
              <a:buChar char="•"/>
            </a:pPr>
            <a:r>
              <a:rPr lang="en-US" sz="1600" dirty="0"/>
              <a:t>Each container instance is easy and fast to start and stop</a:t>
            </a:r>
          </a:p>
          <a:p>
            <a:endParaRPr lang="en-US" sz="1600" dirty="0" smtClean="0"/>
          </a:p>
          <a:p>
            <a:r>
              <a:rPr lang="en-US" sz="1600" dirty="0" smtClean="0"/>
              <a:t>Containers </a:t>
            </a:r>
            <a:r>
              <a:rPr lang="en-US" sz="1600" dirty="0"/>
              <a:t>provide just enough isolation</a:t>
            </a:r>
            <a:r>
              <a:rPr lang="en-US" sz="1600" dirty="0" smtClean="0"/>
              <a:t>:</a:t>
            </a:r>
          </a:p>
          <a:p>
            <a:pPr marL="285750" indent="-285750">
              <a:buFont typeface="Arial" pitchFamily="34" charset="0"/>
              <a:buChar char="•"/>
            </a:pPr>
            <a:r>
              <a:rPr lang="en-US" sz="1600" dirty="0" smtClean="0"/>
              <a:t>More </a:t>
            </a:r>
            <a:r>
              <a:rPr lang="en-US" sz="1600" dirty="0"/>
              <a:t>lightweight than virtual machines </a:t>
            </a:r>
          </a:p>
          <a:p>
            <a:pPr marL="285750" indent="-285750">
              <a:buFont typeface="Arial" pitchFamily="34" charset="0"/>
              <a:buChar char="•"/>
            </a:pPr>
            <a:r>
              <a:rPr lang="en-US" sz="1600" dirty="0"/>
              <a:t>Processes share the operating system kernel but are </a:t>
            </a:r>
            <a:r>
              <a:rPr lang="en-US" sz="1600" dirty="0" smtClean="0"/>
              <a:t>segregated</a:t>
            </a:r>
          </a:p>
          <a:p>
            <a:pPr marL="285750" indent="-285750">
              <a:buFont typeface="Arial" pitchFamily="34" charset="0"/>
              <a:buChar char="•"/>
            </a:pPr>
            <a:endParaRPr lang="en-US" sz="1600" dirty="0"/>
          </a:p>
          <a:p>
            <a:r>
              <a:rPr lang="en-US" sz="1600" dirty="0"/>
              <a:t>Containers use hardware more efficiently because of their greater density than virtual machines (especially Docker containers, which can share layers).</a:t>
            </a:r>
          </a:p>
        </p:txBody>
      </p:sp>
    </p:spTree>
    <p:custDataLst>
      <p:tags r:id="rId1"/>
    </p:custDataLst>
    <p:extLst>
      <p:ext uri="{BB962C8B-B14F-4D97-AF65-F5344CB8AC3E}">
        <p14:creationId xmlns:p14="http://schemas.microsoft.com/office/powerpoint/2010/main" val="1184020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management</a:t>
            </a:r>
            <a:endParaRPr lang="en-US" dirty="0"/>
          </a:p>
        </p:txBody>
      </p:sp>
      <p:sp>
        <p:nvSpPr>
          <p:cNvPr id="3" name="Content Placeholder 2"/>
          <p:cNvSpPr>
            <a:spLocks noGrp="1"/>
          </p:cNvSpPr>
          <p:nvPr>
            <p:ph sz="quarter" idx="11"/>
          </p:nvPr>
        </p:nvSpPr>
        <p:spPr>
          <a:xfrm>
            <a:off x="390687" y="1203088"/>
            <a:ext cx="7931192" cy="5281601"/>
          </a:xfrm>
        </p:spPr>
        <p:txBody>
          <a:bodyPr/>
          <a:lstStyle/>
          <a:p>
            <a:r>
              <a:rPr lang="en-US" dirty="0"/>
              <a:t>Dynamic management is </a:t>
            </a:r>
            <a:r>
              <a:rPr lang="en-US" dirty="0" smtClean="0"/>
              <a:t>the orchestration of containers </a:t>
            </a:r>
            <a:r>
              <a:rPr lang="en-US" dirty="0"/>
              <a:t>by managing the deployment, placement and lifecycle of containers. </a:t>
            </a:r>
            <a:endParaRPr lang="en-US" dirty="0" smtClean="0"/>
          </a:p>
          <a:p>
            <a:r>
              <a:rPr lang="en-US" dirty="0" smtClean="0"/>
              <a:t>Tools </a:t>
            </a:r>
            <a:r>
              <a:rPr lang="en-US" dirty="0"/>
              <a:t>that provide these capabilities are called container orchestrators. They can provide:</a:t>
            </a:r>
          </a:p>
          <a:p>
            <a:pPr lvl="1"/>
            <a:r>
              <a:rPr lang="en-US" b="1" dirty="0"/>
              <a:t>Cluster management:</a:t>
            </a:r>
            <a:r>
              <a:rPr lang="en-US" dirty="0"/>
              <a:t> Federation of multiple hosts into one target</a:t>
            </a:r>
            <a:r>
              <a:rPr lang="en-US" dirty="0" smtClean="0"/>
              <a:t>.</a:t>
            </a:r>
          </a:p>
          <a:p>
            <a:pPr lvl="1"/>
            <a:endParaRPr lang="en-US" dirty="0"/>
          </a:p>
          <a:p>
            <a:pPr lvl="1"/>
            <a:r>
              <a:rPr lang="en-US" b="1" dirty="0"/>
              <a:t>Schedule management:</a:t>
            </a:r>
            <a:r>
              <a:rPr lang="en-US" dirty="0"/>
              <a:t> Distribution of containers across nodes via a scheduler. </a:t>
            </a:r>
            <a:br>
              <a:rPr lang="en-US" dirty="0"/>
            </a:br>
            <a:endParaRPr lang="en-US" dirty="0"/>
          </a:p>
          <a:p>
            <a:pPr lvl="1"/>
            <a:r>
              <a:rPr lang="en-US" b="1" dirty="0"/>
              <a:t>Service discovery:</a:t>
            </a:r>
            <a:r>
              <a:rPr lang="en-US" dirty="0"/>
              <a:t> Discover where containers are located and distributes client requests across containers. </a:t>
            </a:r>
            <a:br>
              <a:rPr lang="en-US" dirty="0"/>
            </a:br>
            <a:endParaRPr lang="en-US" dirty="0"/>
          </a:p>
          <a:p>
            <a:pPr lvl="1"/>
            <a:r>
              <a:rPr lang="en-US" b="1" dirty="0"/>
              <a:t>Replication: </a:t>
            </a:r>
            <a:r>
              <a:rPr lang="en-US" dirty="0"/>
              <a:t>Ensure the appropriate number of nodes and containers are available for the requested workload. </a:t>
            </a:r>
            <a:br>
              <a:rPr lang="en-US" dirty="0"/>
            </a:br>
            <a:endParaRPr lang="en-US" dirty="0"/>
          </a:p>
          <a:p>
            <a:pPr lvl="1"/>
            <a:r>
              <a:rPr lang="en-US" b="1" dirty="0"/>
              <a:t>Health management:</a:t>
            </a:r>
            <a:r>
              <a:rPr lang="en-US" dirty="0"/>
              <a:t> Detection and replacement of unhealthy containers and nodes. </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9003" y="1251911"/>
            <a:ext cx="3797761" cy="2772268"/>
          </a:xfrm>
          <a:prstGeom prst="rect">
            <a:avLst/>
          </a:prstGeom>
        </p:spPr>
      </p:pic>
    </p:spTree>
    <p:custDataLst>
      <p:tags r:id="rId1"/>
    </p:custDataLst>
    <p:extLst>
      <p:ext uri="{BB962C8B-B14F-4D97-AF65-F5344CB8AC3E}">
        <p14:creationId xmlns:p14="http://schemas.microsoft.com/office/powerpoint/2010/main" val="3283360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sp>
        <p:nvSpPr>
          <p:cNvPr id="3" name="Content Placeholder 2"/>
          <p:cNvSpPr>
            <a:spLocks noGrp="1"/>
          </p:cNvSpPr>
          <p:nvPr>
            <p:ph sz="quarter" idx="11"/>
          </p:nvPr>
        </p:nvSpPr>
        <p:spPr>
          <a:xfrm>
            <a:off x="390687" y="1203089"/>
            <a:ext cx="6538619" cy="5080068"/>
          </a:xfrm>
        </p:spPr>
        <p:txBody>
          <a:bodyPr/>
          <a:lstStyle/>
          <a:p>
            <a:pPr marL="0" indent="0">
              <a:buNone/>
            </a:pPr>
            <a:r>
              <a:rPr lang="en-US" dirty="0"/>
              <a:t>Microservices is an engineering approach and application architectural style that reduces an application into single function modules.</a:t>
            </a:r>
          </a:p>
          <a:p>
            <a:r>
              <a:rPr lang="en-US" dirty="0"/>
              <a:t>Large monolithic applications are broken into small services.  Services have well-defined interfaces that are independently deployed</a:t>
            </a:r>
            <a:r>
              <a:rPr lang="en-US" dirty="0" smtClean="0"/>
              <a:t>.</a:t>
            </a:r>
            <a:endParaRPr lang="en-US" dirty="0"/>
          </a:p>
          <a:p>
            <a:r>
              <a:rPr lang="en-US" dirty="0"/>
              <a:t>A single network-accessible service is the smallest deployable unit for a microservices application.</a:t>
            </a:r>
          </a:p>
          <a:p>
            <a:r>
              <a:rPr lang="en-US" dirty="0"/>
              <a:t>Each service runs in its own process. This rule, sometimes stated as "one service per container," </a:t>
            </a:r>
            <a:r>
              <a:rPr lang="en-US" dirty="0" smtClean="0"/>
              <a:t>can </a:t>
            </a:r>
            <a:r>
              <a:rPr lang="en-US" dirty="0"/>
              <a:t>be a Docker container or any other lightweight deployment mechanism, such as a Cloud Foundry runtime.</a:t>
            </a:r>
          </a:p>
          <a:p>
            <a:r>
              <a:rPr lang="en-US" dirty="0"/>
              <a:t>They are operated by a small team which owns the entire lifecycle of the service.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530" y="2741533"/>
            <a:ext cx="4860084" cy="1751440"/>
          </a:xfrm>
          <a:prstGeom prst="rect">
            <a:avLst/>
          </a:prstGeom>
        </p:spPr>
      </p:pic>
    </p:spTree>
    <p:custDataLst>
      <p:tags r:id="rId1"/>
    </p:custDataLst>
    <p:extLst>
      <p:ext uri="{BB962C8B-B14F-4D97-AF65-F5344CB8AC3E}">
        <p14:creationId xmlns:p14="http://schemas.microsoft.com/office/powerpoint/2010/main" val="2867266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Twelve-factor applications</a:t>
            </a:r>
            <a:endParaRPr lang="en-US" dirty="0"/>
          </a:p>
        </p:txBody>
      </p:sp>
      <p:sp>
        <p:nvSpPr>
          <p:cNvPr id="3" name="Content Placeholder 2"/>
          <p:cNvSpPr>
            <a:spLocks noGrp="1"/>
          </p:cNvSpPr>
          <p:nvPr>
            <p:ph idx="1"/>
          </p:nvPr>
        </p:nvSpPr>
        <p:spPr>
          <a:xfrm>
            <a:off x="255588" y="1165226"/>
            <a:ext cx="8611575" cy="4631568"/>
          </a:xfrm>
        </p:spPr>
        <p:txBody>
          <a:bodyPr/>
          <a:lstStyle/>
          <a:p>
            <a:pPr marL="0" indent="0">
              <a:buNone/>
            </a:pPr>
            <a:r>
              <a:rPr lang="en-US" sz="1400" dirty="0" smtClean="0"/>
              <a:t>Methodology </a:t>
            </a:r>
            <a:r>
              <a:rPr lang="en-US" sz="1400" dirty="0"/>
              <a:t>which defines 12 factors that services should follow to build portable, resilient applications for cloud environments and accessible as web applications that deliver software-as-a-service (SaaS).</a:t>
            </a:r>
            <a:endParaRPr lang="en-US" sz="1400" dirty="0" smtClean="0"/>
          </a:p>
          <a:p>
            <a:pPr marL="457200" indent="-457200">
              <a:buFont typeface="+mj-lt"/>
              <a:buAutoNum type="arabicPeriod"/>
            </a:pPr>
            <a:r>
              <a:rPr lang="en-US" sz="1400" dirty="0" smtClean="0">
                <a:solidFill>
                  <a:schemeClr val="bg1">
                    <a:lumMod val="50000"/>
                  </a:schemeClr>
                </a:solidFill>
              </a:rPr>
              <a:t>Codebase</a:t>
            </a:r>
            <a:r>
              <a:rPr lang="en-US" sz="1400" dirty="0" smtClean="0"/>
              <a:t>: One codebase that is tracked in revision control with many deployments</a:t>
            </a:r>
          </a:p>
          <a:p>
            <a:pPr marL="457200" indent="-457200">
              <a:buFont typeface="+mj-lt"/>
              <a:buAutoNum type="arabicPeriod"/>
            </a:pPr>
            <a:r>
              <a:rPr lang="en-US" sz="1400" dirty="0" smtClean="0">
                <a:solidFill>
                  <a:schemeClr val="bg1">
                    <a:lumMod val="50000"/>
                  </a:schemeClr>
                </a:solidFill>
              </a:rPr>
              <a:t>Dependencies</a:t>
            </a:r>
            <a:r>
              <a:rPr lang="en-US" sz="1400" dirty="0" smtClean="0"/>
              <a:t>: Explicitly declare and isolate dependencies</a:t>
            </a:r>
          </a:p>
          <a:p>
            <a:pPr marL="457200" indent="-457200">
              <a:buFont typeface="+mj-lt"/>
              <a:buAutoNum type="arabicPeriod"/>
            </a:pPr>
            <a:r>
              <a:rPr lang="en-US" sz="1400" dirty="0" smtClean="0">
                <a:solidFill>
                  <a:schemeClr val="bg1">
                    <a:lumMod val="50000"/>
                  </a:schemeClr>
                </a:solidFill>
              </a:rPr>
              <a:t>Configuration</a:t>
            </a:r>
            <a:r>
              <a:rPr lang="en-US" sz="1400" dirty="0" smtClean="0"/>
              <a:t>: Store configuration in the environment</a:t>
            </a:r>
          </a:p>
          <a:p>
            <a:pPr marL="457200" indent="-457200">
              <a:buFont typeface="+mj-lt"/>
              <a:buAutoNum type="arabicPeriod"/>
            </a:pPr>
            <a:r>
              <a:rPr lang="en-US" sz="1400" dirty="0" smtClean="0">
                <a:solidFill>
                  <a:schemeClr val="bg1">
                    <a:lumMod val="50000"/>
                  </a:schemeClr>
                </a:solidFill>
              </a:rPr>
              <a:t>Backing services</a:t>
            </a:r>
            <a:r>
              <a:rPr lang="en-US" sz="1400" dirty="0" smtClean="0"/>
              <a:t>: Treat backing services as attached resources</a:t>
            </a:r>
          </a:p>
          <a:p>
            <a:pPr marL="457200" indent="-457200">
              <a:buFont typeface="+mj-lt"/>
              <a:buAutoNum type="arabicPeriod"/>
            </a:pPr>
            <a:r>
              <a:rPr lang="en-US" sz="1400" dirty="0" smtClean="0">
                <a:solidFill>
                  <a:schemeClr val="bg1">
                    <a:lumMod val="50000"/>
                  </a:schemeClr>
                </a:solidFill>
              </a:rPr>
              <a:t>Build, release, run</a:t>
            </a:r>
            <a:r>
              <a:rPr lang="en-US" sz="1400" dirty="0" smtClean="0"/>
              <a:t>: Strictly separate build and run stages</a:t>
            </a:r>
          </a:p>
          <a:p>
            <a:pPr marL="457200" indent="-457200">
              <a:buFont typeface="+mj-lt"/>
              <a:buAutoNum type="arabicPeriod"/>
            </a:pPr>
            <a:r>
              <a:rPr lang="en-US" sz="1400" dirty="0" smtClean="0">
                <a:solidFill>
                  <a:schemeClr val="bg1">
                    <a:lumMod val="50000"/>
                  </a:schemeClr>
                </a:solidFill>
              </a:rPr>
              <a:t>Processes:</a:t>
            </a:r>
            <a:r>
              <a:rPr lang="en-US" sz="1400" dirty="0" smtClean="0"/>
              <a:t> Execute the app as one or more stateless processes</a:t>
            </a:r>
          </a:p>
          <a:p>
            <a:pPr marL="457200" indent="-457200">
              <a:buFont typeface="+mj-lt"/>
              <a:buAutoNum type="arabicPeriod"/>
            </a:pPr>
            <a:r>
              <a:rPr lang="en-US" sz="1400" dirty="0" smtClean="0">
                <a:solidFill>
                  <a:schemeClr val="bg1">
                    <a:lumMod val="50000"/>
                  </a:schemeClr>
                </a:solidFill>
              </a:rPr>
              <a:t>Port binding</a:t>
            </a:r>
            <a:r>
              <a:rPr lang="en-US" sz="1400" dirty="0" smtClean="0"/>
              <a:t>: Export services with port bindings</a:t>
            </a:r>
          </a:p>
          <a:p>
            <a:pPr marL="457200" indent="-457200">
              <a:buFont typeface="+mj-lt"/>
              <a:buAutoNum type="arabicPeriod"/>
            </a:pPr>
            <a:r>
              <a:rPr lang="en-US" sz="1400" dirty="0" smtClean="0">
                <a:solidFill>
                  <a:schemeClr val="bg1">
                    <a:lumMod val="50000"/>
                  </a:schemeClr>
                </a:solidFill>
              </a:rPr>
              <a:t>Concurrency</a:t>
            </a:r>
            <a:r>
              <a:rPr lang="en-US" sz="1400" dirty="0" smtClean="0"/>
              <a:t>: Scale out using the process model</a:t>
            </a:r>
          </a:p>
          <a:p>
            <a:pPr marL="457200" indent="-457200">
              <a:buFont typeface="+mj-lt"/>
              <a:buAutoNum type="arabicPeriod"/>
            </a:pPr>
            <a:r>
              <a:rPr lang="en-US" sz="1400" dirty="0" smtClean="0">
                <a:solidFill>
                  <a:schemeClr val="bg1">
                    <a:lumMod val="50000"/>
                  </a:schemeClr>
                </a:solidFill>
              </a:rPr>
              <a:t>Disposability</a:t>
            </a:r>
            <a:r>
              <a:rPr lang="en-US" sz="1400" dirty="0" smtClean="0"/>
              <a:t>: Maximize robustness with fast startup and efficient shutdown</a:t>
            </a:r>
          </a:p>
          <a:p>
            <a:pPr marL="457200" indent="-457200">
              <a:buFont typeface="+mj-lt"/>
              <a:buAutoNum type="arabicPeriod"/>
            </a:pPr>
            <a:r>
              <a:rPr lang="en-US" sz="1400" dirty="0" smtClean="0">
                <a:solidFill>
                  <a:schemeClr val="bg1">
                    <a:lumMod val="50000"/>
                  </a:schemeClr>
                </a:solidFill>
              </a:rPr>
              <a:t>Development and production parity</a:t>
            </a:r>
            <a:r>
              <a:rPr lang="en-US" sz="1400" dirty="0" smtClean="0"/>
              <a:t>: Keep development, staging and production as similar as possible</a:t>
            </a:r>
          </a:p>
          <a:p>
            <a:pPr marL="457200" indent="-457200">
              <a:buFont typeface="+mj-lt"/>
              <a:buAutoNum type="arabicPeriod"/>
            </a:pPr>
            <a:r>
              <a:rPr lang="en-US" sz="1400" dirty="0" smtClean="0">
                <a:solidFill>
                  <a:schemeClr val="bg1">
                    <a:lumMod val="50000"/>
                  </a:schemeClr>
                </a:solidFill>
              </a:rPr>
              <a:t>Logs</a:t>
            </a:r>
            <a:r>
              <a:rPr lang="en-US" sz="1400" dirty="0" smtClean="0"/>
              <a:t>: Treat logs as event streams</a:t>
            </a:r>
          </a:p>
          <a:p>
            <a:pPr marL="457200" indent="-457200">
              <a:buFont typeface="+mj-lt"/>
              <a:buAutoNum type="arabicPeriod"/>
            </a:pPr>
            <a:r>
              <a:rPr lang="en-US" sz="1400" dirty="0" smtClean="0">
                <a:solidFill>
                  <a:schemeClr val="bg1">
                    <a:lumMod val="50000"/>
                  </a:schemeClr>
                </a:solidFill>
              </a:rPr>
              <a:t>Admin processes</a:t>
            </a:r>
            <a:r>
              <a:rPr lang="en-US" sz="1400" dirty="0" smtClean="0"/>
              <a:t>: Run administrative and management tasks as one-off processes</a:t>
            </a:r>
            <a:endParaRPr lang="en-US" sz="1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4109" y="1277058"/>
            <a:ext cx="857143" cy="847619"/>
          </a:xfrm>
          <a:prstGeom prst="rect">
            <a:avLst/>
          </a:prstGeom>
        </p:spPr>
      </p:pic>
    </p:spTree>
    <p:custDataLst>
      <p:tags r:id="rId1"/>
    </p:custDataLst>
    <p:extLst>
      <p:ext uri="{BB962C8B-B14F-4D97-AF65-F5344CB8AC3E}">
        <p14:creationId xmlns:p14="http://schemas.microsoft.com/office/powerpoint/2010/main" val="2895772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 Cloud-Native Applications Pattern</a:t>
            </a:r>
            <a:br>
              <a:rPr lang="en-US" dirty="0"/>
            </a:br>
            <a:endParaRPr lang="en-US" dirty="0"/>
          </a:p>
        </p:txBody>
      </p:sp>
    </p:spTree>
    <p:custDataLst>
      <p:tags r:id="rId1"/>
    </p:custDataLst>
    <p:extLst>
      <p:ext uri="{BB962C8B-B14F-4D97-AF65-F5344CB8AC3E}">
        <p14:creationId xmlns:p14="http://schemas.microsoft.com/office/powerpoint/2010/main" val="2214078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548640"/>
            <a:ext cx="11795125" cy="460375"/>
          </a:xfrm>
        </p:spPr>
        <p:txBody>
          <a:bodyPr/>
          <a:lstStyle/>
          <a:p>
            <a:r>
              <a:rPr lang="en-US" dirty="0"/>
              <a:t>The </a:t>
            </a:r>
            <a:r>
              <a:rPr lang="en-US" dirty="0" smtClean="0"/>
              <a:t>cloud journey </a:t>
            </a:r>
            <a:r>
              <a:rPr lang="en-US" dirty="0"/>
              <a:t>for </a:t>
            </a:r>
            <a:r>
              <a:rPr lang="en-US" dirty="0" smtClean="0"/>
              <a:t>developing cloud-native applications</a:t>
            </a:r>
            <a:endParaRPr lang="en-US" dirty="0"/>
          </a:p>
        </p:txBody>
      </p:sp>
      <p:sp>
        <p:nvSpPr>
          <p:cNvPr id="6" name="Rectangle 5"/>
          <p:cNvSpPr/>
          <p:nvPr/>
        </p:nvSpPr>
        <p:spPr>
          <a:xfrm>
            <a:off x="10098365" y="6636133"/>
            <a:ext cx="1955985" cy="230832"/>
          </a:xfrm>
          <a:prstGeom prst="rect">
            <a:avLst/>
          </a:prstGeom>
        </p:spPr>
        <p:txBody>
          <a:bodyPr wrap="none">
            <a:spAutoFit/>
          </a:bodyPr>
          <a:lstStyle/>
          <a:p>
            <a:pPr>
              <a:defRPr/>
            </a:pPr>
            <a:r>
              <a:rPr lang="en-US" sz="900" dirty="0">
                <a:solidFill>
                  <a:srgbClr val="00649D"/>
                </a:solidFill>
              </a:rPr>
              <a:t>© Copyright IBM Corporation 2017</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066" y="1025684"/>
            <a:ext cx="8855948" cy="5542896"/>
          </a:xfrm>
          <a:prstGeom prst="rect">
            <a:avLst/>
          </a:prstGeom>
        </p:spPr>
      </p:pic>
    </p:spTree>
    <p:custDataLst>
      <p:tags r:id="rId1"/>
    </p:custDataLst>
    <p:extLst>
      <p:ext uri="{BB962C8B-B14F-4D97-AF65-F5344CB8AC3E}">
        <p14:creationId xmlns:p14="http://schemas.microsoft.com/office/powerpoint/2010/main" val="8535689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LASSAUTHORFOOTERSHOWNUM" val="0"/>
  <p:tag name="MMPROD_NEXTUNIQUEID" val="10012"/>
  <p:tag name="CLASSAUTHORTEMPNAME" val="Class Author cross-brand"/>
  <p:tag name="CLASSAUTHORTEMPVER" val="11.0"/>
  <p:tag name="MMPROD_UIDATA" val="&lt;database version=&quot;8.0&quot;&gt;&lt;object type=&quot;1&quot; unique_id=&quot;10001&quot;&gt;&lt;object type=&quot;2&quot; unique_id=&quot;267135&quot;&gt;&lt;object type=&quot;3&quot; unique_id=&quot;547048&quot;&gt;&lt;property id=&quot;20148&quot; value=&quot;5&quot;/&gt;&lt;property id=&quot;20300&quot; value=&quot;Slide 2 - &amp;quot;Cloud-Native application&amp;quot;&quot;/&gt;&lt;property id=&quot;20307&quot; value=&quot;340&quot;/&gt;&lt;/object&gt;&lt;object type=&quot;3&quot; unique_id=&quot;547049&quot;&gt;&lt;property id=&quot;20148&quot; value=&quot;5&quot;/&gt;&lt;property id=&quot;20300&quot; value=&quot;Slide 3 - &amp;quot;The Cloud journey for developing Cloud-Native applications&amp;quot;&quot;/&gt;&lt;property id=&quot;20307&quot; value=&quot;342&quot;/&gt;&lt;/object&gt;&lt;object type=&quot;3&quot; unique_id=&quot;547050&quot;&gt;&lt;property id=&quot;20148&quot; value=&quot;5&quot;/&gt;&lt;property id=&quot;20300&quot; value=&quot;Slide 4 - &amp;quot;Common client Cloud-Native adoption scenarios&amp;quot;&quot;/&gt;&lt;property id=&quot;20307&quot; value=&quot;352&quot;/&gt;&lt;/object&gt;&lt;object type=&quot;3&quot; unique_id=&quot;547051&quot;&gt;&lt;property id=&quot;20148&quot; value=&quot;5&quot;/&gt;&lt;property id=&quot;20300&quot; value=&quot;Slide 5 - &amp;quot;Implementation scenarios&amp;quot;&quot;/&gt;&lt;property id=&quot;20307&quot; value=&quot;338&quot;/&gt;&lt;/object&gt;&lt;object type=&quot;3&quot; unique_id=&quot;547052&quot;&gt;&lt;property id=&quot;20148&quot; value=&quot;5&quot;/&gt;&lt;property id=&quot;20300&quot; value=&quot;Slide 6 - &amp;quot;Develop Polyglot Cloud-Native application&amp;quot;&quot;/&gt;&lt;property id=&quot;20307&quot; value=&quot;339&quot;/&gt;&lt;/object&gt;&lt;object type=&quot;3&quot; unique_id=&quot;547053&quot;&gt;&lt;property id=&quot;20148&quot; value=&quot;5&quot;/&gt;&lt;property id=&quot;20300&quot; value=&quot;Slide 7 - &amp;quot;BlueCompute reference application&amp;quot;&quot;/&gt;&lt;property id=&quot;20307&quot; value=&quot;343&quot;/&gt;&lt;/object&gt;&lt;object type=&quot;3&quot; unique_id=&quot;547054&quot;&gt;&lt;property id=&quot;20148&quot; value=&quot;5&quot;/&gt;&lt;property id=&quot;20300&quot; value=&quot;Slide 8 - &amp;quot;Develop a Spring Cloud application&amp;quot;&quot;/&gt;&lt;property id=&quot;20307&quot; value=&quot;347&quot;/&gt;&lt;/object&gt;&lt;object type=&quot;3&quot; unique_id=&quot;547055&quot;&gt;&lt;property id=&quot;20148&quot; value=&quot;5&quot;/&gt;&lt;property id=&quot;20300&quot; value=&quot;Slide 9 - &amp;quot;Develop and deploy a MicroProfile application&amp;quot;&quot;/&gt;&lt;property id=&quot;20307&quot; value=&quot;348&quot;/&gt;&lt;/object&gt;&lt;object type=&quot;3&quot; unique_id=&quot;547056&quot;&gt;&lt;property id=&quot;20148&quot; value=&quot;5&quot;/&gt;&lt;property id=&quot;20300&quot; value=&quot;Slide 10 - &amp;quot;Manage Microservices application by using Istio&amp;quot;&quot;/&gt;&lt;property id=&quot;20307&quot; value=&quot;349&quot;/&gt;&lt;/object&gt;&lt;object type=&quot;3&quot; unique_id=&quot;547057&quot;&gt;&lt;property id=&quot;20148&quot; value=&quot;5&quot;/&gt;&lt;property id=&quot;20300&quot; value=&quot;Slide 11 - &amp;quot;Deploy on Kubernetes platform&amp;quot;&quot;/&gt;&lt;property id=&quot;20307&quot; value=&quot;350&quot;/&gt;&lt;/object&gt;&lt;object type=&quot;3&quot; unique_id=&quot;547058&quot;&gt;&lt;property id=&quot;20148&quot; value=&quot;5&quot;/&gt;&lt;property id=&quot;20300&quot; value=&quot;Slide 12 - &amp;quot;Deploy by using Cloud Foundry&amp;quot;&quot;/&gt;&lt;property id=&quot;20307&quot; value=&quot;344&quot;/&gt;&lt;/object&gt;&lt;object type=&quot;3&quot; unique_id=&quot;547059&quot;&gt;&lt;property id=&quot;20148&quot; value=&quot;5&quot;/&gt;&lt;property id=&quot;20300&quot; value=&quot;Slide 13 - &amp;quot;Deploy an application to both public and private&amp;quot;&quot;/&gt;&lt;property id=&quot;20307&quot; value=&quot;341&quot;/&gt;&lt;/object&gt;&lt;object type=&quot;3&quot; unique_id=&quot;547060&quot;&gt;&lt;property id=&quot;20148&quot; value=&quot;5&quot;/&gt;&lt;property id=&quot;20300&quot; value=&quot;Slide 16 - &amp;quot;CI/CD DevOps for Cloud Native&amp;quot;&quot;/&gt;&lt;property id=&quot;20307&quot; value=&quot;345&quot;/&gt;&lt;/object&gt;&lt;object type=&quot;3&quot; unique_id=&quot;547136&quot;&gt;&lt;property id=&quot;20148&quot; value=&quot;5&quot;/&gt;&lt;property id=&quot;20300&quot; value=&quot;Slide 14 - &amp;quot;Multi-cluster topologies (1 of 2)&amp;quot;&quot;/&gt;&lt;property id=&quot;20307&quot; value=&quot;353&quot;/&gt;&lt;/object&gt;&lt;object type=&quot;3&quot; unique_id=&quot;547251&quot;&gt;&lt;property id=&quot;20148&quot; value=&quot;5&quot;/&gt;&lt;property id=&quot;20300&quot; value=&quot;Slide 15 - &amp;quot;Multi-cluster topologies (2 of 2)&amp;quot;&quot;/&gt;&lt;property id=&quot;20307&quot; value=&quot;354&quot;/&gt;&lt;/object&gt;&lt;object type=&quot;3&quot; unique_id=&quot;1088412&quot;&gt;&lt;property id=&quot;20148&quot; value=&quot;5&quot;/&gt;&lt;property id=&quot;20300&quot; value=&quot;Slide 1 - &amp;quot;Scenarios for Cloud-Native applications in IBM Cloud private&amp;quot;&quot;/&gt;&lt;property id=&quot;20307&quot; value=&quot;355&quot;/&gt;&lt;/object&gt;&lt;object type=&quot;3&quot; unique_id=&quot;1089130&quot;&gt;&lt;property id=&quot;20148&quot; value=&quot;5&quot;/&gt;&lt;property id=&quot;20300&quot; value=&quot;Slide 17 - &amp;quot;Security and networking&amp;quot;&quot;/&gt;&lt;property id=&quot;20307&quot; value=&quot;356&quot;/&gt;&lt;/object&gt;&lt;object type=&quot;3&quot; unique_id=&quot;1089131&quot;&gt;&lt;property id=&quot;20148&quot; value=&quot;5&quot;/&gt;&lt;property id=&quot;20300&quot; value=&quot;Slide 18 - &amp;quot;Operations/CSMO&amp;quot;&quot;/&gt;&lt;property id=&quot;20307&quot; value=&quot;357&quot;/&gt;&lt;/object&gt;&lt;/object&gt;&lt;object type=&quot;8&quot; unique_id=&quot;267187&quot;&gt;&lt;/object&gt;&lt;/object&gt;&lt;/database&gt;"/>
  <p:tag name="SECTOMILLISECCONVERTED" val="1"/>
  <p:tag name="ARTICULATE_PROJECT_OPEN" val="0"/>
  <p:tag name="ARTICULATE_DESIGN_ID_COMMONLOOKAUG15" val="bBCFVTV5"/>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IBM Cloud private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IBM Cloud private for BNSF 07262017 v3" id="{C5118238-B9FE-5741-8027-E8DDAE0EA528}" vid="{00093513-9853-F449-9A93-A72938BD1BA8}"/>
    </a:ext>
  </a:extLst>
</a:theme>
</file>

<file path=ppt/theme/theme2.xml><?xml version="1.0" encoding="utf-8"?>
<a:theme xmlns:a="http://schemas.openxmlformats.org/drawingml/2006/main" name="CommonLookAug15">
  <a:themeElements>
    <a:clrScheme name="">
      <a:dk1>
        <a:srgbClr val="000000"/>
      </a:dk1>
      <a:lt1>
        <a:srgbClr val="FFFFFF"/>
      </a:lt1>
      <a:dk2>
        <a:srgbClr val="8CC63F"/>
      </a:dk2>
      <a:lt2>
        <a:srgbClr val="F389AF"/>
      </a:lt2>
      <a:accent1>
        <a:srgbClr val="008ABF"/>
      </a:accent1>
      <a:accent2>
        <a:srgbClr val="8CC63F"/>
      </a:accent2>
      <a:accent3>
        <a:srgbClr val="FFCF01"/>
      </a:accent3>
      <a:accent4>
        <a:srgbClr val="B8471B"/>
      </a:accent4>
      <a:accent5>
        <a:srgbClr val="82D1F5"/>
      </a:accent5>
      <a:accent6>
        <a:srgbClr val="007670"/>
      </a:accent6>
      <a:hlink>
        <a:srgbClr val="00649D"/>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ommonLookAug15 1">
        <a:dk1>
          <a:srgbClr val="000000"/>
        </a:dk1>
        <a:lt1>
          <a:srgbClr val="FFFFFF"/>
        </a:lt1>
        <a:dk2>
          <a:srgbClr val="000000"/>
        </a:dk2>
        <a:lt2>
          <a:srgbClr val="C0C0C0"/>
        </a:lt2>
        <a:accent1>
          <a:srgbClr val="008ABF"/>
        </a:accent1>
        <a:accent2>
          <a:srgbClr val="4D4D4D"/>
        </a:accent2>
        <a:accent3>
          <a:srgbClr val="FFFFFF"/>
        </a:accent3>
        <a:accent4>
          <a:srgbClr val="000000"/>
        </a:accent4>
        <a:accent5>
          <a:srgbClr val="AAC4DC"/>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CommonLookAug15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ommonLookAug15 3">
        <a:dk1>
          <a:srgbClr val="000000"/>
        </a:dk1>
        <a:lt1>
          <a:srgbClr val="FFFFFF"/>
        </a:lt1>
        <a:dk2>
          <a:srgbClr val="000000"/>
        </a:dk2>
        <a:lt2>
          <a:srgbClr val="F389AF"/>
        </a:lt2>
        <a:accent1>
          <a:srgbClr val="008ABF"/>
        </a:accent1>
        <a:accent2>
          <a:srgbClr val="8CC63F"/>
        </a:accent2>
        <a:accent3>
          <a:srgbClr val="AAAAAA"/>
        </a:accent3>
        <a:accent4>
          <a:srgbClr val="DADADA"/>
        </a:accent4>
        <a:accent5>
          <a:srgbClr val="AAC4DC"/>
        </a:accent5>
        <a:accent6>
          <a:srgbClr val="7EB338"/>
        </a:accent6>
        <a:hlink>
          <a:srgbClr val="00649D"/>
        </a:hlink>
        <a:folHlink>
          <a:srgbClr val="7F1C7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Unit template.potx" id="{BF646B42-B424-4096-A791-AE99DEC4B233}" vid="{4966A76D-EC37-402E-8AD2-695B9362C1B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8977</TotalTime>
  <Words>2507</Words>
  <Application>Microsoft Office PowerPoint</Application>
  <PresentationFormat>Custom</PresentationFormat>
  <Paragraphs>404</Paragraphs>
  <Slides>30</Slides>
  <Notes>16</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1_IBM Cloud private theme</vt:lpstr>
      <vt:lpstr>CommonLookAug15</vt:lpstr>
      <vt:lpstr>Scenarios for cloud-native applications in IBM Cloud Private</vt:lpstr>
      <vt:lpstr>Cloud-native overview </vt:lpstr>
      <vt:lpstr>Cloud-native application</vt:lpstr>
      <vt:lpstr>Containers</vt:lpstr>
      <vt:lpstr>Dynamic management</vt:lpstr>
      <vt:lpstr>Microservices</vt:lpstr>
      <vt:lpstr>Twelve-factor applications</vt:lpstr>
      <vt:lpstr>Develop Cloud-Native Applications Pattern </vt:lpstr>
      <vt:lpstr>The cloud journey for developing cloud-native applications</vt:lpstr>
      <vt:lpstr>Use case 1:</vt:lpstr>
      <vt:lpstr>Cloud Data Services</vt:lpstr>
      <vt:lpstr>Object Storage</vt:lpstr>
      <vt:lpstr>IoT – Internet of Things</vt:lpstr>
      <vt:lpstr>Blockchain</vt:lpstr>
      <vt:lpstr>Use case 2:</vt:lpstr>
      <vt:lpstr>Implementation scenarios</vt:lpstr>
      <vt:lpstr>Develop polyglot cloud-native application</vt:lpstr>
      <vt:lpstr>Reference application</vt:lpstr>
      <vt:lpstr>Develop a Spring Cloud application</vt:lpstr>
      <vt:lpstr>Develop and deploy a MicroProfile application</vt:lpstr>
      <vt:lpstr>Manage Microservices application by using Istio</vt:lpstr>
      <vt:lpstr>Deploy on Kubernetes platform</vt:lpstr>
      <vt:lpstr>Deploy by using Cloud Foundry</vt:lpstr>
      <vt:lpstr>Deploy an application to both public and private</vt:lpstr>
      <vt:lpstr>Multi-cluster topologies (1 of 2)</vt:lpstr>
      <vt:lpstr>Multi-cluster topologies (2 of 2)</vt:lpstr>
      <vt:lpstr>CI/CD DevOps for cloud-native</vt:lpstr>
      <vt:lpstr>Operations/CSMO</vt:lpstr>
      <vt:lpstr>Use case 3:</vt:lpstr>
      <vt:lpstr> Refactor to cloud-native microservices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Scenarios for cloud-native applications in IBM Cloud Private</dc:title>
  <dc:creator>Bobby Woolf</dc:creator>
  <cp:lastModifiedBy>ADMINIBM</cp:lastModifiedBy>
  <cp:revision>99</cp:revision>
  <dcterms:created xsi:type="dcterms:W3CDTF">2017-03-02T22:57:47Z</dcterms:created>
  <dcterms:modified xsi:type="dcterms:W3CDTF">2018-04-20T21:05:50Z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42E424FA-D242-4A61-8B57-B067A4E52460</vt:lpwstr>
  </property>
  <property fmtid="{D5CDD505-2E9C-101B-9397-08002B2CF9AE}" pid="3" name="ArticulatePath">
    <vt:lpwstr>Cloud-native Scenarios</vt:lpwstr>
  </property>
</Properties>
</file>