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03" r:id="rId2"/>
    <p:sldMasterId id="2147483739" r:id="rId3"/>
    <p:sldMasterId id="2147483775" r:id="rId4"/>
  </p:sldMasterIdLst>
  <p:notesMasterIdLst>
    <p:notesMasterId r:id="rId20"/>
  </p:notesMasterIdLst>
  <p:sldIdLst>
    <p:sldId id="257" r:id="rId5"/>
    <p:sldId id="258" r:id="rId6"/>
    <p:sldId id="259" r:id="rId7"/>
    <p:sldId id="273" r:id="rId8"/>
    <p:sldId id="269" r:id="rId9"/>
    <p:sldId id="271" r:id="rId10"/>
    <p:sldId id="274" r:id="rId11"/>
    <p:sldId id="272" r:id="rId12"/>
    <p:sldId id="260" r:id="rId13"/>
    <p:sldId id="261" r:id="rId14"/>
    <p:sldId id="262" r:id="rId15"/>
    <p:sldId id="263" r:id="rId16"/>
    <p:sldId id="264" r:id="rId17"/>
    <p:sldId id="265" r:id="rId18"/>
    <p:sldId id="268" r:id="rId19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6" autoAdjust="0"/>
  </p:normalViewPr>
  <p:slideViewPr>
    <p:cSldViewPr>
      <p:cViewPr varScale="1">
        <p:scale>
          <a:sx n="83" d="100"/>
          <a:sy n="83" d="100"/>
        </p:scale>
        <p:origin x="-80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D9D685-713B-4B36-BDBC-36B4007489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DA6C04-B2DA-4623-8A7F-B4C92EDC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4913" y="704850"/>
            <a:ext cx="46926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/>
          <a:lstStyle/>
          <a:p>
            <a:pPr algn="ctr" defTabSz="846588" hangingPunct="0"/>
            <a:fld id="{E44703CF-F0B1-864F-928F-C34736A6AAA9}" type="slidenum">
              <a:rPr lang="en-US" sz="5200" ker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pPr algn="ctr" defTabSz="846588" hangingPunct="0"/>
              <a:t>3</a:t>
            </a:fld>
            <a:endParaRPr lang="en-US" sz="52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798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this stuff you need to deploy</a:t>
            </a:r>
          </a:p>
          <a:p>
            <a:r>
              <a:rPr lang="en-US" dirty="0" smtClean="0"/>
              <a:t>All these ways to deploy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A6C04-B2DA-4623-8A7F-B4C92EDC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this stuff you need to deploy</a:t>
            </a:r>
          </a:p>
          <a:p>
            <a:r>
              <a:rPr lang="en-US" dirty="0" smtClean="0"/>
              <a:t>All these ways to deploy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A6C04-B2DA-4623-8A7F-B4C92EDC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3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MS P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8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04913" y="704850"/>
            <a:ext cx="4692650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A container consists of an operating system, user-added files, and meta-data. As we've seen, each container is built from an image. That image tells Docker what the container holds, what process to run when the container is launched, and a variety of other configuration data. The Docker image is read-only. When Docker runs a container from an image, it adds a read-write layer on top of the image (using a union file system as we saw earlier) in which your application can then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2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04913" y="704850"/>
            <a:ext cx="4692650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/>
          <a:lstStyle/>
          <a:p>
            <a:pPr hangingPunct="0">
              <a:defRPr/>
            </a:pPr>
            <a:fld id="{EB41AB22-B92B-44E2-8D22-06AE6E66F8EC}" type="slidenum">
              <a:rPr lang="en-US" kern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pPr hangingPunct="0">
                <a:defRPr/>
              </a:pPr>
              <a:t>14</a:t>
            </a:fld>
            <a:endParaRPr lang="en-US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27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321734"/>
            <a:ext cx="521589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8" y="6139910"/>
            <a:ext cx="1574103" cy="531956"/>
          </a:xfrm>
          <a:prstGeom prst="rect">
            <a:avLst/>
          </a:prstGeom>
        </p:spPr>
      </p:pic>
      <p:pic>
        <p:nvPicPr>
          <p:cNvPr id="9" name="BCK_PEG_[01]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7298" y="2162166"/>
            <a:ext cx="2149404" cy="2533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5" y="540363"/>
            <a:ext cx="4297421" cy="4916867"/>
          </a:xfrm>
          <a:prstGeom prst="rect">
            <a:avLst/>
          </a:prstGeom>
        </p:spPr>
      </p:pic>
      <p:pic>
        <p:nvPicPr>
          <p:cNvPr id="10" name="Picture 9" descr="ibm_gry.png"/>
          <p:cNvPicPr>
            <a:picLocks noChangeAspect="1"/>
          </p:cNvPicPr>
          <p:nvPr userDrawn="1"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320061"/>
            <a:ext cx="521589" cy="281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6112935"/>
            <a:ext cx="1620427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0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0"/>
            <a:ext cx="64008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4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8"/>
            <a:ext cx="64008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1"/>
            <a:ext cx="1297608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58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5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74" y="1170432"/>
            <a:ext cx="4257143" cy="5368037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747" y="1170432"/>
            <a:ext cx="4257143" cy="5368037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2016-18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5301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2016-18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180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31" indent="-228531">
              <a:buFont typeface="Arial" panose="020B0604020202020204" pitchFamily="34" charset="0"/>
              <a:buChar char="•"/>
              <a:defRPr/>
            </a:lvl1pPr>
            <a:lvl2pPr marL="457063" indent="-228531">
              <a:buFont typeface="Wingdings" panose="05000000000000000000" pitchFamily="2" charset="2"/>
              <a:buChar char="§"/>
              <a:defRPr/>
            </a:lvl2pPr>
            <a:lvl3pPr marL="685594" indent="-228531">
              <a:buFont typeface="Arial" panose="020B0604020202020204" pitchFamily="34" charset="0"/>
              <a:buChar char="−"/>
              <a:defRPr/>
            </a:lvl3pPr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2016-18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197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20" y="6273803"/>
            <a:ext cx="521589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3301999" y="1957330"/>
            <a:ext cx="2555371" cy="2923711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20" y="320063"/>
            <a:ext cx="521589" cy="281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6112935"/>
            <a:ext cx="1620427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2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2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4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7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59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59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59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59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24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22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22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6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4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70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5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5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5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5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6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6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99619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56038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6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10" y="3429000"/>
            <a:ext cx="2285997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6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0"/>
            <a:ext cx="64008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39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39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4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8"/>
            <a:ext cx="64008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3"/>
            <a:ext cx="1297608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1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1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99617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1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1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4572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2285997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1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1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0"/>
            <a:ext cx="64008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1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88017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02080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3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7"/>
            <a:ext cx="64008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67"/>
            <a:ext cx="129209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701EB9-A78E-4D86-9774-BC0D144723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701EB9-A78E-4D86-9774-BC0D144723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12741" y="1185866"/>
            <a:ext cx="712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defRPr/>
            </a:pPr>
            <a:r>
              <a:rPr lang="en-US" sz="1200" kern="0" spc="-30" dirty="0">
                <a:solidFill>
                  <a:srgbClr val="FFFFFF"/>
                </a:solidFill>
                <a:cs typeface="Arial"/>
                <a:sym typeface="Calibri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068" y="1498601"/>
            <a:ext cx="8509000" cy="22837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608764"/>
            <a:ext cx="400050" cy="476251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Helvetica Light"/>
                <a:cs typeface="Helvetica Light"/>
              </a:defRPr>
            </a:lvl1pPr>
          </a:lstStyle>
          <a:p>
            <a:pPr>
              <a:defRPr/>
            </a:pPr>
            <a:fld id="{56136EA1-020A-4C69-9A66-70C14802D66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10986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174" y="211343"/>
            <a:ext cx="8537714" cy="88858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98174" y="1453488"/>
            <a:ext cx="8537714" cy="48015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58606" y="6434234"/>
            <a:ext cx="350121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49474" y="6418660"/>
            <a:ext cx="2601798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r" hangingPunct="0"/>
            <a:r>
              <a:rPr lang="en-US" sz="1050" kern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Calibri"/>
              </a:rPr>
              <a:t>IBM and Business Partners Only</a:t>
            </a:r>
            <a:endParaRPr lang="en-US" sz="1050" kern="0" dirty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Calibri"/>
            </a:endParaRPr>
          </a:p>
        </p:txBody>
      </p:sp>
      <p:pic>
        <p:nvPicPr>
          <p:cNvPr id="10" name="image5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87" y="6478067"/>
            <a:ext cx="1699799" cy="2056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608354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17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354244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6" y="321735"/>
            <a:ext cx="521589" cy="281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52" y="6139911"/>
            <a:ext cx="1574103" cy="531956"/>
          </a:xfrm>
          <a:prstGeom prst="rect">
            <a:avLst/>
          </a:prstGeom>
        </p:spPr>
      </p:pic>
      <p:pic>
        <p:nvPicPr>
          <p:cNvPr id="7" name="BCK_PEG_[01]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3497298" y="2162168"/>
            <a:ext cx="2149404" cy="2533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0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0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1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7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21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19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19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3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17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354244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1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7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2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4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4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99619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3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4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08" y="112935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6" y="3429000"/>
            <a:ext cx="2285997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4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0"/>
            <a:ext cx="64008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4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8"/>
            <a:ext cx="64008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0"/>
            <a:ext cx="129209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6" y="540364"/>
            <a:ext cx="4297421" cy="491686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8" y="320063"/>
            <a:ext cx="521589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6112935"/>
            <a:ext cx="1620427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1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1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1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3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7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22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5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2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9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3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3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3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3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17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17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81719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6443224"/>
            <a:ext cx="2057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3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5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8" y="3429000"/>
            <a:ext cx="2285997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26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34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37.xml"/><Relationship Id="rId33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29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slideLayout" Target="../slideLayouts/slideLayout136.xml"/><Relationship Id="rId32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35.xml"/><Relationship Id="rId28" Type="http://schemas.openxmlformats.org/officeDocument/2006/relationships/slideLayout" Target="../slideLayouts/slideLayout140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31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Relationship Id="rId27" Type="http://schemas.openxmlformats.org/officeDocument/2006/relationships/slideLayout" Target="../slideLayouts/slideLayout139.xml"/><Relationship Id="rId30" Type="http://schemas.openxmlformats.org/officeDocument/2006/relationships/slideLayout" Target="../slideLayouts/slideLayout142.xml"/><Relationship Id="rId35" Type="http://schemas.openxmlformats.org/officeDocument/2006/relationships/slideLayout" Target="../slideLayouts/slideLayout1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2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2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IBM Cloud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2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IBM Cloud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  <p:sldLayoutId id="2147483767" r:id="rId28"/>
    <p:sldLayoutId id="2147483768" r:id="rId29"/>
    <p:sldLayoutId id="2147483769" r:id="rId30"/>
    <p:sldLayoutId id="2147483770" r:id="rId31"/>
    <p:sldLayoutId id="2147483771" r:id="rId32"/>
    <p:sldLayoutId id="2147483772" r:id="rId33"/>
    <p:sldLayoutId id="2147483773" r:id="rId34"/>
    <p:sldLayoutId id="2147483774" r:id="rId35"/>
    <p:sldLayoutId id="2147483811" r:id="rId36"/>
    <p:sldLayoutId id="2147483812" r:id="rId37"/>
    <p:sldLayoutId id="2147483813" r:id="rId3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2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IBM Cloud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  <p:sldLayoutId id="2147483810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3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9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3.xml"/><Relationship Id="rId5" Type="http://schemas.openxmlformats.org/officeDocument/2006/relationships/image" Target="../media/image48.em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22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8596910" y="6523686"/>
            <a:ext cx="118221" cy="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6789" tIns="26789" rIns="26789" bIns="26789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307777" fontAlgn="base">
              <a:spcBef>
                <a:spcPct val="0"/>
              </a:spcBef>
              <a:spcAft>
                <a:spcPct val="0"/>
              </a:spcAft>
            </a:pPr>
            <a:fld id="{AD765F9D-9C1E-A649-8CE3-03436531233E}" type="slidenum">
              <a:rPr lang="en-US" altLang="en-US" sz="900" b="1">
                <a:solidFill>
                  <a:srgbClr val="0090CC"/>
                </a:solidFill>
                <a:latin typeface="Arial" charset="0"/>
                <a:ea typeface="Arial" charset="0"/>
                <a:cs typeface="Arial" charset="0"/>
                <a:sym typeface="Helvetica" charset="0"/>
              </a:rPr>
              <a:pPr algn="ctr" defTabSz="307777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900" b="1">
              <a:solidFill>
                <a:srgbClr val="0090CC"/>
              </a:solidFill>
              <a:latin typeface="Arial" charset="0"/>
              <a:ea typeface="Arial" charset="0"/>
              <a:cs typeface="Arial" charset="0"/>
              <a:sym typeface="Helvetica" charset="0"/>
            </a:endParaRPr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496491" y="1947071"/>
            <a:ext cx="8100418" cy="262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0" indent="-8572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30777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1500">
              <a:solidFill>
                <a:srgbClr val="00AFD9"/>
              </a:solidFill>
              <a:latin typeface="Arial" charset="0"/>
              <a:ea typeface="Arial" charset="0"/>
              <a:cs typeface="Arial" charset="0"/>
              <a:sym typeface="Helvetica Neue for IB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/>
            <a:r>
              <a:rPr lang="en-US" sz="3750" b="1" dirty="0" smtClean="0">
                <a:latin typeface="Arial" charset="0"/>
                <a:sym typeface="Helvetica Neue for IBM Light" charset="0"/>
              </a:rPr>
              <a:t>Containers and Docker</a:t>
            </a:r>
            <a:r>
              <a:rPr lang="en-US" sz="3750" b="1" dirty="0">
                <a:latin typeface="Arial" charset="0"/>
                <a:sym typeface="Helvetica Neue for IBM Light" charset="0"/>
              </a:rPr>
              <a:t/>
            </a:r>
            <a:br>
              <a:rPr lang="en-US" sz="3750" b="1" dirty="0">
                <a:latin typeface="Arial" charset="0"/>
                <a:sym typeface="Helvetica Neue for IBM Light" charset="0"/>
              </a:rPr>
            </a:br>
            <a:r>
              <a:rPr lang="en-US" sz="1500" i="1" dirty="0">
                <a:latin typeface="Arial" charset="0"/>
                <a:sym typeface="Helvetica Neue for IBM Light" charset="0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093007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ea typeface="MS PGothic" pitchFamily="34" charset="-128"/>
                <a:cs typeface="Arial" pitchFamily="34" charset="0"/>
              </a:rPr>
              <a:t>Introduction to Docker</a:t>
            </a:r>
          </a:p>
        </p:txBody>
      </p:sp>
      <p:pic>
        <p:nvPicPr>
          <p:cNvPr id="20485" name="pasted-image.pd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318084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Content Placeholder 2"/>
          <p:cNvSpPr txBox="1">
            <a:spLocks/>
          </p:cNvSpPr>
          <p:nvPr/>
        </p:nvSpPr>
        <p:spPr bwMode="auto">
          <a:xfrm>
            <a:off x="457200" y="1600200"/>
            <a:ext cx="487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3" rIns="91424" bIns="45713"/>
          <a:lstStyle>
            <a:lvl1pPr marL="341313" indent="-341313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1363" indent="-284163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18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Open Software</a:t>
            </a:r>
          </a:p>
          <a:p>
            <a:pPr marL="68580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Launched </a:t>
            </a: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March 2013</a:t>
            </a:r>
          </a:p>
          <a:p>
            <a:pPr marL="68580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2.0+ billion 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downloads of Docker images</a:t>
            </a:r>
            <a:endParaRPr lang="en-US" sz="1400" b="1" kern="0" dirty="0">
              <a:solidFill>
                <a:srgbClr val="000000"/>
              </a:solidFill>
              <a:latin typeface="Arial" pitchFamily="34" charset="0"/>
              <a:sym typeface="Helvetica Light" charset="0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sz="18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Open Contribution</a:t>
            </a:r>
          </a:p>
          <a:p>
            <a:pPr marL="68580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2000+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 contributors</a:t>
            </a:r>
          </a:p>
          <a:p>
            <a:pPr marL="68580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#2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 most popular project </a:t>
            </a:r>
          </a:p>
          <a:p>
            <a:pPr marL="68580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185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 community meet-up groups in 58 countries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18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Open Design</a:t>
            </a:r>
          </a:p>
          <a:p>
            <a:pPr marL="68580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Contributors include IBM, Red Hat, Google, Microsoft, VMware, AWS, Rackspace, and others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18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Open Governance</a:t>
            </a:r>
          </a:p>
          <a:p>
            <a:pPr marL="68580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12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 member governance advisory board selected by the community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42902" y="703266"/>
            <a:ext cx="914717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77" tIns="45389" rIns="90777" bIns="45389"/>
          <a:lstStyle/>
          <a:p>
            <a:pPr defTabSz="91433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Enabling application development </a:t>
            </a:r>
            <a:r>
              <a:rPr lang="en-US" sz="18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efficiency</a:t>
            </a:r>
            <a:r>
              <a:rPr lang="en-US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, making deployment more </a:t>
            </a:r>
            <a:r>
              <a:rPr lang="en-US" sz="18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efficient</a:t>
            </a:r>
            <a:r>
              <a:rPr lang="en-US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, eliminating vendor ‘lock-in’ with true </a:t>
            </a:r>
            <a:r>
              <a:rPr lang="en-US" sz="18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14104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1" y="1457325"/>
            <a:ext cx="8845550" cy="4754563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800" kern="0">
              <a:solidFill>
                <a:srgbClr val="FFFFFF"/>
              </a:solidFill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916" y="1530351"/>
            <a:ext cx="1227137" cy="121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ea typeface="MS PGothic" pitchFamily="34" charset="-128"/>
                <a:cs typeface="Arial" pitchFamily="34" charset="0"/>
              </a:rPr>
              <a:t>Docker </a:t>
            </a:r>
            <a:r>
              <a:rPr lang="en-US" sz="2800" dirty="0" smtClean="0">
                <a:solidFill>
                  <a:schemeClr val="bg1"/>
                </a:solidFill>
                <a:ea typeface="MS PGothic" pitchFamily="34" charset="-128"/>
                <a:cs typeface="Arial" pitchFamily="34" charset="0"/>
              </a:rPr>
              <a:t>mission</a:t>
            </a:r>
            <a:endParaRPr lang="en-US" sz="2800" dirty="0">
              <a:solidFill>
                <a:schemeClr val="bg1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71501" y="617541"/>
            <a:ext cx="7062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0"/>
            <a:r>
              <a:rPr lang="en-US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Docker is an </a:t>
            </a:r>
            <a:r>
              <a:rPr lang="en-US" sz="18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open platform </a:t>
            </a:r>
            <a:r>
              <a:rPr lang="en-US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for building distributed applications for developers and system administrators.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96566" y="2717799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Build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577975"/>
            <a:ext cx="1612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40996" y="2741081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Ship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598613"/>
            <a:ext cx="14874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15200" y="2797175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Run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58000" y="5049837"/>
            <a:ext cx="198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Anywhere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086603" y="3906837"/>
            <a:ext cx="1630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hangingPunct="0"/>
            <a:r>
              <a:rPr lang="en-US" sz="2000" kern="0" dirty="0">
                <a:solidFill>
                  <a:srgbClr val="000000"/>
                </a:solidFill>
                <a:sym typeface="Calibri"/>
              </a:rPr>
              <a:t>Any App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590800" y="1883521"/>
            <a:ext cx="10668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800" kern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791200" y="1883521"/>
            <a:ext cx="10668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800" kern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7581900" y="3336083"/>
            <a:ext cx="6096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200" kern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7581900" y="4631483"/>
            <a:ext cx="6096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200" kern="0">
              <a:solidFill>
                <a:srgbClr val="FFFFFF"/>
              </a:solidFill>
              <a:sym typeface="Calibri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2600" y="3228975"/>
            <a:ext cx="6324600" cy="1143000"/>
            <a:chOff x="457200" y="2895600"/>
            <a:chExt cx="6324600" cy="1143000"/>
          </a:xfrm>
        </p:grpSpPr>
        <p:pic>
          <p:nvPicPr>
            <p:cNvPr id="21543" name="Picture 2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505200"/>
              <a:ext cx="940551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4" name="Picture 1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352800"/>
              <a:ext cx="550954" cy="4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17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276600"/>
              <a:ext cx="685800" cy="577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6" name="Picture 18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048000"/>
              <a:ext cx="6858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19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3124200"/>
              <a:ext cx="990600" cy="237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8" name="Picture 20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352800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21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24200"/>
              <a:ext cx="1028700" cy="30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0" name="Picture 22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733800"/>
              <a:ext cx="850900" cy="22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24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5814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>
            <a:xfrm>
              <a:off x="457200" y="2895600"/>
              <a:ext cx="6324600" cy="0"/>
            </a:xfrm>
            <a:prstGeom prst="line">
              <a:avLst/>
            </a:prstGeom>
            <a:ln w="6350" cmpd="sng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530" name="Picture 2" descr="\\psf\Home\Desktop\Graphic Tank\vector_v-trans-01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01" y="331788"/>
            <a:ext cx="995362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 bwMode="auto">
          <a:xfrm>
            <a:off x="304800" y="4530725"/>
            <a:ext cx="63246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535" name="Picture 28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9537" y="4700030"/>
            <a:ext cx="1219200" cy="80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6" name="Picture 29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537" y="5461775"/>
            <a:ext cx="1295400" cy="41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7" name="Picture 30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087" y="5151228"/>
            <a:ext cx="838200" cy="8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8" name="Picture 3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6637" y="4617800"/>
            <a:ext cx="1016000" cy="78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9" name="Picture 36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9537" y="4812592"/>
            <a:ext cx="693645" cy="69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0" name="Picture 38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7731" y="5507337"/>
            <a:ext cx="876906" cy="61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2" name="Picture 36" descr="http://www.extremenetworks.com/blog/wp-content/uploads/2011/02/openstack-logo.pn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6937" y="4946353"/>
            <a:ext cx="1042987" cy="104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68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7791" y="2133601"/>
            <a:ext cx="1308497" cy="1123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7" tIns="51199" rIns="102397" bIns="51199" anchor="ctr"/>
          <a:lstStyle/>
          <a:p>
            <a:pPr defTabSz="1023947" hangingPunct="0">
              <a:defRPr/>
            </a:pPr>
            <a:endParaRPr lang="en-US" sz="2025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316" y="990602"/>
            <a:ext cx="1289447" cy="9572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7" tIns="51199" rIns="102397" bIns="51199" anchor="ctr"/>
          <a:lstStyle/>
          <a:p>
            <a:pPr defTabSz="1023947" hangingPunct="0">
              <a:defRPr/>
            </a:pPr>
            <a:endParaRPr lang="en-US" sz="2025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8077200" cy="508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Arial" charset="0"/>
                <a:cs typeface="Arial" charset="0"/>
              </a:rPr>
              <a:t>Docker </a:t>
            </a:r>
            <a:r>
              <a:rPr lang="en-US" altLang="en-US" dirty="0" smtClean="0">
                <a:ea typeface="Arial" charset="0"/>
                <a:cs typeface="Arial" charset="0"/>
              </a:rPr>
              <a:t>basics </a:t>
            </a:r>
            <a:r>
              <a:rPr lang="mr-IN" altLang="en-US" dirty="0">
                <a:ea typeface="Arial" charset="0"/>
                <a:cs typeface="Arial" charset="0"/>
              </a:rPr>
              <a:t>–</a:t>
            </a:r>
            <a:r>
              <a:rPr lang="en-US" altLang="en-US" dirty="0">
                <a:ea typeface="Arial" charset="0"/>
                <a:cs typeface="Arial" charset="0"/>
              </a:rPr>
              <a:t> A </a:t>
            </a:r>
            <a:r>
              <a:rPr lang="en-US" altLang="en-US" dirty="0" smtClean="0">
                <a:ea typeface="Arial" charset="0"/>
                <a:cs typeface="Arial" charset="0"/>
              </a:rPr>
              <a:t>shipping container </a:t>
            </a:r>
            <a:r>
              <a:rPr lang="en-US" altLang="en-US" dirty="0">
                <a:ea typeface="Arial" charset="0"/>
                <a:cs typeface="Arial" charset="0"/>
              </a:rPr>
              <a:t>for </a:t>
            </a:r>
            <a:r>
              <a:rPr lang="en-US" altLang="en-US" dirty="0" smtClean="0">
                <a:ea typeface="Arial" charset="0"/>
                <a:cs typeface="Arial" charset="0"/>
              </a:rPr>
              <a:t>code</a:t>
            </a:r>
            <a:endParaRPr lang="en-US" altLang="en-US" dirty="0"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0575" y="1023938"/>
            <a:ext cx="7007225" cy="5334000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sz="2300" dirty="0"/>
              <a:t>Image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A read-only snapshot of a container stored in Docker Hub to be used as a template for building containers</a:t>
            </a:r>
          </a:p>
          <a:p>
            <a:pPr>
              <a:spcBef>
                <a:spcPts val="1200"/>
              </a:spcBef>
              <a:defRPr/>
            </a:pPr>
            <a:endParaRPr lang="en-US" sz="1800" dirty="0"/>
          </a:p>
          <a:p>
            <a:pPr>
              <a:spcBef>
                <a:spcPts val="1200"/>
              </a:spcBef>
              <a:defRPr/>
            </a:pPr>
            <a:r>
              <a:rPr lang="en-US" sz="2300" dirty="0"/>
              <a:t>Container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The standard unit in which the application service resides or transported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2300" dirty="0"/>
              <a:t>Docker </a:t>
            </a:r>
            <a:r>
              <a:rPr lang="en-US" sz="2300" dirty="0" smtClean="0"/>
              <a:t>Hub/Registry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 smtClean="0"/>
              <a:t>Available in SaaS or Enterprise to deploy anywhere you choose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 smtClean="0"/>
              <a:t>Stores</a:t>
            </a:r>
            <a:r>
              <a:rPr lang="en-US" sz="1800" dirty="0"/>
              <a:t>, distributes and shares container images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2300" dirty="0"/>
              <a:t>Docker Engine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A program that creates, ships and runs application containers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Runs on any physical and virtual machine or server locally, in private or public cloud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Client communicates with Engine to execute commands</a:t>
            </a:r>
          </a:p>
          <a:p>
            <a:pPr indent="-190496">
              <a:buFont typeface="Arial"/>
              <a:buChar char="•"/>
              <a:defRPr/>
            </a:pPr>
            <a:endParaRPr lang="en-US" sz="1800" dirty="0"/>
          </a:p>
        </p:txBody>
      </p:sp>
      <p:pic>
        <p:nvPicPr>
          <p:cNvPr id="389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838" y="1062039"/>
            <a:ext cx="797124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938" y="2274890"/>
            <a:ext cx="124122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76239" y="4943477"/>
            <a:ext cx="1359099" cy="1135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7" tIns="51199" rIns="102397" bIns="51199" anchor="ctr"/>
          <a:lstStyle/>
          <a:p>
            <a:pPr defTabSz="1023947" hangingPunct="0">
              <a:defRPr/>
            </a:pPr>
            <a:endParaRPr lang="en-US" sz="2025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212" y="3505201"/>
            <a:ext cx="1371600" cy="11144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7" tIns="51199" rIns="102397" bIns="51199" anchor="ctr"/>
          <a:lstStyle/>
          <a:p>
            <a:pPr defTabSz="1023947" hangingPunct="0">
              <a:defRPr/>
            </a:pPr>
            <a:endParaRPr lang="en-US" sz="2025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7176" y="3898900"/>
            <a:ext cx="730449" cy="414339"/>
          </a:xfrm>
          <a:prstGeom prst="roundRect">
            <a:avLst/>
          </a:prstGeom>
          <a:solidFill>
            <a:schemeClr val="bg2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1197" rIns="0" bIns="0" anchor="ctr"/>
          <a:lstStyle/>
          <a:p>
            <a:pPr algn="ctr" defTabSz="1023947" hangingPunct="0">
              <a:defRPr/>
            </a:pPr>
            <a:r>
              <a:rPr lang="en-US" sz="1425" b="1" kern="0" dirty="0">
                <a:solidFill>
                  <a:schemeClr val="bg1"/>
                </a:solidFill>
                <a:latin typeface="Helvetica"/>
                <a:cs typeface="Helvetica"/>
                <a:sym typeface="Calibri"/>
              </a:rPr>
              <a:t>SaaS</a:t>
            </a:r>
          </a:p>
        </p:txBody>
      </p:sp>
      <p:pic>
        <p:nvPicPr>
          <p:cNvPr id="38922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377" y="5187949"/>
            <a:ext cx="1087636" cy="59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1084066" y="3898900"/>
            <a:ext cx="778073" cy="420688"/>
          </a:xfrm>
          <a:prstGeom prst="roundRect">
            <a:avLst/>
          </a:prstGeom>
          <a:solidFill>
            <a:schemeClr val="bg2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1197" rIns="0" bIns="0" anchor="ctr"/>
          <a:lstStyle/>
          <a:p>
            <a:pPr algn="ctr" defTabSz="1023947" hangingPunct="0">
              <a:defRPr/>
            </a:pPr>
            <a:r>
              <a:rPr lang="en-US" sz="1125" b="1" kern="0" dirty="0">
                <a:solidFill>
                  <a:schemeClr val="bg1"/>
                </a:solidFill>
                <a:latin typeface="Helvetica"/>
                <a:cs typeface="Helvetica"/>
                <a:sym typeface="Calibri"/>
              </a:rPr>
              <a:t>Enterprise</a:t>
            </a:r>
          </a:p>
        </p:txBody>
      </p:sp>
    </p:spTree>
    <p:extLst>
      <p:ext uri="{BB962C8B-B14F-4D97-AF65-F5344CB8AC3E}">
        <p14:creationId xmlns:p14="http://schemas.microsoft.com/office/powerpoint/2010/main" val="744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8153400" cy="508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a typeface="MS PGothic" pitchFamily="34" charset="-128"/>
              </a:rPr>
              <a:t>Docker </a:t>
            </a:r>
            <a:r>
              <a:rPr lang="en-US" sz="2800" dirty="0" smtClean="0">
                <a:solidFill>
                  <a:schemeClr val="bg1"/>
                </a:solidFill>
                <a:ea typeface="MS PGothic" pitchFamily="34" charset="-128"/>
              </a:rPr>
              <a:t>containers</a:t>
            </a:r>
            <a:endParaRPr lang="en-US" sz="2500" dirty="0">
              <a:solidFill>
                <a:schemeClr val="bg1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52400" y="762000"/>
            <a:ext cx="7943850" cy="630763"/>
          </a:xfrm>
        </p:spPr>
        <p:txBody>
          <a:bodyPr/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ea typeface="MS PGothic" pitchFamily="34" charset="-128"/>
              </a:rPr>
              <a:t>Shared </a:t>
            </a:r>
            <a:r>
              <a:rPr lang="en-US" sz="1600" dirty="0">
                <a:solidFill>
                  <a:schemeClr val="bg1"/>
                </a:solidFill>
                <a:ea typeface="MS PGothic" pitchFamily="34" charset="-128"/>
              </a:rPr>
              <a:t>and layered file systems technology</a:t>
            </a:r>
            <a:endParaRPr lang="en-US" sz="1600" dirty="0" smtClean="0">
              <a:ea typeface="MS PGothic" pitchFamily="34" charset="-128"/>
            </a:endParaRPr>
          </a:p>
          <a:p>
            <a:pPr>
              <a:defRPr/>
            </a:pPr>
            <a:r>
              <a:rPr lang="en-US" sz="1600" dirty="0" smtClean="0">
                <a:ea typeface="MS PGothic" pitchFamily="34" charset="-128"/>
              </a:rPr>
              <a:t>Docker </a:t>
            </a:r>
            <a:r>
              <a:rPr lang="en-US" sz="1600" dirty="0">
                <a:ea typeface="MS PGothic" pitchFamily="34" charset="-128"/>
              </a:rPr>
              <a:t>uses a copy-on-write (union) </a:t>
            </a:r>
            <a:r>
              <a:rPr lang="en-US" sz="1600" dirty="0" smtClean="0">
                <a:ea typeface="MS PGothic" pitchFamily="34" charset="-128"/>
              </a:rPr>
              <a:t>file system.   New files and edits </a:t>
            </a:r>
            <a:r>
              <a:rPr lang="en-US" sz="1600" dirty="0">
                <a:ea typeface="MS PGothic" pitchFamily="34" charset="-128"/>
              </a:rPr>
              <a:t>are only visible to </a:t>
            </a:r>
            <a:r>
              <a:rPr lang="en-US" sz="1600" dirty="0" smtClean="0">
                <a:ea typeface="MS PGothic" pitchFamily="34" charset="-128"/>
              </a:rPr>
              <a:t>current and above layers.</a:t>
            </a:r>
            <a:endParaRPr lang="en-US" sz="1600" dirty="0">
              <a:ea typeface="MS PGothic" pitchFamily="34" charset="-128"/>
            </a:endParaRPr>
          </a:p>
          <a:p>
            <a:pPr>
              <a:defRPr/>
            </a:pPr>
            <a:endParaRPr lang="en-US" sz="1600" dirty="0">
              <a:ea typeface="MS PGothic" pitchFamily="34" charset="-128"/>
            </a:endParaRPr>
          </a:p>
          <a:p>
            <a:pPr>
              <a:defRPr/>
            </a:pPr>
            <a:endParaRPr lang="en-US" sz="1600" dirty="0">
              <a:ea typeface="MS PGothic" pitchFamily="34" charset="-128"/>
            </a:endParaRPr>
          </a:p>
          <a:p>
            <a:pPr>
              <a:defRPr/>
            </a:pPr>
            <a:endParaRPr lang="en-US" sz="1600" dirty="0">
              <a:ea typeface="MS PGothic" pitchFamily="34" charset="-128"/>
            </a:endParaRPr>
          </a:p>
          <a:p>
            <a:pPr>
              <a:defRPr/>
            </a:pPr>
            <a:endParaRPr lang="en-US" sz="1600" dirty="0">
              <a:ea typeface="MS PGothic" pitchFamily="34" charset="-128"/>
            </a:endParaRPr>
          </a:p>
          <a:p>
            <a:pPr>
              <a:defRPr/>
            </a:pPr>
            <a:endParaRPr lang="en-US" sz="1600" dirty="0">
              <a:ea typeface="MS PGothic" pitchFamily="34" charset="-128"/>
            </a:endParaRPr>
          </a:p>
          <a:p>
            <a:pPr>
              <a:defRPr/>
            </a:pPr>
            <a:endParaRPr lang="en-US" sz="1600" dirty="0">
              <a:ea typeface="MS PGothic" pitchFamily="34" charset="-128"/>
            </a:endParaRPr>
          </a:p>
          <a:p>
            <a:pPr>
              <a:defRPr/>
            </a:pPr>
            <a:endParaRPr lang="en-US" sz="1600" dirty="0">
              <a:ea typeface="MS PGothic" pitchFamily="34" charset="-128"/>
            </a:endParaRPr>
          </a:p>
          <a:p>
            <a:pPr>
              <a:defRPr/>
            </a:pPr>
            <a:endParaRPr lang="en-US" sz="1600" dirty="0">
              <a:ea typeface="MS PGothic" pitchFamily="34" charset="-128"/>
            </a:endParaRPr>
          </a:p>
          <a:p>
            <a:pPr>
              <a:defRPr/>
            </a:pPr>
            <a:endParaRPr lang="en-US" sz="1600" dirty="0">
              <a:ea typeface="MS PGothic" pitchFamily="34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801813" y="4604275"/>
            <a:ext cx="6172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Filesystem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01813" y="4070875"/>
            <a:ext cx="6172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Base OS / Kernel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801813" y="3537475"/>
            <a:ext cx="2514600" cy="457200"/>
          </a:xfrm>
          <a:prstGeom prst="rect">
            <a:avLst/>
          </a:prstGeom>
          <a:solidFill>
            <a:schemeClr val="tx2">
              <a:lumMod val="50000"/>
            </a:schemeClr>
          </a:solidFill>
          <a:ln/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schemeClr val="bg2"/>
                </a:solidFill>
                <a:sym typeface="Calibri"/>
              </a:rPr>
              <a:t>Fedora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459413" y="3537475"/>
            <a:ext cx="2514600" cy="457200"/>
          </a:xfrm>
          <a:prstGeom prst="rect">
            <a:avLst/>
          </a:prstGeom>
          <a:solidFill>
            <a:schemeClr val="tx2">
              <a:lumMod val="50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schemeClr val="bg2"/>
                </a:solidFill>
                <a:sym typeface="Calibri"/>
              </a:rPr>
              <a:t>Ubuntu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801813" y="3004075"/>
            <a:ext cx="1219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schemeClr val="bg1"/>
                </a:solidFill>
                <a:sym typeface="Calibri"/>
              </a:rPr>
              <a:t>tomcat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459413" y="3004075"/>
            <a:ext cx="25146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schemeClr val="bg1"/>
                </a:solidFill>
                <a:sym typeface="Calibri"/>
              </a:rPr>
              <a:t>tomcat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097213" y="3004075"/>
            <a:ext cx="1219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schemeClr val="bg1"/>
                </a:solidFill>
                <a:sym typeface="Calibri"/>
              </a:rPr>
              <a:t>liberty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1801813" y="1889651"/>
            <a:ext cx="1219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Calibri"/>
              </a:rPr>
              <a:t>Container </a:t>
            </a:r>
            <a:r>
              <a:rPr lang="en-US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Calibri"/>
              </a:rPr>
              <a:t>1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048000" y="1889651"/>
            <a:ext cx="1219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Calibri"/>
              </a:rPr>
              <a:t>Container </a:t>
            </a:r>
            <a:r>
              <a:rPr lang="en-US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Calibri"/>
              </a:rPr>
              <a:t>2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459413" y="1889651"/>
            <a:ext cx="1219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Calibri"/>
              </a:rPr>
              <a:t>Container 3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6754813" y="1889651"/>
            <a:ext cx="1219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Calibri"/>
              </a:rPr>
              <a:t>Container 4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801813" y="2470675"/>
            <a:ext cx="1219200" cy="457200"/>
          </a:xfrm>
          <a:prstGeom prst="rect">
            <a:avLst/>
          </a:prstGeom>
          <a:solidFill>
            <a:schemeClr val="bg2">
              <a:lumMod val="95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app1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097213" y="2470675"/>
            <a:ext cx="1219200" cy="457200"/>
          </a:xfrm>
          <a:prstGeom prst="rect">
            <a:avLst/>
          </a:prstGeom>
          <a:solidFill>
            <a:schemeClr val="bg2">
              <a:lumMod val="95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app2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754813" y="2470675"/>
            <a:ext cx="1219200" cy="457200"/>
          </a:xfrm>
          <a:prstGeom prst="rect">
            <a:avLst/>
          </a:prstGeom>
          <a:solidFill>
            <a:schemeClr val="bg2">
              <a:lumMod val="95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app4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459413" y="2470675"/>
            <a:ext cx="1219200" cy="457200"/>
          </a:xfrm>
          <a:prstGeom prst="rect">
            <a:avLst/>
          </a:prstGeom>
          <a:solidFill>
            <a:schemeClr val="bg2">
              <a:lumMod val="95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app3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30213" y="3080277"/>
            <a:ext cx="1219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Calibri"/>
              </a:rPr>
              <a:t>Layer</a:t>
            </a:r>
          </a:p>
        </p:txBody>
      </p:sp>
      <p:sp>
        <p:nvSpPr>
          <p:cNvPr id="47" name="Left Brace 46"/>
          <p:cNvSpPr/>
          <p:nvPr/>
        </p:nvSpPr>
        <p:spPr bwMode="auto">
          <a:xfrm>
            <a:off x="1344613" y="3004075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48" name="Left Brace 47"/>
          <p:cNvSpPr/>
          <p:nvPr/>
        </p:nvSpPr>
        <p:spPr bwMode="auto">
          <a:xfrm>
            <a:off x="1344613" y="3537475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30213" y="3613677"/>
            <a:ext cx="1219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Calibri"/>
              </a:rPr>
              <a:t>Layer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430213" y="2546877"/>
            <a:ext cx="1219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Calibri"/>
              </a:rPr>
              <a:t>Layer</a:t>
            </a:r>
          </a:p>
        </p:txBody>
      </p:sp>
      <p:sp>
        <p:nvSpPr>
          <p:cNvPr id="51" name="Left Brace 50"/>
          <p:cNvSpPr/>
          <p:nvPr/>
        </p:nvSpPr>
        <p:spPr bwMode="auto">
          <a:xfrm>
            <a:off x="1344613" y="2470675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297113" y="1670575"/>
            <a:ext cx="228600" cy="1219200"/>
          </a:xfrm>
          <a:prstGeom prst="leftBrace">
            <a:avLst>
              <a:gd name="adj1" fmla="val 133333"/>
              <a:gd name="adj2" fmla="val 50000"/>
            </a:avLst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53" name="Left Brace 52"/>
          <p:cNvSpPr/>
          <p:nvPr/>
        </p:nvSpPr>
        <p:spPr bwMode="auto">
          <a:xfrm rot="5400000">
            <a:off x="3592513" y="1670575"/>
            <a:ext cx="228600" cy="1219200"/>
          </a:xfrm>
          <a:prstGeom prst="leftBrace">
            <a:avLst>
              <a:gd name="adj1" fmla="val 133333"/>
              <a:gd name="adj2" fmla="val 50000"/>
            </a:avLst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5400000">
            <a:off x="5954713" y="1670575"/>
            <a:ext cx="228600" cy="1219200"/>
          </a:xfrm>
          <a:prstGeom prst="leftBrace">
            <a:avLst>
              <a:gd name="adj1" fmla="val 133333"/>
              <a:gd name="adj2" fmla="val 50000"/>
            </a:avLst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5400000">
            <a:off x="7250113" y="1670575"/>
            <a:ext cx="228600" cy="1219200"/>
          </a:xfrm>
          <a:prstGeom prst="leftBrace">
            <a:avLst>
              <a:gd name="adj1" fmla="val 133333"/>
              <a:gd name="adj2" fmla="val 50000"/>
            </a:avLst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pic>
        <p:nvPicPr>
          <p:cNvPr id="25606" name="Picture 2" descr="\\psf\Home\Desktop\Graphic Tank\vector_v-trans-0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2036582"/>
            <a:ext cx="679365" cy="56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08744" y="5250324"/>
            <a:ext cx="50403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3" indent="0">
              <a:buNone/>
              <a:defRPr/>
            </a:pPr>
            <a:r>
              <a:rPr lang="en-US" sz="1600" dirty="0">
                <a:latin typeface="Arial" pitchFamily="34" charset="0"/>
                <a:ea typeface="MS PGothic" pitchFamily="34" charset="-128"/>
                <a:cs typeface="Arial" pitchFamily="34" charset="0"/>
              </a:rPr>
              <a:t>Layers allow for </a:t>
            </a:r>
            <a:r>
              <a:rPr lang="en-US" sz="16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reuse:</a:t>
            </a:r>
            <a:endParaRPr lang="en-US" sz="1600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1600" dirty="0">
                <a:latin typeface="Arial" pitchFamily="34" charset="0"/>
                <a:ea typeface="MS PGothic" pitchFamily="34" charset="-128"/>
                <a:cs typeface="Arial" pitchFamily="34" charset="0"/>
              </a:rPr>
              <a:t>More containers per host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1600" dirty="0">
                <a:latin typeface="Arial" pitchFamily="34" charset="0"/>
                <a:ea typeface="MS PGothic" pitchFamily="34" charset="-128"/>
                <a:cs typeface="Arial" pitchFamily="34" charset="0"/>
              </a:rPr>
              <a:t>Faster start-up/download time – base layers are "cached"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35481" y="5246140"/>
            <a:ext cx="52973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defRPr/>
            </a:pPr>
            <a:r>
              <a:rPr lang="en-US" sz="16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Each layer is a </a:t>
            </a:r>
            <a:r>
              <a:rPr lang="en-US" sz="1600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tarball</a:t>
            </a:r>
            <a:r>
              <a:rPr lang="en-US" sz="16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. An image is a </a:t>
            </a:r>
            <a:r>
              <a:rPr lang="en-US" sz="1600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tarball</a:t>
            </a:r>
            <a:r>
              <a:rPr lang="en-US" sz="16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ea typeface="MS PGothic" pitchFamily="34" charset="-128"/>
                <a:cs typeface="Arial" pitchFamily="34" charset="0"/>
              </a:rPr>
              <a:t>of </a:t>
            </a:r>
            <a:r>
              <a:rPr lang="en-US" sz="16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layers.</a:t>
            </a:r>
            <a:endParaRPr lang="en-US" sz="1600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7"/>
          <p:cNvSpPr>
            <a:spLocks noGrp="1"/>
          </p:cNvSpPr>
          <p:nvPr>
            <p:ph type="title"/>
          </p:nvPr>
        </p:nvSpPr>
        <p:spPr>
          <a:xfrm>
            <a:off x="228600" y="268224"/>
            <a:ext cx="6248400" cy="50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Why 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all the interest in containers?</a:t>
            </a:r>
            <a:endParaRPr lang="en-US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816" y="1543047"/>
            <a:ext cx="2447925" cy="5889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hangingPunct="0">
              <a:defRPr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Ship </a:t>
            </a:r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more software</a:t>
            </a:r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065" y="4991098"/>
            <a:ext cx="2447925" cy="5889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hangingPunct="0">
              <a:defRPr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App </a:t>
            </a:r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portability</a:t>
            </a:r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878" y="3228971"/>
            <a:ext cx="2447925" cy="5889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hangingPunct="0">
              <a:defRPr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Resource </a:t>
            </a:r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efficiency</a:t>
            </a:r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816" y="2114547"/>
            <a:ext cx="8283575" cy="88265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hangingPunct="0">
              <a:defRPr/>
            </a:pPr>
            <a:r>
              <a:rPr lang="en-US" sz="1400" kern="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Calibri"/>
              </a:rPr>
              <a:t>Accelerate development, CI and CD pipelines by eliminating headaches of setting up environments and dealing with differences between environments.  On average, Docker users ship software </a:t>
            </a:r>
            <a:r>
              <a:rPr lang="en-US" sz="1400" kern="0" dirty="0" smtClean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Calibri"/>
              </a:rPr>
              <a:t>more frequently.</a:t>
            </a:r>
            <a:endParaRPr lang="en-US" sz="1400" kern="0" dirty="0">
              <a:solidFill>
                <a:srgbClr val="404040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578" y="3794125"/>
            <a:ext cx="8283575" cy="104457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hangingPunct="0">
              <a:defRPr/>
            </a:pPr>
            <a:r>
              <a:rPr lang="en-US" sz="1400" kern="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Calibri"/>
              </a:rPr>
              <a:t>Lightweight containers run on a single machine and share the same OS kernel while images are layered file systems sharing common files to make efficient use of RAM and disk and start instantly.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828" y="5584825"/>
            <a:ext cx="8283575" cy="104457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hangingPunct="0">
              <a:defRPr/>
            </a:pPr>
            <a:r>
              <a:rPr lang="en-US" sz="1400" kern="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Calibri"/>
              </a:rPr>
              <a:t>Isolated containers package the application, dependencies and configurations together.  These containers can then seamlessly move across environments and infrastructures.</a:t>
            </a:r>
          </a:p>
        </p:txBody>
      </p:sp>
      <p:sp>
        <p:nvSpPr>
          <p:cNvPr id="85001" name="Shape 101"/>
          <p:cNvSpPr>
            <a:spLocks noChangeArrowheads="1"/>
          </p:cNvSpPr>
          <p:nvPr/>
        </p:nvSpPr>
        <p:spPr bwMode="auto">
          <a:xfrm>
            <a:off x="457200" y="899011"/>
            <a:ext cx="7475220" cy="34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hangingPunct="0"/>
            <a:r>
              <a:rPr lang="en-US" altLang="en-US" kern="0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Calibri"/>
              </a:rPr>
              <a:t>Containers are a critical foundation for distributed apps in Hybrid Clouds</a:t>
            </a:r>
          </a:p>
        </p:txBody>
      </p:sp>
    </p:spTree>
    <p:extLst>
      <p:ext uri="{BB962C8B-B14F-4D97-AF65-F5344CB8AC3E}">
        <p14:creationId xmlns:p14="http://schemas.microsoft.com/office/powerpoint/2010/main" val="13204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2396" y="3497411"/>
            <a:ext cx="1264604" cy="144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3740" y="3717049"/>
            <a:ext cx="1663460" cy="10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itle 6"/>
          <p:cNvSpPr>
            <a:spLocks noGrp="1"/>
          </p:cNvSpPr>
          <p:nvPr>
            <p:ph type="title"/>
          </p:nvPr>
        </p:nvSpPr>
        <p:spPr>
          <a:xfrm>
            <a:off x="228600" y="268224"/>
            <a:ext cx="7086600" cy="5080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More to </a:t>
            </a:r>
            <a:r>
              <a:rPr lang="en-US" altLang="en-US" sz="2700" dirty="0" smtClean="0"/>
              <a:t>containers </a:t>
            </a:r>
            <a:r>
              <a:rPr lang="en-US" altLang="en-US" sz="2700" dirty="0"/>
              <a:t>than just Docker</a:t>
            </a:r>
          </a:p>
        </p:txBody>
      </p:sp>
      <p:pic>
        <p:nvPicPr>
          <p:cNvPr id="4301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3310" y="5199713"/>
            <a:ext cx="200858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1356" y="2762700"/>
            <a:ext cx="2467844" cy="70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2758" y="1578424"/>
            <a:ext cx="1619250" cy="59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9705" y="5286406"/>
            <a:ext cx="1209675" cy="800100"/>
          </a:xfrm>
          <a:prstGeom prst="rect">
            <a:avLst/>
          </a:prstGeom>
        </p:spPr>
      </p:pic>
      <p:pic>
        <p:nvPicPr>
          <p:cNvPr id="13" name="Picture 6" descr="large_v-trans.png"/>
          <p:cNvPicPr>
            <a:picLocks noChangeAspect="1"/>
          </p:cNvPicPr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7191" y="4853625"/>
            <a:ext cx="1178651" cy="14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6431" y="5181600"/>
            <a:ext cx="16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400" kern="0" spc="-23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Container </a:t>
            </a:r>
            <a:r>
              <a:rPr lang="en-US" sz="2400" kern="0" spc="-2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engine</a:t>
            </a:r>
            <a:endParaRPr lang="en-US" sz="2400" kern="0" spc="-23" dirty="0">
              <a:solidFill>
                <a:schemeClr val="bg1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432" y="3886200"/>
            <a:ext cx="2198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400" kern="0" spc="-23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Container </a:t>
            </a:r>
            <a:r>
              <a:rPr lang="en-US" sz="2400" kern="0" spc="-2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orchestration</a:t>
            </a:r>
            <a:endParaRPr lang="en-US" sz="2400" kern="0" spc="-23" dirty="0">
              <a:solidFill>
                <a:schemeClr val="bg1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30" y="2891135"/>
            <a:ext cx="127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400" kern="0" spc="-23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PaaS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432" y="1676400"/>
            <a:ext cx="197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400" kern="0" spc="-23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Calibri"/>
              </a:rPr>
              <a:t>Serverless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3878" y="3356865"/>
            <a:ext cx="1218122" cy="16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Everybody loves containers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013728"/>
            <a:ext cx="3913862" cy="3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3012634"/>
            <a:ext cx="4245429" cy="34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9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5" r="-1"/>
          <a:stretch/>
        </p:blipFill>
        <p:spPr>
          <a:xfrm>
            <a:off x="-10716" y="1"/>
            <a:ext cx="9154716" cy="7029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009"/>
            <a:ext cx="9144000" cy="702644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8075" hangingPunct="0"/>
            <a:endParaRPr lang="en-US" sz="1013" kern="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9154716" cy="7029451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8075" hangingPunct="0"/>
            <a:endParaRPr lang="en-US" sz="5000" kern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7035" y="1919427"/>
            <a:ext cx="59180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8075" hangingPunct="0"/>
            <a:r>
              <a:rPr lang="en-US" sz="2100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A standard way to </a:t>
            </a:r>
            <a:r>
              <a:rPr lang="en-US" sz="2100" b="1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package</a:t>
            </a:r>
            <a:r>
              <a:rPr lang="en-US" sz="2100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an application and all its dependencies so that it can be moved between environments and </a:t>
            </a:r>
            <a:r>
              <a:rPr lang="en-US" sz="2100" b="1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run</a:t>
            </a:r>
            <a:r>
              <a:rPr lang="en-US" sz="2100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without changes. </a:t>
            </a:r>
          </a:p>
          <a:p>
            <a:pPr algn="ctr" defTabSz="308075" hangingPunct="0"/>
            <a:endParaRPr lang="en-US" sz="2100" kern="0" dirty="0">
              <a:solidFill>
                <a:schemeClr val="bg2">
                  <a:lumMod val="95000"/>
                </a:schemeClr>
              </a:solidFill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  <a:p>
            <a:pPr algn="ctr" defTabSz="308075" hangingPunct="0"/>
            <a:r>
              <a:rPr lang="en-US" sz="2100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Containers work by isolating the differences between applications </a:t>
            </a:r>
            <a:r>
              <a:rPr lang="en-US" sz="2100" b="1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inside</a:t>
            </a:r>
            <a:r>
              <a:rPr lang="en-US" sz="2100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the container so that everything </a:t>
            </a:r>
            <a:r>
              <a:rPr lang="en-US" sz="2100" b="1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outside</a:t>
            </a:r>
            <a:r>
              <a:rPr lang="en-US" sz="2100" kern="0" dirty="0">
                <a:solidFill>
                  <a:schemeClr val="bg2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the container can be standardized.</a:t>
            </a:r>
          </a:p>
        </p:txBody>
      </p:sp>
      <p:sp>
        <p:nvSpPr>
          <p:cNvPr id="8" name="Shape 652"/>
          <p:cNvSpPr/>
          <p:nvPr/>
        </p:nvSpPr>
        <p:spPr>
          <a:xfrm>
            <a:off x="154051" y="6535124"/>
            <a:ext cx="2693045" cy="13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defTabSz="309563" hangingPunct="0">
              <a:spcBef>
                <a:spcPts val="2213"/>
              </a:spcBef>
              <a:defRPr sz="1600">
                <a:solidFill>
                  <a:srgbClr val="8B9BA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" kern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IBM Bluemix Container Service  |  IBM Confidential  |  ©2017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5000"/>
                  </a:schemeClr>
                </a:solidFill>
              </a:rPr>
              <a:t>Containers</a:t>
            </a:r>
            <a:endParaRPr lang="en-US" dirty="0">
              <a:solidFill>
                <a:schemeClr val="bg2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8686800" cy="646176"/>
          </a:xfrm>
        </p:spPr>
        <p:txBody>
          <a:bodyPr/>
          <a:lstStyle/>
          <a:p>
            <a:r>
              <a:rPr lang="en-US" altLang="en-US" dirty="0"/>
              <a:t>VMs </a:t>
            </a:r>
            <a:r>
              <a:rPr lang="en-US" altLang="en-US" dirty="0" err="1"/>
              <a:t>vs</a:t>
            </a:r>
            <a:r>
              <a:rPr lang="en-US" altLang="en-US" dirty="0"/>
              <a:t> Containers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5730163" y="2462060"/>
            <a:ext cx="3185237" cy="8145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Containers are isolated</a:t>
            </a:r>
            <a:r>
              <a:rPr lang="en-US" altLang="en-US" sz="1800" dirty="0" smtClean="0"/>
              <a:t>, but </a:t>
            </a:r>
            <a:r>
              <a:rPr lang="en-US" altLang="en-US" sz="1800" dirty="0"/>
              <a:t>share OS and, </a:t>
            </a:r>
            <a:r>
              <a:rPr lang="en-US" altLang="en-US" sz="1800" dirty="0" smtClean="0"/>
              <a:t>where appropriate</a:t>
            </a:r>
            <a:r>
              <a:rPr lang="en-US" altLang="en-US" sz="1800" dirty="0"/>
              <a:t>, bins/libraries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/>
              <a:t>© Copyright IBM Corporation 2016-18</a:t>
            </a:r>
            <a:endParaRPr lang="en-US" dirty="0"/>
          </a:p>
        </p:txBody>
      </p:sp>
      <p:sp>
        <p:nvSpPr>
          <p:cNvPr id="6" name="Flowchart: Process 24"/>
          <p:cNvSpPr/>
          <p:nvPr/>
        </p:nvSpPr>
        <p:spPr bwMode="auto">
          <a:xfrm>
            <a:off x="1237654" y="4578052"/>
            <a:ext cx="2343745" cy="355508"/>
          </a:xfrm>
          <a:prstGeom prst="flowChartProces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aseline="-25000" dirty="0">
                <a:latin typeface="Avenir Next" charset="0"/>
                <a:ea typeface="Avenir Next" charset="0"/>
                <a:cs typeface="Avenir Next" charset="0"/>
              </a:rPr>
              <a:t>Hypervisor (Type 2)</a:t>
            </a:r>
          </a:p>
        </p:txBody>
      </p:sp>
      <p:sp>
        <p:nvSpPr>
          <p:cNvPr id="7" name="Flowchart: Process 25"/>
          <p:cNvSpPr/>
          <p:nvPr/>
        </p:nvSpPr>
        <p:spPr bwMode="auto">
          <a:xfrm>
            <a:off x="1237655" y="4935941"/>
            <a:ext cx="2343744" cy="35550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aseline="-25000" dirty="0">
                <a:latin typeface="Avenir Next" charset="0"/>
                <a:ea typeface="Avenir Next" charset="0"/>
                <a:cs typeface="Avenir Next" charset="0"/>
              </a:rPr>
              <a:t>Host OS</a:t>
            </a:r>
          </a:p>
        </p:txBody>
      </p:sp>
      <p:sp>
        <p:nvSpPr>
          <p:cNvPr id="8" name="Flowchart: Process 52"/>
          <p:cNvSpPr/>
          <p:nvPr/>
        </p:nvSpPr>
        <p:spPr bwMode="auto">
          <a:xfrm>
            <a:off x="1237655" y="5305732"/>
            <a:ext cx="2343744" cy="35392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aseline="-25000" dirty="0">
                <a:latin typeface="Avenir Next" charset="0"/>
                <a:ea typeface="Avenir Next" charset="0"/>
                <a:cs typeface="Avenir Next" charset="0"/>
              </a:rPr>
              <a:t>Server</a:t>
            </a:r>
          </a:p>
        </p:txBody>
      </p:sp>
      <p:sp>
        <p:nvSpPr>
          <p:cNvPr id="19" name="Left Brace 18"/>
          <p:cNvSpPr/>
          <p:nvPr/>
        </p:nvSpPr>
        <p:spPr bwMode="auto">
          <a:xfrm>
            <a:off x="533400" y="1747483"/>
            <a:ext cx="207764" cy="2816285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 baseline="-2500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0995" name="TextBox 16"/>
          <p:cNvSpPr txBox="1">
            <a:spLocks noChangeArrowheads="1"/>
          </p:cNvSpPr>
          <p:nvPr/>
        </p:nvSpPr>
        <p:spPr bwMode="auto">
          <a:xfrm>
            <a:off x="0" y="2897009"/>
            <a:ext cx="543739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rgbClr val="000000"/>
                </a:solidFill>
                <a:latin typeface="Gill Sans" charset="0"/>
                <a:ea typeface="ＭＳ Ｐゴシック" charset="-128"/>
                <a:sym typeface="Gill Sans" charset="0"/>
              </a:defRPr>
            </a:lvl1pPr>
            <a:lvl2pPr marL="37931725" indent="-37474525">
              <a:defRPr sz="4000">
                <a:solidFill>
                  <a:srgbClr val="000000"/>
                </a:solidFill>
                <a:latin typeface="Gill Sans" charset="0"/>
                <a:ea typeface="ＭＳ Ｐゴシック" charset="-128"/>
                <a:sym typeface="Gill Sans" charset="0"/>
              </a:defRPr>
            </a:lvl2pPr>
            <a:lvl3pPr>
              <a:defRPr sz="4000">
                <a:solidFill>
                  <a:srgbClr val="000000"/>
                </a:solidFill>
                <a:latin typeface="Gill Sans" charset="0"/>
                <a:ea typeface="ＭＳ Ｐゴシック" charset="-128"/>
                <a:sym typeface="Gill Sans" charset="0"/>
              </a:defRPr>
            </a:lvl3pPr>
            <a:lvl4pPr>
              <a:defRPr sz="4000">
                <a:solidFill>
                  <a:srgbClr val="000000"/>
                </a:solidFill>
                <a:latin typeface="Gill Sans" charset="0"/>
                <a:ea typeface="ＭＳ Ｐゴシック" charset="-128"/>
                <a:sym typeface="Gill Sans" charset="0"/>
              </a:defRPr>
            </a:lvl4pPr>
            <a:lvl5pPr>
              <a:defRPr sz="4000">
                <a:solidFill>
                  <a:srgbClr val="000000"/>
                </a:solidFill>
                <a:latin typeface="Gill Sans" charset="0"/>
                <a:ea typeface="ＭＳ Ｐゴシック" charset="-128"/>
                <a:sym typeface="Gill Sans" charset="0"/>
              </a:defRPr>
            </a:lvl5pPr>
            <a:lvl6pPr marL="3714750" indent="-1828800" defTabSz="12827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ＭＳ Ｐゴシック" charset="-128"/>
                <a:sym typeface="Gill Sans" charset="0"/>
              </a:defRPr>
            </a:lvl6pPr>
            <a:lvl7pPr marL="4171950" indent="-1828800" defTabSz="12827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ＭＳ Ｐゴシック" charset="-128"/>
                <a:sym typeface="Gill Sans" charset="0"/>
              </a:defRPr>
            </a:lvl7pPr>
            <a:lvl8pPr marL="4629150" indent="-1828800" defTabSz="12827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ＭＳ Ｐゴシック" charset="-128"/>
                <a:sym typeface="Gill Sans" charset="0"/>
              </a:defRPr>
            </a:lvl8pPr>
            <a:lvl9pPr marL="5086350" indent="-1828800" defTabSz="12827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ＭＳ Ｐゴシック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800" baseline="-25000" dirty="0">
                <a:solidFill>
                  <a:schemeClr val="tx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VM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28171" y="3748005"/>
            <a:ext cx="261343" cy="821318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en-US" sz="1400" dirty="0">
                <a:latin typeface="Arial" pitchFamily="34" charset="0"/>
                <a:ea typeface="Avenir Next" charset="0"/>
                <a:cs typeface="Arial" pitchFamily="34" charset="0"/>
              </a:rPr>
              <a:t>App </a:t>
            </a:r>
            <a:r>
              <a:rPr lang="en-US" sz="1400" dirty="0" smtClean="0">
                <a:latin typeface="Arial" pitchFamily="34" charset="0"/>
                <a:ea typeface="Avenir Next" charset="0"/>
                <a:cs typeface="Arial" pitchFamily="34" charset="0"/>
              </a:rPr>
              <a:t>A</a:t>
            </a: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29" name="Flowchart: Process 65"/>
          <p:cNvSpPr/>
          <p:nvPr/>
        </p:nvSpPr>
        <p:spPr bwMode="auto">
          <a:xfrm>
            <a:off x="6029325" y="4946255"/>
            <a:ext cx="2505075" cy="35550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latin typeface="Arial" pitchFamily="34" charset="0"/>
                <a:ea typeface="Avenir Next" charset="0"/>
                <a:cs typeface="Arial" pitchFamily="34" charset="0"/>
              </a:rPr>
              <a:t>Host OS</a:t>
            </a:r>
          </a:p>
        </p:txBody>
      </p:sp>
      <p:sp>
        <p:nvSpPr>
          <p:cNvPr id="30" name="Flowchart: Process 66"/>
          <p:cNvSpPr/>
          <p:nvPr/>
        </p:nvSpPr>
        <p:spPr bwMode="auto">
          <a:xfrm>
            <a:off x="6029325" y="5316841"/>
            <a:ext cx="2505075" cy="35550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latin typeface="Arial" pitchFamily="34" charset="0"/>
                <a:ea typeface="Avenir Next" charset="0"/>
                <a:cs typeface="Arial" pitchFamily="34" charset="0"/>
              </a:rPr>
              <a:t>Server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19800" y="4606621"/>
            <a:ext cx="838200" cy="34046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2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2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2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sz="1100" dirty="0" smtClean="0">
                <a:latin typeface="Arial" pitchFamily="34" charset="0"/>
                <a:ea typeface="Avenir Next" charset="0"/>
                <a:cs typeface="Arial" pitchFamily="34" charset="0"/>
              </a:rPr>
              <a:t>bins/libs</a:t>
            </a:r>
            <a:endParaRPr lang="en-US" sz="11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2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2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2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200" dirty="0"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034683" y="3748005"/>
            <a:ext cx="260747" cy="821318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en-US" sz="1400" dirty="0">
                <a:latin typeface="Arial" pitchFamily="34" charset="0"/>
                <a:ea typeface="Avenir Next" charset="0"/>
                <a:cs typeface="Arial" pitchFamily="34" charset="0"/>
              </a:rPr>
              <a:t>App A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980635" y="4608753"/>
            <a:ext cx="1248965" cy="33257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sz="1200" dirty="0" smtClean="0">
                <a:latin typeface="Arial" pitchFamily="34" charset="0"/>
                <a:ea typeface="Avenir Next" charset="0"/>
                <a:cs typeface="Arial" pitchFamily="34" charset="0"/>
              </a:rPr>
              <a:t>bins/libs</a:t>
            </a:r>
            <a:endParaRPr lang="en-US" sz="12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991351" y="3748005"/>
            <a:ext cx="260747" cy="821318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en-US" sz="1400" dirty="0">
                <a:latin typeface="Arial" pitchFamily="34" charset="0"/>
                <a:ea typeface="Avenir Next" charset="0"/>
                <a:cs typeface="Arial" pitchFamily="34" charset="0"/>
              </a:rPr>
              <a:t>App B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316987" y="3745626"/>
            <a:ext cx="260747" cy="820524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en-US" sz="1400" dirty="0">
                <a:latin typeface="Arial" pitchFamily="34" charset="0"/>
                <a:ea typeface="Avenir Next" charset="0"/>
                <a:cs typeface="Arial" pitchFamily="34" charset="0"/>
              </a:rPr>
              <a:t>App </a:t>
            </a:r>
            <a:r>
              <a:rPr lang="en-US" sz="1400" dirty="0" smtClean="0">
                <a:latin typeface="Arial" pitchFamily="34" charset="0"/>
                <a:ea typeface="Avenir Next" charset="0"/>
                <a:cs typeface="Arial" pitchFamily="34" charset="0"/>
              </a:rPr>
              <a:t>B</a:t>
            </a: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42622" y="3748005"/>
            <a:ext cx="260747" cy="821318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en-US" sz="1400" dirty="0">
                <a:latin typeface="Arial" pitchFamily="34" charset="0"/>
                <a:ea typeface="Avenir Next" charset="0"/>
                <a:cs typeface="Arial" pitchFamily="34" charset="0"/>
              </a:rPr>
              <a:t>App </a:t>
            </a:r>
            <a:r>
              <a:rPr lang="en-US" sz="1400" dirty="0" smtClean="0">
                <a:latin typeface="Arial" pitchFamily="34" charset="0"/>
                <a:ea typeface="Avenir Next" charset="0"/>
                <a:cs typeface="Arial" pitchFamily="34" charset="0"/>
              </a:rPr>
              <a:t>B</a:t>
            </a: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968258" y="3745626"/>
            <a:ext cx="261342" cy="820527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en-US" sz="1400" dirty="0">
                <a:latin typeface="Arial" pitchFamily="34" charset="0"/>
                <a:ea typeface="Avenir Next" charset="0"/>
                <a:cs typeface="Arial" pitchFamily="34" charset="0"/>
              </a:rPr>
              <a:t>App </a:t>
            </a:r>
            <a:r>
              <a:rPr lang="en-US" sz="1400" dirty="0" smtClean="0">
                <a:latin typeface="Arial" pitchFamily="34" charset="0"/>
                <a:ea typeface="Avenir Next" charset="0"/>
                <a:cs typeface="Arial" pitchFamily="34" charset="0"/>
              </a:rPr>
              <a:t>B</a:t>
            </a: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38" name="Left Brace 37"/>
          <p:cNvSpPr/>
          <p:nvPr/>
        </p:nvSpPr>
        <p:spPr bwMode="auto">
          <a:xfrm>
            <a:off x="5762030" y="3745626"/>
            <a:ext cx="230386" cy="1196661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40979" name="TextBox 38"/>
          <p:cNvSpPr txBox="1">
            <a:spLocks noChangeArrowheads="1"/>
          </p:cNvSpPr>
          <p:nvPr/>
        </p:nvSpPr>
        <p:spPr bwMode="auto">
          <a:xfrm>
            <a:off x="4343400" y="4143675"/>
            <a:ext cx="129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latin typeface="Arial" pitchFamily="34" charset="0"/>
                <a:ea typeface="Avenir Next" charset="0"/>
                <a:cs typeface="Arial" pitchFamily="34" charset="0"/>
              </a:rPr>
              <a:t>Container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245276" y="1600200"/>
            <a:ext cx="689253" cy="845379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 baseline="-25000" dirty="0" smtClean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 smtClean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App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A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242299" y="2984175"/>
            <a:ext cx="681633" cy="7032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r>
              <a:rPr lang="en-US" sz="1600" baseline="-250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</a:rPr>
              <a:t>Guest</a:t>
            </a:r>
          </a:p>
          <a:p>
            <a:pPr algn="ctr" eaLnBrk="1" hangingPunct="1">
              <a:defRPr/>
            </a:pPr>
            <a:r>
              <a:rPr lang="en-US" sz="1600" baseline="-250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</a:rPr>
              <a:t>OS</a:t>
            </a: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245276" y="2452275"/>
            <a:ext cx="681633" cy="54868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bins</a:t>
            </a:r>
            <a:r>
              <a:rPr lang="en-US" sz="2000" baseline="-25000" dirty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/</a:t>
            </a: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libs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241109" y="2996994"/>
            <a:ext cx="681633" cy="15640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r>
              <a:rPr lang="en-US" sz="2000" baseline="-25000" dirty="0">
                <a:solidFill>
                  <a:srgbClr val="FFFFFF"/>
                </a:solidFill>
                <a:latin typeface="Arial" pitchFamily="34" charset="0"/>
                <a:ea typeface="Avenir Next" charset="0"/>
                <a:cs typeface="Arial" pitchFamily="34" charset="0"/>
              </a:rPr>
              <a:t>Guest</a:t>
            </a:r>
          </a:p>
          <a:p>
            <a:pPr algn="ctr" eaLnBrk="1" hangingPunct="1">
              <a:defRPr/>
            </a:pPr>
            <a:r>
              <a:rPr lang="en-US" sz="2000" baseline="-25000" dirty="0">
                <a:solidFill>
                  <a:srgbClr val="FFFFFF"/>
                </a:solidFill>
                <a:latin typeface="Arial" pitchFamily="34" charset="0"/>
                <a:ea typeface="Avenir Next" charset="0"/>
                <a:cs typeface="Arial" pitchFamily="34" charset="0"/>
              </a:rPr>
              <a:t>OS</a:t>
            </a: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053947" y="1611132"/>
            <a:ext cx="689253" cy="845379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 baseline="-25000" dirty="0" smtClean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 smtClean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App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A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050970" y="2995107"/>
            <a:ext cx="681633" cy="7032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r>
              <a:rPr lang="en-US" sz="1600" baseline="-250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</a:rPr>
              <a:t>Guest</a:t>
            </a:r>
          </a:p>
          <a:p>
            <a:pPr algn="ctr" eaLnBrk="1" hangingPunct="1">
              <a:defRPr/>
            </a:pPr>
            <a:r>
              <a:rPr lang="en-US" sz="1600" baseline="-250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</a:rPr>
              <a:t>OS</a:t>
            </a: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053947" y="2463207"/>
            <a:ext cx="681633" cy="54868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bins</a:t>
            </a:r>
            <a:r>
              <a:rPr lang="en-US" sz="2000" baseline="-25000" dirty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/</a:t>
            </a: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libs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49780" y="3007926"/>
            <a:ext cx="681633" cy="15640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r>
              <a:rPr lang="en-US" sz="2000" baseline="-25000" dirty="0">
                <a:solidFill>
                  <a:srgbClr val="FFFFFF"/>
                </a:solidFill>
                <a:latin typeface="Arial" pitchFamily="34" charset="0"/>
                <a:ea typeface="Avenir Next" charset="0"/>
                <a:cs typeface="Arial" pitchFamily="34" charset="0"/>
              </a:rPr>
              <a:t>Guest</a:t>
            </a:r>
          </a:p>
          <a:p>
            <a:pPr algn="ctr" eaLnBrk="1" hangingPunct="1">
              <a:defRPr/>
            </a:pPr>
            <a:r>
              <a:rPr lang="en-US" sz="2000" baseline="-25000" dirty="0">
                <a:solidFill>
                  <a:srgbClr val="FFFFFF"/>
                </a:solidFill>
                <a:latin typeface="Arial" pitchFamily="34" charset="0"/>
                <a:ea typeface="Avenir Next" charset="0"/>
                <a:cs typeface="Arial" pitchFamily="34" charset="0"/>
              </a:rPr>
              <a:t>OS</a:t>
            </a: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915007" y="1593021"/>
            <a:ext cx="689253" cy="845379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 baseline="-25000" dirty="0" smtClean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 smtClean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App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sz="2000" baseline="-25000" dirty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B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96790" y="2995107"/>
            <a:ext cx="681633" cy="7032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r>
              <a:rPr lang="en-US" sz="1600" baseline="-250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</a:rPr>
              <a:t>Guest</a:t>
            </a:r>
          </a:p>
          <a:p>
            <a:pPr algn="ctr" eaLnBrk="1" hangingPunct="1">
              <a:defRPr/>
            </a:pPr>
            <a:r>
              <a:rPr lang="en-US" sz="1600" baseline="-250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</a:rPr>
              <a:t>OS</a:t>
            </a: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899767" y="2463207"/>
            <a:ext cx="681633" cy="54868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bins</a:t>
            </a:r>
            <a:r>
              <a:rPr lang="en-US" sz="2000" baseline="-25000" dirty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/</a:t>
            </a:r>
          </a:p>
          <a:p>
            <a:pPr algn="ctr" eaLnBrk="1" hangingPunct="1">
              <a:defRPr/>
            </a:pPr>
            <a:r>
              <a:rPr lang="en-US" sz="2000" baseline="-25000" dirty="0" smtClean="0">
                <a:solidFill>
                  <a:schemeClr val="bg1"/>
                </a:solidFill>
                <a:latin typeface="Arial" pitchFamily="34" charset="0"/>
                <a:ea typeface="Avenir Next" charset="0"/>
                <a:cs typeface="Arial" pitchFamily="34" charset="0"/>
              </a:rPr>
              <a:t>libs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venir Next" charset="0"/>
              <a:cs typeface="Arial" pitchFamily="34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895600" y="3007926"/>
            <a:ext cx="681633" cy="15640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r>
              <a:rPr lang="en-US" sz="2000" baseline="-25000" dirty="0">
                <a:solidFill>
                  <a:srgbClr val="FFFFFF"/>
                </a:solidFill>
                <a:latin typeface="Arial" pitchFamily="34" charset="0"/>
                <a:ea typeface="Avenir Next" charset="0"/>
                <a:cs typeface="Arial" pitchFamily="34" charset="0"/>
              </a:rPr>
              <a:t>Guest</a:t>
            </a:r>
          </a:p>
          <a:p>
            <a:pPr algn="ctr" eaLnBrk="1" hangingPunct="1">
              <a:defRPr/>
            </a:pPr>
            <a:r>
              <a:rPr lang="en-US" sz="2000" baseline="-25000" dirty="0">
                <a:solidFill>
                  <a:srgbClr val="FFFFFF"/>
                </a:solidFill>
                <a:latin typeface="Arial" pitchFamily="34" charset="0"/>
                <a:ea typeface="Avenir Next" charset="0"/>
                <a:cs typeface="Arial" pitchFamily="34" charset="0"/>
              </a:rPr>
              <a:t>OS</a:t>
            </a: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 eaLnBrk="1" hangingPunct="1">
              <a:defRPr/>
            </a:pPr>
            <a:endParaRPr lang="en-US" sz="1600" baseline="-25000" dirty="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596657" y="3750682"/>
            <a:ext cx="261343" cy="821318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en-US" sz="1400" dirty="0">
                <a:latin typeface="Arial" pitchFamily="34" charset="0"/>
                <a:ea typeface="Avenir Next" charset="0"/>
                <a:cs typeface="Arial" pitchFamily="34" charset="0"/>
              </a:rPr>
              <a:t>App </a:t>
            </a:r>
            <a:r>
              <a:rPr lang="en-US" sz="1400" dirty="0" smtClean="0">
                <a:latin typeface="Arial" pitchFamily="34" charset="0"/>
                <a:ea typeface="Avenir Next" charset="0"/>
                <a:cs typeface="Arial" pitchFamily="34" charset="0"/>
              </a:rPr>
              <a:t>A</a:t>
            </a:r>
            <a:endParaRPr lang="en-US" sz="1400" dirty="0">
              <a:latin typeface="Arial" pitchFamily="34" charset="0"/>
              <a:ea typeface="Avenir Next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EA083EA-C2DF-F042-A010-B414799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2D4A9BA-6E1A-2D40-9D66-9D8B039A1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 standard way to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 application and all its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dependencies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so that it can be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moved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between environments and run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without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change.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Containers work by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hiding the differences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between applications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inside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the container so that everything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outside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the container can be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standardized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altLang="en-US" sz="1600" b="1" dirty="0">
                <a:latin typeface="Arial" pitchFamily="34" charset="0"/>
                <a:cs typeface="Arial" pitchFamily="34" charset="0"/>
              </a:rPr>
              <a:t>Docker</a:t>
            </a:r>
            <a:r>
              <a:rPr lang="en-GB" altLang="en-US" sz="1600" dirty="0">
                <a:latin typeface="Arial" pitchFamily="34" charset="0"/>
                <a:cs typeface="Arial" pitchFamily="34" charset="0"/>
              </a:rPr>
              <a:t>: Created standard way to create images for Linux Containers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2582C6EC-1B1B-7E4F-A915-8010F08CFD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1600" dirty="0"/>
              <a:t>Linux Containers (LXC) </a:t>
            </a:r>
            <a:r>
              <a:rPr lang="en-US" sz="1600" dirty="0" smtClean="0"/>
              <a:t>details: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An isolated user space within a running Linux 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Shared kernel across containers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Direct device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All packages and data in an isolated runtime, saved as a filesystem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Resource management implemented with control groups (</a:t>
            </a:r>
            <a:r>
              <a:rPr lang="en-US" sz="1600" dirty="0" err="1"/>
              <a:t>cgroups</a:t>
            </a:r>
            <a:r>
              <a:rPr lang="en-US" sz="1600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Resource isolation through namespaces</a:t>
            </a:r>
          </a:p>
          <a:p>
            <a:endParaRPr lang="en-US" sz="16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A096A3FF-438F-CC45-B985-0744756E7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584335-8645-BD46-B55D-568CB70A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/>
              <a:t>© Copyright IBM Corporation 2016-18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D7DCC1-B3A8-084F-9159-28D1C38A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53000"/>
            <a:ext cx="1101573" cy="1212752"/>
          </a:xfrm>
          <a:prstGeom prst="rect">
            <a:avLst/>
          </a:prstGeom>
        </p:spPr>
      </p:pic>
      <p:pic>
        <p:nvPicPr>
          <p:cNvPr id="24" name="Picture 10" descr="elated image">
            <a:extLst>
              <a:ext uri="{FF2B5EF4-FFF2-40B4-BE49-F238E27FC236}">
                <a16:creationId xmlns="" xmlns:a16="http://schemas.microsoft.com/office/drawing/2014/main" id="{CE6ECED1-3714-6A4B-B46E-A0056D91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10" y="429980"/>
            <a:ext cx="1693926" cy="121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28600" y="268224"/>
            <a:ext cx="8077200" cy="742699"/>
          </a:xfrm>
        </p:spPr>
        <p:txBody>
          <a:bodyPr/>
          <a:lstStyle/>
          <a:p>
            <a:r>
              <a:rPr lang="en-US" altLang="en-US" dirty="0" smtClean="0"/>
              <a:t>The challenge</a:t>
            </a:r>
            <a:endParaRPr lang="en-US" dirty="0"/>
          </a:p>
        </p:txBody>
      </p:sp>
      <p:sp>
        <p:nvSpPr>
          <p:cNvPr id="88" name="TextBox 2"/>
          <p:cNvSpPr txBox="1">
            <a:spLocks noChangeArrowheads="1"/>
          </p:cNvSpPr>
          <p:nvPr/>
        </p:nvSpPr>
        <p:spPr bwMode="auto">
          <a:xfrm rot="16200000">
            <a:off x="-532546" y="2222460"/>
            <a:ext cx="19561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Multiplicity of Stacks</a:t>
            </a:r>
          </a:p>
        </p:txBody>
      </p:sp>
      <p:sp>
        <p:nvSpPr>
          <p:cNvPr id="89" name="TextBox 26"/>
          <p:cNvSpPr txBox="1">
            <a:spLocks noChangeArrowheads="1"/>
          </p:cNvSpPr>
          <p:nvPr/>
        </p:nvSpPr>
        <p:spPr bwMode="auto">
          <a:xfrm rot="16200000">
            <a:off x="-181939" y="5371932"/>
            <a:ext cx="12549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Multiplicity of hardware environments</a:t>
            </a:r>
          </a:p>
        </p:txBody>
      </p:sp>
      <p:sp>
        <p:nvSpPr>
          <p:cNvPr id="114" name="Freeform 113"/>
          <p:cNvSpPr/>
          <p:nvPr/>
        </p:nvSpPr>
        <p:spPr>
          <a:xfrm>
            <a:off x="5053000" y="1343589"/>
            <a:ext cx="100039" cy="54682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76200" tIns="76200" rIns="76200" bIns="76200" spcCol="1270" anchor="ctr"/>
          <a:lstStyle/>
          <a:p>
            <a:pPr defTabSz="8890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4830296" y="1730939"/>
            <a:ext cx="97657" cy="54682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76200" tIns="76200" rIns="76200" bIns="76200" spcCol="1270" anchor="ctr"/>
          <a:lstStyle/>
          <a:p>
            <a:pPr algn="r" defTabSz="8890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5053000" y="1613464"/>
            <a:ext cx="100039" cy="54682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76200" tIns="76200" rIns="76200" bIns="76200" spcCol="1270" anchor="ctr"/>
          <a:lstStyle/>
          <a:p>
            <a:pPr defTabSz="8890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en-US" sz="14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Straight Arrow Connector 153"/>
          <p:cNvCxnSpPr>
            <a:cxnSpLocks noChangeShapeType="1"/>
          </p:cNvCxnSpPr>
          <p:nvPr/>
        </p:nvCxnSpPr>
        <p:spPr bwMode="auto">
          <a:xfrm>
            <a:off x="4152145" y="3441191"/>
            <a:ext cx="800855" cy="1069774"/>
          </a:xfrm>
          <a:prstGeom prst="straightConnector1">
            <a:avLst/>
          </a:prstGeom>
          <a:noFill/>
          <a:ln w="6985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Rounded Rectangle 163"/>
          <p:cNvSpPr/>
          <p:nvPr/>
        </p:nvSpPr>
        <p:spPr bwMode="auto">
          <a:xfrm>
            <a:off x="1907740" y="5328923"/>
            <a:ext cx="925357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5" name="Rectangle 16"/>
          <p:cNvSpPr>
            <a:spLocks/>
          </p:cNvSpPr>
          <p:nvPr/>
        </p:nvSpPr>
        <p:spPr bwMode="auto">
          <a:xfrm>
            <a:off x="1907741" y="6101619"/>
            <a:ext cx="925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VM</a:t>
            </a:r>
          </a:p>
        </p:txBody>
      </p:sp>
      <p:pic>
        <p:nvPicPr>
          <p:cNvPr id="166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35" y="5587968"/>
            <a:ext cx="382263" cy="4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Rounded Rectangle 167"/>
          <p:cNvSpPr/>
          <p:nvPr/>
        </p:nvSpPr>
        <p:spPr bwMode="auto">
          <a:xfrm>
            <a:off x="2922417" y="5328923"/>
            <a:ext cx="716943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9" name="Rectangle 17"/>
          <p:cNvSpPr>
            <a:spLocks/>
          </p:cNvSpPr>
          <p:nvPr/>
        </p:nvSpPr>
        <p:spPr bwMode="auto">
          <a:xfrm>
            <a:off x="2946878" y="6199292"/>
            <a:ext cx="6331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QA server</a:t>
            </a:r>
          </a:p>
        </p:txBody>
      </p:sp>
      <p:sp>
        <p:nvSpPr>
          <p:cNvPr id="172" name="Rounded Rectangle 171"/>
          <p:cNvSpPr/>
          <p:nvPr/>
        </p:nvSpPr>
        <p:spPr bwMode="auto">
          <a:xfrm>
            <a:off x="3717961" y="5328923"/>
            <a:ext cx="925357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3" name="Rectangle 19"/>
          <p:cNvSpPr>
            <a:spLocks/>
          </p:cNvSpPr>
          <p:nvPr/>
        </p:nvSpPr>
        <p:spPr bwMode="auto">
          <a:xfrm>
            <a:off x="3733800" y="6090508"/>
            <a:ext cx="846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Customer Data Center</a:t>
            </a: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4712394" y="5328923"/>
            <a:ext cx="925356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7" name="Rectangle 18"/>
          <p:cNvSpPr>
            <a:spLocks/>
          </p:cNvSpPr>
          <p:nvPr/>
        </p:nvSpPr>
        <p:spPr bwMode="auto">
          <a:xfrm>
            <a:off x="4779547" y="6248400"/>
            <a:ext cx="7950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Public Cloud</a:t>
            </a:r>
          </a:p>
        </p:txBody>
      </p:sp>
      <p:sp>
        <p:nvSpPr>
          <p:cNvPr id="185" name="Rounded Rectangle 184"/>
          <p:cNvSpPr/>
          <p:nvPr/>
        </p:nvSpPr>
        <p:spPr bwMode="auto">
          <a:xfrm>
            <a:off x="6590497" y="5328923"/>
            <a:ext cx="818172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6" name="Rectangle 21"/>
          <p:cNvSpPr>
            <a:spLocks/>
          </p:cNvSpPr>
          <p:nvPr/>
        </p:nvSpPr>
        <p:spPr bwMode="auto">
          <a:xfrm>
            <a:off x="6573824" y="6138446"/>
            <a:ext cx="863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Contributor</a:t>
            </a:r>
            <a:r>
              <a:rPr lang="ja-JP" altLang="en-US" sz="11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’</a:t>
            </a:r>
            <a:r>
              <a:rPr lang="en-US" altLang="ja-JP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laptop</a:t>
            </a:r>
            <a:endParaRPr lang="en-US" alt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ounded Rectangle 188"/>
          <p:cNvSpPr/>
          <p:nvPr/>
        </p:nvSpPr>
        <p:spPr bwMode="auto">
          <a:xfrm>
            <a:off x="5686579" y="5328923"/>
            <a:ext cx="818172" cy="1203325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0" name="Rectangle 20"/>
          <p:cNvSpPr>
            <a:spLocks/>
          </p:cNvSpPr>
          <p:nvPr/>
        </p:nvSpPr>
        <p:spPr bwMode="auto">
          <a:xfrm>
            <a:off x="5656805" y="6166846"/>
            <a:ext cx="8884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 Cluster</a:t>
            </a:r>
          </a:p>
        </p:txBody>
      </p:sp>
      <p:pic>
        <p:nvPicPr>
          <p:cNvPr id="191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27" y="5430714"/>
            <a:ext cx="304880" cy="72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Freeform 191"/>
          <p:cNvSpPr/>
          <p:nvPr/>
        </p:nvSpPr>
        <p:spPr>
          <a:xfrm>
            <a:off x="5053000" y="1303021"/>
            <a:ext cx="100039" cy="952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76200" tIns="76200" rIns="76200" bIns="76200" spcCol="1270" anchor="ctr"/>
          <a:lstStyle/>
          <a:p>
            <a:pPr defTabSz="8890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ounded Rectangle 193"/>
          <p:cNvSpPr/>
          <p:nvPr/>
        </p:nvSpPr>
        <p:spPr bwMode="auto">
          <a:xfrm>
            <a:off x="1600200" y="1104586"/>
            <a:ext cx="1244528" cy="2092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Rectangle 2"/>
          <p:cNvSpPr>
            <a:spLocks/>
          </p:cNvSpPr>
          <p:nvPr/>
        </p:nvSpPr>
        <p:spPr bwMode="auto">
          <a:xfrm>
            <a:off x="1676400" y="1194882"/>
            <a:ext cx="11156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Static </a:t>
            </a:r>
            <a:r>
              <a:rPr lang="en-US" alt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website</a:t>
            </a:r>
          </a:p>
          <a:p>
            <a:pPr marL="285750" indent="-2857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Nginx</a:t>
            </a:r>
          </a:p>
          <a:p>
            <a:pPr marL="285750" indent="-285750">
              <a:spcBef>
                <a:spcPct val="0"/>
              </a:spcBef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Openssl</a:t>
            </a:r>
            <a:endParaRPr lang="en-US" alt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Bootstrap 2</a:t>
            </a:r>
          </a:p>
          <a:p>
            <a:pPr marL="285750" indent="-285750">
              <a:spcBef>
                <a:spcPct val="0"/>
              </a:spcBef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modsecurity</a:t>
            </a: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2922417" y="1104586"/>
            <a:ext cx="994619" cy="17910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Rectangle 4"/>
          <p:cNvSpPr>
            <a:spLocks/>
          </p:cNvSpPr>
          <p:nvPr/>
        </p:nvSpPr>
        <p:spPr bwMode="auto">
          <a:xfrm>
            <a:off x="2971800" y="1194882"/>
            <a:ext cx="10113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lang="en-US" alt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DB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Postgresql</a:t>
            </a:r>
            <a:endParaRPr lang="en-US" alt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pgv8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v8</a:t>
            </a: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 bwMode="auto">
          <a:xfrm>
            <a:off x="6221882" y="1104586"/>
            <a:ext cx="1245718" cy="20044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6"/>
          <p:cNvSpPr>
            <a:spLocks/>
          </p:cNvSpPr>
          <p:nvPr/>
        </p:nvSpPr>
        <p:spPr bwMode="auto">
          <a:xfrm>
            <a:off x="6324600" y="1194882"/>
            <a:ext cx="10179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Analytics </a:t>
            </a:r>
            <a:r>
              <a:rPr lang="en-US" alt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DB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en-US" alt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Hive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Thrift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OpenJDK</a:t>
            </a: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 bwMode="auto">
          <a:xfrm>
            <a:off x="5339158" y="1104586"/>
            <a:ext cx="818173" cy="17910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Rectangle 5"/>
          <p:cNvSpPr>
            <a:spLocks/>
          </p:cNvSpPr>
          <p:nvPr/>
        </p:nvSpPr>
        <p:spPr bwMode="auto">
          <a:xfrm>
            <a:off x="5400458" y="1194882"/>
            <a:ext cx="8181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Queue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Redis</a:t>
            </a:r>
            <a:endParaRPr lang="en-US" alt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Redis</a:t>
            </a: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-sentinel</a:t>
            </a: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ounded Rectangle 219"/>
          <p:cNvSpPr/>
          <p:nvPr/>
        </p:nvSpPr>
        <p:spPr bwMode="auto">
          <a:xfrm>
            <a:off x="4012082" y="1104586"/>
            <a:ext cx="1245718" cy="17910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3"/>
          <p:cNvSpPr>
            <a:spLocks/>
          </p:cNvSpPr>
          <p:nvPr/>
        </p:nvSpPr>
        <p:spPr bwMode="auto">
          <a:xfrm>
            <a:off x="4114800" y="1194882"/>
            <a:ext cx="1070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 </a:t>
            </a:r>
            <a:r>
              <a:rPr lang="en-US" alt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frontend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Ruby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Rails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Sass</a:t>
            </a:r>
          </a:p>
          <a:p>
            <a:pPr marL="171450" indent="-171450">
              <a:spcBef>
                <a:spcPct val="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Unicom</a:t>
            </a: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TextBox 107"/>
          <p:cNvSpPr txBox="1">
            <a:spLocks noChangeArrowheads="1"/>
          </p:cNvSpPr>
          <p:nvPr/>
        </p:nvSpPr>
        <p:spPr bwMode="auto">
          <a:xfrm rot="5400000">
            <a:off x="7491126" y="1842307"/>
            <a:ext cx="21859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Do services and apps interact appropriately?</a:t>
            </a:r>
          </a:p>
        </p:txBody>
      </p:sp>
      <p:sp>
        <p:nvSpPr>
          <p:cNvPr id="227" name="TextBox 108"/>
          <p:cNvSpPr txBox="1">
            <a:spLocks noChangeArrowheads="1"/>
          </p:cNvSpPr>
          <p:nvPr/>
        </p:nvSpPr>
        <p:spPr bwMode="auto">
          <a:xfrm rot="5400000">
            <a:off x="7560796" y="5014132"/>
            <a:ext cx="21859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Can I migrate smoothly and quickly</a:t>
            </a:r>
          </a:p>
        </p:txBody>
      </p:sp>
      <p:cxnSp>
        <p:nvCxnSpPr>
          <p:cNvPr id="157" name="Straight Arrow Connector 156"/>
          <p:cNvCxnSpPr>
            <a:cxnSpLocks noChangeShapeType="1"/>
          </p:cNvCxnSpPr>
          <p:nvPr/>
        </p:nvCxnSpPr>
        <p:spPr bwMode="auto">
          <a:xfrm flipV="1">
            <a:off x="4152145" y="3429000"/>
            <a:ext cx="800855" cy="1081965"/>
          </a:xfrm>
          <a:prstGeom prst="straightConnector1">
            <a:avLst/>
          </a:prstGeom>
          <a:noFill/>
          <a:ln w="6985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© Copyright IBM Corporation 2016-18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8" name="Picture 56" descr="Cloud_rec_Blue_XX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66" y="5674922"/>
            <a:ext cx="539750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6" descr="Laptop_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171" y="5563967"/>
            <a:ext cx="590029" cy="45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" descr="Server_Lar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26" y="5519356"/>
            <a:ext cx="341893" cy="6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75" descr="Corporate_office_Mediu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37" y="5532457"/>
            <a:ext cx="479860" cy="5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Line 1"/>
          <p:cNvSpPr>
            <a:spLocks noChangeShapeType="1"/>
          </p:cNvSpPr>
          <p:nvPr/>
        </p:nvSpPr>
        <p:spPr bwMode="auto">
          <a:xfrm>
            <a:off x="1561179" y="4005824"/>
            <a:ext cx="6070196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28600" y="268224"/>
            <a:ext cx="8077200" cy="742699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 smtClean="0"/>
              <a:t>shipping container </a:t>
            </a:r>
            <a:r>
              <a:rPr lang="en-US" altLang="en-US" dirty="0"/>
              <a:t>for </a:t>
            </a:r>
            <a:r>
              <a:rPr lang="en-US" altLang="en-US" dirty="0" smtClean="0"/>
              <a:t>code</a:t>
            </a:r>
            <a:endParaRPr lang="en-US" dirty="0"/>
          </a:p>
        </p:txBody>
      </p:sp>
      <p:sp>
        <p:nvSpPr>
          <p:cNvPr id="87" name="Line 1"/>
          <p:cNvSpPr>
            <a:spLocks noChangeShapeType="1"/>
          </p:cNvSpPr>
          <p:nvPr/>
        </p:nvSpPr>
        <p:spPr bwMode="auto">
          <a:xfrm>
            <a:off x="1561179" y="3685859"/>
            <a:ext cx="6070196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5053000" y="1343589"/>
            <a:ext cx="100039" cy="54682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76200" tIns="76200" rIns="76200" bIns="76200" spcCol="1270" anchor="ctr"/>
          <a:lstStyle/>
          <a:p>
            <a:pPr defTabSz="8890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4830296" y="1730939"/>
            <a:ext cx="97657" cy="54682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76200" tIns="76200" rIns="76200" bIns="76200" spcCol="1270" anchor="ctr"/>
          <a:lstStyle/>
          <a:p>
            <a:pPr algn="r" defTabSz="8890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5053000" y="1613464"/>
            <a:ext cx="100039" cy="54682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76200" tIns="76200" rIns="76200" bIns="76200" spcCol="1270" anchor="ctr"/>
          <a:lstStyle/>
          <a:p>
            <a:pPr defTabSz="8890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en-US" sz="14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Rectangle 77"/>
          <p:cNvSpPr>
            <a:spLocks noChangeArrowheads="1"/>
          </p:cNvSpPr>
          <p:nvPr/>
        </p:nvSpPr>
        <p:spPr bwMode="auto">
          <a:xfrm>
            <a:off x="5562720" y="3781109"/>
            <a:ext cx="1947179" cy="120032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eaLnBrk="1" hangingPunct="1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…that  can be manipulated using standard operations and run consistently on virtually any hardware platform </a:t>
            </a:r>
          </a:p>
        </p:txBody>
      </p:sp>
      <p:sp>
        <p:nvSpPr>
          <p:cNvPr id="152" name="Rectangle 78"/>
          <p:cNvSpPr>
            <a:spLocks noChangeArrowheads="1"/>
          </p:cNvSpPr>
          <p:nvPr/>
        </p:nvSpPr>
        <p:spPr bwMode="auto">
          <a:xfrm>
            <a:off x="1588570" y="2312673"/>
            <a:ext cx="1826895" cy="120032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eaLnBrk="1" hangingPunct="1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An engine that enables any payload to be encapsulated as a lightweight, portable, 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self-sufficient container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…</a:t>
            </a:r>
          </a:p>
        </p:txBody>
      </p:sp>
      <p:cxnSp>
        <p:nvCxnSpPr>
          <p:cNvPr id="153" name="Straight Arrow Connector 152"/>
          <p:cNvCxnSpPr>
            <a:cxnSpLocks noChangeShapeType="1"/>
          </p:cNvCxnSpPr>
          <p:nvPr/>
        </p:nvCxnSpPr>
        <p:spPr bwMode="auto">
          <a:xfrm flipV="1">
            <a:off x="4788862" y="1724370"/>
            <a:ext cx="602114" cy="800366"/>
          </a:xfrm>
          <a:prstGeom prst="straightConnector1">
            <a:avLst/>
          </a:prstGeom>
          <a:noFill/>
          <a:ln w="6985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53"/>
          <p:cNvCxnSpPr>
            <a:cxnSpLocks noChangeShapeType="1"/>
          </p:cNvCxnSpPr>
          <p:nvPr/>
        </p:nvCxnSpPr>
        <p:spPr bwMode="auto">
          <a:xfrm>
            <a:off x="3165690" y="1636497"/>
            <a:ext cx="800855" cy="1069774"/>
          </a:xfrm>
          <a:prstGeom prst="straightConnector1">
            <a:avLst/>
          </a:prstGeom>
          <a:noFill/>
          <a:ln w="6985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2" name="Picture 3" descr="C:\Users\ju\Desktop\docker-contai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28" y="2793686"/>
            <a:ext cx="211629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Rounded Rectangle 163"/>
          <p:cNvSpPr/>
          <p:nvPr/>
        </p:nvSpPr>
        <p:spPr bwMode="auto">
          <a:xfrm>
            <a:off x="1907740" y="5328923"/>
            <a:ext cx="925357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5" name="Rectangle 16"/>
          <p:cNvSpPr>
            <a:spLocks/>
          </p:cNvSpPr>
          <p:nvPr/>
        </p:nvSpPr>
        <p:spPr bwMode="auto">
          <a:xfrm>
            <a:off x="1907741" y="6101619"/>
            <a:ext cx="925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VM</a:t>
            </a:r>
          </a:p>
        </p:txBody>
      </p:sp>
      <p:pic>
        <p:nvPicPr>
          <p:cNvPr id="166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35" y="5587968"/>
            <a:ext cx="382263" cy="4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Rounded Rectangle 167"/>
          <p:cNvSpPr/>
          <p:nvPr/>
        </p:nvSpPr>
        <p:spPr bwMode="auto">
          <a:xfrm>
            <a:off x="2922417" y="5328923"/>
            <a:ext cx="716943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9" name="Rectangle 17"/>
          <p:cNvSpPr>
            <a:spLocks/>
          </p:cNvSpPr>
          <p:nvPr/>
        </p:nvSpPr>
        <p:spPr bwMode="auto">
          <a:xfrm>
            <a:off x="2946878" y="6199292"/>
            <a:ext cx="6331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QA server</a:t>
            </a:r>
          </a:p>
        </p:txBody>
      </p:sp>
      <p:sp>
        <p:nvSpPr>
          <p:cNvPr id="172" name="Rounded Rectangle 171"/>
          <p:cNvSpPr/>
          <p:nvPr/>
        </p:nvSpPr>
        <p:spPr bwMode="auto">
          <a:xfrm>
            <a:off x="3717961" y="5328923"/>
            <a:ext cx="925357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3" name="Rectangle 19"/>
          <p:cNvSpPr>
            <a:spLocks/>
          </p:cNvSpPr>
          <p:nvPr/>
        </p:nvSpPr>
        <p:spPr bwMode="auto">
          <a:xfrm>
            <a:off x="3733800" y="6090508"/>
            <a:ext cx="846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Customer Data Center</a:t>
            </a: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4712394" y="5328923"/>
            <a:ext cx="925356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7" name="Rectangle 18"/>
          <p:cNvSpPr>
            <a:spLocks/>
          </p:cNvSpPr>
          <p:nvPr/>
        </p:nvSpPr>
        <p:spPr bwMode="auto">
          <a:xfrm>
            <a:off x="4779547" y="6248400"/>
            <a:ext cx="7950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Public Cloud</a:t>
            </a:r>
          </a:p>
        </p:txBody>
      </p:sp>
      <p:sp>
        <p:nvSpPr>
          <p:cNvPr id="185" name="Rounded Rectangle 184"/>
          <p:cNvSpPr/>
          <p:nvPr/>
        </p:nvSpPr>
        <p:spPr bwMode="auto">
          <a:xfrm>
            <a:off x="6590497" y="5328923"/>
            <a:ext cx="818172" cy="1211263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6" name="Rectangle 21"/>
          <p:cNvSpPr>
            <a:spLocks/>
          </p:cNvSpPr>
          <p:nvPr/>
        </p:nvSpPr>
        <p:spPr bwMode="auto">
          <a:xfrm>
            <a:off x="6573824" y="6138446"/>
            <a:ext cx="863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Contributor</a:t>
            </a:r>
            <a:r>
              <a:rPr lang="ja-JP" altLang="en-US" sz="11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’</a:t>
            </a:r>
            <a:r>
              <a:rPr lang="en-US" altLang="ja-JP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laptop</a:t>
            </a:r>
            <a:endParaRPr lang="en-US" alt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ounded Rectangle 188"/>
          <p:cNvSpPr/>
          <p:nvPr/>
        </p:nvSpPr>
        <p:spPr bwMode="auto">
          <a:xfrm>
            <a:off x="5686579" y="5328923"/>
            <a:ext cx="818172" cy="1203325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0" name="Rectangle 20"/>
          <p:cNvSpPr>
            <a:spLocks/>
          </p:cNvSpPr>
          <p:nvPr/>
        </p:nvSpPr>
        <p:spPr bwMode="auto">
          <a:xfrm>
            <a:off x="5656805" y="6166846"/>
            <a:ext cx="8884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 Cluster</a:t>
            </a:r>
          </a:p>
        </p:txBody>
      </p:sp>
      <p:pic>
        <p:nvPicPr>
          <p:cNvPr id="191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27" y="5430714"/>
            <a:ext cx="304880" cy="72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Freeform 191"/>
          <p:cNvSpPr/>
          <p:nvPr/>
        </p:nvSpPr>
        <p:spPr>
          <a:xfrm>
            <a:off x="5053000" y="1303021"/>
            <a:ext cx="100039" cy="952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76200" tIns="76200" rIns="76200" bIns="76200" spcCol="1270" anchor="ctr"/>
          <a:lstStyle/>
          <a:p>
            <a:pPr defTabSz="8890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ounded Rectangle 193"/>
          <p:cNvSpPr/>
          <p:nvPr/>
        </p:nvSpPr>
        <p:spPr bwMode="auto">
          <a:xfrm>
            <a:off x="1731481" y="1104586"/>
            <a:ext cx="1244528" cy="4905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Rectangle 2"/>
          <p:cNvSpPr>
            <a:spLocks/>
          </p:cNvSpPr>
          <p:nvPr/>
        </p:nvSpPr>
        <p:spPr bwMode="auto">
          <a:xfrm>
            <a:off x="1789528" y="1246531"/>
            <a:ext cx="11060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Static website</a:t>
            </a: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3027220" y="1104586"/>
            <a:ext cx="819363" cy="4905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Rectangle 4"/>
          <p:cNvSpPr>
            <a:spLocks/>
          </p:cNvSpPr>
          <p:nvPr/>
        </p:nvSpPr>
        <p:spPr bwMode="auto">
          <a:xfrm>
            <a:off x="3131928" y="1249616"/>
            <a:ext cx="6780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DB</a:t>
            </a:r>
          </a:p>
        </p:txBody>
      </p:sp>
      <p:sp>
        <p:nvSpPr>
          <p:cNvPr id="206" name="Rounded Rectangle 205"/>
          <p:cNvSpPr/>
          <p:nvPr/>
        </p:nvSpPr>
        <p:spPr bwMode="auto">
          <a:xfrm>
            <a:off x="6084351" y="1104586"/>
            <a:ext cx="1245718" cy="4905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6"/>
          <p:cNvSpPr>
            <a:spLocks/>
          </p:cNvSpPr>
          <p:nvPr/>
        </p:nvSpPr>
        <p:spPr bwMode="auto">
          <a:xfrm>
            <a:off x="6172200" y="1223667"/>
            <a:ext cx="10179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Analytics DB</a:t>
            </a:r>
          </a:p>
        </p:txBody>
      </p:sp>
      <p:sp>
        <p:nvSpPr>
          <p:cNvPr id="212" name="Rounded Rectangle 211"/>
          <p:cNvSpPr/>
          <p:nvPr/>
        </p:nvSpPr>
        <p:spPr bwMode="auto">
          <a:xfrm>
            <a:off x="5201627" y="1104586"/>
            <a:ext cx="818173" cy="4905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Rectangle 5"/>
          <p:cNvSpPr>
            <a:spLocks/>
          </p:cNvSpPr>
          <p:nvPr/>
        </p:nvSpPr>
        <p:spPr bwMode="auto">
          <a:xfrm>
            <a:off x="5334000" y="1232356"/>
            <a:ext cx="5370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Queue</a:t>
            </a:r>
          </a:p>
        </p:txBody>
      </p:sp>
      <p:sp>
        <p:nvSpPr>
          <p:cNvPr id="220" name="Rounded Rectangle 219"/>
          <p:cNvSpPr/>
          <p:nvPr/>
        </p:nvSpPr>
        <p:spPr bwMode="auto">
          <a:xfrm>
            <a:off x="3923994" y="1104586"/>
            <a:ext cx="1245718" cy="4905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3"/>
          <p:cNvSpPr>
            <a:spLocks/>
          </p:cNvSpPr>
          <p:nvPr/>
        </p:nvSpPr>
        <p:spPr bwMode="auto">
          <a:xfrm>
            <a:off x="4038600" y="1240814"/>
            <a:ext cx="11204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 frontend </a:t>
            </a:r>
          </a:p>
        </p:txBody>
      </p:sp>
      <p:cxnSp>
        <p:nvCxnSpPr>
          <p:cNvPr id="156" name="Straight Arrow Connector 155"/>
          <p:cNvCxnSpPr>
            <a:cxnSpLocks noChangeShapeType="1"/>
          </p:cNvCxnSpPr>
          <p:nvPr/>
        </p:nvCxnSpPr>
        <p:spPr bwMode="auto">
          <a:xfrm flipV="1">
            <a:off x="3115178" y="4480038"/>
            <a:ext cx="602957" cy="799242"/>
          </a:xfrm>
          <a:prstGeom prst="straightConnector1">
            <a:avLst/>
          </a:prstGeom>
          <a:noFill/>
          <a:ln w="6985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56"/>
          <p:cNvCxnSpPr>
            <a:cxnSpLocks noChangeShapeType="1"/>
          </p:cNvCxnSpPr>
          <p:nvPr/>
        </p:nvCxnSpPr>
        <p:spPr bwMode="auto">
          <a:xfrm>
            <a:off x="4703015" y="4180700"/>
            <a:ext cx="800012" cy="1070895"/>
          </a:xfrm>
          <a:prstGeom prst="straightConnector1">
            <a:avLst/>
          </a:prstGeom>
          <a:noFill/>
          <a:ln w="6985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© Copyright IBM Corporation 2016-18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8" name="Picture 56" descr="Cloud_rec_Blue_XX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66" y="5674922"/>
            <a:ext cx="539750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6" descr="Laptop_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171" y="5563967"/>
            <a:ext cx="590029" cy="45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" descr="Server_Lar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26" y="5519356"/>
            <a:ext cx="341893" cy="6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75" descr="Corporate_office_Mediu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37" y="5532457"/>
            <a:ext cx="479860" cy="5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2"/>
          <p:cNvSpPr txBox="1">
            <a:spLocks noChangeArrowheads="1"/>
          </p:cNvSpPr>
          <p:nvPr/>
        </p:nvSpPr>
        <p:spPr bwMode="auto">
          <a:xfrm rot="16200000">
            <a:off x="-532546" y="2222460"/>
            <a:ext cx="19561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Multiplicity of Stacks</a:t>
            </a:r>
          </a:p>
        </p:txBody>
      </p:sp>
      <p:sp>
        <p:nvSpPr>
          <p:cNvPr id="50" name="TextBox 26"/>
          <p:cNvSpPr txBox="1">
            <a:spLocks noChangeArrowheads="1"/>
          </p:cNvSpPr>
          <p:nvPr/>
        </p:nvSpPr>
        <p:spPr bwMode="auto">
          <a:xfrm rot="16200000">
            <a:off x="-181939" y="5371932"/>
            <a:ext cx="12549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Multiplicity of hardware environments</a:t>
            </a:r>
          </a:p>
        </p:txBody>
      </p:sp>
      <p:sp>
        <p:nvSpPr>
          <p:cNvPr id="51" name="TextBox 107"/>
          <p:cNvSpPr txBox="1">
            <a:spLocks noChangeArrowheads="1"/>
          </p:cNvSpPr>
          <p:nvPr/>
        </p:nvSpPr>
        <p:spPr bwMode="auto">
          <a:xfrm rot="5400000">
            <a:off x="7491126" y="1842307"/>
            <a:ext cx="21859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Do services and apps interact appropriately?</a:t>
            </a:r>
          </a:p>
        </p:txBody>
      </p:sp>
      <p:sp>
        <p:nvSpPr>
          <p:cNvPr id="52" name="TextBox 108"/>
          <p:cNvSpPr txBox="1">
            <a:spLocks noChangeArrowheads="1"/>
          </p:cNvSpPr>
          <p:nvPr/>
        </p:nvSpPr>
        <p:spPr bwMode="auto">
          <a:xfrm rot="5400000">
            <a:off x="7560796" y="5014132"/>
            <a:ext cx="21859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Can I migrate smoothly and quickly</a:t>
            </a:r>
          </a:p>
        </p:txBody>
      </p:sp>
    </p:spTree>
    <p:extLst>
      <p:ext uri="{BB962C8B-B14F-4D97-AF65-F5344CB8AC3E}">
        <p14:creationId xmlns:p14="http://schemas.microsoft.com/office/powerpoint/2010/main" val="3220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</a:t>
            </a:r>
            <a:r>
              <a:rPr lang="en-US" dirty="0"/>
              <a:t> </a:t>
            </a:r>
            <a:r>
              <a:rPr lang="en-US" dirty="0" smtClean="0"/>
              <a:t>vs. </a:t>
            </a:r>
            <a:r>
              <a:rPr lang="en-US" dirty="0"/>
              <a:t>Ops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7442290"/>
              </p:ext>
            </p:extLst>
          </p:nvPr>
        </p:nvGraphicFramePr>
        <p:xfrm>
          <a:off x="228600" y="1295400"/>
          <a:ext cx="4257810" cy="434631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28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8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453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Arial" pitchFamily="34" charset="0"/>
                          <a:cs typeface="Arial" pitchFamily="34" charset="0"/>
                        </a:rPr>
                        <a:t>Dev</a:t>
                      </a:r>
                    </a:p>
                  </a:txBody>
                  <a:tcPr marL="64980" marR="6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Arial" pitchFamily="34" charset="0"/>
                          <a:cs typeface="Arial" pitchFamily="34" charset="0"/>
                        </a:rPr>
                        <a:t>Ops</a:t>
                      </a:r>
                    </a:p>
                  </a:txBody>
                  <a:tcPr marL="64980" marR="6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6336">
                <a:tc>
                  <a:txBody>
                    <a:bodyPr/>
                    <a:lstStyle/>
                    <a:p>
                      <a:pPr marL="214313" indent="-214313">
                        <a:buFont typeface="Arial" charset="0"/>
                        <a:buChar char="•"/>
                      </a:pP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4980" marR="6498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14313" indent="-214313">
                        <a:buFont typeface="Arial" panose="020B0604020202020204" pitchFamily="34" charset="0"/>
                        <a:buChar char="•"/>
                        <a:defRPr/>
                      </a:pPr>
                      <a:endParaRPr lang="en-GB" sz="2000" b="0" dirty="0">
                        <a:solidFill>
                          <a:schemeClr val="tx2"/>
                        </a:solidFill>
                        <a:cs typeface="Arial" panose="020B0604020202020204" pitchFamily="34" charset="0"/>
                      </a:endParaRPr>
                    </a:p>
                  </a:txBody>
                  <a:tcPr marL="64980" marR="6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9194">
                <a:tc>
                  <a:txBody>
                    <a:bodyPr/>
                    <a:lstStyle/>
                    <a:p>
                      <a:pPr marL="214313" indent="-214313">
                        <a:buFont typeface="Arial" charset="0"/>
                        <a:buChar char="•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</a:p>
                    <a:p>
                      <a:pPr marL="214313" indent="-214313">
                        <a:buFont typeface="Arial" charset="0"/>
                        <a:buChar char="•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Libraries</a:t>
                      </a:r>
                    </a:p>
                    <a:p>
                      <a:pPr marL="214313" indent="-214313">
                        <a:buFont typeface="Arial" charset="0"/>
                        <a:buChar char="•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Configuration</a:t>
                      </a:r>
                    </a:p>
                    <a:p>
                      <a:pPr marL="214313" indent="-214313">
                        <a:buFont typeface="Arial" charset="0"/>
                        <a:buChar char="•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Server runtime</a:t>
                      </a:r>
                    </a:p>
                    <a:p>
                      <a:pPr marL="214313" indent="-214313">
                        <a:buFont typeface="Arial" charset="0"/>
                        <a:buChar char="•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OS</a:t>
                      </a:r>
                    </a:p>
                  </a:txBody>
                  <a:tcPr marL="64980" marR="6498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14313" indent="-214313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2000" b="0" dirty="0">
                          <a:latin typeface="Arial" pitchFamily="34" charset="0"/>
                          <a:cs typeface="Arial" pitchFamily="34" charset="0"/>
                        </a:rPr>
                        <a:t>Logging</a:t>
                      </a:r>
                    </a:p>
                    <a:p>
                      <a:pPr marL="214313" indent="-214313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2000" b="0" dirty="0">
                          <a:latin typeface="Arial" pitchFamily="34" charset="0"/>
                          <a:cs typeface="Arial" pitchFamily="34" charset="0"/>
                        </a:rPr>
                        <a:t>Remote access</a:t>
                      </a:r>
                    </a:p>
                    <a:p>
                      <a:pPr marL="214313" indent="-214313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2000" b="0" dirty="0">
                          <a:latin typeface="Arial" pitchFamily="34" charset="0"/>
                          <a:cs typeface="Arial" pitchFamily="34" charset="0"/>
                        </a:rPr>
                        <a:t>Network configuration</a:t>
                      </a:r>
                    </a:p>
                    <a:p>
                      <a:pPr marL="214313" indent="-214313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2000" b="0" dirty="0">
                          <a:latin typeface="Arial" pitchFamily="34" charset="0"/>
                          <a:cs typeface="Arial" pitchFamily="34" charset="0"/>
                        </a:rPr>
                        <a:t>Monitoring</a:t>
                      </a:r>
                      <a:endParaRPr lang="en-GB" sz="2000" b="0" dirty="0">
                        <a:solidFill>
                          <a:schemeClr val="tx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4980" marR="6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>
          <a:xfrm>
            <a:off x="4886857" y="1170432"/>
            <a:ext cx="4028543" cy="53680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Separation of concerns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container separates and bridges the Dev and Ops in DevOps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Dev focuses on the application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Ops focuses on the deployment environment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E78C-0F93-4A43-ACD8-0787B77EB9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/>
              <a:t>© Copyright IBM Corporation 2016-18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1612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71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35" y="3625645"/>
            <a:ext cx="1490315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Unix/chroot</a:t>
            </a:r>
          </a:p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BSD</a:t>
            </a:r>
          </a:p>
        </p:txBody>
      </p:sp>
      <p:sp>
        <p:nvSpPr>
          <p:cNvPr id="7" name="Shape 51"/>
          <p:cNvSpPr>
            <a:spLocks noChangeArrowheads="1"/>
          </p:cNvSpPr>
          <p:nvPr/>
        </p:nvSpPr>
        <p:spPr bwMode="auto">
          <a:xfrm>
            <a:off x="322264" y="1727254"/>
            <a:ext cx="8693150" cy="1189567"/>
          </a:xfrm>
          <a:prstGeom prst="rightArrow">
            <a:avLst>
              <a:gd name="adj1" fmla="val 32000"/>
              <a:gd name="adj2" fmla="val 64011"/>
            </a:avLst>
          </a:prstGeom>
          <a:solidFill>
            <a:schemeClr val="tx2">
              <a:lumMod val="90000"/>
              <a:alpha val="81000"/>
            </a:schemeClr>
          </a:solidFill>
          <a:ln w="12700">
            <a:solidFill>
              <a:schemeClr val="tx2">
                <a:lumMod val="50000"/>
              </a:schemeClr>
            </a:solidFill>
            <a:miter lim="4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35715" tIns="35715" rIns="35715" bIns="35715" anchor="ctr"/>
          <a:lstStyle/>
          <a:p>
            <a:pPr defTabSz="410735" hangingPunct="0">
              <a:lnSpc>
                <a:spcPct val="80000"/>
              </a:lnSpc>
              <a:defRPr sz="2400"/>
            </a:pPr>
            <a:endParaRPr sz="1700" b="1" kern="0" dirty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Shape 52"/>
          <p:cNvSpPr>
            <a:spLocks/>
          </p:cNvSpPr>
          <p:nvPr/>
        </p:nvSpPr>
        <p:spPr bwMode="auto">
          <a:xfrm>
            <a:off x="309621" y="1721183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solidFill>
              <a:schemeClr val="bg1"/>
            </a:solidFill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55"/>
          <p:cNvSpPr>
            <a:spLocks/>
          </p:cNvSpPr>
          <p:nvPr/>
        </p:nvSpPr>
        <p:spPr bwMode="auto">
          <a:xfrm>
            <a:off x="1913028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solidFill>
              <a:schemeClr val="bg1"/>
            </a:solidFill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Shape 57"/>
          <p:cNvSpPr>
            <a:spLocks noChangeArrowheads="1"/>
          </p:cNvSpPr>
          <p:nvPr/>
        </p:nvSpPr>
        <p:spPr bwMode="auto">
          <a:xfrm>
            <a:off x="158206" y="2169085"/>
            <a:ext cx="1211264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1982</a:t>
            </a:r>
          </a:p>
        </p:txBody>
      </p:sp>
      <p:sp>
        <p:nvSpPr>
          <p:cNvPr id="11" name="Shape 58"/>
          <p:cNvSpPr>
            <a:spLocks/>
          </p:cNvSpPr>
          <p:nvPr/>
        </p:nvSpPr>
        <p:spPr bwMode="auto">
          <a:xfrm>
            <a:off x="7350829" y="1709335"/>
            <a:ext cx="893762" cy="1191683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>
              <a:lumMod val="95000"/>
              <a:alpha val="74000"/>
            </a:schemeClr>
          </a:solidFill>
          <a:ln>
            <a:solidFill>
              <a:schemeClr val="bg1"/>
            </a:solidFill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Shape 60"/>
          <p:cNvSpPr>
            <a:spLocks noChangeArrowheads="1"/>
          </p:cNvSpPr>
          <p:nvPr/>
        </p:nvSpPr>
        <p:spPr bwMode="auto">
          <a:xfrm>
            <a:off x="1754277" y="217987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2000</a:t>
            </a:r>
          </a:p>
        </p:txBody>
      </p:sp>
      <p:sp>
        <p:nvSpPr>
          <p:cNvPr id="13" name="Shape 60"/>
          <p:cNvSpPr>
            <a:spLocks noChangeArrowheads="1"/>
          </p:cNvSpPr>
          <p:nvPr/>
        </p:nvSpPr>
        <p:spPr bwMode="auto">
          <a:xfrm>
            <a:off x="7201985" y="217987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Today</a:t>
            </a:r>
          </a:p>
        </p:txBody>
      </p:sp>
      <p:sp>
        <p:nvSpPr>
          <p:cNvPr id="14" name="Shape 55"/>
          <p:cNvSpPr>
            <a:spLocks/>
          </p:cNvSpPr>
          <p:nvPr/>
        </p:nvSpPr>
        <p:spPr bwMode="auto">
          <a:xfrm>
            <a:off x="3190850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solidFill>
              <a:schemeClr val="bg1"/>
            </a:solidFill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Shape 55"/>
          <p:cNvSpPr>
            <a:spLocks/>
          </p:cNvSpPr>
          <p:nvPr/>
        </p:nvSpPr>
        <p:spPr bwMode="auto">
          <a:xfrm>
            <a:off x="4122834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solidFill>
              <a:schemeClr val="bg1"/>
            </a:solidFill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55"/>
          <p:cNvSpPr>
            <a:spLocks/>
          </p:cNvSpPr>
          <p:nvPr/>
        </p:nvSpPr>
        <p:spPr bwMode="auto">
          <a:xfrm>
            <a:off x="5054814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solidFill>
              <a:schemeClr val="bg1"/>
            </a:solidFill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Shape 55"/>
          <p:cNvSpPr>
            <a:spLocks/>
          </p:cNvSpPr>
          <p:nvPr/>
        </p:nvSpPr>
        <p:spPr bwMode="auto">
          <a:xfrm>
            <a:off x="5969207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solidFill>
              <a:schemeClr val="bg1"/>
            </a:solidFill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Shape 60"/>
          <p:cNvSpPr>
            <a:spLocks noChangeArrowheads="1"/>
          </p:cNvSpPr>
          <p:nvPr/>
        </p:nvSpPr>
        <p:spPr bwMode="auto">
          <a:xfrm>
            <a:off x="5821718" y="219066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2008</a:t>
            </a:r>
          </a:p>
        </p:txBody>
      </p:sp>
      <p:sp>
        <p:nvSpPr>
          <p:cNvPr id="19" name="Shape 60"/>
          <p:cNvSpPr>
            <a:spLocks noChangeArrowheads="1"/>
          </p:cNvSpPr>
          <p:nvPr/>
        </p:nvSpPr>
        <p:spPr bwMode="auto">
          <a:xfrm>
            <a:off x="4917710" y="219066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2007</a:t>
            </a:r>
          </a:p>
        </p:txBody>
      </p:sp>
      <p:sp>
        <p:nvSpPr>
          <p:cNvPr id="20" name="Shape 60"/>
          <p:cNvSpPr>
            <a:spLocks noChangeArrowheads="1"/>
          </p:cNvSpPr>
          <p:nvPr/>
        </p:nvSpPr>
        <p:spPr bwMode="auto">
          <a:xfrm>
            <a:off x="3966644" y="217987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2006</a:t>
            </a:r>
          </a:p>
        </p:txBody>
      </p:sp>
      <p:sp>
        <p:nvSpPr>
          <p:cNvPr id="21" name="Shape 60"/>
          <p:cNvSpPr>
            <a:spLocks noChangeArrowheads="1"/>
          </p:cNvSpPr>
          <p:nvPr/>
        </p:nvSpPr>
        <p:spPr bwMode="auto">
          <a:xfrm>
            <a:off x="3025409" y="217987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8845" y="4440724"/>
            <a:ext cx="158497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FreeBSD jails/Solaris zones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0946" y="3601840"/>
            <a:ext cx="1490315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OpenVZ</a:t>
            </a:r>
          </a:p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Parallels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74531" y="4961041"/>
            <a:ext cx="209951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Cgroups/Process Containers</a:t>
            </a:r>
          </a:p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IBM/Google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6075" y="3618588"/>
            <a:ext cx="1490315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AIX Wpars</a:t>
            </a:r>
          </a:p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IBM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8445" y="4935320"/>
            <a:ext cx="1490315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600" kern="0" dirty="0">
                <a:solidFill>
                  <a:srgbClr val="0F3659"/>
                </a:solidFill>
                <a:latin typeface="Arial" pitchFamily="34" charset="0"/>
                <a:ea typeface="Calibri Light" charset="0"/>
                <a:cs typeface="Arial" pitchFamily="34" charset="0"/>
                <a:sym typeface="Helvetica"/>
              </a:rPr>
              <a:t>LXC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1220" y="3132932"/>
            <a:ext cx="1339380" cy="121338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49135" y="3034045"/>
            <a:ext cx="0" cy="564839"/>
          </a:xfrm>
          <a:prstGeom prst="line">
            <a:avLst/>
          </a:prstGeom>
          <a:ln w="34925">
            <a:solidFill>
              <a:schemeClr val="accent1">
                <a:lumMod val="75000"/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5312" y="3096567"/>
            <a:ext cx="5858" cy="1215583"/>
          </a:xfrm>
          <a:prstGeom prst="line">
            <a:avLst/>
          </a:prstGeom>
          <a:ln w="34925">
            <a:solidFill>
              <a:schemeClr val="accent1">
                <a:lumMod val="75000"/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34160" y="3049673"/>
            <a:ext cx="0" cy="564839"/>
          </a:xfrm>
          <a:prstGeom prst="line">
            <a:avLst/>
          </a:prstGeom>
          <a:ln w="34925">
            <a:solidFill>
              <a:schemeClr val="accent1">
                <a:lumMod val="75000"/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24288" y="3049674"/>
            <a:ext cx="0" cy="1826508"/>
          </a:xfrm>
          <a:prstGeom prst="line">
            <a:avLst/>
          </a:prstGeom>
          <a:ln w="34925">
            <a:solidFill>
              <a:schemeClr val="accent1">
                <a:lumMod val="75000"/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09850" y="3018406"/>
            <a:ext cx="0" cy="564839"/>
          </a:xfrm>
          <a:prstGeom prst="line">
            <a:avLst/>
          </a:prstGeom>
          <a:ln w="34925">
            <a:solidFill>
              <a:schemeClr val="accent1">
                <a:lumMod val="75000"/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35152" y="3041854"/>
            <a:ext cx="0" cy="1826508"/>
          </a:xfrm>
          <a:prstGeom prst="line">
            <a:avLst/>
          </a:prstGeom>
          <a:ln w="34925">
            <a:solidFill>
              <a:schemeClr val="accent1">
                <a:lumMod val="75000"/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5029" y="5604248"/>
            <a:ext cx="2369984" cy="50992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4193" y="4616766"/>
            <a:ext cx="1705989" cy="585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history lesson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_Cloud_Presentation_2018_V01_Arial">
  <a:themeElements>
    <a:clrScheme name="Custom 49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A1BD58F6-E81A-854C-BFCF-EAC58112517E}"/>
    </a:ext>
  </a:extLst>
</a:theme>
</file>

<file path=ppt/theme/theme2.xml><?xml version="1.0" encoding="utf-8"?>
<a:theme xmlns:a="http://schemas.openxmlformats.org/drawingml/2006/main" name="dk_blu_background_2017">
  <a:themeElements>
    <a:clrScheme name="Custom 48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E66A4BF9-99CE-D546-89D5-EF1B2D67DA40}"/>
    </a:ext>
  </a:extLst>
</a:theme>
</file>

<file path=ppt/theme/theme3.xml><?xml version="1.0" encoding="utf-8"?>
<a:theme xmlns:a="http://schemas.openxmlformats.org/drawingml/2006/main" name="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8523B168-3ECD-FA44-B288-4C24BB980986}"/>
    </a:ext>
  </a:extLst>
</a:theme>
</file>

<file path=ppt/theme/theme4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E1F2566A-465D-1C45-8161-2C2CB540F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Cloud template</Template>
  <TotalTime>20425</TotalTime>
  <Words>1037</Words>
  <Application>Microsoft Office PowerPoint</Application>
  <PresentationFormat>On-screen Show (4:3)</PresentationFormat>
  <Paragraphs>343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IBM_Cloud_Presentation_2018_V01_Arial</vt:lpstr>
      <vt:lpstr>dk_blu_background_2017</vt:lpstr>
      <vt:lpstr>gry_background_2017</vt:lpstr>
      <vt:lpstr>wht_background_2017</vt:lpstr>
      <vt:lpstr>Containers and Docker Concepts</vt:lpstr>
      <vt:lpstr>Everybody loves containers</vt:lpstr>
      <vt:lpstr>Containers</vt:lpstr>
      <vt:lpstr>VMs vs Containers</vt:lpstr>
      <vt:lpstr>Containers</vt:lpstr>
      <vt:lpstr>The challenge</vt:lpstr>
      <vt:lpstr>A shipping container for code</vt:lpstr>
      <vt:lpstr>Dev vs. Ops</vt:lpstr>
      <vt:lpstr>Container history lesson </vt:lpstr>
      <vt:lpstr>Introduction to Docker</vt:lpstr>
      <vt:lpstr>Docker mission</vt:lpstr>
      <vt:lpstr>Docker basics – A shipping container for code</vt:lpstr>
      <vt:lpstr>Docker containers</vt:lpstr>
      <vt:lpstr>Why all the interest in containers?</vt:lpstr>
      <vt:lpstr>More to containers than just Docker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Concepts</dc:title>
  <dc:creator>ADMINIBM</dc:creator>
  <cp:lastModifiedBy>ADMINIBM</cp:lastModifiedBy>
  <cp:revision>29</cp:revision>
  <cp:lastPrinted>2018-06-07T16:51:58Z</cp:lastPrinted>
  <dcterms:created xsi:type="dcterms:W3CDTF">2018-05-24T17:17:59Z</dcterms:created>
  <dcterms:modified xsi:type="dcterms:W3CDTF">2018-06-07T22:05:10Z</dcterms:modified>
</cp:coreProperties>
</file>