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709" r:id="rId2"/>
    <p:sldMasterId id="2147483745" r:id="rId3"/>
    <p:sldMasterId id="2147483781" r:id="rId4"/>
  </p:sldMasterIdLst>
  <p:notesMasterIdLst>
    <p:notesMasterId r:id="rId45"/>
  </p:notesMasterIdLst>
  <p:sldIdLst>
    <p:sldId id="336" r:id="rId5"/>
    <p:sldId id="337" r:id="rId6"/>
    <p:sldId id="797" r:id="rId7"/>
    <p:sldId id="810" r:id="rId8"/>
    <p:sldId id="809" r:id="rId9"/>
    <p:sldId id="802" r:id="rId10"/>
    <p:sldId id="799" r:id="rId11"/>
    <p:sldId id="806" r:id="rId12"/>
    <p:sldId id="800" r:id="rId13"/>
    <p:sldId id="801" r:id="rId14"/>
    <p:sldId id="804" r:id="rId15"/>
    <p:sldId id="803" r:id="rId16"/>
    <p:sldId id="807" r:id="rId17"/>
    <p:sldId id="808" r:id="rId18"/>
    <p:sldId id="798" r:id="rId19"/>
    <p:sldId id="392" r:id="rId20"/>
    <p:sldId id="390" r:id="rId21"/>
    <p:sldId id="790" r:id="rId22"/>
    <p:sldId id="394" r:id="rId23"/>
    <p:sldId id="791" r:id="rId24"/>
    <p:sldId id="396" r:id="rId25"/>
    <p:sldId id="792" r:id="rId26"/>
    <p:sldId id="340" r:id="rId27"/>
    <p:sldId id="334" r:id="rId28"/>
    <p:sldId id="335" r:id="rId29"/>
    <p:sldId id="789" r:id="rId30"/>
    <p:sldId id="346" r:id="rId31"/>
    <p:sldId id="793" r:id="rId32"/>
    <p:sldId id="362" r:id="rId33"/>
    <p:sldId id="794" r:id="rId34"/>
    <p:sldId id="376" r:id="rId35"/>
    <p:sldId id="377" r:id="rId36"/>
    <p:sldId id="373" r:id="rId37"/>
    <p:sldId id="383" r:id="rId38"/>
    <p:sldId id="384" r:id="rId39"/>
    <p:sldId id="795" r:id="rId40"/>
    <p:sldId id="386" r:id="rId41"/>
    <p:sldId id="796" r:id="rId42"/>
    <p:sldId id="446" r:id="rId43"/>
    <p:sldId id="788" r:id="rId4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4"/>
    <p:restoredTop sz="91519"/>
  </p:normalViewPr>
  <p:slideViewPr>
    <p:cSldViewPr snapToGrid="0" snapToObjects="1" showGuides="1">
      <p:cViewPr varScale="1">
        <p:scale>
          <a:sx n="143" d="100"/>
          <a:sy n="143" d="100"/>
        </p:scale>
        <p:origin x="816" y="184"/>
      </p:cViewPr>
      <p:guideLst>
        <p:guide orient="horz" pos="1620"/>
        <p:guide pos="2880"/>
      </p:guideLst>
    </p:cSldViewPr>
  </p:slideViewPr>
  <p:outlineViewPr>
    <p:cViewPr>
      <p:scale>
        <a:sx n="33" d="100"/>
        <a:sy n="33" d="100"/>
      </p:scale>
      <p:origin x="0" y="-291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6/5/18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4184049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578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5929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997568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lIns="91410" tIns="45705" rIns="91410" bIns="45705" numCol="1" anchor="t" anchorCtr="0" compatLnSpc="1">
            <a:prstTxWarp prst="textNoShape">
              <a:avLst/>
            </a:prstTxWarp>
          </a:bodyPr>
          <a:lstStyle/>
          <a:p>
            <a:pPr eaLnBrk="1" hangingPunct="1">
              <a:spcBef>
                <a:spcPct val="0"/>
              </a:spcBef>
            </a:pPr>
            <a:endParaRPr lang="en-US"/>
          </a:p>
        </p:txBody>
      </p:sp>
      <p:sp>
        <p:nvSpPr>
          <p:cNvPr id="67587" name="Slide Number Placeholder 3"/>
          <p:cNvSpPr txBox="1">
            <a:spLocks noGrp="1"/>
          </p:cNvSpPr>
          <p:nvPr/>
        </p:nvSpPr>
        <p:spPr bwMode="auto">
          <a:xfrm>
            <a:off x="3885279" y="8685561"/>
            <a:ext cx="2971185" cy="456891"/>
          </a:xfrm>
          <a:prstGeom prst="rect">
            <a:avLst/>
          </a:prstGeom>
          <a:noFill/>
          <a:ln w="9525">
            <a:noFill/>
            <a:miter lim="800000"/>
            <a:headEnd/>
            <a:tailEnd/>
          </a:ln>
        </p:spPr>
        <p:txBody>
          <a:bodyPr lIns="91410" tIns="45705" rIns="91410" bIns="45705" anchor="b"/>
          <a:lstStyle/>
          <a:p>
            <a:pPr algn="r"/>
            <a:fld id="{7F67F971-C76F-4EBF-8B1A-21730EE4AA1E}" type="slidenum">
              <a:rPr lang="en-US" sz="1200">
                <a:latin typeface="Calibri" pitchFamily="34" charset="0"/>
              </a:rPr>
              <a:pPr algn="r"/>
              <a:t>17</a:t>
            </a:fld>
            <a:endParaRPr lang="en-US" sz="1200">
              <a:latin typeface="Calibri" pitchFamily="34" charset="0"/>
            </a:endParaRPr>
          </a:p>
        </p:txBody>
      </p:sp>
    </p:spTree>
    <p:extLst>
      <p:ext uri="{BB962C8B-B14F-4D97-AF65-F5344CB8AC3E}">
        <p14:creationId xmlns:p14="http://schemas.microsoft.com/office/powerpoint/2010/main" val="215440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91595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20</a:t>
            </a:fld>
            <a:endParaRPr lang="en-US"/>
          </a:p>
        </p:txBody>
      </p:sp>
    </p:spTree>
    <p:extLst>
      <p:ext uri="{BB962C8B-B14F-4D97-AF65-F5344CB8AC3E}">
        <p14:creationId xmlns:p14="http://schemas.microsoft.com/office/powerpoint/2010/main" val="1049107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22</a:t>
            </a:fld>
            <a:endParaRPr lang="en-US"/>
          </a:p>
        </p:txBody>
      </p:sp>
    </p:spTree>
    <p:extLst>
      <p:ext uri="{BB962C8B-B14F-4D97-AF65-F5344CB8AC3E}">
        <p14:creationId xmlns:p14="http://schemas.microsoft.com/office/powerpoint/2010/main" val="4221508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7046C-AE8F-F649-9806-F882C89494A4}" type="slidenum">
              <a:rPr lang="en-US" smtClean="0"/>
              <a:t>25</a:t>
            </a:fld>
            <a:endParaRPr lang="en-US"/>
          </a:p>
        </p:txBody>
      </p:sp>
    </p:spTree>
    <p:extLst>
      <p:ext uri="{BB962C8B-B14F-4D97-AF65-F5344CB8AC3E}">
        <p14:creationId xmlns:p14="http://schemas.microsoft.com/office/powerpoint/2010/main" val="1201201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28</a:t>
            </a:fld>
            <a:endParaRPr lang="en-US"/>
          </a:p>
        </p:txBody>
      </p:sp>
    </p:spTree>
    <p:extLst>
      <p:ext uri="{BB962C8B-B14F-4D97-AF65-F5344CB8AC3E}">
        <p14:creationId xmlns:p14="http://schemas.microsoft.com/office/powerpoint/2010/main" val="958417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30</a:t>
            </a:fld>
            <a:endParaRPr lang="en-US"/>
          </a:p>
        </p:txBody>
      </p:sp>
    </p:spTree>
    <p:extLst>
      <p:ext uri="{BB962C8B-B14F-4D97-AF65-F5344CB8AC3E}">
        <p14:creationId xmlns:p14="http://schemas.microsoft.com/office/powerpoint/2010/main" val="1482892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4</a:t>
            </a:fld>
            <a:endParaRPr lang="en-US"/>
          </a:p>
        </p:txBody>
      </p:sp>
    </p:spTree>
    <p:extLst>
      <p:ext uri="{BB962C8B-B14F-4D97-AF65-F5344CB8AC3E}">
        <p14:creationId xmlns:p14="http://schemas.microsoft.com/office/powerpoint/2010/main" val="4138554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31</a:t>
            </a:fld>
            <a:endParaRPr lang="en-US"/>
          </a:p>
        </p:txBody>
      </p:sp>
    </p:spTree>
    <p:extLst>
      <p:ext uri="{BB962C8B-B14F-4D97-AF65-F5344CB8AC3E}">
        <p14:creationId xmlns:p14="http://schemas.microsoft.com/office/powerpoint/2010/main" val="91214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90500" y="706438"/>
            <a:ext cx="6273800" cy="3529012"/>
          </a:xfrm>
          <a:ln/>
        </p:spPr>
      </p:sp>
      <p:sp>
        <p:nvSpPr>
          <p:cNvPr id="56323" name="Notes Placeholder 2"/>
          <p:cNvSpPr>
            <a:spLocks noGrp="1"/>
          </p:cNvSpPr>
          <p:nvPr>
            <p:ph type="body" idx="1"/>
          </p:nvPr>
        </p:nvSpPr>
        <p:spPr>
          <a:xfrm>
            <a:off x="887413" y="4478338"/>
            <a:ext cx="4872037" cy="4238625"/>
          </a:xfrm>
          <a:ln/>
          <a:extLst>
            <a:ext uri="{91240B29-F687-4f45-9708-019B960494DF}">
              <a14:hiddenLine xmlns:a14="http://schemas.microsoft.com/office/drawing/2010/main" xmlns="" w="9525" cap="rnd">
                <a:solidFill>
                  <a:srgbClr val="000000"/>
                </a:solidFill>
                <a:miter lim="800000"/>
                <a:headEnd/>
                <a:tailEnd/>
              </a14:hiddenLine>
            </a:ext>
          </a:extLst>
        </p:spPr>
        <p:txBody>
          <a:bodyPr lIns="82225" tIns="41467" rIns="82225" bIns="41467"/>
          <a:lstStyle/>
          <a:p>
            <a:pPr defTabSz="914400" eaLnBrk="1" hangingPunct="1">
              <a:lnSpc>
                <a:spcPct val="90000"/>
              </a:lnSpc>
              <a:defRPr/>
            </a:pPr>
            <a:endParaRPr lang="en-US" dirty="0">
              <a:ea typeface="MS PGothic" charset="0"/>
              <a:cs typeface="Arial" charset="0"/>
            </a:endParaRPr>
          </a:p>
        </p:txBody>
      </p:sp>
      <p:sp>
        <p:nvSpPr>
          <p:cNvPr id="35843" name="Slide Number Placeholder 3"/>
          <p:cNvSpPr txBox="1">
            <a:spLocks noGrp="1"/>
          </p:cNvSpPr>
          <p:nvPr/>
        </p:nvSpPr>
        <p:spPr bwMode="auto">
          <a:xfrm>
            <a:off x="-82550" y="-565150"/>
            <a:ext cx="158750" cy="60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000000"/>
                </a:solidFill>
                <a:round/>
                <a:headEnd/>
                <a:tailEnd/>
              </a14:hiddenLine>
            </a:ext>
          </a:extLst>
        </p:spPr>
        <p:txBody>
          <a:bodyPr lIns="82225" tIns="41467" rIns="82225" bIns="41467" anchor="b"/>
          <a:lstStyle>
            <a:lvl1pPr defTabSz="900113" eaLnBrk="0" hangingPunct="0">
              <a:defRPr sz="4000">
                <a:solidFill>
                  <a:srgbClr val="000000"/>
                </a:solidFill>
                <a:latin typeface="Gill Sans" charset="0"/>
                <a:ea typeface="ＭＳ Ｐゴシック" charset="0"/>
                <a:cs typeface="ＭＳ Ｐゴシック" charset="0"/>
                <a:sym typeface="Gill Sans" charset="0"/>
              </a:defRPr>
            </a:lvl1pPr>
            <a:lvl2pPr marL="742950" indent="-285750" defTabSz="900113" eaLnBrk="0" hangingPunct="0">
              <a:defRPr sz="4000">
                <a:solidFill>
                  <a:srgbClr val="000000"/>
                </a:solidFill>
                <a:latin typeface="Gill Sans" charset="0"/>
                <a:ea typeface="ＭＳ Ｐゴシック" charset="0"/>
                <a:sym typeface="Gill Sans" charset="0"/>
              </a:defRPr>
            </a:lvl2pPr>
            <a:lvl3pPr marL="1143000" indent="-228600" defTabSz="900113" eaLnBrk="0" hangingPunct="0">
              <a:defRPr sz="4000">
                <a:solidFill>
                  <a:srgbClr val="000000"/>
                </a:solidFill>
                <a:latin typeface="Gill Sans" charset="0"/>
                <a:ea typeface="ＭＳ Ｐゴシック" charset="0"/>
                <a:sym typeface="Gill Sans" charset="0"/>
              </a:defRPr>
            </a:lvl3pPr>
            <a:lvl4pPr marL="1600200" indent="-228600" defTabSz="900113" eaLnBrk="0" hangingPunct="0">
              <a:defRPr sz="4000">
                <a:solidFill>
                  <a:srgbClr val="000000"/>
                </a:solidFill>
                <a:latin typeface="Gill Sans" charset="0"/>
                <a:ea typeface="ＭＳ Ｐゴシック" charset="0"/>
                <a:sym typeface="Gill Sans" charset="0"/>
              </a:defRPr>
            </a:lvl4pPr>
            <a:lvl5pPr marL="2057400" indent="-228600" defTabSz="900113" eaLnBrk="0" hangingPunct="0">
              <a:defRPr sz="4000">
                <a:solidFill>
                  <a:srgbClr val="000000"/>
                </a:solidFill>
                <a:latin typeface="Gill Sans" charset="0"/>
                <a:ea typeface="ＭＳ Ｐゴシック" charset="0"/>
                <a:sym typeface="Gill Sans" charset="0"/>
              </a:defRPr>
            </a:lvl5pPr>
            <a:lvl6pPr marL="2514600" indent="-228600" defTabSz="900113" eaLnBrk="0" fontAlgn="base" hangingPunct="0">
              <a:spcBef>
                <a:spcPct val="0"/>
              </a:spcBef>
              <a:spcAft>
                <a:spcPct val="0"/>
              </a:spcAft>
              <a:defRPr sz="4000">
                <a:solidFill>
                  <a:srgbClr val="000000"/>
                </a:solidFill>
                <a:latin typeface="Gill Sans" charset="0"/>
                <a:ea typeface="ＭＳ Ｐゴシック" charset="0"/>
                <a:sym typeface="Gill Sans" charset="0"/>
              </a:defRPr>
            </a:lvl6pPr>
            <a:lvl7pPr marL="2971800" indent="-228600" defTabSz="900113" eaLnBrk="0" fontAlgn="base" hangingPunct="0">
              <a:spcBef>
                <a:spcPct val="0"/>
              </a:spcBef>
              <a:spcAft>
                <a:spcPct val="0"/>
              </a:spcAft>
              <a:defRPr sz="4000">
                <a:solidFill>
                  <a:srgbClr val="000000"/>
                </a:solidFill>
                <a:latin typeface="Gill Sans" charset="0"/>
                <a:ea typeface="ＭＳ Ｐゴシック" charset="0"/>
                <a:sym typeface="Gill Sans" charset="0"/>
              </a:defRPr>
            </a:lvl7pPr>
            <a:lvl8pPr marL="3429000" indent="-228600" defTabSz="900113" eaLnBrk="0" fontAlgn="base" hangingPunct="0">
              <a:spcBef>
                <a:spcPct val="0"/>
              </a:spcBef>
              <a:spcAft>
                <a:spcPct val="0"/>
              </a:spcAft>
              <a:defRPr sz="4000">
                <a:solidFill>
                  <a:srgbClr val="000000"/>
                </a:solidFill>
                <a:latin typeface="Gill Sans" charset="0"/>
                <a:ea typeface="ＭＳ Ｐゴシック" charset="0"/>
                <a:sym typeface="Gill Sans" charset="0"/>
              </a:defRPr>
            </a:lvl8pPr>
            <a:lvl9pPr marL="3886200" indent="-228600" defTabSz="900113" eaLnBrk="0" fontAlgn="base" hangingPunct="0">
              <a:spcBef>
                <a:spcPct val="0"/>
              </a:spcBef>
              <a:spcAft>
                <a:spcPct val="0"/>
              </a:spcAft>
              <a:defRPr sz="4000">
                <a:solidFill>
                  <a:srgbClr val="000000"/>
                </a:solidFill>
                <a:latin typeface="Gill Sans" charset="0"/>
                <a:ea typeface="ＭＳ Ｐゴシック" charset="0"/>
                <a:sym typeface="Gill Sans" charset="0"/>
              </a:defRPr>
            </a:lvl9pPr>
          </a:lstStyle>
          <a:p>
            <a:pPr algn="r" eaLnBrk="1" hangingPunct="1">
              <a:lnSpc>
                <a:spcPct val="97000"/>
              </a:lnSpc>
              <a:buSzPct val="100000"/>
            </a:pPr>
            <a:fld id="{D38B4DAA-9162-BD44-AAA4-C36050BF686B}" type="slidenum">
              <a:rPr lang="en-GB" sz="2400">
                <a:latin typeface="Times New Roman" charset="0"/>
                <a:ea typeface="MS PGothic" charset="0"/>
                <a:cs typeface="MS PGothic" charset="0"/>
              </a:rPr>
              <a:pPr algn="r" eaLnBrk="1" hangingPunct="1">
                <a:lnSpc>
                  <a:spcPct val="97000"/>
                </a:lnSpc>
                <a:buSzPct val="100000"/>
              </a:pPr>
              <a:t>32</a:t>
            </a:fld>
            <a:endParaRPr lang="en-GB" sz="2400">
              <a:latin typeface="Times New Roman" charset="0"/>
              <a:ea typeface="MS PGothic" charset="0"/>
              <a:cs typeface="MS PGothic" charset="0"/>
            </a:endParaRPr>
          </a:p>
        </p:txBody>
      </p:sp>
    </p:spTree>
    <p:extLst>
      <p:ext uri="{BB962C8B-B14F-4D97-AF65-F5344CB8AC3E}">
        <p14:creationId xmlns:p14="http://schemas.microsoft.com/office/powerpoint/2010/main" val="2446457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36</a:t>
            </a:fld>
            <a:endParaRPr lang="en-US"/>
          </a:p>
        </p:txBody>
      </p:sp>
    </p:spTree>
    <p:extLst>
      <p:ext uri="{BB962C8B-B14F-4D97-AF65-F5344CB8AC3E}">
        <p14:creationId xmlns:p14="http://schemas.microsoft.com/office/powerpoint/2010/main" val="219911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38</a:t>
            </a:fld>
            <a:endParaRPr lang="en-US"/>
          </a:p>
        </p:txBody>
      </p:sp>
    </p:spTree>
    <p:extLst>
      <p:ext uri="{BB962C8B-B14F-4D97-AF65-F5344CB8AC3E}">
        <p14:creationId xmlns:p14="http://schemas.microsoft.com/office/powerpoint/2010/main" val="415511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297601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287079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8</a:t>
            </a:fld>
            <a:endParaRPr lang="en-US"/>
          </a:p>
        </p:txBody>
      </p:sp>
    </p:spTree>
    <p:extLst>
      <p:ext uri="{BB962C8B-B14F-4D97-AF65-F5344CB8AC3E}">
        <p14:creationId xmlns:p14="http://schemas.microsoft.com/office/powerpoint/2010/main" val="392250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9</a:t>
            </a:fld>
            <a:endParaRPr lang="en-US"/>
          </a:p>
        </p:txBody>
      </p:sp>
    </p:spTree>
    <p:extLst>
      <p:ext uri="{BB962C8B-B14F-4D97-AF65-F5344CB8AC3E}">
        <p14:creationId xmlns:p14="http://schemas.microsoft.com/office/powerpoint/2010/main" val="414390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135368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405514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2280509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Private Cloud Boot-camp / June 2018 / © 2018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9" name="BCK_PEG_[01].png"/>
          <p:cNvPicPr>
            <a:picLocks noChangeAspect="1"/>
          </p:cNvPicPr>
          <p:nvPr userDrawn="1"/>
        </p:nvPicPr>
        <p:blipFill>
          <a:blip r:embed="rId4">
            <a:extLst/>
          </a:blip>
          <a:stretch>
            <a:fillRect/>
          </a:stretch>
        </p:blipFill>
        <p:spPr>
          <a:xfrm>
            <a:off x="3497298" y="1621624"/>
            <a:ext cx="2149404" cy="1900252"/>
          </a:xfrm>
          <a:prstGeom prst="rect">
            <a:avLst/>
          </a:prstGeom>
          <a:ln w="12700">
            <a:miter lim="400000"/>
          </a:ln>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64308"/>
          </a:xfrm>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9" name="Text Placeholder 8"/>
          <p:cNvSpPr>
            <a:spLocks noGrp="1"/>
          </p:cNvSpPr>
          <p:nvPr>
            <p:ph type="body" sz="quarter" idx="14" hasCustomPrompt="1"/>
          </p:nvPr>
        </p:nvSpPr>
        <p:spPr>
          <a:xfrm>
            <a:off x="228601" y="1136650"/>
            <a:ext cx="8686800" cy="3562350"/>
          </a:xfrm>
        </p:spPr>
        <p:txBody>
          <a:bodyPr/>
          <a:lstStyle>
            <a:lvl1pPr marL="285750" marR="0" indent="-285750" algn="l" defTabSz="457200" rtl="0" eaLnBrk="1" fontAlgn="auto" latinLnBrk="0" hangingPunct="1">
              <a:lnSpc>
                <a:spcPct val="100000"/>
              </a:lnSpc>
              <a:spcBef>
                <a:spcPts val="1100"/>
              </a:spcBef>
              <a:spcAft>
                <a:spcPts val="0"/>
              </a:spcAft>
              <a:buClrTx/>
              <a:buSzTx/>
              <a:buFont typeface=".AppleSystemUIFont" charset="-120"/>
              <a:buChar char="−"/>
              <a:tabLst/>
              <a:defRPr>
                <a:latin typeface="Helvetica Neue" panose="02000503000000020004" pitchFamily="2" charset="0"/>
                <a:ea typeface="Helvetica Neue" panose="02000503000000020004" pitchFamily="2" charset="0"/>
                <a:cs typeface="Helvetica Neue" panose="02000503000000020004" pitchFamily="2" charset="0"/>
              </a:defRPr>
            </a:lvl1pPr>
            <a:lvl2pPr>
              <a:defRPr>
                <a:latin typeface="Helvetica Neue" panose="02000503000000020004" pitchFamily="2" charset="0"/>
                <a:ea typeface="Helvetica Neue" panose="02000503000000020004" pitchFamily="2" charset="0"/>
                <a:cs typeface="Helvetica Neue" panose="02000503000000020004" pitchFamily="2" charset="0"/>
              </a:defRPr>
            </a:lvl2pPr>
            <a:lvl3pPr>
              <a:defRPr>
                <a:latin typeface="Helvetica Neue" panose="02000503000000020004" pitchFamily="2" charset="0"/>
                <a:ea typeface="Helvetica Neue" panose="02000503000000020004" pitchFamily="2" charset="0"/>
                <a:cs typeface="Helvetica Neue" panose="02000503000000020004" pitchFamily="2" charset="0"/>
              </a:defRPr>
            </a:lvl3pPr>
            <a:lvl4pPr>
              <a:defRPr>
                <a:latin typeface="Helvetica Neue" panose="02000503000000020004" pitchFamily="2" charset="0"/>
                <a:ea typeface="Helvetica Neue" panose="02000503000000020004" pitchFamily="2" charset="0"/>
                <a:cs typeface="Helvetica Neue" panose="02000503000000020004" pitchFamily="2" charset="0"/>
              </a:defRPr>
            </a:lvl4pPr>
            <a:lvl5pPr>
              <a:defRPr>
                <a:latin typeface="Helvetica Neue" panose="02000503000000020004" pitchFamily="2" charset="0"/>
                <a:ea typeface="Helvetica Neue" panose="02000503000000020004" pitchFamily="2" charset="0"/>
                <a:cs typeface="Helvetica Neue" panose="02000503000000020004" pitchFamily="2" charset="0"/>
              </a:defRPr>
            </a:lvl5pPr>
          </a:lstStyle>
          <a:p>
            <a:pPr marL="0" marR="0" lvl="0" indent="0" algn="l" defTabSz="457200" rtl="0" eaLnBrk="1" fontAlgn="auto" latinLnBrk="0" hangingPunct="1">
              <a:lnSpc>
                <a:spcPct val="100000"/>
              </a:lnSpc>
              <a:spcBef>
                <a:spcPts val="1100"/>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6">
            <a:extLst>
              <a:ext uri="{FF2B5EF4-FFF2-40B4-BE49-F238E27FC236}">
                <a16:creationId xmlns:a16="http://schemas.microsoft.com/office/drawing/2014/main" id="{758D271A-EEAA-E04D-8B62-DBE725087014}"/>
              </a:ext>
            </a:extLst>
          </p:cNvPr>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3FD999D4-B456-9943-89B7-30D56181CE18}" type="slidenum">
              <a:rPr lang="en-US" smtClean="0"/>
              <a:pPr/>
              <a:t>‹#›</a:t>
            </a:fld>
            <a:endParaRPr lang="en-US" dirty="0"/>
          </a:p>
        </p:txBody>
      </p:sp>
      <p:sp>
        <p:nvSpPr>
          <p:cNvPr id="5" name="Footer Placeholder 8">
            <a:extLst>
              <a:ext uri="{FF2B5EF4-FFF2-40B4-BE49-F238E27FC236}">
                <a16:creationId xmlns:a16="http://schemas.microsoft.com/office/drawing/2014/main" id="{63048197-1077-0E44-9342-7B54147CD02A}"/>
              </a:ext>
            </a:extLst>
          </p:cNvPr>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a:t>IBM Private Cloud Boot-camp / June 2018 / © 2018 IBM Corporation</a:t>
            </a:r>
            <a:endParaRPr lang="en-US" dirty="0"/>
          </a:p>
        </p:txBody>
      </p:sp>
    </p:spTree>
    <p:extLst>
      <p:ext uri="{BB962C8B-B14F-4D97-AF65-F5344CB8AC3E}">
        <p14:creationId xmlns:p14="http://schemas.microsoft.com/office/powerpoint/2010/main" val="33626398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5C8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extLst>
      <p:ext uri="{BB962C8B-B14F-4D97-AF65-F5344CB8AC3E}">
        <p14:creationId xmlns:p14="http://schemas.microsoft.com/office/powerpoint/2010/main" val="35297660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xfrm>
            <a:off x="727200" y="4767623"/>
            <a:ext cx="6541920" cy="273269"/>
          </a:xfrm>
          <a:prstGeom prst="rect">
            <a:avLst/>
          </a:prstGeom>
        </p:spPr>
        <p:txBody>
          <a:bodyPr lIns="91432" tIns="45717" rIns="91432" bIns="45717"/>
          <a:lstStyle>
            <a:lvl1pPr defTabSz="305621" fontAlgn="base" hangingPunct="0">
              <a:lnSpc>
                <a:spcPct val="94000"/>
              </a:lnSpc>
              <a:spcBef>
                <a:spcPct val="0"/>
              </a:spcBef>
              <a:spcAft>
                <a:spcPct val="0"/>
              </a:spcAft>
              <a:buClr>
                <a:srgbClr val="000000"/>
              </a:buClr>
              <a:buSzPct val="100000"/>
              <a:buFont typeface="Times New Roman" charset="0"/>
              <a:buNone/>
              <a:defRPr>
                <a:ea typeface="ＭＳ Ｐゴシック" charset="0"/>
                <a:cs typeface="DejaVu Sans" charset="0"/>
              </a:defRPr>
            </a:lvl1pPr>
          </a:lstStyle>
          <a:p>
            <a:pPr>
              <a:defRPr/>
            </a:pPr>
            <a:r>
              <a:rPr lang="en-US"/>
              <a:t>IBM Private Cloud Boot-camp / June 2018 / © 2018 IBM Corporation</a:t>
            </a:r>
          </a:p>
        </p:txBody>
      </p:sp>
      <p:sp>
        <p:nvSpPr>
          <p:cNvPr id="3" name="Slide Number Placeholder 5"/>
          <p:cNvSpPr>
            <a:spLocks noGrp="1"/>
          </p:cNvSpPr>
          <p:nvPr>
            <p:ph type="sldNum" sz="quarter" idx="11"/>
          </p:nvPr>
        </p:nvSpPr>
        <p:spPr/>
        <p:txBody>
          <a:bodyPr/>
          <a:lstStyle>
            <a:lvl1pPr defTabSz="305621" fontAlgn="base" hangingPunct="0">
              <a:lnSpc>
                <a:spcPct val="94000"/>
              </a:lnSpc>
              <a:spcBef>
                <a:spcPct val="0"/>
              </a:spcBef>
              <a:spcAft>
                <a:spcPct val="0"/>
              </a:spcAft>
              <a:buClr>
                <a:srgbClr val="000000"/>
              </a:buClr>
              <a:buSzPct val="100000"/>
              <a:buFont typeface="Times New Roman" charset="0"/>
              <a:buNone/>
              <a:defRPr>
                <a:ea typeface="ＭＳ Ｐゴシック" charset="0"/>
                <a:cs typeface="DejaVu Sans" charset="0"/>
              </a:defRPr>
            </a:lvl1pPr>
          </a:lstStyle>
          <a:p>
            <a:pPr>
              <a:defRPr/>
            </a:pPr>
            <a:fld id="{7B2138FB-9660-174E-9F89-5483F41364AE}" type="slidenum">
              <a:rPr lang="en-US"/>
              <a:pPr>
                <a:defRPr/>
              </a:pPr>
              <a:t>‹#›</a:t>
            </a:fld>
            <a:endParaRPr lang="en-US" dirty="0"/>
          </a:p>
        </p:txBody>
      </p:sp>
    </p:spTree>
    <p:extLst>
      <p:ext uri="{BB962C8B-B14F-4D97-AF65-F5344CB8AC3E}">
        <p14:creationId xmlns:p14="http://schemas.microsoft.com/office/powerpoint/2010/main" val="3345925769"/>
      </p:ext>
    </p:extLst>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a:xfrm>
            <a:off x="228600" y="4826480"/>
            <a:ext cx="6400800" cy="137160"/>
          </a:xfrm>
          <a:prstGeom prst="rect">
            <a:avLst/>
          </a:prstGeom>
        </p:spPr>
        <p:txBody>
          <a:bodyPr lIns="76191" tIns="38095" rIns="76191" bIns="38095"/>
          <a:lstStyle/>
          <a:p>
            <a:r>
              <a:rPr lang="de-DE">
                <a:solidFill>
                  <a:srgbClr val="FFFFFF"/>
                </a:solidFill>
              </a:rPr>
              <a:t>IBM Private Cloud Boot-camp / June 2018 / © 2018 IBM Corporation</a:t>
            </a:r>
            <a:endParaRPr lang="en-US">
              <a:solidFill>
                <a:srgbClr val="FFFFFF"/>
              </a:solidFill>
            </a:endParaRPr>
          </a:p>
        </p:txBody>
      </p:sp>
      <p:sp>
        <p:nvSpPr>
          <p:cNvPr id="7" name="Text Placeholder 6"/>
          <p:cNvSpPr>
            <a:spLocks noGrp="1"/>
          </p:cNvSpPr>
          <p:nvPr>
            <p:ph type="body" sz="quarter" idx="14"/>
          </p:nvPr>
        </p:nvSpPr>
        <p:spPr>
          <a:xfrm>
            <a:off x="228600" y="1097281"/>
            <a:ext cx="4114800" cy="3585845"/>
          </a:xfrm>
        </p:spPr>
        <p:txBody>
          <a:bodyPr/>
          <a:lstStyle>
            <a:lvl1pPr>
              <a:defRPr sz="157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Tree>
    <p:extLst>
      <p:ext uri="{BB962C8B-B14F-4D97-AF65-F5344CB8AC3E}">
        <p14:creationId xmlns:p14="http://schemas.microsoft.com/office/powerpoint/2010/main" val="87835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b="0" i="0">
                <a:latin typeface="Arial" charset="0"/>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Arial" charset="0"/>
              </a:defRPr>
            </a:lvl1pPr>
          </a:lstStyle>
          <a:p>
            <a:r>
              <a:rPr lang="en-US"/>
              <a:t>IBM Private Cloud Boot-camp / June 2018 / © 2018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Private Cloud Boot-camp / June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8001" t="20400" r="17675" b="20719"/>
          <a:stretch/>
        </p:blipFill>
        <p:spPr>
          <a:xfrm>
            <a:off x="3301999" y="1467993"/>
            <a:ext cx="2555371" cy="2192783"/>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Private Cloud Boot-camp / June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IBM Private Cloud Boot-camp / June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IBM Private Cloud Boot-camp / June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7" name="BCK_PEG_[01].png"/>
          <p:cNvPicPr>
            <a:picLocks noChangeAspect="1"/>
          </p:cNvPicPr>
          <p:nvPr userDrawn="1"/>
        </p:nvPicPr>
        <p:blipFill>
          <a:blip r:embed="rId4">
            <a:extLst/>
          </a:blip>
          <a:stretch>
            <a:fillRect/>
          </a:stretch>
        </p:blipFill>
        <p:spPr>
          <a:xfrm>
            <a:off x="3497298" y="1621624"/>
            <a:ext cx="2149404" cy="1900252"/>
          </a:xfrm>
          <a:prstGeom prst="rect">
            <a:avLst/>
          </a:prstGeom>
          <a:ln w="12700">
            <a:miter lim="400000"/>
          </a:ln>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Private Cloud Boot-camp / June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Private Cloud Boot-camp / June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Private Cloud Boot-camp / June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56408" y="84701"/>
            <a:ext cx="8686800" cy="4473575"/>
          </a:xfrm>
        </p:spPr>
        <p:txBody>
          <a:bodyPr/>
          <a:lstStyle>
            <a:lvl1pPr>
              <a:lnSpc>
                <a:spcPct val="90000"/>
              </a:lnSpc>
              <a:defRPr sz="9600" b="0" i="0">
                <a:latin typeface="Arial" charset="0"/>
                <a:ea typeface="Arial" charset="0"/>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Private Cloud Boot-camp / June 2018 / ©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Private Cloud Boot-camp / June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pic>
        <p:nvPicPr>
          <p:cNvPr id="9" name="Picture 8" descr="ibm_gry.png"/>
          <p:cNvPicPr>
            <a:picLocks noChangeAspect="1"/>
          </p:cNvPicPr>
          <p:nvPr userDrawn="1"/>
        </p:nvPicPr>
        <p:blipFill>
          <a:blip r:embed="rId3">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10" name="Picture 9"/>
          <p:cNvPicPr>
            <a:picLocks noChangeAspect="1"/>
          </p:cNvPicPr>
          <p:nvPr userDrawn="1"/>
        </p:nvPicPr>
        <p:blipFill rotWithShape="1">
          <a:blip r:embed="rId4">
            <a:extLst>
              <a:ext uri="{28A0092B-C50C-407E-A947-70E740481C1C}">
                <a14:useLocalDpi xmlns:a14="http://schemas.microsoft.com/office/drawing/2010/main" val="0"/>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Private Cloud Boot-camp / June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Private Cloud Boot-camp / June 2018 / © 2018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Private Cloud Boot-camp / June 2018 / © 2018 IBM Corporation</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Private Cloud Boot-camp / June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slideLayout" Target="../slideLayouts/slideLayout109.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theme" Target="../theme/theme3.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34" Type="http://schemas.openxmlformats.org/officeDocument/2006/relationships/slideLayout" Target="../slideLayouts/slideLayout143.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slideLayout" Target="../slideLayouts/slideLayout138.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36" Type="http://schemas.openxmlformats.org/officeDocument/2006/relationships/theme" Target="../theme/theme4.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35" Type="http://schemas.openxmlformats.org/officeDocument/2006/relationships/slideLayout" Target="../slideLayouts/slideLayout144.xml"/><Relationship Id="rId8"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en-US"/>
              <a:t>IBM Private Cloud Boot-camp / June 2018 / © 2018 IBM Corporation</a:t>
            </a:r>
            <a:endParaRPr lang="en-US" dirty="0"/>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de-DE"/>
              <a:t>IBM Private Cloud Boot-camp / June 2018 / © 2018 IBM Corporation</a:t>
            </a:r>
            <a:endParaRPr lang="en-US" dirty="0"/>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a:t>IBM Private Cloud Boot-camp / June 2018 / © 2018 IBM Corporation</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 id="2147483826" r:id="rId36"/>
    <p:sldLayoutId id="2147483827" r:id="rId37"/>
    <p:sldLayoutId id="2147483828" r:id="rId38"/>
    <p:sldLayoutId id="2147483829" r:id="rId39"/>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a:t>IBM Private Cloud Boot-camp / June 2018 / ©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2" Type="http://schemas.openxmlformats.org/officeDocument/2006/relationships/hyperlink" Target="https://www.ibm.com/blogs/psirt/" TargetMode="External"/><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7.xml.rels><?xml version="1.0" encoding="UTF-8" standalone="yes"?>
<Relationships xmlns="http://schemas.openxmlformats.org/package/2006/relationships"><Relationship Id="rId2" Type="http://schemas.openxmlformats.org/officeDocument/2006/relationships/hyperlink" Target="https://www.ibm.com/support/knowledgecenter/SSBS6K_2.1.0/apis/cfc_api.html" TargetMode="External"/><Relationship Id="rId1" Type="http://schemas.openxmlformats.org/officeDocument/2006/relationships/slideLayout" Target="../slideLayouts/slideLayout10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2" Type="http://schemas.openxmlformats.org/officeDocument/2006/relationships/hyperlink" Target="https://www.ibm.com/support/knowledgecenter/SSBS6K_2.1.0/apis/cfc_api.html" TargetMode="External"/><Relationship Id="rId1" Type="http://schemas.openxmlformats.org/officeDocument/2006/relationships/slideLayout" Target="../slideLayouts/slideLayout10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0.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7.xml"/><Relationship Id="rId4" Type="http://schemas.openxmlformats.org/officeDocument/2006/relationships/image" Target="../media/image13.tiff"/></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0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0.xml"/></Relationships>
</file>

<file path=ppt/slides/_rels/slide37.xml.rels><?xml version="1.0" encoding="UTF-8" standalone="yes"?>
<Relationships xmlns="http://schemas.openxmlformats.org/package/2006/relationships"><Relationship Id="rId2" Type="http://schemas.openxmlformats.org/officeDocument/2006/relationships/hyperlink" Target="https://www.ibm.com/support/knowledgecenter/SSBS6K_2.1.0/apis/cfc_api.html" TargetMode="External"/><Relationship Id="rId1" Type="http://schemas.openxmlformats.org/officeDocument/2006/relationships/slideLayout" Target="../slideLayouts/slideLayout10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0.xml"/></Relationships>
</file>

<file path=ppt/slides/_rels/slide39.xml.rels><?xml version="1.0" encoding="UTF-8" standalone="yes"?>
<Relationships xmlns="http://schemas.openxmlformats.org/package/2006/relationships"><Relationship Id="rId3" Type="http://schemas.openxmlformats.org/officeDocument/2006/relationships/hyperlink" Target="https://medium.com/ibm-cloud/vulnerability-advisor-comes-to-your-cloud-with-ibm-cloud-private-38a6afeab302" TargetMode="External"/><Relationship Id="rId7" Type="http://schemas.openxmlformats.org/officeDocument/2006/relationships/hyperlink" Target="https://github.ibm.com/IBMPrivateCloud/roadmap/blob/master/feature-specs/security/iam-onboarding.md" TargetMode="External"/><Relationship Id="rId2" Type="http://schemas.openxmlformats.org/officeDocument/2006/relationships/hyperlink" Target="https://www.ibm.com/blogs/bluemix/2018/05/ibm-cloud-private-v2103-boosts-scalability-and-security/" TargetMode="External"/><Relationship Id="rId1" Type="http://schemas.openxmlformats.org/officeDocument/2006/relationships/slideLayout" Target="../slideLayouts/slideLayout106.xml"/><Relationship Id="rId6" Type="http://schemas.openxmlformats.org/officeDocument/2006/relationships/hyperlink" Target="https://github.ibm.com/IBMPrivateCloud/platform-api/wiki/Test-Service-ID---API-key" TargetMode="External"/><Relationship Id="rId5" Type="http://schemas.openxmlformats.org/officeDocument/2006/relationships/hyperlink" Target="https://www.ibm.com/support/knowledgecenter/en/SSBS6K_2.1.0.2/user_management/configure_ldap.html" TargetMode="External"/><Relationship Id="rId4" Type="http://schemas.openxmlformats.org/officeDocument/2006/relationships/hyperlink" Target="https://blueprint-secured.sl.bluecloud.ibm.com/b_dir/blueprint.nsf/url/AB632147?OpenDocumen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ibm.com/IBMPrivateCloud/roadmap/blob/master/feature-specs/cluster-management/UI-RBAC-support.md#hamburger-menu" TargetMode="External"/><Relationship Id="rId2" Type="http://schemas.openxmlformats.org/officeDocument/2006/relationships/notesSlide" Target="../notesSlides/notesSlide2.xml"/><Relationship Id="rId1" Type="http://schemas.openxmlformats.org/officeDocument/2006/relationships/slideLayout" Target="../slideLayouts/slideLayout10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dirty="0"/>
              <a:t>IBM Cloud Private Security</a:t>
            </a:r>
            <a:br>
              <a:rPr lang="en-US" dirty="0"/>
            </a:br>
            <a:endParaRPr lang="en-US" sz="1600" dirty="0"/>
          </a:p>
        </p:txBody>
      </p:sp>
    </p:spTree>
    <p:extLst>
      <p:ext uri="{BB962C8B-B14F-4D97-AF65-F5344CB8AC3E}">
        <p14:creationId xmlns:p14="http://schemas.microsoft.com/office/powerpoint/2010/main" val="105667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Create Service Policy</a:t>
            </a:r>
          </a:p>
          <a:p>
            <a:pPr marL="285750" indent="-285750" fontAlgn="base">
              <a:buFont typeface="Arial" panose="020B0604020202020204" pitchFamily="34" charset="0"/>
              <a:buChar char="•"/>
            </a:pPr>
            <a:r>
              <a:rPr lang="en-US" sz="1800" dirty="0"/>
              <a:t>Update Service Policy</a:t>
            </a:r>
          </a:p>
          <a:p>
            <a:pPr marL="285750" indent="-285750" fontAlgn="base">
              <a:buFont typeface="Arial" panose="020B0604020202020204" pitchFamily="34" charset="0"/>
              <a:buChar char="•"/>
            </a:pPr>
            <a:r>
              <a:rPr lang="en-US" sz="1800" dirty="0"/>
              <a:t>List Service Policies</a:t>
            </a:r>
          </a:p>
          <a:p>
            <a:pPr marL="285750" indent="-285750" fontAlgn="base">
              <a:buFont typeface="Arial" panose="020B0604020202020204" pitchFamily="34" charset="0"/>
              <a:buChar char="•"/>
            </a:pPr>
            <a:r>
              <a:rPr lang="en-US" sz="1800" dirty="0"/>
              <a:t>Delete Service Policy</a:t>
            </a:r>
          </a:p>
          <a:p>
            <a:pPr marL="285750" indent="-285750" fontAlgn="base">
              <a:buFont typeface="Arial" panose="020B0604020202020204" pitchFamily="34" charset="0"/>
              <a:buChar char="•"/>
            </a:pPr>
            <a:r>
              <a:rPr lang="en-US" sz="1800" dirty="0"/>
              <a:t>View Service Policy details</a:t>
            </a:r>
          </a:p>
          <a:p>
            <a:pPr marL="285750" indent="-285750" fontAlgn="base">
              <a:buFont typeface="Arial" panose="020B0604020202020204" pitchFamily="34" charset="0"/>
              <a:buChar char="•"/>
            </a:pP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Policy Commands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A5AAA0B2-1CDA-CF47-A058-653040D7E9C4}"/>
              </a:ext>
            </a:extLst>
          </p:cNvPr>
          <p:cNvSpPr>
            <a:spLocks noGrp="1"/>
          </p:cNvSpPr>
          <p:nvPr>
            <p:ph type="sldNum" sz="quarter" idx="12"/>
          </p:nvPr>
        </p:nvSpPr>
        <p:spPr/>
        <p:txBody>
          <a:bodyPr/>
          <a:lstStyle/>
          <a:p>
            <a:fld id="{E9549862-13E2-C34D-815E-8545BD36FC59}" type="slidenum">
              <a:rPr lang="en-US" smtClean="0">
                <a:solidFill>
                  <a:srgbClr val="6D7777"/>
                </a:solidFill>
              </a:rPr>
              <a:pPr/>
              <a:t>10</a:t>
            </a:fld>
            <a:endParaRPr lang="en-US" dirty="0">
              <a:solidFill>
                <a:srgbClr val="6D7777"/>
              </a:solidFill>
            </a:endParaRPr>
          </a:p>
        </p:txBody>
      </p:sp>
    </p:spTree>
    <p:extLst>
      <p:ext uri="{BB962C8B-B14F-4D97-AF65-F5344CB8AC3E}">
        <p14:creationId xmlns:p14="http://schemas.microsoft.com/office/powerpoint/2010/main" val="376407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An application programming interface key (API key) is a unique code that is passed in to an application programming interface (API) to identify the calling application or user</a:t>
            </a:r>
          </a:p>
          <a:p>
            <a:pPr marL="285750" indent="-285750" fontAlgn="base">
              <a:buFont typeface="Arial" panose="020B0604020202020204" pitchFamily="34" charset="0"/>
              <a:buChar char="•"/>
            </a:pPr>
            <a:r>
              <a:rPr lang="en-US" sz="1800" dirty="0"/>
              <a:t>The API key often acts as both a unique identifier and a secret token for authentication, and generally has a set of access rights specific to the identity associated with it</a:t>
            </a:r>
          </a:p>
          <a:p>
            <a:pPr marL="285750" indent="-285750" fontAlgn="base">
              <a:buFont typeface="Arial" panose="020B0604020202020204" pitchFamily="34" charset="0"/>
              <a:buChar char="•"/>
            </a:pPr>
            <a:r>
              <a:rPr lang="en-US" sz="1800" dirty="0"/>
              <a:t>You can create API keys that are associated with service IDs.</a:t>
            </a:r>
          </a:p>
          <a:p>
            <a:pPr marL="285750" indent="-285750" fontAlgn="base">
              <a:buFont typeface="Arial" panose="020B0604020202020204" pitchFamily="34" charset="0"/>
              <a:buChar char="•"/>
            </a:pP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API Key</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6580A75C-3AD8-144C-973A-6F21F259B8B0}"/>
              </a:ext>
            </a:extLst>
          </p:cNvPr>
          <p:cNvSpPr>
            <a:spLocks noGrp="1"/>
          </p:cNvSpPr>
          <p:nvPr>
            <p:ph type="sldNum" sz="quarter" idx="12"/>
          </p:nvPr>
        </p:nvSpPr>
        <p:spPr/>
        <p:txBody>
          <a:bodyPr/>
          <a:lstStyle/>
          <a:p>
            <a:fld id="{E9549862-13E2-C34D-815E-8545BD36FC59}" type="slidenum">
              <a:rPr lang="en-US" smtClean="0">
                <a:solidFill>
                  <a:srgbClr val="6D7777"/>
                </a:solidFill>
              </a:rPr>
              <a:pPr/>
              <a:t>11</a:t>
            </a:fld>
            <a:endParaRPr lang="en-US" dirty="0">
              <a:solidFill>
                <a:srgbClr val="6D7777"/>
              </a:solidFill>
            </a:endParaRPr>
          </a:p>
        </p:txBody>
      </p:sp>
    </p:spTree>
    <p:extLst>
      <p:ext uri="{BB962C8B-B14F-4D97-AF65-F5344CB8AC3E}">
        <p14:creationId xmlns:p14="http://schemas.microsoft.com/office/powerpoint/2010/main" val="77767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Create Service API Key</a:t>
            </a:r>
          </a:p>
          <a:p>
            <a:pPr marL="285750" indent="-285750" fontAlgn="base">
              <a:buFont typeface="Arial" panose="020B0604020202020204" pitchFamily="34" charset="0"/>
              <a:buChar char="•"/>
            </a:pPr>
            <a:r>
              <a:rPr lang="en-US" sz="1800" dirty="0"/>
              <a:t>Update Service API Key</a:t>
            </a:r>
          </a:p>
          <a:p>
            <a:pPr marL="285750" indent="-285750" fontAlgn="base">
              <a:buFont typeface="Arial" panose="020B0604020202020204" pitchFamily="34" charset="0"/>
              <a:buChar char="•"/>
            </a:pPr>
            <a:r>
              <a:rPr lang="en-US" sz="1800" dirty="0"/>
              <a:t>List Service API Keys</a:t>
            </a:r>
          </a:p>
          <a:p>
            <a:pPr marL="285750" indent="-285750" fontAlgn="base">
              <a:buFont typeface="Arial" panose="020B0604020202020204" pitchFamily="34" charset="0"/>
              <a:buChar char="•"/>
            </a:pPr>
            <a:r>
              <a:rPr lang="en-US" sz="1800" dirty="0"/>
              <a:t>Delete Service API Keys</a:t>
            </a:r>
          </a:p>
          <a:p>
            <a:pPr marL="285750" indent="-285750" fontAlgn="base">
              <a:buFont typeface="Arial" panose="020B0604020202020204" pitchFamily="34" charset="0"/>
              <a:buChar char="•"/>
            </a:pPr>
            <a:r>
              <a:rPr lang="en-US" sz="1800" dirty="0"/>
              <a:t>View Service API Key details</a:t>
            </a:r>
          </a:p>
          <a:p>
            <a:pPr fontAlgn="base"/>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API Key Commands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E3C07A13-EF01-614F-8389-E5774CED4574}"/>
              </a:ext>
            </a:extLst>
          </p:cNvPr>
          <p:cNvSpPr>
            <a:spLocks noGrp="1"/>
          </p:cNvSpPr>
          <p:nvPr>
            <p:ph type="sldNum" sz="quarter" idx="12"/>
          </p:nvPr>
        </p:nvSpPr>
        <p:spPr/>
        <p:txBody>
          <a:bodyPr/>
          <a:lstStyle/>
          <a:p>
            <a:fld id="{E9549862-13E2-C34D-815E-8545BD36FC59}" type="slidenum">
              <a:rPr lang="en-US" smtClean="0">
                <a:solidFill>
                  <a:srgbClr val="6D7777"/>
                </a:solidFill>
              </a:rPr>
              <a:pPr/>
              <a:t>12</a:t>
            </a:fld>
            <a:endParaRPr lang="en-US" dirty="0">
              <a:solidFill>
                <a:srgbClr val="6D7777"/>
              </a:solidFill>
            </a:endParaRPr>
          </a:p>
        </p:txBody>
      </p:sp>
    </p:spTree>
    <p:extLst>
      <p:ext uri="{BB962C8B-B14F-4D97-AF65-F5344CB8AC3E}">
        <p14:creationId xmlns:p14="http://schemas.microsoft.com/office/powerpoint/2010/main" val="409791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fontAlgn="base"/>
            <a:r>
              <a:rPr lang="en-US" sz="1800" b="1" dirty="0"/>
              <a:t>Generate token based on </a:t>
            </a:r>
            <a:r>
              <a:rPr lang="en-US" sz="1800" b="1" dirty="0" err="1"/>
              <a:t>apikey</a:t>
            </a:r>
            <a:endParaRPr lang="en-US" sz="1800" b="1" dirty="0"/>
          </a:p>
          <a:p>
            <a:pPr fontAlgn="base"/>
            <a:r>
              <a:rPr lang="en-US" sz="1800" dirty="0"/>
              <a:t>Curl command to generate </a:t>
            </a:r>
            <a:r>
              <a:rPr lang="en-US" sz="1800" dirty="0" err="1"/>
              <a:t>odic</a:t>
            </a:r>
            <a:r>
              <a:rPr lang="en-US" sz="1800" dirty="0"/>
              <a:t> token for </a:t>
            </a:r>
            <a:r>
              <a:rPr lang="en-US" sz="1800" dirty="0" err="1"/>
              <a:t>APIKeys</a:t>
            </a:r>
            <a:r>
              <a:rPr lang="en-US" sz="1800" dirty="0"/>
              <a:t>:</a:t>
            </a:r>
          </a:p>
          <a:p>
            <a:pPr marL="223837" lvl="2" indent="0" fontAlgn="base">
              <a:buNone/>
            </a:pPr>
            <a:r>
              <a:rPr lang="en-US" b="1" dirty="0">
                <a:solidFill>
                  <a:srgbClr val="002060"/>
                </a:solidFill>
              </a:rPr>
              <a:t>$ </a:t>
            </a:r>
            <a:r>
              <a:rPr lang="en-US" b="1" i="1" dirty="0">
                <a:solidFill>
                  <a:srgbClr val="002060"/>
                </a:solidFill>
              </a:rPr>
              <a:t>curl -k -X POST --header 'Content-Type: application/x-www-form-</a:t>
            </a:r>
            <a:r>
              <a:rPr lang="en-US" b="1" i="1" dirty="0" err="1">
                <a:solidFill>
                  <a:srgbClr val="002060"/>
                </a:solidFill>
              </a:rPr>
              <a:t>urlencoded</a:t>
            </a:r>
            <a:r>
              <a:rPr lang="en-US" b="1" i="1" dirty="0">
                <a:solidFill>
                  <a:srgbClr val="002060"/>
                </a:solidFill>
              </a:rPr>
              <a:t>' --header 'Accept: application/</a:t>
            </a:r>
            <a:r>
              <a:rPr lang="en-US" b="1" i="1" dirty="0" err="1">
                <a:solidFill>
                  <a:srgbClr val="002060"/>
                </a:solidFill>
              </a:rPr>
              <a:t>json</a:t>
            </a:r>
            <a:r>
              <a:rPr lang="en-US" b="1" i="1" dirty="0">
                <a:solidFill>
                  <a:srgbClr val="002060"/>
                </a:solidFill>
              </a:rPr>
              <a:t>' -d '</a:t>
            </a:r>
            <a:r>
              <a:rPr lang="en-US" b="1" i="1" dirty="0" err="1">
                <a:solidFill>
                  <a:srgbClr val="002060"/>
                </a:solidFill>
              </a:rPr>
              <a:t>grant_type</a:t>
            </a:r>
            <a:r>
              <a:rPr lang="en-US" b="1" i="1" dirty="0">
                <a:solidFill>
                  <a:srgbClr val="002060"/>
                </a:solidFill>
              </a:rPr>
              <a:t>=</a:t>
            </a:r>
            <a:r>
              <a:rPr lang="en-US" b="1" i="1" dirty="0" err="1">
                <a:solidFill>
                  <a:srgbClr val="002060"/>
                </a:solidFill>
              </a:rPr>
              <a:t>urn:ibm:params:oauth:grant-type:apikey&amp;apikey</a:t>
            </a:r>
            <a:r>
              <a:rPr lang="en-US" b="1" i="1" dirty="0">
                <a:solidFill>
                  <a:srgbClr val="002060"/>
                </a:solidFill>
              </a:rPr>
              <a:t>=</a:t>
            </a:r>
            <a:r>
              <a:rPr lang="en-US" b="1" i="1" dirty="0" err="1">
                <a:solidFill>
                  <a:srgbClr val="002060"/>
                </a:solidFill>
              </a:rPr>
              <a:t>metering-service-apikey&amp;response_type</a:t>
            </a:r>
            <a:r>
              <a:rPr lang="en-US" b="1" i="1" dirty="0">
                <a:solidFill>
                  <a:srgbClr val="002060"/>
                </a:solidFill>
              </a:rPr>
              <a:t>=</a:t>
            </a:r>
            <a:r>
              <a:rPr lang="en-US" b="1" i="1" dirty="0" err="1">
                <a:solidFill>
                  <a:srgbClr val="002060"/>
                </a:solidFill>
              </a:rPr>
              <a:t>cloud_iam</a:t>
            </a:r>
            <a:r>
              <a:rPr lang="en-US" b="1" i="1" dirty="0">
                <a:solidFill>
                  <a:srgbClr val="002060"/>
                </a:solidFill>
              </a:rPr>
              <a:t>' 'https://$MASTER_NODE_IP:8443/</a:t>
            </a:r>
            <a:r>
              <a:rPr lang="en-US" b="1" i="1" dirty="0" err="1">
                <a:solidFill>
                  <a:srgbClr val="002060"/>
                </a:solidFill>
              </a:rPr>
              <a:t>iam</a:t>
            </a:r>
            <a:r>
              <a:rPr lang="en-US" b="1" i="1" dirty="0">
                <a:solidFill>
                  <a:srgbClr val="002060"/>
                </a:solidFill>
              </a:rPr>
              <a:t>-token/</a:t>
            </a:r>
            <a:r>
              <a:rPr lang="en-US" b="1" i="1" dirty="0" err="1">
                <a:solidFill>
                  <a:srgbClr val="002060"/>
                </a:solidFill>
              </a:rPr>
              <a:t>oidc</a:t>
            </a:r>
            <a:r>
              <a:rPr lang="en-US" b="1" i="1" dirty="0">
                <a:solidFill>
                  <a:srgbClr val="002060"/>
                </a:solidFill>
              </a:rPr>
              <a:t>/token’</a:t>
            </a:r>
          </a:p>
          <a:p>
            <a:pPr marL="223837" lvl="2" indent="0" fontAlgn="base">
              <a:buNone/>
            </a:pPr>
            <a:r>
              <a:rPr lang="en-US" i="1" dirty="0">
                <a:solidFill>
                  <a:srgbClr val="002060"/>
                </a:solidFill>
              </a:rPr>
              <a:t>{"expiration":1520666627,"access_token":"eyJraWQiOiIyMDE3MDUxNS0wMDowMDowMCIsImFsZyI6IlJTMjU2In0.eyJyZWFsbWlkIjoiaWFtIiwic3ViX3R5cGUiOiJTZXJ2aWNlSWQiLCJpYXQiOjE1MjA1ODAyMjcsImV4cCI6MTUyMDY2NjYyNywiaXNzIjoiaHR0cHM6Ly9sb2NhbGhvc3Q6NDQzMC9vaWRjL3Rva2VuIiwiZ3JhbnRfdHlwZSI6InVybjppYm06cGFyYW1zOm9hdXRoOmdyYW50LXR5cGU6YXBpa2V5Iiwic2NvcGUiOiJvcGVuaWQiLCJjbGllbnRfaWQiOiJkZWZhdWx0In0.cJs3O2KFMQj7jM2b3p0ieem0qCeL1wxC5WAFPWBVe7jpicvjmLkww7LJyaT45o_ickH3ehoGCDVyaZZdtYmiMKr2CFdAZvCEbpVKeq2KHqsZVWae_ezjUp2aHyPh9MUjyQKmNaI2dinxqQSHZkXH4nLMrDhsL3VUYhTI786m6crhESuhndZnCJq3otKhy6xFg1woCIxp9L3gWPth2f4srS9z1d-ZXP02mtyGZJUUZJeQA84dP6OC5QjJVlE-clIlq_-xDOk4M16vHX8KSPjKhwv2F5gCV32EhZGUUc-PvsRl5SW5xKpyaRP5VGxHEbunu0aPCsA-JtL6ELbi77sagw","token_type":"Bearer","expires_in":86400}</a:t>
            </a:r>
          </a:p>
          <a:p>
            <a:pPr marL="285750" indent="-285750" fontAlgn="base">
              <a:buFont typeface="Arial" panose="020B0604020202020204" pitchFamily="34" charset="0"/>
              <a:buChar char="•"/>
            </a:pPr>
            <a:endParaRPr lang="en-US" sz="1800" dirty="0"/>
          </a:p>
          <a:p>
            <a:pPr fontAlgn="base"/>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Using Service API Keys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B0E6CEC8-0ACB-464E-A070-B58A9DA58C3D}"/>
              </a:ext>
            </a:extLst>
          </p:cNvPr>
          <p:cNvSpPr>
            <a:spLocks noGrp="1"/>
          </p:cNvSpPr>
          <p:nvPr>
            <p:ph type="sldNum" sz="quarter" idx="12"/>
          </p:nvPr>
        </p:nvSpPr>
        <p:spPr/>
        <p:txBody>
          <a:bodyPr/>
          <a:lstStyle/>
          <a:p>
            <a:fld id="{E9549862-13E2-C34D-815E-8545BD36FC59}" type="slidenum">
              <a:rPr lang="en-US" smtClean="0">
                <a:solidFill>
                  <a:srgbClr val="6D7777"/>
                </a:solidFill>
              </a:rPr>
              <a:pPr/>
              <a:t>13</a:t>
            </a:fld>
            <a:endParaRPr lang="en-US" dirty="0">
              <a:solidFill>
                <a:srgbClr val="6D7777"/>
              </a:solidFill>
            </a:endParaRPr>
          </a:p>
        </p:txBody>
      </p:sp>
    </p:spTree>
    <p:extLst>
      <p:ext uri="{BB962C8B-B14F-4D97-AF65-F5344CB8AC3E}">
        <p14:creationId xmlns:p14="http://schemas.microsoft.com/office/powerpoint/2010/main" val="244271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fontAlgn="base"/>
            <a:r>
              <a:rPr lang="en-US" sz="1800" b="1" dirty="0"/>
              <a:t>Introspect token</a:t>
            </a:r>
          </a:p>
          <a:p>
            <a:pPr fontAlgn="base"/>
            <a:r>
              <a:rPr lang="en-US" sz="1800" dirty="0"/>
              <a:t>Curl command to introspect the </a:t>
            </a:r>
            <a:r>
              <a:rPr lang="en-US" sz="1800" dirty="0" err="1"/>
              <a:t>APIKeys</a:t>
            </a:r>
            <a:r>
              <a:rPr lang="en-US" sz="1800" dirty="0"/>
              <a:t> </a:t>
            </a:r>
            <a:r>
              <a:rPr lang="en-US" sz="1800" dirty="0" err="1"/>
              <a:t>oidc</a:t>
            </a:r>
            <a:r>
              <a:rPr lang="en-US" sz="1800" dirty="0"/>
              <a:t> token:</a:t>
            </a:r>
          </a:p>
          <a:p>
            <a:pPr marL="223837" lvl="2" indent="0" fontAlgn="base">
              <a:buNone/>
            </a:pPr>
            <a:r>
              <a:rPr lang="en-US" b="1" dirty="0">
                <a:solidFill>
                  <a:srgbClr val="002060"/>
                </a:solidFill>
              </a:rPr>
              <a:t>$ </a:t>
            </a:r>
            <a:r>
              <a:rPr lang="en-US" b="1" i="1" dirty="0">
                <a:solidFill>
                  <a:srgbClr val="002060"/>
                </a:solidFill>
              </a:rPr>
              <a:t>curl -k -X POST --header 'Content-Type: application/x-www-form-</a:t>
            </a:r>
            <a:r>
              <a:rPr lang="en-US" b="1" i="1" dirty="0" err="1">
                <a:solidFill>
                  <a:srgbClr val="002060"/>
                </a:solidFill>
              </a:rPr>
              <a:t>urlencoded</a:t>
            </a:r>
            <a:r>
              <a:rPr lang="en-US" b="1" i="1" dirty="0">
                <a:solidFill>
                  <a:srgbClr val="002060"/>
                </a:solidFill>
              </a:rPr>
              <a:t>' --header 'Accept: application/</a:t>
            </a:r>
            <a:r>
              <a:rPr lang="en-US" b="1" i="1" dirty="0" err="1">
                <a:solidFill>
                  <a:srgbClr val="002060"/>
                </a:solidFill>
              </a:rPr>
              <a:t>json</a:t>
            </a:r>
            <a:r>
              <a:rPr lang="en-US" b="1" i="1" dirty="0">
                <a:solidFill>
                  <a:srgbClr val="002060"/>
                </a:solidFill>
              </a:rPr>
              <a:t>' -d 'token=$ACCCESS_TOKEN’  'https://$MASTER_NODE_IP:8443/</a:t>
            </a:r>
            <a:r>
              <a:rPr lang="en-US" b="1" i="1" dirty="0" err="1">
                <a:solidFill>
                  <a:srgbClr val="002060"/>
                </a:solidFill>
              </a:rPr>
              <a:t>iam</a:t>
            </a:r>
            <a:r>
              <a:rPr lang="en-US" b="1" i="1" dirty="0">
                <a:solidFill>
                  <a:srgbClr val="002060"/>
                </a:solidFill>
              </a:rPr>
              <a:t>-token/</a:t>
            </a:r>
            <a:r>
              <a:rPr lang="en-US" b="1" i="1" dirty="0" err="1">
                <a:solidFill>
                  <a:srgbClr val="002060"/>
                </a:solidFill>
              </a:rPr>
              <a:t>oidc</a:t>
            </a:r>
            <a:r>
              <a:rPr lang="en-US" b="1" i="1" dirty="0">
                <a:solidFill>
                  <a:srgbClr val="002060"/>
                </a:solidFill>
              </a:rPr>
              <a:t>/introspect’</a:t>
            </a:r>
          </a:p>
          <a:p>
            <a:pPr marL="223837" lvl="2" indent="0" fontAlgn="base">
              <a:buNone/>
            </a:pPr>
            <a:r>
              <a:rPr lang="en-US" i="1" dirty="0">
                <a:solidFill>
                  <a:srgbClr val="002060"/>
                </a:solidFill>
              </a:rPr>
              <a:t>{"exp":1520666627,"active":true,"scope":"openid","iss":"https://$MASTER_NODE_IP:8443/</a:t>
            </a:r>
            <a:r>
              <a:rPr lang="en-US" i="1" dirty="0" err="1">
                <a:solidFill>
                  <a:srgbClr val="002060"/>
                </a:solidFill>
              </a:rPr>
              <a:t>iam</a:t>
            </a:r>
            <a:r>
              <a:rPr lang="en-US" i="1" dirty="0">
                <a:solidFill>
                  <a:srgbClr val="002060"/>
                </a:solidFill>
              </a:rPr>
              <a:t>-token/</a:t>
            </a:r>
            <a:r>
              <a:rPr lang="en-US" i="1" dirty="0" err="1">
                <a:solidFill>
                  <a:srgbClr val="002060"/>
                </a:solidFill>
              </a:rPr>
              <a:t>oidc</a:t>
            </a:r>
            <a:r>
              <a:rPr lang="en-US" i="1" dirty="0">
                <a:solidFill>
                  <a:srgbClr val="002060"/>
                </a:solidFill>
              </a:rPr>
              <a:t>/token","</a:t>
            </a:r>
            <a:r>
              <a:rPr lang="en-US" i="1" dirty="0" err="1">
                <a:solidFill>
                  <a:srgbClr val="002060"/>
                </a:solidFill>
              </a:rPr>
              <a:t>realmId</a:t>
            </a:r>
            <a:r>
              <a:rPr lang="en-US" i="1" dirty="0">
                <a:solidFill>
                  <a:srgbClr val="002060"/>
                </a:solidFill>
              </a:rPr>
              <a:t>":"</a:t>
            </a:r>
            <a:r>
              <a:rPr lang="en-US" i="1" dirty="0" err="1">
                <a:solidFill>
                  <a:srgbClr val="002060"/>
                </a:solidFill>
              </a:rPr>
              <a:t>iam</a:t>
            </a:r>
            <a:r>
              <a:rPr lang="en-US" i="1" dirty="0">
                <a:solidFill>
                  <a:srgbClr val="002060"/>
                </a:solidFill>
              </a:rPr>
              <a:t>","account":{},"iat":1520580227,"client_id":"default","grant_type":"urn:ibm:params:oauth:grant-type:apikey","sub_type":"ServiceId"}</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Using Service API Keys</a:t>
            </a: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835DDC65-FE0C-C240-B9AC-44654105C5FB}"/>
              </a:ext>
            </a:extLst>
          </p:cNvPr>
          <p:cNvSpPr>
            <a:spLocks noGrp="1"/>
          </p:cNvSpPr>
          <p:nvPr>
            <p:ph type="sldNum" sz="quarter" idx="12"/>
          </p:nvPr>
        </p:nvSpPr>
        <p:spPr/>
        <p:txBody>
          <a:bodyPr/>
          <a:lstStyle/>
          <a:p>
            <a:fld id="{E9549862-13E2-C34D-815E-8545BD36FC59}" type="slidenum">
              <a:rPr lang="en-US" smtClean="0">
                <a:solidFill>
                  <a:srgbClr val="6D7777"/>
                </a:solidFill>
              </a:rPr>
              <a:pPr/>
              <a:t>14</a:t>
            </a:fld>
            <a:endParaRPr lang="en-US" dirty="0">
              <a:solidFill>
                <a:srgbClr val="6D7777"/>
              </a:solidFill>
            </a:endParaRPr>
          </a:p>
        </p:txBody>
      </p:sp>
    </p:spTree>
    <p:extLst>
      <p:ext uri="{BB962C8B-B14F-4D97-AF65-F5344CB8AC3E}">
        <p14:creationId xmlns:p14="http://schemas.microsoft.com/office/powerpoint/2010/main" val="400383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a:t>
            </a:r>
          </a:p>
          <a:p>
            <a:pPr marL="285750" indent="-285750">
              <a:buFont typeface="Arial" panose="020B0604020202020204" pitchFamily="34" charset="0"/>
              <a:buChar char="•"/>
            </a:pPr>
            <a:r>
              <a:rPr lang="en-US" b="1"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F89F6F6B-47F2-D440-AABF-3C338460A09F}"/>
              </a:ext>
            </a:extLst>
          </p:cNvPr>
          <p:cNvSpPr>
            <a:spLocks noGrp="1"/>
          </p:cNvSpPr>
          <p:nvPr>
            <p:ph type="sldNum" sz="quarter" idx="10"/>
          </p:nvPr>
        </p:nvSpPr>
        <p:spPr/>
        <p:txBody>
          <a:bodyPr/>
          <a:lstStyle/>
          <a:p>
            <a:fld id="{D0BE6F14-FF48-0F4F-A8AA-2E3F25371E4A}" type="slidenum">
              <a:rPr lang="en-US" smtClean="0"/>
              <a:pPr/>
              <a:t>15</a:t>
            </a:fld>
            <a:endParaRPr lang="en-US"/>
          </a:p>
        </p:txBody>
      </p:sp>
    </p:spTree>
    <p:extLst>
      <p:ext uri="{BB962C8B-B14F-4D97-AF65-F5344CB8AC3E}">
        <p14:creationId xmlns:p14="http://schemas.microsoft.com/office/powerpoint/2010/main" val="38258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342872" indent="-342872">
              <a:buFont typeface="Arial" panose="020B0604020202020204" pitchFamily="34" charset="0"/>
              <a:buChar char="•"/>
            </a:pPr>
            <a:r>
              <a:rPr lang="en-US" sz="1800" dirty="0"/>
              <a:t>Standards based security control framework e.g., NIST </a:t>
            </a:r>
          </a:p>
          <a:p>
            <a:pPr marL="342872" indent="-342872">
              <a:buFont typeface="Arial" panose="020B0604020202020204" pitchFamily="34" charset="0"/>
              <a:buChar char="•"/>
            </a:pPr>
            <a:r>
              <a:rPr lang="en-US" sz="1800" dirty="0"/>
              <a:t>Deploy within client’s enterprise data center</a:t>
            </a:r>
          </a:p>
          <a:p>
            <a:pPr marL="342872" indent="-342872">
              <a:buFont typeface="Arial" panose="020B0604020202020204" pitchFamily="34" charset="0"/>
              <a:buChar char="•"/>
            </a:pPr>
            <a:r>
              <a:rPr lang="en-US" sz="1800" dirty="0"/>
              <a:t>Support open standards for various security controls e.g., OIDC, </a:t>
            </a:r>
            <a:r>
              <a:rPr lang="en-US" sz="1800" dirty="0" err="1"/>
              <a:t>OAuth</a:t>
            </a:r>
            <a:r>
              <a:rPr lang="en-US" sz="1800" dirty="0"/>
              <a:t>, LDAP</a:t>
            </a:r>
          </a:p>
          <a:p>
            <a:pPr marL="342872" indent="-342872">
              <a:buFont typeface="Arial" panose="020B0604020202020204" pitchFamily="34" charset="0"/>
              <a:buChar char="•"/>
            </a:pPr>
            <a:r>
              <a:rPr lang="en-US" sz="1800" dirty="0"/>
              <a:t>Ease of integration with client’s enterprise security infrastructure</a:t>
            </a:r>
          </a:p>
          <a:p>
            <a:pPr marL="342872" indent="-342872">
              <a:buFont typeface="Arial" panose="020B0604020202020204" pitchFamily="34" charset="0"/>
              <a:buChar char="•"/>
            </a:pPr>
            <a:r>
              <a:rPr lang="en-US" sz="1800" dirty="0"/>
              <a:t>Consistent interfaces with IBM Cloud Public</a:t>
            </a:r>
          </a:p>
          <a:p>
            <a:pPr marL="342872" indent="-342872">
              <a:buFont typeface="Arial" panose="020B0604020202020204" pitchFamily="34" charset="0"/>
              <a:buChar char="•"/>
            </a:pPr>
            <a:r>
              <a:rPr lang="en-US" sz="1800" dirty="0"/>
              <a:t>Enable forensic analysis</a:t>
            </a:r>
          </a:p>
          <a:p>
            <a:pPr marL="342872" indent="-342872">
              <a:buFont typeface="Arial" panose="020B0604020202020204" pitchFamily="34" charset="0"/>
              <a:buChar char="•"/>
            </a:pPr>
            <a:r>
              <a:rPr lang="en-US" sz="1800" dirty="0"/>
              <a:t>Support industry specific requirements e.g., financial, federal, health care</a:t>
            </a:r>
          </a:p>
          <a:p>
            <a:pPr marL="342872" indent="-342872">
              <a:buFont typeface="Arial" panose="020B0604020202020204" pitchFamily="34" charset="0"/>
              <a:buChar char="•"/>
            </a:pPr>
            <a:r>
              <a:rPr lang="en-US" sz="1800" dirty="0"/>
              <a:t>Industry leading security capability for containerized applications</a:t>
            </a:r>
          </a:p>
          <a:p>
            <a:pPr marL="342872" indent="-342872">
              <a:buFont typeface="Arial" panose="020B0604020202020204" pitchFamily="34" charset="0"/>
              <a:buChar char="•"/>
            </a:pPr>
            <a:r>
              <a:rPr lang="en-US" sz="1800" dirty="0"/>
              <a:t>Support both </a:t>
            </a:r>
            <a:r>
              <a:rPr lang="en-US" sz="1800" dirty="0" err="1"/>
              <a:t>Kubernetes</a:t>
            </a:r>
            <a:r>
              <a:rPr lang="en-US" sz="1800" dirty="0"/>
              <a:t> and Cloud Foundry in one framework</a:t>
            </a:r>
          </a:p>
          <a:p>
            <a:pPr marL="342872" indent="-342872">
              <a:buFont typeface="Arial" panose="020B0604020202020204" pitchFamily="34" charset="0"/>
              <a:buChar char="•"/>
            </a:pPr>
            <a:r>
              <a:rPr lang="en-US" sz="1800" dirty="0"/>
              <a:t>Provide both platform and application security </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IBM Cloud Private – Key Security Scenarios</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76E372DC-5810-BE4C-A6E8-D095B4108982}"/>
              </a:ext>
            </a:extLst>
          </p:cNvPr>
          <p:cNvSpPr>
            <a:spLocks noGrp="1"/>
          </p:cNvSpPr>
          <p:nvPr>
            <p:ph type="sldNum" sz="quarter" idx="12"/>
          </p:nvPr>
        </p:nvSpPr>
        <p:spPr/>
        <p:txBody>
          <a:bodyPr/>
          <a:lstStyle/>
          <a:p>
            <a:fld id="{E9549862-13E2-C34D-815E-8545BD36FC59}" type="slidenum">
              <a:rPr lang="en-US" smtClean="0">
                <a:solidFill>
                  <a:srgbClr val="6D7777"/>
                </a:solidFill>
              </a:rPr>
              <a:pPr/>
              <a:t>16</a:t>
            </a:fld>
            <a:endParaRPr lang="en-US" dirty="0">
              <a:solidFill>
                <a:srgbClr val="6D7777"/>
              </a:solidFill>
            </a:endParaRPr>
          </a:p>
        </p:txBody>
      </p:sp>
    </p:spTree>
    <p:extLst>
      <p:ext uri="{BB962C8B-B14F-4D97-AF65-F5344CB8AC3E}">
        <p14:creationId xmlns:p14="http://schemas.microsoft.com/office/powerpoint/2010/main" val="292948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23"/>
          <p:cNvSpPr>
            <a:spLocks noChangeArrowheads="1"/>
          </p:cNvSpPr>
          <p:nvPr/>
        </p:nvSpPr>
        <p:spPr bwMode="auto">
          <a:xfrm>
            <a:off x="5862292" y="1141979"/>
            <a:ext cx="2032403" cy="3558957"/>
          </a:xfrm>
          <a:prstGeom prst="roundRect">
            <a:avLst>
              <a:gd name="adj" fmla="val 16667"/>
            </a:avLst>
          </a:prstGeom>
          <a:solidFill>
            <a:srgbClr val="CAE7FA"/>
          </a:solidFill>
          <a:ln w="9525">
            <a:solidFill>
              <a:schemeClr val="bg1"/>
            </a:solidFill>
            <a:round/>
            <a:headEnd/>
            <a:tailEnd/>
          </a:ln>
          <a:effectLst>
            <a:prstShdw prst="shdw17" dist="17961" dir="2700000">
              <a:srgbClr val="000000"/>
            </a:prstShdw>
          </a:effectLst>
        </p:spPr>
        <p:txBody>
          <a:bodyPr wrap="none" lIns="68570" tIns="34286" rIns="68570" bIns="34286" anchor="ctr"/>
          <a:lstStyle/>
          <a:p>
            <a:endParaRPr lang="en-US" sz="1013"/>
          </a:p>
        </p:txBody>
      </p:sp>
      <p:sp>
        <p:nvSpPr>
          <p:cNvPr id="33" name="AutoShape 23"/>
          <p:cNvSpPr>
            <a:spLocks noChangeArrowheads="1"/>
          </p:cNvSpPr>
          <p:nvPr/>
        </p:nvSpPr>
        <p:spPr bwMode="auto">
          <a:xfrm>
            <a:off x="956419" y="1141979"/>
            <a:ext cx="2032403" cy="3558957"/>
          </a:xfrm>
          <a:prstGeom prst="roundRect">
            <a:avLst>
              <a:gd name="adj" fmla="val 16667"/>
            </a:avLst>
          </a:prstGeom>
          <a:solidFill>
            <a:srgbClr val="CAE7FA"/>
          </a:solidFill>
          <a:ln w="9525">
            <a:solidFill>
              <a:schemeClr val="bg1"/>
            </a:solidFill>
            <a:round/>
            <a:headEnd/>
            <a:tailEnd/>
          </a:ln>
          <a:effectLst>
            <a:prstShdw prst="shdw17" dist="17961" dir="2700000">
              <a:srgbClr val="000000"/>
            </a:prstShdw>
          </a:effectLst>
        </p:spPr>
        <p:txBody>
          <a:bodyPr wrap="none" lIns="68570" tIns="34286" rIns="68570" bIns="34286" anchor="ctr"/>
          <a:lstStyle/>
          <a:p>
            <a:endParaRPr lang="en-US" sz="1013"/>
          </a:p>
        </p:txBody>
      </p:sp>
      <p:sp>
        <p:nvSpPr>
          <p:cNvPr id="25" name="AutoShape 23"/>
          <p:cNvSpPr>
            <a:spLocks noChangeArrowheads="1"/>
          </p:cNvSpPr>
          <p:nvPr/>
        </p:nvSpPr>
        <p:spPr bwMode="auto">
          <a:xfrm>
            <a:off x="3496106" y="1162539"/>
            <a:ext cx="2032403" cy="3558957"/>
          </a:xfrm>
          <a:prstGeom prst="roundRect">
            <a:avLst>
              <a:gd name="adj" fmla="val 16667"/>
            </a:avLst>
          </a:prstGeom>
          <a:solidFill>
            <a:srgbClr val="CAE7FA"/>
          </a:solidFill>
          <a:ln w="9525">
            <a:solidFill>
              <a:schemeClr val="bg1"/>
            </a:solidFill>
            <a:round/>
            <a:headEnd/>
            <a:tailEnd/>
          </a:ln>
          <a:effectLst>
            <a:prstShdw prst="shdw17" dist="17961" dir="2700000">
              <a:srgbClr val="000000"/>
            </a:prstShdw>
          </a:effectLst>
        </p:spPr>
        <p:txBody>
          <a:bodyPr wrap="none" lIns="68570" tIns="34286" rIns="68570" bIns="34286" anchor="ctr"/>
          <a:lstStyle/>
          <a:p>
            <a:endParaRPr lang="en-US" sz="1013"/>
          </a:p>
        </p:txBody>
      </p:sp>
      <p:sp>
        <p:nvSpPr>
          <p:cNvPr id="68625" name="Text Box 17"/>
          <p:cNvSpPr txBox="1">
            <a:spLocks noChangeArrowheads="1"/>
          </p:cNvSpPr>
          <p:nvPr/>
        </p:nvSpPr>
        <p:spPr bwMode="auto">
          <a:xfrm>
            <a:off x="5862290" y="1141979"/>
            <a:ext cx="2083563" cy="19397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68570" tIns="34286" rIns="68570" bIns="34286">
            <a:spAutoFit/>
          </a:bodyPr>
          <a:lstStyle/>
          <a:p>
            <a:pPr>
              <a:defRPr/>
            </a:pPr>
            <a:r>
              <a:rPr lang="en-US" sz="1013" dirty="0">
                <a:solidFill>
                  <a:schemeClr val="hlink"/>
                </a:solidFill>
                <a:ea typeface="MS PGothic" pitchFamily="34" charset="-128"/>
              </a:rPr>
              <a:t>    </a:t>
            </a:r>
            <a:r>
              <a:rPr lang="en-US" sz="1013" b="1" dirty="0">
                <a:solidFill>
                  <a:schemeClr val="hlink"/>
                </a:solidFill>
                <a:ea typeface="MS PGothic" pitchFamily="34" charset="-128"/>
              </a:rPr>
              <a:t>Technical Security</a:t>
            </a:r>
          </a:p>
          <a:p>
            <a:pPr>
              <a:defRPr/>
            </a:pPr>
            <a:endParaRPr lang="en-US" sz="1013" dirty="0">
              <a:solidFill>
                <a:schemeClr val="hlink"/>
              </a:solidFill>
              <a:ea typeface="MS PGothic" pitchFamily="34" charset="-128"/>
            </a:endParaRPr>
          </a:p>
          <a:p>
            <a:pPr marL="214296" indent="-214296">
              <a:buFont typeface="Arial"/>
              <a:buChar char="•"/>
              <a:defRPr/>
            </a:pPr>
            <a:r>
              <a:rPr lang="en-US" sz="1013" dirty="0">
                <a:solidFill>
                  <a:srgbClr val="1D3649"/>
                </a:solidFill>
                <a:ea typeface="MS PGothic" pitchFamily="34" charset="-128"/>
              </a:rPr>
              <a:t>Access Control</a:t>
            </a:r>
          </a:p>
          <a:p>
            <a:pPr marL="214296" indent="-214296">
              <a:buFont typeface="Arial"/>
              <a:buChar char="•"/>
              <a:defRPr/>
            </a:pPr>
            <a:r>
              <a:rPr lang="en-US" sz="1013" dirty="0">
                <a:solidFill>
                  <a:srgbClr val="1D3649"/>
                </a:solidFill>
                <a:ea typeface="MS PGothic" pitchFamily="34" charset="-128"/>
              </a:rPr>
              <a:t>Identification and Authentication</a:t>
            </a:r>
          </a:p>
          <a:p>
            <a:pPr marL="214296" indent="-214296">
              <a:buFont typeface="Arial"/>
              <a:buChar char="•"/>
              <a:defRPr/>
            </a:pPr>
            <a:r>
              <a:rPr lang="en-US" sz="1013" dirty="0">
                <a:solidFill>
                  <a:srgbClr val="1D3649"/>
                </a:solidFill>
                <a:ea typeface="MS PGothic" pitchFamily="34" charset="-128"/>
              </a:rPr>
              <a:t>Authorization and Monitoring</a:t>
            </a:r>
          </a:p>
          <a:p>
            <a:pPr marL="214296" indent="-214296">
              <a:buFont typeface="Arial"/>
              <a:buChar char="•"/>
              <a:defRPr/>
            </a:pPr>
            <a:r>
              <a:rPr lang="en-US" sz="1013" dirty="0">
                <a:solidFill>
                  <a:srgbClr val="1D3649"/>
                </a:solidFill>
                <a:ea typeface="MS PGothic" pitchFamily="34" charset="-128"/>
              </a:rPr>
              <a:t>Program Management</a:t>
            </a:r>
          </a:p>
          <a:p>
            <a:pPr marL="214296" indent="-214296">
              <a:buFont typeface="Arial"/>
              <a:buChar char="•"/>
              <a:defRPr/>
            </a:pPr>
            <a:r>
              <a:rPr lang="en-US" sz="1013" dirty="0">
                <a:solidFill>
                  <a:srgbClr val="1D3649"/>
                </a:solidFill>
                <a:ea typeface="MS PGothic" pitchFamily="34" charset="-128"/>
              </a:rPr>
              <a:t>Risk Assessment</a:t>
            </a:r>
          </a:p>
          <a:p>
            <a:pPr marL="214296" indent="-214296">
              <a:buFont typeface="Arial"/>
              <a:buChar char="•"/>
              <a:defRPr/>
            </a:pPr>
            <a:r>
              <a:rPr lang="en-US" sz="1013" dirty="0">
                <a:solidFill>
                  <a:srgbClr val="1D3649"/>
                </a:solidFill>
                <a:ea typeface="MS PGothic" pitchFamily="34" charset="-128"/>
              </a:rPr>
              <a:t>System Protection</a:t>
            </a:r>
          </a:p>
          <a:p>
            <a:pPr marL="214296" indent="-214296">
              <a:buFont typeface="Arial"/>
              <a:buChar char="•"/>
              <a:defRPr/>
            </a:pPr>
            <a:r>
              <a:rPr lang="en-US" sz="1013" dirty="0">
                <a:solidFill>
                  <a:srgbClr val="1D3649"/>
                </a:solidFill>
                <a:ea typeface="MS PGothic" pitchFamily="34" charset="-128"/>
              </a:rPr>
              <a:t>Communications Protection</a:t>
            </a:r>
          </a:p>
          <a:p>
            <a:pPr marL="214296" indent="-214296">
              <a:buFont typeface="Arial"/>
              <a:buChar char="•"/>
              <a:defRPr/>
            </a:pPr>
            <a:r>
              <a:rPr lang="en-US" sz="1013" dirty="0">
                <a:solidFill>
                  <a:srgbClr val="1D3649"/>
                </a:solidFill>
                <a:ea typeface="MS PGothic" pitchFamily="34" charset="-128"/>
              </a:rPr>
              <a:t>System and Information Integrity</a:t>
            </a:r>
          </a:p>
        </p:txBody>
      </p:sp>
      <p:sp>
        <p:nvSpPr>
          <p:cNvPr id="68626" name="Text Box 18"/>
          <p:cNvSpPr txBox="1">
            <a:spLocks noChangeArrowheads="1"/>
          </p:cNvSpPr>
          <p:nvPr/>
        </p:nvSpPr>
        <p:spPr bwMode="auto">
          <a:xfrm>
            <a:off x="1154431" y="1165792"/>
            <a:ext cx="1640716" cy="19397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68570" tIns="34286" rIns="68570" bIns="34286">
            <a:spAutoFit/>
          </a:bodyPr>
          <a:lstStyle/>
          <a:p>
            <a:pPr>
              <a:defRPr/>
            </a:pPr>
            <a:r>
              <a:rPr lang="en-US" sz="1013" b="1" dirty="0">
                <a:solidFill>
                  <a:schemeClr val="hlink"/>
                </a:solidFill>
                <a:ea typeface="MS PGothic" pitchFamily="34" charset="-128"/>
              </a:rPr>
              <a:t>Data Governance</a:t>
            </a:r>
          </a:p>
          <a:p>
            <a:pPr>
              <a:defRPr/>
            </a:pPr>
            <a:endParaRPr lang="en-US" sz="1013" dirty="0">
              <a:solidFill>
                <a:schemeClr val="hlink"/>
              </a:solidFill>
              <a:ea typeface="MS PGothic" pitchFamily="34" charset="-128"/>
            </a:endParaRPr>
          </a:p>
          <a:p>
            <a:pPr marL="214296" indent="-214296">
              <a:buFont typeface="Arial"/>
              <a:buChar char="•"/>
              <a:defRPr/>
            </a:pPr>
            <a:r>
              <a:rPr lang="en-US" sz="1013" dirty="0">
                <a:solidFill>
                  <a:schemeClr val="accent3"/>
                </a:solidFill>
                <a:ea typeface="MS PGothic" pitchFamily="34" charset="-128"/>
              </a:rPr>
              <a:t>Media Protection</a:t>
            </a:r>
          </a:p>
          <a:p>
            <a:pPr marL="214296" indent="-214296">
              <a:buFont typeface="Arial"/>
              <a:buChar char="•"/>
              <a:defRPr/>
            </a:pPr>
            <a:r>
              <a:rPr lang="en-US" sz="1013" dirty="0">
                <a:solidFill>
                  <a:schemeClr val="accent3"/>
                </a:solidFill>
                <a:ea typeface="MS PGothic" pitchFamily="34" charset="-128"/>
              </a:rPr>
              <a:t>Awareness &amp; Training</a:t>
            </a:r>
          </a:p>
          <a:p>
            <a:pPr marL="214296" indent="-214296">
              <a:buFont typeface="Arial"/>
              <a:buChar char="•"/>
              <a:defRPr/>
            </a:pPr>
            <a:r>
              <a:rPr lang="en-US" sz="1013" dirty="0">
                <a:solidFill>
                  <a:schemeClr val="accent3"/>
                </a:solidFill>
                <a:ea typeface="MS PGothic" pitchFamily="34" charset="-128"/>
              </a:rPr>
              <a:t>Privacy Authorization</a:t>
            </a:r>
          </a:p>
          <a:p>
            <a:pPr marL="214296" indent="-214296">
              <a:buFont typeface="Arial"/>
              <a:buChar char="•"/>
              <a:defRPr/>
            </a:pPr>
            <a:r>
              <a:rPr lang="en-US" sz="1013" dirty="0">
                <a:solidFill>
                  <a:schemeClr val="accent3"/>
                </a:solidFill>
                <a:ea typeface="MS PGothic" pitchFamily="34" charset="-128"/>
              </a:rPr>
              <a:t>Physical and Environmental Protection Planning</a:t>
            </a:r>
          </a:p>
          <a:p>
            <a:pPr marL="214296" indent="-214296">
              <a:buFont typeface="Arial"/>
              <a:buChar char="•"/>
              <a:defRPr/>
            </a:pPr>
            <a:r>
              <a:rPr lang="en-US" sz="1013" dirty="0">
                <a:solidFill>
                  <a:schemeClr val="accent3"/>
                </a:solidFill>
                <a:ea typeface="MS PGothic" pitchFamily="34" charset="-128"/>
              </a:rPr>
              <a:t>Contingency Planning</a:t>
            </a:r>
          </a:p>
          <a:p>
            <a:pPr marL="214296" indent="-214296">
              <a:buFont typeface="Arial"/>
              <a:buChar char="•"/>
              <a:defRPr/>
            </a:pPr>
            <a:r>
              <a:rPr lang="en-US" sz="1013" dirty="0">
                <a:solidFill>
                  <a:schemeClr val="accent3"/>
                </a:solidFill>
                <a:ea typeface="MS PGothic" pitchFamily="34" charset="-128"/>
              </a:rPr>
              <a:t>Personnel Security</a:t>
            </a:r>
          </a:p>
          <a:p>
            <a:pPr marL="214296" indent="-214296">
              <a:buFont typeface="Arial"/>
              <a:buChar char="•"/>
              <a:defRPr/>
            </a:pPr>
            <a:r>
              <a:rPr lang="en-US" sz="1013" dirty="0">
                <a:solidFill>
                  <a:schemeClr val="accent3"/>
                </a:solidFill>
                <a:ea typeface="MS PGothic" pitchFamily="34" charset="-128"/>
              </a:rPr>
              <a:t>Individual  Participation</a:t>
            </a:r>
          </a:p>
        </p:txBody>
      </p:sp>
      <p:sp>
        <p:nvSpPr>
          <p:cNvPr id="68627" name="Text Box 19"/>
          <p:cNvSpPr txBox="1">
            <a:spLocks noChangeArrowheads="1"/>
          </p:cNvSpPr>
          <p:nvPr/>
        </p:nvSpPr>
        <p:spPr bwMode="auto">
          <a:xfrm>
            <a:off x="3496104" y="1170362"/>
            <a:ext cx="2106613" cy="1939754"/>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68570" tIns="34286" rIns="68570" bIns="34286">
            <a:spAutoFit/>
          </a:bodyPr>
          <a:lstStyle/>
          <a:p>
            <a:pPr>
              <a:defRPr/>
            </a:pPr>
            <a:r>
              <a:rPr lang="en-US" sz="1013" b="1" dirty="0">
                <a:solidFill>
                  <a:schemeClr val="hlink"/>
                </a:solidFill>
                <a:ea typeface="MS PGothic" pitchFamily="34" charset="-128"/>
              </a:rPr>
              <a:t> Operational Security</a:t>
            </a:r>
          </a:p>
          <a:p>
            <a:pPr>
              <a:defRPr/>
            </a:pPr>
            <a:endParaRPr lang="en-US" sz="1013" dirty="0">
              <a:solidFill>
                <a:schemeClr val="hlink"/>
              </a:solidFill>
              <a:ea typeface="MS PGothic" pitchFamily="34" charset="-128"/>
            </a:endParaRPr>
          </a:p>
          <a:p>
            <a:pPr marL="214296" indent="-214296">
              <a:buFont typeface="Arial"/>
              <a:buChar char="•"/>
              <a:defRPr/>
            </a:pPr>
            <a:r>
              <a:rPr lang="en-US" sz="1013" dirty="0">
                <a:solidFill>
                  <a:srgbClr val="1D3649"/>
                </a:solidFill>
                <a:ea typeface="MS PGothic" pitchFamily="34" charset="-128"/>
              </a:rPr>
              <a:t>Audit and Accountability</a:t>
            </a:r>
          </a:p>
          <a:p>
            <a:pPr marL="214296" indent="-214296">
              <a:buFont typeface="Arial"/>
              <a:buChar char="•"/>
              <a:defRPr/>
            </a:pPr>
            <a:r>
              <a:rPr lang="en-US" sz="1013" dirty="0">
                <a:solidFill>
                  <a:srgbClr val="1D3649"/>
                </a:solidFill>
                <a:ea typeface="MS PGothic" pitchFamily="34" charset="-128"/>
              </a:rPr>
              <a:t>Configuration Management</a:t>
            </a:r>
          </a:p>
          <a:p>
            <a:pPr marL="214296" indent="-214296">
              <a:buFont typeface="Arial"/>
              <a:buChar char="•"/>
              <a:defRPr/>
            </a:pPr>
            <a:r>
              <a:rPr lang="en-US" sz="1013" dirty="0">
                <a:solidFill>
                  <a:srgbClr val="1D3649"/>
                </a:solidFill>
                <a:ea typeface="MS PGothic" pitchFamily="34" charset="-128"/>
              </a:rPr>
              <a:t>Incident Response</a:t>
            </a:r>
          </a:p>
          <a:p>
            <a:pPr marL="214296" indent="-214296">
              <a:buFont typeface="Arial"/>
              <a:buChar char="•"/>
              <a:defRPr/>
            </a:pPr>
            <a:r>
              <a:rPr lang="en-US" sz="1013" dirty="0">
                <a:solidFill>
                  <a:srgbClr val="1D3649"/>
                </a:solidFill>
                <a:ea typeface="MS PGothic" pitchFamily="34" charset="-128"/>
              </a:rPr>
              <a:t>Maintenance</a:t>
            </a:r>
          </a:p>
          <a:p>
            <a:pPr marL="214296" indent="-214296">
              <a:buFont typeface="Arial"/>
              <a:buChar char="•"/>
              <a:defRPr/>
            </a:pPr>
            <a:r>
              <a:rPr lang="en-US" sz="1013" dirty="0">
                <a:solidFill>
                  <a:srgbClr val="1D3649"/>
                </a:solidFill>
                <a:ea typeface="MS PGothic" pitchFamily="34" charset="-128"/>
              </a:rPr>
              <a:t>Systems  and Services Acquisition</a:t>
            </a:r>
          </a:p>
          <a:p>
            <a:pPr marL="214296" indent="-214296">
              <a:buFont typeface="Arial"/>
              <a:buChar char="•"/>
              <a:defRPr/>
            </a:pPr>
            <a:r>
              <a:rPr lang="en-US" sz="1013" dirty="0">
                <a:solidFill>
                  <a:srgbClr val="1D3649"/>
                </a:solidFill>
                <a:ea typeface="MS PGothic" pitchFamily="34" charset="-128"/>
              </a:rPr>
              <a:t>Penetration Testing</a:t>
            </a:r>
          </a:p>
          <a:p>
            <a:pPr marL="214296" indent="-214296">
              <a:buFont typeface="Arial"/>
              <a:buChar char="•"/>
              <a:defRPr/>
            </a:pPr>
            <a:r>
              <a:rPr lang="en-US" sz="1013" dirty="0">
                <a:solidFill>
                  <a:srgbClr val="1D3649"/>
                </a:solidFill>
                <a:ea typeface="MS PGothic" pitchFamily="34" charset="-128"/>
              </a:rPr>
              <a:t>Security Operations Center </a:t>
            </a:r>
          </a:p>
          <a:p>
            <a:pPr>
              <a:defRPr/>
            </a:pPr>
            <a:endParaRPr lang="en-US" sz="1013" dirty="0">
              <a:solidFill>
                <a:srgbClr val="1D3649"/>
              </a:solidFill>
              <a:ea typeface="MS PGothic" pitchFamily="34" charset="-128"/>
            </a:endParaRPr>
          </a:p>
          <a:p>
            <a:pPr>
              <a:defRPr/>
            </a:pPr>
            <a:r>
              <a:rPr lang="en-US" sz="1013" dirty="0">
                <a:solidFill>
                  <a:srgbClr val="1D3649"/>
                </a:solidFill>
                <a:ea typeface="MS PGothic" pitchFamily="34" charset="-128"/>
              </a:rPr>
              <a:t> </a:t>
            </a:r>
          </a:p>
        </p:txBody>
      </p:sp>
      <p:sp>
        <p:nvSpPr>
          <p:cNvPr id="2" name="TextBox 1"/>
          <p:cNvSpPr txBox="1"/>
          <p:nvPr/>
        </p:nvSpPr>
        <p:spPr>
          <a:xfrm>
            <a:off x="204118" y="690271"/>
            <a:ext cx="7989761" cy="380998"/>
          </a:xfrm>
          <a:prstGeom prst="rect">
            <a:avLst/>
          </a:prstGeom>
          <a:noFill/>
        </p:spPr>
        <p:txBody>
          <a:bodyPr wrap="square" lIns="68574" tIns="34288" rIns="68574" bIns="34288" rtlCol="0">
            <a:spAutoFit/>
          </a:bodyPr>
          <a:lstStyle/>
          <a:p>
            <a:r>
              <a:rPr lang="en-US" sz="1013" i="1" dirty="0">
                <a:solidFill>
                  <a:srgbClr val="0000FF"/>
                </a:solidFill>
              </a:rPr>
              <a:t>NOTE: Client owns enabling and management of ALL security controls for ICP. IBM provides security capabilities within ICP for some of these security controls that clients can use to meet this goal.</a:t>
            </a:r>
          </a:p>
        </p:txBody>
      </p:sp>
      <p:sp>
        <p:nvSpPr>
          <p:cNvPr id="12" name="Title 1">
            <a:extLst>
              <a:ext uri="{FF2B5EF4-FFF2-40B4-BE49-F238E27FC236}">
                <a16:creationId xmlns:a16="http://schemas.microsoft.com/office/drawing/2014/main" id="{766C54B0-60C4-2642-9357-8B463DF1499D}"/>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Security Control Framework (Based on NIST 800-53)</a:t>
            </a:r>
          </a:p>
        </p:txBody>
      </p:sp>
      <p:sp>
        <p:nvSpPr>
          <p:cNvPr id="13" name="Footer Placeholder 3">
            <a:extLst>
              <a:ext uri="{FF2B5EF4-FFF2-40B4-BE49-F238E27FC236}">
                <a16:creationId xmlns:a16="http://schemas.microsoft.com/office/drawing/2014/main" id="{4E3A12E1-A1B6-A045-A6E5-8C04E57909CD}"/>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4" name="Slide Number Placeholder 3">
            <a:extLst>
              <a:ext uri="{FF2B5EF4-FFF2-40B4-BE49-F238E27FC236}">
                <a16:creationId xmlns:a16="http://schemas.microsoft.com/office/drawing/2014/main" id="{DD0F952C-2932-064C-BD8C-0AEEBF5FFD30}"/>
              </a:ext>
            </a:extLst>
          </p:cNvPr>
          <p:cNvSpPr>
            <a:spLocks noGrp="1"/>
          </p:cNvSpPr>
          <p:nvPr>
            <p:ph type="sldNum" sz="quarter" idx="11"/>
          </p:nvPr>
        </p:nvSpPr>
        <p:spPr/>
        <p:txBody>
          <a:bodyPr/>
          <a:lstStyle/>
          <a:p>
            <a:pPr>
              <a:defRPr/>
            </a:pPr>
            <a:fld id="{7B2138FB-9660-174E-9F89-5483F41364AE}" type="slidenum">
              <a:rPr lang="en-US" smtClean="0"/>
              <a:pPr>
                <a:defRPr/>
              </a:pPr>
              <a:t>17</a:t>
            </a:fld>
            <a:endParaRPr lang="en-US" dirty="0"/>
          </a:p>
        </p:txBody>
      </p:sp>
    </p:spTree>
    <p:extLst>
      <p:ext uri="{BB962C8B-B14F-4D97-AF65-F5344CB8AC3E}">
        <p14:creationId xmlns:p14="http://schemas.microsoft.com/office/powerpoint/2010/main" val="154197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33A9D541-585B-7B4F-9E26-8B0F7A20E2E4}"/>
              </a:ext>
            </a:extLst>
          </p:cNvPr>
          <p:cNvSpPr>
            <a:spLocks noGrp="1"/>
          </p:cNvSpPr>
          <p:nvPr>
            <p:ph type="sldNum" sz="quarter" idx="10"/>
          </p:nvPr>
        </p:nvSpPr>
        <p:spPr/>
        <p:txBody>
          <a:bodyPr/>
          <a:lstStyle/>
          <a:p>
            <a:fld id="{D0BE6F14-FF48-0F4F-A8AA-2E3F25371E4A}" type="slidenum">
              <a:rPr lang="en-US" smtClean="0"/>
              <a:pPr/>
              <a:t>18</a:t>
            </a:fld>
            <a:endParaRPr lang="en-US"/>
          </a:p>
        </p:txBody>
      </p:sp>
    </p:spTree>
    <p:extLst>
      <p:ext uri="{BB962C8B-B14F-4D97-AF65-F5344CB8AC3E}">
        <p14:creationId xmlns:p14="http://schemas.microsoft.com/office/powerpoint/2010/main" val="55360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901752"/>
            <a:ext cx="7961540" cy="3796372"/>
          </a:xfrm>
        </p:spPr>
        <p:txBody>
          <a:bodyPr>
            <a:normAutofit/>
          </a:bodyPr>
          <a:lstStyle/>
          <a:p>
            <a:pPr marL="342872" indent="-342872">
              <a:buFont typeface="Arial" panose="020B0604020202020204" pitchFamily="34" charset="0"/>
              <a:buChar char="•"/>
            </a:pPr>
            <a:r>
              <a:rPr lang="en-US" sz="1800" dirty="0"/>
              <a:t>All IBM personnel are required to have annual Cyber Security Training</a:t>
            </a:r>
          </a:p>
          <a:p>
            <a:pPr marL="342872" indent="-342872">
              <a:buFont typeface="Arial" panose="020B0604020202020204" pitchFamily="34" charset="0"/>
              <a:buChar char="•"/>
            </a:pPr>
            <a:r>
              <a:rPr lang="en-US" sz="1800" dirty="0"/>
              <a:t>IBM Secure Engineering education available to all developers</a:t>
            </a:r>
          </a:p>
          <a:p>
            <a:pPr marL="342872" indent="-342872">
              <a:buFont typeface="Arial" panose="020B0604020202020204" pitchFamily="34" charset="0"/>
              <a:buChar char="•"/>
            </a:pPr>
            <a:r>
              <a:rPr lang="en-US" sz="1800" dirty="0"/>
              <a:t>Application scans incorporated into development process</a:t>
            </a:r>
          </a:p>
          <a:p>
            <a:pPr marL="739847" lvl="1" indent="-342872">
              <a:buFont typeface="Arial" panose="020B0604020202020204" pitchFamily="34" charset="0"/>
              <a:buChar char="•"/>
            </a:pPr>
            <a:r>
              <a:rPr lang="en-US" sz="1800" dirty="0"/>
              <a:t>AppScan source (or Zap for GO) for static code scans </a:t>
            </a:r>
          </a:p>
          <a:p>
            <a:pPr marL="739847" lvl="1" indent="-342872">
              <a:buFont typeface="Arial" panose="020B0604020202020204" pitchFamily="34" charset="0"/>
              <a:buChar char="•"/>
            </a:pPr>
            <a:r>
              <a:rPr lang="en-US" sz="1800" dirty="0"/>
              <a:t>AppScan Web for web application scans</a:t>
            </a:r>
          </a:p>
          <a:p>
            <a:pPr marL="342872" indent="-342872">
              <a:buFont typeface="Arial" panose="020B0604020202020204" pitchFamily="34" charset="0"/>
              <a:buChar char="•"/>
            </a:pPr>
            <a:r>
              <a:rPr lang="en-US" sz="1800" dirty="0"/>
              <a:t>Penetration testing performed for every ICP release</a:t>
            </a:r>
          </a:p>
          <a:p>
            <a:pPr marL="342872" indent="-342872">
              <a:buFont typeface="Arial" panose="020B0604020202020204" pitchFamily="34" charset="0"/>
              <a:buChar char="•"/>
            </a:pPr>
            <a:r>
              <a:rPr lang="en-US" sz="1800" dirty="0"/>
              <a:t>IBM PSIRT process used for handling application security vulnerabilities. Clients can subscribe to get notifications here:</a:t>
            </a:r>
          </a:p>
          <a:p>
            <a:r>
              <a:rPr lang="en-US" sz="1800" dirty="0"/>
              <a:t>	 </a:t>
            </a:r>
            <a:r>
              <a:rPr lang="en-US" sz="1800" dirty="0">
                <a:hlinkClick r:id="rId2"/>
              </a:rPr>
              <a:t>https://www.ibm.com/blogs/psirt/</a:t>
            </a:r>
            <a:endParaRPr lang="en-US" sz="1800" dirty="0"/>
          </a:p>
          <a:p>
            <a:pPr marL="342872" indent="-342872">
              <a:buFont typeface="Arial" panose="020B0604020202020204" pitchFamily="34" charset="0"/>
              <a:buChar char="•"/>
            </a:pPr>
            <a:endParaRPr lang="en-US" sz="2100" dirty="0"/>
          </a:p>
          <a:p>
            <a:pPr marL="342872" indent="-342872">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1DFCEE92-BB3E-2444-AB29-C8B72EDDC7D1}"/>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Secure Engineering</a:t>
            </a:r>
          </a:p>
        </p:txBody>
      </p:sp>
      <p:sp>
        <p:nvSpPr>
          <p:cNvPr id="7" name="Footer Placeholder 3">
            <a:extLst>
              <a:ext uri="{FF2B5EF4-FFF2-40B4-BE49-F238E27FC236}">
                <a16:creationId xmlns:a16="http://schemas.microsoft.com/office/drawing/2014/main" id="{AAE556A2-C21F-EB43-8997-C0BF8D363CF6}"/>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F5D09647-4F47-8A43-A58A-89250573B5C8}"/>
              </a:ext>
            </a:extLst>
          </p:cNvPr>
          <p:cNvSpPr>
            <a:spLocks noGrp="1"/>
          </p:cNvSpPr>
          <p:nvPr>
            <p:ph type="sldNum" sz="quarter" idx="12"/>
          </p:nvPr>
        </p:nvSpPr>
        <p:spPr/>
        <p:txBody>
          <a:bodyPr/>
          <a:lstStyle/>
          <a:p>
            <a:fld id="{E9549862-13E2-C34D-815E-8545BD36FC59}" type="slidenum">
              <a:rPr lang="en-US" smtClean="0">
                <a:solidFill>
                  <a:srgbClr val="6D7777"/>
                </a:solidFill>
              </a:rPr>
              <a:pPr/>
              <a:t>19</a:t>
            </a:fld>
            <a:endParaRPr lang="en-US" dirty="0">
              <a:solidFill>
                <a:srgbClr val="6D7777"/>
              </a:solidFill>
            </a:endParaRPr>
          </a:p>
        </p:txBody>
      </p:sp>
    </p:spTree>
    <p:extLst>
      <p:ext uri="{BB962C8B-B14F-4D97-AF65-F5344CB8AC3E}">
        <p14:creationId xmlns:p14="http://schemas.microsoft.com/office/powerpoint/2010/main" val="414137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b="1" dirty="0">
                <a:solidFill>
                  <a:schemeClr val="bg2"/>
                </a:solidFill>
              </a:rPr>
              <a:t>What’s New in IBM Cloud Private</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0FB98FCD-C55C-6E4B-9511-246B753FB828}"/>
              </a:ext>
            </a:extLst>
          </p:cNvPr>
          <p:cNvSpPr>
            <a:spLocks noGrp="1"/>
          </p:cNvSpPr>
          <p:nvPr>
            <p:ph type="sldNum" sz="quarter" idx="10"/>
          </p:nvPr>
        </p:nvSpPr>
        <p:spPr/>
        <p:txBody>
          <a:bodyPr/>
          <a:lstStyle/>
          <a:p>
            <a:fld id="{D0BE6F14-FF48-0F4F-A8AA-2E3F25371E4A}" type="slidenum">
              <a:rPr lang="en-US" smtClean="0"/>
              <a:pPr/>
              <a:t>2</a:t>
            </a:fld>
            <a:endParaRPr lang="en-US"/>
          </a:p>
        </p:txBody>
      </p:sp>
    </p:spTree>
    <p:extLst>
      <p:ext uri="{BB962C8B-B14F-4D97-AF65-F5344CB8AC3E}">
        <p14:creationId xmlns:p14="http://schemas.microsoft.com/office/powerpoint/2010/main" val="1213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C2546B14-3F45-3A4A-AF7C-457014EAB3EA}"/>
              </a:ext>
            </a:extLst>
          </p:cNvPr>
          <p:cNvSpPr>
            <a:spLocks noGrp="1"/>
          </p:cNvSpPr>
          <p:nvPr>
            <p:ph type="sldNum" sz="quarter" idx="10"/>
          </p:nvPr>
        </p:nvSpPr>
        <p:spPr/>
        <p:txBody>
          <a:bodyPr/>
          <a:lstStyle/>
          <a:p>
            <a:fld id="{D0BE6F14-FF48-0F4F-A8AA-2E3F25371E4A}" type="slidenum">
              <a:rPr lang="en-US" smtClean="0"/>
              <a:pPr/>
              <a:t>20</a:t>
            </a:fld>
            <a:endParaRPr lang="en-US"/>
          </a:p>
        </p:txBody>
      </p:sp>
    </p:spTree>
    <p:extLst>
      <p:ext uri="{BB962C8B-B14F-4D97-AF65-F5344CB8AC3E}">
        <p14:creationId xmlns:p14="http://schemas.microsoft.com/office/powerpoint/2010/main" val="3269551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1406249"/>
            <a:ext cx="7961540" cy="2660374"/>
          </a:xfrm>
        </p:spPr>
        <p:txBody>
          <a:bodyPr>
            <a:normAutofit/>
          </a:bodyPr>
          <a:lstStyle/>
          <a:p>
            <a:pPr marL="342872" indent="-342872">
              <a:buFont typeface="Arial" panose="020B0604020202020204" pitchFamily="34" charset="0"/>
              <a:buChar char="•"/>
            </a:pPr>
            <a:r>
              <a:rPr lang="en-US" sz="1800" dirty="0"/>
              <a:t>Software patching process available to deliver security patches</a:t>
            </a:r>
          </a:p>
          <a:p>
            <a:pPr marL="342872" indent="-342872">
              <a:buFont typeface="Arial" panose="020B0604020202020204" pitchFamily="34" charset="0"/>
              <a:buChar char="•"/>
            </a:pPr>
            <a:r>
              <a:rPr lang="en-US" sz="1800" dirty="0"/>
              <a:t>High availability of security capabilities is supported</a:t>
            </a:r>
            <a:endParaRPr lang="en-US" dirty="0"/>
          </a:p>
          <a:p>
            <a:pPr marL="342872" indent="-342872">
              <a:buFont typeface="Arial" panose="020B0604020202020204" pitchFamily="34" charset="0"/>
              <a:buChar char="•"/>
            </a:pPr>
            <a:endParaRPr lang="en-US" dirty="0"/>
          </a:p>
        </p:txBody>
      </p:sp>
      <p:sp>
        <p:nvSpPr>
          <p:cNvPr id="5" name="Footer Placeholder 3">
            <a:extLst>
              <a:ext uri="{FF2B5EF4-FFF2-40B4-BE49-F238E27FC236}">
                <a16:creationId xmlns:a16="http://schemas.microsoft.com/office/drawing/2014/main" id="{93DF7650-9E75-B649-BC38-4D59B088F64D}"/>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D4D6D92E-78EF-054B-B9BA-1C19651C2021}"/>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Patching &amp; High Availability Capabilities</a:t>
            </a:r>
          </a:p>
        </p:txBody>
      </p:sp>
      <p:sp>
        <p:nvSpPr>
          <p:cNvPr id="2" name="Slide Number Placeholder 1">
            <a:extLst>
              <a:ext uri="{FF2B5EF4-FFF2-40B4-BE49-F238E27FC236}">
                <a16:creationId xmlns:a16="http://schemas.microsoft.com/office/drawing/2014/main" id="{DF2B47E6-B35B-F046-BC60-E87B2556AE9E}"/>
              </a:ext>
            </a:extLst>
          </p:cNvPr>
          <p:cNvSpPr>
            <a:spLocks noGrp="1"/>
          </p:cNvSpPr>
          <p:nvPr>
            <p:ph type="sldNum" sz="quarter" idx="12"/>
          </p:nvPr>
        </p:nvSpPr>
        <p:spPr/>
        <p:txBody>
          <a:bodyPr/>
          <a:lstStyle/>
          <a:p>
            <a:fld id="{E9549862-13E2-C34D-815E-8545BD36FC59}" type="slidenum">
              <a:rPr lang="en-US" smtClean="0">
                <a:solidFill>
                  <a:srgbClr val="6D7777"/>
                </a:solidFill>
              </a:rPr>
              <a:pPr/>
              <a:t>21</a:t>
            </a:fld>
            <a:endParaRPr lang="en-US" dirty="0">
              <a:solidFill>
                <a:srgbClr val="6D7777"/>
              </a:solidFill>
            </a:endParaRPr>
          </a:p>
        </p:txBody>
      </p:sp>
    </p:spTree>
    <p:extLst>
      <p:ext uri="{BB962C8B-B14F-4D97-AF65-F5344CB8AC3E}">
        <p14:creationId xmlns:p14="http://schemas.microsoft.com/office/powerpoint/2010/main" val="110492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245278EB-4771-104D-B5FA-29CBB5F441A5}"/>
              </a:ext>
            </a:extLst>
          </p:cNvPr>
          <p:cNvSpPr>
            <a:spLocks noGrp="1"/>
          </p:cNvSpPr>
          <p:nvPr>
            <p:ph type="sldNum" sz="quarter" idx="10"/>
          </p:nvPr>
        </p:nvSpPr>
        <p:spPr/>
        <p:txBody>
          <a:bodyPr/>
          <a:lstStyle/>
          <a:p>
            <a:fld id="{D0BE6F14-FF48-0F4F-A8AA-2E3F25371E4A}" type="slidenum">
              <a:rPr lang="en-US" smtClean="0"/>
              <a:pPr/>
              <a:t>22</a:t>
            </a:fld>
            <a:endParaRPr lang="en-US"/>
          </a:p>
        </p:txBody>
      </p:sp>
    </p:spTree>
    <p:extLst>
      <p:ext uri="{BB962C8B-B14F-4D97-AF65-F5344CB8AC3E}">
        <p14:creationId xmlns:p14="http://schemas.microsoft.com/office/powerpoint/2010/main" val="165504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15"/>
          <p:cNvSpPr>
            <a:spLocks noChangeArrowheads="1"/>
          </p:cNvSpPr>
          <p:nvPr/>
        </p:nvSpPr>
        <p:spPr bwMode="auto">
          <a:xfrm>
            <a:off x="256380" y="1804203"/>
            <a:ext cx="8563523" cy="2043965"/>
          </a:xfrm>
          <a:prstGeom prst="roundRect">
            <a:avLst>
              <a:gd name="adj" fmla="val 16667"/>
            </a:avLst>
          </a:prstGeom>
          <a:solidFill>
            <a:schemeClr val="accent5">
              <a:lumMod val="75000"/>
              <a:alpha val="28000"/>
            </a:schemeClr>
          </a:solidFill>
          <a:ln w="9525">
            <a:noFill/>
            <a:round/>
            <a:headEnd/>
            <a:tailEnd/>
          </a:ln>
          <a:effectLst/>
        </p:spPr>
        <p:txBody>
          <a:bodyPr wrap="none" lIns="81627" tIns="40813" rIns="81627" bIns="40813" anchor="ctr"/>
          <a:lstStyle/>
          <a:p>
            <a:pPr algn="ctr"/>
            <a:r>
              <a:rPr lang="en-US" sz="1275" b="1" dirty="0"/>
              <a:t>Identity and Access Management</a:t>
            </a: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a:p>
            <a:pPr algn="ctr"/>
            <a:endParaRPr lang="en-US" sz="1275" b="1" dirty="0">
              <a:solidFill>
                <a:schemeClr val="bg1"/>
              </a:solidFill>
            </a:endParaRPr>
          </a:p>
        </p:txBody>
      </p:sp>
      <p:sp>
        <p:nvSpPr>
          <p:cNvPr id="5" name="AutoShape 15"/>
          <p:cNvSpPr>
            <a:spLocks noChangeArrowheads="1"/>
          </p:cNvSpPr>
          <p:nvPr/>
        </p:nvSpPr>
        <p:spPr bwMode="auto">
          <a:xfrm>
            <a:off x="500787" y="2674703"/>
            <a:ext cx="2902467" cy="1003360"/>
          </a:xfrm>
          <a:prstGeom prst="roundRect">
            <a:avLst>
              <a:gd name="adj" fmla="val 16667"/>
            </a:avLst>
          </a:prstGeom>
          <a:solidFill>
            <a:schemeClr val="accent5">
              <a:lumMod val="75000"/>
            </a:schemeClr>
          </a:solidFill>
          <a:ln w="9525">
            <a:noFill/>
            <a:round/>
            <a:headEnd/>
            <a:tailEnd/>
          </a:ln>
          <a:effectLst/>
        </p:spPr>
        <p:txBody>
          <a:bodyPr wrap="none" lIns="81627" tIns="40813" rIns="81627" bIns="40813" anchor="ctr"/>
          <a:lstStyle/>
          <a:p>
            <a:endParaRPr lang="en-US" sz="1800"/>
          </a:p>
        </p:txBody>
      </p:sp>
      <p:sp>
        <p:nvSpPr>
          <p:cNvPr id="6" name="AutoShape 16"/>
          <p:cNvSpPr>
            <a:spLocks noChangeArrowheads="1"/>
          </p:cNvSpPr>
          <p:nvPr/>
        </p:nvSpPr>
        <p:spPr bwMode="auto">
          <a:xfrm>
            <a:off x="613967" y="3367112"/>
            <a:ext cx="779317"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Groups</a:t>
            </a:r>
          </a:p>
        </p:txBody>
      </p:sp>
      <p:sp>
        <p:nvSpPr>
          <p:cNvPr id="7" name="Text Box 17"/>
          <p:cNvSpPr txBox="1">
            <a:spLocks noChangeArrowheads="1"/>
          </p:cNvSpPr>
          <p:nvPr/>
        </p:nvSpPr>
        <p:spPr bwMode="auto">
          <a:xfrm>
            <a:off x="1153189" y="2643353"/>
            <a:ext cx="1624190" cy="257494"/>
          </a:xfrm>
          <a:prstGeom prst="rect">
            <a:avLst/>
          </a:prstGeom>
          <a:noFill/>
          <a:ln w="9525">
            <a:noFill/>
            <a:round/>
            <a:headEnd/>
            <a:tailEnd/>
          </a:ln>
          <a:effectLst/>
        </p:spPr>
        <p:txBody>
          <a:bodyPr wrap="none" lIns="80341" tIns="41777" rIns="80341" bIns="41777">
            <a:spAutoFit/>
          </a:bodyPr>
          <a:lstStyle/>
          <a:p>
            <a:pPr algn="ctr">
              <a:spcBef>
                <a:spcPts val="669"/>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1125" b="1" dirty="0">
                <a:solidFill>
                  <a:schemeClr val="bg1"/>
                </a:solidFill>
                <a:cs typeface="Arial" charset="0"/>
              </a:rPr>
              <a:t>Identity Management</a:t>
            </a:r>
          </a:p>
        </p:txBody>
      </p:sp>
      <p:sp>
        <p:nvSpPr>
          <p:cNvPr id="8" name="AutoShape 18"/>
          <p:cNvSpPr>
            <a:spLocks noChangeArrowheads="1"/>
          </p:cNvSpPr>
          <p:nvPr/>
        </p:nvSpPr>
        <p:spPr bwMode="auto">
          <a:xfrm>
            <a:off x="1552203" y="3015779"/>
            <a:ext cx="915568"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a:t>
            </a:r>
            <a:br>
              <a:rPr lang="en-GB" sz="900" dirty="0">
                <a:solidFill>
                  <a:srgbClr val="000000"/>
                </a:solidFill>
                <a:cs typeface="Arial" charset="0"/>
              </a:rPr>
            </a:br>
            <a:r>
              <a:rPr lang="en-GB" sz="900" dirty="0">
                <a:solidFill>
                  <a:srgbClr val="000000"/>
                </a:solidFill>
                <a:cs typeface="Arial" charset="0"/>
              </a:rPr>
              <a:t>Service IDs</a:t>
            </a:r>
          </a:p>
        </p:txBody>
      </p:sp>
      <p:sp>
        <p:nvSpPr>
          <p:cNvPr id="10" name="AutoShape 20"/>
          <p:cNvSpPr>
            <a:spLocks noChangeArrowheads="1"/>
          </p:cNvSpPr>
          <p:nvPr/>
        </p:nvSpPr>
        <p:spPr bwMode="auto">
          <a:xfrm>
            <a:off x="613965" y="3002048"/>
            <a:ext cx="826044"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Users</a:t>
            </a:r>
          </a:p>
        </p:txBody>
      </p:sp>
      <p:sp>
        <p:nvSpPr>
          <p:cNvPr id="12" name="AutoShape 23"/>
          <p:cNvSpPr>
            <a:spLocks noChangeArrowheads="1"/>
          </p:cNvSpPr>
          <p:nvPr/>
        </p:nvSpPr>
        <p:spPr bwMode="auto">
          <a:xfrm>
            <a:off x="1552202" y="3380844"/>
            <a:ext cx="900434"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Credentials</a:t>
            </a:r>
          </a:p>
        </p:txBody>
      </p:sp>
      <p:sp>
        <p:nvSpPr>
          <p:cNvPr id="13" name="AutoShape 15"/>
          <p:cNvSpPr>
            <a:spLocks noChangeArrowheads="1"/>
          </p:cNvSpPr>
          <p:nvPr/>
        </p:nvSpPr>
        <p:spPr bwMode="auto">
          <a:xfrm>
            <a:off x="3466396" y="2674703"/>
            <a:ext cx="2157191" cy="1003360"/>
          </a:xfrm>
          <a:prstGeom prst="roundRect">
            <a:avLst>
              <a:gd name="adj" fmla="val 16667"/>
            </a:avLst>
          </a:prstGeom>
          <a:solidFill>
            <a:schemeClr val="accent5">
              <a:lumMod val="75000"/>
            </a:schemeClr>
          </a:solidFill>
          <a:ln w="9525">
            <a:noFill/>
            <a:round/>
            <a:headEnd/>
            <a:tailEnd/>
          </a:ln>
          <a:effectLst/>
        </p:spPr>
        <p:txBody>
          <a:bodyPr wrap="none" lIns="81627" tIns="40813" rIns="81627" bIns="40813" anchor="ctr"/>
          <a:lstStyle/>
          <a:p>
            <a:endParaRPr lang="en-US" sz="1800"/>
          </a:p>
        </p:txBody>
      </p:sp>
      <p:sp>
        <p:nvSpPr>
          <p:cNvPr id="15" name="Text Box 17"/>
          <p:cNvSpPr txBox="1">
            <a:spLocks noChangeArrowheads="1"/>
          </p:cNvSpPr>
          <p:nvPr/>
        </p:nvSpPr>
        <p:spPr bwMode="auto">
          <a:xfrm>
            <a:off x="3497794" y="2643353"/>
            <a:ext cx="2090664" cy="257494"/>
          </a:xfrm>
          <a:prstGeom prst="rect">
            <a:avLst/>
          </a:prstGeom>
          <a:noFill/>
          <a:ln w="9525">
            <a:noFill/>
            <a:round/>
            <a:headEnd/>
            <a:tailEnd/>
          </a:ln>
          <a:effectLst/>
        </p:spPr>
        <p:txBody>
          <a:bodyPr wrap="none" lIns="80341" tIns="41777" rIns="80341" bIns="41777">
            <a:spAutoFit/>
          </a:bodyPr>
          <a:lstStyle/>
          <a:p>
            <a:pPr algn="ctr">
              <a:spcBef>
                <a:spcPts val="669"/>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1125" b="1" dirty="0">
                <a:solidFill>
                  <a:schemeClr val="bg1"/>
                </a:solidFill>
                <a:cs typeface="Arial" charset="0"/>
              </a:rPr>
              <a:t>Authentication Management</a:t>
            </a:r>
          </a:p>
        </p:txBody>
      </p:sp>
      <p:sp>
        <p:nvSpPr>
          <p:cNvPr id="17" name="AutoShape 20"/>
          <p:cNvSpPr>
            <a:spLocks noChangeArrowheads="1"/>
          </p:cNvSpPr>
          <p:nvPr/>
        </p:nvSpPr>
        <p:spPr bwMode="auto">
          <a:xfrm>
            <a:off x="4616348" y="2961103"/>
            <a:ext cx="826044" cy="267891"/>
          </a:xfrm>
          <a:prstGeom prst="roundRect">
            <a:avLst>
              <a:gd name="adj" fmla="val 16667"/>
            </a:avLst>
          </a:prstGeom>
          <a:solidFill>
            <a:srgbClr val="BBD5F5"/>
          </a:solidFill>
          <a:ln w="9525">
            <a:noFill/>
            <a:round/>
            <a:headEnd/>
            <a:tailEnd/>
          </a:ln>
          <a:effectLst/>
        </p:spPr>
        <p:txBody>
          <a:bodyPr wrap="non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User </a:t>
            </a:r>
            <a:br>
              <a:rPr lang="en-GB" sz="900" dirty="0">
                <a:solidFill>
                  <a:srgbClr val="000000"/>
                </a:solidFill>
                <a:cs typeface="Arial" charset="0"/>
              </a:rPr>
            </a:br>
            <a:r>
              <a:rPr lang="en-GB" sz="900" dirty="0">
                <a:solidFill>
                  <a:srgbClr val="000000"/>
                </a:solidFill>
                <a:cs typeface="Arial" charset="0"/>
              </a:rPr>
              <a:t>Authentication</a:t>
            </a:r>
          </a:p>
        </p:txBody>
      </p:sp>
      <p:sp>
        <p:nvSpPr>
          <p:cNvPr id="21" name="AutoShape 15"/>
          <p:cNvSpPr>
            <a:spLocks noChangeArrowheads="1"/>
          </p:cNvSpPr>
          <p:nvPr/>
        </p:nvSpPr>
        <p:spPr bwMode="auto">
          <a:xfrm>
            <a:off x="5729792" y="2674703"/>
            <a:ext cx="2858435" cy="980055"/>
          </a:xfrm>
          <a:prstGeom prst="roundRect">
            <a:avLst>
              <a:gd name="adj" fmla="val 16667"/>
            </a:avLst>
          </a:prstGeom>
          <a:solidFill>
            <a:schemeClr val="accent5">
              <a:lumMod val="75000"/>
            </a:schemeClr>
          </a:solidFill>
          <a:ln w="9525">
            <a:noFill/>
            <a:round/>
            <a:headEnd/>
            <a:tailEnd/>
          </a:ln>
          <a:effectLst/>
        </p:spPr>
        <p:txBody>
          <a:bodyPr wrap="none" lIns="81627" tIns="40813" rIns="81627" bIns="40813" anchor="ctr"/>
          <a:lstStyle/>
          <a:p>
            <a:endParaRPr lang="en-US" sz="1800"/>
          </a:p>
        </p:txBody>
      </p:sp>
      <p:sp>
        <p:nvSpPr>
          <p:cNvPr id="22" name="AutoShape 16"/>
          <p:cNvSpPr>
            <a:spLocks noChangeArrowheads="1"/>
          </p:cNvSpPr>
          <p:nvPr/>
        </p:nvSpPr>
        <p:spPr bwMode="auto">
          <a:xfrm>
            <a:off x="6911719" y="2910668"/>
            <a:ext cx="658368" cy="267891"/>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Policy Decision</a:t>
            </a:r>
          </a:p>
        </p:txBody>
      </p:sp>
      <p:sp>
        <p:nvSpPr>
          <p:cNvPr id="23" name="Text Box 17"/>
          <p:cNvSpPr txBox="1">
            <a:spLocks noChangeArrowheads="1"/>
          </p:cNvSpPr>
          <p:nvPr/>
        </p:nvSpPr>
        <p:spPr bwMode="auto">
          <a:xfrm>
            <a:off x="6422705" y="2643353"/>
            <a:ext cx="1553659" cy="257494"/>
          </a:xfrm>
          <a:prstGeom prst="rect">
            <a:avLst/>
          </a:prstGeom>
          <a:noFill/>
          <a:ln w="9525">
            <a:noFill/>
            <a:round/>
            <a:headEnd/>
            <a:tailEnd/>
          </a:ln>
          <a:effectLst/>
        </p:spPr>
        <p:txBody>
          <a:bodyPr wrap="none" lIns="80341" tIns="41777" rIns="80341" bIns="41777">
            <a:spAutoFit/>
          </a:bodyPr>
          <a:lstStyle/>
          <a:p>
            <a:pPr algn="ctr">
              <a:spcBef>
                <a:spcPts val="669"/>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1125" b="1" dirty="0">
                <a:solidFill>
                  <a:schemeClr val="bg1"/>
                </a:solidFill>
                <a:cs typeface="Arial" charset="0"/>
              </a:rPr>
              <a:t>Access Management</a:t>
            </a:r>
          </a:p>
        </p:txBody>
      </p:sp>
      <p:sp>
        <p:nvSpPr>
          <p:cNvPr id="27" name="AutoShape 23"/>
          <p:cNvSpPr>
            <a:spLocks noChangeArrowheads="1"/>
          </p:cNvSpPr>
          <p:nvPr/>
        </p:nvSpPr>
        <p:spPr bwMode="auto">
          <a:xfrm>
            <a:off x="5860775" y="3291433"/>
            <a:ext cx="1005840" cy="267891"/>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CRN Management</a:t>
            </a:r>
          </a:p>
        </p:txBody>
      </p:sp>
      <p:sp>
        <p:nvSpPr>
          <p:cNvPr id="29" name="AutoShape 21"/>
          <p:cNvSpPr>
            <a:spLocks noChangeArrowheads="1"/>
          </p:cNvSpPr>
          <p:nvPr/>
        </p:nvSpPr>
        <p:spPr bwMode="auto">
          <a:xfrm>
            <a:off x="3598849" y="2970409"/>
            <a:ext cx="975821" cy="267891"/>
          </a:xfrm>
          <a:prstGeom prst="roundRect">
            <a:avLst>
              <a:gd name="adj" fmla="val 16667"/>
            </a:avLst>
          </a:prstGeom>
          <a:solidFill>
            <a:srgbClr val="BBD5F5"/>
          </a:solidFill>
          <a:ln w="9525">
            <a:noFill/>
            <a:round/>
            <a:headEnd/>
            <a:tailEnd/>
          </a:ln>
          <a:effectLst/>
        </p:spPr>
        <p:txBody>
          <a:bodyPr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Token Management</a:t>
            </a:r>
          </a:p>
        </p:txBody>
      </p:sp>
      <p:sp>
        <p:nvSpPr>
          <p:cNvPr id="30" name="AutoShape 15"/>
          <p:cNvSpPr>
            <a:spLocks noChangeArrowheads="1"/>
          </p:cNvSpPr>
          <p:nvPr/>
        </p:nvSpPr>
        <p:spPr bwMode="auto">
          <a:xfrm>
            <a:off x="587755" y="2177458"/>
            <a:ext cx="8000471" cy="329960"/>
          </a:xfrm>
          <a:prstGeom prst="roundRect">
            <a:avLst>
              <a:gd name="adj" fmla="val 16667"/>
            </a:avLst>
          </a:prstGeom>
          <a:solidFill>
            <a:schemeClr val="accent5">
              <a:lumMod val="75000"/>
            </a:schemeClr>
          </a:solidFill>
          <a:ln w="9525">
            <a:noFill/>
            <a:round/>
            <a:headEnd/>
            <a:tailEnd/>
          </a:ln>
          <a:effectLst/>
        </p:spPr>
        <p:txBody>
          <a:bodyPr wrap="none" lIns="81627" tIns="40813" rIns="81627" bIns="40813" anchor="ctr"/>
          <a:lstStyle/>
          <a:p>
            <a:pPr algn="ctr"/>
            <a:r>
              <a:rPr lang="en-US" sz="1275" b="1" dirty="0">
                <a:solidFill>
                  <a:schemeClr val="bg1"/>
                </a:solidFill>
              </a:rPr>
              <a:t>User Interfaces, APIs, CLIs</a:t>
            </a:r>
          </a:p>
        </p:txBody>
      </p:sp>
      <p:sp>
        <p:nvSpPr>
          <p:cNvPr id="46" name="AutoShape 16"/>
          <p:cNvSpPr>
            <a:spLocks noChangeArrowheads="1"/>
          </p:cNvSpPr>
          <p:nvPr/>
        </p:nvSpPr>
        <p:spPr bwMode="auto">
          <a:xfrm>
            <a:off x="6914435" y="3299738"/>
            <a:ext cx="778353" cy="266515"/>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K8 Integration</a:t>
            </a:r>
          </a:p>
        </p:txBody>
      </p:sp>
      <p:sp>
        <p:nvSpPr>
          <p:cNvPr id="49" name="AutoShape 15"/>
          <p:cNvSpPr>
            <a:spLocks noChangeArrowheads="1"/>
          </p:cNvSpPr>
          <p:nvPr/>
        </p:nvSpPr>
        <p:spPr bwMode="auto">
          <a:xfrm>
            <a:off x="2780151" y="4518766"/>
            <a:ext cx="2884565" cy="272814"/>
          </a:xfrm>
          <a:prstGeom prst="roundRect">
            <a:avLst>
              <a:gd name="adj" fmla="val 16667"/>
            </a:avLst>
          </a:prstGeom>
          <a:solidFill>
            <a:schemeClr val="accent1">
              <a:lumMod val="75000"/>
              <a:alpha val="76000"/>
            </a:schemeClr>
          </a:solidFill>
          <a:ln w="9525">
            <a:noFill/>
            <a:round/>
            <a:headEnd/>
            <a:tailEnd/>
          </a:ln>
          <a:effectLst/>
        </p:spPr>
        <p:txBody>
          <a:bodyPr wrap="none" lIns="81627" tIns="40813" rIns="81627" bIns="40813" anchor="ctr"/>
          <a:lstStyle/>
          <a:p>
            <a:pPr algn="ctr"/>
            <a:r>
              <a:rPr lang="en-GB" sz="1200" b="1" dirty="0">
                <a:solidFill>
                  <a:schemeClr val="bg1"/>
                </a:solidFill>
                <a:cs typeface="Arial" charset="0"/>
              </a:rPr>
              <a:t>Enterprise Directory</a:t>
            </a:r>
          </a:p>
        </p:txBody>
      </p:sp>
      <p:sp>
        <p:nvSpPr>
          <p:cNvPr id="59" name="AutoShape 18">
            <a:extLst>
              <a:ext uri="{FF2B5EF4-FFF2-40B4-BE49-F238E27FC236}">
                <a16:creationId xmlns:a16="http://schemas.microsoft.com/office/drawing/2014/main" id="{56324DB7-5525-4627-9569-AD5755182E60}"/>
              </a:ext>
            </a:extLst>
          </p:cNvPr>
          <p:cNvSpPr>
            <a:spLocks noChangeArrowheads="1"/>
          </p:cNvSpPr>
          <p:nvPr/>
        </p:nvSpPr>
        <p:spPr bwMode="auto">
          <a:xfrm>
            <a:off x="2539603" y="3008496"/>
            <a:ext cx="752238"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a:t>
            </a:r>
            <a:br>
              <a:rPr lang="en-GB" sz="900" dirty="0">
                <a:solidFill>
                  <a:srgbClr val="000000"/>
                </a:solidFill>
                <a:cs typeface="Arial" charset="0"/>
              </a:rPr>
            </a:br>
            <a:r>
              <a:rPr lang="en-GB" sz="900" dirty="0">
                <a:solidFill>
                  <a:srgbClr val="000000"/>
                </a:solidFill>
                <a:cs typeface="Arial" charset="0"/>
              </a:rPr>
              <a:t>Teams</a:t>
            </a:r>
          </a:p>
        </p:txBody>
      </p:sp>
      <p:sp>
        <p:nvSpPr>
          <p:cNvPr id="60" name="AutoShape 18">
            <a:extLst>
              <a:ext uri="{FF2B5EF4-FFF2-40B4-BE49-F238E27FC236}">
                <a16:creationId xmlns:a16="http://schemas.microsoft.com/office/drawing/2014/main" id="{33A44DFD-B939-4B04-AEF1-1316156C905D}"/>
              </a:ext>
            </a:extLst>
          </p:cNvPr>
          <p:cNvSpPr>
            <a:spLocks noChangeArrowheads="1"/>
          </p:cNvSpPr>
          <p:nvPr/>
        </p:nvSpPr>
        <p:spPr bwMode="auto">
          <a:xfrm>
            <a:off x="2539603" y="3387293"/>
            <a:ext cx="752238" cy="267891"/>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Manage </a:t>
            </a:r>
            <a:br>
              <a:rPr lang="en-GB" sz="900" dirty="0">
                <a:solidFill>
                  <a:srgbClr val="000000"/>
                </a:solidFill>
                <a:cs typeface="Arial" charset="0"/>
              </a:rPr>
            </a:br>
            <a:r>
              <a:rPr lang="en-GB" sz="900" dirty="0">
                <a:solidFill>
                  <a:srgbClr val="000000"/>
                </a:solidFill>
                <a:cs typeface="Arial" charset="0"/>
              </a:rPr>
              <a:t>LDAP</a:t>
            </a:r>
          </a:p>
        </p:txBody>
      </p:sp>
      <p:sp>
        <p:nvSpPr>
          <p:cNvPr id="62" name="AutoShape 23">
            <a:extLst>
              <a:ext uri="{FF2B5EF4-FFF2-40B4-BE49-F238E27FC236}">
                <a16:creationId xmlns:a16="http://schemas.microsoft.com/office/drawing/2014/main" id="{A0E08C48-E425-4DB2-BA0C-A3C027E7A068}"/>
              </a:ext>
            </a:extLst>
          </p:cNvPr>
          <p:cNvSpPr>
            <a:spLocks noChangeArrowheads="1"/>
          </p:cNvSpPr>
          <p:nvPr/>
        </p:nvSpPr>
        <p:spPr bwMode="auto">
          <a:xfrm>
            <a:off x="7640237" y="2900924"/>
            <a:ext cx="914400" cy="267891"/>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Policy Enforcement</a:t>
            </a:r>
          </a:p>
        </p:txBody>
      </p:sp>
      <p:pic>
        <p:nvPicPr>
          <p:cNvPr id="63" name="Picture 2" descr="mage result for image computer user">
            <a:extLst>
              <a:ext uri="{FF2B5EF4-FFF2-40B4-BE49-F238E27FC236}">
                <a16:creationId xmlns:a16="http://schemas.microsoft.com/office/drawing/2014/main" id="{D0AB8BD5-C951-4E41-B92A-00449BD865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4787" y="620444"/>
            <a:ext cx="910689" cy="797451"/>
          </a:xfrm>
          <a:prstGeom prst="rect">
            <a:avLst/>
          </a:prstGeom>
          <a:noFill/>
          <a:extLst>
            <a:ext uri="{909E8E84-426E-40dd-AFC4-6F175D3DCCD1}">
              <a14:hiddenFill xmlns:a14="http://schemas.microsoft.com/office/drawing/2010/main" xmlns="">
                <a:solidFill>
                  <a:srgbClr val="FFFFFF"/>
                </a:solidFill>
              </a14:hiddenFill>
            </a:ext>
          </a:extLst>
        </p:spPr>
      </p:pic>
      <p:sp>
        <p:nvSpPr>
          <p:cNvPr id="64" name="TextBox 63">
            <a:extLst>
              <a:ext uri="{FF2B5EF4-FFF2-40B4-BE49-F238E27FC236}">
                <a16:creationId xmlns:a16="http://schemas.microsoft.com/office/drawing/2014/main" id="{09A907EA-0081-4CD4-A893-91DB6AF2F1A0}"/>
              </a:ext>
            </a:extLst>
          </p:cNvPr>
          <p:cNvSpPr txBox="1"/>
          <p:nvPr/>
        </p:nvSpPr>
        <p:spPr>
          <a:xfrm>
            <a:off x="749842" y="1345735"/>
            <a:ext cx="3349303" cy="346245"/>
          </a:xfrm>
          <a:prstGeom prst="rect">
            <a:avLst/>
          </a:prstGeom>
          <a:noFill/>
        </p:spPr>
        <p:txBody>
          <a:bodyPr wrap="none" lIns="68574" tIns="34288" rIns="68574" bIns="34288" rtlCol="0">
            <a:spAutoFit/>
          </a:bodyPr>
          <a:lstStyle/>
          <a:p>
            <a:r>
              <a:rPr lang="en-US" sz="1800" dirty="0"/>
              <a:t>Login success </a:t>
            </a:r>
            <a:r>
              <a:rPr lang="en-US" sz="1800" dirty="0">
                <a:sym typeface="Wingdings"/>
              </a:rPr>
              <a:t> OAuth2 token</a:t>
            </a:r>
            <a:endParaRPr lang="en-US" sz="1800" dirty="0"/>
          </a:p>
        </p:txBody>
      </p:sp>
      <p:sp>
        <p:nvSpPr>
          <p:cNvPr id="65" name="TextBox 64">
            <a:extLst>
              <a:ext uri="{FF2B5EF4-FFF2-40B4-BE49-F238E27FC236}">
                <a16:creationId xmlns:a16="http://schemas.microsoft.com/office/drawing/2014/main" id="{13E07B2C-8227-4EA3-9779-87DADBB11AA2}"/>
              </a:ext>
            </a:extLst>
          </p:cNvPr>
          <p:cNvSpPr txBox="1"/>
          <p:nvPr/>
        </p:nvSpPr>
        <p:spPr>
          <a:xfrm>
            <a:off x="4658257" y="1171689"/>
            <a:ext cx="3646821" cy="623244"/>
          </a:xfrm>
          <a:prstGeom prst="rect">
            <a:avLst/>
          </a:prstGeom>
          <a:noFill/>
        </p:spPr>
        <p:txBody>
          <a:bodyPr wrap="square" lIns="68574" tIns="34288" rIns="68574" bIns="34288" rtlCol="0">
            <a:spAutoFit/>
          </a:bodyPr>
          <a:lstStyle/>
          <a:p>
            <a:r>
              <a:rPr lang="en-US" sz="1800" dirty="0"/>
              <a:t>Role based access on resources represented via CRNs</a:t>
            </a:r>
          </a:p>
        </p:txBody>
      </p:sp>
      <p:cxnSp>
        <p:nvCxnSpPr>
          <p:cNvPr id="66" name="Straight Arrow Connector 65">
            <a:extLst>
              <a:ext uri="{FF2B5EF4-FFF2-40B4-BE49-F238E27FC236}">
                <a16:creationId xmlns:a16="http://schemas.microsoft.com/office/drawing/2014/main" id="{5B0615AA-8DCB-4DEA-A438-587D13C95160}"/>
              </a:ext>
            </a:extLst>
          </p:cNvPr>
          <p:cNvCxnSpPr>
            <a:cxnSpLocks/>
          </p:cNvCxnSpPr>
          <p:nvPr/>
        </p:nvCxnSpPr>
        <p:spPr>
          <a:xfrm flipH="1">
            <a:off x="2226615" y="1057452"/>
            <a:ext cx="1626498" cy="1136648"/>
          </a:xfrm>
          <a:prstGeom prst="straightConnector1">
            <a:avLst/>
          </a:prstGeom>
          <a:ln w="254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22623F8-CE3C-4CBF-8A88-031E4ED7C079}"/>
              </a:ext>
            </a:extLst>
          </p:cNvPr>
          <p:cNvCxnSpPr>
            <a:cxnSpLocks/>
          </p:cNvCxnSpPr>
          <p:nvPr/>
        </p:nvCxnSpPr>
        <p:spPr>
          <a:xfrm>
            <a:off x="3870845" y="1065836"/>
            <a:ext cx="2621823" cy="1126257"/>
          </a:xfrm>
          <a:prstGeom prst="straightConnector1">
            <a:avLst/>
          </a:prstGeom>
          <a:ln w="254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AutoShape 23">
            <a:extLst>
              <a:ext uri="{FF2B5EF4-FFF2-40B4-BE49-F238E27FC236}">
                <a16:creationId xmlns:a16="http://schemas.microsoft.com/office/drawing/2014/main" id="{873D3532-CAE8-4134-8DB5-F68EE0BF2D02}"/>
              </a:ext>
            </a:extLst>
          </p:cNvPr>
          <p:cNvSpPr>
            <a:spLocks noChangeArrowheads="1"/>
          </p:cNvSpPr>
          <p:nvPr/>
        </p:nvSpPr>
        <p:spPr bwMode="auto">
          <a:xfrm>
            <a:off x="5860776" y="2882141"/>
            <a:ext cx="1005840" cy="267891"/>
          </a:xfrm>
          <a:prstGeom prst="roundRect">
            <a:avLst>
              <a:gd name="adj" fmla="val 16667"/>
            </a:avLst>
          </a:prstGeom>
          <a:solidFill>
            <a:schemeClr val="accent5">
              <a:lumMod val="40000"/>
              <a:lumOff val="60000"/>
            </a:schemeClr>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Policy Administration</a:t>
            </a:r>
          </a:p>
        </p:txBody>
      </p:sp>
      <p:cxnSp>
        <p:nvCxnSpPr>
          <p:cNvPr id="48" name="Straight Arrow Connector 47">
            <a:extLst>
              <a:ext uri="{FF2B5EF4-FFF2-40B4-BE49-F238E27FC236}">
                <a16:creationId xmlns:a16="http://schemas.microsoft.com/office/drawing/2014/main" id="{9952D4D5-7C98-4A78-8C58-8D0AC5FCDCDC}"/>
              </a:ext>
            </a:extLst>
          </p:cNvPr>
          <p:cNvCxnSpPr>
            <a:cxnSpLocks/>
          </p:cNvCxnSpPr>
          <p:nvPr/>
        </p:nvCxnSpPr>
        <p:spPr>
          <a:xfrm flipV="1">
            <a:off x="4117591" y="3838902"/>
            <a:ext cx="0" cy="696487"/>
          </a:xfrm>
          <a:prstGeom prst="straightConnector1">
            <a:avLst/>
          </a:prstGeom>
          <a:ln>
            <a:solidFill>
              <a:schemeClr val="tx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5" name="AutoShape 21"/>
          <p:cNvSpPr>
            <a:spLocks noChangeArrowheads="1"/>
          </p:cNvSpPr>
          <p:nvPr/>
        </p:nvSpPr>
        <p:spPr bwMode="auto">
          <a:xfrm>
            <a:off x="106662" y="4037372"/>
            <a:ext cx="2313720" cy="237304"/>
          </a:xfrm>
          <a:prstGeom prst="roundRect">
            <a:avLst>
              <a:gd name="adj" fmla="val 16667"/>
            </a:avLst>
          </a:prstGeom>
          <a:solidFill>
            <a:srgbClr val="CCFFCC"/>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Client to provide this security control</a:t>
            </a:r>
          </a:p>
        </p:txBody>
      </p:sp>
      <p:sp>
        <p:nvSpPr>
          <p:cNvPr id="37" name="AutoShape 21"/>
          <p:cNvSpPr>
            <a:spLocks noChangeArrowheads="1"/>
          </p:cNvSpPr>
          <p:nvPr/>
        </p:nvSpPr>
        <p:spPr bwMode="auto">
          <a:xfrm>
            <a:off x="106662" y="4274676"/>
            <a:ext cx="2313720" cy="396853"/>
          </a:xfrm>
          <a:prstGeom prst="roundRect">
            <a:avLst>
              <a:gd name="adj" fmla="val 16667"/>
            </a:avLst>
          </a:prstGeom>
          <a:solidFill>
            <a:srgbClr val="BBD5F5"/>
          </a:solidFill>
          <a:ln w="9525">
            <a:noFill/>
            <a:round/>
            <a:headEnd/>
            <a:tailEnd/>
          </a:ln>
          <a:effectLst/>
        </p:spPr>
        <p:txBody>
          <a:bodyPr wrap="square" lIns="80341" tIns="41777" rIns="80341" bIns="41777" anchor="ctr"/>
          <a:lstStyle/>
          <a:p>
            <a:pPr algn="ctr">
              <a:spcBef>
                <a:spcPts val="558"/>
              </a:spcBef>
              <a:buClr>
                <a:srgbClr val="2DB6B3"/>
              </a:buClr>
              <a:tabLst>
                <a:tab pos="0" algn="l"/>
                <a:tab pos="816237" algn="l"/>
                <a:tab pos="1632473" algn="l"/>
                <a:tab pos="2448711" algn="l"/>
                <a:tab pos="3264947" algn="l"/>
                <a:tab pos="4081184" algn="l"/>
                <a:tab pos="4897420" algn="l"/>
                <a:tab pos="5713657" algn="l"/>
                <a:tab pos="6529894" algn="l"/>
                <a:tab pos="7346132" algn="l"/>
                <a:tab pos="8162366" algn="l"/>
                <a:tab pos="8978603" algn="l"/>
              </a:tabLst>
            </a:pPr>
            <a:r>
              <a:rPr lang="en-GB" sz="900" dirty="0">
                <a:solidFill>
                  <a:srgbClr val="000000"/>
                </a:solidFill>
                <a:cs typeface="Arial" charset="0"/>
              </a:rPr>
              <a:t>IBM provides this security control capability that client needs to enable</a:t>
            </a:r>
          </a:p>
        </p:txBody>
      </p:sp>
      <p:sp>
        <p:nvSpPr>
          <p:cNvPr id="34" name="Footer Placeholder 3">
            <a:extLst>
              <a:ext uri="{FF2B5EF4-FFF2-40B4-BE49-F238E27FC236}">
                <a16:creationId xmlns:a16="http://schemas.microsoft.com/office/drawing/2014/main" id="{CB41BDB4-FD2E-1040-919F-74B3751E97B1}"/>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38" name="Title 1">
            <a:extLst>
              <a:ext uri="{FF2B5EF4-FFF2-40B4-BE49-F238E27FC236}">
                <a16:creationId xmlns:a16="http://schemas.microsoft.com/office/drawing/2014/main" id="{0D61C91F-0473-D245-91F4-48E7C066B575}"/>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Identity and Access Management (IAM)</a:t>
            </a:r>
          </a:p>
        </p:txBody>
      </p:sp>
      <p:sp>
        <p:nvSpPr>
          <p:cNvPr id="2" name="Slide Number Placeholder 1">
            <a:extLst>
              <a:ext uri="{FF2B5EF4-FFF2-40B4-BE49-F238E27FC236}">
                <a16:creationId xmlns:a16="http://schemas.microsoft.com/office/drawing/2014/main" id="{34E72D7E-E71A-FA42-B8D1-06CA3C57C2AC}"/>
              </a:ext>
            </a:extLst>
          </p:cNvPr>
          <p:cNvSpPr>
            <a:spLocks noGrp="1"/>
          </p:cNvSpPr>
          <p:nvPr>
            <p:ph type="sldNum" sz="quarter" idx="12"/>
          </p:nvPr>
        </p:nvSpPr>
        <p:spPr/>
        <p:txBody>
          <a:bodyPr/>
          <a:lstStyle/>
          <a:p>
            <a:fld id="{E9549862-13E2-C34D-815E-8545BD36FC59}" type="slidenum">
              <a:rPr lang="en-US" smtClean="0">
                <a:solidFill>
                  <a:srgbClr val="6D7777"/>
                </a:solidFill>
              </a:rPr>
              <a:pPr/>
              <a:t>23</a:t>
            </a:fld>
            <a:endParaRPr lang="en-US" dirty="0">
              <a:solidFill>
                <a:srgbClr val="6D7777"/>
              </a:solidFill>
            </a:endParaRPr>
          </a:p>
        </p:txBody>
      </p:sp>
    </p:spTree>
    <p:extLst>
      <p:ext uri="{BB962C8B-B14F-4D97-AF65-F5344CB8AC3E}">
        <p14:creationId xmlns:p14="http://schemas.microsoft.com/office/powerpoint/2010/main" val="2012520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901751"/>
            <a:ext cx="7961540" cy="3754331"/>
          </a:xfrm>
        </p:spPr>
        <p:txBody>
          <a:bodyPr>
            <a:normAutofit/>
          </a:bodyPr>
          <a:lstStyle/>
          <a:p>
            <a:pPr marL="342872" indent="-342872">
              <a:buFont typeface="Arial" panose="020B0604020202020204" pitchFamily="34" charset="0"/>
              <a:buChar char="•"/>
            </a:pPr>
            <a:r>
              <a:rPr lang="en-US" sz="1800" dirty="0" err="1"/>
              <a:t>OpenID</a:t>
            </a:r>
            <a:r>
              <a:rPr lang="en-US" sz="1800" dirty="0"/>
              <a:t> Connect provider in Liberty profile is used to authenticate users</a:t>
            </a:r>
          </a:p>
          <a:p>
            <a:pPr marL="342872" indent="-342872">
              <a:buFont typeface="Arial" panose="020B0604020202020204" pitchFamily="34" charset="0"/>
              <a:buChar char="•"/>
            </a:pPr>
            <a:r>
              <a:rPr lang="en-US" sz="1800" dirty="0"/>
              <a:t>Integrates with client’s enterprise LDAP</a:t>
            </a:r>
          </a:p>
          <a:p>
            <a:pPr marL="342872" indent="-342872">
              <a:buFont typeface="Arial" panose="020B0604020202020204" pitchFamily="34" charset="0"/>
              <a:buChar char="•"/>
            </a:pPr>
            <a:r>
              <a:rPr lang="en-US" sz="1800" dirty="0"/>
              <a:t>Users and groups are imported into the ICP platform for authorization purposes </a:t>
            </a:r>
          </a:p>
          <a:p>
            <a:pPr marL="342872" indent="-342872">
              <a:buFont typeface="Arial" panose="020B0604020202020204" pitchFamily="34" charset="0"/>
              <a:buChar char="•"/>
            </a:pPr>
            <a:r>
              <a:rPr lang="en-US" sz="1800" dirty="0"/>
              <a:t>Client owns identity lifecycle of all users in the enterprise directory</a:t>
            </a:r>
          </a:p>
          <a:p>
            <a:pPr marL="342872" indent="-342872">
              <a:buFont typeface="Arial" panose="020B0604020202020204" pitchFamily="34" charset="0"/>
              <a:buChar char="•"/>
            </a:pPr>
            <a:r>
              <a:rPr lang="en-US" sz="1800" dirty="0"/>
              <a:t>One local user with super admin access to bootstrap</a:t>
            </a:r>
          </a:p>
          <a:p>
            <a:pPr marL="342872" indent="-342872">
              <a:buFont typeface="Arial" panose="020B0604020202020204" pitchFamily="34" charset="0"/>
              <a:buChar char="•"/>
            </a:pPr>
            <a:endParaRPr lang="en-US" dirty="0"/>
          </a:p>
          <a:p>
            <a:pPr marL="342872" indent="-342872">
              <a:buFont typeface="Arial" panose="020B0604020202020204" pitchFamily="34" charset="0"/>
              <a:buChar char="•"/>
            </a:pPr>
            <a:endParaRPr lang="en-US" dirty="0"/>
          </a:p>
        </p:txBody>
      </p:sp>
      <p:sp>
        <p:nvSpPr>
          <p:cNvPr id="5" name="Footer Placeholder 3">
            <a:extLst>
              <a:ext uri="{FF2B5EF4-FFF2-40B4-BE49-F238E27FC236}">
                <a16:creationId xmlns:a16="http://schemas.microsoft.com/office/drawing/2014/main" id="{F9D596AD-03B4-4744-A864-2B1B2CBF90D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64B7B7D5-5483-874B-9307-214EF192CC14}"/>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a:t>
            </a:r>
          </a:p>
        </p:txBody>
      </p:sp>
      <p:sp>
        <p:nvSpPr>
          <p:cNvPr id="2" name="Slide Number Placeholder 1">
            <a:extLst>
              <a:ext uri="{FF2B5EF4-FFF2-40B4-BE49-F238E27FC236}">
                <a16:creationId xmlns:a16="http://schemas.microsoft.com/office/drawing/2014/main" id="{BE832060-9A7D-DC4E-A1A3-F41BFB55753C}"/>
              </a:ext>
            </a:extLst>
          </p:cNvPr>
          <p:cNvSpPr>
            <a:spLocks noGrp="1"/>
          </p:cNvSpPr>
          <p:nvPr>
            <p:ph type="sldNum" sz="quarter" idx="12"/>
          </p:nvPr>
        </p:nvSpPr>
        <p:spPr/>
        <p:txBody>
          <a:bodyPr/>
          <a:lstStyle/>
          <a:p>
            <a:fld id="{E9549862-13E2-C34D-815E-8545BD36FC59}" type="slidenum">
              <a:rPr lang="en-US" smtClean="0">
                <a:solidFill>
                  <a:srgbClr val="6D7777"/>
                </a:solidFill>
              </a:rPr>
              <a:pPr/>
              <a:t>24</a:t>
            </a:fld>
            <a:endParaRPr lang="en-US" dirty="0">
              <a:solidFill>
                <a:srgbClr val="6D7777"/>
              </a:solidFill>
            </a:endParaRPr>
          </a:p>
        </p:txBody>
      </p:sp>
    </p:spTree>
    <p:extLst>
      <p:ext uri="{BB962C8B-B14F-4D97-AF65-F5344CB8AC3E}">
        <p14:creationId xmlns:p14="http://schemas.microsoft.com/office/powerpoint/2010/main" val="234616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D2CD4-AA3E-4E8D-BB61-A72049B56A98}"/>
              </a:ext>
            </a:extLst>
          </p:cNvPr>
          <p:cNvSpPr>
            <a:spLocks noGrp="1"/>
          </p:cNvSpPr>
          <p:nvPr>
            <p:ph idx="1"/>
          </p:nvPr>
        </p:nvSpPr>
        <p:spPr>
          <a:xfrm>
            <a:off x="228600" y="861848"/>
            <a:ext cx="8686800" cy="3830421"/>
          </a:xfrm>
        </p:spPr>
        <p:txBody>
          <a:bodyPr/>
          <a:lstStyle/>
          <a:p>
            <a:pPr marL="342874" indent="-342872">
              <a:buFont typeface="Arial" panose="020B0604020202020204" pitchFamily="34" charset="0"/>
              <a:buChar char="•"/>
            </a:pPr>
            <a:r>
              <a:rPr lang="en-US" sz="1800" dirty="0"/>
              <a:t>Role-based access control based on teams</a:t>
            </a:r>
          </a:p>
          <a:p>
            <a:pPr marL="342874" indent="-342872">
              <a:buFont typeface="Arial" panose="020B0604020202020204" pitchFamily="34" charset="0"/>
              <a:buChar char="•"/>
            </a:pPr>
            <a:r>
              <a:rPr lang="en-US" sz="1800" dirty="0"/>
              <a:t>A ‘</a:t>
            </a:r>
            <a:r>
              <a:rPr lang="en-US" sz="1800" b="1" dirty="0"/>
              <a:t>team</a:t>
            </a:r>
            <a:r>
              <a:rPr lang="en-US" sz="1800" dirty="0"/>
              <a:t>’ is a logical grouping of resources, users, and user groups </a:t>
            </a:r>
          </a:p>
          <a:p>
            <a:pPr marL="342874" indent="-342872">
              <a:buFont typeface="Arial" panose="020B0604020202020204" pitchFamily="34" charset="0"/>
              <a:buChar char="•"/>
            </a:pPr>
            <a:r>
              <a:rPr lang="en-US" sz="1800" dirty="0"/>
              <a:t>Users and user groups are assigned roles within a team that gives them permissions associated with each assigned role on resources within this team</a:t>
            </a:r>
          </a:p>
          <a:p>
            <a:pPr marL="342874" indent="-342872">
              <a:buFont typeface="Arial" panose="020B0604020202020204" pitchFamily="34" charset="0"/>
              <a:buChar char="•"/>
            </a:pPr>
            <a:r>
              <a:rPr lang="en-US" sz="1800" dirty="0"/>
              <a:t>Access control gateway enforces role based access control for all registered services</a:t>
            </a:r>
          </a:p>
          <a:p>
            <a:pPr marL="342874" indent="-342872">
              <a:buFont typeface="Arial" panose="020B0604020202020204" pitchFamily="34" charset="0"/>
              <a:buChar char="•"/>
            </a:pPr>
            <a:r>
              <a:rPr lang="en-US" sz="1800" dirty="0"/>
              <a:t>Service can also invoke the Authorization API to enforce role based access control </a:t>
            </a:r>
          </a:p>
          <a:p>
            <a:pPr marL="2"/>
            <a:endParaRPr lang="en-US" sz="1800" dirty="0"/>
          </a:p>
        </p:txBody>
      </p:sp>
      <p:sp>
        <p:nvSpPr>
          <p:cNvPr id="5" name="Footer Placeholder 3">
            <a:extLst>
              <a:ext uri="{FF2B5EF4-FFF2-40B4-BE49-F238E27FC236}">
                <a16:creationId xmlns:a16="http://schemas.microsoft.com/office/drawing/2014/main" id="{51B0C89A-B3D8-EA45-BB30-B0EE9DB1236F}"/>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9B146494-1344-E742-A001-4B681222143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Access Control</a:t>
            </a:r>
          </a:p>
        </p:txBody>
      </p:sp>
      <p:sp>
        <p:nvSpPr>
          <p:cNvPr id="2" name="Slide Number Placeholder 1">
            <a:extLst>
              <a:ext uri="{FF2B5EF4-FFF2-40B4-BE49-F238E27FC236}">
                <a16:creationId xmlns:a16="http://schemas.microsoft.com/office/drawing/2014/main" id="{447A4F11-084E-884E-B822-F6A7A3368F35}"/>
              </a:ext>
            </a:extLst>
          </p:cNvPr>
          <p:cNvSpPr>
            <a:spLocks noGrp="1"/>
          </p:cNvSpPr>
          <p:nvPr>
            <p:ph type="sldNum" sz="quarter" idx="12"/>
          </p:nvPr>
        </p:nvSpPr>
        <p:spPr/>
        <p:txBody>
          <a:bodyPr/>
          <a:lstStyle/>
          <a:p>
            <a:fld id="{E9549862-13E2-C34D-815E-8545BD36FC59}" type="slidenum">
              <a:rPr lang="en-US" smtClean="0">
                <a:solidFill>
                  <a:srgbClr val="6D7777"/>
                </a:solidFill>
              </a:rPr>
              <a:pPr/>
              <a:t>25</a:t>
            </a:fld>
            <a:endParaRPr lang="en-US" dirty="0">
              <a:solidFill>
                <a:srgbClr val="6D7777"/>
              </a:solidFill>
            </a:endParaRPr>
          </a:p>
        </p:txBody>
      </p:sp>
    </p:spTree>
    <p:extLst>
      <p:ext uri="{BB962C8B-B14F-4D97-AF65-F5344CB8AC3E}">
        <p14:creationId xmlns:p14="http://schemas.microsoft.com/office/powerpoint/2010/main" val="232044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B7B99C-5141-4B88-9A40-82E31DC21050}"/>
              </a:ext>
            </a:extLst>
          </p:cNvPr>
          <p:cNvGraphicFramePr>
            <a:graphicFrameLocks noGrp="1"/>
          </p:cNvGraphicFramePr>
          <p:nvPr>
            <p:extLst/>
          </p:nvPr>
        </p:nvGraphicFramePr>
        <p:xfrm>
          <a:off x="293093" y="1025886"/>
          <a:ext cx="8244318" cy="2621280"/>
        </p:xfrm>
        <a:graphic>
          <a:graphicData uri="http://schemas.openxmlformats.org/drawingml/2006/table">
            <a:tbl>
              <a:tblPr firstRow="1" bandRow="1">
                <a:tableStyleId>{5C22544A-7EE6-4342-B048-85BDC9FD1C3A}</a:tableStyleId>
              </a:tblPr>
              <a:tblGrid>
                <a:gridCol w="2363298">
                  <a:extLst>
                    <a:ext uri="{9D8B030D-6E8A-4147-A177-3AD203B41FA5}">
                      <a16:colId xmlns:a16="http://schemas.microsoft.com/office/drawing/2014/main" val="2530160244"/>
                    </a:ext>
                  </a:extLst>
                </a:gridCol>
                <a:gridCol w="5881020">
                  <a:extLst>
                    <a:ext uri="{9D8B030D-6E8A-4147-A177-3AD203B41FA5}">
                      <a16:colId xmlns:a16="http://schemas.microsoft.com/office/drawing/2014/main" val="2575034175"/>
                    </a:ext>
                  </a:extLst>
                </a:gridCol>
              </a:tblGrid>
              <a:tr h="344805">
                <a:tc>
                  <a:txBody>
                    <a:bodyPr/>
                    <a:lstStyle/>
                    <a:p>
                      <a:r>
                        <a:rPr lang="en-US" sz="1800" dirty="0">
                          <a:solidFill>
                            <a:schemeClr val="accent3"/>
                          </a:solidFill>
                        </a:rPr>
                        <a:t>Roles</a:t>
                      </a:r>
                    </a:p>
                  </a:txBody>
                  <a:tcPr marL="68580" marR="68580" marT="34290" marB="34290"/>
                </a:tc>
                <a:tc>
                  <a:txBody>
                    <a:bodyPr/>
                    <a:lstStyle/>
                    <a:p>
                      <a:r>
                        <a:rPr lang="en-US" sz="1800" dirty="0">
                          <a:solidFill>
                            <a:schemeClr val="accent3"/>
                          </a:solidFill>
                        </a:rPr>
                        <a:t>Description</a:t>
                      </a:r>
                    </a:p>
                  </a:txBody>
                  <a:tcPr marL="68580" marR="68580" marT="34290" marB="34290"/>
                </a:tc>
                <a:extLst>
                  <a:ext uri="{0D108BD9-81ED-4DB2-BD59-A6C34878D82A}">
                    <a16:rowId xmlns:a16="http://schemas.microsoft.com/office/drawing/2014/main" val="281685907"/>
                  </a:ext>
                </a:extLst>
              </a:tr>
              <a:tr h="344805">
                <a:tc>
                  <a:txBody>
                    <a:bodyPr/>
                    <a:lstStyle/>
                    <a:p>
                      <a:pPr marL="0" marR="0" lvl="0" indent="0" algn="l" defTabSz="607274" rtl="0" eaLnBrk="1" fontAlgn="auto" latinLnBrk="0" hangingPunct="1">
                        <a:lnSpc>
                          <a:spcPct val="100000"/>
                        </a:lnSpc>
                        <a:spcBef>
                          <a:spcPts val="0"/>
                        </a:spcBef>
                        <a:spcAft>
                          <a:spcPts val="0"/>
                        </a:spcAft>
                        <a:buClrTx/>
                        <a:buSzTx/>
                        <a:buFontTx/>
                        <a:buNone/>
                        <a:tabLst/>
                        <a:defRPr/>
                      </a:pPr>
                      <a:r>
                        <a:rPr lang="en-US" sz="1800" dirty="0"/>
                        <a:t>Cluster</a:t>
                      </a:r>
                      <a:r>
                        <a:rPr lang="en-US" sz="1800" baseline="0" dirty="0"/>
                        <a:t> administrator</a:t>
                      </a:r>
                      <a:endParaRPr lang="en-US" sz="1800" dirty="0"/>
                    </a:p>
                  </a:txBody>
                  <a:tcPr marL="68580" marR="68580" marT="34290" marB="34290"/>
                </a:tc>
                <a:tc>
                  <a:txBody>
                    <a:bodyPr/>
                    <a:lstStyle/>
                    <a:p>
                      <a:r>
                        <a:rPr lang="en-US" sz="1800" dirty="0"/>
                        <a:t>Has</a:t>
                      </a:r>
                      <a:r>
                        <a:rPr lang="en-US" sz="1800" baseline="0" dirty="0"/>
                        <a:t> complete </a:t>
                      </a:r>
                      <a:r>
                        <a:rPr lang="en-US" sz="1800" dirty="0"/>
                        <a:t>access</a:t>
                      </a:r>
                      <a:r>
                        <a:rPr lang="en-US" sz="1800" baseline="0" dirty="0"/>
                        <a:t> for all operations for ICP platform</a:t>
                      </a:r>
                      <a:endParaRPr lang="en-US" sz="1800" dirty="0"/>
                    </a:p>
                  </a:txBody>
                  <a:tcPr marL="68580" marR="68580" marT="34290" marB="34290"/>
                </a:tc>
                <a:extLst>
                  <a:ext uri="{0D108BD9-81ED-4DB2-BD59-A6C34878D82A}">
                    <a16:rowId xmlns:a16="http://schemas.microsoft.com/office/drawing/2014/main" val="10001"/>
                  </a:ext>
                </a:extLst>
              </a:tr>
              <a:tr h="621030">
                <a:tc>
                  <a:txBody>
                    <a:bodyPr/>
                    <a:lstStyle/>
                    <a:p>
                      <a:r>
                        <a:rPr lang="en-US" sz="1800" dirty="0"/>
                        <a:t>Viewer</a:t>
                      </a:r>
                    </a:p>
                  </a:txBody>
                  <a:tcPr marL="68580" marR="68580" marT="34290" marB="34290"/>
                </a:tc>
                <a:tc>
                  <a:txBody>
                    <a:bodyPr/>
                    <a:lstStyle/>
                    <a:p>
                      <a:r>
                        <a:rPr lang="en-US" sz="1800" dirty="0"/>
                        <a:t>Has read-only access. By default, the Viewer role is assigned to users when they are added to a team.</a:t>
                      </a:r>
                    </a:p>
                  </a:txBody>
                  <a:tcPr marL="68580" marR="68580" marT="34290" marB="34290" anchor="ctr"/>
                </a:tc>
                <a:extLst>
                  <a:ext uri="{0D108BD9-81ED-4DB2-BD59-A6C34878D82A}">
                    <a16:rowId xmlns:a16="http://schemas.microsoft.com/office/drawing/2014/main" val="653282226"/>
                  </a:ext>
                </a:extLst>
              </a:tr>
              <a:tr h="344805">
                <a:tc>
                  <a:txBody>
                    <a:bodyPr/>
                    <a:lstStyle/>
                    <a:p>
                      <a:r>
                        <a:rPr lang="en-US" sz="1800" dirty="0"/>
                        <a:t>Editor</a:t>
                      </a:r>
                    </a:p>
                  </a:txBody>
                  <a:tcPr marL="68580" marR="68580" marT="34290" marB="34290"/>
                </a:tc>
                <a:tc>
                  <a:txBody>
                    <a:bodyPr/>
                    <a:lstStyle/>
                    <a:p>
                      <a:r>
                        <a:rPr lang="en-US" sz="1800" dirty="0"/>
                        <a:t>Has read and edit access to team resources.</a:t>
                      </a:r>
                    </a:p>
                  </a:txBody>
                  <a:tcPr marL="68580" marR="68580" marT="34290" marB="34290" anchor="ctr"/>
                </a:tc>
                <a:extLst>
                  <a:ext uri="{0D108BD9-81ED-4DB2-BD59-A6C34878D82A}">
                    <a16:rowId xmlns:a16="http://schemas.microsoft.com/office/drawing/2014/main" val="4189025466"/>
                  </a:ext>
                </a:extLst>
              </a:tr>
              <a:tr h="344805">
                <a:tc>
                  <a:txBody>
                    <a:bodyPr/>
                    <a:lstStyle/>
                    <a:p>
                      <a:r>
                        <a:rPr lang="en-US" sz="1800" dirty="0"/>
                        <a:t>Operator</a:t>
                      </a:r>
                    </a:p>
                  </a:txBody>
                  <a:tcPr marL="68580" marR="68580" marT="34290" marB="34290"/>
                </a:tc>
                <a:tc>
                  <a:txBody>
                    <a:bodyPr/>
                    <a:lstStyle/>
                    <a:p>
                      <a:r>
                        <a:rPr lang="en-US" sz="1800" dirty="0"/>
                        <a:t>Has read, edit, and create access to team resources.</a:t>
                      </a:r>
                    </a:p>
                  </a:txBody>
                  <a:tcPr marL="68580" marR="68580" marT="34290" marB="34290" anchor="ctr"/>
                </a:tc>
                <a:extLst>
                  <a:ext uri="{0D108BD9-81ED-4DB2-BD59-A6C34878D82A}">
                    <a16:rowId xmlns:a16="http://schemas.microsoft.com/office/drawing/2014/main" val="128543435"/>
                  </a:ext>
                </a:extLst>
              </a:tr>
              <a:tr h="621030">
                <a:tc>
                  <a:txBody>
                    <a:bodyPr/>
                    <a:lstStyle/>
                    <a:p>
                      <a:r>
                        <a:rPr lang="en-US" sz="1800" dirty="0"/>
                        <a:t>Administrator</a:t>
                      </a:r>
                    </a:p>
                  </a:txBody>
                  <a:tcPr marL="68580" marR="68580" marT="34290" marB="34290"/>
                </a:tc>
                <a:tc>
                  <a:txBody>
                    <a:bodyPr/>
                    <a:lstStyle/>
                    <a:p>
                      <a:r>
                        <a:rPr lang="en-US" sz="1800" dirty="0"/>
                        <a:t>Has add, update, view, and delete access to team resources.</a:t>
                      </a:r>
                    </a:p>
                  </a:txBody>
                  <a:tcPr marL="68580" marR="68580" marT="34290" marB="34290" anchor="ctr"/>
                </a:tc>
                <a:extLst>
                  <a:ext uri="{0D108BD9-81ED-4DB2-BD59-A6C34878D82A}">
                    <a16:rowId xmlns:a16="http://schemas.microsoft.com/office/drawing/2014/main" val="731134958"/>
                  </a:ext>
                </a:extLst>
              </a:tr>
            </a:tbl>
          </a:graphicData>
        </a:graphic>
      </p:graphicFrame>
      <p:sp>
        <p:nvSpPr>
          <p:cNvPr id="6" name="Footer Placeholder 3">
            <a:extLst>
              <a:ext uri="{FF2B5EF4-FFF2-40B4-BE49-F238E27FC236}">
                <a16:creationId xmlns:a16="http://schemas.microsoft.com/office/drawing/2014/main" id="{FF8B4999-D6A4-3649-AA45-972731654B2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7" name="Title 1">
            <a:extLst>
              <a:ext uri="{FF2B5EF4-FFF2-40B4-BE49-F238E27FC236}">
                <a16:creationId xmlns:a16="http://schemas.microsoft.com/office/drawing/2014/main" id="{6DE64F44-F40F-A74D-878F-D919C0F37C91}"/>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ICP Roles</a:t>
            </a:r>
          </a:p>
        </p:txBody>
      </p:sp>
      <p:sp>
        <p:nvSpPr>
          <p:cNvPr id="2" name="Slide Number Placeholder 1">
            <a:extLst>
              <a:ext uri="{FF2B5EF4-FFF2-40B4-BE49-F238E27FC236}">
                <a16:creationId xmlns:a16="http://schemas.microsoft.com/office/drawing/2014/main" id="{74FF4084-CF95-F64F-8A56-4F36DDA4003D}"/>
              </a:ext>
            </a:extLst>
          </p:cNvPr>
          <p:cNvSpPr>
            <a:spLocks noGrp="1"/>
          </p:cNvSpPr>
          <p:nvPr>
            <p:ph type="sldNum" sz="quarter" idx="12"/>
          </p:nvPr>
        </p:nvSpPr>
        <p:spPr/>
        <p:txBody>
          <a:bodyPr/>
          <a:lstStyle/>
          <a:p>
            <a:fld id="{E9549862-13E2-C34D-815E-8545BD36FC59}" type="slidenum">
              <a:rPr lang="en-US" smtClean="0">
                <a:solidFill>
                  <a:srgbClr val="6D7777"/>
                </a:solidFill>
              </a:rPr>
              <a:pPr/>
              <a:t>26</a:t>
            </a:fld>
            <a:endParaRPr lang="en-US" dirty="0">
              <a:solidFill>
                <a:srgbClr val="6D7777"/>
              </a:solidFill>
            </a:endParaRPr>
          </a:p>
        </p:txBody>
      </p:sp>
    </p:spTree>
    <p:extLst>
      <p:ext uri="{BB962C8B-B14F-4D97-AF65-F5344CB8AC3E}">
        <p14:creationId xmlns:p14="http://schemas.microsoft.com/office/powerpoint/2010/main" val="2142782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8B544-88A6-4934-B1B2-ED7A30374D06}"/>
              </a:ext>
            </a:extLst>
          </p:cNvPr>
          <p:cNvSpPr>
            <a:spLocks noGrp="1"/>
          </p:cNvSpPr>
          <p:nvPr>
            <p:ph idx="1"/>
          </p:nvPr>
        </p:nvSpPr>
        <p:spPr>
          <a:xfrm>
            <a:off x="293235" y="891829"/>
            <a:ext cx="8703620" cy="3856517"/>
          </a:xfrm>
        </p:spPr>
        <p:txBody>
          <a:bodyPr/>
          <a:lstStyle/>
          <a:p>
            <a:pPr marL="342872" indent="-342872">
              <a:buFont typeface="Arial" panose="020B0604020202020204" pitchFamily="34" charset="0"/>
              <a:buChar char="•"/>
            </a:pPr>
            <a:r>
              <a:rPr lang="en-US" sz="1800" dirty="0"/>
              <a:t>In-order to use any ICP API one needs access to a ICP token which needs to be added to the header of the API</a:t>
            </a:r>
          </a:p>
          <a:p>
            <a:pPr marL="342872" indent="-342872">
              <a:buFont typeface="Arial" panose="020B0604020202020204" pitchFamily="34" charset="0"/>
              <a:buChar char="•"/>
            </a:pPr>
            <a:endParaRPr lang="en-US" sz="1800" dirty="0"/>
          </a:p>
          <a:p>
            <a:pPr marL="342872" indent="-342872">
              <a:buFont typeface="Arial" panose="020B0604020202020204" pitchFamily="34" charset="0"/>
              <a:buChar char="•"/>
            </a:pPr>
            <a:r>
              <a:rPr lang="en-US" sz="1800" dirty="0"/>
              <a:t>API documentation</a:t>
            </a:r>
          </a:p>
          <a:p>
            <a:pPr lvl="1" indent="0">
              <a:buNone/>
            </a:pPr>
            <a:r>
              <a:rPr lang="en-US" sz="1800" dirty="0"/>
              <a:t>	</a:t>
            </a:r>
            <a:r>
              <a:rPr lang="en-US" sz="1800" dirty="0">
                <a:hlinkClick r:id="rId2"/>
              </a:rPr>
              <a:t>https://www.ibm.com/support/knowledgecenter/SSBS6K_2.1.0/apis/cfc_api.html</a:t>
            </a:r>
            <a:endParaRPr lang="en-US" sz="1800" dirty="0"/>
          </a:p>
          <a:p>
            <a:pPr lvl="1" indent="0">
              <a:buNone/>
            </a:pPr>
            <a:endParaRPr lang="en-US" sz="1800" dirty="0"/>
          </a:p>
          <a:p>
            <a:endParaRPr lang="en-US" sz="1800" dirty="0"/>
          </a:p>
          <a:p>
            <a:endParaRPr lang="en-US" sz="1800" dirty="0"/>
          </a:p>
        </p:txBody>
      </p:sp>
      <p:sp>
        <p:nvSpPr>
          <p:cNvPr id="5" name="Footer Placeholder 3">
            <a:extLst>
              <a:ext uri="{FF2B5EF4-FFF2-40B4-BE49-F238E27FC236}">
                <a16:creationId xmlns:a16="http://schemas.microsoft.com/office/drawing/2014/main" id="{5E70F6E9-B783-444D-9746-1C03561B2A0A}"/>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732AEB15-B743-4843-8C1F-BE04BC65DFB4}"/>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Access Control for ICP APIs</a:t>
            </a:r>
          </a:p>
        </p:txBody>
      </p:sp>
      <p:sp>
        <p:nvSpPr>
          <p:cNvPr id="2" name="Slide Number Placeholder 1">
            <a:extLst>
              <a:ext uri="{FF2B5EF4-FFF2-40B4-BE49-F238E27FC236}">
                <a16:creationId xmlns:a16="http://schemas.microsoft.com/office/drawing/2014/main" id="{CE6FE82A-FDCA-104C-A11E-20FD509440FD}"/>
              </a:ext>
            </a:extLst>
          </p:cNvPr>
          <p:cNvSpPr>
            <a:spLocks noGrp="1"/>
          </p:cNvSpPr>
          <p:nvPr>
            <p:ph type="sldNum" sz="quarter" idx="12"/>
          </p:nvPr>
        </p:nvSpPr>
        <p:spPr/>
        <p:txBody>
          <a:bodyPr/>
          <a:lstStyle/>
          <a:p>
            <a:fld id="{E9549862-13E2-C34D-815E-8545BD36FC59}" type="slidenum">
              <a:rPr lang="en-US" smtClean="0">
                <a:solidFill>
                  <a:srgbClr val="6D7777"/>
                </a:solidFill>
              </a:rPr>
              <a:pPr/>
              <a:t>27</a:t>
            </a:fld>
            <a:endParaRPr lang="en-US" dirty="0">
              <a:solidFill>
                <a:srgbClr val="6D7777"/>
              </a:solidFill>
            </a:endParaRPr>
          </a:p>
        </p:txBody>
      </p:sp>
    </p:spTree>
    <p:extLst>
      <p:ext uri="{BB962C8B-B14F-4D97-AF65-F5344CB8AC3E}">
        <p14:creationId xmlns:p14="http://schemas.microsoft.com/office/powerpoint/2010/main" val="241174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389469C6-6920-D549-B94A-1135D68494D2}"/>
              </a:ext>
            </a:extLst>
          </p:cNvPr>
          <p:cNvSpPr>
            <a:spLocks noGrp="1"/>
          </p:cNvSpPr>
          <p:nvPr>
            <p:ph type="sldNum" sz="quarter" idx="10"/>
          </p:nvPr>
        </p:nvSpPr>
        <p:spPr/>
        <p:txBody>
          <a:bodyPr/>
          <a:lstStyle/>
          <a:p>
            <a:fld id="{D0BE6F14-FF48-0F4F-A8AA-2E3F25371E4A}" type="slidenum">
              <a:rPr lang="en-US" smtClean="0"/>
              <a:pPr/>
              <a:t>28</a:t>
            </a:fld>
            <a:endParaRPr lang="en-US"/>
          </a:p>
        </p:txBody>
      </p:sp>
    </p:spTree>
    <p:extLst>
      <p:ext uri="{BB962C8B-B14F-4D97-AF65-F5344CB8AC3E}">
        <p14:creationId xmlns:p14="http://schemas.microsoft.com/office/powerpoint/2010/main" val="204031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D2CD4-AA3E-4E8D-BB61-A72049B56A98}"/>
              </a:ext>
            </a:extLst>
          </p:cNvPr>
          <p:cNvSpPr>
            <a:spLocks noGrp="1"/>
          </p:cNvSpPr>
          <p:nvPr>
            <p:ph idx="1"/>
          </p:nvPr>
        </p:nvSpPr>
        <p:spPr>
          <a:xfrm>
            <a:off x="293235" y="913090"/>
            <a:ext cx="8622165" cy="3856517"/>
          </a:xfrm>
        </p:spPr>
        <p:txBody>
          <a:bodyPr/>
          <a:lstStyle/>
          <a:p>
            <a:pPr marL="342872" indent="-342872">
              <a:buFont typeface="Arial" panose="020B0604020202020204" pitchFamily="34" charset="0"/>
              <a:buChar char="•"/>
            </a:pPr>
            <a:r>
              <a:rPr lang="en-US" sz="1800" dirty="0"/>
              <a:t>TLS and IPSEC are used to provide data-in-transit protection</a:t>
            </a:r>
          </a:p>
          <a:p>
            <a:pPr marL="342872" indent="-342872">
              <a:buFont typeface="Arial" panose="020B0604020202020204" pitchFamily="34" charset="0"/>
              <a:buChar char="•"/>
            </a:pPr>
            <a:r>
              <a:rPr lang="en-US" sz="1800" dirty="0"/>
              <a:t>Management-ingress-controller exports TLS which can be leveraged by APIs using it as a front end.</a:t>
            </a:r>
          </a:p>
          <a:p>
            <a:pPr marL="342872" indent="-342872">
              <a:buFont typeface="Arial" panose="020B0604020202020204" pitchFamily="34" charset="0"/>
              <a:buChar char="•"/>
            </a:pPr>
            <a:r>
              <a:rPr lang="en-US" sz="1800" dirty="0"/>
              <a:t>All inter-node data traffic can be encrypted out of the box using IPSEC without changing any applications</a:t>
            </a:r>
          </a:p>
          <a:p>
            <a:pPr lvl="1" indent="0">
              <a:buNone/>
            </a:pPr>
            <a:r>
              <a:rPr lang="en-US" sz="1800" dirty="0"/>
              <a:t>	</a:t>
            </a:r>
            <a:r>
              <a:rPr lang="en-US" sz="1800" dirty="0">
                <a:hlinkClick r:id="rId2"/>
              </a:rPr>
              <a:t>https://www.ibm.com/support/knowledgecenter/SSBS6K_2.1.0/apis/cfc_api.html</a:t>
            </a:r>
            <a:endParaRPr lang="en-US" sz="1800" dirty="0"/>
          </a:p>
          <a:p>
            <a:pPr lvl="1" indent="0">
              <a:buNone/>
            </a:pPr>
            <a:endParaRPr lang="en-US" sz="1800" dirty="0"/>
          </a:p>
          <a:p>
            <a:pPr lvl="1" indent="0">
              <a:buNone/>
            </a:pPr>
            <a:endParaRPr lang="en-US" sz="1800" dirty="0"/>
          </a:p>
          <a:p>
            <a:pPr lvl="1" indent="0">
              <a:buNone/>
            </a:pPr>
            <a:endParaRPr lang="en-US" sz="1800" dirty="0"/>
          </a:p>
        </p:txBody>
      </p:sp>
      <p:sp>
        <p:nvSpPr>
          <p:cNvPr id="5" name="Footer Placeholder 3">
            <a:extLst>
              <a:ext uri="{FF2B5EF4-FFF2-40B4-BE49-F238E27FC236}">
                <a16:creationId xmlns:a16="http://schemas.microsoft.com/office/drawing/2014/main" id="{F07AB8C7-0DAF-DB40-B0DA-1FC6FCD24C85}"/>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CF2BCEB1-7891-6742-B8D0-78DA5730D3E8}"/>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Data-in-Transit Protection</a:t>
            </a:r>
          </a:p>
        </p:txBody>
      </p:sp>
      <p:sp>
        <p:nvSpPr>
          <p:cNvPr id="2" name="Slide Number Placeholder 1">
            <a:extLst>
              <a:ext uri="{FF2B5EF4-FFF2-40B4-BE49-F238E27FC236}">
                <a16:creationId xmlns:a16="http://schemas.microsoft.com/office/drawing/2014/main" id="{BE32C46F-F8C6-BE42-9843-E526A8AD1266}"/>
              </a:ext>
            </a:extLst>
          </p:cNvPr>
          <p:cNvSpPr>
            <a:spLocks noGrp="1"/>
          </p:cNvSpPr>
          <p:nvPr>
            <p:ph type="sldNum" sz="quarter" idx="12"/>
          </p:nvPr>
        </p:nvSpPr>
        <p:spPr/>
        <p:txBody>
          <a:bodyPr/>
          <a:lstStyle/>
          <a:p>
            <a:fld id="{E9549862-13E2-C34D-815E-8545BD36FC59}" type="slidenum">
              <a:rPr lang="en-US" smtClean="0">
                <a:solidFill>
                  <a:srgbClr val="6D7777"/>
                </a:solidFill>
              </a:rPr>
              <a:pPr/>
              <a:t>29</a:t>
            </a:fld>
            <a:endParaRPr lang="en-US" dirty="0">
              <a:solidFill>
                <a:srgbClr val="6D7777"/>
              </a:solidFill>
            </a:endParaRPr>
          </a:p>
        </p:txBody>
      </p:sp>
    </p:spTree>
    <p:extLst>
      <p:ext uri="{BB962C8B-B14F-4D97-AF65-F5344CB8AC3E}">
        <p14:creationId xmlns:p14="http://schemas.microsoft.com/office/powerpoint/2010/main" val="314597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r>
              <a:rPr lang="en-US" sz="1600" b="1" dirty="0"/>
              <a:t>Role-Based Access Control (RBAC) for Helm repos and individual charts</a:t>
            </a:r>
            <a:r>
              <a:rPr lang="en-US" sz="1600" dirty="0"/>
              <a:t> within a repo. You can now control which teams have access to which charts, limiting who can deploy, update, and delete your most critical applications.</a:t>
            </a:r>
          </a:p>
          <a:p>
            <a:pPr marL="285750" indent="-285750" fontAlgn="base">
              <a:buFont typeface="Arial" panose="020B0604020202020204" pitchFamily="34" charset="0"/>
              <a:buChar char="•"/>
            </a:pPr>
            <a:r>
              <a:rPr lang="en-US" sz="1600" dirty="0"/>
              <a:t>Use </a:t>
            </a:r>
            <a:r>
              <a:rPr lang="en-US" sz="1600" b="1" dirty="0"/>
              <a:t>Service IDs and Service API Keys</a:t>
            </a:r>
            <a:r>
              <a:rPr lang="en-US" sz="1600" dirty="0"/>
              <a:t> to better control which programs can access services running on your platform and to customize their access privileges.</a:t>
            </a:r>
          </a:p>
          <a:p>
            <a:pPr marL="285750" indent="-285750" fontAlgn="base">
              <a:buFont typeface="Arial" panose="020B0604020202020204" pitchFamily="34" charset="0"/>
              <a:buChar char="•"/>
            </a:pPr>
            <a:r>
              <a:rPr lang="en-US" sz="1600" dirty="0"/>
              <a:t>Use the </a:t>
            </a:r>
            <a:r>
              <a:rPr lang="en-US" sz="1600" b="1" dirty="0"/>
              <a:t>IBM Cloud Private CLI to manage Kubernetes Secret passwords</a:t>
            </a:r>
            <a:r>
              <a:rPr lang="en-US" sz="1600" dirty="0"/>
              <a:t> that secure communications to key services in the IBM Cloud Private platform. For example, you can set your own password for our built-in MongoDB service that stores authorization and authentication information. You can also set up password rules that ensure only strong passwords are used to protect your system.</a:t>
            </a:r>
          </a:p>
          <a:p>
            <a:pPr marL="285750" indent="-285750" fontAlgn="base">
              <a:buFont typeface="Arial" panose="020B0604020202020204" pitchFamily="34" charset="0"/>
              <a:buChar char="•"/>
            </a:pPr>
            <a:r>
              <a:rPr lang="en-US" sz="1600" b="1" dirty="0"/>
              <a:t>Audit logging</a:t>
            </a:r>
            <a:r>
              <a:rPr lang="en-US" sz="1600" dirty="0"/>
              <a:t> of authentication and authorization actions on your system is now available.</a:t>
            </a:r>
          </a:p>
          <a:p>
            <a:pPr marL="285750" indent="-285750" fontAlgn="base">
              <a:buFont typeface="Arial" panose="020B0604020202020204" pitchFamily="34" charset="0"/>
              <a:buChar char="•"/>
            </a:pPr>
            <a:r>
              <a:rPr lang="en-US" sz="1600" dirty="0"/>
              <a:t>Set up </a:t>
            </a:r>
            <a:r>
              <a:rPr lang="en-US" sz="1600" b="1" dirty="0"/>
              <a:t>end-to-end TLS encryption for your ELK stack</a:t>
            </a:r>
            <a:r>
              <a:rPr lang="en-US" sz="1600" dirty="0"/>
              <a:t>. When enabled, all data passed between the Elasticsearch, Logstash and Kibana components is encrypted and secured with PKI-based authentication.</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What’s New in IBM Cloud Private</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3DAD25F2-C0B0-7A4F-99E3-EABF814D4A7D}"/>
              </a:ext>
            </a:extLst>
          </p:cNvPr>
          <p:cNvSpPr>
            <a:spLocks noGrp="1"/>
          </p:cNvSpPr>
          <p:nvPr>
            <p:ph type="sldNum" sz="quarter" idx="12"/>
          </p:nvPr>
        </p:nvSpPr>
        <p:spPr/>
        <p:txBody>
          <a:bodyPr/>
          <a:lstStyle/>
          <a:p>
            <a:fld id="{E9549862-13E2-C34D-815E-8545BD36FC59}" type="slidenum">
              <a:rPr lang="en-US" smtClean="0">
                <a:solidFill>
                  <a:srgbClr val="6D7777"/>
                </a:solidFill>
              </a:rPr>
              <a:pPr/>
              <a:t>3</a:t>
            </a:fld>
            <a:endParaRPr lang="en-US" dirty="0">
              <a:solidFill>
                <a:srgbClr val="6D7777"/>
              </a:solidFill>
            </a:endParaRPr>
          </a:p>
        </p:txBody>
      </p:sp>
    </p:spTree>
    <p:extLst>
      <p:ext uri="{BB962C8B-B14F-4D97-AF65-F5344CB8AC3E}">
        <p14:creationId xmlns:p14="http://schemas.microsoft.com/office/powerpoint/2010/main" val="2645921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A9C90839-C5A8-6048-BE1B-5068A9EA52F9}"/>
              </a:ext>
            </a:extLst>
          </p:cNvPr>
          <p:cNvSpPr>
            <a:spLocks noGrp="1"/>
          </p:cNvSpPr>
          <p:nvPr>
            <p:ph type="sldNum" sz="quarter" idx="10"/>
          </p:nvPr>
        </p:nvSpPr>
        <p:spPr/>
        <p:txBody>
          <a:bodyPr/>
          <a:lstStyle/>
          <a:p>
            <a:fld id="{D0BE6F14-FF48-0F4F-A8AA-2E3F25371E4A}" type="slidenum">
              <a:rPr lang="en-US" smtClean="0"/>
              <a:pPr/>
              <a:t>30</a:t>
            </a:fld>
            <a:endParaRPr lang="en-US"/>
          </a:p>
        </p:txBody>
      </p:sp>
    </p:spTree>
    <p:extLst>
      <p:ext uri="{BB962C8B-B14F-4D97-AF65-F5344CB8AC3E}">
        <p14:creationId xmlns:p14="http://schemas.microsoft.com/office/powerpoint/2010/main" val="2814627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p:cNvGrpSpPr/>
          <p:nvPr/>
        </p:nvGrpSpPr>
        <p:grpSpPr>
          <a:xfrm>
            <a:off x="293092" y="857250"/>
            <a:ext cx="7028630" cy="3904408"/>
            <a:chOff x="468946" y="1371599"/>
            <a:chExt cx="13343066" cy="6752669"/>
          </a:xfrm>
        </p:grpSpPr>
        <p:sp>
          <p:nvSpPr>
            <p:cNvPr id="6" name="Rectangle 5"/>
            <p:cNvSpPr/>
            <p:nvPr/>
          </p:nvSpPr>
          <p:spPr>
            <a:xfrm>
              <a:off x="7323432" y="1791238"/>
              <a:ext cx="6160888" cy="411844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5"/>
            </a:p>
          </p:txBody>
        </p:sp>
        <p:sp>
          <p:nvSpPr>
            <p:cNvPr id="9" name="Rectangle 8"/>
            <p:cNvSpPr/>
            <p:nvPr/>
          </p:nvSpPr>
          <p:spPr>
            <a:xfrm>
              <a:off x="751876" y="1798506"/>
              <a:ext cx="6160888" cy="411202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5"/>
            </a:p>
          </p:txBody>
        </p:sp>
        <p:sp>
          <p:nvSpPr>
            <p:cNvPr id="10" name="Rectangle 9"/>
            <p:cNvSpPr/>
            <p:nvPr/>
          </p:nvSpPr>
          <p:spPr>
            <a:xfrm>
              <a:off x="744729" y="1806736"/>
              <a:ext cx="6168037" cy="419186"/>
            </a:xfrm>
            <a:prstGeom prst="rect">
              <a:avLst/>
            </a:prstGeom>
          </p:spPr>
          <p:txBody>
            <a:bodyPr wrap="square">
              <a:spAutoFit/>
            </a:bodyPr>
            <a:lstStyle/>
            <a:p>
              <a:r>
                <a:rPr lang="en-US" sz="975"/>
                <a:t>Namespace 1        Users:              Quotas:</a:t>
              </a:r>
            </a:p>
          </p:txBody>
        </p:sp>
        <p:sp>
          <p:nvSpPr>
            <p:cNvPr id="11" name="Rectangle 10"/>
            <p:cNvSpPr/>
            <p:nvPr/>
          </p:nvSpPr>
          <p:spPr>
            <a:xfrm>
              <a:off x="468946" y="1371599"/>
              <a:ext cx="13343066" cy="5962651"/>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5"/>
            </a:p>
          </p:txBody>
        </p:sp>
        <p:sp>
          <p:nvSpPr>
            <p:cNvPr id="12" name="Rectangle 11"/>
            <p:cNvSpPr/>
            <p:nvPr/>
          </p:nvSpPr>
          <p:spPr>
            <a:xfrm>
              <a:off x="471911" y="1378541"/>
              <a:ext cx="2734947" cy="419186"/>
            </a:xfrm>
            <a:prstGeom prst="rect">
              <a:avLst/>
            </a:prstGeom>
          </p:spPr>
          <p:txBody>
            <a:bodyPr wrap="square">
              <a:spAutoFit/>
            </a:bodyPr>
            <a:lstStyle/>
            <a:p>
              <a:r>
                <a:rPr lang="en-US" sz="975"/>
                <a:t>Kubernetes Cloud</a:t>
              </a:r>
            </a:p>
          </p:txBody>
        </p:sp>
        <p:pic>
          <p:nvPicPr>
            <p:cNvPr id="16" name="Picture 15"/>
            <p:cNvPicPr>
              <a:picLocks noChangeAspect="1"/>
            </p:cNvPicPr>
            <p:nvPr/>
          </p:nvPicPr>
          <p:blipFill>
            <a:blip r:embed="rId3"/>
            <a:stretch>
              <a:fillRect/>
            </a:stretch>
          </p:blipFill>
          <p:spPr>
            <a:xfrm>
              <a:off x="3398662" y="1832992"/>
              <a:ext cx="430084" cy="351306"/>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27882" y="1821262"/>
              <a:ext cx="318621" cy="354806"/>
            </a:xfrm>
            <a:prstGeom prst="rect">
              <a:avLst/>
            </a:prstGeom>
          </p:spPr>
        </p:pic>
        <p:sp>
          <p:nvSpPr>
            <p:cNvPr id="18" name="Rectangle 17"/>
            <p:cNvSpPr/>
            <p:nvPr/>
          </p:nvSpPr>
          <p:spPr>
            <a:xfrm>
              <a:off x="7323432" y="1794645"/>
              <a:ext cx="6168037" cy="419186"/>
            </a:xfrm>
            <a:prstGeom prst="rect">
              <a:avLst/>
            </a:prstGeom>
          </p:spPr>
          <p:txBody>
            <a:bodyPr wrap="square">
              <a:spAutoFit/>
            </a:bodyPr>
            <a:lstStyle/>
            <a:p>
              <a:r>
                <a:rPr lang="en-US" sz="975"/>
                <a:t>Namespace 2        Users:              Quotas:</a:t>
              </a:r>
            </a:p>
          </p:txBody>
        </p:sp>
        <p:pic>
          <p:nvPicPr>
            <p:cNvPr id="19" name="Picture 18"/>
            <p:cNvPicPr>
              <a:picLocks noChangeAspect="1"/>
            </p:cNvPicPr>
            <p:nvPr/>
          </p:nvPicPr>
          <p:blipFill>
            <a:blip r:embed="rId3"/>
            <a:stretch>
              <a:fillRect/>
            </a:stretch>
          </p:blipFill>
          <p:spPr>
            <a:xfrm>
              <a:off x="9977366" y="1820901"/>
              <a:ext cx="430084" cy="351306"/>
            </a:xfrm>
            <a:prstGeom prst="rect">
              <a:avLst/>
            </a:prstGeom>
          </p:spPr>
        </p:pic>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016175" y="1809171"/>
              <a:ext cx="318621" cy="354806"/>
            </a:xfrm>
            <a:prstGeom prst="rect">
              <a:avLst/>
            </a:prstGeom>
          </p:spPr>
        </p:pic>
        <p:sp>
          <p:nvSpPr>
            <p:cNvPr id="21" name="Rectangle 20"/>
            <p:cNvSpPr/>
            <p:nvPr/>
          </p:nvSpPr>
          <p:spPr>
            <a:xfrm>
              <a:off x="744728" y="6084228"/>
              <a:ext cx="12746740" cy="73866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5"/>
            </a:p>
          </p:txBody>
        </p:sp>
        <p:sp>
          <p:nvSpPr>
            <p:cNvPr id="22" name="Rectangle 21"/>
            <p:cNvSpPr/>
            <p:nvPr/>
          </p:nvSpPr>
          <p:spPr>
            <a:xfrm>
              <a:off x="774892" y="6075998"/>
              <a:ext cx="6168037" cy="419186"/>
            </a:xfrm>
            <a:prstGeom prst="rect">
              <a:avLst/>
            </a:prstGeom>
          </p:spPr>
          <p:txBody>
            <a:bodyPr wrap="square">
              <a:spAutoFit/>
            </a:bodyPr>
            <a:lstStyle/>
            <a:p>
              <a:r>
                <a:rPr lang="en-US" sz="975" err="1"/>
                <a:t>kube</a:t>
              </a:r>
              <a:r>
                <a:rPr lang="en-US" sz="975"/>
                <a:t>-system     Users:              Quotas:</a:t>
              </a:r>
            </a:p>
          </p:txBody>
        </p:sp>
        <p:pic>
          <p:nvPicPr>
            <p:cNvPr id="23" name="Picture 22"/>
            <p:cNvPicPr>
              <a:picLocks noChangeAspect="1"/>
            </p:cNvPicPr>
            <p:nvPr/>
          </p:nvPicPr>
          <p:blipFill>
            <a:blip r:embed="rId3"/>
            <a:stretch>
              <a:fillRect/>
            </a:stretch>
          </p:blipFill>
          <p:spPr>
            <a:xfrm>
              <a:off x="3239351" y="6132225"/>
              <a:ext cx="430084" cy="351306"/>
            </a:xfrm>
            <a:prstGeom prst="rect">
              <a:avLst/>
            </a:prstGeom>
          </p:spPr>
        </p:pic>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52133" y="6120495"/>
              <a:ext cx="318621" cy="354806"/>
            </a:xfrm>
            <a:prstGeom prst="rect">
              <a:avLst/>
            </a:prstGeom>
          </p:spPr>
        </p:pic>
        <p:sp>
          <p:nvSpPr>
            <p:cNvPr id="25" name="Rectangle 24"/>
            <p:cNvSpPr/>
            <p:nvPr/>
          </p:nvSpPr>
          <p:spPr>
            <a:xfrm>
              <a:off x="6133895" y="6260664"/>
              <a:ext cx="4857432" cy="419186"/>
            </a:xfrm>
            <a:prstGeom prst="rect">
              <a:avLst/>
            </a:prstGeom>
          </p:spPr>
          <p:txBody>
            <a:bodyPr wrap="none">
              <a:spAutoFit/>
            </a:bodyPr>
            <a:lstStyle/>
            <a:p>
              <a:r>
                <a:rPr lang="en-US" sz="975"/>
                <a:t>Objects created by the Kubernetes system</a:t>
              </a:r>
            </a:p>
          </p:txBody>
        </p:sp>
        <p:sp>
          <p:nvSpPr>
            <p:cNvPr id="65" name="Rectangle 64"/>
            <p:cNvSpPr/>
            <p:nvPr/>
          </p:nvSpPr>
          <p:spPr>
            <a:xfrm>
              <a:off x="1381133" y="4058171"/>
              <a:ext cx="1187796" cy="1239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Pod 1</a:t>
              </a:r>
            </a:p>
          </p:txBody>
        </p:sp>
        <p:sp>
          <p:nvSpPr>
            <p:cNvPr id="66" name="Rectangle 65"/>
            <p:cNvSpPr/>
            <p:nvPr/>
          </p:nvSpPr>
          <p:spPr>
            <a:xfrm>
              <a:off x="1232396" y="2667888"/>
              <a:ext cx="5310262" cy="683110"/>
            </a:xfrm>
            <a:prstGeom prst="rect">
              <a:avLst/>
            </a:prstGeom>
            <a:solidFill>
              <a:srgbClr val="A7D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Service 1</a:t>
              </a:r>
            </a:p>
            <a:p>
              <a:pPr algn="ctr" defTabSz="455426"/>
              <a:r>
                <a:rPr lang="en-US" sz="675" dirty="0">
                  <a:solidFill>
                    <a:srgbClr val="1D3649"/>
                  </a:solidFill>
                </a:rPr>
                <a:t>10.4.5.6</a:t>
              </a:r>
            </a:p>
          </p:txBody>
        </p:sp>
        <p:pic>
          <p:nvPicPr>
            <p:cNvPr id="67" name="Picture 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57119" y="7024890"/>
              <a:ext cx="696553" cy="785176"/>
            </a:xfrm>
            <a:prstGeom prst="rect">
              <a:avLst/>
            </a:prstGeom>
          </p:spPr>
        </p:pic>
        <p:sp>
          <p:nvSpPr>
            <p:cNvPr id="68" name="Rectangle 67"/>
            <p:cNvSpPr/>
            <p:nvPr/>
          </p:nvSpPr>
          <p:spPr>
            <a:xfrm>
              <a:off x="3118459" y="4159576"/>
              <a:ext cx="1494189" cy="47013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Volume</a:t>
              </a:r>
              <a:endParaRPr lang="en-US" sz="975" dirty="0">
                <a:solidFill>
                  <a:srgbClr val="1D3649"/>
                </a:solidFill>
              </a:endParaRPr>
            </a:p>
          </p:txBody>
        </p:sp>
        <p:cxnSp>
          <p:nvCxnSpPr>
            <p:cNvPr id="69" name="Straight Arrow Connector 68"/>
            <p:cNvCxnSpPr/>
            <p:nvPr/>
          </p:nvCxnSpPr>
          <p:spPr>
            <a:xfrm>
              <a:off x="1975031" y="3356180"/>
              <a:ext cx="0" cy="701991"/>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5196871" y="4058171"/>
              <a:ext cx="1187796" cy="1239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Pod 2</a:t>
              </a:r>
            </a:p>
          </p:txBody>
        </p:sp>
        <p:cxnSp>
          <p:nvCxnSpPr>
            <p:cNvPr id="72" name="Straight Arrow Connector 71"/>
            <p:cNvCxnSpPr/>
            <p:nvPr/>
          </p:nvCxnSpPr>
          <p:spPr>
            <a:xfrm>
              <a:off x="5790769" y="3356180"/>
              <a:ext cx="0" cy="701991"/>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895940" y="4629716"/>
              <a:ext cx="3908" cy="2445169"/>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56761" y="4353075"/>
              <a:ext cx="254268" cy="4762"/>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4659757" y="4356005"/>
              <a:ext cx="309723" cy="2876"/>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7934748" y="3986297"/>
              <a:ext cx="1187796" cy="1239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Pod 3</a:t>
              </a:r>
            </a:p>
          </p:txBody>
        </p:sp>
        <p:sp>
          <p:nvSpPr>
            <p:cNvPr id="80" name="Rectangle 79"/>
            <p:cNvSpPr/>
            <p:nvPr/>
          </p:nvSpPr>
          <p:spPr>
            <a:xfrm>
              <a:off x="7786011" y="2596014"/>
              <a:ext cx="5310262" cy="683110"/>
            </a:xfrm>
            <a:prstGeom prst="rect">
              <a:avLst/>
            </a:prstGeom>
            <a:solidFill>
              <a:srgbClr val="A7D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Service 2</a:t>
              </a:r>
            </a:p>
            <a:p>
              <a:pPr algn="ctr" defTabSz="455426"/>
              <a:r>
                <a:rPr lang="en-US" sz="675" dirty="0">
                  <a:solidFill>
                    <a:srgbClr val="1D3649"/>
                  </a:solidFill>
                </a:rPr>
                <a:t>10.4.5.7</a:t>
              </a:r>
            </a:p>
          </p:txBody>
        </p:sp>
        <p:sp>
          <p:nvSpPr>
            <p:cNvPr id="82" name="Rectangle 81"/>
            <p:cNvSpPr/>
            <p:nvPr/>
          </p:nvSpPr>
          <p:spPr>
            <a:xfrm>
              <a:off x="9672074" y="4087702"/>
              <a:ext cx="1494189" cy="47013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Volume</a:t>
              </a:r>
              <a:endParaRPr lang="en-US" sz="975" dirty="0">
                <a:solidFill>
                  <a:srgbClr val="1D3649"/>
                </a:solidFill>
              </a:endParaRPr>
            </a:p>
          </p:txBody>
        </p:sp>
        <p:cxnSp>
          <p:nvCxnSpPr>
            <p:cNvPr id="83" name="Straight Arrow Connector 82"/>
            <p:cNvCxnSpPr/>
            <p:nvPr/>
          </p:nvCxnSpPr>
          <p:spPr>
            <a:xfrm>
              <a:off x="8528646" y="3284306"/>
              <a:ext cx="0" cy="701991"/>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11750486" y="3986297"/>
              <a:ext cx="1187796" cy="1239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5426"/>
              <a:r>
                <a:rPr lang="en-US" sz="975" dirty="0">
                  <a:solidFill>
                    <a:srgbClr val="1D3649"/>
                  </a:solidFill>
                </a:rPr>
                <a:t>Pod 4</a:t>
              </a:r>
            </a:p>
          </p:txBody>
        </p:sp>
        <p:cxnSp>
          <p:nvCxnSpPr>
            <p:cNvPr id="86" name="Straight Arrow Connector 85"/>
            <p:cNvCxnSpPr/>
            <p:nvPr/>
          </p:nvCxnSpPr>
          <p:spPr>
            <a:xfrm>
              <a:off x="12344384" y="3284306"/>
              <a:ext cx="0" cy="701991"/>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H="1">
              <a:off x="9310376" y="4281201"/>
              <a:ext cx="254268" cy="4762"/>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11213372" y="4284131"/>
              <a:ext cx="309723" cy="2876"/>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2313087" y="7105307"/>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Master Nodes</a:t>
              </a:r>
            </a:p>
            <a:p>
              <a:pPr algn="ctr" defTabSz="455426"/>
              <a:endParaRPr lang="en-US" sz="975" dirty="0">
                <a:solidFill>
                  <a:srgbClr val="1D3649"/>
                </a:solidFill>
              </a:endParaRPr>
            </a:p>
          </p:txBody>
        </p:sp>
        <p:sp>
          <p:nvSpPr>
            <p:cNvPr id="94" name="Rectangle 93"/>
            <p:cNvSpPr/>
            <p:nvPr/>
          </p:nvSpPr>
          <p:spPr>
            <a:xfrm>
              <a:off x="2255916" y="7066762"/>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Master Nodes</a:t>
              </a:r>
              <a:endParaRPr lang="en-US" sz="975" dirty="0">
                <a:solidFill>
                  <a:schemeClr val="bg1"/>
                </a:solidFill>
              </a:endParaRPr>
            </a:p>
            <a:p>
              <a:pPr algn="ctr" defTabSz="455426"/>
              <a:endParaRPr lang="en-US" sz="975" dirty="0">
                <a:solidFill>
                  <a:srgbClr val="1D3649"/>
                </a:solidFill>
              </a:endParaRPr>
            </a:p>
          </p:txBody>
        </p:sp>
        <p:sp>
          <p:nvSpPr>
            <p:cNvPr id="95" name="Rectangle 94"/>
            <p:cNvSpPr/>
            <p:nvPr/>
          </p:nvSpPr>
          <p:spPr>
            <a:xfrm>
              <a:off x="2185788" y="7020478"/>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Master Nodes</a:t>
              </a:r>
            </a:p>
            <a:p>
              <a:pPr algn="ctr" defTabSz="455426"/>
              <a:endParaRPr lang="en-US" sz="975" dirty="0">
                <a:solidFill>
                  <a:srgbClr val="1D3649"/>
                </a:solidFill>
              </a:endParaRPr>
            </a:p>
          </p:txBody>
        </p:sp>
        <p:sp>
          <p:nvSpPr>
            <p:cNvPr id="106" name="Rectangle 105"/>
            <p:cNvSpPr/>
            <p:nvPr/>
          </p:nvSpPr>
          <p:spPr>
            <a:xfrm>
              <a:off x="6775389" y="7074885"/>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Master Nodes</a:t>
              </a:r>
            </a:p>
            <a:p>
              <a:pPr algn="ctr" defTabSz="455426"/>
              <a:endParaRPr lang="en-US" sz="975" dirty="0">
                <a:solidFill>
                  <a:srgbClr val="1D3649"/>
                </a:solidFill>
              </a:endParaRPr>
            </a:p>
          </p:txBody>
        </p:sp>
        <p:sp>
          <p:nvSpPr>
            <p:cNvPr id="107" name="Rectangle 106"/>
            <p:cNvSpPr/>
            <p:nvPr/>
          </p:nvSpPr>
          <p:spPr>
            <a:xfrm>
              <a:off x="6718218" y="7036340"/>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Master Nodes</a:t>
              </a:r>
              <a:endParaRPr lang="en-US" sz="975" dirty="0">
                <a:solidFill>
                  <a:schemeClr val="bg1"/>
                </a:solidFill>
              </a:endParaRPr>
            </a:p>
            <a:p>
              <a:pPr algn="ctr" defTabSz="455426"/>
              <a:endParaRPr lang="en-US" sz="975" dirty="0">
                <a:solidFill>
                  <a:srgbClr val="1D3649"/>
                </a:solidFill>
              </a:endParaRPr>
            </a:p>
          </p:txBody>
        </p:sp>
        <p:sp>
          <p:nvSpPr>
            <p:cNvPr id="108" name="Rectangle 107"/>
            <p:cNvSpPr/>
            <p:nvPr/>
          </p:nvSpPr>
          <p:spPr>
            <a:xfrm>
              <a:off x="6648090" y="6990056"/>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Proxy Nodes</a:t>
              </a:r>
            </a:p>
            <a:p>
              <a:pPr algn="ctr" defTabSz="455426"/>
              <a:endParaRPr lang="en-US" sz="975" dirty="0">
                <a:solidFill>
                  <a:srgbClr val="1D3649"/>
                </a:solidFill>
              </a:endParaRPr>
            </a:p>
          </p:txBody>
        </p:sp>
        <p:sp>
          <p:nvSpPr>
            <p:cNvPr id="110" name="Rectangle 109"/>
            <p:cNvSpPr/>
            <p:nvPr/>
          </p:nvSpPr>
          <p:spPr>
            <a:xfrm>
              <a:off x="11672074" y="7074885"/>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Master Nodes</a:t>
              </a:r>
            </a:p>
            <a:p>
              <a:pPr algn="ctr" defTabSz="455426"/>
              <a:endParaRPr lang="en-US" sz="975" dirty="0">
                <a:solidFill>
                  <a:srgbClr val="1D3649"/>
                </a:solidFill>
              </a:endParaRPr>
            </a:p>
          </p:txBody>
        </p:sp>
        <p:sp>
          <p:nvSpPr>
            <p:cNvPr id="111" name="Rectangle 110"/>
            <p:cNvSpPr/>
            <p:nvPr/>
          </p:nvSpPr>
          <p:spPr>
            <a:xfrm>
              <a:off x="11614903" y="7036340"/>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a:solidFill>
                    <a:schemeClr val="bg1"/>
                  </a:solidFill>
                </a:rPr>
                <a:t>Master Nodes</a:t>
              </a:r>
              <a:endParaRPr lang="en-US" sz="975" dirty="0">
                <a:solidFill>
                  <a:schemeClr val="bg1"/>
                </a:solidFill>
              </a:endParaRPr>
            </a:p>
            <a:p>
              <a:pPr algn="ctr" defTabSz="455426"/>
              <a:endParaRPr lang="en-US" sz="975" dirty="0">
                <a:solidFill>
                  <a:srgbClr val="1D3649"/>
                </a:solidFill>
              </a:endParaRPr>
            </a:p>
          </p:txBody>
        </p:sp>
        <p:sp>
          <p:nvSpPr>
            <p:cNvPr id="112" name="Rectangle 111"/>
            <p:cNvSpPr/>
            <p:nvPr/>
          </p:nvSpPr>
          <p:spPr>
            <a:xfrm>
              <a:off x="11544775" y="6990056"/>
              <a:ext cx="812717" cy="1018961"/>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55426"/>
              <a:r>
                <a:rPr lang="en-US" sz="975" dirty="0">
                  <a:solidFill>
                    <a:schemeClr val="bg1"/>
                  </a:solidFill>
                </a:rPr>
                <a:t>Worker Nodes</a:t>
              </a:r>
            </a:p>
            <a:p>
              <a:pPr algn="ctr" defTabSz="455426"/>
              <a:endParaRPr lang="en-US" sz="975" dirty="0">
                <a:solidFill>
                  <a:srgbClr val="1D3649"/>
                </a:solidFill>
              </a:endParaRPr>
            </a:p>
          </p:txBody>
        </p:sp>
      </p:grpSp>
      <p:pic>
        <p:nvPicPr>
          <p:cNvPr id="115" name="Picture 1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59520" y="4077873"/>
            <a:ext cx="366918" cy="453991"/>
          </a:xfrm>
          <a:prstGeom prst="rect">
            <a:avLst/>
          </a:prstGeom>
        </p:spPr>
      </p:pic>
      <p:cxnSp>
        <p:nvCxnSpPr>
          <p:cNvPr id="116" name="Straight Arrow Connector 115"/>
          <p:cNvCxnSpPr/>
          <p:nvPr/>
        </p:nvCxnSpPr>
        <p:spPr>
          <a:xfrm flipV="1">
            <a:off x="5537998" y="2692978"/>
            <a:ext cx="2059" cy="1413802"/>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9" name="Content Placeholder 2"/>
          <p:cNvSpPr>
            <a:spLocks noGrp="1"/>
          </p:cNvSpPr>
          <p:nvPr>
            <p:ph idx="1"/>
          </p:nvPr>
        </p:nvSpPr>
        <p:spPr>
          <a:xfrm>
            <a:off x="7520603" y="1099887"/>
            <a:ext cx="1466922" cy="3700841"/>
          </a:xfrm>
        </p:spPr>
        <p:txBody>
          <a:bodyPr/>
          <a:lstStyle/>
          <a:p>
            <a:r>
              <a:rPr lang="en-US" sz="1725" dirty="0"/>
              <a:t>Quotas</a:t>
            </a:r>
          </a:p>
          <a:p>
            <a:r>
              <a:rPr lang="en-US" sz="1125" i="1" dirty="0"/>
              <a:t>Categories you can set quotas in a namespace:</a:t>
            </a:r>
          </a:p>
          <a:p>
            <a:pPr marL="214296" indent="-214296">
              <a:buFont typeface="Arial" charset="0"/>
              <a:buChar char="•"/>
            </a:pPr>
            <a:r>
              <a:rPr lang="en-US" sz="1125" i="1" dirty="0"/>
              <a:t>Compute</a:t>
            </a:r>
          </a:p>
          <a:p>
            <a:pPr marL="214296" indent="-214296">
              <a:buFont typeface="Arial" charset="0"/>
              <a:buChar char="•"/>
            </a:pPr>
            <a:r>
              <a:rPr lang="en-US" sz="1125" i="1" dirty="0"/>
              <a:t>Storage</a:t>
            </a:r>
          </a:p>
          <a:p>
            <a:pPr marL="214296" indent="-214296">
              <a:buFont typeface="Arial" charset="0"/>
              <a:buChar char="•"/>
            </a:pPr>
            <a:r>
              <a:rPr lang="en-US" sz="1125" i="1" dirty="0"/>
              <a:t>Object count (pods, services, </a:t>
            </a:r>
            <a:r>
              <a:rPr lang="en-US" sz="1125" i="1" dirty="0" err="1"/>
              <a:t>pvc</a:t>
            </a:r>
            <a:r>
              <a:rPr lang="en-US" sz="1125" i="1" dirty="0"/>
              <a:t>, </a:t>
            </a:r>
            <a:r>
              <a:rPr lang="mr-IN" sz="1125" i="1" dirty="0"/>
              <a:t>…</a:t>
            </a:r>
            <a:r>
              <a:rPr lang="en-US" sz="1125" i="1" dirty="0"/>
              <a:t>)</a:t>
            </a:r>
          </a:p>
          <a:p>
            <a:pPr marL="214296" indent="-214296">
              <a:buFont typeface="Arial" charset="0"/>
              <a:buChar char="•"/>
            </a:pPr>
            <a:r>
              <a:rPr lang="en-US" sz="1125" i="1" dirty="0"/>
              <a:t>Scope</a:t>
            </a:r>
            <a:endParaRPr lang="en-US" sz="1575" dirty="0"/>
          </a:p>
        </p:txBody>
      </p:sp>
      <p:sp>
        <p:nvSpPr>
          <p:cNvPr id="50" name="Footer Placeholder 3">
            <a:extLst>
              <a:ext uri="{FF2B5EF4-FFF2-40B4-BE49-F238E27FC236}">
                <a16:creationId xmlns:a16="http://schemas.microsoft.com/office/drawing/2014/main" id="{D5839260-B63C-2241-8358-6CCD7B1982CE}"/>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51" name="Title 1">
            <a:extLst>
              <a:ext uri="{FF2B5EF4-FFF2-40B4-BE49-F238E27FC236}">
                <a16:creationId xmlns:a16="http://schemas.microsoft.com/office/drawing/2014/main" id="{6368CF37-F0DF-EC48-A8CC-4958B2F129D3}"/>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One cloud, isolation across teams</a:t>
            </a:r>
          </a:p>
        </p:txBody>
      </p:sp>
      <p:sp>
        <p:nvSpPr>
          <p:cNvPr id="2" name="Slide Number Placeholder 1">
            <a:extLst>
              <a:ext uri="{FF2B5EF4-FFF2-40B4-BE49-F238E27FC236}">
                <a16:creationId xmlns:a16="http://schemas.microsoft.com/office/drawing/2014/main" id="{5638B44D-F3F3-554E-9566-3AB4A952BB0C}"/>
              </a:ext>
            </a:extLst>
          </p:cNvPr>
          <p:cNvSpPr>
            <a:spLocks noGrp="1"/>
          </p:cNvSpPr>
          <p:nvPr>
            <p:ph type="sldNum" sz="quarter" idx="12"/>
          </p:nvPr>
        </p:nvSpPr>
        <p:spPr/>
        <p:txBody>
          <a:bodyPr/>
          <a:lstStyle/>
          <a:p>
            <a:fld id="{E9549862-13E2-C34D-815E-8545BD36FC59}" type="slidenum">
              <a:rPr lang="en-US" smtClean="0">
                <a:solidFill>
                  <a:srgbClr val="6D7777"/>
                </a:solidFill>
              </a:rPr>
              <a:pPr/>
              <a:t>31</a:t>
            </a:fld>
            <a:endParaRPr lang="en-US" dirty="0">
              <a:solidFill>
                <a:srgbClr val="6D7777"/>
              </a:solidFill>
            </a:endParaRPr>
          </a:p>
        </p:txBody>
      </p:sp>
    </p:spTree>
    <p:extLst>
      <p:ext uri="{BB962C8B-B14F-4D97-AF65-F5344CB8AC3E}">
        <p14:creationId xmlns:p14="http://schemas.microsoft.com/office/powerpoint/2010/main" val="1826737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93235" y="1113721"/>
            <a:ext cx="3552233" cy="3560467"/>
          </a:xfrm>
          <a:prstGeom prst="rect">
            <a:avLst/>
          </a:prstGeom>
        </p:spPr>
        <p:txBody>
          <a:bodyPr vert="horz" lIns="0" tIns="28484" rIns="56968" bIns="28484" rtlCol="0">
            <a:noAutofit/>
          </a:bodyPr>
          <a:lstStyle>
            <a:lvl1pPr marL="0" indent="0" algn="l" defTabSz="728758" rtl="0" eaLnBrk="1" latinLnBrk="0" hangingPunct="1">
              <a:spcBef>
                <a:spcPts val="960"/>
              </a:spcBef>
              <a:buClr>
                <a:schemeClr val="tx1"/>
              </a:buClr>
              <a:buFontTx/>
              <a:buNone/>
              <a:defRPr sz="3200" kern="1200">
                <a:solidFill>
                  <a:srgbClr val="595959"/>
                </a:solidFill>
                <a:latin typeface="+mn-lt"/>
                <a:ea typeface="+mn-ea"/>
                <a:cs typeface="+mn-cs"/>
              </a:defRPr>
            </a:lvl1pPr>
            <a:lvl2pPr marL="635237" indent="-253078" algn="l" defTabSz="728758" rtl="0" eaLnBrk="1" latinLnBrk="0" hangingPunct="1">
              <a:spcBef>
                <a:spcPts val="960"/>
              </a:spcBef>
              <a:buClr>
                <a:schemeClr val="accent5"/>
              </a:buClr>
              <a:buFont typeface="Arial"/>
              <a:buChar char="•"/>
              <a:defRPr sz="2880" kern="1200">
                <a:solidFill>
                  <a:srgbClr val="595959"/>
                </a:solidFill>
                <a:latin typeface="+mn-lt"/>
                <a:ea typeface="+mn-ea"/>
                <a:cs typeface="+mn-cs"/>
              </a:defRPr>
            </a:lvl2pPr>
            <a:lvl3pPr marL="946506" indent="-275939" algn="l" defTabSz="728758" rtl="0" eaLnBrk="1" latinLnBrk="0" hangingPunct="1">
              <a:spcBef>
                <a:spcPts val="960"/>
              </a:spcBef>
              <a:buClr>
                <a:schemeClr val="tx1"/>
              </a:buClr>
              <a:buFont typeface="Lucida Grande"/>
              <a:buChar char="–"/>
              <a:defRPr sz="2560" kern="1200">
                <a:solidFill>
                  <a:srgbClr val="595959"/>
                </a:solidFill>
                <a:latin typeface="+mn-lt"/>
                <a:ea typeface="+mn-ea"/>
                <a:cs typeface="+mn-cs"/>
              </a:defRPr>
            </a:lvl3pPr>
            <a:lvl4pPr marL="1424952" indent="-478333" algn="l" defTabSz="728758" rtl="0" eaLnBrk="1" latinLnBrk="0" hangingPunct="1">
              <a:spcBef>
                <a:spcPts val="960"/>
              </a:spcBef>
              <a:buClr>
                <a:schemeClr val="tx1"/>
              </a:buClr>
              <a:buFont typeface="Lucida Grande"/>
              <a:buChar char="–"/>
              <a:defRPr sz="2240" kern="1200">
                <a:solidFill>
                  <a:srgbClr val="595959"/>
                </a:solidFill>
                <a:latin typeface="+mn-lt"/>
                <a:ea typeface="+mn-ea"/>
                <a:cs typeface="+mn-cs"/>
              </a:defRPr>
            </a:lvl4pPr>
            <a:lvl5pPr marL="1713360" indent="-288525" algn="l" defTabSz="728758" rtl="0" eaLnBrk="1" latinLnBrk="0" hangingPunct="1">
              <a:spcBef>
                <a:spcPts val="960"/>
              </a:spcBef>
              <a:buClr>
                <a:schemeClr val="tx1"/>
              </a:buClr>
              <a:buFont typeface="Lucida Grande"/>
              <a:buChar char="–"/>
              <a:defRPr sz="2240" kern="1200">
                <a:solidFill>
                  <a:srgbClr val="595959"/>
                </a:solidFill>
                <a:latin typeface="+mn-lt"/>
                <a:ea typeface="+mn-ea"/>
                <a:cs typeface="+mn-cs"/>
              </a:defRPr>
            </a:lvl5pPr>
            <a:lvl6pPr marL="4008845" indent="-364378" algn="l" defTabSz="728758" rtl="0" eaLnBrk="1" latinLnBrk="0" hangingPunct="1">
              <a:spcBef>
                <a:spcPct val="20000"/>
              </a:spcBef>
              <a:buFont typeface="Arial"/>
              <a:buChar char="•"/>
              <a:defRPr sz="3200" kern="1200">
                <a:solidFill>
                  <a:schemeClr val="tx1"/>
                </a:solidFill>
                <a:latin typeface="+mn-lt"/>
                <a:ea typeface="+mn-ea"/>
                <a:cs typeface="+mn-cs"/>
              </a:defRPr>
            </a:lvl6pPr>
            <a:lvl7pPr marL="4737830" indent="-364378" algn="l" defTabSz="728758" rtl="0" eaLnBrk="1" latinLnBrk="0" hangingPunct="1">
              <a:spcBef>
                <a:spcPct val="20000"/>
              </a:spcBef>
              <a:buFont typeface="Arial"/>
              <a:buChar char="•"/>
              <a:defRPr sz="3200" kern="1200">
                <a:solidFill>
                  <a:schemeClr val="tx1"/>
                </a:solidFill>
                <a:latin typeface="+mn-lt"/>
                <a:ea typeface="+mn-ea"/>
                <a:cs typeface="+mn-cs"/>
              </a:defRPr>
            </a:lvl7pPr>
            <a:lvl8pPr marL="5466702" indent="-364378" algn="l" defTabSz="728758" rtl="0" eaLnBrk="1" latinLnBrk="0" hangingPunct="1">
              <a:spcBef>
                <a:spcPct val="20000"/>
              </a:spcBef>
              <a:buFont typeface="Arial"/>
              <a:buChar char="•"/>
              <a:defRPr sz="3200" kern="1200">
                <a:solidFill>
                  <a:schemeClr val="tx1"/>
                </a:solidFill>
                <a:latin typeface="+mn-lt"/>
                <a:ea typeface="+mn-ea"/>
                <a:cs typeface="+mn-cs"/>
              </a:defRPr>
            </a:lvl8pPr>
            <a:lvl9pPr marL="6195613" indent="-364378" algn="l" defTabSz="728758" rtl="0" eaLnBrk="1" latinLnBrk="0" hangingPunct="1">
              <a:spcBef>
                <a:spcPct val="20000"/>
              </a:spcBef>
              <a:buFont typeface="Arial"/>
              <a:buChar char="•"/>
              <a:defRPr sz="3200" kern="1200">
                <a:solidFill>
                  <a:schemeClr val="tx1"/>
                </a:solidFill>
                <a:latin typeface="+mn-lt"/>
                <a:ea typeface="+mn-ea"/>
                <a:cs typeface="+mn-cs"/>
              </a:defRPr>
            </a:lvl9pPr>
          </a:lstStyle>
          <a:p>
            <a:pPr marL="285739" indent="-285739">
              <a:buClr>
                <a:srgbClr val="6D7777"/>
              </a:buClr>
              <a:buFont typeface="Arial" charset="0"/>
              <a:buChar char="•"/>
            </a:pPr>
            <a:r>
              <a:rPr lang="en-US" sz="1725">
                <a:solidFill>
                  <a:srgbClr val="5E5E5E"/>
                </a:solidFill>
              </a:rPr>
              <a:t>Bundled Images</a:t>
            </a:r>
            <a:br>
              <a:rPr lang="en-US" sz="1725"/>
            </a:br>
            <a:r>
              <a:rPr lang="en-US" sz="1125" i="1"/>
              <a:t>Import Docker images from bundle into private registry, or import any Docker image you want to deploy across your nodes.</a:t>
            </a:r>
          </a:p>
          <a:p>
            <a:pPr marL="285739" indent="-285739">
              <a:buClr>
                <a:srgbClr val="6D7777"/>
              </a:buClr>
              <a:buFont typeface="Arial" charset="0"/>
              <a:buChar char="•"/>
            </a:pPr>
            <a:endParaRPr lang="en-US" sz="1125" i="1"/>
          </a:p>
          <a:p>
            <a:pPr marL="285739" indent="-285739">
              <a:buClr>
                <a:srgbClr val="6D7777"/>
              </a:buClr>
              <a:buFont typeface="Arial" charset="0"/>
              <a:buChar char="•"/>
            </a:pPr>
            <a:endParaRPr lang="en-US" sz="1500" i="1"/>
          </a:p>
          <a:p>
            <a:pPr marL="285739" indent="-285739">
              <a:buClr>
                <a:srgbClr val="6D7777"/>
              </a:buClr>
              <a:buFont typeface="Arial" charset="0"/>
              <a:buChar char="•"/>
            </a:pPr>
            <a:r>
              <a:rPr lang="en-US" sz="1725">
                <a:solidFill>
                  <a:srgbClr val="5E5E5E"/>
                </a:solidFill>
              </a:rPr>
              <a:t>Secure Access</a:t>
            </a:r>
            <a:br>
              <a:rPr lang="en-US" sz="1725"/>
            </a:br>
            <a:r>
              <a:rPr lang="en-US" sz="1125" i="1"/>
              <a:t>Add only the images you approve of so your developers have trusted, validated images to build from.</a:t>
            </a:r>
            <a:endParaRPr lang="en-US" sz="1575"/>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467" y="546846"/>
            <a:ext cx="5298533" cy="4222072"/>
          </a:xfrm>
          <a:prstGeom prst="rect">
            <a:avLst/>
          </a:prstGeom>
        </p:spPr>
      </p:pic>
      <p:sp>
        <p:nvSpPr>
          <p:cNvPr id="5" name="Rectangle 4"/>
          <p:cNvSpPr/>
          <p:nvPr/>
        </p:nvSpPr>
        <p:spPr>
          <a:xfrm>
            <a:off x="54802" y="4149674"/>
            <a:ext cx="4391939" cy="611704"/>
          </a:xfrm>
          <a:prstGeom prst="rect">
            <a:avLst/>
          </a:prstGeom>
          <a:solidFill>
            <a:srgbClr val="92D050"/>
          </a:solidFill>
          <a:ln>
            <a:solidFill>
              <a:schemeClr val="accent1"/>
            </a:solidFill>
          </a:ln>
        </p:spPr>
        <p:txBody>
          <a:bodyPr wrap="square" lIns="57148" tIns="28574" rIns="57148" bIns="28574">
            <a:spAutoFit/>
          </a:bodyPr>
          <a:lstStyle/>
          <a:p>
            <a:r>
              <a:rPr lang="en-US" sz="900" dirty="0" err="1">
                <a:solidFill>
                  <a:schemeClr val="bg2"/>
                </a:solidFill>
                <a:latin typeface="Courier" charset="0"/>
                <a:ea typeface="Courier" charset="0"/>
                <a:cs typeface="Courier" charset="0"/>
              </a:rPr>
              <a:t>kubectl</a:t>
            </a:r>
            <a:r>
              <a:rPr lang="en-US" sz="900" dirty="0">
                <a:solidFill>
                  <a:schemeClr val="bg2"/>
                </a:solidFill>
                <a:latin typeface="Courier" charset="0"/>
                <a:ea typeface="Courier" charset="0"/>
                <a:cs typeface="Courier" charset="0"/>
              </a:rPr>
              <a:t> get </a:t>
            </a:r>
            <a:r>
              <a:rPr lang="en-US" sz="900" dirty="0" err="1">
                <a:solidFill>
                  <a:schemeClr val="bg2"/>
                </a:solidFill>
                <a:latin typeface="Courier" charset="0"/>
                <a:ea typeface="Courier" charset="0"/>
                <a:cs typeface="Courier" charset="0"/>
              </a:rPr>
              <a:t>serviceaccounts</a:t>
            </a:r>
            <a:r>
              <a:rPr lang="en-US" sz="900" dirty="0">
                <a:solidFill>
                  <a:schemeClr val="bg2"/>
                </a:solidFill>
                <a:latin typeface="Courier" charset="0"/>
                <a:ea typeface="Courier" charset="0"/>
                <a:cs typeface="Courier" charset="0"/>
              </a:rPr>
              <a:t> default -o </a:t>
            </a:r>
            <a:r>
              <a:rPr lang="en-US" sz="900" dirty="0" err="1">
                <a:solidFill>
                  <a:schemeClr val="bg2"/>
                </a:solidFill>
                <a:latin typeface="Courier" charset="0"/>
                <a:ea typeface="Courier" charset="0"/>
                <a:cs typeface="Courier" charset="0"/>
              </a:rPr>
              <a:t>json</a:t>
            </a:r>
            <a:r>
              <a:rPr lang="en-US" sz="900" dirty="0">
                <a:solidFill>
                  <a:schemeClr val="bg2"/>
                </a:solidFill>
                <a:latin typeface="Courier" charset="0"/>
                <a:ea typeface="Courier" charset="0"/>
                <a:cs typeface="Courier" charset="0"/>
              </a:rPr>
              <a:t> | </a:t>
            </a:r>
            <a:r>
              <a:rPr lang="en-US" sz="900" dirty="0" err="1">
                <a:solidFill>
                  <a:schemeClr val="bg2"/>
                </a:solidFill>
                <a:latin typeface="Courier" charset="0"/>
                <a:ea typeface="Courier" charset="0"/>
                <a:cs typeface="Courier" charset="0"/>
              </a:rPr>
              <a:t>jq</a:t>
            </a:r>
            <a:r>
              <a:rPr lang="en-US" sz="900" dirty="0">
                <a:solidFill>
                  <a:schemeClr val="bg2"/>
                </a:solidFill>
                <a:latin typeface="Courier" charset="0"/>
                <a:ea typeface="Courier" charset="0"/>
                <a:cs typeface="Courier" charset="0"/>
              </a:rPr>
              <a:t> 'del(.</a:t>
            </a:r>
            <a:r>
              <a:rPr lang="en-US" sz="900" dirty="0" err="1">
                <a:solidFill>
                  <a:schemeClr val="bg2"/>
                </a:solidFill>
                <a:latin typeface="Courier" charset="0"/>
                <a:ea typeface="Courier" charset="0"/>
                <a:cs typeface="Courier" charset="0"/>
              </a:rPr>
              <a:t>metadata.resourceVersion</a:t>
            </a:r>
            <a:r>
              <a:rPr lang="en-US" sz="900" dirty="0">
                <a:solidFill>
                  <a:schemeClr val="bg2"/>
                </a:solidFill>
                <a:latin typeface="Courier" charset="0"/>
                <a:ea typeface="Courier" charset="0"/>
                <a:cs typeface="Courier" charset="0"/>
              </a:rPr>
              <a:t>)' | </a:t>
            </a:r>
            <a:r>
              <a:rPr lang="en-US" sz="900" dirty="0" err="1">
                <a:solidFill>
                  <a:schemeClr val="bg2"/>
                </a:solidFill>
                <a:latin typeface="Courier" charset="0"/>
                <a:ea typeface="Courier" charset="0"/>
                <a:cs typeface="Courier" charset="0"/>
              </a:rPr>
              <a:t>jq</a:t>
            </a:r>
            <a:r>
              <a:rPr lang="en-US" sz="900" dirty="0">
                <a:solidFill>
                  <a:schemeClr val="bg2"/>
                </a:solidFill>
                <a:latin typeface="Courier" charset="0"/>
                <a:ea typeface="Courier" charset="0"/>
                <a:cs typeface="Courier" charset="0"/>
              </a:rPr>
              <a:t> '</a:t>
            </a:r>
            <a:r>
              <a:rPr lang="en-US" sz="900" dirty="0" err="1">
                <a:solidFill>
                  <a:schemeClr val="bg2"/>
                </a:solidFill>
                <a:latin typeface="Courier" charset="0"/>
                <a:ea typeface="Courier" charset="0"/>
                <a:cs typeface="Courier" charset="0"/>
              </a:rPr>
              <a:t>setpath</a:t>
            </a:r>
            <a:r>
              <a:rPr lang="en-US" sz="900" dirty="0">
                <a:solidFill>
                  <a:schemeClr val="bg2"/>
                </a:solidFill>
                <a:latin typeface="Courier" charset="0"/>
                <a:ea typeface="Courier" charset="0"/>
                <a:cs typeface="Courier" charset="0"/>
              </a:rPr>
              <a:t>(["</a:t>
            </a:r>
            <a:r>
              <a:rPr lang="en-US" sz="900" dirty="0" err="1">
                <a:solidFill>
                  <a:schemeClr val="bg2"/>
                </a:solidFill>
                <a:latin typeface="Courier" charset="0"/>
                <a:ea typeface="Courier" charset="0"/>
                <a:cs typeface="Courier" charset="0"/>
              </a:rPr>
              <a:t>imagePullSecrets</a:t>
            </a:r>
            <a:r>
              <a:rPr lang="en-US" sz="900" dirty="0">
                <a:solidFill>
                  <a:schemeClr val="bg2"/>
                </a:solidFill>
                <a:latin typeface="Courier" charset="0"/>
                <a:ea typeface="Courier" charset="0"/>
                <a:cs typeface="Courier" charset="0"/>
              </a:rPr>
              <a:t>"];[{"name":"</a:t>
            </a:r>
            <a:r>
              <a:rPr lang="en-US" sz="900" dirty="0" err="1">
                <a:solidFill>
                  <a:schemeClr val="bg2"/>
                </a:solidFill>
                <a:latin typeface="Courier" charset="0"/>
                <a:ea typeface="Courier" charset="0"/>
                <a:cs typeface="Courier" charset="0"/>
              </a:rPr>
              <a:t>admin.registrykey</a:t>
            </a:r>
            <a:r>
              <a:rPr lang="en-US" sz="900" dirty="0">
                <a:solidFill>
                  <a:schemeClr val="bg2"/>
                </a:solidFill>
                <a:latin typeface="Courier" charset="0"/>
                <a:ea typeface="Courier" charset="0"/>
                <a:cs typeface="Courier" charset="0"/>
              </a:rPr>
              <a:t>"}])' | </a:t>
            </a:r>
            <a:r>
              <a:rPr lang="en-US" sz="900" dirty="0" err="1">
                <a:solidFill>
                  <a:schemeClr val="bg2"/>
                </a:solidFill>
                <a:latin typeface="Courier" charset="0"/>
                <a:ea typeface="Courier" charset="0"/>
                <a:cs typeface="Courier" charset="0"/>
              </a:rPr>
              <a:t>kubectl</a:t>
            </a:r>
            <a:r>
              <a:rPr lang="en-US" sz="900" dirty="0">
                <a:solidFill>
                  <a:schemeClr val="bg2"/>
                </a:solidFill>
                <a:latin typeface="Courier" charset="0"/>
                <a:ea typeface="Courier" charset="0"/>
                <a:cs typeface="Courier" charset="0"/>
              </a:rPr>
              <a:t> replace </a:t>
            </a:r>
            <a:r>
              <a:rPr lang="en-US" sz="900" dirty="0" err="1">
                <a:solidFill>
                  <a:schemeClr val="bg2"/>
                </a:solidFill>
                <a:latin typeface="Courier" charset="0"/>
                <a:ea typeface="Courier" charset="0"/>
                <a:cs typeface="Courier" charset="0"/>
              </a:rPr>
              <a:t>serviceaccount</a:t>
            </a:r>
            <a:r>
              <a:rPr lang="en-US" sz="900" dirty="0">
                <a:solidFill>
                  <a:schemeClr val="bg2"/>
                </a:solidFill>
                <a:latin typeface="Courier" charset="0"/>
                <a:ea typeface="Courier" charset="0"/>
                <a:cs typeface="Courier" charset="0"/>
              </a:rPr>
              <a:t> default -f -</a:t>
            </a:r>
          </a:p>
        </p:txBody>
      </p:sp>
      <p:sp>
        <p:nvSpPr>
          <p:cNvPr id="6" name="Rectangle 5"/>
          <p:cNvSpPr/>
          <p:nvPr/>
        </p:nvSpPr>
        <p:spPr>
          <a:xfrm>
            <a:off x="0" y="3918841"/>
            <a:ext cx="3616371" cy="207747"/>
          </a:xfrm>
          <a:prstGeom prst="rect">
            <a:avLst/>
          </a:prstGeom>
        </p:spPr>
        <p:txBody>
          <a:bodyPr wrap="none" lIns="57148" tIns="28574" rIns="57148" bIns="28574">
            <a:spAutoFit/>
          </a:bodyPr>
          <a:lstStyle/>
          <a:p>
            <a:r>
              <a:rPr lang="en-US" sz="975">
                <a:solidFill>
                  <a:srgbClr val="6D7777"/>
                </a:solidFill>
              </a:rPr>
              <a:t>Command so all deploying pods can access private image repo</a:t>
            </a:r>
          </a:p>
        </p:txBody>
      </p:sp>
      <p:sp>
        <p:nvSpPr>
          <p:cNvPr id="2" name="Rectangle 1"/>
          <p:cNvSpPr/>
          <p:nvPr/>
        </p:nvSpPr>
        <p:spPr>
          <a:xfrm>
            <a:off x="259690" y="639957"/>
            <a:ext cx="4844397" cy="288539"/>
          </a:xfrm>
          <a:prstGeom prst="rect">
            <a:avLst/>
          </a:prstGeom>
        </p:spPr>
        <p:txBody>
          <a:bodyPr wrap="square" lIns="57148" tIns="28574" rIns="57148" bIns="28574">
            <a:spAutoFit/>
          </a:bodyPr>
          <a:lstStyle/>
          <a:p>
            <a:r>
              <a:rPr lang="en-US" sz="1500" i="1">
                <a:solidFill>
                  <a:srgbClr val="5E5E5E"/>
                </a:solidFill>
              </a:rPr>
              <a:t>Built-in storage for your Docker images</a:t>
            </a:r>
            <a:endParaRPr lang="en-US" sz="1725" i="1">
              <a:solidFill>
                <a:srgbClr val="6D7777"/>
              </a:solidFill>
            </a:endParaRPr>
          </a:p>
        </p:txBody>
      </p:sp>
      <p:sp>
        <p:nvSpPr>
          <p:cNvPr id="10" name="Footer Placeholder 3">
            <a:extLst>
              <a:ext uri="{FF2B5EF4-FFF2-40B4-BE49-F238E27FC236}">
                <a16:creationId xmlns:a16="http://schemas.microsoft.com/office/drawing/2014/main" id="{6E9CB8C0-BD98-3549-9C56-C6303ABC835A}"/>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12" name="Title 1">
            <a:extLst>
              <a:ext uri="{FF2B5EF4-FFF2-40B4-BE49-F238E27FC236}">
                <a16:creationId xmlns:a16="http://schemas.microsoft.com/office/drawing/2014/main" id="{1B9F0584-46AC-414D-B03D-1091786113FA}"/>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Private Image Repository</a:t>
            </a:r>
          </a:p>
        </p:txBody>
      </p:sp>
      <p:sp>
        <p:nvSpPr>
          <p:cNvPr id="4" name="Slide Number Placeholder 3">
            <a:extLst>
              <a:ext uri="{FF2B5EF4-FFF2-40B4-BE49-F238E27FC236}">
                <a16:creationId xmlns:a16="http://schemas.microsoft.com/office/drawing/2014/main" id="{35BB6A5C-565E-2F43-B9F1-4F8E3D41C91F}"/>
              </a:ext>
            </a:extLst>
          </p:cNvPr>
          <p:cNvSpPr>
            <a:spLocks noGrp="1"/>
          </p:cNvSpPr>
          <p:nvPr>
            <p:ph type="sldNum" sz="quarter" idx="12"/>
          </p:nvPr>
        </p:nvSpPr>
        <p:spPr/>
        <p:txBody>
          <a:bodyPr/>
          <a:lstStyle/>
          <a:p>
            <a:fld id="{E9549862-13E2-C34D-815E-8545BD36FC59}" type="slidenum">
              <a:rPr lang="en-US" smtClean="0">
                <a:solidFill>
                  <a:srgbClr val="6D7777"/>
                </a:solidFill>
              </a:rPr>
              <a:pPr/>
              <a:t>32</a:t>
            </a:fld>
            <a:endParaRPr lang="en-US" dirty="0">
              <a:solidFill>
                <a:srgbClr val="6D7777"/>
              </a:solidFill>
            </a:endParaRPr>
          </a:p>
        </p:txBody>
      </p:sp>
    </p:spTree>
    <p:extLst>
      <p:ext uri="{BB962C8B-B14F-4D97-AF65-F5344CB8AC3E}">
        <p14:creationId xmlns:p14="http://schemas.microsoft.com/office/powerpoint/2010/main" val="3934623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7225" y="1575893"/>
            <a:ext cx="5205844" cy="2982191"/>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8001" t="20400" r="17675" b="20719"/>
          <a:stretch/>
        </p:blipFill>
        <p:spPr>
          <a:xfrm>
            <a:off x="8351072" y="119141"/>
            <a:ext cx="685222" cy="587995"/>
          </a:xfrm>
          <a:prstGeom prst="rect">
            <a:avLst/>
          </a:prstGeom>
        </p:spPr>
      </p:pic>
      <p:sp>
        <p:nvSpPr>
          <p:cNvPr id="12" name="Text Placeholder 4"/>
          <p:cNvSpPr txBox="1">
            <a:spLocks/>
          </p:cNvSpPr>
          <p:nvPr/>
        </p:nvSpPr>
        <p:spPr>
          <a:xfrm>
            <a:off x="197671" y="986894"/>
            <a:ext cx="8533343" cy="273246"/>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a:buFont typeface="Arial"/>
              <a:buChar char="•"/>
            </a:pPr>
            <a:r>
              <a:rPr lang="en-US" sz="1800" dirty="0">
                <a:solidFill>
                  <a:srgbClr val="1D3649"/>
                </a:solidFill>
              </a:rPr>
              <a:t>Vulnerability Advisor is available as free content on IBM Cloud Private</a:t>
            </a:r>
          </a:p>
        </p:txBody>
      </p:sp>
      <p:sp>
        <p:nvSpPr>
          <p:cNvPr id="2" name="Footer Placeholder 1">
            <a:extLst>
              <a:ext uri="{FF2B5EF4-FFF2-40B4-BE49-F238E27FC236}">
                <a16:creationId xmlns:a16="http://schemas.microsoft.com/office/drawing/2014/main" id="{6EB296D8-93D7-B047-BEF0-A44F0D7E0CC2}"/>
              </a:ext>
            </a:extLst>
          </p:cNvPr>
          <p:cNvSpPr>
            <a:spLocks noGrp="1"/>
          </p:cNvSpPr>
          <p:nvPr>
            <p:ph type="ftr" sz="quarter" idx="11"/>
          </p:nvPr>
        </p:nvSpPr>
        <p:spPr/>
        <p:txBody>
          <a:bodyPr/>
          <a:lstStyle/>
          <a:p>
            <a:r>
              <a:rPr lang="de-DE" dirty="0">
                <a:solidFill>
                  <a:schemeClr val="bg1"/>
                </a:solidFill>
              </a:rPr>
              <a:t>IBM Private Cloud Boot-camp / June 2018 / © 2018 IBM Corporation</a:t>
            </a:r>
            <a:endParaRPr lang="en-US" dirty="0">
              <a:solidFill>
                <a:schemeClr val="bg1"/>
              </a:solidFill>
            </a:endParaRPr>
          </a:p>
        </p:txBody>
      </p:sp>
      <p:sp>
        <p:nvSpPr>
          <p:cNvPr id="8" name="Title 1">
            <a:extLst>
              <a:ext uri="{FF2B5EF4-FFF2-40B4-BE49-F238E27FC236}">
                <a16:creationId xmlns:a16="http://schemas.microsoft.com/office/drawing/2014/main" id="{DB1C68DE-FF2B-7248-AB2B-E3CD26DD6D2D}"/>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Vulnerability Assessment</a:t>
            </a:r>
          </a:p>
        </p:txBody>
      </p:sp>
      <p:sp>
        <p:nvSpPr>
          <p:cNvPr id="3" name="Slide Number Placeholder 2">
            <a:extLst>
              <a:ext uri="{FF2B5EF4-FFF2-40B4-BE49-F238E27FC236}">
                <a16:creationId xmlns:a16="http://schemas.microsoft.com/office/drawing/2014/main" id="{1EB1CFE5-6CED-A640-8F80-7B1320508917}"/>
              </a:ext>
            </a:extLst>
          </p:cNvPr>
          <p:cNvSpPr>
            <a:spLocks noGrp="1"/>
          </p:cNvSpPr>
          <p:nvPr>
            <p:ph type="sldNum" sz="quarter" idx="10"/>
          </p:nvPr>
        </p:nvSpPr>
        <p:spPr/>
        <p:txBody>
          <a:bodyPr/>
          <a:lstStyle/>
          <a:p>
            <a:fld id="{D0BE6F14-FF48-0F4F-A8AA-2E3F25371E4A}" type="slidenum">
              <a:rPr lang="en-US" smtClean="0">
                <a:solidFill>
                  <a:srgbClr val="FFFFFF"/>
                </a:solidFill>
              </a:rPr>
              <a:pPr/>
              <a:t>33</a:t>
            </a:fld>
            <a:endParaRPr lang="en-US">
              <a:solidFill>
                <a:srgbClr val="FFFFFF"/>
              </a:solidFill>
            </a:endParaRPr>
          </a:p>
        </p:txBody>
      </p:sp>
    </p:spTree>
    <p:extLst>
      <p:ext uri="{BB962C8B-B14F-4D97-AF65-F5344CB8AC3E}">
        <p14:creationId xmlns:p14="http://schemas.microsoft.com/office/powerpoint/2010/main" val="930137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43331-C685-4617-8DA3-06CB4AF2AC7B}"/>
              </a:ext>
            </a:extLst>
          </p:cNvPr>
          <p:cNvSpPr>
            <a:spLocks noGrp="1"/>
          </p:cNvSpPr>
          <p:nvPr>
            <p:ph idx="1"/>
          </p:nvPr>
        </p:nvSpPr>
        <p:spPr>
          <a:xfrm>
            <a:off x="228600" y="798786"/>
            <a:ext cx="8686800" cy="3893483"/>
          </a:xfrm>
        </p:spPr>
        <p:txBody>
          <a:bodyPr/>
          <a:lstStyle/>
          <a:p>
            <a:pPr marL="342900" indent="-342900">
              <a:buFont typeface="Arial"/>
              <a:buChar char="•"/>
            </a:pPr>
            <a:r>
              <a:rPr lang="en-US" sz="1800" dirty="0"/>
              <a:t>Calico based configuration of network connectivity</a:t>
            </a:r>
          </a:p>
          <a:p>
            <a:pPr marL="739875" lvl="1" indent="-342900"/>
            <a:r>
              <a:rPr lang="en-US" sz="1800" dirty="0"/>
              <a:t>Isolated subnet for each project inside an ICP cluster. </a:t>
            </a:r>
          </a:p>
          <a:p>
            <a:pPr marL="739875" lvl="1" indent="-342900"/>
            <a:r>
              <a:rPr lang="en-US" sz="1800" dirty="0"/>
              <a:t>Fine grained control over the sharing of objects within a single namespace.</a:t>
            </a:r>
          </a:p>
        </p:txBody>
      </p:sp>
      <p:sp>
        <p:nvSpPr>
          <p:cNvPr id="5" name="Footer Placeholder 3">
            <a:extLst>
              <a:ext uri="{FF2B5EF4-FFF2-40B4-BE49-F238E27FC236}">
                <a16:creationId xmlns:a16="http://schemas.microsoft.com/office/drawing/2014/main" id="{A95F7FB4-597A-A448-AE24-8F62903B5AD9}"/>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25EC72B1-DC6D-6245-86D6-2F45B6C07BD1}"/>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Network Security</a:t>
            </a:r>
          </a:p>
        </p:txBody>
      </p:sp>
      <p:sp>
        <p:nvSpPr>
          <p:cNvPr id="2" name="Slide Number Placeholder 1">
            <a:extLst>
              <a:ext uri="{FF2B5EF4-FFF2-40B4-BE49-F238E27FC236}">
                <a16:creationId xmlns:a16="http://schemas.microsoft.com/office/drawing/2014/main" id="{6B49403E-27C0-BB41-A4DB-6C2725D79ED5}"/>
              </a:ext>
            </a:extLst>
          </p:cNvPr>
          <p:cNvSpPr>
            <a:spLocks noGrp="1"/>
          </p:cNvSpPr>
          <p:nvPr>
            <p:ph type="sldNum" sz="quarter" idx="12"/>
          </p:nvPr>
        </p:nvSpPr>
        <p:spPr/>
        <p:txBody>
          <a:bodyPr/>
          <a:lstStyle/>
          <a:p>
            <a:fld id="{E9549862-13E2-C34D-815E-8545BD36FC59}" type="slidenum">
              <a:rPr lang="en-US" smtClean="0">
                <a:solidFill>
                  <a:srgbClr val="6D7777"/>
                </a:solidFill>
              </a:rPr>
              <a:pPr/>
              <a:t>34</a:t>
            </a:fld>
            <a:endParaRPr lang="en-US" dirty="0">
              <a:solidFill>
                <a:srgbClr val="6D7777"/>
              </a:solidFill>
            </a:endParaRPr>
          </a:p>
        </p:txBody>
      </p:sp>
    </p:spTree>
    <p:extLst>
      <p:ext uri="{BB962C8B-B14F-4D97-AF65-F5344CB8AC3E}">
        <p14:creationId xmlns:p14="http://schemas.microsoft.com/office/powerpoint/2010/main" val="691966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D4C4E-5C33-4D86-9378-B024968381A3}"/>
              </a:ext>
            </a:extLst>
          </p:cNvPr>
          <p:cNvSpPr>
            <a:spLocks noGrp="1"/>
          </p:cNvSpPr>
          <p:nvPr>
            <p:ph idx="1"/>
          </p:nvPr>
        </p:nvSpPr>
        <p:spPr>
          <a:xfrm>
            <a:off x="268835" y="901752"/>
            <a:ext cx="8393711" cy="3856517"/>
          </a:xfrm>
        </p:spPr>
        <p:txBody>
          <a:bodyPr/>
          <a:lstStyle/>
          <a:p>
            <a:pPr marL="342900" indent="-342900">
              <a:buFont typeface="Arial"/>
              <a:buChar char="•"/>
            </a:pPr>
            <a:r>
              <a:rPr lang="en-US" sz="1800" dirty="0"/>
              <a:t>Any ICP state e.g., </a:t>
            </a:r>
            <a:r>
              <a:rPr lang="en-US" sz="1800" dirty="0" err="1"/>
              <a:t>Kubernetes</a:t>
            </a:r>
            <a:r>
              <a:rPr lang="en-US" sz="1800" dirty="0"/>
              <a:t> </a:t>
            </a:r>
            <a:r>
              <a:rPr lang="en-US" sz="1800" dirty="0" err="1"/>
              <a:t>etcd</a:t>
            </a:r>
            <a:r>
              <a:rPr lang="en-US" sz="1800" dirty="0"/>
              <a:t> (</a:t>
            </a:r>
            <a:r>
              <a:rPr lang="en-US" sz="1800" b="1" dirty="0" err="1"/>
              <a:t>var</a:t>
            </a:r>
            <a:r>
              <a:rPr lang="en-US" sz="1800" b="1" dirty="0"/>
              <a:t>/lib</a:t>
            </a:r>
            <a:r>
              <a:rPr lang="en-US" sz="1800" dirty="0"/>
              <a:t>), Image manager (</a:t>
            </a:r>
            <a:r>
              <a:rPr lang="en-US" sz="1800" b="1" dirty="0"/>
              <a:t>/</a:t>
            </a:r>
            <a:r>
              <a:rPr lang="en-US" sz="1800" b="1" dirty="0" err="1"/>
              <a:t>var</a:t>
            </a:r>
            <a:r>
              <a:rPr lang="en-US" sz="1800" b="1" dirty="0"/>
              <a:t>/lib/registry</a:t>
            </a:r>
            <a:r>
              <a:rPr lang="en-US" sz="1800" dirty="0"/>
              <a:t>), other ICP services (</a:t>
            </a:r>
            <a:r>
              <a:rPr lang="en-US" sz="1800" b="1" dirty="0"/>
              <a:t>/</a:t>
            </a:r>
            <a:r>
              <a:rPr lang="en-US" sz="1800" b="1" dirty="0" err="1"/>
              <a:t>var</a:t>
            </a:r>
            <a:r>
              <a:rPr lang="en-US" sz="1800" b="1" dirty="0"/>
              <a:t>/lib/</a:t>
            </a:r>
            <a:r>
              <a:rPr lang="en-US" sz="1800" b="1" dirty="0" err="1"/>
              <a:t>icp</a:t>
            </a:r>
            <a:r>
              <a:rPr lang="en-US" sz="1800" dirty="0"/>
              <a:t> and </a:t>
            </a:r>
            <a:r>
              <a:rPr lang="en-US" sz="1800" b="1" dirty="0"/>
              <a:t>/opt/</a:t>
            </a:r>
            <a:r>
              <a:rPr lang="en-US" sz="1800" b="1" dirty="0" err="1"/>
              <a:t>ibm</a:t>
            </a:r>
            <a:r>
              <a:rPr lang="en-US" sz="1800" b="1" dirty="0"/>
              <a:t>/cfc</a:t>
            </a:r>
            <a:r>
              <a:rPr lang="en-US" sz="1800" dirty="0"/>
              <a:t>) need to be protected using file system level or block device level encryption.</a:t>
            </a:r>
          </a:p>
          <a:p>
            <a:pPr marL="342900" indent="-342900">
              <a:buFont typeface="Arial"/>
              <a:buChar char="•"/>
            </a:pPr>
            <a:r>
              <a:rPr lang="en-US" sz="1800" dirty="0"/>
              <a:t>All ICP secrets are accessible only to users who have ‘</a:t>
            </a:r>
            <a:r>
              <a:rPr lang="en-US" sz="1800" b="1" dirty="0"/>
              <a:t>admin</a:t>
            </a:r>
            <a:r>
              <a:rPr lang="en-US" sz="1800" dirty="0"/>
              <a:t>’ role for the ICP console or operating system level admin access.</a:t>
            </a:r>
          </a:p>
          <a:p>
            <a:endParaRPr lang="en-US" sz="1800" dirty="0"/>
          </a:p>
        </p:txBody>
      </p:sp>
      <p:sp>
        <p:nvSpPr>
          <p:cNvPr id="5" name="Footer Placeholder 3">
            <a:extLst>
              <a:ext uri="{FF2B5EF4-FFF2-40B4-BE49-F238E27FC236}">
                <a16:creationId xmlns:a16="http://schemas.microsoft.com/office/drawing/2014/main" id="{6830A695-1D76-254C-A2D7-DF10A9802948}"/>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9C226B7B-F463-9A43-B3AF-04D07923D224}"/>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Data at Rest Protection</a:t>
            </a:r>
          </a:p>
        </p:txBody>
      </p:sp>
      <p:sp>
        <p:nvSpPr>
          <p:cNvPr id="2" name="Slide Number Placeholder 1">
            <a:extLst>
              <a:ext uri="{FF2B5EF4-FFF2-40B4-BE49-F238E27FC236}">
                <a16:creationId xmlns:a16="http://schemas.microsoft.com/office/drawing/2014/main" id="{D7529630-7E38-D947-A54D-EE6CABCD5F47}"/>
              </a:ext>
            </a:extLst>
          </p:cNvPr>
          <p:cNvSpPr>
            <a:spLocks noGrp="1"/>
          </p:cNvSpPr>
          <p:nvPr>
            <p:ph type="sldNum" sz="quarter" idx="12"/>
          </p:nvPr>
        </p:nvSpPr>
        <p:spPr/>
        <p:txBody>
          <a:bodyPr/>
          <a:lstStyle/>
          <a:p>
            <a:fld id="{E9549862-13E2-C34D-815E-8545BD36FC59}" type="slidenum">
              <a:rPr lang="en-US" smtClean="0">
                <a:solidFill>
                  <a:srgbClr val="6D7777"/>
                </a:solidFill>
              </a:rPr>
              <a:pPr/>
              <a:t>35</a:t>
            </a:fld>
            <a:endParaRPr lang="en-US" dirty="0">
              <a:solidFill>
                <a:srgbClr val="6D7777"/>
              </a:solidFill>
            </a:endParaRPr>
          </a:p>
        </p:txBody>
      </p:sp>
    </p:spTree>
    <p:extLst>
      <p:ext uri="{BB962C8B-B14F-4D97-AF65-F5344CB8AC3E}">
        <p14:creationId xmlns:p14="http://schemas.microsoft.com/office/powerpoint/2010/main" val="3053009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8" name="Footer Placeholder 7"/>
          <p:cNvSpPr>
            <a:spLocks noGrp="1"/>
          </p:cNvSpPr>
          <p:nvPr>
            <p:ph type="ftr" sz="quarter" idx="11"/>
          </p:nvPr>
        </p:nvSpPr>
        <p:spPr/>
        <p:txBody>
          <a:bodyPr/>
          <a:lstStyle/>
          <a:p>
            <a:r>
              <a:rPr lang="de-DE">
                <a:solidFill>
                  <a:schemeClr val="bg2"/>
                </a:solidFill>
              </a:rPr>
              <a:t>IBM Private Cloud Boot-camp / June 2018 / © 2018 IBM Corporation</a:t>
            </a:r>
            <a:endParaRPr lang="en-US">
              <a:solidFill>
                <a:schemeClr val="bg2"/>
              </a:solidFill>
            </a:endParaRP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a:t>
            </a: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 </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3" name="Slide Number Placeholder 2">
            <a:extLst>
              <a:ext uri="{FF2B5EF4-FFF2-40B4-BE49-F238E27FC236}">
                <a16:creationId xmlns:a16="http://schemas.microsoft.com/office/drawing/2014/main" id="{858FDB2F-1582-FC47-AF05-F6C2DBAC715F}"/>
              </a:ext>
            </a:extLst>
          </p:cNvPr>
          <p:cNvSpPr>
            <a:spLocks noGrp="1"/>
          </p:cNvSpPr>
          <p:nvPr>
            <p:ph type="sldNum" sz="quarter" idx="10"/>
          </p:nvPr>
        </p:nvSpPr>
        <p:spPr/>
        <p:txBody>
          <a:bodyPr/>
          <a:lstStyle/>
          <a:p>
            <a:fld id="{D0BE6F14-FF48-0F4F-A8AA-2E3F25371E4A}" type="slidenum">
              <a:rPr lang="en-US" smtClean="0"/>
              <a:pPr/>
              <a:t>36</a:t>
            </a:fld>
            <a:endParaRPr lang="en-US"/>
          </a:p>
        </p:txBody>
      </p:sp>
    </p:spTree>
    <p:extLst>
      <p:ext uri="{BB962C8B-B14F-4D97-AF65-F5344CB8AC3E}">
        <p14:creationId xmlns:p14="http://schemas.microsoft.com/office/powerpoint/2010/main" val="1780257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6BEC7-E022-4421-B895-5EC6E3275BD2}"/>
              </a:ext>
            </a:extLst>
          </p:cNvPr>
          <p:cNvSpPr>
            <a:spLocks noGrp="1"/>
          </p:cNvSpPr>
          <p:nvPr>
            <p:ph idx="1"/>
          </p:nvPr>
        </p:nvSpPr>
        <p:spPr>
          <a:xfrm>
            <a:off x="228600" y="694267"/>
            <a:ext cx="8686800" cy="3998002"/>
          </a:xfrm>
        </p:spPr>
        <p:txBody>
          <a:bodyPr/>
          <a:lstStyle/>
          <a:p>
            <a:pPr marL="342872" indent="-342872">
              <a:buFont typeface="Arial" panose="020B0604020202020204" pitchFamily="34" charset="0"/>
              <a:buChar char="•"/>
            </a:pPr>
            <a:endParaRPr lang="en-US" dirty="0"/>
          </a:p>
          <a:p>
            <a:pPr marL="342872" indent="-342872">
              <a:buFont typeface="Arial" panose="020B0604020202020204" pitchFamily="34" charset="0"/>
              <a:buChar char="•"/>
            </a:pPr>
            <a:r>
              <a:rPr lang="en-US" sz="1800" dirty="0"/>
              <a:t>Authentication logging available in the LDAP that ICP integrates with</a:t>
            </a:r>
          </a:p>
          <a:p>
            <a:pPr marL="342872" indent="-342872">
              <a:buFont typeface="Arial" panose="020B0604020202020204" pitchFamily="34" charset="0"/>
              <a:buChar char="•"/>
            </a:pPr>
            <a:r>
              <a:rPr lang="en-US" sz="1800" dirty="0"/>
              <a:t>Kubernetes native audit logging can be enabled:</a:t>
            </a:r>
          </a:p>
          <a:p>
            <a:r>
              <a:rPr lang="en-US" sz="1800" dirty="0"/>
              <a:t>	</a:t>
            </a:r>
            <a:r>
              <a:rPr lang="en-US" sz="1800" dirty="0">
                <a:hlinkClick r:id="rId2"/>
              </a:rPr>
              <a:t>https://www.ibm.com/support/knowledgecenter/SSBS6K_2.1.0/apis/cfc_api.html</a:t>
            </a:r>
            <a:endParaRPr lang="en-US" sz="1800" dirty="0"/>
          </a:p>
          <a:p>
            <a:endParaRPr lang="en-US" sz="1800" dirty="0"/>
          </a:p>
          <a:p>
            <a:endParaRPr lang="en-US" sz="1800" dirty="0"/>
          </a:p>
          <a:p>
            <a:endParaRPr lang="en-US" sz="1800" dirty="0"/>
          </a:p>
        </p:txBody>
      </p:sp>
      <p:sp>
        <p:nvSpPr>
          <p:cNvPr id="5" name="Footer Placeholder 3">
            <a:extLst>
              <a:ext uri="{FF2B5EF4-FFF2-40B4-BE49-F238E27FC236}">
                <a16:creationId xmlns:a16="http://schemas.microsoft.com/office/drawing/2014/main" id="{143B021E-21AD-F749-9582-600039E44D64}"/>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Title 1">
            <a:extLst>
              <a:ext uri="{FF2B5EF4-FFF2-40B4-BE49-F238E27FC236}">
                <a16:creationId xmlns:a16="http://schemas.microsoft.com/office/drawing/2014/main" id="{3D41234A-C8A4-1C48-B5F7-CAA78D0A9BF3}"/>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Security logging</a:t>
            </a:r>
          </a:p>
        </p:txBody>
      </p:sp>
      <p:sp>
        <p:nvSpPr>
          <p:cNvPr id="2" name="Slide Number Placeholder 1">
            <a:extLst>
              <a:ext uri="{FF2B5EF4-FFF2-40B4-BE49-F238E27FC236}">
                <a16:creationId xmlns:a16="http://schemas.microsoft.com/office/drawing/2014/main" id="{E7A34CFB-F3BF-4542-8854-C907F77D958C}"/>
              </a:ext>
            </a:extLst>
          </p:cNvPr>
          <p:cNvSpPr>
            <a:spLocks noGrp="1"/>
          </p:cNvSpPr>
          <p:nvPr>
            <p:ph type="sldNum" sz="quarter" idx="12"/>
          </p:nvPr>
        </p:nvSpPr>
        <p:spPr/>
        <p:txBody>
          <a:bodyPr/>
          <a:lstStyle/>
          <a:p>
            <a:fld id="{E9549862-13E2-C34D-815E-8545BD36FC59}" type="slidenum">
              <a:rPr lang="en-US" smtClean="0">
                <a:solidFill>
                  <a:srgbClr val="6D7777"/>
                </a:solidFill>
              </a:rPr>
              <a:pPr/>
              <a:t>37</a:t>
            </a:fld>
            <a:endParaRPr lang="en-US" dirty="0">
              <a:solidFill>
                <a:srgbClr val="6D7777"/>
              </a:solidFill>
            </a:endParaRPr>
          </a:p>
        </p:txBody>
      </p:sp>
    </p:spTree>
    <p:extLst>
      <p:ext uri="{BB962C8B-B14F-4D97-AF65-F5344CB8AC3E}">
        <p14:creationId xmlns:p14="http://schemas.microsoft.com/office/powerpoint/2010/main" val="1576608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Agenda</a:t>
            </a:r>
          </a:p>
        </p:txBody>
      </p:sp>
      <p:sp>
        <p:nvSpPr>
          <p:cNvPr id="7" name="Text Placeholder 6"/>
          <p:cNvSpPr>
            <a:spLocks noGrp="1"/>
          </p:cNvSpPr>
          <p:nvPr>
            <p:ph type="body" sz="quarter" idx="14"/>
          </p:nvPr>
        </p:nvSpPr>
        <p:spPr>
          <a:xfrm>
            <a:off x="228600" y="1093470"/>
            <a:ext cx="8686800" cy="3589655"/>
          </a:xfrm>
        </p:spPr>
        <p:txBody>
          <a:bodyPr/>
          <a:lstStyle/>
          <a:p>
            <a:pPr marL="285750" indent="-285750">
              <a:buFont typeface="Arial" panose="020B0604020202020204" pitchFamily="34" charset="0"/>
              <a:buChar char="•"/>
            </a:pPr>
            <a:r>
              <a:rPr lang="en-US" dirty="0">
                <a:solidFill>
                  <a:schemeClr val="bg2"/>
                </a:solidFill>
              </a:rPr>
              <a:t>What’s New in IBM Cloud Private</a:t>
            </a:r>
          </a:p>
          <a:p>
            <a:pPr marL="285750" indent="-285750">
              <a:buFont typeface="Arial" panose="020B0604020202020204" pitchFamily="34" charset="0"/>
              <a:buChar char="•"/>
            </a:pPr>
            <a:r>
              <a:rPr lang="en-US" dirty="0">
                <a:solidFill>
                  <a:schemeClr val="bg2"/>
                </a:solidFill>
              </a:rPr>
              <a:t>Key Security Scenarios</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Awareness and Training - Penetration Testing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Maintenance - Contingency Planning</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Identification and Authentication - Access Control</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Communications Protection</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System and Information Integrity</a:t>
            </a:r>
          </a:p>
          <a:p>
            <a:pPr marL="285750" indent="-285750">
              <a:buFont typeface="Arial" panose="020B0604020202020204" pitchFamily="34" charset="0"/>
              <a:buChar char="•"/>
            </a:pPr>
            <a: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Audit and Accountability </a:t>
            </a:r>
          </a:p>
          <a:p>
            <a:pPr marL="285750" indent="-285750">
              <a:buFont typeface="Arial" panose="020B0604020202020204" pitchFamily="34" charset="0"/>
              <a:buChar char="•"/>
            </a:pPr>
            <a:r>
              <a:rPr lang="en-US" b="1"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Resources</a:t>
            </a:r>
            <a:br>
              <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b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US"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5" name="Footer Placeholder 3">
            <a:extLst>
              <a:ext uri="{FF2B5EF4-FFF2-40B4-BE49-F238E27FC236}">
                <a16:creationId xmlns:a16="http://schemas.microsoft.com/office/drawing/2014/main" id="{CB22B4A5-BB63-D540-AC47-47EA52DDD8FA}"/>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solidFill>
                  <a:schemeClr val="bg2"/>
                </a:solidFill>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4" name="Slide Number Placeholder 3">
            <a:extLst>
              <a:ext uri="{FF2B5EF4-FFF2-40B4-BE49-F238E27FC236}">
                <a16:creationId xmlns:a16="http://schemas.microsoft.com/office/drawing/2014/main" id="{53F76F38-78F2-B944-A4A7-F79D772CFEF5}"/>
              </a:ext>
            </a:extLst>
          </p:cNvPr>
          <p:cNvSpPr>
            <a:spLocks noGrp="1"/>
          </p:cNvSpPr>
          <p:nvPr>
            <p:ph type="sldNum" sz="quarter" idx="10"/>
          </p:nvPr>
        </p:nvSpPr>
        <p:spPr/>
        <p:txBody>
          <a:bodyPr/>
          <a:lstStyle/>
          <a:p>
            <a:fld id="{D0BE6F14-FF48-0F4F-A8AA-2E3F25371E4A}" type="slidenum">
              <a:rPr lang="en-US" smtClean="0"/>
              <a:pPr/>
              <a:t>38</a:t>
            </a:fld>
            <a:endParaRPr lang="en-US"/>
          </a:p>
        </p:txBody>
      </p:sp>
    </p:spTree>
    <p:extLst>
      <p:ext uri="{BB962C8B-B14F-4D97-AF65-F5344CB8AC3E}">
        <p14:creationId xmlns:p14="http://schemas.microsoft.com/office/powerpoint/2010/main" val="318793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2C5F-754E-1540-BF17-C8ED7B579647}"/>
              </a:ext>
            </a:extLst>
          </p:cNvPr>
          <p:cNvSpPr>
            <a:spLocks noGrp="1"/>
          </p:cNvSpPr>
          <p:nvPr>
            <p:ph type="title"/>
          </p:nvPr>
        </p:nvSpPr>
        <p:spPr>
          <a:xfrm>
            <a:off x="228600" y="201167"/>
            <a:ext cx="8686800" cy="493100"/>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Resources</a:t>
            </a:r>
          </a:p>
        </p:txBody>
      </p:sp>
      <p:sp>
        <p:nvSpPr>
          <p:cNvPr id="3" name="Text Placeholder 2">
            <a:extLst>
              <a:ext uri="{FF2B5EF4-FFF2-40B4-BE49-F238E27FC236}">
                <a16:creationId xmlns:a16="http://schemas.microsoft.com/office/drawing/2014/main" id="{E453EE83-3802-B94C-9052-D24C5A02824F}"/>
              </a:ext>
            </a:extLst>
          </p:cNvPr>
          <p:cNvSpPr>
            <a:spLocks noGrp="1"/>
          </p:cNvSpPr>
          <p:nvPr>
            <p:ph type="body" sz="quarter" idx="14"/>
          </p:nvPr>
        </p:nvSpPr>
        <p:spPr>
          <a:xfrm>
            <a:off x="228601" y="694267"/>
            <a:ext cx="8686800" cy="4004733"/>
          </a:xfrm>
        </p:spPr>
        <p:txBody>
          <a:bodyPr/>
          <a:lstStyle/>
          <a:p>
            <a:endParaRPr lang="en-US" sz="1600" dirty="0">
              <a:latin typeface="Helvetica Neue" panose="02000503000000020004" pitchFamily="2" charset="0"/>
              <a:ea typeface="Helvetica Neue" panose="02000503000000020004" pitchFamily="2" charset="0"/>
              <a:cs typeface="Helvetica Neue" panose="02000503000000020004" pitchFamily="2" charset="0"/>
              <a:hlinkClick r:id="" action="ppaction://noaction"/>
            </a:endParaRPr>
          </a:p>
          <a:p>
            <a:pPr>
              <a:buFont typeface="Wingdings" pitchFamily="2" charset="2"/>
              <a:buChar char="q"/>
            </a:pPr>
            <a:r>
              <a:rPr lang="en-US" dirty="0">
                <a:hlinkClick r:id="rId2"/>
              </a:rPr>
              <a:t>https://www.ibm.com/blogs/bluemix/2018/05/ibm-cloud-private-v2103-boosts-scalability-and-security/</a:t>
            </a:r>
            <a:endParaRPr lang="en-US" dirty="0"/>
          </a:p>
          <a:p>
            <a:pPr>
              <a:buFont typeface="Wingdings" pitchFamily="2" charset="2"/>
              <a:buChar char="q"/>
            </a:pPr>
            <a:r>
              <a:rPr lang="en-US" dirty="0">
                <a:hlinkClick r:id="rId3"/>
              </a:rPr>
              <a:t>https://medium.com/ibm-cloud/vulnerability-advisor-comes-to-your-cloud-with-ibm-cloud-private-38a6afeab302</a:t>
            </a:r>
            <a:endParaRPr lang="en-US" dirty="0"/>
          </a:p>
          <a:p>
            <a:pPr>
              <a:buFont typeface="Wingdings" pitchFamily="2" charset="2"/>
              <a:buChar char="q"/>
            </a:pPr>
            <a:r>
              <a:rPr lang="en-US" dirty="0">
                <a:hlinkClick r:id="rId4"/>
              </a:rPr>
              <a:t>https://blueprint-secured.sl.bluecloud.ibm.com/b_dir/blueprint.nsf/url/AB632147?OpenDocument</a:t>
            </a:r>
            <a:endParaRPr lang="en-US" dirty="0"/>
          </a:p>
          <a:p>
            <a:pPr>
              <a:buFont typeface="Wingdings" pitchFamily="2" charset="2"/>
              <a:buChar char="q"/>
            </a:pPr>
            <a:r>
              <a:rPr lang="en-US" dirty="0">
                <a:hlinkClick r:id="rId5"/>
              </a:rPr>
              <a:t>https://www.ibm.com/support/knowledgecenter/en/SSBS6K_2.1.0.2/user_management/configure_ldap.html</a:t>
            </a:r>
            <a:endParaRPr lang="en-US" dirty="0">
              <a:hlinkClick r:id="" action="ppaction://noaction"/>
            </a:endParaRPr>
          </a:p>
          <a:p>
            <a:pPr>
              <a:buFont typeface="Wingdings" pitchFamily="2" charset="2"/>
              <a:buChar char="q"/>
            </a:pPr>
            <a:r>
              <a:rPr lang="en-US" dirty="0">
                <a:hlinkClick r:id="rId6"/>
              </a:rPr>
              <a:t>https://github.ibm.com/IBMPrivateCloud/platform-api/wiki/Test-Service-ID---API-key</a:t>
            </a:r>
            <a:endParaRPr lang="en-US" dirty="0">
              <a:hlinkClick r:id="" action="ppaction://noaction"/>
            </a:endParaRPr>
          </a:p>
          <a:p>
            <a:pPr>
              <a:buFont typeface="Wingdings" pitchFamily="2" charset="2"/>
              <a:buChar char="q"/>
            </a:pPr>
            <a:r>
              <a:rPr lang="en-US" dirty="0">
                <a:hlinkClick r:id="rId7"/>
              </a:rPr>
              <a:t>https://github.ibm.com/IBMPrivateCloud/roadmap/blob/master/feature-specs/security/iam-onboarding.md</a:t>
            </a:r>
            <a:endParaRPr lang="en-US" dirty="0">
              <a:hlinkClick r:id="" action="ppaction://noaction"/>
            </a:endParaRPr>
          </a:p>
          <a:p>
            <a:pPr>
              <a:buFont typeface="Wingdings" pitchFamily="2" charset="2"/>
              <a:buChar char="q"/>
            </a:pPr>
            <a:r>
              <a:rPr lang="en-US" dirty="0">
                <a:hlinkClick r:id="" action="ppaction://noaction"/>
              </a:rPr>
              <a:t>https://console.bluemix.net/docs/iam/serviceid.html#serviceids</a:t>
            </a:r>
          </a:p>
          <a:p>
            <a:pPr>
              <a:buFont typeface="Wingdings" pitchFamily="2" charset="2"/>
              <a:buChar char="q"/>
            </a:pPr>
            <a:endParaRPr lang="en-US" dirty="0">
              <a:latin typeface="Helvetica Neue" panose="02000503000000020004" pitchFamily="2" charset="0"/>
              <a:ea typeface="Helvetica Neue" panose="02000503000000020004" pitchFamily="2" charset="0"/>
              <a:cs typeface="Helvetica Neue" panose="02000503000000020004" pitchFamily="2" charset="0"/>
              <a:hlinkClick r:id="" action="ppaction://noaction"/>
            </a:endParaRPr>
          </a:p>
          <a:p>
            <a:pPr>
              <a:buFont typeface="Wingdings" pitchFamily="2" charset="2"/>
              <a:buChar char="q"/>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a:buFont typeface="Wingdings" pitchFamily="2" charset="2"/>
              <a:buChar char="q"/>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Footer Placeholder 3">
            <a:extLst>
              <a:ext uri="{FF2B5EF4-FFF2-40B4-BE49-F238E27FC236}">
                <a16:creationId xmlns:a16="http://schemas.microsoft.com/office/drawing/2014/main" id="{BE14F6C7-562C-7745-8011-F8747E08D02D}"/>
              </a:ext>
            </a:extLst>
          </p:cNvPr>
          <p:cNvSpPr>
            <a:spLocks noGrp="1"/>
          </p:cNvSpPr>
          <p:nvPr>
            <p:ph type="ftr" sz="quarter" idx="3"/>
          </p:nvPr>
        </p:nvSpPr>
        <p:spPr>
          <a:xfrm>
            <a:off x="228600" y="4826480"/>
            <a:ext cx="6400800" cy="137160"/>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4" name="Slide Number Placeholder 3">
            <a:extLst>
              <a:ext uri="{FF2B5EF4-FFF2-40B4-BE49-F238E27FC236}">
                <a16:creationId xmlns:a16="http://schemas.microsoft.com/office/drawing/2014/main" id="{2C0787B0-5A91-7F43-9200-FD6373C15106}"/>
              </a:ext>
            </a:extLst>
          </p:cNvPr>
          <p:cNvSpPr>
            <a:spLocks noGrp="1"/>
          </p:cNvSpPr>
          <p:nvPr>
            <p:ph type="sldNum" sz="quarter" idx="4"/>
          </p:nvPr>
        </p:nvSpPr>
        <p:spPr/>
        <p:txBody>
          <a:bodyPr/>
          <a:lstStyle/>
          <a:p>
            <a:fld id="{3FD999D4-B456-9943-89B7-30D56181CE18}" type="slidenum">
              <a:rPr lang="en-US" smtClean="0"/>
              <a:pPr/>
              <a:t>39</a:t>
            </a:fld>
            <a:endParaRPr lang="en-US" dirty="0"/>
          </a:p>
        </p:txBody>
      </p:sp>
    </p:spTree>
    <p:extLst>
      <p:ext uri="{BB962C8B-B14F-4D97-AF65-F5344CB8AC3E}">
        <p14:creationId xmlns:p14="http://schemas.microsoft.com/office/powerpoint/2010/main" val="316869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5053642" y="493986"/>
            <a:ext cx="3879371" cy="4267198"/>
          </a:xfrm>
        </p:spPr>
        <p:txBody>
          <a:bodyPr>
            <a:normAutofit fontScale="85000" lnSpcReduction="10000"/>
          </a:bodyPr>
          <a:lstStyle/>
          <a:p>
            <a:pPr marL="285750" indent="-285750" fontAlgn="base">
              <a:buFont typeface="Arial" panose="020B0604020202020204" pitchFamily="34" charset="0"/>
              <a:buChar char="•"/>
            </a:pPr>
            <a:endParaRPr lang="en-US" sz="1800" dirty="0"/>
          </a:p>
          <a:p>
            <a:r>
              <a:rPr lang="en-US" sz="1800" b="1" dirty="0">
                <a:solidFill>
                  <a:schemeClr val="tx1"/>
                </a:solidFill>
              </a:rPr>
              <a:t>Cluster admin:</a:t>
            </a:r>
            <a:r>
              <a:rPr lang="en-US" sz="1800" dirty="0">
                <a:solidFill>
                  <a:schemeClr val="tx1"/>
                </a:solidFill>
              </a:rPr>
              <a:t> Permitted to view all routes</a:t>
            </a:r>
          </a:p>
          <a:p>
            <a:r>
              <a:rPr lang="en-US" sz="1800" b="1" dirty="0">
                <a:solidFill>
                  <a:schemeClr val="tx1"/>
                </a:solidFill>
              </a:rPr>
              <a:t>Admin:</a:t>
            </a:r>
            <a:r>
              <a:rPr lang="en-US" sz="1800" dirty="0">
                <a:solidFill>
                  <a:schemeClr val="tx1"/>
                </a:solidFill>
              </a:rPr>
              <a:t> </a:t>
            </a:r>
            <a:r>
              <a:rPr lang="en-US" sz="1800" i="1" dirty="0">
                <a:solidFill>
                  <a:schemeClr val="tx1"/>
                </a:solidFill>
              </a:rPr>
              <a:t>Not permitted</a:t>
            </a:r>
            <a:r>
              <a:rPr lang="en-US" sz="1800" dirty="0">
                <a:solidFill>
                  <a:schemeClr val="tx1"/>
                </a:solidFill>
              </a:rPr>
              <a:t> to view Dashboard, Nodes, and Pod Security</a:t>
            </a:r>
          </a:p>
          <a:p>
            <a:r>
              <a:rPr lang="en-US" sz="1800" b="1" dirty="0">
                <a:solidFill>
                  <a:schemeClr val="tx1"/>
                </a:solidFill>
              </a:rPr>
              <a:t>Editor:</a:t>
            </a:r>
            <a:r>
              <a:rPr lang="en-US" sz="1800" dirty="0">
                <a:solidFill>
                  <a:schemeClr val="tx1"/>
                </a:solidFill>
              </a:rPr>
              <a:t> </a:t>
            </a:r>
            <a:r>
              <a:rPr lang="en-US" sz="1800" i="1" dirty="0">
                <a:solidFill>
                  <a:schemeClr val="tx1"/>
                </a:solidFill>
              </a:rPr>
              <a:t>Not permitted</a:t>
            </a:r>
            <a:r>
              <a:rPr lang="en-US" sz="1800" dirty="0">
                <a:solidFill>
                  <a:schemeClr val="tx1"/>
                </a:solidFill>
              </a:rPr>
              <a:t> to view Dashboard, Nodes, Authentication, Pod Security &amp; Teams</a:t>
            </a:r>
          </a:p>
          <a:p>
            <a:r>
              <a:rPr lang="en-US" sz="1800" b="1" dirty="0">
                <a:solidFill>
                  <a:schemeClr val="tx1"/>
                </a:solidFill>
              </a:rPr>
              <a:t>Operator:</a:t>
            </a:r>
            <a:r>
              <a:rPr lang="en-US" sz="1800" dirty="0">
                <a:solidFill>
                  <a:schemeClr val="tx1"/>
                </a:solidFill>
              </a:rPr>
              <a:t> </a:t>
            </a:r>
            <a:r>
              <a:rPr lang="en-US" sz="1800" i="1" dirty="0">
                <a:solidFill>
                  <a:schemeClr val="tx1"/>
                </a:solidFill>
              </a:rPr>
              <a:t>Not permitted</a:t>
            </a:r>
            <a:r>
              <a:rPr lang="en-US" sz="1800" dirty="0">
                <a:solidFill>
                  <a:schemeClr val="tx1"/>
                </a:solidFill>
              </a:rPr>
              <a:t> to view Dashboard, Nodes, Authentication, Pod Security &amp; Teams</a:t>
            </a:r>
          </a:p>
          <a:p>
            <a:r>
              <a:rPr lang="en-US" sz="1800" b="1" dirty="0">
                <a:solidFill>
                  <a:schemeClr val="tx1"/>
                </a:solidFill>
              </a:rPr>
              <a:t>Viewer:</a:t>
            </a:r>
            <a:r>
              <a:rPr lang="en-US" sz="1800" dirty="0">
                <a:solidFill>
                  <a:schemeClr val="tx1"/>
                </a:solidFill>
              </a:rPr>
              <a:t> </a:t>
            </a:r>
            <a:r>
              <a:rPr lang="en-US" sz="1800" i="1" dirty="0">
                <a:solidFill>
                  <a:schemeClr val="tx1"/>
                </a:solidFill>
              </a:rPr>
              <a:t>Not permitted</a:t>
            </a:r>
            <a:r>
              <a:rPr lang="en-US" sz="1800" dirty="0">
                <a:solidFill>
                  <a:schemeClr val="tx1"/>
                </a:solidFill>
              </a:rPr>
              <a:t> to view Dashboard, Secrets, Nodes, Authentication, Pod Security &amp; Teams</a:t>
            </a:r>
          </a:p>
          <a:p>
            <a:r>
              <a:rPr lang="en-US" sz="1800" b="1" dirty="0">
                <a:solidFill>
                  <a:schemeClr val="tx1"/>
                </a:solidFill>
              </a:rPr>
              <a:t>Viewer and editor roles </a:t>
            </a:r>
            <a:r>
              <a:rPr lang="en-US" sz="1800" dirty="0">
                <a:solidFill>
                  <a:schemeClr val="tx1"/>
                </a:solidFill>
              </a:rPr>
              <a:t>are </a:t>
            </a:r>
            <a:r>
              <a:rPr lang="en-US" sz="1800" i="1" dirty="0">
                <a:solidFill>
                  <a:schemeClr val="tx1"/>
                </a:solidFill>
              </a:rPr>
              <a:t>not permitted</a:t>
            </a:r>
            <a:r>
              <a:rPr lang="en-US" sz="1800" dirty="0">
                <a:solidFill>
                  <a:schemeClr val="tx1"/>
                </a:solidFill>
              </a:rPr>
              <a:t> to view logs. Therefore, the “Logs” tab in the UI that appears for individual </a:t>
            </a:r>
            <a:r>
              <a:rPr lang="en-US" sz="1800" dirty="0" err="1">
                <a:solidFill>
                  <a:schemeClr val="tx1"/>
                </a:solidFill>
              </a:rPr>
              <a:t>DaemonSets</a:t>
            </a:r>
            <a:r>
              <a:rPr lang="en-US" sz="1800" dirty="0">
                <a:solidFill>
                  <a:schemeClr val="tx1"/>
                </a:solidFill>
              </a:rPr>
              <a:t>, Deployments, </a:t>
            </a:r>
            <a:r>
              <a:rPr lang="en-US" sz="1800" dirty="0" err="1">
                <a:solidFill>
                  <a:schemeClr val="tx1"/>
                </a:solidFill>
              </a:rPr>
              <a:t>StatefulSets</a:t>
            </a:r>
            <a:r>
              <a:rPr lang="en-US" sz="1800" dirty="0">
                <a:solidFill>
                  <a:schemeClr val="tx1"/>
                </a:solidFill>
              </a:rPr>
              <a:t> and Batch Jobs will not be visible.</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Finer Grained RBAC</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Content Placeholder 2">
            <a:extLst>
              <a:ext uri="{FF2B5EF4-FFF2-40B4-BE49-F238E27FC236}">
                <a16:creationId xmlns:a16="http://schemas.microsoft.com/office/drawing/2014/main" id="{89BBC869-2085-2C4E-A093-2925DDE16013}"/>
              </a:ext>
            </a:extLst>
          </p:cNvPr>
          <p:cNvSpPr txBox="1">
            <a:spLocks/>
          </p:cNvSpPr>
          <p:nvPr/>
        </p:nvSpPr>
        <p:spPr>
          <a:xfrm>
            <a:off x="303735" y="794861"/>
            <a:ext cx="4047536" cy="3733308"/>
          </a:xfrm>
          <a:prstGeom prst="rect">
            <a:avLst/>
          </a:prstGeom>
        </p:spPr>
        <p:txBody>
          <a:bodyPr vert="horz" lIns="0" tIns="0" rIns="0" bIns="0" rtlCol="0">
            <a:normAutofit fontScale="92500" lnSpcReduction="10000"/>
          </a:bodyPr>
          <a:lstStyle>
            <a:lvl1pPr marL="0" indent="0" algn="l" defTabSz="457200" rtl="0" eaLnBrk="1" latinLnBrk="0" hangingPunct="1">
              <a:lnSpc>
                <a:spcPct val="100000"/>
              </a:lnSpc>
              <a:spcBef>
                <a:spcPts val="1100"/>
              </a:spcBef>
              <a:buFont typeface="Arial"/>
              <a:buNone/>
              <a:defRPr sz="1400" b="0" i="0" kern="1200">
                <a:solidFill>
                  <a:srgbClr val="595959"/>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800" dirty="0"/>
              <a:t>In the hamburger menu, pages are display/hidden based on the user’s access</a:t>
            </a:r>
          </a:p>
          <a:p>
            <a:pPr marL="285750" indent="-285750" fontAlgn="base">
              <a:buFont typeface="Arial" panose="020B0604020202020204" pitchFamily="34" charset="0"/>
              <a:buChar char="•"/>
            </a:pPr>
            <a:r>
              <a:rPr lang="en-US" sz="1800" dirty="0"/>
              <a:t>Components on a page are displayed/hidden based on user’s access.</a:t>
            </a:r>
          </a:p>
          <a:p>
            <a:pPr marL="285750" indent="-285750" fontAlgn="base">
              <a:buFont typeface="Arial" panose="020B0604020202020204" pitchFamily="34" charset="0"/>
              <a:buChar char="•"/>
            </a:pPr>
            <a:r>
              <a:rPr lang="en-US" sz="1800" dirty="0"/>
              <a:t>Users who have Viewer and Editor roles may not view Logs.</a:t>
            </a:r>
          </a:p>
          <a:p>
            <a:pPr marL="285750" indent="-285750" fontAlgn="base">
              <a:buFont typeface="Arial" panose="020B0604020202020204" pitchFamily="34" charset="0"/>
              <a:buChar char="•"/>
            </a:pPr>
            <a:r>
              <a:rPr lang="en-US" sz="1800" dirty="0"/>
              <a:t>Link to User access action table:</a:t>
            </a:r>
            <a:endParaRPr lang="en-US" sz="1800" dirty="0">
              <a:hlinkClick r:id="rId3"/>
            </a:endParaRPr>
          </a:p>
          <a:p>
            <a:pPr marL="223837" lvl="2" indent="0" fontAlgn="base">
              <a:buNone/>
            </a:pPr>
            <a:r>
              <a:rPr lang="en-US" sz="1500" dirty="0">
                <a:hlinkClick r:id="rId3"/>
              </a:rPr>
              <a:t>https://github.ibm.com/IBMPrivateCloud/roadmap/blob/master/feature-specs/cluster-management/UI-RBAC-support.md#hamburger-menu</a:t>
            </a:r>
            <a:endParaRPr lang="en-US" sz="15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p:txBody>
      </p:sp>
      <p:sp>
        <p:nvSpPr>
          <p:cNvPr id="7" name="Text Placeholder 2">
            <a:extLst>
              <a:ext uri="{FF2B5EF4-FFF2-40B4-BE49-F238E27FC236}">
                <a16:creationId xmlns:a16="http://schemas.microsoft.com/office/drawing/2014/main" id="{9DD6609D-A1E9-F145-8484-E7CF32833579}"/>
              </a:ext>
            </a:extLst>
          </p:cNvPr>
          <p:cNvSpPr txBox="1">
            <a:spLocks/>
          </p:cNvSpPr>
          <p:nvPr/>
        </p:nvSpPr>
        <p:spPr>
          <a:xfrm>
            <a:off x="4422223" y="134659"/>
            <a:ext cx="2286000" cy="672141"/>
          </a:xfrm>
          <a:prstGeom prst="rect">
            <a:avLst/>
          </a:prstGeom>
        </p:spPr>
        <p:txBody>
          <a:bodyPr vert="horz" lIns="0" tIns="0" rIns="0" bIns="0" rtlCol="0" anchor="ctr">
            <a:noAutofit/>
          </a:bodyPr>
          <a:lstStyle>
            <a:defPPr>
              <a:defRPr lang="en-US"/>
            </a:defPPr>
            <a:lvl1pPr marL="0" algn="r" defTabSz="685800" rtl="0" eaLnBrk="1" latinLnBrk="0" hangingPunct="1">
              <a:defRPr sz="600" b="0" i="0" kern="1200" baseline="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000" u="sng" dirty="0"/>
              <a:t>Things to Note</a:t>
            </a:r>
          </a:p>
        </p:txBody>
      </p:sp>
      <p:sp>
        <p:nvSpPr>
          <p:cNvPr id="2" name="Slide Number Placeholder 1">
            <a:extLst>
              <a:ext uri="{FF2B5EF4-FFF2-40B4-BE49-F238E27FC236}">
                <a16:creationId xmlns:a16="http://schemas.microsoft.com/office/drawing/2014/main" id="{4086E789-6506-C544-9164-D1396D78E678}"/>
              </a:ext>
            </a:extLst>
          </p:cNvPr>
          <p:cNvSpPr>
            <a:spLocks noGrp="1"/>
          </p:cNvSpPr>
          <p:nvPr>
            <p:ph type="sldNum" sz="quarter" idx="12"/>
          </p:nvPr>
        </p:nvSpPr>
        <p:spPr/>
        <p:txBody>
          <a:bodyPr/>
          <a:lstStyle/>
          <a:p>
            <a:fld id="{E9549862-13E2-C34D-815E-8545BD36FC59}" type="slidenum">
              <a:rPr lang="en-US" smtClean="0">
                <a:solidFill>
                  <a:srgbClr val="6D7777"/>
                </a:solidFill>
              </a:rPr>
              <a:pPr/>
              <a:t>4</a:t>
            </a:fld>
            <a:endParaRPr lang="en-US" dirty="0">
              <a:solidFill>
                <a:srgbClr val="6D7777"/>
              </a:solidFill>
            </a:endParaRPr>
          </a:p>
        </p:txBody>
      </p:sp>
    </p:spTree>
    <p:extLst>
      <p:ext uri="{BB962C8B-B14F-4D97-AF65-F5344CB8AC3E}">
        <p14:creationId xmlns:p14="http://schemas.microsoft.com/office/powerpoint/2010/main" val="3766863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de-DE" dirty="0">
                <a:solidFill>
                  <a:schemeClr val="bg2"/>
                </a:solidFill>
              </a:rPr>
              <a:t>IBM Private Cloud Boot-camp / June 2018 / © 2018 IBM Corporation</a:t>
            </a:r>
            <a:endParaRPr lang="en-US" dirty="0">
              <a:solidFill>
                <a:schemeClr val="bg2"/>
              </a:solidFill>
            </a:endParaRPr>
          </a:p>
        </p:txBody>
      </p:sp>
      <p:sp>
        <p:nvSpPr>
          <p:cNvPr id="7" name="Text Placeholder 6"/>
          <p:cNvSpPr>
            <a:spLocks noGrp="1"/>
          </p:cNvSpPr>
          <p:nvPr>
            <p:ph type="body" sz="quarter" idx="14"/>
          </p:nvPr>
        </p:nvSpPr>
        <p:spPr>
          <a:xfrm>
            <a:off x="228600" y="1093470"/>
            <a:ext cx="8686800" cy="3589655"/>
          </a:xfrm>
          <a:ln>
            <a:solidFill>
              <a:schemeClr val="accent2"/>
            </a:solidFill>
          </a:ln>
        </p:spPr>
        <p:txBody>
          <a:bodyPr/>
          <a:lstStyle/>
          <a:p>
            <a:pPr algn="ctr"/>
            <a:r>
              <a:rPr lang="en-US" sz="4800" dirty="0">
                <a:solidFill>
                  <a:schemeClr val="bg2"/>
                </a:solidFill>
              </a:rPr>
              <a:t>Thanks!</a:t>
            </a:r>
            <a:endParaRPr lang="en-US" sz="4800" b="1" dirty="0">
              <a:solidFill>
                <a:schemeClr val="bg2"/>
              </a:solidFill>
            </a:endParaRPr>
          </a:p>
          <a:p>
            <a:endParaRPr lang="en-US" dirty="0"/>
          </a:p>
        </p:txBody>
      </p:sp>
      <p:sp>
        <p:nvSpPr>
          <p:cNvPr id="2" name="Slide Number Placeholder 1">
            <a:extLst>
              <a:ext uri="{FF2B5EF4-FFF2-40B4-BE49-F238E27FC236}">
                <a16:creationId xmlns:a16="http://schemas.microsoft.com/office/drawing/2014/main" id="{D89200C5-1B3B-E84D-89E5-595512B2382C}"/>
              </a:ext>
            </a:extLst>
          </p:cNvPr>
          <p:cNvSpPr>
            <a:spLocks noGrp="1"/>
          </p:cNvSpPr>
          <p:nvPr>
            <p:ph type="sldNum" sz="quarter" idx="10"/>
          </p:nvPr>
        </p:nvSpPr>
        <p:spPr/>
        <p:txBody>
          <a:bodyPr/>
          <a:lstStyle/>
          <a:p>
            <a:fld id="{D0BE6F14-FF48-0F4F-A8AA-2E3F25371E4A}" type="slidenum">
              <a:rPr lang="en-US" smtClean="0"/>
              <a:pPr/>
              <a:t>40</a:t>
            </a:fld>
            <a:endParaRPr lang="en-US"/>
          </a:p>
        </p:txBody>
      </p:sp>
    </p:spTree>
    <p:extLst>
      <p:ext uri="{BB962C8B-B14F-4D97-AF65-F5344CB8AC3E}">
        <p14:creationId xmlns:p14="http://schemas.microsoft.com/office/powerpoint/2010/main" val="48942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5053642" y="599086"/>
            <a:ext cx="3879371" cy="4267198"/>
          </a:xfrm>
        </p:spPr>
        <p:txBody>
          <a:bodyPr>
            <a:normAutofit/>
          </a:bodyPr>
          <a:lstStyle/>
          <a:p>
            <a:pPr marL="285750" indent="-285750" fontAlgn="base">
              <a:buFont typeface="Arial" panose="020B0604020202020204" pitchFamily="34" charset="0"/>
              <a:buChar char="•"/>
            </a:pPr>
            <a:endParaRPr lang="en-US" sz="1800" dirty="0"/>
          </a:p>
          <a:p>
            <a:pPr marL="171446" lvl="0" indent="-171446">
              <a:spcBef>
                <a:spcPts val="0"/>
              </a:spcBef>
              <a:spcAft>
                <a:spcPts val="1200"/>
              </a:spcAft>
              <a:buFont typeface="Arial" panose="020B0604020202020204" pitchFamily="34" charset="0"/>
              <a:buChar char="–"/>
            </a:pPr>
            <a:r>
              <a:rPr lang="en-US" sz="1100" dirty="0">
                <a:solidFill>
                  <a:srgbClr val="000000"/>
                </a:solidFill>
              </a:rPr>
              <a:t>If user selects a </a:t>
            </a:r>
            <a:r>
              <a:rPr lang="en-US" sz="1100" b="1" dirty="0">
                <a:solidFill>
                  <a:srgbClr val="000000"/>
                </a:solidFill>
              </a:rPr>
              <a:t>helm repo</a:t>
            </a:r>
            <a:r>
              <a:rPr lang="en-US" sz="1100" dirty="0">
                <a:solidFill>
                  <a:srgbClr val="000000"/>
                </a:solidFill>
              </a:rPr>
              <a:t>, all charts within it are added to the team</a:t>
            </a:r>
          </a:p>
          <a:p>
            <a:pPr marL="171446" lvl="0" indent="-171446">
              <a:spcBef>
                <a:spcPts val="0"/>
              </a:spcBef>
              <a:spcAft>
                <a:spcPts val="1200"/>
              </a:spcAft>
              <a:buFont typeface="Arial" panose="020B0604020202020204" pitchFamily="34" charset="0"/>
              <a:buChar char="–"/>
            </a:pPr>
            <a:r>
              <a:rPr lang="en-US" sz="1100" dirty="0">
                <a:solidFill>
                  <a:srgbClr val="000000"/>
                </a:solidFill>
              </a:rPr>
              <a:t>If user selects a </a:t>
            </a:r>
            <a:r>
              <a:rPr lang="en-US" sz="1100" b="1" dirty="0" err="1">
                <a:solidFill>
                  <a:srgbClr val="000000"/>
                </a:solidFill>
              </a:rPr>
              <a:t>ClusterServiceClass</a:t>
            </a:r>
            <a:r>
              <a:rPr lang="en-US" sz="1100" dirty="0">
                <a:solidFill>
                  <a:srgbClr val="000000"/>
                </a:solidFill>
              </a:rPr>
              <a:t>, all plans are added to the team</a:t>
            </a:r>
          </a:p>
          <a:p>
            <a:pPr marL="171446" lvl="0" indent="-171446">
              <a:spcBef>
                <a:spcPts val="0"/>
              </a:spcBef>
              <a:spcAft>
                <a:spcPts val="1200"/>
              </a:spcAft>
              <a:buFont typeface="Arial" panose="020B0604020202020204" pitchFamily="34" charset="0"/>
              <a:buChar char="–"/>
            </a:pPr>
            <a:r>
              <a:rPr lang="en-US" sz="1100" dirty="0">
                <a:solidFill>
                  <a:srgbClr val="000000"/>
                </a:solidFill>
              </a:rPr>
              <a:t>User can select/unselect individual charts/plans </a:t>
            </a:r>
            <a:r>
              <a:rPr lang="en-US" sz="1100" b="1" dirty="0">
                <a:solidFill>
                  <a:srgbClr val="000000"/>
                </a:solidFill>
              </a:rPr>
              <a:t>while initially adding the team resources</a:t>
            </a:r>
          </a:p>
          <a:p>
            <a:pPr marL="171446" lvl="0" indent="-171446">
              <a:spcBef>
                <a:spcPts val="0"/>
              </a:spcBef>
              <a:spcAft>
                <a:spcPts val="1200"/>
              </a:spcAft>
              <a:buFont typeface="Arial" panose="020B0604020202020204" pitchFamily="34" charset="0"/>
              <a:buChar char="–"/>
            </a:pPr>
            <a:r>
              <a:rPr lang="en-US" sz="1100" dirty="0">
                <a:solidFill>
                  <a:srgbClr val="000000"/>
                </a:solidFill>
              </a:rPr>
              <a:t>The only way to </a:t>
            </a:r>
            <a:r>
              <a:rPr lang="en-US" sz="1100" b="1" dirty="0">
                <a:solidFill>
                  <a:srgbClr val="000000"/>
                </a:solidFill>
              </a:rPr>
              <a:t>update</a:t>
            </a:r>
            <a:r>
              <a:rPr lang="en-US" sz="1100" dirty="0">
                <a:solidFill>
                  <a:srgbClr val="000000"/>
                </a:solidFill>
              </a:rPr>
              <a:t> the nested selection is to remove the the nested team resource and re-add them with the new selection</a:t>
            </a:r>
          </a:p>
          <a:p>
            <a:pPr marL="171446" lvl="0" indent="-171446">
              <a:spcBef>
                <a:spcPts val="0"/>
              </a:spcBef>
              <a:spcAft>
                <a:spcPts val="1200"/>
              </a:spcAft>
              <a:buFont typeface="Arial" panose="020B0604020202020204" pitchFamily="34" charset="0"/>
              <a:buChar char="–"/>
            </a:pPr>
            <a:r>
              <a:rPr lang="en-US" sz="1100" dirty="0">
                <a:solidFill>
                  <a:srgbClr val="000000"/>
                </a:solidFill>
              </a:rPr>
              <a:t>The user </a:t>
            </a:r>
            <a:r>
              <a:rPr lang="en-US" sz="1100" b="1" dirty="0">
                <a:solidFill>
                  <a:srgbClr val="000000"/>
                </a:solidFill>
              </a:rPr>
              <a:t>cannot</a:t>
            </a:r>
            <a:r>
              <a:rPr lang="en-US" sz="1100" dirty="0">
                <a:solidFill>
                  <a:srgbClr val="000000"/>
                </a:solidFill>
              </a:rPr>
              <a:t> search for items in the nested table, only the top level resource is included in the search.</a:t>
            </a: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More Team Resources</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Content Placeholder 2">
            <a:extLst>
              <a:ext uri="{FF2B5EF4-FFF2-40B4-BE49-F238E27FC236}">
                <a16:creationId xmlns:a16="http://schemas.microsoft.com/office/drawing/2014/main" id="{89BBC869-2085-2C4E-A093-2925DDE16013}"/>
              </a:ext>
            </a:extLst>
          </p:cNvPr>
          <p:cNvSpPr txBox="1">
            <a:spLocks/>
          </p:cNvSpPr>
          <p:nvPr/>
        </p:nvSpPr>
        <p:spPr>
          <a:xfrm>
            <a:off x="303734" y="794861"/>
            <a:ext cx="4278775" cy="3733308"/>
          </a:xfrm>
          <a:prstGeom prst="rect">
            <a:avLst/>
          </a:prstGeom>
        </p:spPr>
        <p:txBody>
          <a:bodyPr vert="horz" lIns="0" tIns="0" rIns="0" bIns="0" rtlCol="0">
            <a:normAutofit/>
          </a:bodyPr>
          <a:lstStyle>
            <a:lvl1pPr marL="0" indent="0" algn="l" defTabSz="457200" rtl="0" eaLnBrk="1" latinLnBrk="0" hangingPunct="1">
              <a:lnSpc>
                <a:spcPct val="100000"/>
              </a:lnSpc>
              <a:spcBef>
                <a:spcPts val="1100"/>
              </a:spcBef>
              <a:buFont typeface="Arial"/>
              <a:buNone/>
              <a:defRPr sz="1400" b="0" i="0" kern="1200">
                <a:solidFill>
                  <a:srgbClr val="595959"/>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800" dirty="0"/>
              <a:t>Helm charts</a:t>
            </a:r>
          </a:p>
          <a:p>
            <a:pPr marL="285750" indent="-285750" fontAlgn="base">
              <a:buFont typeface="Arial" panose="020B0604020202020204" pitchFamily="34" charset="0"/>
              <a:buChar char="•"/>
            </a:pPr>
            <a:r>
              <a:rPr lang="en-US" sz="1800" dirty="0"/>
              <a:t>Helm repos</a:t>
            </a:r>
          </a:p>
          <a:p>
            <a:pPr marL="285750" indent="-285750" fontAlgn="base">
              <a:buFont typeface="Arial" panose="020B0604020202020204" pitchFamily="34" charset="0"/>
              <a:buChar char="•"/>
            </a:pPr>
            <a:r>
              <a:rPr lang="en-US" sz="1800" dirty="0"/>
              <a:t>Cluster Service Classes</a:t>
            </a:r>
          </a:p>
          <a:p>
            <a:pPr marL="285750" indent="-285750" fontAlgn="base">
              <a:buFont typeface="Arial" panose="020B0604020202020204" pitchFamily="34" charset="0"/>
              <a:buChar char="•"/>
            </a:pPr>
            <a:r>
              <a:rPr lang="en-US" sz="1800" dirty="0"/>
              <a:t>Cluster Service Plans</a:t>
            </a:r>
          </a:p>
          <a:p>
            <a:pPr marL="285750" indent="-285750" fontAlgn="base">
              <a:buFont typeface="Arial" panose="020B0604020202020204" pitchFamily="34" charset="0"/>
              <a:buChar char="•"/>
            </a:pPr>
            <a:endParaRPr lang="en-US" sz="1800" dirty="0"/>
          </a:p>
          <a:p>
            <a:pPr fontAlgn="base"/>
            <a:r>
              <a:rPr lang="en-US" sz="1800" b="1" dirty="0"/>
              <a:t>Note: </a:t>
            </a:r>
            <a:r>
              <a:rPr lang="en-US" sz="1800" dirty="0"/>
              <a:t>These team resources are nested</a:t>
            </a:r>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p:txBody>
      </p:sp>
      <p:sp>
        <p:nvSpPr>
          <p:cNvPr id="7" name="Text Placeholder 2">
            <a:extLst>
              <a:ext uri="{FF2B5EF4-FFF2-40B4-BE49-F238E27FC236}">
                <a16:creationId xmlns:a16="http://schemas.microsoft.com/office/drawing/2014/main" id="{9DD6609D-A1E9-F145-8484-E7CF32833579}"/>
              </a:ext>
            </a:extLst>
          </p:cNvPr>
          <p:cNvSpPr txBox="1">
            <a:spLocks/>
          </p:cNvSpPr>
          <p:nvPr/>
        </p:nvSpPr>
        <p:spPr>
          <a:xfrm>
            <a:off x="4422223" y="134659"/>
            <a:ext cx="2286000" cy="672141"/>
          </a:xfrm>
          <a:prstGeom prst="rect">
            <a:avLst/>
          </a:prstGeom>
        </p:spPr>
        <p:txBody>
          <a:bodyPr vert="horz" lIns="0" tIns="0" rIns="0" bIns="0" rtlCol="0" anchor="ctr">
            <a:noAutofit/>
          </a:bodyPr>
          <a:lstStyle>
            <a:defPPr>
              <a:defRPr lang="en-US"/>
            </a:defPPr>
            <a:lvl1pPr marL="0" algn="r" defTabSz="685800" rtl="0" eaLnBrk="1" latinLnBrk="0" hangingPunct="1">
              <a:defRPr sz="600" b="0" i="0" kern="1200" baseline="0">
                <a:solidFill>
                  <a:schemeClr val="tx1"/>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000" u="sng" dirty="0"/>
              <a:t>Things to Note</a:t>
            </a:r>
          </a:p>
        </p:txBody>
      </p:sp>
      <p:sp>
        <p:nvSpPr>
          <p:cNvPr id="2" name="Slide Number Placeholder 1">
            <a:extLst>
              <a:ext uri="{FF2B5EF4-FFF2-40B4-BE49-F238E27FC236}">
                <a16:creationId xmlns:a16="http://schemas.microsoft.com/office/drawing/2014/main" id="{D0764204-2A78-FB49-964A-B1C0DDC1184F}"/>
              </a:ext>
            </a:extLst>
          </p:cNvPr>
          <p:cNvSpPr>
            <a:spLocks noGrp="1"/>
          </p:cNvSpPr>
          <p:nvPr>
            <p:ph type="sldNum" sz="quarter" idx="12"/>
          </p:nvPr>
        </p:nvSpPr>
        <p:spPr/>
        <p:txBody>
          <a:bodyPr/>
          <a:lstStyle/>
          <a:p>
            <a:fld id="{E9549862-13E2-C34D-815E-8545BD36FC59}" type="slidenum">
              <a:rPr lang="en-US" smtClean="0">
                <a:solidFill>
                  <a:srgbClr val="6D7777"/>
                </a:solidFill>
              </a:rPr>
              <a:pPr/>
              <a:t>5</a:t>
            </a:fld>
            <a:endParaRPr lang="en-US" dirty="0">
              <a:solidFill>
                <a:srgbClr val="6D7777"/>
              </a:solidFill>
            </a:endParaRPr>
          </a:p>
        </p:txBody>
      </p:sp>
    </p:spTree>
    <p:extLst>
      <p:ext uri="{BB962C8B-B14F-4D97-AF65-F5344CB8AC3E}">
        <p14:creationId xmlns:p14="http://schemas.microsoft.com/office/powerpoint/2010/main" val="42466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AD4EE-FAC0-2A45-A8E5-AF3E5F1BAC48}"/>
              </a:ext>
            </a:extLst>
          </p:cNvPr>
          <p:cNvPicPr>
            <a:picLocks noChangeAspect="1"/>
          </p:cNvPicPr>
          <p:nvPr/>
        </p:nvPicPr>
        <p:blipFill>
          <a:blip r:embed="rId2"/>
          <a:stretch>
            <a:fillRect/>
          </a:stretch>
        </p:blipFill>
        <p:spPr>
          <a:xfrm>
            <a:off x="566022" y="1525912"/>
            <a:ext cx="3326057" cy="2485697"/>
          </a:xfrm>
          <a:prstGeom prst="rect">
            <a:avLst/>
          </a:prstGeom>
        </p:spPr>
      </p:pic>
      <p:pic>
        <p:nvPicPr>
          <p:cNvPr id="5" name="Picture 4">
            <a:extLst>
              <a:ext uri="{FF2B5EF4-FFF2-40B4-BE49-F238E27FC236}">
                <a16:creationId xmlns:a16="http://schemas.microsoft.com/office/drawing/2014/main" id="{9EBEB0F2-8A39-444B-87A4-255BE9740F2E}"/>
              </a:ext>
            </a:extLst>
          </p:cNvPr>
          <p:cNvPicPr>
            <a:picLocks noChangeAspect="1"/>
          </p:cNvPicPr>
          <p:nvPr/>
        </p:nvPicPr>
        <p:blipFill>
          <a:blip r:embed="rId3"/>
          <a:stretch>
            <a:fillRect/>
          </a:stretch>
        </p:blipFill>
        <p:spPr>
          <a:xfrm>
            <a:off x="5085102" y="1525912"/>
            <a:ext cx="3317197" cy="2485697"/>
          </a:xfrm>
          <a:prstGeom prst="rect">
            <a:avLst/>
          </a:prstGeom>
        </p:spPr>
      </p:pic>
      <p:sp>
        <p:nvSpPr>
          <p:cNvPr id="6" name="Title 1">
            <a:extLst>
              <a:ext uri="{FF2B5EF4-FFF2-40B4-BE49-F238E27FC236}">
                <a16:creationId xmlns:a16="http://schemas.microsoft.com/office/drawing/2014/main" id="{E669F701-A6BD-FE41-B400-0A757C2F49E5}"/>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Team Resources</a:t>
            </a:r>
          </a:p>
        </p:txBody>
      </p:sp>
      <p:sp>
        <p:nvSpPr>
          <p:cNvPr id="2" name="Slide Number Placeholder 1">
            <a:extLst>
              <a:ext uri="{FF2B5EF4-FFF2-40B4-BE49-F238E27FC236}">
                <a16:creationId xmlns:a16="http://schemas.microsoft.com/office/drawing/2014/main" id="{044D5574-6EF5-374D-91BA-33A53B168884}"/>
              </a:ext>
            </a:extLst>
          </p:cNvPr>
          <p:cNvSpPr>
            <a:spLocks noGrp="1"/>
          </p:cNvSpPr>
          <p:nvPr>
            <p:ph type="sldNum" sz="quarter" idx="12"/>
          </p:nvPr>
        </p:nvSpPr>
        <p:spPr/>
        <p:txBody>
          <a:bodyPr/>
          <a:lstStyle/>
          <a:p>
            <a:fld id="{E9549862-13E2-C34D-815E-8545BD36FC59}" type="slidenum">
              <a:rPr lang="en-US" smtClean="0">
                <a:solidFill>
                  <a:srgbClr val="6D7777"/>
                </a:solidFill>
              </a:rPr>
              <a:pPr/>
              <a:t>6</a:t>
            </a:fld>
            <a:endParaRPr lang="en-US" dirty="0">
              <a:solidFill>
                <a:srgbClr val="6D7777"/>
              </a:solidFill>
            </a:endParaRPr>
          </a:p>
        </p:txBody>
      </p:sp>
      <p:sp>
        <p:nvSpPr>
          <p:cNvPr id="7" name="Footer Placeholder 3">
            <a:extLst>
              <a:ext uri="{FF2B5EF4-FFF2-40B4-BE49-F238E27FC236}">
                <a16:creationId xmlns:a16="http://schemas.microsoft.com/office/drawing/2014/main" id="{E02D99AC-FBAA-DF4C-8A72-AB42CD5FB354}"/>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Tree>
    <p:extLst>
      <p:ext uri="{BB962C8B-B14F-4D97-AF65-F5344CB8AC3E}">
        <p14:creationId xmlns:p14="http://schemas.microsoft.com/office/powerpoint/2010/main" val="171304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r>
              <a:rPr lang="en-US" sz="1800" dirty="0"/>
              <a:t>A service ID identifies a service or application similar to how a user ID identifies a user.</a:t>
            </a:r>
          </a:p>
          <a:p>
            <a:pPr marL="285750" indent="-285750" fontAlgn="base">
              <a:buFont typeface="Arial" panose="020B0604020202020204" pitchFamily="34" charset="0"/>
              <a:buChar char="•"/>
            </a:pPr>
            <a:r>
              <a:rPr lang="en-US" sz="1800" dirty="0"/>
              <a:t>A service ID can be used to enable an application outside of IBM Private Cloud, to access your IBM Private Cloud services.</a:t>
            </a:r>
          </a:p>
          <a:p>
            <a:pPr marL="285750" indent="-285750" fontAlgn="base">
              <a:buFont typeface="Arial" panose="020B0604020202020204" pitchFamily="34" charset="0"/>
              <a:buChar char="•"/>
            </a:pPr>
            <a:r>
              <a:rPr lang="en-US" sz="1800" dirty="0"/>
              <a:t>You can assign specific access policies to the service ID that restrict permissions for using specific services</a:t>
            </a:r>
          </a:p>
          <a:p>
            <a:pPr marL="285750" indent="-285750" fontAlgn="base">
              <a:buFont typeface="Arial" panose="020B0604020202020204" pitchFamily="34" charset="0"/>
              <a:buChar char="•"/>
            </a:pPr>
            <a:r>
              <a:rPr lang="en-US" sz="1800" dirty="0"/>
              <a:t>You can create Service API Key to authenticate services in IBM Cloud Private</a:t>
            </a:r>
          </a:p>
          <a:p>
            <a:pPr marL="285750" indent="-285750" fontAlgn="base">
              <a:buFont typeface="Arial" panose="020B0604020202020204" pitchFamily="34" charset="0"/>
              <a:buChar char="•"/>
            </a:pPr>
            <a:r>
              <a:rPr lang="en-US" sz="1800" dirty="0"/>
              <a:t>Since service IDs are not tied to a specific user, if a user happens to leave an organization and is deleted from the account, the service ID remains ensuring that your application or service stays up and running.</a:t>
            </a:r>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ID</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EC839C3C-BCA5-3845-9C76-4A2B3A88BB7D}"/>
              </a:ext>
            </a:extLst>
          </p:cNvPr>
          <p:cNvSpPr>
            <a:spLocks noGrp="1"/>
          </p:cNvSpPr>
          <p:nvPr>
            <p:ph type="sldNum" sz="quarter" idx="12"/>
          </p:nvPr>
        </p:nvSpPr>
        <p:spPr/>
        <p:txBody>
          <a:bodyPr/>
          <a:lstStyle/>
          <a:p>
            <a:fld id="{E9549862-13E2-C34D-815E-8545BD36FC59}" type="slidenum">
              <a:rPr lang="en-US" smtClean="0">
                <a:solidFill>
                  <a:srgbClr val="6D7777"/>
                </a:solidFill>
              </a:rPr>
              <a:pPr/>
              <a:t>7</a:t>
            </a:fld>
            <a:endParaRPr lang="en-US" dirty="0">
              <a:solidFill>
                <a:srgbClr val="6D7777"/>
              </a:solidFill>
            </a:endParaRPr>
          </a:p>
        </p:txBody>
      </p:sp>
    </p:spTree>
    <p:extLst>
      <p:ext uri="{BB962C8B-B14F-4D97-AF65-F5344CB8AC3E}">
        <p14:creationId xmlns:p14="http://schemas.microsoft.com/office/powerpoint/2010/main" val="115731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5053642" y="1025742"/>
            <a:ext cx="3879371" cy="3735441"/>
          </a:xfrm>
        </p:spPr>
        <p:txBody>
          <a:bodyPr>
            <a:normAutofit/>
          </a:body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Create Service ID</a:t>
            </a:r>
          </a:p>
          <a:p>
            <a:pPr marL="285750" indent="-285750" fontAlgn="base">
              <a:buFont typeface="Arial" panose="020B0604020202020204" pitchFamily="34" charset="0"/>
              <a:buChar char="•"/>
            </a:pPr>
            <a:r>
              <a:rPr lang="en-US" sz="1800" dirty="0"/>
              <a:t>Update Service ID</a:t>
            </a:r>
          </a:p>
          <a:p>
            <a:pPr marL="285750" indent="-285750" fontAlgn="base">
              <a:buFont typeface="Arial" panose="020B0604020202020204" pitchFamily="34" charset="0"/>
              <a:buChar char="•"/>
            </a:pPr>
            <a:r>
              <a:rPr lang="en-US" sz="1800" dirty="0"/>
              <a:t>List Service IDs</a:t>
            </a:r>
          </a:p>
          <a:p>
            <a:pPr marL="285750" indent="-285750" fontAlgn="base">
              <a:buFont typeface="Arial" panose="020B0604020202020204" pitchFamily="34" charset="0"/>
              <a:buChar char="•"/>
            </a:pPr>
            <a:r>
              <a:rPr lang="en-US" sz="1800" dirty="0"/>
              <a:t>Delete Service ID</a:t>
            </a:r>
          </a:p>
          <a:p>
            <a:pPr marL="285750" indent="-285750" fontAlgn="base">
              <a:buFont typeface="Arial" panose="020B0604020202020204" pitchFamily="34" charset="0"/>
              <a:buChar char="•"/>
            </a:pPr>
            <a:r>
              <a:rPr lang="en-US" sz="1800" dirty="0"/>
              <a:t>View Service ID details</a:t>
            </a:r>
          </a:p>
          <a:p>
            <a:pPr marL="285750" indent="-285750" fontAlgn="base">
              <a:buFont typeface="Arial" panose="020B0604020202020204" pitchFamily="34" charset="0"/>
              <a:buChar char="•"/>
            </a:pP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ID Commands</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6" name="Content Placeholder 2">
            <a:extLst>
              <a:ext uri="{FF2B5EF4-FFF2-40B4-BE49-F238E27FC236}">
                <a16:creationId xmlns:a16="http://schemas.microsoft.com/office/drawing/2014/main" id="{89BBC869-2085-2C4E-A093-2925DDE16013}"/>
              </a:ext>
            </a:extLst>
          </p:cNvPr>
          <p:cNvSpPr txBox="1">
            <a:spLocks/>
          </p:cNvSpPr>
          <p:nvPr/>
        </p:nvSpPr>
        <p:spPr>
          <a:xfrm>
            <a:off x="303735" y="794861"/>
            <a:ext cx="4047536" cy="3733308"/>
          </a:xfrm>
          <a:prstGeom prst="rect">
            <a:avLst/>
          </a:prstGeom>
        </p:spPr>
        <p:txBody>
          <a:bodyPr vert="horz" lIns="0" tIns="0" rIns="0" bIns="0" rtlCol="0">
            <a:normAutofit/>
          </a:bodyPr>
          <a:lstStyle>
            <a:lvl1pPr marL="0" indent="0" algn="l" defTabSz="457200" rtl="0" eaLnBrk="1" latinLnBrk="0" hangingPunct="1">
              <a:lnSpc>
                <a:spcPct val="100000"/>
              </a:lnSpc>
              <a:spcBef>
                <a:spcPts val="1100"/>
              </a:spcBef>
              <a:buFont typeface="Arial"/>
              <a:buNone/>
              <a:defRPr sz="1400" b="0" i="0" kern="1200">
                <a:solidFill>
                  <a:srgbClr val="595959"/>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rgbClr val="595959"/>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r>
              <a:rPr lang="en-US" sz="1800" dirty="0"/>
              <a:t>List roles</a:t>
            </a:r>
          </a:p>
          <a:p>
            <a:pPr marL="458788" lvl="1" indent="-285750" fontAlgn="base">
              <a:buFont typeface="Arial" panose="020B0604020202020204" pitchFamily="34" charset="0"/>
              <a:buChar char="•"/>
            </a:pPr>
            <a:r>
              <a:rPr lang="en-US" sz="1800" b="1" i="1" dirty="0" err="1"/>
              <a:t>bx</a:t>
            </a:r>
            <a:r>
              <a:rPr lang="en-US" sz="1800" b="1" i="1" dirty="0"/>
              <a:t> </a:t>
            </a:r>
            <a:r>
              <a:rPr lang="en-US" sz="1800" b="1" i="1" dirty="0" err="1"/>
              <a:t>pr</a:t>
            </a:r>
            <a:r>
              <a:rPr lang="en-US" sz="1800" b="1" i="1" dirty="0"/>
              <a:t> </a:t>
            </a:r>
            <a:r>
              <a:rPr lang="en-US" sz="1800" b="1" i="1" dirty="0" err="1"/>
              <a:t>iam</a:t>
            </a:r>
            <a:r>
              <a:rPr lang="en-US" sz="1800" b="1" i="1" dirty="0"/>
              <a:t> roles</a:t>
            </a:r>
          </a:p>
          <a:p>
            <a:pPr marL="285750" indent="-285750" fontAlgn="base">
              <a:buFont typeface="Arial" panose="020B0604020202020204" pitchFamily="34" charset="0"/>
              <a:buChar char="•"/>
            </a:pPr>
            <a:r>
              <a:rPr lang="en-US" sz="1800" dirty="0"/>
              <a:t>List services</a:t>
            </a:r>
          </a:p>
          <a:p>
            <a:pPr marL="458788" lvl="1" indent="-285750" fontAlgn="base">
              <a:buFont typeface="Arial" panose="020B0604020202020204" pitchFamily="34" charset="0"/>
              <a:buChar char="•"/>
            </a:pPr>
            <a:r>
              <a:rPr lang="en-US" sz="1800" b="1" i="1" dirty="0" err="1"/>
              <a:t>bx</a:t>
            </a:r>
            <a:r>
              <a:rPr lang="en-US" sz="1800" b="1" i="1" dirty="0"/>
              <a:t> </a:t>
            </a:r>
            <a:r>
              <a:rPr lang="en-US" sz="1800" b="1" i="1" dirty="0" err="1"/>
              <a:t>pr</a:t>
            </a:r>
            <a:r>
              <a:rPr lang="en-US" sz="1800" b="1" i="1" dirty="0"/>
              <a:t> </a:t>
            </a:r>
            <a:r>
              <a:rPr lang="en-US" sz="1800" b="1" i="1" dirty="0" err="1"/>
              <a:t>iam</a:t>
            </a:r>
            <a:r>
              <a:rPr lang="en-US" sz="1800" b="1" i="1" dirty="0"/>
              <a:t> services</a:t>
            </a:r>
          </a:p>
          <a:p>
            <a:pPr marL="285750" indent="-285750" fontAlgn="base">
              <a:buFont typeface="Arial" panose="020B0604020202020204" pitchFamily="34" charset="0"/>
              <a:buChar char="•"/>
            </a:pPr>
            <a:r>
              <a:rPr lang="en-US" sz="1800" dirty="0"/>
              <a:t>Set target namespace</a:t>
            </a:r>
          </a:p>
          <a:p>
            <a:pPr marL="458788" lvl="1" indent="-285750" fontAlgn="base">
              <a:buFont typeface="Arial" panose="020B0604020202020204" pitchFamily="34" charset="0"/>
              <a:buChar char="•"/>
            </a:pPr>
            <a:r>
              <a:rPr lang="en-US" sz="1800" b="1" i="1" dirty="0" err="1"/>
              <a:t>bx</a:t>
            </a:r>
            <a:r>
              <a:rPr lang="en-US" sz="1800" b="1" i="1" dirty="0"/>
              <a:t> </a:t>
            </a:r>
            <a:r>
              <a:rPr lang="en-US" sz="1800" b="1" i="1" dirty="0" err="1"/>
              <a:t>pr</a:t>
            </a:r>
            <a:r>
              <a:rPr lang="en-US" sz="1800" b="1" i="1" dirty="0"/>
              <a:t> target -n </a:t>
            </a:r>
            <a:r>
              <a:rPr lang="en-US" sz="1800" b="1" i="1" dirty="0" err="1"/>
              <a:t>kube</a:t>
            </a:r>
            <a:r>
              <a:rPr lang="en-US" sz="1800" b="1" i="1" dirty="0"/>
              <a:t>-system</a:t>
            </a:r>
          </a:p>
        </p:txBody>
      </p:sp>
      <p:sp>
        <p:nvSpPr>
          <p:cNvPr id="2" name="Slide Number Placeholder 1">
            <a:extLst>
              <a:ext uri="{FF2B5EF4-FFF2-40B4-BE49-F238E27FC236}">
                <a16:creationId xmlns:a16="http://schemas.microsoft.com/office/drawing/2014/main" id="{5B3ACFFD-EDEE-1548-BCF5-66FF7E129689}"/>
              </a:ext>
            </a:extLst>
          </p:cNvPr>
          <p:cNvSpPr>
            <a:spLocks noGrp="1"/>
          </p:cNvSpPr>
          <p:nvPr>
            <p:ph type="sldNum" sz="quarter" idx="12"/>
          </p:nvPr>
        </p:nvSpPr>
        <p:spPr/>
        <p:txBody>
          <a:bodyPr/>
          <a:lstStyle/>
          <a:p>
            <a:fld id="{E9549862-13E2-C34D-815E-8545BD36FC59}" type="slidenum">
              <a:rPr lang="en-US" smtClean="0">
                <a:solidFill>
                  <a:srgbClr val="6D7777"/>
                </a:solidFill>
              </a:rPr>
              <a:pPr/>
              <a:t>8</a:t>
            </a:fld>
            <a:endParaRPr lang="en-US" dirty="0">
              <a:solidFill>
                <a:srgbClr val="6D7777"/>
              </a:solidFill>
            </a:endParaRPr>
          </a:p>
        </p:txBody>
      </p:sp>
    </p:spTree>
    <p:extLst>
      <p:ext uri="{BB962C8B-B14F-4D97-AF65-F5344CB8AC3E}">
        <p14:creationId xmlns:p14="http://schemas.microsoft.com/office/powerpoint/2010/main" val="23375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F1EAB-2884-42F6-9A1D-6FCEB1A2F05B}"/>
              </a:ext>
            </a:extLst>
          </p:cNvPr>
          <p:cNvSpPr>
            <a:spLocks noGrp="1"/>
          </p:cNvSpPr>
          <p:nvPr>
            <p:ph idx="1"/>
          </p:nvPr>
        </p:nvSpPr>
        <p:spPr>
          <a:xfrm>
            <a:off x="293236" y="660016"/>
            <a:ext cx="8489524" cy="4619087"/>
          </a:xfrm>
        </p:spPr>
        <p:txBody>
          <a:bodyPr>
            <a:normAutofit/>
          </a:bodyPr>
          <a:lstStyle/>
          <a:p>
            <a:pPr marL="285750" indent="-285750" fontAlgn="base">
              <a:buFont typeface="Arial" panose="020B0604020202020204" pitchFamily="34" charset="0"/>
              <a:buChar char="•"/>
            </a:pPr>
            <a:r>
              <a:rPr lang="en-US" sz="1800" dirty="0"/>
              <a:t>When you create a service ID, you can assign service policies for that service ID to control the level of access that is allowed when it is used to authenticate with your services</a:t>
            </a:r>
          </a:p>
          <a:p>
            <a:pPr marL="285750" indent="-285750" fontAlgn="base">
              <a:buFont typeface="Arial" panose="020B0604020202020204" pitchFamily="34" charset="0"/>
              <a:buChar char="•"/>
            </a:pPr>
            <a:r>
              <a:rPr lang="en-US" sz="1800" dirty="0"/>
              <a:t>The access policies associated with a service ID enable specific actions that can be taken when that service ID is used to access a specific service.</a:t>
            </a:r>
          </a:p>
          <a:p>
            <a:pPr marL="285750" indent="-285750" fontAlgn="base">
              <a:buFont typeface="Arial" panose="020B0604020202020204" pitchFamily="34" charset="0"/>
              <a:buChar char="•"/>
            </a:pPr>
            <a:r>
              <a:rPr lang="en-US" sz="1800" dirty="0"/>
              <a:t> A single service ID can have multiple policies assigned that define the level of access allowed when accessing multiple Identity and access-enabled services.</a:t>
            </a:r>
          </a:p>
          <a:p>
            <a:pPr marL="285750" indent="-285750" fontAlgn="base">
              <a:buFont typeface="Arial" panose="020B0604020202020204" pitchFamily="34" charset="0"/>
              <a:buChar char="•"/>
            </a:pPr>
            <a:r>
              <a:rPr lang="en-US" sz="1800" dirty="0"/>
              <a:t>You can assign roles the service instances of a service.</a:t>
            </a:r>
          </a:p>
          <a:p>
            <a:pPr marL="285750" indent="-285750" fontAlgn="base">
              <a:buFont typeface="Arial" panose="020B0604020202020204" pitchFamily="34" charset="0"/>
              <a:buChar char="•"/>
            </a:pPr>
            <a:endParaRPr lang="en-US" altLang="zh-CN" sz="1800" dirty="0"/>
          </a:p>
          <a:p>
            <a:pPr fontAlgn="base"/>
            <a:r>
              <a:rPr lang="en-US" sz="1800" b="1" dirty="0"/>
              <a:t>Note</a:t>
            </a:r>
            <a:r>
              <a:rPr lang="en-US" sz="1800" dirty="0"/>
              <a:t>: If you delete or edit an existing policy for a service ID currently being used, it might cause service interruption.</a:t>
            </a:r>
          </a:p>
          <a:p>
            <a:pPr marL="285750" indent="-285750" fontAlgn="base">
              <a:buFont typeface="Arial" panose="020B0604020202020204" pitchFamily="34" charset="0"/>
              <a:buChar char="•"/>
            </a:pPr>
            <a:endParaRPr lang="en-US" altLang="zh-CN"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a:p>
            <a:pPr marL="285750" indent="-285750" fontAlgn="base">
              <a:buFont typeface="Arial" panose="020B0604020202020204" pitchFamily="34" charset="0"/>
              <a:buChar char="•"/>
            </a:pPr>
            <a:endParaRPr lang="en-US" sz="1800" dirty="0"/>
          </a:p>
        </p:txBody>
      </p:sp>
      <p:sp>
        <p:nvSpPr>
          <p:cNvPr id="5" name="Title 1">
            <a:extLst>
              <a:ext uri="{FF2B5EF4-FFF2-40B4-BE49-F238E27FC236}">
                <a16:creationId xmlns:a16="http://schemas.microsoft.com/office/drawing/2014/main" id="{8B1726DB-1C95-6A42-910A-41C1FF3E9FD7}"/>
              </a:ext>
            </a:extLst>
          </p:cNvPr>
          <p:cNvSpPr txBox="1">
            <a:spLocks/>
          </p:cNvSpPr>
          <p:nvPr/>
        </p:nvSpPr>
        <p:spPr>
          <a:xfrm>
            <a:off x="228600" y="201167"/>
            <a:ext cx="8686800" cy="493100"/>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i="0" kern="1200">
                <a:solidFill>
                  <a:srgbClr val="325C80"/>
                </a:solidFill>
                <a:latin typeface="Arial" charset="0"/>
                <a:ea typeface="Arial" charset="0"/>
                <a:cs typeface="Arial" charset="0"/>
              </a:defRPr>
            </a:lvl1p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Policy</a:t>
            </a:r>
          </a:p>
        </p:txBody>
      </p:sp>
      <p:sp>
        <p:nvSpPr>
          <p:cNvPr id="9" name="Footer Placeholder 3">
            <a:extLst>
              <a:ext uri="{FF2B5EF4-FFF2-40B4-BE49-F238E27FC236}">
                <a16:creationId xmlns:a16="http://schemas.microsoft.com/office/drawing/2014/main" id="{69F8B443-AA6E-9240-8217-87C0C0D4CAF2}"/>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00" dirty="0">
                <a:latin typeface="Helvetica Neue" panose="02000503000000020004" pitchFamily="2" charset="0"/>
                <a:ea typeface="Helvetica Neue" panose="02000503000000020004" pitchFamily="2" charset="0"/>
                <a:cs typeface="Helvetica Neue" panose="02000503000000020004" pitchFamily="2" charset="0"/>
              </a:rPr>
              <a:t>IBM Private Cloud Boot-camp / June 2018 / © 2018 IBM Corporation</a:t>
            </a:r>
          </a:p>
        </p:txBody>
      </p:sp>
      <p:sp>
        <p:nvSpPr>
          <p:cNvPr id="2" name="Slide Number Placeholder 1">
            <a:extLst>
              <a:ext uri="{FF2B5EF4-FFF2-40B4-BE49-F238E27FC236}">
                <a16:creationId xmlns:a16="http://schemas.microsoft.com/office/drawing/2014/main" id="{0EC799A6-D684-CC4C-ABCB-7CFE3C029F92}"/>
              </a:ext>
            </a:extLst>
          </p:cNvPr>
          <p:cNvSpPr>
            <a:spLocks noGrp="1"/>
          </p:cNvSpPr>
          <p:nvPr>
            <p:ph type="sldNum" sz="quarter" idx="12"/>
          </p:nvPr>
        </p:nvSpPr>
        <p:spPr/>
        <p:txBody>
          <a:bodyPr/>
          <a:lstStyle/>
          <a:p>
            <a:fld id="{E9549862-13E2-C34D-815E-8545BD36FC59}" type="slidenum">
              <a:rPr lang="en-US" smtClean="0">
                <a:solidFill>
                  <a:srgbClr val="6D7777"/>
                </a:solidFill>
              </a:rPr>
              <a:pPr/>
              <a:t>9</a:t>
            </a:fld>
            <a:endParaRPr lang="en-US" dirty="0">
              <a:solidFill>
                <a:srgbClr val="6D7777"/>
              </a:solidFill>
            </a:endParaRPr>
          </a:p>
        </p:txBody>
      </p:sp>
    </p:spTree>
    <p:extLst>
      <p:ext uri="{BB962C8B-B14F-4D97-AF65-F5344CB8AC3E}">
        <p14:creationId xmlns:p14="http://schemas.microsoft.com/office/powerpoint/2010/main" val="3492186876"/>
      </p:ext>
    </p:extLst>
  </p:cSld>
  <p:clrMapOvr>
    <a:masterClrMapping/>
  </p:clrMapOvr>
</p:sld>
</file>

<file path=ppt/theme/theme1.xml><?xml version="1.0" encoding="utf-8"?>
<a:theme xmlns:a="http://schemas.openxmlformats.org/drawingml/2006/main" name="IBM_Cloud_Presentation_2018_V01_Arial">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A1BD58F6-E81A-854C-BFCF-EAC58112517E}"/>
    </a:ext>
  </a:extLst>
</a:theme>
</file>

<file path=ppt/theme/theme2.xml><?xml version="1.0" encoding="utf-8"?>
<a:theme xmlns:a="http://schemas.openxmlformats.org/drawingml/2006/main" name="dk_blu_background_2017">
  <a:themeElements>
    <a:clrScheme name="Custom 48">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66A4BF9-99CE-D546-89D5-EF1B2D67DA40}"/>
    </a:ext>
  </a:extLst>
</a:theme>
</file>

<file path=ppt/theme/theme3.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8523B168-3ECD-FA44-B288-4C24BB980986}"/>
    </a:ext>
  </a:extLst>
</a:theme>
</file>

<file path=ppt/theme/theme4.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IBM_Cloud_Presentation_2018_V01_Arial</Template>
  <TotalTime>484</TotalTime>
  <Words>2657</Words>
  <Application>Microsoft Macintosh PowerPoint</Application>
  <PresentationFormat>On-screen Show (16:9)</PresentationFormat>
  <Paragraphs>476</Paragraphs>
  <Slides>40</Slides>
  <Notes>23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40</vt:i4>
      </vt:variant>
    </vt:vector>
  </HeadingPairs>
  <TitlesOfParts>
    <vt:vector size="56" baseType="lpstr">
      <vt:lpstr>ＭＳ Ｐゴシック</vt:lpstr>
      <vt:lpstr>ＭＳ Ｐゴシック</vt:lpstr>
      <vt:lpstr>.AppleSystemUIFont</vt:lpstr>
      <vt:lpstr>Arial</vt:lpstr>
      <vt:lpstr>Calibri</vt:lpstr>
      <vt:lpstr>Courier</vt:lpstr>
      <vt:lpstr>DejaVu Sans</vt:lpstr>
      <vt:lpstr>Gill Sans</vt:lpstr>
      <vt:lpstr>Helvetica Neue</vt:lpstr>
      <vt:lpstr>IBM Plex Sans</vt:lpstr>
      <vt:lpstr>Times New Roman</vt:lpstr>
      <vt:lpstr>Wingdings</vt:lpstr>
      <vt:lpstr>IBM_Cloud_Presentation_2018_V01_Arial</vt:lpstr>
      <vt:lpstr>dk_blu_background_2017</vt:lpstr>
      <vt:lpstr>gry_background_2017</vt:lpstr>
      <vt:lpstr>wht_background_2017</vt:lpstr>
      <vt:lpstr>  IBM Cloud Private Security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Agenda</vt:lpstr>
      <vt:lpstr>PowerPoint Presentation</vt:lpstr>
      <vt:lpstr>Agenda</vt:lpstr>
      <vt:lpstr>PowerPoint Presentation</vt:lpstr>
      <vt:lpstr>Agenda</vt:lpstr>
      <vt:lpstr>PowerPoint Presentation</vt:lpstr>
      <vt:lpstr>PowerPoint Presentation</vt:lpstr>
      <vt:lpstr>PowerPoint Presentation</vt:lpstr>
      <vt:lpstr>PowerPoint Presentation</vt:lpstr>
      <vt:lpstr>PowerPoint Presentation</vt:lpstr>
      <vt:lpstr>Agenda</vt:lpstr>
      <vt:lpstr>PowerPoint Presentation</vt:lpstr>
      <vt:lpstr>Agenda</vt:lpstr>
      <vt:lpstr>PowerPoint Presentation</vt:lpstr>
      <vt:lpstr>PowerPoint Presentation</vt:lpstr>
      <vt:lpstr>PowerPoint Presentation</vt:lpstr>
      <vt:lpstr>PowerPoint Presentation</vt:lpstr>
      <vt:lpstr>PowerPoint Presentation</vt:lpstr>
      <vt:lpstr>Agenda</vt:lpstr>
      <vt:lpstr>PowerPoint Presentation</vt:lpstr>
      <vt:lpstr>Agenda</vt:lpstr>
      <vt:lpstr>Resources</vt:lpstr>
      <vt:lpstr>PowerPoint Presentation</vt:lpstr>
    </vt:vector>
  </TitlesOfParts>
  <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creator>Microsoft Office User</dc:creator>
  <cp:lastModifiedBy>Microsoft Office User</cp:lastModifiedBy>
  <cp:revision>93</cp:revision>
  <dcterms:created xsi:type="dcterms:W3CDTF">2018-05-30T11:54:02Z</dcterms:created>
  <dcterms:modified xsi:type="dcterms:W3CDTF">2018-06-05T14:16:14Z</dcterms:modified>
</cp:coreProperties>
</file>