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57" r:id="rId4"/>
    <p:sldId id="262" r:id="rId5"/>
    <p:sldId id="260" r:id="rId6"/>
    <p:sldId id="261" r:id="rId7"/>
    <p:sldId id="294" r:id="rId8"/>
    <p:sldId id="295" r:id="rId9"/>
    <p:sldId id="296" r:id="rId10"/>
    <p:sldId id="302" r:id="rId11"/>
    <p:sldId id="304" r:id="rId12"/>
    <p:sldId id="303" r:id="rId13"/>
    <p:sldId id="297" r:id="rId14"/>
    <p:sldId id="301" r:id="rId15"/>
    <p:sldId id="300" r:id="rId16"/>
    <p:sldId id="298" r:id="rId17"/>
    <p:sldId id="299" r:id="rId18"/>
    <p:sldId id="313" r:id="rId19"/>
    <p:sldId id="314" r:id="rId20"/>
    <p:sldId id="307" r:id="rId21"/>
    <p:sldId id="308" r:id="rId22"/>
    <p:sldId id="309" r:id="rId23"/>
    <p:sldId id="310" r:id="rId24"/>
    <p:sldId id="311" r:id="rId25"/>
    <p:sldId id="281" r:id="rId26"/>
    <p:sldId id="283" r:id="rId27"/>
    <p:sldId id="282" r:id="rId28"/>
    <p:sldId id="312" r:id="rId29"/>
    <p:sldId id="286" r:id="rId30"/>
    <p:sldId id="287" r:id="rId31"/>
    <p:sldId id="284" r:id="rId32"/>
    <p:sldId id="285" r:id="rId33"/>
    <p:sldId id="258" r:id="rId3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64091-958E-9247-9B6D-84F748EDCF5E}">
          <p14:sldIdLst>
            <p14:sldId id="256"/>
            <p14:sldId id="259"/>
            <p14:sldId id="257"/>
            <p14:sldId id="262"/>
            <p14:sldId id="260"/>
            <p14:sldId id="261"/>
            <p14:sldId id="294"/>
            <p14:sldId id="295"/>
            <p14:sldId id="296"/>
            <p14:sldId id="302"/>
            <p14:sldId id="304"/>
            <p14:sldId id="303"/>
            <p14:sldId id="297"/>
            <p14:sldId id="301"/>
            <p14:sldId id="300"/>
            <p14:sldId id="298"/>
            <p14:sldId id="299"/>
            <p14:sldId id="313"/>
            <p14:sldId id="314"/>
            <p14:sldId id="307"/>
            <p14:sldId id="308"/>
            <p14:sldId id="309"/>
            <p14:sldId id="310"/>
            <p14:sldId id="311"/>
            <p14:sldId id="281"/>
            <p14:sldId id="283"/>
            <p14:sldId id="282"/>
            <p14:sldId id="312"/>
            <p14:sldId id="286"/>
            <p14:sldId id="287"/>
            <p14:sldId id="284"/>
            <p14:sldId id="285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4B8"/>
    <a:srgbClr val="DDB8DC"/>
    <a:srgbClr val="427BBC"/>
    <a:srgbClr val="A7D68E"/>
    <a:srgbClr val="00AFD9"/>
    <a:srgbClr val="BB77C4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7"/>
    <p:restoredTop sz="88605" autoAdjust="0"/>
  </p:normalViewPr>
  <p:slideViewPr>
    <p:cSldViewPr snapToGrid="0" snapToObjects="1" showGuides="1">
      <p:cViewPr>
        <p:scale>
          <a:sx n="57" d="100"/>
          <a:sy n="57" d="100"/>
        </p:scale>
        <p:origin x="-869" y="-43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out and define each one of these components and maybe animate the whole thing</a:t>
            </a:r>
          </a:p>
          <a:p>
            <a:r>
              <a:rPr lang="en-US" baseline="0" dirty="0" smtClean="0"/>
              <a:t>Need the slide source or completely rebuild slide with 2.1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Operating System Interface  IEEE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 Commodity Hardware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NAS  has limited scalability and when they do they include metadata servers that tend to become a bottleneck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 obviously scales at a price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recreate this or find source</a:t>
            </a:r>
          </a:p>
          <a:p>
            <a:r>
              <a:rPr lang="en-US" baseline="0" dirty="0" smtClean="0"/>
              <a:t>This is to review the overall architecture … maybe with audience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B357-D6FD-4692-946B-E1AA4EAF56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B357-D6FD-4692-946B-E1AA4EAF56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Pure layer 3 cloud networking solution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Distribute routes using BGP protocol, with route reflectors for scale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Leverage </a:t>
            </a:r>
            <a:r>
              <a:rPr lang="en-US" dirty="0" err="1" smtClean="0"/>
              <a:t>linux</a:t>
            </a:r>
            <a:r>
              <a:rPr lang="en-US" dirty="0" smtClean="0"/>
              <a:t> kernel’s efficient IP forwarding engine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Translate global policy into distributed firewall on each host, enabling tenant isolation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use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Rework this pic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Based on OpenID connect protocol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OpenStack Keystone as the backend</a:t>
            </a:r>
          </a:p>
          <a:p>
            <a:pPr marL="627063" lvl="1" indent="-285750">
              <a:buFont typeface="Arial" charset="0"/>
              <a:buChar char="•"/>
            </a:pPr>
            <a:r>
              <a:rPr lang="en-US" dirty="0" smtClean="0"/>
              <a:t>User/Tenant management</a:t>
            </a:r>
          </a:p>
          <a:p>
            <a:pPr marL="627063" lvl="1" indent="-285750">
              <a:buFont typeface="Arial" charset="0"/>
              <a:buChar char="•"/>
            </a:pPr>
            <a:r>
              <a:rPr lang="en-US" dirty="0" smtClean="0"/>
              <a:t>Integrate with LDAP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3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Rework</a:t>
            </a:r>
            <a:r>
              <a:rPr lang="en-US" baseline="0" dirty="0" smtClean="0"/>
              <a:t> this with public and private registries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ElasticSearch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Shared, replicated, searchable, </a:t>
            </a:r>
            <a:r>
              <a:rPr lang="en-US" sz="2400" dirty="0" err="1" smtClean="0"/>
              <a:t>json</a:t>
            </a:r>
            <a:r>
              <a:rPr lang="en-US" sz="2400" dirty="0" smtClean="0"/>
              <a:t> document store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Full text search, geo spatial search, advanced search ranking, suggestion, </a:t>
            </a:r>
            <a:r>
              <a:rPr lang="mr-IN" sz="2400" dirty="0" smtClean="0"/>
              <a:t>…</a:t>
            </a:r>
            <a:r>
              <a:rPr lang="en-US" sz="2400" dirty="0" smtClean="0"/>
              <a:t> much more.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Nice HTTP API</a:t>
            </a:r>
            <a:endParaRPr lang="en-US" sz="1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Logstash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Tool for receiving, processing, and outputting logs.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Indexing logs in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1003301" lvl="1" indent="-457200">
              <a:buFont typeface="Arial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Filebeat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err="1" smtClean="0"/>
              <a:t>Golang</a:t>
            </a:r>
            <a:r>
              <a:rPr lang="en-US" sz="2400" dirty="0" smtClean="0"/>
              <a:t>: Easy deployment...download executable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err="1" smtClean="0"/>
              <a:t>Focuces</a:t>
            </a:r>
            <a:r>
              <a:rPr lang="en-US" sz="2400" dirty="0" smtClean="0"/>
              <a:t>: Only minimal processing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Efficient: Small memory footprint</a:t>
            </a:r>
          </a:p>
          <a:p>
            <a:pPr marL="546101" lvl="1" indent="0">
              <a:buFont typeface="Arial" charset="0"/>
              <a:buNone/>
            </a:pPr>
            <a:endParaRPr lang="en-US" sz="2400" dirty="0" smtClean="0"/>
          </a:p>
          <a:p>
            <a:pPr marL="546101" lvl="1" indent="0">
              <a:buFont typeface="Arial" charset="0"/>
              <a:buNone/>
            </a:pPr>
            <a:r>
              <a:rPr lang="en-US" sz="2400" dirty="0" err="1" smtClean="0"/>
              <a:t>Heapster</a:t>
            </a: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Container Cluster Monitoring and Performance Analysis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Collects and interprets various signals like compute resource usage, lifecycle events, </a:t>
            </a:r>
            <a:r>
              <a:rPr lang="en-US" dirty="0" err="1" smtClean="0"/>
              <a:t>etc</a:t>
            </a:r>
            <a:r>
              <a:rPr lang="en-US" dirty="0" smtClean="0"/>
              <a:t>, and exports cluster metrics via rest endpoints.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Supports multiple storage backend. 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dirty="0" err="1" smtClean="0"/>
              <a:t>InfluxDB</a:t>
            </a:r>
            <a:endParaRPr lang="en-US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dirty="0" smtClean="0"/>
              <a:t>Kafka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dirty="0" smtClean="0"/>
              <a:t>Goggle Cloud Logging</a:t>
            </a:r>
          </a:p>
          <a:p>
            <a:pPr marL="546101" lvl="1" indent="0">
              <a:buFont typeface="Arial" charset="0"/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7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Other popular providers no</a:t>
            </a:r>
            <a:r>
              <a:rPr lang="en-US" sz="2400" baseline="0" dirty="0" smtClean="0"/>
              <a:t>t in support</a:t>
            </a:r>
            <a:endParaRPr lang="en-US" sz="2400" dirty="0" smtClean="0"/>
          </a:p>
          <a:p>
            <a:pPr lvl="1"/>
            <a:r>
              <a:rPr lang="en-US" sz="2400" dirty="0" err="1" smtClean="0"/>
              <a:t>CephFS</a:t>
            </a:r>
            <a:endParaRPr lang="en-US" sz="2400" dirty="0" smtClean="0"/>
          </a:p>
          <a:p>
            <a:pPr lvl="1"/>
            <a:r>
              <a:rPr lang="en-US" sz="2400" dirty="0" smtClean="0"/>
              <a:t>Google (GCE </a:t>
            </a:r>
            <a:r>
              <a:rPr lang="en-US" sz="2400" dirty="0" err="1" smtClean="0"/>
              <a:t>PersistentDisk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AWS (</a:t>
            </a:r>
            <a:r>
              <a:rPr lang="en-US" sz="2400" dirty="0" err="1" smtClean="0"/>
              <a:t>ElasticBlockStore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Azure (</a:t>
            </a:r>
            <a:r>
              <a:rPr lang="en-US" sz="2400" dirty="0" err="1" smtClean="0"/>
              <a:t>Azurefile</a:t>
            </a:r>
            <a:r>
              <a:rPr lang="en-US" sz="2400" dirty="0" smtClean="0"/>
              <a:t>, </a:t>
            </a:r>
            <a:r>
              <a:rPr lang="en-US" sz="2400" dirty="0" err="1" smtClean="0"/>
              <a:t>AzureDisk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Cinder</a:t>
            </a:r>
          </a:p>
          <a:p>
            <a:pPr lvl="1"/>
            <a:r>
              <a:rPr lang="en-US" sz="2400" dirty="0" smtClean="0"/>
              <a:t>FC</a:t>
            </a:r>
          </a:p>
          <a:p>
            <a:pPr lvl="1"/>
            <a:r>
              <a:rPr lang="en-US" sz="2400" dirty="0" err="1" smtClean="0"/>
              <a:t>FlexVolume</a:t>
            </a:r>
            <a:endParaRPr lang="en-US" sz="2400" dirty="0" smtClean="0"/>
          </a:p>
          <a:p>
            <a:pPr lvl="1"/>
            <a:r>
              <a:rPr lang="en-US" sz="2400" dirty="0" err="1" smtClean="0"/>
              <a:t>Flocker</a:t>
            </a:r>
            <a:endParaRPr lang="en-US" sz="2400" dirty="0" smtClean="0"/>
          </a:p>
          <a:p>
            <a:pPr lvl="1"/>
            <a:r>
              <a:rPr lang="en-US" sz="2400" dirty="0" smtClean="0"/>
              <a:t>iSCSI</a:t>
            </a:r>
          </a:p>
          <a:p>
            <a:pPr lvl="1"/>
            <a:r>
              <a:rPr lang="en-US" sz="2400" dirty="0" err="1" smtClean="0"/>
              <a:t>Quobyte</a:t>
            </a:r>
            <a:endParaRPr lang="en-US" sz="2400" dirty="0" smtClean="0"/>
          </a:p>
          <a:p>
            <a:pPr lvl="1"/>
            <a:r>
              <a:rPr lang="en-US" sz="2400" dirty="0" err="1" smtClean="0"/>
              <a:t>VspherVolume</a:t>
            </a:r>
            <a:endParaRPr lang="en-US" sz="2400" dirty="0" smtClean="0"/>
          </a:p>
          <a:p>
            <a:pPr lvl="1"/>
            <a:r>
              <a:rPr lang="en-US" sz="2400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974B-46DF-4305-AE83-BA723F2149DD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E6CD-E138-464C-B4CC-94C5BAA1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2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>
                <a:solidFill>
                  <a:srgbClr val="325C80"/>
                </a:solidFill>
                <a:latin typeface="IBM Plex Sans Regular" charset="0"/>
              </a:rPr>
              <a:t> – Do not share </a:t>
            </a:r>
            <a:r>
              <a:rPr lang="en-US" sz="1600" b="0" i="0" baseline="0">
                <a:solidFill>
                  <a:srgbClr val="325C80"/>
                </a:solidFill>
                <a:latin typeface="IBM Plex Sans Regular" charset="0"/>
              </a:rPr>
              <a:t>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7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elastic.co/products/logstas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community" TargetMode="External"/><Relationship Id="rId2" Type="http://schemas.openxmlformats.org/officeDocument/2006/relationships/hyperlink" Target="http://soundclou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Infrastructure &amp; Architecture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Abbott  (</a:t>
            </a:r>
            <a:r>
              <a:rPr lang="en-US" dirty="0" err="1" smtClean="0"/>
              <a:t>jabbott@us.ibm.com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John Webb  (</a:t>
            </a:r>
            <a:r>
              <a:rPr lang="en-US" dirty="0" err="1" smtClean="0"/>
              <a:t>john.webb@us.ibm.com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Calico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831418" cy="6096082"/>
          </a:xfrm>
        </p:spPr>
        <p:txBody>
          <a:bodyPr/>
          <a:lstStyle/>
          <a:p>
            <a:r>
              <a:rPr lang="en-US" sz="2400" dirty="0" smtClean="0"/>
              <a:t>A new </a:t>
            </a:r>
            <a:r>
              <a:rPr lang="en-US" sz="2400" dirty="0"/>
              <a:t>approach to virtual networking and network security for containers, VMs, and bare metal services, that provides a rich set of security enforcement capabilities running on top of a highly scalable and efficient virtual </a:t>
            </a:r>
            <a:r>
              <a:rPr lang="en-US" sz="2400" dirty="0" smtClean="0"/>
              <a:t>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</a:t>
            </a:r>
            <a:r>
              <a:rPr lang="en-US" sz="2400" dirty="0"/>
              <a:t> calico/node </a:t>
            </a:r>
            <a:r>
              <a:rPr lang="en-US" sz="2400" dirty="0" smtClean="0"/>
              <a:t>Docker </a:t>
            </a:r>
            <a:r>
              <a:rPr lang="en-US" sz="2400" dirty="0"/>
              <a:t>container </a:t>
            </a:r>
            <a:r>
              <a:rPr lang="en-US" sz="2400" dirty="0" smtClean="0"/>
              <a:t>runs </a:t>
            </a:r>
            <a:r>
              <a:rPr lang="en-US" sz="2400" dirty="0"/>
              <a:t>on the Kubernetes master and each Kubernetes node in </a:t>
            </a:r>
            <a:r>
              <a:rPr lang="en-US" sz="2400" dirty="0" smtClean="0"/>
              <a:t>the cluster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calico-</a:t>
            </a:r>
            <a:r>
              <a:rPr lang="en-US" sz="2400" dirty="0" err="1"/>
              <a:t>cni</a:t>
            </a:r>
            <a:r>
              <a:rPr lang="en-US" sz="2400" dirty="0"/>
              <a:t> </a:t>
            </a:r>
            <a:r>
              <a:rPr lang="en-US" sz="2400" dirty="0" smtClean="0"/>
              <a:t>plug-in </a:t>
            </a:r>
            <a:r>
              <a:rPr lang="en-US" sz="2400" dirty="0"/>
              <a:t>integrates directly with the Kubernetes </a:t>
            </a:r>
            <a:r>
              <a:rPr lang="en-US" sz="2400" dirty="0" err="1"/>
              <a:t>kubelet</a:t>
            </a:r>
            <a:r>
              <a:rPr lang="en-US" sz="2400" dirty="0"/>
              <a:t> process on each node to discover which pods have been created, and adds them to Calico </a:t>
            </a:r>
            <a:r>
              <a:rPr lang="en-US" sz="2400" dirty="0" smtClean="0"/>
              <a:t>networking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calico/</a:t>
            </a:r>
            <a:r>
              <a:rPr lang="en-US" sz="2400" dirty="0" err="1"/>
              <a:t>kube</a:t>
            </a:r>
            <a:r>
              <a:rPr lang="en-US" sz="2400" dirty="0"/>
              <a:t>-policy-controller container runs as a pod on top of Kubernetes and implements the </a:t>
            </a:r>
            <a:r>
              <a:rPr lang="en-US" sz="2400" dirty="0" err="1"/>
              <a:t>NetworkPolicy</a:t>
            </a:r>
            <a:r>
              <a:rPr lang="en-US" sz="2400" dirty="0"/>
              <a:t> </a:t>
            </a:r>
            <a:r>
              <a:rPr lang="en-US" sz="2400" dirty="0" smtClean="0"/>
              <a:t>API</a:t>
            </a:r>
            <a:endParaRPr lang="en-US" sz="2400" dirty="0"/>
          </a:p>
        </p:txBody>
      </p:sp>
      <p:pic>
        <p:nvPicPr>
          <p:cNvPr id="7170" name="Picture 2" descr="Image result for kubernetes Cal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58" y="5284522"/>
            <a:ext cx="7295857" cy="23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7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Ingress resources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b="1" dirty="0" smtClean="0"/>
              <a:t>Ingress:  </a:t>
            </a:r>
            <a:r>
              <a:rPr lang="en-US" sz="2400" dirty="0"/>
              <a:t>Typically, services and pods have IPs only routable by the cluster network. All traffic that ends up at an edge router is either dropped or forwarded elsewhere. 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Ingress is a collection of rules that allow inbound connections to reach the cluster </a:t>
            </a:r>
            <a:r>
              <a:rPr lang="en-US" sz="2400" dirty="0" smtClean="0"/>
              <a:t>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be configured to give services externally-reachable URLs, load balance traffic, terminate SSL, offer name based virtual hosting etc.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request ingress by </a:t>
            </a:r>
            <a:r>
              <a:rPr lang="en-US" sz="2400" dirty="0" err="1"/>
              <a:t>POSTing</a:t>
            </a:r>
            <a:r>
              <a:rPr lang="en-US" sz="2400" dirty="0"/>
              <a:t> the Ingress resource to the API </a:t>
            </a:r>
            <a:r>
              <a:rPr lang="en-US" sz="2400" dirty="0" smtClean="0"/>
              <a:t>server</a:t>
            </a:r>
          </a:p>
          <a:p>
            <a:r>
              <a:rPr lang="en-US" sz="2400" b="1" dirty="0" smtClean="0"/>
              <a:t>Ingress Controller:</a:t>
            </a:r>
            <a:r>
              <a:rPr lang="en-US" sz="2400" dirty="0" smtClean="0"/>
              <a:t>  Responsible </a:t>
            </a:r>
            <a:r>
              <a:rPr lang="en-US" sz="2400" dirty="0"/>
              <a:t>for fulfilling the Ingress, usually with a </a:t>
            </a:r>
            <a:r>
              <a:rPr lang="en-US" sz="2400" dirty="0" smtClean="0"/>
              <a:t>load balancer</a:t>
            </a:r>
            <a:r>
              <a:rPr lang="en-US" sz="2400" dirty="0"/>
              <a:t>, though it may also configure your edge router or additional frontends to help handle the traffic in an HA manner.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Authentication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5115593" cy="6096082"/>
          </a:xfrm>
        </p:spPr>
        <p:txBody>
          <a:bodyPr/>
          <a:lstStyle/>
          <a:p>
            <a:r>
              <a:rPr lang="en-US" sz="2400" b="1" dirty="0" smtClean="0"/>
              <a:t>Authentication Manager:</a:t>
            </a:r>
            <a:r>
              <a:rPr lang="en-US" sz="2400" dirty="0" smtClean="0"/>
              <a:t>  Provides </a:t>
            </a:r>
            <a:r>
              <a:rPr lang="en-US" sz="2400" dirty="0"/>
              <a:t>an HTTP API for managing users. Protocols are implemented in a RESTful manner. Keystone is used for </a:t>
            </a:r>
            <a:r>
              <a:rPr lang="en-US" sz="2400" dirty="0" smtClean="0"/>
              <a:t>authentication.  Pass-through is used for external LDAP integration.  </a:t>
            </a:r>
          </a:p>
          <a:p>
            <a:r>
              <a:rPr lang="en-US" sz="2400" b="1" dirty="0" smtClean="0"/>
              <a:t>Keystone:</a:t>
            </a:r>
            <a:r>
              <a:rPr lang="en-US" sz="2400" dirty="0" smtClean="0"/>
              <a:t>  The </a:t>
            </a:r>
            <a:r>
              <a:rPr lang="en-US" sz="2400" dirty="0"/>
              <a:t>OpenStack </a:t>
            </a:r>
            <a:r>
              <a:rPr lang="en-US" sz="2400" dirty="0" smtClean="0"/>
              <a:t>provided identity service </a:t>
            </a:r>
            <a:r>
              <a:rPr lang="en-US" sz="2400" dirty="0"/>
              <a:t>currently </a:t>
            </a:r>
            <a:r>
              <a:rPr lang="en-US" sz="2400" dirty="0" smtClean="0"/>
              <a:t>supporting </a:t>
            </a:r>
            <a:r>
              <a:rPr lang="en-US" sz="2400" dirty="0"/>
              <a:t>token-based </a:t>
            </a:r>
            <a:r>
              <a:rPr lang="en-US" sz="2400" dirty="0" err="1"/>
              <a:t>authN</a:t>
            </a:r>
            <a:r>
              <a:rPr lang="en-US" sz="2400" dirty="0"/>
              <a:t> and user-service authorization</a:t>
            </a:r>
            <a:r>
              <a:rPr lang="en-US" sz="2400" dirty="0" smtClean="0"/>
              <a:t>.  </a:t>
            </a:r>
          </a:p>
          <a:p>
            <a:pPr fontAlgn="base"/>
            <a:r>
              <a:rPr lang="en-US" sz="2400" b="1" dirty="0" err="1" smtClean="0"/>
              <a:t>MariaDB</a:t>
            </a:r>
            <a:r>
              <a:rPr lang="en-US" sz="2400" b="1" dirty="0" smtClean="0"/>
              <a:t>:</a:t>
            </a:r>
            <a:r>
              <a:rPr lang="en-US" sz="2400" dirty="0" smtClean="0"/>
              <a:t>  An open source relational database made </a:t>
            </a:r>
            <a:r>
              <a:rPr lang="en-US" sz="2400" dirty="0"/>
              <a:t>by the original developers of </a:t>
            </a:r>
            <a:r>
              <a:rPr lang="en-US" sz="2400" dirty="0" smtClean="0"/>
              <a:t>MySQL.  In this case it is used to back-end Keystone.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05042" y="2773385"/>
            <a:ext cx="8364771" cy="3324928"/>
            <a:chOff x="2843808" y="2427735"/>
            <a:chExt cx="5688632" cy="2261185"/>
          </a:xfrm>
        </p:grpSpPr>
        <p:sp>
          <p:nvSpPr>
            <p:cNvPr id="6" name="Rounded Rectangle 5"/>
            <p:cNvSpPr/>
            <p:nvPr/>
          </p:nvSpPr>
          <p:spPr>
            <a:xfrm>
              <a:off x="4860032" y="2499742"/>
              <a:ext cx="1152128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Authentication Service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60032" y="3104744"/>
              <a:ext cx="2160240" cy="15841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3795886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 manager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4048" y="3795886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kubernetes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808" y="3219822"/>
              <a:ext cx="393700" cy="584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04048" y="422793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mesos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2160" y="422793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147814"/>
              <a:ext cx="727351" cy="43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System</a:t>
              </a:r>
            </a:p>
            <a:p>
              <a:r>
                <a:rPr lang="en-US" sz="1800" dirty="0">
                  <a:solidFill>
                    <a:schemeClr val="tx1"/>
                  </a:solidFill>
                </a:rPr>
                <a:t>Services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224" y="2427735"/>
              <a:ext cx="592584" cy="57606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7380312" y="2499742"/>
              <a:ext cx="1152128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LDAP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20" idx="1"/>
            </p:cNvCxnSpPr>
            <p:nvPr/>
          </p:nvCxnSpPr>
          <p:spPr>
            <a:xfrm>
              <a:off x="6012160" y="2715766"/>
              <a:ext cx="5760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3"/>
              <a:endCxn id="21" idx="1"/>
            </p:cNvCxnSpPr>
            <p:nvPr/>
          </p:nvCxnSpPr>
          <p:spPr>
            <a:xfrm flipV="1">
              <a:off x="7180808" y="2715766"/>
              <a:ext cx="1995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2" idx="1"/>
            </p:cNvCxnSpPr>
            <p:nvPr/>
          </p:nvCxnSpPr>
          <p:spPr>
            <a:xfrm flipV="1">
              <a:off x="3237508" y="2715766"/>
              <a:ext cx="1622524" cy="7961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2"/>
              <a:endCxn id="13" idx="1"/>
            </p:cNvCxnSpPr>
            <p:nvPr/>
          </p:nvCxnSpPr>
          <p:spPr>
            <a:xfrm>
              <a:off x="3040658" y="3804022"/>
              <a:ext cx="1819374" cy="63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275856" y="2931790"/>
              <a:ext cx="1584176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9811165">
              <a:off x="3413304" y="2960538"/>
              <a:ext cx="788400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Authorize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9811165">
              <a:off x="3773475" y="3304872"/>
              <a:ext cx="742003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ID Token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0949" y="3827046"/>
              <a:ext cx="1500750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Request $ ID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50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Images and Registries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4233683" cy="609608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You </a:t>
            </a:r>
            <a:r>
              <a:rPr lang="en-US" sz="2400" dirty="0" smtClean="0"/>
              <a:t>create a </a:t>
            </a:r>
            <a:r>
              <a:rPr lang="en-US" sz="2400" dirty="0"/>
              <a:t>Docker image and </a:t>
            </a:r>
            <a:r>
              <a:rPr lang="en-US" sz="2400" dirty="0" smtClean="0"/>
              <a:t>push </a:t>
            </a:r>
            <a:r>
              <a:rPr lang="en-US" sz="2400" dirty="0"/>
              <a:t>it to a registry before referring to it in a Kubernetes </a:t>
            </a:r>
            <a:r>
              <a:rPr lang="en-US" sz="2400" dirty="0" smtClean="0"/>
              <a:t>pod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There will likely be many registries used in your deployment</a:t>
            </a:r>
          </a:p>
          <a:p>
            <a:endParaRPr lang="en-US" sz="2400" dirty="0"/>
          </a:p>
        </p:txBody>
      </p:sp>
      <p:pic>
        <p:nvPicPr>
          <p:cNvPr id="2050" name="Picture 2" descr="Image result for docker regist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90" y="2235818"/>
            <a:ext cx="10265679" cy="542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1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7" y="1443707"/>
            <a:ext cx="5682472" cy="6096082"/>
          </a:xfrm>
        </p:spPr>
        <p:txBody>
          <a:bodyPr/>
          <a:lstStyle/>
          <a:p>
            <a:r>
              <a:rPr lang="en-US" sz="2400" b="1" dirty="0" smtClean="0"/>
              <a:t>Cluster Management Console:</a:t>
            </a:r>
            <a:r>
              <a:rPr lang="en-US" sz="2400" dirty="0" smtClean="0"/>
              <a:t>  (ICP component) Use to manage</a:t>
            </a:r>
            <a:r>
              <a:rPr lang="en-US" sz="2400" dirty="0"/>
              <a:t>, monitor, and troubleshoot your applications and cluster from a single, centralized, and secure management console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K8s Web UI:</a:t>
            </a:r>
            <a:r>
              <a:rPr lang="en-US" sz="2400" dirty="0"/>
              <a:t> </a:t>
            </a:r>
            <a:r>
              <a:rPr lang="en-US" sz="2400" dirty="0" smtClean="0"/>
              <a:t> Can </a:t>
            </a:r>
            <a:r>
              <a:rPr lang="en-US" sz="2400" dirty="0"/>
              <a:t>use </a:t>
            </a:r>
            <a:r>
              <a:rPr lang="en-US" sz="2400" dirty="0" smtClean="0"/>
              <a:t>to </a:t>
            </a:r>
            <a:r>
              <a:rPr lang="en-US" sz="2400" dirty="0"/>
              <a:t>deploy containerized applications to a Kubernetes cluster, troubleshoot your containerized application, and manage the cluster itself along with its attendant </a:t>
            </a:r>
            <a:r>
              <a:rPr lang="en-US" sz="2400" dirty="0" smtClean="0"/>
              <a:t>resources.</a:t>
            </a: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:</a:t>
            </a:r>
            <a:r>
              <a:rPr lang="en-US" sz="2400" dirty="0" smtClean="0"/>
              <a:t>  A command-line </a:t>
            </a:r>
            <a:r>
              <a:rPr lang="en-US" sz="2400" dirty="0"/>
              <a:t>interface for running commands against Kubernetes clusters.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148" name="Picture 4" descr="Image result for kubernetes web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9" y="3361121"/>
            <a:ext cx="3381780" cy="23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Kubect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207" y="5767282"/>
            <a:ext cx="4316915" cy="21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70" y="183915"/>
            <a:ext cx="5114505" cy="296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17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Application Center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7086284" cy="6096082"/>
          </a:xfrm>
        </p:spPr>
        <p:txBody>
          <a:bodyPr/>
          <a:lstStyle/>
          <a:p>
            <a:r>
              <a:rPr lang="en-US" sz="2800" i="1" dirty="0" smtClean="0"/>
              <a:t>Application </a:t>
            </a:r>
            <a:r>
              <a:rPr lang="en-US" sz="2800" i="1" dirty="0"/>
              <a:t>center provides a centralized location from which you can browse, and install packages in your cluster.</a:t>
            </a:r>
            <a:endParaRPr lang="en-US" sz="2800" b="1" i="1" dirty="0" smtClean="0"/>
          </a:p>
          <a:p>
            <a:r>
              <a:rPr lang="en-US" sz="2800" b="1" dirty="0" smtClean="0"/>
              <a:t>Helm: 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tool for managing Kubernetes charts. Charts are packages of pre-configured Kubernetes resources.</a:t>
            </a:r>
            <a:endParaRPr lang="en-US" sz="2800" b="1" dirty="0" smtClean="0"/>
          </a:p>
          <a:p>
            <a:r>
              <a:rPr lang="en-US" sz="2800" b="1" dirty="0" smtClean="0"/>
              <a:t>Helm Repository:</a:t>
            </a:r>
            <a:r>
              <a:rPr lang="en-US" sz="2800" dirty="0" smtClean="0"/>
              <a:t>  A Helm chart</a:t>
            </a:r>
            <a:r>
              <a:rPr lang="en-US" sz="2800" dirty="0"/>
              <a:t> repository is a location where packaged charts can be stored and shared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Tiller: </a:t>
            </a:r>
            <a:r>
              <a:rPr lang="en-US" sz="2800" dirty="0"/>
              <a:t> R</a:t>
            </a:r>
            <a:r>
              <a:rPr lang="en-US" sz="2800" dirty="0" smtClean="0"/>
              <a:t>uns </a:t>
            </a:r>
            <a:r>
              <a:rPr lang="en-US" sz="2800" dirty="0"/>
              <a:t>inside of </a:t>
            </a:r>
            <a:r>
              <a:rPr lang="en-US" sz="2800" dirty="0" smtClean="0"/>
              <a:t>the</a:t>
            </a:r>
            <a:r>
              <a:rPr lang="en-US" sz="2800" dirty="0"/>
              <a:t> cluster, and manages releases (installations) of your charts.</a:t>
            </a:r>
            <a:endParaRPr lang="en-US" sz="2800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14" y="868164"/>
            <a:ext cx="4589759" cy="289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32" y="3218213"/>
            <a:ext cx="4400503" cy="285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4" y="4725331"/>
            <a:ext cx="2931069" cy="310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9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Logging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8081288" cy="6096082"/>
          </a:xfrm>
        </p:spPr>
        <p:txBody>
          <a:bodyPr/>
          <a:lstStyle/>
          <a:p>
            <a:r>
              <a:rPr lang="en-US" sz="2000" i="1" dirty="0" smtClean="0"/>
              <a:t>The easiest and most embraced logging method for containerized applications is to write to standard out and standard error</a:t>
            </a:r>
          </a:p>
          <a:p>
            <a:r>
              <a:rPr lang="en-US" sz="2000" b="1" dirty="0" err="1"/>
              <a:t>Filebeat</a:t>
            </a:r>
            <a:r>
              <a:rPr lang="en-US" sz="2000" b="1" dirty="0"/>
              <a:t>:</a:t>
            </a:r>
            <a:r>
              <a:rPr lang="en-US" sz="2000" dirty="0"/>
              <a:t>  A</a:t>
            </a:r>
            <a:r>
              <a:rPr lang="en-US" sz="2000" dirty="0" smtClean="0"/>
              <a:t> </a:t>
            </a:r>
            <a:r>
              <a:rPr lang="en-US" sz="2000" dirty="0"/>
              <a:t>log data shipper for local files. </a:t>
            </a:r>
            <a:r>
              <a:rPr lang="en-US" sz="2000" dirty="0" err="1" smtClean="0"/>
              <a:t>Filebeat</a:t>
            </a:r>
            <a:r>
              <a:rPr lang="en-US" sz="2000" dirty="0" smtClean="0"/>
              <a:t> </a:t>
            </a:r>
            <a:r>
              <a:rPr lang="en-US" sz="2000" dirty="0"/>
              <a:t>monitors the log directories or specific log files, tails the files, and forwards them either to </a:t>
            </a:r>
            <a:r>
              <a:rPr lang="en-US" sz="2000" dirty="0" err="1">
                <a:hlinkClick r:id="rId3"/>
              </a:rPr>
              <a:t>Elasticsearch</a:t>
            </a:r>
            <a:r>
              <a:rPr lang="en-US" sz="2000" dirty="0"/>
              <a:t> </a:t>
            </a:r>
            <a:r>
              <a:rPr lang="en-US" sz="2000" dirty="0" smtClean="0"/>
              <a:t>and/or</a:t>
            </a:r>
            <a:r>
              <a:rPr lang="en-US" sz="2000" dirty="0"/>
              <a:t> </a:t>
            </a:r>
            <a:r>
              <a:rPr lang="en-US" sz="2000" dirty="0" err="1">
                <a:hlinkClick r:id="rId4"/>
              </a:rPr>
              <a:t>Logstash</a:t>
            </a:r>
            <a:r>
              <a:rPr lang="en-US" sz="2000" dirty="0"/>
              <a:t> for indexing</a:t>
            </a:r>
            <a:r>
              <a:rPr lang="en-US" sz="2000" dirty="0" smtClean="0"/>
              <a:t>.</a:t>
            </a:r>
          </a:p>
          <a:p>
            <a:r>
              <a:rPr lang="en-US" b="1" dirty="0" err="1" smtClean="0"/>
              <a:t>E</a:t>
            </a:r>
            <a:r>
              <a:rPr lang="en-US" sz="2000" b="1" dirty="0" err="1" smtClean="0"/>
              <a:t>lasticsearch</a:t>
            </a:r>
            <a:r>
              <a:rPr lang="en-US" sz="2000" b="1" dirty="0" smtClean="0"/>
              <a:t>:</a:t>
            </a:r>
            <a:r>
              <a:rPr lang="en-US" sz="2000" dirty="0" smtClean="0"/>
              <a:t>  An open source full-text search engine </a:t>
            </a:r>
            <a:r>
              <a:rPr lang="en-US" sz="2000" dirty="0"/>
              <a:t>based on Lucene. </a:t>
            </a:r>
            <a:r>
              <a:rPr lang="en-US" sz="2000" dirty="0" smtClean="0"/>
              <a:t>It provides HTTP </a:t>
            </a:r>
            <a:r>
              <a:rPr lang="en-US" sz="2000" dirty="0"/>
              <a:t>web interface and schema-free JSON </a:t>
            </a:r>
            <a:r>
              <a:rPr lang="en-US" sz="2000" dirty="0" smtClean="0"/>
              <a:t>documents.</a:t>
            </a:r>
          </a:p>
          <a:p>
            <a:r>
              <a:rPr lang="en-US" b="1" dirty="0" err="1" smtClean="0"/>
              <a:t>L</a:t>
            </a:r>
            <a:r>
              <a:rPr lang="en-US" sz="2000" b="1" dirty="0" err="1" smtClean="0"/>
              <a:t>ogstash</a:t>
            </a:r>
            <a:r>
              <a:rPr lang="en-US" sz="2000" b="1" dirty="0" smtClean="0"/>
              <a:t>:</a:t>
            </a:r>
            <a:r>
              <a:rPr lang="en-US" sz="2000" dirty="0" smtClean="0"/>
              <a:t>  </a:t>
            </a:r>
            <a:r>
              <a:rPr lang="en-US" sz="2000" dirty="0"/>
              <a:t> </a:t>
            </a:r>
            <a:r>
              <a:rPr lang="en-US" sz="2000" dirty="0" smtClean="0"/>
              <a:t>A open </a:t>
            </a:r>
            <a:r>
              <a:rPr lang="en-US" sz="2000" dirty="0"/>
              <a:t>source tool for collecting, parsing, and storing logs for future use. </a:t>
            </a:r>
            <a:endParaRPr lang="en-US" sz="2000" dirty="0" smtClean="0"/>
          </a:p>
          <a:p>
            <a:r>
              <a:rPr lang="en-US" sz="2000" b="1" dirty="0" err="1" smtClean="0"/>
              <a:t>Heapster</a:t>
            </a:r>
            <a:r>
              <a:rPr lang="en-US" sz="2000" b="1" dirty="0" smtClean="0"/>
              <a:t>:</a:t>
            </a:r>
            <a:r>
              <a:rPr lang="en-US" sz="2000" dirty="0" smtClean="0"/>
              <a:t>  </a:t>
            </a:r>
            <a:r>
              <a:rPr lang="en-US" sz="2000" dirty="0"/>
              <a:t>The Kubernetes network proxy runs on each </a:t>
            </a:r>
            <a:r>
              <a:rPr lang="en-US" sz="2000" dirty="0" smtClean="0"/>
              <a:t>node.</a:t>
            </a:r>
          </a:p>
          <a:p>
            <a:r>
              <a:rPr lang="en-US" b="1" dirty="0" err="1" smtClean="0"/>
              <a:t>K</a:t>
            </a:r>
            <a:r>
              <a:rPr lang="en-US" sz="2000" b="1" dirty="0" err="1" smtClean="0"/>
              <a:t>ibana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An </a:t>
            </a:r>
            <a:r>
              <a:rPr lang="en-US" sz="2000" dirty="0"/>
              <a:t>open source data visualization plugin for </a:t>
            </a:r>
            <a:r>
              <a:rPr lang="en-US" sz="2000" dirty="0" err="1" smtClean="0"/>
              <a:t>Elasticsearch</a:t>
            </a:r>
            <a:r>
              <a:rPr lang="en-US" sz="2000" dirty="0" smtClean="0"/>
              <a:t>.  Users </a:t>
            </a:r>
            <a:r>
              <a:rPr lang="en-US" sz="2000" dirty="0"/>
              <a:t>can create bar, line and scatter plots, or pie charts and maps on top of large volumes of </a:t>
            </a:r>
            <a:r>
              <a:rPr lang="en-US" sz="2000" dirty="0" smtClean="0"/>
              <a:t>data.</a:t>
            </a:r>
          </a:p>
          <a:p>
            <a:endParaRPr lang="en-US" sz="2000" dirty="0"/>
          </a:p>
        </p:txBody>
      </p:sp>
      <p:pic>
        <p:nvPicPr>
          <p:cNvPr id="3074" name="Picture 2" descr="Image result for kibana e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17" y="3182586"/>
            <a:ext cx="5417235" cy="36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7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Monitoring: Prometheus and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8081288" cy="6096082"/>
          </a:xfrm>
        </p:spPr>
        <p:txBody>
          <a:bodyPr/>
          <a:lstStyle/>
          <a:p>
            <a:r>
              <a:rPr lang="en-US" sz="2800" b="1" dirty="0" smtClean="0"/>
              <a:t>Prometheus:</a:t>
            </a:r>
            <a:r>
              <a:rPr lang="en-US" sz="2800" dirty="0" smtClean="0"/>
              <a:t>  </a:t>
            </a: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open-source systems monitoring and alerting toolkit originally built at </a:t>
            </a:r>
            <a:r>
              <a:rPr lang="en-US" sz="2800" dirty="0" err="1">
                <a:hlinkClick r:id="rId2"/>
              </a:rPr>
              <a:t>SoundCloud</a:t>
            </a:r>
            <a:r>
              <a:rPr lang="en-US" sz="2800" dirty="0"/>
              <a:t>. Since its inception in 2012, many companies and organizations have adopted Prometheus, and the project has a very active developer and user </a:t>
            </a:r>
            <a:r>
              <a:rPr lang="en-US" sz="2800" dirty="0">
                <a:hlinkClick r:id="rId3"/>
              </a:rPr>
              <a:t>community</a:t>
            </a:r>
            <a:r>
              <a:rPr lang="en-US" sz="2800" dirty="0"/>
              <a:t>. It is now a standalone open source project and maintained independently of any company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Grifana</a:t>
            </a:r>
            <a:r>
              <a:rPr lang="en-US" sz="2800" b="1" dirty="0" smtClean="0"/>
              <a:t>:  </a:t>
            </a:r>
            <a:r>
              <a:rPr lang="en-US" sz="2800" dirty="0"/>
              <a:t> </a:t>
            </a:r>
            <a:r>
              <a:rPr lang="en-US" sz="2800" dirty="0" smtClean="0"/>
              <a:t>An </a:t>
            </a:r>
            <a:r>
              <a:rPr lang="en-US" sz="2800" dirty="0"/>
              <a:t>open-source, general purpose dashboard and graph composer, which runs as a web application. </a:t>
            </a:r>
            <a:endParaRPr lang="en-US" sz="2800" b="1" dirty="0" smtClean="0"/>
          </a:p>
        </p:txBody>
      </p:sp>
      <p:pic>
        <p:nvPicPr>
          <p:cNvPr id="4100" name="Picture 4" descr="Image result for prometheus monitoring 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4" y="4437058"/>
            <a:ext cx="4833257" cy="31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 source configu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4" y="1742622"/>
            <a:ext cx="4309959" cy="23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7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Persistent storage components (1 of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dirty="0"/>
              <a:t>Traditionally Containers:  stateless, ephemeral in nature</a:t>
            </a:r>
          </a:p>
          <a:p>
            <a:pPr lvl="1"/>
            <a:r>
              <a:rPr lang="en-US" dirty="0"/>
              <a:t>Storage exists within the container</a:t>
            </a:r>
          </a:p>
          <a:p>
            <a:pPr lvl="1"/>
            <a:r>
              <a:rPr lang="en-US" dirty="0"/>
              <a:t>The container goes away and so goes the storage</a:t>
            </a:r>
          </a:p>
          <a:p>
            <a:r>
              <a:rPr lang="en-US" dirty="0"/>
              <a:t>Some </a:t>
            </a:r>
            <a:r>
              <a:rPr lang="en-US" dirty="0" smtClean="0"/>
              <a:t>applications </a:t>
            </a:r>
            <a:r>
              <a:rPr lang="en-US" dirty="0"/>
              <a:t>desire state and thus persistent storage:</a:t>
            </a:r>
          </a:p>
          <a:p>
            <a:pPr lvl="1"/>
            <a:r>
              <a:rPr lang="en-US" dirty="0"/>
              <a:t>Specific aspects of configuration</a:t>
            </a:r>
          </a:p>
          <a:p>
            <a:pPr lvl="1"/>
            <a:r>
              <a:rPr lang="en-US" dirty="0"/>
              <a:t>Database (structured and unstructured)</a:t>
            </a:r>
          </a:p>
          <a:p>
            <a:pPr lvl="1"/>
            <a:r>
              <a:rPr lang="en-US" dirty="0"/>
              <a:t>Application data (website definitions, etc.)</a:t>
            </a:r>
          </a:p>
          <a:p>
            <a:r>
              <a:rPr lang="en-US" dirty="0"/>
              <a:t>Storage must be universally accessible across the K8s environment</a:t>
            </a:r>
          </a:p>
        </p:txBody>
      </p:sp>
    </p:spTree>
    <p:extLst>
      <p:ext uri="{BB962C8B-B14F-4D97-AF65-F5344CB8AC3E}">
        <p14:creationId xmlns:p14="http://schemas.microsoft.com/office/powerpoint/2010/main" val="245348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Persistent storage components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sz="2800" b="1" dirty="0" smtClean="0"/>
              <a:t>ICP Persistent Storage Support: </a:t>
            </a:r>
            <a:r>
              <a:rPr lang="en-US" sz="2800" dirty="0" err="1" smtClean="0"/>
              <a:t>HostPath</a:t>
            </a:r>
            <a:r>
              <a:rPr lang="en-US" sz="2800" dirty="0" smtClean="0"/>
              <a:t>, NFS, </a:t>
            </a:r>
            <a:r>
              <a:rPr lang="en-US" sz="2800" dirty="0" err="1" smtClean="0"/>
              <a:t>GlusterFS</a:t>
            </a:r>
            <a:r>
              <a:rPr lang="en-US" sz="2800" dirty="0" smtClean="0"/>
              <a:t>, </a:t>
            </a:r>
            <a:r>
              <a:rPr lang="en-US" sz="2800" dirty="0" err="1" smtClean="0"/>
              <a:t>vSphereVolume</a:t>
            </a:r>
            <a:endParaRPr lang="en-US" sz="2800" dirty="0"/>
          </a:p>
          <a:p>
            <a:r>
              <a:rPr lang="en-US" sz="2400" dirty="0" smtClean="0"/>
              <a:t>Note: Reclaim policy and access modes and behaviors can vary</a:t>
            </a:r>
          </a:p>
          <a:p>
            <a:r>
              <a:rPr lang="en-US" sz="2800" b="1" dirty="0" smtClean="0"/>
              <a:t>Access Modes: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ReadWriteOnce</a:t>
            </a:r>
            <a:r>
              <a:rPr lang="en-US" sz="2800" dirty="0"/>
              <a:t> – the volume can be mounted as read-write by a single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ReadOnlyMany</a:t>
            </a:r>
            <a:r>
              <a:rPr lang="en-US" sz="2800" dirty="0"/>
              <a:t> – the volume can be mounted read-only by many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ReadWriteMany</a:t>
            </a:r>
            <a:r>
              <a:rPr lang="en-US" sz="2800" dirty="0"/>
              <a:t> – the volume can be mounted as read-write by many nodes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4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After completing this lecture, you will be able to:</a:t>
            </a:r>
          </a:p>
          <a:p>
            <a:pPr lvl="1"/>
            <a:r>
              <a:rPr lang="en-US" smtClean="0"/>
              <a:t>Explain the IBM Cloud Private included components</a:t>
            </a:r>
          </a:p>
          <a:p>
            <a:pPr lvl="1"/>
            <a:r>
              <a:rPr lang="en-US" smtClean="0"/>
              <a:t>Understand add-on components provided by IBM Cloud Private and their value </a:t>
            </a:r>
          </a:p>
          <a:p>
            <a:pPr lvl="1"/>
            <a:r>
              <a:rPr lang="en-US" smtClean="0"/>
              <a:t>Have a foundation for diving deeper into specific areas of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41" y="1346252"/>
            <a:ext cx="10735849" cy="565413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38" y="5103846"/>
            <a:ext cx="308610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GlusterFS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 txBox="1">
            <a:spLocks/>
          </p:cNvSpPr>
          <p:nvPr/>
        </p:nvSpPr>
        <p:spPr>
          <a:xfrm>
            <a:off x="468946" y="1443707"/>
            <a:ext cx="12760166" cy="6096082"/>
          </a:xfrm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/>
              <a:t>Network Attached Storage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POSIX-Compliant distributed file-system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Differentiator -&gt; No central metadata 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Aggregator of storage and metadata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Flexible scaling for capacity and performance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NOTE:  Red Hat </a:t>
            </a:r>
            <a:r>
              <a:rPr lang="en-US" sz="2800" dirty="0" err="1"/>
              <a:t>Gluster</a:t>
            </a:r>
            <a:r>
              <a:rPr lang="en-US" sz="2800" dirty="0"/>
              <a:t> Storage (formerly Red Hat Storage Server) is built upon the open source </a:t>
            </a:r>
            <a:r>
              <a:rPr lang="en-US" sz="2800" dirty="0" err="1"/>
              <a:t>GlusterFS</a:t>
            </a:r>
            <a:r>
              <a:rPr lang="en-US" sz="2800" dirty="0"/>
              <a:t> at gluster.org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2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144250" y="2659711"/>
            <a:ext cx="5133949" cy="514051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/>
              <a:t>Trusted</a:t>
            </a:r>
          </a:p>
          <a:p>
            <a:r>
              <a:rPr lang="en-US" sz="3480" dirty="0"/>
              <a:t>Storage </a:t>
            </a:r>
          </a:p>
          <a:p>
            <a:r>
              <a:rPr lang="en-US" sz="3480" dirty="0"/>
              <a:t>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5712930" cy="565413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Restful management interface for the management of 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 dirty="0" smtClean="0"/>
              <a:t>volumes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Kubernetes, </a:t>
            </a:r>
            <a:r>
              <a:rPr lang="en-US" dirty="0"/>
              <a:t>it provides dynamic provisioning of volumes</a:t>
            </a:r>
          </a:p>
          <a:p>
            <a:pPr lvl="1"/>
            <a:r>
              <a:rPr lang="en-US" dirty="0"/>
              <a:t>You provide nodes with storage devices</a:t>
            </a:r>
          </a:p>
          <a:p>
            <a:pPr lvl="1"/>
            <a:r>
              <a:rPr lang="en-US" dirty="0" err="1"/>
              <a:t>Heketi</a:t>
            </a:r>
            <a:r>
              <a:rPr lang="en-US" dirty="0"/>
              <a:t> assembles the topology</a:t>
            </a:r>
          </a:p>
          <a:p>
            <a:pPr lvl="1"/>
            <a:r>
              <a:rPr lang="en-US" dirty="0"/>
              <a:t>Manages life-cycle of bricks, volumes,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ICP </a:t>
            </a:r>
            <a:r>
              <a:rPr lang="en-US" dirty="0"/>
              <a:t>+ K8s Talk to </a:t>
            </a:r>
            <a:r>
              <a:rPr lang="en-US" dirty="0" err="1"/>
              <a:t>Heketi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https://github.com/heketi/heketi</a:t>
            </a:r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440" y="6309359"/>
            <a:ext cx="1773646" cy="16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234961" y="2812761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792683" y="4780709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5588" y="6132425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576742" y="4464645"/>
            <a:ext cx="942229" cy="107342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88794" y="5001357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034067" y="5981354"/>
            <a:ext cx="1484904" cy="5744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122" y="5822536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069848" y="6295432"/>
            <a:ext cx="1722836" cy="8353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24428" y="6760634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70933" y="4095313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576742" y="3882210"/>
            <a:ext cx="1078423" cy="11191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144022" y="783001"/>
            <a:ext cx="5133949" cy="108953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 err="1">
                <a:solidFill>
                  <a:schemeClr val="accent4"/>
                </a:solidFill>
              </a:rPr>
              <a:t>Heketi</a:t>
            </a:r>
            <a:endParaRPr lang="en-US" sz="3480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71923" y="1999739"/>
            <a:ext cx="0" cy="540703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655165" y="1999739"/>
            <a:ext cx="24271" cy="47310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GlusterFS</a:t>
            </a:r>
            <a:r>
              <a:rPr lang="en-US" dirty="0" smtClean="0"/>
              <a:t> and </a:t>
            </a:r>
            <a:r>
              <a:rPr lang="en-US" dirty="0" err="1" smtClean="0"/>
              <a:t>Heketi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GlusterFS</a:t>
            </a:r>
            <a:r>
              <a:rPr lang="en-US" dirty="0" smtClean="0"/>
              <a:t> - common deployment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3864253" cy="565413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Pod-</a:t>
            </a:r>
            <a:r>
              <a:rPr lang="en-US" sz="2800" dirty="0" err="1" smtClean="0"/>
              <a:t>ased</a:t>
            </a:r>
            <a:r>
              <a:rPr lang="en-US" sz="2800" dirty="0" smtClean="0"/>
              <a:t> </a:t>
            </a:r>
            <a:r>
              <a:rPr lang="en-US" sz="2800" dirty="0"/>
              <a:t>Components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Gluster</a:t>
            </a:r>
            <a:r>
              <a:rPr lang="en-US" sz="2800" dirty="0"/>
              <a:t> </a:t>
            </a:r>
            <a:r>
              <a:rPr lang="en-US" sz="2800" dirty="0" smtClean="0"/>
              <a:t>pods </a:t>
            </a:r>
            <a:r>
              <a:rPr lang="en-US" sz="2800" dirty="0"/>
              <a:t>Deployed to each K8s </a:t>
            </a:r>
            <a:r>
              <a:rPr lang="en-US" sz="2800" dirty="0" smtClean="0"/>
              <a:t>node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Heketi</a:t>
            </a:r>
            <a:r>
              <a:rPr lang="en-US" sz="2800" dirty="0"/>
              <a:t> </a:t>
            </a:r>
            <a:r>
              <a:rPr lang="en-US" sz="2800" dirty="0" smtClean="0"/>
              <a:t>pod or pods </a:t>
            </a:r>
            <a:r>
              <a:rPr lang="en-US" sz="2800" dirty="0"/>
              <a:t>deployed to K8s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0773" y="330376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Worker  Node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5014375" y="5009317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27695" y="50331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79757" y="3791820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11274" y="5359167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8524875" y="7064716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438196" y="70885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508302" y="3126692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11621904" y="48322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535224" y="4856095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624415" y="3594847"/>
            <a:ext cx="826848" cy="511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11664565" y="4173168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42" idx="1"/>
          </p:cNvCxnSpPr>
          <p:nvPr/>
        </p:nvCxnSpPr>
        <p:spPr>
          <a:xfrm flipH="1">
            <a:off x="12415956" y="3850525"/>
            <a:ext cx="208459" cy="32264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411272" y="145947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8524875" y="3126693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423157" y="3776717"/>
            <a:ext cx="0" cy="140221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56427" y="3791819"/>
            <a:ext cx="2166730" cy="10045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23158" y="3791820"/>
            <a:ext cx="1955159" cy="30349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21402" y="4796419"/>
            <a:ext cx="2021621" cy="2717564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4"/>
          </p:cNvCxnSpPr>
          <p:nvPr/>
        </p:nvCxnSpPr>
        <p:spPr>
          <a:xfrm flipH="1">
            <a:off x="6714876" y="4823191"/>
            <a:ext cx="5528146" cy="678571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</p:cNvCxnSpPr>
          <p:nvPr/>
        </p:nvCxnSpPr>
        <p:spPr>
          <a:xfrm>
            <a:off x="12243021" y="4823191"/>
            <a:ext cx="381394" cy="355738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0" idx="1"/>
            <a:endCxn id="23" idx="3"/>
          </p:cNvCxnSpPr>
          <p:nvPr/>
        </p:nvCxnSpPr>
        <p:spPr>
          <a:xfrm flipH="1">
            <a:off x="6876492" y="5178929"/>
            <a:ext cx="5658732" cy="17707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0"/>
            <a:endCxn id="23" idx="3"/>
          </p:cNvCxnSpPr>
          <p:nvPr/>
        </p:nvCxnSpPr>
        <p:spPr>
          <a:xfrm flipH="1" flipV="1">
            <a:off x="6876493" y="5356005"/>
            <a:ext cx="3036102" cy="173256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279757" y="419468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832949" y="592713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cxnSp>
        <p:nvCxnSpPr>
          <p:cNvPr id="75" name="Straight Arrow Connector 74"/>
          <p:cNvCxnSpPr>
            <a:stCxn id="73" idx="2"/>
            <a:endCxn id="23" idx="0"/>
          </p:cNvCxnSpPr>
          <p:nvPr/>
        </p:nvCxnSpPr>
        <p:spPr>
          <a:xfrm>
            <a:off x="5925756" y="4498179"/>
            <a:ext cx="476338" cy="53499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>
            <a:off x="5925756" y="4498179"/>
            <a:ext cx="3553193" cy="2566537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2"/>
          </p:cNvCxnSpPr>
          <p:nvPr/>
        </p:nvCxnSpPr>
        <p:spPr>
          <a:xfrm>
            <a:off x="5925756" y="4498178"/>
            <a:ext cx="6594430" cy="50288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2"/>
          </p:cNvCxnSpPr>
          <p:nvPr/>
        </p:nvCxnSpPr>
        <p:spPr>
          <a:xfrm flipH="1">
            <a:off x="10400738" y="5501763"/>
            <a:ext cx="2608885" cy="1947918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6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611525" y="1622067"/>
            <a:ext cx="5724677" cy="637159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920" b="1" dirty="0" smtClean="0">
                <a:solidFill>
                  <a:schemeClr val="accent4"/>
                </a:solidFill>
              </a:rPr>
              <a:t>ICP </a:t>
            </a:r>
            <a:r>
              <a:rPr lang="en-US" sz="1920" b="1" dirty="0">
                <a:solidFill>
                  <a:schemeClr val="accent4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58" y="1809821"/>
            <a:ext cx="3864253" cy="5654131"/>
          </a:xfrm>
        </p:spPr>
        <p:txBody>
          <a:bodyPr>
            <a:normAutofit/>
          </a:bodyPr>
          <a:lstStyle/>
          <a:p>
            <a:r>
              <a:rPr lang="en-US" sz="2400" b="1" dirty="0"/>
              <a:t>Principle:  </a:t>
            </a:r>
            <a:r>
              <a:rPr lang="en-US" sz="2400" dirty="0"/>
              <a:t>Remove </a:t>
            </a:r>
            <a:r>
              <a:rPr lang="en-US" sz="2400" dirty="0" smtClean="0"/>
              <a:t>management </a:t>
            </a:r>
            <a:r>
              <a:rPr lang="en-US" sz="2400" dirty="0"/>
              <a:t>and </a:t>
            </a:r>
            <a:r>
              <a:rPr lang="en-US" sz="2400" dirty="0" smtClean="0"/>
              <a:t>back-end </a:t>
            </a:r>
            <a:r>
              <a:rPr lang="en-US" sz="2400" dirty="0"/>
              <a:t>from the </a:t>
            </a:r>
            <a:r>
              <a:rPr lang="en-US" sz="2400" dirty="0" smtClean="0"/>
              <a:t>platform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Heketi</a:t>
            </a:r>
            <a:r>
              <a:rPr lang="en-US" sz="2400" dirty="0"/>
              <a:t> </a:t>
            </a:r>
            <a:r>
              <a:rPr lang="en-US" sz="2400" dirty="0" smtClean="0"/>
              <a:t>can be </a:t>
            </a:r>
            <a:r>
              <a:rPr lang="en-US" sz="2400" dirty="0"/>
              <a:t>installed as pods or on HA IaaS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Allows storage solution life-cycle outside of </a:t>
            </a:r>
            <a:r>
              <a:rPr lang="en-US" sz="2400" dirty="0" smtClean="0"/>
              <a:t>ICP</a:t>
            </a:r>
            <a:endParaRPr lang="en-US" sz="2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3439984" y="6263374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3027" y="299532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3439986" y="61435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3439986" y="602651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2047653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12172731" y="3913392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51616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96954" y="3040907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9241830" y="3992871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64" idx="2"/>
            <a:endCxn id="10" idx="1"/>
          </p:cNvCxnSpPr>
          <p:nvPr/>
        </p:nvCxnSpPr>
        <p:spPr>
          <a:xfrm>
            <a:off x="9312505" y="3534986"/>
            <a:ext cx="98750" cy="5530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2052" idx="3"/>
          </p:cNvCxnSpPr>
          <p:nvPr/>
        </p:nvCxnSpPr>
        <p:spPr>
          <a:xfrm flipH="1" flipV="1">
            <a:off x="7761691" y="3596181"/>
            <a:ext cx="4411039" cy="642223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3" idx="2"/>
            <a:endCxn id="77" idx="0"/>
          </p:cNvCxnSpPr>
          <p:nvPr/>
        </p:nvCxnSpPr>
        <p:spPr>
          <a:xfrm flipH="1">
            <a:off x="12686354" y="4854495"/>
            <a:ext cx="417438" cy="925288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3"/>
            <a:endCxn id="43" idx="1"/>
          </p:cNvCxnSpPr>
          <p:nvPr/>
        </p:nvCxnSpPr>
        <p:spPr>
          <a:xfrm>
            <a:off x="10863893" y="3578422"/>
            <a:ext cx="118375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3439986" y="590362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3439983" y="578659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73629" y="4880818"/>
            <a:ext cx="1274254" cy="2981430"/>
            <a:chOff x="2874018" y="4023666"/>
            <a:chExt cx="1061878" cy="2484525"/>
          </a:xfrm>
        </p:grpSpPr>
        <p:sp>
          <p:nvSpPr>
            <p:cNvPr id="53" name="Rounded Rectangle 52"/>
            <p:cNvSpPr/>
            <p:nvPr/>
          </p:nvSpPr>
          <p:spPr>
            <a:xfrm>
              <a:off x="2874018" y="4023666"/>
              <a:ext cx="1061878" cy="248452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Cluster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01612" y="4583801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01612" y="5806263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01612" y="5197875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1" name="AutoShape 2" descr="Image result for load balancer icon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80"/>
          </a:p>
        </p:txBody>
      </p:sp>
      <p:pic>
        <p:nvPicPr>
          <p:cNvPr id="205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96" y="3055132"/>
            <a:ext cx="1082096" cy="10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4755700" y="343533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53027" y="383206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>
            <a:stCxn id="2052" idx="1"/>
            <a:endCxn id="25" idx="3"/>
          </p:cNvCxnSpPr>
          <p:nvPr/>
        </p:nvCxnSpPr>
        <p:spPr>
          <a:xfrm flipH="1" flipV="1">
            <a:off x="6045027" y="3147068"/>
            <a:ext cx="634568" cy="44911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52" idx="1"/>
            <a:endCxn id="54" idx="3"/>
          </p:cNvCxnSpPr>
          <p:nvPr/>
        </p:nvCxnSpPr>
        <p:spPr>
          <a:xfrm flipH="1" flipV="1">
            <a:off x="6047699" y="3587077"/>
            <a:ext cx="631896" cy="910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52" idx="1"/>
            <a:endCxn id="56" idx="3"/>
          </p:cNvCxnSpPr>
          <p:nvPr/>
        </p:nvCxnSpPr>
        <p:spPr>
          <a:xfrm flipH="1">
            <a:off x="6045027" y="3596181"/>
            <a:ext cx="634568" cy="38763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899081" y="3056811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cxnSp>
        <p:nvCxnSpPr>
          <p:cNvPr id="68" name="Straight Arrow Connector 67"/>
          <p:cNvCxnSpPr>
            <a:stCxn id="42" idx="2"/>
            <a:endCxn id="10" idx="7"/>
          </p:cNvCxnSpPr>
          <p:nvPr/>
        </p:nvCxnSpPr>
        <p:spPr>
          <a:xfrm flipH="1">
            <a:off x="10229318" y="3519081"/>
            <a:ext cx="81061" cy="56898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40" idx="3"/>
          </p:cNvCxnSpPr>
          <p:nvPr/>
        </p:nvCxnSpPr>
        <p:spPr>
          <a:xfrm flipH="1">
            <a:off x="5875539" y="4317884"/>
            <a:ext cx="3366292" cy="1557930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228687" y="5785736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1630215" y="5779782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cxnSp>
        <p:nvCxnSpPr>
          <p:cNvPr id="80" name="Straight Arrow Connector 79"/>
          <p:cNvCxnSpPr>
            <a:stCxn id="43" idx="1"/>
            <a:endCxn id="76" idx="0"/>
          </p:cNvCxnSpPr>
          <p:nvPr/>
        </p:nvCxnSpPr>
        <p:spPr>
          <a:xfrm flipH="1">
            <a:off x="10284826" y="3578421"/>
            <a:ext cx="1762826" cy="2207314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3" idx="0"/>
          </p:cNvCxnSpPr>
          <p:nvPr/>
        </p:nvCxnSpPr>
        <p:spPr>
          <a:xfrm>
            <a:off x="5410756" y="4221852"/>
            <a:ext cx="0" cy="65896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234039" y="5875813"/>
            <a:ext cx="690241" cy="28449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234036" y="6371534"/>
            <a:ext cx="692707" cy="21192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2" idx="4"/>
          </p:cNvCxnSpPr>
          <p:nvPr/>
        </p:nvCxnSpPr>
        <p:spPr>
          <a:xfrm flipH="1" flipV="1">
            <a:off x="4234037" y="6608396"/>
            <a:ext cx="690242" cy="73437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7633252" y="3840481"/>
            <a:ext cx="6631384" cy="18029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US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633252" y="6026513"/>
            <a:ext cx="6631384" cy="177539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EU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398442" y="5021250"/>
            <a:ext cx="1140317" cy="266139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GluserFS</a:t>
            </a:r>
            <a:r>
              <a:rPr lang="en-US" dirty="0" smtClean="0"/>
              <a:t> architecture extended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57" y="1809821"/>
            <a:ext cx="5403883" cy="565413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/>
              <a:t>Gluster</a:t>
            </a:r>
            <a:r>
              <a:rPr lang="en-US" dirty="0"/>
              <a:t> </a:t>
            </a:r>
            <a:r>
              <a:rPr lang="en-US" dirty="0" smtClean="0"/>
              <a:t>cluster (trusted storage pool</a:t>
            </a:r>
            <a:r>
              <a:rPr lang="en-US" dirty="0"/>
              <a:t>) serving one or more </a:t>
            </a:r>
            <a:r>
              <a:rPr lang="en-US" dirty="0" smtClean="0"/>
              <a:t>ICP cluster </a:t>
            </a:r>
            <a:r>
              <a:rPr lang="en-US" dirty="0"/>
              <a:t>in the same data center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Geo replication replicates data to remote </a:t>
            </a:r>
            <a:r>
              <a:rPr lang="en-US" dirty="0" err="1"/>
              <a:t>GlusterFS</a:t>
            </a:r>
            <a:r>
              <a:rPr lang="en-US" dirty="0"/>
              <a:t> node (one way)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ICP </a:t>
            </a:r>
            <a:r>
              <a:rPr lang="en-US" dirty="0"/>
              <a:t>may access one or more 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 dirty="0" smtClean="0"/>
              <a:t>trusted storage pools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621429" y="716504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" name="AutoShape 2" descr="Image result for load balancer icon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80"/>
          </a:p>
        </p:txBody>
      </p:sp>
      <p:pic>
        <p:nvPicPr>
          <p:cNvPr id="205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718" y="7211174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>
            <a:stCxn id="2052" idx="1"/>
            <a:endCxn id="25" idx="3"/>
          </p:cNvCxnSpPr>
          <p:nvPr/>
        </p:nvCxnSpPr>
        <p:spPr>
          <a:xfrm flipH="1" flipV="1">
            <a:off x="11264756" y="7240920"/>
            <a:ext cx="400961" cy="17994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52" idx="1"/>
          </p:cNvCxnSpPr>
          <p:nvPr/>
        </p:nvCxnSpPr>
        <p:spPr>
          <a:xfrm flipH="1">
            <a:off x="11243511" y="7420862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52" idx="1"/>
          </p:cNvCxnSpPr>
          <p:nvPr/>
        </p:nvCxnSpPr>
        <p:spPr>
          <a:xfrm flipH="1">
            <a:off x="11252799" y="7420863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2128169" y="6368775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3157862" y="6358752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845834" y="3947822"/>
            <a:ext cx="1100287" cy="268448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128169" y="4258050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157862" y="4248026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625407" y="7336000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617459" y="749502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020649" y="6907037"/>
            <a:ext cx="906449" cy="60827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20" dirty="0" err="1">
                <a:solidFill>
                  <a:schemeClr val="accent4"/>
                </a:solidFill>
              </a:rPr>
              <a:t>Gluster</a:t>
            </a:r>
            <a:r>
              <a:rPr lang="en-US" sz="1320" dirty="0">
                <a:solidFill>
                  <a:schemeClr val="accent4"/>
                </a:solidFill>
              </a:rPr>
              <a:t> Cluster</a:t>
            </a:r>
            <a:endParaRPr lang="en-US" sz="600" dirty="0">
              <a:solidFill>
                <a:schemeClr val="accent4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523464" y="6811971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515515" y="6461293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515515" y="5170050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515376" y="6115829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957031" y="5325541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949082" y="4983642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948943" y="4638178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942753" y="6140663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60785" y="6877219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88" name="Rounded Rectangle 87"/>
          <p:cNvSpPr/>
          <p:nvPr/>
        </p:nvSpPr>
        <p:spPr>
          <a:xfrm>
            <a:off x="9329244" y="4388455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pic>
        <p:nvPicPr>
          <p:cNvPr id="91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33" y="4425804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stCxn id="91" idx="1"/>
            <a:endCxn id="88" idx="3"/>
          </p:cNvCxnSpPr>
          <p:nvPr/>
        </p:nvCxnSpPr>
        <p:spPr>
          <a:xfrm flipH="1" flipV="1">
            <a:off x="9972571" y="4464328"/>
            <a:ext cx="400961" cy="17116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1"/>
          </p:cNvCxnSpPr>
          <p:nvPr/>
        </p:nvCxnSpPr>
        <p:spPr>
          <a:xfrm flipH="1">
            <a:off x="9951326" y="4635492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1"/>
          </p:cNvCxnSpPr>
          <p:nvPr/>
        </p:nvCxnSpPr>
        <p:spPr>
          <a:xfrm flipH="1">
            <a:off x="9960614" y="4635493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333222" y="4550630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334051" y="4709656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968600" y="4091849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101" name="Rounded Rectangle 100"/>
          <p:cNvSpPr/>
          <p:nvPr/>
        </p:nvSpPr>
        <p:spPr>
          <a:xfrm>
            <a:off x="7623430" y="1707306"/>
            <a:ext cx="6631384" cy="18029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Asia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20649" y="2569200"/>
            <a:ext cx="1100287" cy="67867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2118347" y="2124874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13148040" y="2114851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9319422" y="265906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pic>
        <p:nvPicPr>
          <p:cNvPr id="11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711" y="2696416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>
            <a:stCxn id="112" idx="1"/>
            <a:endCxn id="111" idx="3"/>
          </p:cNvCxnSpPr>
          <p:nvPr/>
        </p:nvCxnSpPr>
        <p:spPr>
          <a:xfrm flipH="1" flipV="1">
            <a:off x="9962749" y="2734941"/>
            <a:ext cx="400961" cy="17116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2" idx="1"/>
          </p:cNvCxnSpPr>
          <p:nvPr/>
        </p:nvCxnSpPr>
        <p:spPr>
          <a:xfrm flipH="1">
            <a:off x="9941504" y="2906105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>
            <a:off x="9950792" y="2906106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23400" y="2821243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324229" y="2980269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958778" y="2362462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120" name="Rounded Rectangle 119"/>
          <p:cNvSpPr/>
          <p:nvPr/>
        </p:nvSpPr>
        <p:spPr>
          <a:xfrm>
            <a:off x="11090581" y="2145268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57437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80" y="1204241"/>
            <a:ext cx="10273538" cy="60387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95876" y="7379013"/>
            <a:ext cx="610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</a:rPr>
              <a:t>Services marked in red could not be contained for October.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anchor="t" anchorCtr="0"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ICP Functional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67949" y="2386940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25340" y="3239986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8892" y="3228112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46" y="464020"/>
            <a:ext cx="13064176" cy="1055048"/>
          </a:xfrm>
        </p:spPr>
        <p:txBody>
          <a:bodyPr/>
          <a:lstStyle/>
          <a:p>
            <a:r>
              <a:rPr lang="en-US" dirty="0"/>
              <a:t>Supported </a:t>
            </a:r>
            <a:r>
              <a:rPr lang="en-US" dirty="0" smtClean="0"/>
              <a:t>system configurations</a:t>
            </a:r>
            <a:r>
              <a:rPr lang="en-CA" dirty="0" smtClean="0"/>
              <a:t> (October Release)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862543"/>
              </p:ext>
            </p:extLst>
          </p:nvPr>
        </p:nvGraphicFramePr>
        <p:xfrm>
          <a:off x="267346" y="1968780"/>
          <a:ext cx="14116408" cy="52180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48637"/>
                <a:gridCol w="1662670"/>
                <a:gridCol w="2870304"/>
                <a:gridCol w="7534797"/>
              </a:tblGrid>
              <a:tr h="408275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Specs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Support Statement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RHEL </a:t>
                      </a:r>
                      <a:r>
                        <a:rPr lang="en-US" sz="1800" strike="sngStrike" dirty="0" smtClean="0">
                          <a:solidFill>
                            <a:srgbClr val="0000FF"/>
                          </a:solidFill>
                        </a:rPr>
                        <a:t>7.1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, 7.2,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7.3,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Ubuntu 16.04 LTS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RHEL </a:t>
                      </a:r>
                      <a:r>
                        <a:rPr lang="en-US" sz="1800" strike="sngStrike" dirty="0" smtClean="0">
                          <a:solidFill>
                            <a:srgbClr val="0000FF"/>
                          </a:solidFill>
                        </a:rPr>
                        <a:t>7.1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, 7.2,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7.3,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Ubuntu 16.04 LTS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8100" marB="38100"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 (workers)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RHEL 7.1,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7.2, 7.3,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Ubuntu 16.04 LTS; deployed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as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zVM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zKVM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or LPAR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Browsers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IE 11,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strike="sngStrike" baseline="0" dirty="0" smtClean="0">
                          <a:solidFill>
                            <a:srgbClr val="0000FF"/>
                          </a:solidFill>
                        </a:rPr>
                        <a:t>52.x, </a:t>
                      </a:r>
                      <a:r>
                        <a:rPr lang="it-IT" sz="1800" baseline="0" dirty="0" smtClean="0">
                          <a:solidFill>
                            <a:srgbClr val="FF0000"/>
                          </a:solidFill>
                        </a:rPr>
                        <a:t>53, ESR 52.x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Chrome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59.0.3071.115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44, 45, 52</a:t>
                      </a:r>
                      <a:r>
                        <a:rPr lang="en-US" sz="1800" strike="noStrike" baseline="0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800" strike="noStrike" baseline="0" dirty="0" smtClean="0">
                          <a:solidFill>
                            <a:srgbClr val="FF0000"/>
                          </a:solidFill>
                        </a:rPr>
                        <a:t> 53,</a:t>
                      </a:r>
                      <a:r>
                        <a:rPr lang="en-US" sz="1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ESR 38, ESR45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ESR 52.x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MacOS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Safari </a:t>
                      </a:r>
                      <a:r>
                        <a:rPr lang="en-US" sz="1800" strike="sngStrike" dirty="0" smtClean="0">
                          <a:solidFill>
                            <a:schemeClr val="tx1"/>
                          </a:solidFill>
                        </a:rPr>
                        <a:t>9.0.1,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10.x, Firefox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53, ESR 52.x, </a:t>
                      </a:r>
                      <a:r>
                        <a:rPr lang="it-IT" sz="1800" baseline="0" dirty="0" err="1" smtClean="0">
                          <a:solidFill>
                            <a:srgbClr val="FF0000"/>
                          </a:solidFill>
                        </a:rPr>
                        <a:t>Chrome</a:t>
                      </a:r>
                      <a:r>
                        <a:rPr lang="it-IT" sz="1800" baseline="0" dirty="0" smtClean="0">
                          <a:solidFill>
                            <a:srgbClr val="FF0000"/>
                          </a:solidFill>
                        </a:rPr>
                        <a:t> 59.0.3071.115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Docker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1.12,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1.13, CE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&amp; EE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17.03-ce,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17.06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1.12,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1.13, CE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&amp; EE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17.03-ce,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17.06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8100" marB="38100"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 (workers)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1.12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89611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Built-in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storage options: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GlusterFS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Heketi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, vSphere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vVol</a:t>
                      </a:r>
                      <a:endParaRPr lang="en-US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External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data stores: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NFS 4,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Gluster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FS 3.5.9,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Spectrum Scale (via NFS or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Hostpath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+ all Kubernetes supported storage types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50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Networking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Calico (default),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NSX-T 2.0 (optional)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1540739" y="1872857"/>
            <a:ext cx="2824131" cy="1198626"/>
          </a:xfrm>
          <a:prstGeom prst="wedgeRoundRectCallout">
            <a:avLst>
              <a:gd name="adj1" fmla="val -53581"/>
              <a:gd name="adj2" fmla="val 17063"/>
              <a:gd name="adj3" fmla="val 16667"/>
            </a:avLst>
          </a:prstGeom>
          <a:solidFill>
            <a:srgbClr val="CFF56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57600" tIns="0" rIns="57600" bIns="0" rtlCol="0" anchor="ctr">
            <a:spAutoFit/>
          </a:bodyPr>
          <a:lstStyle/>
          <a:p>
            <a:r>
              <a:rPr lang="en-US" sz="1760" b="1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OS/Browsers:</a:t>
            </a:r>
          </a:p>
          <a:p>
            <a:r>
              <a:rPr lang="en-US" sz="1760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Target to test latest 1-2 stable, supported versions as of 2 months prior to GA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231085" y="1408604"/>
            <a:ext cx="1942682" cy="599313"/>
          </a:xfrm>
          <a:prstGeom prst="wedgeRoundRectCallout">
            <a:avLst>
              <a:gd name="adj1" fmla="val -68952"/>
              <a:gd name="adj2" fmla="val 46572"/>
              <a:gd name="adj3" fmla="val 16667"/>
            </a:avLst>
          </a:prstGeom>
          <a:solidFill>
            <a:srgbClr val="CFF56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57600" tIns="0" rIns="57600" bIns="0" rtlCol="0" anchor="ctr">
            <a:spAutoFit/>
          </a:bodyPr>
          <a:lstStyle/>
          <a:p>
            <a:r>
              <a:rPr lang="en-CA" sz="1760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Looking into RHEL 7.4 support</a:t>
            </a:r>
            <a:endParaRPr lang="en-US" sz="1760" dirty="0">
              <a:solidFill>
                <a:schemeClr val="tx1"/>
              </a:solidFill>
              <a:latin typeface="HelvNeue for IBM" pitchFamily="-8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7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Size &amp; scale (October Release)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67346" y="1125655"/>
          <a:ext cx="14116408" cy="26028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48637"/>
                <a:gridCol w="1662670"/>
                <a:gridCol w="10405101"/>
              </a:tblGrid>
              <a:tr h="408275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Specs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 Statement</a:t>
                      </a:r>
                      <a:endParaRPr lang="en-US" sz="1800" dirty="0"/>
                    </a:p>
                  </a:txBody>
                  <a:tcPr/>
                </a:tc>
              </a:tr>
              <a:tr h="359664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Node specs (minimum)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 cores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@2.4 GHz,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4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RAM,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6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Disk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Worker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 core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@2.4 GHz, 4 GB RAM,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6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Disk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Nodes (PM or VM)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1 (single node install supported)</a:t>
                      </a:r>
                    </a:p>
                  </a:txBody>
                  <a:tcPr>
                    <a:solidFill>
                      <a:srgbClr val="EDF7FD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60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Power nodes, 300 x86 nodes (tested limits, not hard limits)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Pods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2000</a:t>
                      </a:r>
                      <a:r>
                        <a:rPr lang="en-US" sz="1800" strike="noStrike" baseline="0" dirty="0" smtClean="0">
                          <a:solidFill>
                            <a:srgbClr val="FF0000"/>
                          </a:solidFill>
                        </a:rPr>
                        <a:t> 9000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(tested limit)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Users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10000 (tested limit, not hard limit)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C7901D-62E6-4BF4-9F33-15774BAD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B006D-A8E9-42A5-ACAF-7DA2AC334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Supporting Material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241565-39F3-4E05-8D96-334F40A9A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4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514473"/>
            <a:ext cx="6864937" cy="554667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812" y="145041"/>
            <a:ext cx="1051190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Helvetica Light" charset="0"/>
              </a:rPr>
              <a:t>VMWare NSX-T Integration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0850" y="3101551"/>
            <a:ext cx="3267176" cy="352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37" tIns="32918" rIns="65837" bIns="32918">
            <a:spAutoFit/>
          </a:bodyPr>
          <a:lstStyle/>
          <a:p>
            <a:pPr>
              <a:lnSpc>
                <a:spcPts val="2688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NSX-T offers a new way to define networking on VMWare environments that offers flat networking between containers and virtual machines</a:t>
            </a:r>
            <a:endParaRPr lang="en-US" sz="2800" dirty="0">
              <a:solidFill>
                <a:srgbClr val="7ABC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Installation Scenarios</a:t>
            </a:r>
          </a:p>
          <a:p>
            <a:r>
              <a:rPr lang="en-US" smtClean="0"/>
              <a:t>IBM Cloud Private – logical components</a:t>
            </a:r>
          </a:p>
          <a:p>
            <a:r>
              <a:rPr lang="en-US" smtClean="0"/>
              <a:t>Network architecture</a:t>
            </a:r>
          </a:p>
          <a:p>
            <a:r>
              <a:rPr lang="en-US" smtClean="0"/>
              <a:t>Storage considerations</a:t>
            </a:r>
          </a:p>
          <a:p>
            <a:r>
              <a:rPr lang="en-US" smtClean="0"/>
              <a:t>Security</a:t>
            </a:r>
          </a:p>
          <a:p>
            <a:r>
              <a:rPr lang="en-US" smtClean="0"/>
              <a:t>Scaling and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812" y="145041"/>
            <a:ext cx="1051190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Helvetica Light" charset="0"/>
              </a:rPr>
              <a:t>VMWare NSX-T Integration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588" y="2772714"/>
            <a:ext cx="3267176" cy="318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37" tIns="32918" rIns="65837" bIns="32918">
            <a:spAutoFit/>
          </a:bodyPr>
          <a:lstStyle/>
          <a:p>
            <a:pPr>
              <a:lnSpc>
                <a:spcPts val="2688"/>
              </a:lnSpc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IBM Cloud private will offer NSX-T as the networking mesh between pods on VMWare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ESXi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 6.5</a:t>
            </a:r>
          </a:p>
          <a:p>
            <a:pPr>
              <a:lnSpc>
                <a:spcPts val="2688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  <a:sym typeface="Helvetica Light" charset="0"/>
            </a:endParaRPr>
          </a:p>
          <a:p>
            <a:pPr>
              <a:lnSpc>
                <a:spcPts val="2688"/>
              </a:lnSpc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Calico will continue to be used in OpenStack and lower versions of VMWare (down to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ESXi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 5.5)</a:t>
            </a:r>
            <a:endParaRPr lang="en-US" sz="1800" dirty="0">
              <a:solidFill>
                <a:srgbClr val="7ABC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77" y="1827285"/>
            <a:ext cx="9658588" cy="50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z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ICp</a:t>
            </a:r>
            <a:r>
              <a:rPr lang="en-US" dirty="0" smtClean="0"/>
              <a:t> 2.1 will support running worker nodes on z hardware (including z14) running Ubuntu 16.04 LTS and RHEL VMs.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management components (master, proxy, boot nodes) are not yet supported on z. These can be run on x86_64 or Power Linux based hardware.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Does not include the Cloud Foundry option, only the Kubernetes features are supported on z workers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Does not support </a:t>
            </a:r>
            <a:r>
              <a:rPr lang="en-US" dirty="0" err="1" smtClean="0"/>
              <a:t>zOS</a:t>
            </a:r>
            <a:r>
              <a:rPr lang="en-US" dirty="0" smtClean="0"/>
              <a:t>, only Linux on z running on </a:t>
            </a:r>
            <a:r>
              <a:rPr lang="en-US" dirty="0" err="1" smtClean="0"/>
              <a:t>zVM</a:t>
            </a:r>
            <a:r>
              <a:rPr lang="en-US" dirty="0" smtClean="0"/>
              <a:t>, </a:t>
            </a:r>
            <a:r>
              <a:rPr lang="en-US" dirty="0" err="1" smtClean="0"/>
              <a:t>zKVM</a:t>
            </a:r>
            <a:r>
              <a:rPr lang="en-US" dirty="0" smtClean="0"/>
              <a:t> or z LPAR.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|	</a:t>
            </a:r>
            <a:fld id="{98B367AA-5497-4605-8FE1-31B1D8BC0D7C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5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808" y="125230"/>
            <a:ext cx="1354137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31520"/>
            <a:r>
              <a:rPr lang="en-US" sz="336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End-to-End Hybrid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5" y="1540645"/>
            <a:ext cx="14372166" cy="52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presentation is intended for an IBM internal audience only.</a:t>
            </a:r>
          </a:p>
        </p:txBody>
      </p:sp>
    </p:spTree>
    <p:extLst>
      <p:ext uri="{BB962C8B-B14F-4D97-AF65-F5344CB8AC3E}">
        <p14:creationId xmlns:p14="http://schemas.microsoft.com/office/powerpoint/2010/main" val="20839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31FA0-BCE9-41CD-BD34-AD3471F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topologies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2898C-DF01-4314-BD98-5C804046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75" y="1442803"/>
            <a:ext cx="5822433" cy="6170426"/>
          </a:xfrm>
        </p:spPr>
        <p:txBody>
          <a:bodyPr/>
          <a:lstStyle/>
          <a:p>
            <a:r>
              <a:rPr lang="en-US" sz="2400" dirty="0" smtClean="0"/>
              <a:t>Simple</a:t>
            </a:r>
          </a:p>
          <a:p>
            <a:pPr lvl="1"/>
            <a:r>
              <a:rPr lang="en-US" sz="2400" dirty="0" smtClean="0"/>
              <a:t>Single machine install (master is a worker)</a:t>
            </a:r>
          </a:p>
          <a:p>
            <a:pPr lvl="1"/>
            <a:r>
              <a:rPr lang="en-US" sz="2400" dirty="0" smtClean="0"/>
              <a:t>Great for testing and learning about the platform</a:t>
            </a:r>
          </a:p>
          <a:p>
            <a:r>
              <a:rPr lang="en-US" sz="2400" dirty="0" smtClean="0"/>
              <a:t>Standard</a:t>
            </a:r>
          </a:p>
          <a:p>
            <a:pPr lvl="1"/>
            <a:r>
              <a:rPr lang="en-US" sz="2400" dirty="0" smtClean="0"/>
              <a:t>Single master (single master, 3 workers, 1 proxy)</a:t>
            </a:r>
          </a:p>
          <a:p>
            <a:pPr lvl="1"/>
            <a:r>
              <a:rPr lang="en-US" sz="2400" dirty="0" smtClean="0"/>
              <a:t>Great for non-production testing environment</a:t>
            </a:r>
          </a:p>
          <a:p>
            <a:r>
              <a:rPr lang="en-US" sz="2400" dirty="0" smtClean="0"/>
              <a:t>High Availability </a:t>
            </a:r>
          </a:p>
          <a:p>
            <a:pPr lvl="1"/>
            <a:r>
              <a:rPr lang="en-US" sz="2400" dirty="0" smtClean="0"/>
              <a:t>Multiple masters (3 masters, 3+ workers, 3 proxy)</a:t>
            </a:r>
          </a:p>
          <a:p>
            <a:pPr lvl="1"/>
            <a:r>
              <a:rPr lang="en-US" sz="2400" dirty="0" smtClean="0"/>
              <a:t>Production installation</a:t>
            </a:r>
          </a:p>
          <a:p>
            <a:pPr lvl="1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91608" y="2579427"/>
            <a:ext cx="1719618" cy="3207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Master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044142" y="641440"/>
            <a:ext cx="4535379" cy="1978925"/>
            <a:chOff x="9139678" y="914400"/>
            <a:chExt cx="4535379" cy="1978925"/>
          </a:xfrm>
        </p:grpSpPr>
        <p:sp>
          <p:nvSpPr>
            <p:cNvPr id="8" name="Rectangle 7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94006" y="3193575"/>
            <a:ext cx="4535379" cy="1978925"/>
            <a:chOff x="9139678" y="914400"/>
            <a:chExt cx="4535379" cy="1978925"/>
          </a:xfrm>
        </p:grpSpPr>
        <p:sp>
          <p:nvSpPr>
            <p:cNvPr id="26" name="Rectangle 25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44142" y="5748036"/>
            <a:ext cx="4535379" cy="1978925"/>
            <a:chOff x="9126030" y="914400"/>
            <a:chExt cx="4535379" cy="1978925"/>
          </a:xfrm>
        </p:grpSpPr>
        <p:sp>
          <p:nvSpPr>
            <p:cNvPr id="41" name="Rectangle 40"/>
            <p:cNvSpPr/>
            <p:nvPr/>
          </p:nvSpPr>
          <p:spPr>
            <a:xfrm>
              <a:off x="9126030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5" name="Down Arrow 54"/>
          <p:cNvSpPr/>
          <p:nvPr/>
        </p:nvSpPr>
        <p:spPr>
          <a:xfrm rot="12985026">
            <a:off x="8367028" y="278595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6200000">
            <a:off x="8746866" y="3600888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9697421">
            <a:off x="8309222" y="441240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91608" y="6197333"/>
            <a:ext cx="1782303" cy="10857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/>
              <a:t>Proxy Node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A1367-192F-4E86-8434-86EBADB1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 </a:t>
            </a:r>
            <a:r>
              <a:rPr lang="en-US" dirty="0"/>
              <a:t>–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745772-2C2E-430A-B09D-826C90E90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E84E73-4DC2-4ED5-A614-3B71B48CC2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sz="2200" b="1" dirty="0"/>
              <a:t>Boot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boot or bootstrap node is used for running installation, configuration, node scaling, and cluster updates. Only one boot node is required for any cluster. You can use a single node for both master and boot.</a:t>
            </a:r>
          </a:p>
          <a:p>
            <a:pPr fontAlgn="base"/>
            <a:r>
              <a:rPr lang="en-US" sz="2200" b="1" dirty="0"/>
              <a:t>Master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master node provides management services and controls the worker nodes in a cluster. Master nodes host processes that are responsible for resource allocation, state maintenance, scheduling, and monitoring. Multiple master nodes are in a high availability (HA) environment to allow for failover if the leading master host fails. Host that can act as the master are called master candidates.</a:t>
            </a:r>
          </a:p>
          <a:p>
            <a:pPr fontAlgn="base"/>
            <a:r>
              <a:rPr lang="en-US" sz="2200" b="1" dirty="0"/>
              <a:t>Worker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worker node is a node that provides a containerized environment for running tasks. As demands increase, more worker nodes can easily be added to your cluster to improve performance and efficiency. A cluster can contain any number of worker nodes, but a minimum of one worker node is required.</a:t>
            </a:r>
          </a:p>
          <a:p>
            <a:pPr fontAlgn="base"/>
            <a:r>
              <a:rPr lang="en-US" sz="2200" b="1" dirty="0"/>
              <a:t>Proxy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proxy node is a node that transmits external request to the services created inside your cluster. Multiple proxy nodes are deployed in a high availability (HA) environment to allow for failover if the leading proxy host fails. While you can use a single node as both master and proxy, it is best to use dedicated proxy nodes to reduce the load on the master node. A cluster must contain at least one proxy node if load balancing is required inside the cluster.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14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BDEFF-F1B4-4182-8A7C-234D3E7E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A0385-35D4-40F5-B991-2CA5FA6B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Container-based installer:</a:t>
            </a:r>
          </a:p>
          <a:p>
            <a:pPr lvl="1"/>
            <a:r>
              <a:rPr lang="en-US" dirty="0" smtClean="0"/>
              <a:t>Download the installation container for CE or EE and execute the install</a:t>
            </a:r>
          </a:p>
          <a:p>
            <a:pPr lvl="1"/>
            <a:r>
              <a:rPr lang="en-US" dirty="0" smtClean="0"/>
              <a:t>The installer pulls down additional containers from Docker Hub for CE, local repo for EE</a:t>
            </a:r>
          </a:p>
          <a:p>
            <a:r>
              <a:rPr lang="en-US" dirty="0" smtClean="0"/>
              <a:t>Supported for RHEL and Ubuntu on X, POWER and Z (workers)</a:t>
            </a:r>
          </a:p>
          <a:p>
            <a:r>
              <a:rPr lang="en-US" dirty="0" smtClean="0"/>
              <a:t>Basic installation steps:</a:t>
            </a:r>
          </a:p>
          <a:p>
            <a:pPr lvl="1"/>
            <a:r>
              <a:rPr lang="en-US" dirty="0" smtClean="0"/>
              <a:t>1. Configure OS</a:t>
            </a:r>
          </a:p>
          <a:p>
            <a:pPr lvl="1"/>
            <a:r>
              <a:rPr lang="en-US" dirty="0" smtClean="0"/>
              <a:t>2. Modify installation configuration files and run the installer</a:t>
            </a:r>
          </a:p>
          <a:p>
            <a:r>
              <a:rPr lang="en-US" dirty="0" smtClean="0"/>
              <a:t>Overall installation should take &lt; 4 hours depending on scenario</a:t>
            </a:r>
          </a:p>
          <a:p>
            <a:pPr lvl="1"/>
            <a:r>
              <a:rPr lang="en-US" dirty="0" smtClean="0"/>
              <a:t>(90% System </a:t>
            </a:r>
            <a:r>
              <a:rPr lang="en-US" dirty="0" err="1" smtClean="0"/>
              <a:t>Config</a:t>
            </a:r>
            <a:r>
              <a:rPr lang="en-US" dirty="0" smtClean="0"/>
              <a:t>, 10% Installation)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8" y="1257818"/>
            <a:ext cx="12718473" cy="641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571" y="202770"/>
            <a:ext cx="13064176" cy="1055048"/>
          </a:xfrm>
          <a:prstGeom prst="rect">
            <a:avLst/>
          </a:prstGeom>
        </p:spPr>
        <p:txBody>
          <a:bodyPr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IBM Cloud Private – architecture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K8s master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i="1" dirty="0"/>
              <a:t>Master components provide the cluster’s control </a:t>
            </a:r>
            <a:r>
              <a:rPr lang="en-US" sz="2400" i="1" dirty="0" smtClean="0"/>
              <a:t>plane and global </a:t>
            </a:r>
            <a:r>
              <a:rPr lang="en-US" sz="2400" i="1" dirty="0"/>
              <a:t>decisions about the cluster </a:t>
            </a:r>
            <a:r>
              <a:rPr lang="en-US" sz="2400" i="1" dirty="0" smtClean="0"/>
              <a:t>and </a:t>
            </a:r>
            <a:r>
              <a:rPr lang="en-US" sz="2400" i="1" dirty="0"/>
              <a:t>detecting and responding to cluster </a:t>
            </a:r>
            <a:r>
              <a:rPr lang="en-US" sz="2400" i="1" dirty="0" smtClean="0"/>
              <a:t>events</a:t>
            </a:r>
          </a:p>
          <a:p>
            <a:r>
              <a:rPr lang="en-US" sz="2400" b="1" dirty="0" err="1" smtClean="0"/>
              <a:t>Etcd</a:t>
            </a:r>
            <a:r>
              <a:rPr lang="en-US" sz="2400" b="1" dirty="0" smtClean="0"/>
              <a:t>:</a:t>
            </a:r>
            <a:r>
              <a:rPr lang="en-US" sz="2400" dirty="0" smtClean="0"/>
              <a:t>  A </a:t>
            </a:r>
            <a:r>
              <a:rPr lang="en-US" sz="2400" dirty="0"/>
              <a:t>strong, consistent, and highly-available key value store which Kubernetes uses for persistent storage of all of its API </a:t>
            </a:r>
            <a:r>
              <a:rPr lang="en-US" sz="2400" dirty="0" smtClean="0"/>
              <a:t>objects.</a:t>
            </a:r>
          </a:p>
          <a:p>
            <a:r>
              <a:rPr lang="en-US" sz="2400" b="1" dirty="0" err="1" smtClean="0"/>
              <a:t>Kubelet</a:t>
            </a:r>
            <a:r>
              <a:rPr lang="en-US" sz="2400" b="1" dirty="0" smtClean="0"/>
              <a:t>:</a:t>
            </a:r>
            <a:r>
              <a:rPr lang="en-US" sz="2400" dirty="0" smtClean="0"/>
              <a:t>  The </a:t>
            </a:r>
            <a:r>
              <a:rPr lang="en-US" sz="2400" dirty="0"/>
              <a:t>primary “node agent” that runs on each </a:t>
            </a:r>
            <a:r>
              <a:rPr lang="en-US" sz="2400" dirty="0" smtClean="0"/>
              <a:t>node.</a:t>
            </a:r>
          </a:p>
          <a:p>
            <a:r>
              <a:rPr lang="en-US" sz="2400" b="1" dirty="0" smtClean="0"/>
              <a:t>K8s Proxy:</a:t>
            </a:r>
            <a:r>
              <a:rPr lang="en-US" sz="2400" dirty="0" smtClean="0"/>
              <a:t>  </a:t>
            </a:r>
            <a:r>
              <a:rPr lang="en-US" sz="2400" dirty="0"/>
              <a:t>The Kubernetes network proxy runs on each </a:t>
            </a:r>
            <a:r>
              <a:rPr lang="en-US" sz="2400" dirty="0" smtClean="0"/>
              <a:t>node.</a:t>
            </a:r>
          </a:p>
          <a:p>
            <a:r>
              <a:rPr lang="en-US" sz="2400" b="1" dirty="0" smtClean="0"/>
              <a:t>K8s Scheduler:</a:t>
            </a:r>
            <a:r>
              <a:rPr lang="en-US" sz="2400" dirty="0" smtClean="0"/>
              <a:t> 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policy-rich, topology-aware, workload-specific function that significantly impacts availability, performance, and </a:t>
            </a:r>
            <a:r>
              <a:rPr lang="en-US" sz="2400" dirty="0" smtClean="0"/>
              <a:t>capacity.</a:t>
            </a:r>
          </a:p>
          <a:p>
            <a:r>
              <a:rPr lang="en-US" sz="2400" b="1" dirty="0" smtClean="0"/>
              <a:t>K8s Control Manager:</a:t>
            </a:r>
            <a:r>
              <a:rPr lang="en-US" sz="2400" dirty="0" smtClean="0"/>
              <a:t>  A </a:t>
            </a:r>
            <a:r>
              <a:rPr lang="en-US" sz="2400" dirty="0"/>
              <a:t>daemon that embeds the core control loops shipped with </a:t>
            </a:r>
            <a:r>
              <a:rPr lang="en-US" sz="2400" dirty="0" smtClean="0"/>
              <a:t>K8s. In K8s, </a:t>
            </a:r>
            <a:r>
              <a:rPr lang="en-US" sz="2400" dirty="0"/>
              <a:t>a controller is a control loop that watches the shared state of the cluster through the </a:t>
            </a:r>
            <a:r>
              <a:rPr lang="en-US" sz="2400" dirty="0" err="1"/>
              <a:t>apiserver</a:t>
            </a:r>
            <a:r>
              <a:rPr lang="en-US" sz="2400" dirty="0"/>
              <a:t> and makes changes attempting to move the current state towards the desired </a:t>
            </a:r>
            <a:r>
              <a:rPr lang="en-US" sz="2400" dirty="0" smtClean="0"/>
              <a:t>state.</a:t>
            </a:r>
          </a:p>
          <a:p>
            <a:r>
              <a:rPr lang="en-US" sz="2400" b="1" dirty="0" smtClean="0"/>
              <a:t>K8s </a:t>
            </a:r>
            <a:r>
              <a:rPr lang="en-US" sz="2400" b="1" dirty="0" err="1" smtClean="0"/>
              <a:t>apiserver</a:t>
            </a:r>
            <a:r>
              <a:rPr lang="en-US" sz="2400" b="1" dirty="0" smtClean="0"/>
              <a:t>:</a:t>
            </a:r>
            <a:r>
              <a:rPr lang="en-US" sz="2400" dirty="0" smtClean="0"/>
              <a:t>  Validates </a:t>
            </a:r>
            <a:r>
              <a:rPr lang="en-US" sz="2400" dirty="0"/>
              <a:t>and configures data for the </a:t>
            </a:r>
            <a:r>
              <a:rPr lang="en-US" sz="2400" dirty="0" err="1"/>
              <a:t>api</a:t>
            </a:r>
            <a:r>
              <a:rPr lang="en-US" sz="2400" dirty="0"/>
              <a:t> objects which include pods, services, </a:t>
            </a:r>
            <a:r>
              <a:rPr lang="en-US" sz="2400" dirty="0" smtClean="0"/>
              <a:t>replication controllers</a:t>
            </a:r>
            <a:r>
              <a:rPr lang="en-US" sz="2400" dirty="0"/>
              <a:t>, and others. The API Server services REST operations and provides the frontend to the cluster’s shared state through which all other components interact.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3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Network services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b="1" dirty="0" smtClean="0"/>
              <a:t>DNS:</a:t>
            </a:r>
            <a:r>
              <a:rPr lang="en-US" sz="2400" dirty="0" smtClean="0"/>
              <a:t>  (</a:t>
            </a:r>
            <a:r>
              <a:rPr lang="en-US" sz="2400" dirty="0" err="1" smtClean="0"/>
              <a:t>kube-dns</a:t>
            </a:r>
            <a:r>
              <a:rPr lang="en-US" sz="2400" dirty="0" smtClean="0"/>
              <a:t>, Cluster DNS) K8s DNS </a:t>
            </a:r>
            <a:r>
              <a:rPr lang="en-US" sz="2400" dirty="0"/>
              <a:t>schedules a DNS </a:t>
            </a:r>
            <a:r>
              <a:rPr lang="en-US" sz="2400" dirty="0" smtClean="0"/>
              <a:t>pod </a:t>
            </a:r>
            <a:r>
              <a:rPr lang="en-US" sz="2400" dirty="0"/>
              <a:t>and </a:t>
            </a:r>
            <a:r>
              <a:rPr lang="en-US" sz="2400" dirty="0" smtClean="0"/>
              <a:t>service </a:t>
            </a:r>
            <a:r>
              <a:rPr lang="en-US" sz="2400" dirty="0"/>
              <a:t>on the cluster, and configures the </a:t>
            </a:r>
            <a:r>
              <a:rPr lang="en-US" sz="2400" dirty="0" err="1"/>
              <a:t>kubelets</a:t>
            </a:r>
            <a:r>
              <a:rPr lang="en-US" sz="2400" dirty="0"/>
              <a:t> to tell individual containers to use the DNS </a:t>
            </a:r>
            <a:r>
              <a:rPr lang="en-US" sz="2400" dirty="0" smtClean="0"/>
              <a:t>service’s </a:t>
            </a:r>
            <a:r>
              <a:rPr lang="en-US" sz="2400" dirty="0"/>
              <a:t>IP to resolve DNS </a:t>
            </a:r>
            <a:r>
              <a:rPr lang="en-US" sz="2400" dirty="0" smtClean="0"/>
              <a:t>names.</a:t>
            </a:r>
            <a:r>
              <a:rPr lang="en-US" sz="2400" dirty="0"/>
              <a:t> Every </a:t>
            </a:r>
            <a:r>
              <a:rPr lang="en-US" sz="2400" dirty="0" smtClean="0"/>
              <a:t>service </a:t>
            </a:r>
            <a:r>
              <a:rPr lang="en-US" sz="2400" dirty="0"/>
              <a:t>defined in the cluster (including the DNS server itself) is assigned a DNS name. By default, a client </a:t>
            </a:r>
            <a:r>
              <a:rPr lang="en-US" sz="2400" dirty="0" smtClean="0"/>
              <a:t>pod’s </a:t>
            </a:r>
            <a:r>
              <a:rPr lang="en-US" sz="2400" dirty="0"/>
              <a:t>DNS search list will include the </a:t>
            </a:r>
            <a:r>
              <a:rPr lang="en-US" sz="2400" dirty="0" smtClean="0"/>
              <a:t>pod’s </a:t>
            </a:r>
            <a:r>
              <a:rPr lang="en-US" sz="2400" dirty="0"/>
              <a:t>own namespace and the cluster’s default domain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/>
              <a:t>VIP and </a:t>
            </a:r>
            <a:r>
              <a:rPr lang="en-US" sz="2400" b="1" dirty="0" err="1" smtClean="0"/>
              <a:t>UCarp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  <a:r>
              <a:rPr lang="en-US" sz="2400" dirty="0" err="1" smtClean="0"/>
              <a:t>UCarp</a:t>
            </a:r>
            <a:r>
              <a:rPr lang="en-US" sz="2400" dirty="0" smtClean="0"/>
              <a:t> </a:t>
            </a:r>
            <a:r>
              <a:rPr lang="en-US" sz="2400" dirty="0"/>
              <a:t>allows a couple of hosts to share common virtual IP </a:t>
            </a:r>
            <a:r>
              <a:rPr lang="en-US" sz="2400" dirty="0" smtClean="0"/>
              <a:t>(or floating IP) addresses </a:t>
            </a:r>
            <a:r>
              <a:rPr lang="en-US" sz="2400" dirty="0"/>
              <a:t>in order to provide automatic </a:t>
            </a:r>
            <a:r>
              <a:rPr lang="en-US" sz="2400" dirty="0" smtClean="0"/>
              <a:t>failover.</a:t>
            </a:r>
            <a:endParaRPr lang="en-US" sz="2400" dirty="0"/>
          </a:p>
        </p:txBody>
      </p:sp>
      <p:pic>
        <p:nvPicPr>
          <p:cNvPr id="8194" name="Picture 2" descr="Image result for ucarp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05" y="4569416"/>
            <a:ext cx="5544869" cy="25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28764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83424</TotalTime>
  <Words>2568</Words>
  <Application>Microsoft Office PowerPoint</Application>
  <PresentationFormat>Custom</PresentationFormat>
  <Paragraphs>418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IBM Cloud private theme</vt:lpstr>
      <vt:lpstr>Infrastructure &amp; Architecture </vt:lpstr>
      <vt:lpstr>Objectives</vt:lpstr>
      <vt:lpstr>Agenda</vt:lpstr>
      <vt:lpstr>Configuration topologies</vt:lpstr>
      <vt:lpstr>ICP – types of nodes</vt:lpstr>
      <vt:lpstr>Installation overview</vt:lpstr>
      <vt:lpstr>PowerPoint Presentation</vt:lpstr>
      <vt:lpstr>K8s master components</vt:lpstr>
      <vt:lpstr>Network services components</vt:lpstr>
      <vt:lpstr>Calico</vt:lpstr>
      <vt:lpstr>Ingress resources</vt:lpstr>
      <vt:lpstr>Authentication components</vt:lpstr>
      <vt:lpstr>Images and Registries</vt:lpstr>
      <vt:lpstr>User Interfaces</vt:lpstr>
      <vt:lpstr>Application Center components</vt:lpstr>
      <vt:lpstr>Logging components</vt:lpstr>
      <vt:lpstr>Monitoring: Prometheus and Grafana</vt:lpstr>
      <vt:lpstr>Persistent storage components (1 of 2)</vt:lpstr>
      <vt:lpstr>Persistent storage components (2 of 2)</vt:lpstr>
      <vt:lpstr>PowerPoint Presentation</vt:lpstr>
      <vt:lpstr>PowerPoint Presentation</vt:lpstr>
      <vt:lpstr>GlusterFS - common deployment architecture</vt:lpstr>
      <vt:lpstr>Enterprise architecture</vt:lpstr>
      <vt:lpstr>GluserFS architecture extended (example)</vt:lpstr>
      <vt:lpstr>PowerPoint Presentation</vt:lpstr>
      <vt:lpstr>Supported system configurations (October Release)</vt:lpstr>
      <vt:lpstr>Size &amp; scale (October Release)</vt:lpstr>
      <vt:lpstr>Supporting Material</vt:lpstr>
      <vt:lpstr>PowerPoint Presentation</vt:lpstr>
      <vt:lpstr>PowerPoint Presentation</vt:lpstr>
      <vt:lpstr>System z Support</vt:lpstr>
      <vt:lpstr>End-to-End Hybrid Architecture</vt:lpstr>
      <vt:lpstr>PowerPoint Presentation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772</cp:revision>
  <dcterms:created xsi:type="dcterms:W3CDTF">2015-04-16T15:33:21Z</dcterms:created>
  <dcterms:modified xsi:type="dcterms:W3CDTF">2018-04-30T18:10:17Z</dcterms:modified>
</cp:coreProperties>
</file>