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70" r:id="rId4"/>
    <p:sldId id="283" r:id="rId5"/>
    <p:sldId id="296" r:id="rId6"/>
    <p:sldId id="316" r:id="rId7"/>
    <p:sldId id="292" r:id="rId8"/>
    <p:sldId id="426" r:id="rId9"/>
    <p:sldId id="279" r:id="rId10"/>
    <p:sldId id="451" r:id="rId11"/>
    <p:sldId id="293" r:id="rId12"/>
    <p:sldId id="294" r:id="rId13"/>
    <p:sldId id="449" r:id="rId14"/>
    <p:sldId id="452" r:id="rId15"/>
    <p:sldId id="317" r:id="rId16"/>
    <p:sldId id="318" r:id="rId17"/>
    <p:sldId id="322" r:id="rId18"/>
    <p:sldId id="320" r:id="rId19"/>
  </p:sldIdLst>
  <p:sldSz cx="14630400" cy="8229600"/>
  <p:notesSz cx="6858000" cy="9144000"/>
  <p:custDataLst>
    <p:tags r:id="rId22"/>
  </p:custDataLst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5E64091-958E-9247-9B6D-84F748EDCF5E}">
          <p14:sldIdLst>
            <p14:sldId id="256"/>
            <p14:sldId id="268"/>
            <p14:sldId id="270"/>
          </p14:sldIdLst>
        </p14:section>
        <p14:section name="Content" id="{AA3BED57-AEB7-4CC5-97FA-F80586883648}">
          <p14:sldIdLst>
            <p14:sldId id="283"/>
            <p14:sldId id="296"/>
            <p14:sldId id="316"/>
            <p14:sldId id="292"/>
            <p14:sldId id="426"/>
            <p14:sldId id="279"/>
            <p14:sldId id="451"/>
            <p14:sldId id="293"/>
            <p14:sldId id="294"/>
            <p14:sldId id="449"/>
            <p14:sldId id="452"/>
            <p14:sldId id="317"/>
            <p14:sldId id="318"/>
            <p14:sldId id="322"/>
            <p14:sldId id="320"/>
          </p14:sldIdLst>
        </p14:section>
        <p14:section name="Backup" id="{DC793694-5781-4A67-8B61-CD811A2BE27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>
          <p15:clr>
            <a:srgbClr val="A4A3A4"/>
          </p15:clr>
        </p15:guide>
        <p15:guide id="2" pos="8828">
          <p15:clr>
            <a:srgbClr val="A4A3A4"/>
          </p15:clr>
        </p15:guide>
        <p15:guide id="3" pos="316">
          <p15:clr>
            <a:srgbClr val="A4A3A4"/>
          </p15:clr>
        </p15:guide>
        <p15:guide id="4" pos="6110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B8DC"/>
    <a:srgbClr val="427BBC"/>
    <a:srgbClr val="A7D68E"/>
    <a:srgbClr val="00AFD9"/>
    <a:srgbClr val="BB77C4"/>
    <a:srgbClr val="1174B8"/>
    <a:srgbClr val="39CBD4"/>
    <a:srgbClr val="00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89786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216" y="552"/>
      </p:cViewPr>
      <p:guideLst>
        <p:guide orient="horz" pos="555"/>
        <p:guide pos="8828"/>
        <p:guide pos="316"/>
        <p:guide pos="611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7061-80C1-604D-992A-05BBE7E346F4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CBB4-F845-9F4B-A41F-7163A032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71FB-D8B8-0647-83B7-29925BB5E856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A2F8-54F1-AB4E-B8B5-B1130F75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746B0-E623-43C3-B998-5542CCB464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9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1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746B0-E623-43C3-B998-5542CCB464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746B0-E623-43C3-B998-5542CCB464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746B0-E623-43C3-B998-5542CCB464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843" tIns="72922" rIns="145843" bIns="72922" rtlCol="0" anchor="ctr"/>
          <a:lstStyle/>
          <a:p>
            <a:pPr algn="ctr" defTabSz="728758"/>
            <a:endParaRPr lang="en-US" sz="2880" b="0" i="0">
              <a:solidFill>
                <a:srgbClr val="FFFFFF"/>
              </a:solidFill>
              <a:latin typeface="IBM Plex Sans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31" y="3441984"/>
            <a:ext cx="9496213" cy="1482275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5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2" y="4951778"/>
            <a:ext cx="9509760" cy="103701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72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445" y="0"/>
            <a:ext cx="4796502" cy="82296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5510" y="741849"/>
            <a:ext cx="393374" cy="10016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6096082"/>
          </a:xfrm>
        </p:spPr>
        <p:txBody>
          <a:bodyPr/>
          <a:lstStyle>
            <a:lvl2pPr marL="635237" indent="-253078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946506" indent="-275939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0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1427163"/>
            <a:ext cx="13074650" cy="6129337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/>
              <a:t>This presentation is intended for an IBM internal audience only. </a:t>
            </a:r>
          </a:p>
        </p:txBody>
      </p:sp>
    </p:spTree>
    <p:extLst>
      <p:ext uri="{BB962C8B-B14F-4D97-AF65-F5344CB8AC3E}">
        <p14:creationId xmlns:p14="http://schemas.microsoft.com/office/powerpoint/2010/main" val="7672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19" y="1404519"/>
            <a:ext cx="6811428" cy="6441644"/>
          </a:xfrm>
        </p:spPr>
        <p:txBody>
          <a:bodyPr/>
          <a:lstStyle>
            <a:lvl4pPr marL="815981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0796" y="1404519"/>
            <a:ext cx="6811428" cy="6441644"/>
          </a:xfrm>
        </p:spPr>
        <p:txBody>
          <a:bodyPr/>
          <a:lstStyle>
            <a:lvl4pPr marL="815981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59583-1EED-4922-A418-1E47EE6B10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</a:p>
        </p:txBody>
      </p:sp>
    </p:spTree>
    <p:extLst>
      <p:ext uri="{BB962C8B-B14F-4D97-AF65-F5344CB8AC3E}">
        <p14:creationId xmlns:p14="http://schemas.microsoft.com/office/powerpoint/2010/main" val="2743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730-D533-474E-987E-0C34F3247A82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97C8-DC13-4BDF-9490-B9567571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1869"/>
            <a:ext cx="6583680" cy="15349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5760" y="1799542"/>
            <a:ext cx="6583680" cy="5737352"/>
          </a:xfrm>
        </p:spPr>
        <p:txBody>
          <a:bodyPr/>
          <a:lstStyle>
            <a:lvl1pPr>
              <a:spcBef>
                <a:spcPts val="0"/>
              </a:spcBef>
              <a:defRPr sz="224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80960" y="1799542"/>
            <a:ext cx="6583680" cy="5737352"/>
          </a:xfrm>
        </p:spPr>
        <p:txBody>
          <a:bodyPr/>
          <a:lstStyle>
            <a:lvl1pPr>
              <a:spcBef>
                <a:spcPts val="0"/>
              </a:spcBef>
              <a:defRPr sz="224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BCE5B2B-521F-43AF-B1F5-FB2B61130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6499" y="7907731"/>
            <a:ext cx="2477059" cy="465824"/>
          </a:xfrm>
        </p:spPr>
        <p:txBody>
          <a:bodyPr/>
          <a:lstStyle/>
          <a:p>
            <a:pPr defTabSz="1097280">
              <a:defRPr/>
            </a:pPr>
            <a:r>
              <a:rPr lang="de-DE" sz="960">
                <a:cs typeface="Arial" charset="0"/>
              </a:rPr>
              <a:t>IBM Cloud / © 2018 IBM Corporation</a:t>
            </a:r>
            <a:endParaRPr lang="en-US" sz="960" dirty="0">
              <a:cs typeface="Arial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2DAE1B0-EB03-437E-A270-41A2ED83F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4096838" y="7907732"/>
            <a:ext cx="533563" cy="409877"/>
          </a:xfrm>
        </p:spPr>
        <p:txBody>
          <a:bodyPr/>
          <a:lstStyle/>
          <a:p>
            <a:pPr algn="ctr" defTabSz="1097280">
              <a:defRPr/>
            </a:pPr>
            <a:fld id="{D0BE6F14-FF48-0F4F-A8AA-2E3F25371E4A}" type="slidenum">
              <a:rPr lang="en-US" sz="960" smtClean="0">
                <a:latin typeface="Arial"/>
                <a:cs typeface="Arial" charset="0"/>
              </a:rPr>
              <a:pPr algn="ctr" defTabSz="1097280">
                <a:defRPr/>
              </a:pPr>
              <a:t>‹#›</a:t>
            </a:fld>
            <a:endParaRPr lang="en-US" sz="960" dirty="0"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46" y="721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75" y="1442803"/>
            <a:ext cx="13429938" cy="6170426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9855" y="7729863"/>
            <a:ext cx="640614" cy="438150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440" b="0" i="0">
                <a:solidFill>
                  <a:schemeClr val="tx1"/>
                </a:solidFill>
                <a:latin typeface="IBM Plex Sans Regular" charset="0"/>
              </a:defRPr>
            </a:lvl1pPr>
          </a:lstStyle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8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6162" y="23"/>
            <a:ext cx="1057789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96" r:id="rId3"/>
    <p:sldLayoutId id="2147483697" r:id="rId4"/>
    <p:sldLayoutId id="2147483701" r:id="rId5"/>
    <p:sldLayoutId id="2147483702" r:id="rId6"/>
  </p:sldLayoutIdLst>
  <p:hf hdr="0" ftr="0" dt="0"/>
  <p:txStyles>
    <p:titleStyle>
      <a:lvl1pPr algn="l" defTabSz="728758" rtl="0" eaLnBrk="1" latinLnBrk="0" hangingPunct="1">
        <a:lnSpc>
          <a:spcPct val="85000"/>
        </a:lnSpc>
        <a:spcBef>
          <a:spcPct val="0"/>
        </a:spcBef>
        <a:buNone/>
        <a:defRPr sz="4480" b="0" i="0" kern="1200">
          <a:solidFill>
            <a:schemeClr val="accent4"/>
          </a:solidFill>
          <a:latin typeface="IBM Plex Sans Regular" charset="0"/>
          <a:ea typeface="+mj-ea"/>
          <a:cs typeface="+mj-cs"/>
        </a:defRPr>
      </a:lvl1pPr>
    </p:titleStyle>
    <p:bodyStyle>
      <a:lvl1pPr marL="0" indent="0" algn="l" defTabSz="728758" rtl="0" eaLnBrk="1" latinLnBrk="0" hangingPunct="1">
        <a:spcBef>
          <a:spcPts val="960"/>
        </a:spcBef>
        <a:buClr>
          <a:schemeClr val="tx1"/>
        </a:buClr>
        <a:buFontTx/>
        <a:buNone/>
        <a:defRPr sz="320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1pPr>
      <a:lvl2pPr marL="635237" indent="-253078" algn="l" defTabSz="728758" rtl="0" eaLnBrk="1" latinLnBrk="0" hangingPunct="1">
        <a:spcBef>
          <a:spcPts val="960"/>
        </a:spcBef>
        <a:buClr>
          <a:schemeClr val="accent5"/>
        </a:buClr>
        <a:buFont typeface="Arial"/>
        <a:buChar char="•"/>
        <a:defRPr sz="288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2pPr>
      <a:lvl3pPr marL="946506" indent="-275939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56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3pPr>
      <a:lvl4pPr marL="1424952" indent="-478333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4pPr>
      <a:lvl5pPr marL="1713360" indent="-288525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5pPr>
      <a:lvl6pPr marL="4008845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7830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6702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5613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28758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5785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8672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1571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44467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7326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02269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31171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0.png"/><Relationship Id="rId4" Type="http://schemas.openxmlformats.org/officeDocument/2006/relationships/image" Target="../media/image37.png"/><Relationship Id="rId9" Type="http://schemas.openxmlformats.org/officeDocument/2006/relationships/image" Target="../media/image42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12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tiff"/><Relationship Id="rId5" Type="http://schemas.openxmlformats.org/officeDocument/2006/relationships/image" Target="../media/image28.png"/><Relationship Id="rId10" Type="http://schemas.openxmlformats.org/officeDocument/2006/relationships/image" Target="../media/image41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50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46.png"/><Relationship Id="rId5" Type="http://schemas.openxmlformats.org/officeDocument/2006/relationships/image" Target="../media/image50.png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 / continuous deployment (CI/CD)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D7062FE-D6F7-4F4B-9963-3B2B7D73B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97280">
              <a:defRPr/>
            </a:pPr>
            <a:r>
              <a:rPr lang="de-DE" sz="960">
                <a:latin typeface="Arial"/>
                <a:cs typeface="Arial" charset="0"/>
              </a:rPr>
              <a:t>IBM Cloud / © 2018 IBM Corporation</a:t>
            </a:r>
            <a:endParaRPr lang="en-US" sz="960">
              <a:latin typeface="Arial"/>
              <a:cs typeface="Arial" charset="0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00045D49-200D-41CD-9CD8-A7F44CB7C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defTabSz="1097280">
              <a:defRPr/>
            </a:pPr>
            <a:fld id="{D0BE6F14-FF48-0F4F-A8AA-2E3F25371E4A}" type="slidenum">
              <a:rPr lang="en-US" sz="960">
                <a:latin typeface="Arial"/>
                <a:cs typeface="Arial" charset="0"/>
              </a:rPr>
              <a:pPr algn="ctr" defTabSz="1097280">
                <a:defRPr/>
              </a:pPr>
              <a:t>10</a:t>
            </a:fld>
            <a:endParaRPr lang="en-US" sz="960">
              <a:latin typeface="Arial"/>
              <a:cs typeface="Arial" charset="0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F590A5C-7FEB-8848-A13E-077991396DA8}"/>
              </a:ext>
            </a:extLst>
          </p:cNvPr>
          <p:cNvSpPr txBox="1">
            <a:spLocks/>
          </p:cNvSpPr>
          <p:nvPr/>
        </p:nvSpPr>
        <p:spPr>
          <a:xfrm>
            <a:off x="365759" y="387448"/>
            <a:ext cx="13560979" cy="8180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840" b="1" dirty="0">
                <a:solidFill>
                  <a:schemeClr val="accent4"/>
                </a:solidFill>
                <a:latin typeface="IBM Plex Sans SemiBold" panose="020B0503050000000000" pitchFamily="34" charset="77"/>
              </a:rPr>
              <a:t>Jenkins Pipeline for automated build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34D5C-EB9A-9847-A4F1-C1FDE0763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5" y="1720589"/>
            <a:ext cx="5401550" cy="18122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BF473C-42BB-5E4B-A9D5-D82B303F5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5" y="4394313"/>
            <a:ext cx="5456203" cy="3446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341D5-BB2A-AF43-A745-7EA1F4545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247" y="2326105"/>
            <a:ext cx="7135590" cy="446761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B471B6C-D0EA-234B-A496-CBB793FC5FDD}"/>
              </a:ext>
            </a:extLst>
          </p:cNvPr>
          <p:cNvSpPr/>
          <p:nvPr/>
        </p:nvSpPr>
        <p:spPr>
          <a:xfrm>
            <a:off x="2414934" y="1408261"/>
            <a:ext cx="3700837" cy="715123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Branch Sources: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used to configure the Git Project Repository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6A4404D-931E-CB4B-A68E-DEB4C4000DDE}"/>
              </a:ext>
            </a:extLst>
          </p:cNvPr>
          <p:cNvSpPr/>
          <p:nvPr/>
        </p:nvSpPr>
        <p:spPr>
          <a:xfrm>
            <a:off x="2808425" y="3848723"/>
            <a:ext cx="3700837" cy="1159885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Build Configuration: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used to specify the name of the Jenkinsfile and how often to scan the Project Repository for changes (5 minutes)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2597F6-A093-2D4F-A196-FCCC0076FC18}"/>
              </a:ext>
            </a:extLst>
          </p:cNvPr>
          <p:cNvSpPr/>
          <p:nvPr/>
        </p:nvSpPr>
        <p:spPr>
          <a:xfrm>
            <a:off x="8678623" y="1408261"/>
            <a:ext cx="3700837" cy="1159885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Build Results: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displays the most recent pipeline executions and the results by stage</a:t>
            </a:r>
          </a:p>
        </p:txBody>
      </p:sp>
    </p:spTree>
    <p:extLst>
      <p:ext uri="{BB962C8B-B14F-4D97-AF65-F5344CB8AC3E}">
        <p14:creationId xmlns:p14="http://schemas.microsoft.com/office/powerpoint/2010/main" val="40392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Continuous Deployment (Build/Ship/</a:t>
            </a:r>
            <a:r>
              <a:rPr lang="en-US" b="1" dirty="0"/>
              <a:t>Run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94B69D-C8F4-486C-ACD3-5A13F1A2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319" y="1404519"/>
            <a:ext cx="5397211" cy="6441644"/>
          </a:xfrm>
        </p:spPr>
        <p:txBody>
          <a:bodyPr>
            <a:normAutofit lnSpcReduction="10000"/>
          </a:bodyPr>
          <a:lstStyle/>
          <a:p>
            <a:r>
              <a:rPr lang="en-US"/>
              <a:t>Rapidly progressing the latest packaged build through the test lifecycle stages and into production</a:t>
            </a:r>
          </a:p>
          <a:p>
            <a:r>
              <a:rPr lang="en-US"/>
              <a:t>Deploy to Test</a:t>
            </a:r>
          </a:p>
          <a:p>
            <a:pPr lvl="1"/>
            <a:r>
              <a:rPr lang="en-US"/>
              <a:t>Perform functional testing</a:t>
            </a:r>
          </a:p>
          <a:p>
            <a:r>
              <a:rPr lang="en-US"/>
              <a:t>Deploy to Stage</a:t>
            </a:r>
          </a:p>
          <a:p>
            <a:pPr lvl="1"/>
            <a:r>
              <a:rPr lang="en-US"/>
              <a:t>Rehearse production deployment</a:t>
            </a:r>
          </a:p>
          <a:p>
            <a:pPr lvl="1"/>
            <a:r>
              <a:rPr lang="en-US"/>
              <a:t>Perform integration testing</a:t>
            </a:r>
          </a:p>
          <a:p>
            <a:r>
              <a:rPr lang="en-US"/>
              <a:t>Deploy to Prod</a:t>
            </a:r>
          </a:p>
          <a:p>
            <a:pPr lvl="1"/>
            <a:r>
              <a:rPr lang="en-US"/>
              <a:t>Make the build available to users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659855" y="7729863"/>
            <a:ext cx="640614" cy="438150"/>
          </a:xfrm>
        </p:spPr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11</a:t>
            </a:fld>
            <a:endParaRPr lang="en-US">
              <a:solidFill>
                <a:srgbClr val="6D7777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A20557-5469-4D1E-BFCE-E7ACA98A2DEE}"/>
              </a:ext>
            </a:extLst>
          </p:cNvPr>
          <p:cNvCxnSpPr>
            <a:cxnSpLocks/>
          </p:cNvCxnSpPr>
          <p:nvPr/>
        </p:nvCxnSpPr>
        <p:spPr>
          <a:xfrm>
            <a:off x="12756219" y="6850935"/>
            <a:ext cx="1638326" cy="0"/>
          </a:xfrm>
          <a:prstGeom prst="straightConnector1">
            <a:avLst/>
          </a:prstGeom>
          <a:ln w="6985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170EF2E-7D88-41C9-8447-89DBEF5E0598}"/>
              </a:ext>
            </a:extLst>
          </p:cNvPr>
          <p:cNvSpPr txBox="1"/>
          <p:nvPr/>
        </p:nvSpPr>
        <p:spPr>
          <a:xfrm>
            <a:off x="13098721" y="7073625"/>
            <a:ext cx="83042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Release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F4AC35-663B-47B9-A871-8738EAD44272}"/>
              </a:ext>
            </a:extLst>
          </p:cNvPr>
          <p:cNvSpPr txBox="1"/>
          <p:nvPr/>
        </p:nvSpPr>
        <p:spPr>
          <a:xfrm>
            <a:off x="11051533" y="6334731"/>
            <a:ext cx="1847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40" kern="0" spc="-36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0E33DE-C6BA-4CD7-8956-B05F3758F1D4}"/>
              </a:ext>
            </a:extLst>
          </p:cNvPr>
          <p:cNvSpPr txBox="1"/>
          <p:nvPr/>
        </p:nvSpPr>
        <p:spPr>
          <a:xfrm>
            <a:off x="6316955" y="1955766"/>
            <a:ext cx="1661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/>
            <a:r>
              <a:rPr lang="en-US" sz="1440" kern="0" spc="-36" dirty="0">
                <a:latin typeface="Arial"/>
                <a:cs typeface="Arial"/>
              </a:rPr>
              <a:t>Configure:   	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latin typeface="Arial"/>
                <a:cs typeface="Arial"/>
              </a:rPr>
              <a:t>Applications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latin typeface="Arial"/>
                <a:cs typeface="Arial"/>
              </a:rPr>
              <a:t>Middleware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cs typeface="Arial"/>
              </a:rPr>
              <a:t>Databases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cs typeface="Arial"/>
              </a:rPr>
              <a:t>APIs</a:t>
            </a:r>
            <a:endParaRPr lang="en-US" sz="1440" kern="0" spc="-36" dirty="0">
              <a:latin typeface="Arial"/>
              <a:cs typeface="Arial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94525E3-D17E-4864-B233-2997B118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253" y="2650578"/>
            <a:ext cx="535442" cy="34866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B4164E3A-161D-4A96-8F37-A7E599D3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07" y="2528643"/>
            <a:ext cx="535442" cy="348660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88CDFC-67F6-4F1E-8BFE-0F4E12B25E98}"/>
              </a:ext>
            </a:extLst>
          </p:cNvPr>
          <p:cNvCxnSpPr>
            <a:cxnSpLocks/>
          </p:cNvCxnSpPr>
          <p:nvPr/>
        </p:nvCxnSpPr>
        <p:spPr>
          <a:xfrm>
            <a:off x="9430924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213980-7B81-45E3-816C-484EB717AAEF}"/>
              </a:ext>
            </a:extLst>
          </p:cNvPr>
          <p:cNvCxnSpPr>
            <a:cxnSpLocks/>
          </p:cNvCxnSpPr>
          <p:nvPr/>
        </p:nvCxnSpPr>
        <p:spPr>
          <a:xfrm>
            <a:off x="11446256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8CD100-437E-47FB-9732-42D712BCA610}"/>
              </a:ext>
            </a:extLst>
          </p:cNvPr>
          <p:cNvCxnSpPr>
            <a:cxnSpLocks/>
          </p:cNvCxnSpPr>
          <p:nvPr/>
        </p:nvCxnSpPr>
        <p:spPr>
          <a:xfrm>
            <a:off x="10517285" y="2669384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5682E18-3D24-47F3-A441-E3C5C1640312}"/>
              </a:ext>
            </a:extLst>
          </p:cNvPr>
          <p:cNvGrpSpPr/>
          <p:nvPr/>
        </p:nvGrpSpPr>
        <p:grpSpPr>
          <a:xfrm>
            <a:off x="11662222" y="3058888"/>
            <a:ext cx="1482026" cy="383352"/>
            <a:chOff x="7780245" y="2103516"/>
            <a:chExt cx="1690365" cy="31946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3786AE9-F2BB-4EC3-B646-3F3196A9048D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9836F9D-87F5-4D92-AF94-7BE392EF37A8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AB891D-4912-4986-B803-E41F9A70A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5397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155FFB-471B-431C-8B36-5D561D60443B}"/>
              </a:ext>
            </a:extLst>
          </p:cNvPr>
          <p:cNvGrpSpPr/>
          <p:nvPr/>
        </p:nvGrpSpPr>
        <p:grpSpPr>
          <a:xfrm>
            <a:off x="9776272" y="3058888"/>
            <a:ext cx="1482026" cy="383352"/>
            <a:chOff x="7780245" y="2103516"/>
            <a:chExt cx="1690365" cy="319460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4728332-F75A-494F-9600-3C8C60AEF711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53310AD-4FD7-47CD-A998-B199B5186C86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DD5C28-6B1E-4F16-B803-B6F7D506D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5397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18E7784-822F-4FA7-B277-B850A5ECE35B}"/>
              </a:ext>
            </a:extLst>
          </p:cNvPr>
          <p:cNvCxnSpPr>
            <a:cxnSpLocks/>
          </p:cNvCxnSpPr>
          <p:nvPr/>
        </p:nvCxnSpPr>
        <p:spPr>
          <a:xfrm>
            <a:off x="13515086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4B8F0C-0EB7-44FB-A0B6-E593828ED520}"/>
              </a:ext>
            </a:extLst>
          </p:cNvPr>
          <p:cNvCxnSpPr>
            <a:cxnSpLocks/>
          </p:cNvCxnSpPr>
          <p:nvPr/>
        </p:nvCxnSpPr>
        <p:spPr>
          <a:xfrm>
            <a:off x="12376688" y="2788737"/>
            <a:ext cx="3688" cy="275430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9FDA2666-DF5D-491B-A2F7-0FF85CAC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43" y="2565164"/>
            <a:ext cx="535442" cy="34866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8F52426-714E-4A62-8CBD-11D42BB9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745" y="2205504"/>
            <a:ext cx="286166" cy="38950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D6B520A-029E-4A6A-841F-CF46C226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5439" y="4014567"/>
            <a:ext cx="628650" cy="617220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4E22EE-4B5B-4B10-81F7-7DD6A12BA0DB}"/>
              </a:ext>
            </a:extLst>
          </p:cNvPr>
          <p:cNvGrpSpPr/>
          <p:nvPr/>
        </p:nvGrpSpPr>
        <p:grpSpPr>
          <a:xfrm>
            <a:off x="7407441" y="4323180"/>
            <a:ext cx="732444" cy="875500"/>
            <a:chOff x="6451522" y="3155126"/>
            <a:chExt cx="610370" cy="72958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AFE9F19-65B8-4F0D-84AC-5DB6706D316E}"/>
                </a:ext>
              </a:extLst>
            </p:cNvPr>
            <p:cNvSpPr txBox="1"/>
            <p:nvPr/>
          </p:nvSpPr>
          <p:spPr>
            <a:xfrm>
              <a:off x="6451522" y="3623099"/>
              <a:ext cx="6103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Deploy</a:t>
              </a:r>
            </a:p>
          </p:txBody>
        </p:sp>
        <p:sp>
          <p:nvSpPr>
            <p:cNvPr id="119" name="Arrow: Striped Right 118">
              <a:extLst>
                <a:ext uri="{FF2B5EF4-FFF2-40B4-BE49-F238E27FC236}">
                  <a16:creationId xmlns:a16="http://schemas.microsoft.com/office/drawing/2014/main" id="{B7AFCF1D-C043-4966-81D0-A9FCA482161B}"/>
                </a:ext>
              </a:extLst>
            </p:cNvPr>
            <p:cNvSpPr/>
            <p:nvPr/>
          </p:nvSpPr>
          <p:spPr bwMode="auto">
            <a:xfrm>
              <a:off x="6507495" y="3155126"/>
              <a:ext cx="498422" cy="257175"/>
            </a:xfrm>
            <a:prstGeom prst="stripedRightArrow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1440">
                <a:latin typeface="Arial" panose="020B0604020202020204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173CED9-DA55-4ED2-848A-8A219E49F7CB}"/>
              </a:ext>
            </a:extLst>
          </p:cNvPr>
          <p:cNvGrpSpPr/>
          <p:nvPr/>
        </p:nvGrpSpPr>
        <p:grpSpPr>
          <a:xfrm>
            <a:off x="8889411" y="4019677"/>
            <a:ext cx="1173270" cy="1123622"/>
            <a:chOff x="7129657" y="2902208"/>
            <a:chExt cx="977725" cy="93635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C0D9D45-DA16-4388-97BA-CCD86BEED541}"/>
                </a:ext>
              </a:extLst>
            </p:cNvPr>
            <p:cNvSpPr txBox="1"/>
            <p:nvPr/>
          </p:nvSpPr>
          <p:spPr>
            <a:xfrm>
              <a:off x="7399656" y="3576949"/>
              <a:ext cx="4377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Test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978DC31-7D33-4A28-B3C9-8F88346D1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9657" y="2902208"/>
              <a:ext cx="977725" cy="635733"/>
              <a:chOff x="7555501" y="2890966"/>
              <a:chExt cx="1179115" cy="76667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14611C9-203C-48B8-B40E-94236CBBA465}"/>
                  </a:ext>
                </a:extLst>
              </p:cNvPr>
              <p:cNvGrpSpPr/>
              <p:nvPr/>
            </p:nvGrpSpPr>
            <p:grpSpPr>
              <a:xfrm>
                <a:off x="7555501" y="2890966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5E15AB1C-CBDC-4062-A85F-6A09E8BA61FC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5EE5DBEF-411B-4833-BC4B-8E94BACA0267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3E22C6DB-98C1-4CA4-9BC6-7FE4A67DFB22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E4259D55-4D47-430A-9C74-698A85EFA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7194" y="3190920"/>
                <a:ext cx="533400" cy="466725"/>
              </a:xfrm>
              <a:prstGeom prst="rect">
                <a:avLst/>
              </a:prstGeom>
            </p:spPr>
          </p:pic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6833C8-AC3A-4DC6-8C2D-A423FA4C8732}"/>
              </a:ext>
            </a:extLst>
          </p:cNvPr>
          <p:cNvGrpSpPr/>
          <p:nvPr/>
        </p:nvGrpSpPr>
        <p:grpSpPr>
          <a:xfrm>
            <a:off x="10795825" y="4019676"/>
            <a:ext cx="1173270" cy="1125956"/>
            <a:chOff x="8718335" y="2902208"/>
            <a:chExt cx="977725" cy="93829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5B0B82-12E5-4641-ADC9-E07706E4EC01}"/>
                </a:ext>
              </a:extLst>
            </p:cNvPr>
            <p:cNvSpPr txBox="1"/>
            <p:nvPr/>
          </p:nvSpPr>
          <p:spPr>
            <a:xfrm>
              <a:off x="8938828" y="3578894"/>
              <a:ext cx="536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Stage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096AE41-6FDC-452E-985A-9CE4455FB1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18335" y="2902208"/>
              <a:ext cx="977725" cy="635733"/>
              <a:chOff x="8897420" y="2858231"/>
              <a:chExt cx="1179115" cy="76667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A0E8406-CB61-4429-A878-1D5F1DBCC9C3}"/>
                  </a:ext>
                </a:extLst>
              </p:cNvPr>
              <p:cNvGrpSpPr/>
              <p:nvPr/>
            </p:nvGrpSpPr>
            <p:grpSpPr>
              <a:xfrm>
                <a:off x="8897420" y="2858231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9F1B15EA-D969-42C4-87EC-8FB635E4D514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EF844CF4-31EA-4D63-A06D-B14CE05EBCB6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89D1CB51-4C50-41E5-9B53-42FB10E70CC7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5331D17A-5673-4164-A3A8-1BD3D02F0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57653" y="3158185"/>
                <a:ext cx="533400" cy="466725"/>
              </a:xfrm>
              <a:prstGeom prst="rect">
                <a:avLst/>
              </a:prstGeom>
            </p:spPr>
          </p:pic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AA898A8-C8C1-4832-A6EF-EA5D6807017B}"/>
              </a:ext>
            </a:extLst>
          </p:cNvPr>
          <p:cNvGrpSpPr/>
          <p:nvPr/>
        </p:nvGrpSpPr>
        <p:grpSpPr>
          <a:xfrm>
            <a:off x="12702235" y="4019676"/>
            <a:ext cx="1253806" cy="1125956"/>
            <a:chOff x="10307011" y="2902208"/>
            <a:chExt cx="1044838" cy="93829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BF14200-69C5-4EEB-AA11-5C841AB59F71}"/>
                </a:ext>
              </a:extLst>
            </p:cNvPr>
            <p:cNvSpPr txBox="1"/>
            <p:nvPr/>
          </p:nvSpPr>
          <p:spPr>
            <a:xfrm>
              <a:off x="10597877" y="3578894"/>
              <a:ext cx="4631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Prod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275034-8A46-4F82-93F3-5C801CCED0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07011" y="2902208"/>
              <a:ext cx="1044838" cy="635733"/>
              <a:chOff x="10307004" y="2931420"/>
              <a:chExt cx="1260045" cy="76667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D80283B-3951-4AD6-B5EC-30AB3CB653EF}"/>
                  </a:ext>
                </a:extLst>
              </p:cNvPr>
              <p:cNvGrpSpPr/>
              <p:nvPr/>
            </p:nvGrpSpPr>
            <p:grpSpPr>
              <a:xfrm>
                <a:off x="10307004" y="2931420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3716B080-9786-43B0-AC87-764B17F0C0BE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91EEA822-55CA-4E58-8FF5-E957AFC7E6FE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5A6F3D9A-4B71-4C44-A356-9045EF28EEB1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2BCC3376-7191-4ADB-8B63-0A77148AD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05074" y="3221849"/>
                <a:ext cx="561975" cy="476250"/>
              </a:xfrm>
              <a:prstGeom prst="rect">
                <a:avLst/>
              </a:prstGeom>
            </p:spPr>
          </p:pic>
        </p:grp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8546FD86-81A9-47C0-95F3-F732AEA2D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751" y="1447237"/>
            <a:ext cx="4937760" cy="605790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C985A98-4A0F-4DA6-BF42-9F1F6FD1AD55}"/>
              </a:ext>
            </a:extLst>
          </p:cNvPr>
          <p:cNvCxnSpPr/>
          <p:nvPr/>
        </p:nvCxnSpPr>
        <p:spPr bwMode="auto">
          <a:xfrm>
            <a:off x="827248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F9D24E9-74FC-4E03-BE4F-431DA4663B3E}"/>
              </a:ext>
            </a:extLst>
          </p:cNvPr>
          <p:cNvCxnSpPr/>
          <p:nvPr/>
        </p:nvCxnSpPr>
        <p:spPr bwMode="auto">
          <a:xfrm>
            <a:off x="1021558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66AB45-8687-44CE-8F32-FE5919F7A905}"/>
              </a:ext>
            </a:extLst>
          </p:cNvPr>
          <p:cNvGrpSpPr/>
          <p:nvPr/>
        </p:nvGrpSpPr>
        <p:grpSpPr>
          <a:xfrm>
            <a:off x="5573674" y="4201921"/>
            <a:ext cx="1084240" cy="1015223"/>
            <a:chOff x="4645167" y="3054079"/>
            <a:chExt cx="903533" cy="84601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8447B54-6206-4143-B23F-71B93260638E}"/>
                </a:ext>
              </a:extLst>
            </p:cNvPr>
            <p:cNvSpPr txBox="1"/>
            <p:nvPr/>
          </p:nvSpPr>
          <p:spPr>
            <a:xfrm>
              <a:off x="4645167" y="3623099"/>
              <a:ext cx="9035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Package Repo</a:t>
              </a:r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F99437AF-57E9-4015-8B5A-B0359ECBD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135" y="3054079"/>
              <a:ext cx="597597" cy="389133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F964856-E1D0-48BB-A679-3DDCBD239632}"/>
              </a:ext>
            </a:extLst>
          </p:cNvPr>
          <p:cNvGrpSpPr/>
          <p:nvPr/>
        </p:nvGrpSpPr>
        <p:grpSpPr>
          <a:xfrm>
            <a:off x="8384793" y="5848633"/>
            <a:ext cx="4415534" cy="2234232"/>
            <a:chOff x="5966192" y="3905782"/>
            <a:chExt cx="3679612" cy="1861860"/>
          </a:xfrm>
        </p:grpSpPr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B586FCFD-AC25-43E7-A7F4-70754D399D40}"/>
                </a:ext>
              </a:extLst>
            </p:cNvPr>
            <p:cNvSpPr/>
            <p:nvPr/>
          </p:nvSpPr>
          <p:spPr>
            <a:xfrm rot="18339108">
              <a:off x="6303037" y="4471234"/>
              <a:ext cx="978195" cy="1025102"/>
            </a:xfrm>
            <a:prstGeom prst="arc">
              <a:avLst>
                <a:gd name="adj1" fmla="val 16200000"/>
                <a:gd name="adj2" fmla="val 15029856"/>
              </a:avLst>
            </a:prstGeom>
            <a:ln w="60325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48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EED8CBD3-B882-4B3B-B8AB-6C793B20BB98}"/>
                </a:ext>
              </a:extLst>
            </p:cNvPr>
            <p:cNvSpPr/>
            <p:nvPr/>
          </p:nvSpPr>
          <p:spPr>
            <a:xfrm rot="18339108">
              <a:off x="7436913" y="4436845"/>
              <a:ext cx="978195" cy="1025102"/>
            </a:xfrm>
            <a:prstGeom prst="arc">
              <a:avLst>
                <a:gd name="adj1" fmla="val 16200000"/>
                <a:gd name="adj2" fmla="val 15029856"/>
              </a:avLst>
            </a:prstGeom>
            <a:ln w="60325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480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4F78E95E-062E-48AE-9463-9987E11E1EAE}"/>
                </a:ext>
              </a:extLst>
            </p:cNvPr>
            <p:cNvSpPr/>
            <p:nvPr/>
          </p:nvSpPr>
          <p:spPr>
            <a:xfrm rot="18339108">
              <a:off x="8559644" y="4436845"/>
              <a:ext cx="978195" cy="1025102"/>
            </a:xfrm>
            <a:prstGeom prst="arc">
              <a:avLst>
                <a:gd name="adj1" fmla="val 16200000"/>
                <a:gd name="adj2" fmla="val 15029856"/>
              </a:avLst>
            </a:prstGeom>
            <a:ln w="60325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48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33E527F-5878-4B96-8A3D-3D7915E34E33}"/>
                </a:ext>
              </a:extLst>
            </p:cNvPr>
            <p:cNvSpPr txBox="1"/>
            <p:nvPr/>
          </p:nvSpPr>
          <p:spPr>
            <a:xfrm>
              <a:off x="6364044" y="5506032"/>
              <a:ext cx="2081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 kern="0" spc="-36">
                  <a:latin typeface="Arial"/>
                  <a:cs typeface="Arial"/>
                </a:rPr>
                <a:t>Automated Test Deployments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E27DB16-DB14-4CC9-9574-985CA257B039}"/>
                </a:ext>
              </a:extLst>
            </p:cNvPr>
            <p:cNvSpPr txBox="1"/>
            <p:nvPr/>
          </p:nvSpPr>
          <p:spPr>
            <a:xfrm>
              <a:off x="7135461" y="3905782"/>
              <a:ext cx="1254992" cy="23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i="1" kern="0" spc="-36" dirty="0">
                  <a:latin typeface="Arial"/>
                  <a:cs typeface="Arial"/>
                </a:rPr>
                <a:t>Rules for promotion</a:t>
              </a:r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E2B377BF-7780-4ED1-AD91-C0A33C8C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66192" y="4207465"/>
              <a:ext cx="3679612" cy="342900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169A888-3206-40C7-8068-D89A21381DE7}"/>
              </a:ext>
            </a:extLst>
          </p:cNvPr>
          <p:cNvGrpSpPr/>
          <p:nvPr/>
        </p:nvGrpSpPr>
        <p:grpSpPr>
          <a:xfrm>
            <a:off x="6372933" y="1084529"/>
            <a:ext cx="8021612" cy="732752"/>
            <a:chOff x="5032592" y="456252"/>
            <a:chExt cx="6684677" cy="610627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6D0ECB0-9525-4DDC-B882-3B9D5725BF4A}"/>
                </a:ext>
              </a:extLst>
            </p:cNvPr>
            <p:cNvSpPr txBox="1"/>
            <p:nvPr/>
          </p:nvSpPr>
          <p:spPr>
            <a:xfrm>
              <a:off x="7475655" y="456252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/>
                <a:t>Release Train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B69E6DA-4F37-4716-997A-6CC25EAF65E8}"/>
                </a:ext>
              </a:extLst>
            </p:cNvPr>
            <p:cNvGrpSpPr/>
            <p:nvPr/>
          </p:nvGrpSpPr>
          <p:grpSpPr>
            <a:xfrm>
              <a:off x="5032592" y="737894"/>
              <a:ext cx="6684677" cy="328985"/>
              <a:chOff x="5032592" y="737894"/>
              <a:chExt cx="6684677" cy="328985"/>
            </a:xfrm>
          </p:grpSpPr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4F80C943-69E0-43C1-AB04-02429BC1B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1642" y="737894"/>
                <a:ext cx="0" cy="31946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15F7653A-915C-4317-BED1-923F28D8B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7743" y="747419"/>
                <a:ext cx="0" cy="31946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3A8FDE3E-D0AF-4A20-8734-5D6DF73008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32592" y="737894"/>
                <a:ext cx="6684677" cy="2661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4D3B964-CE34-487D-AF67-F228029EC659}"/>
              </a:ext>
            </a:extLst>
          </p:cNvPr>
          <p:cNvCxnSpPr/>
          <p:nvPr/>
        </p:nvCxnSpPr>
        <p:spPr bwMode="auto">
          <a:xfrm>
            <a:off x="653512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Shape 322">
            <a:extLst>
              <a:ext uri="{FF2B5EF4-FFF2-40B4-BE49-F238E27FC236}">
                <a16:creationId xmlns:a16="http://schemas.microsoft.com/office/drawing/2014/main" id="{2A8586A4-CDA0-4B03-B322-C2AF1607FCE5}"/>
              </a:ext>
            </a:extLst>
          </p:cNvPr>
          <p:cNvSpPr/>
          <p:nvPr/>
        </p:nvSpPr>
        <p:spPr>
          <a:xfrm>
            <a:off x="5573673" y="5375785"/>
            <a:ext cx="8726795" cy="335507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b" anchorCtr="1"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ICP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4E59761-DE4E-4304-96F1-C19F14C37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9091" y="5391989"/>
            <a:ext cx="256679" cy="3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CI/CD (Continuous Delivery)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659855" y="7729863"/>
            <a:ext cx="640614" cy="438150"/>
          </a:xfrm>
        </p:spPr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12</a:t>
            </a:fld>
            <a:endParaRPr lang="en-US">
              <a:solidFill>
                <a:srgbClr val="6D7777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7E214B-5355-4E90-BCC8-DFB54673DF29}"/>
              </a:ext>
            </a:extLst>
          </p:cNvPr>
          <p:cNvCxnSpPr>
            <a:cxnSpLocks/>
          </p:cNvCxnSpPr>
          <p:nvPr/>
        </p:nvCxnSpPr>
        <p:spPr>
          <a:xfrm flipV="1">
            <a:off x="942989" y="6302753"/>
            <a:ext cx="6096440" cy="14892"/>
          </a:xfrm>
          <a:prstGeom prst="straightConnector1">
            <a:avLst/>
          </a:prstGeom>
          <a:ln w="6985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9A6B28-2886-4D55-B224-3689A3EC4688}"/>
              </a:ext>
            </a:extLst>
          </p:cNvPr>
          <p:cNvSpPr txBox="1"/>
          <p:nvPr/>
        </p:nvSpPr>
        <p:spPr>
          <a:xfrm>
            <a:off x="2091316" y="7115239"/>
            <a:ext cx="25959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Squad/Team Level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4C38E-7DA1-4381-ABD9-AB9774A953AD}"/>
              </a:ext>
            </a:extLst>
          </p:cNvPr>
          <p:cNvSpPr txBox="1"/>
          <p:nvPr/>
        </p:nvSpPr>
        <p:spPr>
          <a:xfrm>
            <a:off x="1032083" y="5615786"/>
            <a:ext cx="19409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Continuous Integration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00C15-3B2D-4E88-BD37-0E5EC78D8673}"/>
              </a:ext>
            </a:extLst>
          </p:cNvPr>
          <p:cNvCxnSpPr/>
          <p:nvPr/>
        </p:nvCxnSpPr>
        <p:spPr bwMode="auto">
          <a:xfrm>
            <a:off x="4857183" y="5679683"/>
            <a:ext cx="0" cy="642215"/>
          </a:xfrm>
          <a:prstGeom prst="line">
            <a:avLst/>
          </a:prstGeom>
          <a:ln w="69850">
            <a:tailEnd type="diamond" w="lg" len="lg"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E27F53E-0D4F-47B5-B1DA-BC198646ED79}"/>
              </a:ext>
            </a:extLst>
          </p:cNvPr>
          <p:cNvGrpSpPr/>
          <p:nvPr/>
        </p:nvGrpSpPr>
        <p:grpSpPr>
          <a:xfrm>
            <a:off x="361819" y="4121752"/>
            <a:ext cx="1222322" cy="1047900"/>
            <a:chOff x="289415" y="3011459"/>
            <a:chExt cx="1018602" cy="8732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A9B43A-524A-4A79-9BB7-FD314E24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18910" y="3011459"/>
              <a:ext cx="559613" cy="5596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6A4EB7-1B4F-422B-8160-CC5A5BDA258D}"/>
                </a:ext>
              </a:extLst>
            </p:cNvPr>
            <p:cNvSpPr txBox="1"/>
            <p:nvPr/>
          </p:nvSpPr>
          <p:spPr>
            <a:xfrm>
              <a:off x="289415" y="3623099"/>
              <a:ext cx="10186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Development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9267A6-7712-4A04-B0F0-5C334E03E1A4}"/>
              </a:ext>
            </a:extLst>
          </p:cNvPr>
          <p:cNvGrpSpPr/>
          <p:nvPr/>
        </p:nvGrpSpPr>
        <p:grpSpPr>
          <a:xfrm>
            <a:off x="2351173" y="4191592"/>
            <a:ext cx="581185" cy="978062"/>
            <a:chOff x="2016650" y="3069658"/>
            <a:chExt cx="484321" cy="8150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3C2208-9271-4F62-B009-84BAD8D91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9574" y="3069658"/>
              <a:ext cx="238472" cy="32458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7D3390-6669-4EAC-B578-FCF00952D25F}"/>
                </a:ext>
              </a:extLst>
            </p:cNvPr>
            <p:cNvSpPr txBox="1"/>
            <p:nvPr/>
          </p:nvSpPr>
          <p:spPr>
            <a:xfrm>
              <a:off x="2016650" y="3623099"/>
              <a:ext cx="4843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SCM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6FFC7C-D729-4A13-AB8A-42AC4C6238A1}"/>
              </a:ext>
            </a:extLst>
          </p:cNvPr>
          <p:cNvGrpSpPr/>
          <p:nvPr/>
        </p:nvGrpSpPr>
        <p:grpSpPr>
          <a:xfrm>
            <a:off x="3683648" y="4117383"/>
            <a:ext cx="837582" cy="1052270"/>
            <a:chOff x="3051930" y="3007818"/>
            <a:chExt cx="697985" cy="8768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D2B966-9DD9-4CAC-A4AA-C5ECCC31BB5D}"/>
                </a:ext>
              </a:extLst>
            </p:cNvPr>
            <p:cNvSpPr txBox="1"/>
            <p:nvPr/>
          </p:nvSpPr>
          <p:spPr>
            <a:xfrm>
              <a:off x="3161941" y="3623099"/>
              <a:ext cx="4779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Build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EB4267-37CB-4BB8-B754-BC72C9488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1930" y="3007818"/>
              <a:ext cx="697985" cy="44826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C92772-1447-4438-B8BA-CC77B9F1D8A0}"/>
              </a:ext>
            </a:extLst>
          </p:cNvPr>
          <p:cNvGrpSpPr/>
          <p:nvPr/>
        </p:nvGrpSpPr>
        <p:grpSpPr>
          <a:xfrm>
            <a:off x="3676837" y="3722535"/>
            <a:ext cx="864588" cy="383352"/>
            <a:chOff x="7780245" y="2103516"/>
            <a:chExt cx="1690365" cy="31946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EDBFAA-2758-4DF6-94C1-7B1F3CB02F1E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3492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629602B-C56E-412F-9E85-65F1C235FF0F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3492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0710699-1B85-4181-9EFC-13878C99F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349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79B35A-262A-4668-A5E1-72921CB73F59}"/>
              </a:ext>
            </a:extLst>
          </p:cNvPr>
          <p:cNvCxnSpPr/>
          <p:nvPr/>
        </p:nvCxnSpPr>
        <p:spPr bwMode="auto">
          <a:xfrm>
            <a:off x="1666679" y="4565045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8364EA-3BC3-41C6-B785-4F9FB5C7A38A}"/>
              </a:ext>
            </a:extLst>
          </p:cNvPr>
          <p:cNvCxnSpPr/>
          <p:nvPr/>
        </p:nvCxnSpPr>
        <p:spPr bwMode="auto">
          <a:xfrm>
            <a:off x="3016177" y="455180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C47DD3-F31A-4DE0-A89C-407AFC75C6EC}"/>
              </a:ext>
            </a:extLst>
          </p:cNvPr>
          <p:cNvCxnSpPr/>
          <p:nvPr/>
        </p:nvCxnSpPr>
        <p:spPr bwMode="auto">
          <a:xfrm>
            <a:off x="4752779" y="4565045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CC672F-DE11-49AA-9648-55654D9639E2}"/>
              </a:ext>
            </a:extLst>
          </p:cNvPr>
          <p:cNvSpPr txBox="1"/>
          <p:nvPr/>
        </p:nvSpPr>
        <p:spPr>
          <a:xfrm>
            <a:off x="11051533" y="5892944"/>
            <a:ext cx="1847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40" kern="0" spc="-36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26E4212-F763-4D1A-918F-F0C0F9786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253" y="2650578"/>
            <a:ext cx="535442" cy="348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72134E2-541C-4471-94E7-048A94F8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307" y="2528643"/>
            <a:ext cx="535442" cy="34866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C6178A-A5B1-4F92-A713-65301951105D}"/>
              </a:ext>
            </a:extLst>
          </p:cNvPr>
          <p:cNvCxnSpPr>
            <a:cxnSpLocks/>
          </p:cNvCxnSpPr>
          <p:nvPr/>
        </p:nvCxnSpPr>
        <p:spPr>
          <a:xfrm>
            <a:off x="9430924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2E09D6-50D9-4C69-9EF0-AC4954AFB3C4}"/>
              </a:ext>
            </a:extLst>
          </p:cNvPr>
          <p:cNvCxnSpPr>
            <a:cxnSpLocks/>
          </p:cNvCxnSpPr>
          <p:nvPr/>
        </p:nvCxnSpPr>
        <p:spPr>
          <a:xfrm>
            <a:off x="11446256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BCEC98-9233-4311-A9EF-3341039B4BED}"/>
              </a:ext>
            </a:extLst>
          </p:cNvPr>
          <p:cNvCxnSpPr>
            <a:cxnSpLocks/>
          </p:cNvCxnSpPr>
          <p:nvPr/>
        </p:nvCxnSpPr>
        <p:spPr>
          <a:xfrm>
            <a:off x="10517285" y="2669384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50ADBE-F7D2-4421-90E2-80A7F75FD924}"/>
              </a:ext>
            </a:extLst>
          </p:cNvPr>
          <p:cNvGrpSpPr/>
          <p:nvPr/>
        </p:nvGrpSpPr>
        <p:grpSpPr>
          <a:xfrm>
            <a:off x="11662222" y="3058888"/>
            <a:ext cx="1482026" cy="383352"/>
            <a:chOff x="7780245" y="2103516"/>
            <a:chExt cx="1690365" cy="3194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42ABF56-307D-45C3-973D-66218F0DF9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0076D10-FD39-4FF0-A41D-C6218B7A34D2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62544EB-60A5-4DBE-BA30-8D91221AA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5397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F13136-15A0-4EAF-9395-ADDEE7ED59AA}"/>
              </a:ext>
            </a:extLst>
          </p:cNvPr>
          <p:cNvGrpSpPr/>
          <p:nvPr/>
        </p:nvGrpSpPr>
        <p:grpSpPr>
          <a:xfrm>
            <a:off x="9776272" y="3058888"/>
            <a:ext cx="1482026" cy="383352"/>
            <a:chOff x="7780245" y="2103516"/>
            <a:chExt cx="1690365" cy="3194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E3EE55-5018-4C73-9F83-BA45C1D7736C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67F0B58-43DE-404A-9729-73A93D18984F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5397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4555B1C-BECD-46CD-B475-199DA63B2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5397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6D51C8-3DB6-4C39-A698-A459E4CFA051}"/>
              </a:ext>
            </a:extLst>
          </p:cNvPr>
          <p:cNvCxnSpPr>
            <a:cxnSpLocks/>
          </p:cNvCxnSpPr>
          <p:nvPr/>
        </p:nvCxnSpPr>
        <p:spPr>
          <a:xfrm>
            <a:off x="13515086" y="3058888"/>
            <a:ext cx="0" cy="383352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9C7E21-9C6D-4DB9-82E3-597FDD0B5B44}"/>
              </a:ext>
            </a:extLst>
          </p:cNvPr>
          <p:cNvCxnSpPr>
            <a:cxnSpLocks/>
          </p:cNvCxnSpPr>
          <p:nvPr/>
        </p:nvCxnSpPr>
        <p:spPr>
          <a:xfrm>
            <a:off x="12376688" y="2788737"/>
            <a:ext cx="3688" cy="275430"/>
          </a:xfrm>
          <a:prstGeom prst="straightConnector1">
            <a:avLst/>
          </a:prstGeom>
          <a:ln w="53975"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8B8D7B5-872B-42B2-A38A-33F5ABABF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2843" y="2565164"/>
            <a:ext cx="535442" cy="34866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A5AC9ED-3AD1-4F6C-A0A0-FDA75A1B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745" y="2205504"/>
            <a:ext cx="286166" cy="38950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5ADB33A-0BE1-479E-A649-9C002D8CF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5439" y="4014567"/>
            <a:ext cx="628650" cy="61722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0E188EDD-8660-4663-A692-8B04A6658572}"/>
              </a:ext>
            </a:extLst>
          </p:cNvPr>
          <p:cNvGrpSpPr/>
          <p:nvPr/>
        </p:nvGrpSpPr>
        <p:grpSpPr>
          <a:xfrm>
            <a:off x="7407441" y="4323180"/>
            <a:ext cx="732444" cy="875500"/>
            <a:chOff x="6451522" y="3155126"/>
            <a:chExt cx="610370" cy="72958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4867E0-E571-42E0-9762-FFED61DA8C22}"/>
                </a:ext>
              </a:extLst>
            </p:cNvPr>
            <p:cNvSpPr txBox="1"/>
            <p:nvPr/>
          </p:nvSpPr>
          <p:spPr>
            <a:xfrm>
              <a:off x="6451522" y="3623099"/>
              <a:ext cx="6103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Deploy</a:t>
              </a:r>
            </a:p>
          </p:txBody>
        </p:sp>
        <p:sp>
          <p:nvSpPr>
            <p:cNvPr id="52" name="Arrow: Striped Right 51">
              <a:extLst>
                <a:ext uri="{FF2B5EF4-FFF2-40B4-BE49-F238E27FC236}">
                  <a16:creationId xmlns:a16="http://schemas.microsoft.com/office/drawing/2014/main" id="{3EA40B94-3B19-4F14-88A9-B46F9A7B76B8}"/>
                </a:ext>
              </a:extLst>
            </p:cNvPr>
            <p:cNvSpPr/>
            <p:nvPr/>
          </p:nvSpPr>
          <p:spPr bwMode="auto">
            <a:xfrm>
              <a:off x="6507495" y="3155126"/>
              <a:ext cx="498422" cy="257175"/>
            </a:xfrm>
            <a:prstGeom prst="stripedRightArrow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1440">
                <a:latin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E9799E-5907-4011-AE3A-1EEE37550C9A}"/>
              </a:ext>
            </a:extLst>
          </p:cNvPr>
          <p:cNvGrpSpPr/>
          <p:nvPr/>
        </p:nvGrpSpPr>
        <p:grpSpPr>
          <a:xfrm>
            <a:off x="8889411" y="4019677"/>
            <a:ext cx="1173270" cy="1123622"/>
            <a:chOff x="7129657" y="2902208"/>
            <a:chExt cx="977725" cy="93635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87E598-2295-4E61-995A-93DFC41C89EC}"/>
                </a:ext>
              </a:extLst>
            </p:cNvPr>
            <p:cNvSpPr txBox="1"/>
            <p:nvPr/>
          </p:nvSpPr>
          <p:spPr>
            <a:xfrm>
              <a:off x="7399656" y="3576949"/>
              <a:ext cx="4377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Test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280B5A4-0080-4808-B03D-45B120F28D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9657" y="2902208"/>
              <a:ext cx="977725" cy="635733"/>
              <a:chOff x="7555501" y="2890966"/>
              <a:chExt cx="1179115" cy="76667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C63929B-988A-4F5E-A78F-8D90F8EFB633}"/>
                  </a:ext>
                </a:extLst>
              </p:cNvPr>
              <p:cNvGrpSpPr/>
              <p:nvPr/>
            </p:nvGrpSpPr>
            <p:grpSpPr>
              <a:xfrm>
                <a:off x="7555501" y="2890966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802B7204-83FF-41A3-875E-7A18FE5796E0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0D0E0CB4-C86E-4EE0-BCC7-BC78C05C16B2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CC65ABE-B907-4C65-BBE7-12A083E3CDBF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9C085BBB-CD01-4B01-A096-8EABF0512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7194" y="3190920"/>
                <a:ext cx="533400" cy="466725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02F5EB-716B-4D45-89AA-832EC70D2605}"/>
              </a:ext>
            </a:extLst>
          </p:cNvPr>
          <p:cNvGrpSpPr/>
          <p:nvPr/>
        </p:nvGrpSpPr>
        <p:grpSpPr>
          <a:xfrm>
            <a:off x="10795825" y="4019676"/>
            <a:ext cx="1173270" cy="1125956"/>
            <a:chOff x="8718335" y="2902208"/>
            <a:chExt cx="977725" cy="93829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0F8CA0-A268-4864-B267-799E2B2C307F}"/>
                </a:ext>
              </a:extLst>
            </p:cNvPr>
            <p:cNvSpPr txBox="1"/>
            <p:nvPr/>
          </p:nvSpPr>
          <p:spPr>
            <a:xfrm>
              <a:off x="8938828" y="3578894"/>
              <a:ext cx="5367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Stage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42C084D-858D-4765-99FD-2AFAB6586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18335" y="2902208"/>
              <a:ext cx="977725" cy="635733"/>
              <a:chOff x="8897420" y="2858231"/>
              <a:chExt cx="1179115" cy="766679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B36348E-EEDD-408A-BBFC-FDDAA4789021}"/>
                  </a:ext>
                </a:extLst>
              </p:cNvPr>
              <p:cNvGrpSpPr/>
              <p:nvPr/>
            </p:nvGrpSpPr>
            <p:grpSpPr>
              <a:xfrm>
                <a:off x="8897420" y="2858231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315D57BC-0C5B-4AED-94F6-0CE39D33F439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64D7DA4-0E9D-4576-BD15-98B314EF9D0A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35666590-A347-48DC-A745-44948F9B7B1D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E5D0672-D689-422A-8059-AFF5C581B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57653" y="3158185"/>
                <a:ext cx="533400" cy="466725"/>
              </a:xfrm>
              <a:prstGeom prst="rect">
                <a:avLst/>
              </a:prstGeom>
            </p:spPr>
          </p:pic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8CD697A-B216-4014-88DD-E968A12C972E}"/>
              </a:ext>
            </a:extLst>
          </p:cNvPr>
          <p:cNvGrpSpPr/>
          <p:nvPr/>
        </p:nvGrpSpPr>
        <p:grpSpPr>
          <a:xfrm>
            <a:off x="12702235" y="4019676"/>
            <a:ext cx="1253806" cy="1125956"/>
            <a:chOff x="10307011" y="2902208"/>
            <a:chExt cx="1044838" cy="93829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DF8A2BE-E316-4F39-AEFC-07CC3FBFB45E}"/>
                </a:ext>
              </a:extLst>
            </p:cNvPr>
            <p:cNvSpPr txBox="1"/>
            <p:nvPr/>
          </p:nvSpPr>
          <p:spPr>
            <a:xfrm>
              <a:off x="10597877" y="3578894"/>
              <a:ext cx="4631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Prod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F7262F5-742B-468E-A703-9DCAF85383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307011" y="2902208"/>
              <a:ext cx="1044838" cy="635733"/>
              <a:chOff x="10307004" y="2931420"/>
              <a:chExt cx="1260045" cy="76667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86DBF74-5357-47A8-B4AD-4BD6F7BC4CD1}"/>
                  </a:ext>
                </a:extLst>
              </p:cNvPr>
              <p:cNvGrpSpPr/>
              <p:nvPr/>
            </p:nvGrpSpPr>
            <p:grpSpPr>
              <a:xfrm>
                <a:off x="10307004" y="2931420"/>
                <a:ext cx="1179115" cy="766679"/>
                <a:chOff x="6888560" y="-1742867"/>
                <a:chExt cx="1179115" cy="766679"/>
              </a:xfrm>
              <a:scene3d>
                <a:camera prst="orthographicFront">
                  <a:rot lat="480000" lon="18300000" rev="0"/>
                </a:camera>
                <a:lightRig rig="threePt" dir="t"/>
              </a:scene3d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109EF98D-A701-4203-A561-4F907E55921D}"/>
                    </a:ext>
                  </a:extLst>
                </p:cNvPr>
                <p:cNvSpPr/>
                <p:nvPr/>
              </p:nvSpPr>
              <p:spPr bwMode="auto">
                <a:xfrm>
                  <a:off x="6888560" y="-1742866"/>
                  <a:ext cx="19036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B1B7FA06-C587-40C9-8508-8DB4FE927A0A}"/>
                    </a:ext>
                  </a:extLst>
                </p:cNvPr>
                <p:cNvSpPr/>
                <p:nvPr/>
              </p:nvSpPr>
              <p:spPr bwMode="auto">
                <a:xfrm>
                  <a:off x="7898337" y="-1742866"/>
                  <a:ext cx="169338" cy="7666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863D25A8-F57D-42D0-AE4D-6447364FDDDA}"/>
                    </a:ext>
                  </a:extLst>
                </p:cNvPr>
                <p:cNvSpPr/>
                <p:nvPr/>
              </p:nvSpPr>
              <p:spPr bwMode="auto">
                <a:xfrm rot="5400000">
                  <a:off x="7417854" y="-2261755"/>
                  <a:ext cx="120525" cy="115830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109728" tIns="54864" rIns="109728" bIns="54864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37236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4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26C6A2E6-8076-474A-AF3C-97F390FB4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05074" y="3221849"/>
                <a:ext cx="561975" cy="476250"/>
              </a:xfrm>
              <a:prstGeom prst="rect">
                <a:avLst/>
              </a:prstGeom>
            </p:spPr>
          </p:pic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7E5AE600-57C4-41BC-9182-3F986C70E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4751" y="1447237"/>
            <a:ext cx="4937760" cy="60579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75A87CA-C8ED-4BA7-8454-6A1A1D18DD9E}"/>
              </a:ext>
            </a:extLst>
          </p:cNvPr>
          <p:cNvCxnSpPr/>
          <p:nvPr/>
        </p:nvCxnSpPr>
        <p:spPr bwMode="auto">
          <a:xfrm>
            <a:off x="827248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02072A-8716-47CC-B9EE-994B8A68B5A0}"/>
              </a:ext>
            </a:extLst>
          </p:cNvPr>
          <p:cNvCxnSpPr/>
          <p:nvPr/>
        </p:nvCxnSpPr>
        <p:spPr bwMode="auto">
          <a:xfrm>
            <a:off x="1021558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89E2CF0-4411-43A6-9B86-A3C3D9B30C43}"/>
              </a:ext>
            </a:extLst>
          </p:cNvPr>
          <p:cNvGrpSpPr/>
          <p:nvPr/>
        </p:nvGrpSpPr>
        <p:grpSpPr>
          <a:xfrm>
            <a:off x="5573674" y="4201921"/>
            <a:ext cx="1084240" cy="1015223"/>
            <a:chOff x="4645167" y="3054079"/>
            <a:chExt cx="903533" cy="84601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F34795-51E0-4FD9-A3B8-28730C0A55E3}"/>
                </a:ext>
              </a:extLst>
            </p:cNvPr>
            <p:cNvSpPr txBox="1"/>
            <p:nvPr/>
          </p:nvSpPr>
          <p:spPr>
            <a:xfrm>
              <a:off x="4645167" y="3623099"/>
              <a:ext cx="9035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Package Repo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1C295D8-6F4A-409F-9312-240F2921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135" y="3054079"/>
              <a:ext cx="597597" cy="389133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9A51F30-FBF3-4100-A49B-AAE42CD636EE}"/>
              </a:ext>
            </a:extLst>
          </p:cNvPr>
          <p:cNvGrpSpPr/>
          <p:nvPr/>
        </p:nvGrpSpPr>
        <p:grpSpPr>
          <a:xfrm>
            <a:off x="6372933" y="1084529"/>
            <a:ext cx="8021612" cy="732752"/>
            <a:chOff x="5032592" y="456252"/>
            <a:chExt cx="6684677" cy="61062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985B112-2C4E-451D-8E0F-693465BA0852}"/>
                </a:ext>
              </a:extLst>
            </p:cNvPr>
            <p:cNvSpPr txBox="1"/>
            <p:nvPr/>
          </p:nvSpPr>
          <p:spPr>
            <a:xfrm>
              <a:off x="7475655" y="456252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/>
                <a:t>Release Train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18E9956-DD26-4E16-B617-DA90B271A89E}"/>
                </a:ext>
              </a:extLst>
            </p:cNvPr>
            <p:cNvGrpSpPr/>
            <p:nvPr/>
          </p:nvGrpSpPr>
          <p:grpSpPr>
            <a:xfrm>
              <a:off x="5032592" y="737894"/>
              <a:ext cx="6684677" cy="328985"/>
              <a:chOff x="5032592" y="737894"/>
              <a:chExt cx="6684677" cy="328985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074E3508-A0AF-4673-A3E5-29C5CBDD4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1642" y="737894"/>
                <a:ext cx="0" cy="31946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27931C27-9707-427D-B834-46CF212B6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7743" y="747419"/>
                <a:ext cx="0" cy="31946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332E90D7-00BE-4B64-BF9E-111256A75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32592" y="737894"/>
                <a:ext cx="6684677" cy="26610"/>
              </a:xfrm>
              <a:prstGeom prst="straightConnector1">
                <a:avLst/>
              </a:prstGeom>
              <a:ln w="3810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91C50DE-E2DC-44B6-A2FD-23ACEE5E4447}"/>
              </a:ext>
            </a:extLst>
          </p:cNvPr>
          <p:cNvCxnSpPr/>
          <p:nvPr/>
        </p:nvCxnSpPr>
        <p:spPr bwMode="auto">
          <a:xfrm>
            <a:off x="6535120" y="45940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C221ACB-7672-43FC-8699-60E4C25A99EB}"/>
              </a:ext>
            </a:extLst>
          </p:cNvPr>
          <p:cNvSpPr txBox="1"/>
          <p:nvPr/>
        </p:nvSpPr>
        <p:spPr>
          <a:xfrm>
            <a:off x="5367769" y="7566007"/>
            <a:ext cx="37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spc="-36">
                <a:latin typeface="Arial"/>
                <a:cs typeface="Arial"/>
              </a:rPr>
              <a:t>Development/Test/Production parity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103BDA2-83CE-42D9-B8FD-CAA880EC5B2A}"/>
              </a:ext>
            </a:extLst>
          </p:cNvPr>
          <p:cNvCxnSpPr>
            <a:cxnSpLocks/>
          </p:cNvCxnSpPr>
          <p:nvPr/>
        </p:nvCxnSpPr>
        <p:spPr>
          <a:xfrm flipV="1">
            <a:off x="1111348" y="7750551"/>
            <a:ext cx="4096757" cy="245"/>
          </a:xfrm>
          <a:prstGeom prst="straightConnector1">
            <a:avLst/>
          </a:prstGeom>
          <a:ln w="69850"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3F8595-26F2-4218-9EB4-9B7B03BF620E}"/>
              </a:ext>
            </a:extLst>
          </p:cNvPr>
          <p:cNvCxnSpPr>
            <a:cxnSpLocks/>
          </p:cNvCxnSpPr>
          <p:nvPr/>
        </p:nvCxnSpPr>
        <p:spPr>
          <a:xfrm>
            <a:off x="9905936" y="7748205"/>
            <a:ext cx="3395980" cy="4937"/>
          </a:xfrm>
          <a:prstGeom prst="straightConnector1">
            <a:avLst/>
          </a:prstGeom>
          <a:ln w="69850">
            <a:headEnd type="none" w="sm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6124DA4-1FB0-41AD-BD77-71194C621B1E}"/>
              </a:ext>
            </a:extLst>
          </p:cNvPr>
          <p:cNvSpPr txBox="1"/>
          <p:nvPr/>
        </p:nvSpPr>
        <p:spPr>
          <a:xfrm>
            <a:off x="6316955" y="1955766"/>
            <a:ext cx="1661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/>
            <a:r>
              <a:rPr lang="en-US" sz="1440" kern="0" spc="-36" dirty="0">
                <a:latin typeface="Arial"/>
                <a:cs typeface="Arial"/>
              </a:rPr>
              <a:t>Configure:   	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latin typeface="Arial"/>
                <a:cs typeface="Arial"/>
              </a:rPr>
              <a:t>Applications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latin typeface="Arial"/>
                <a:cs typeface="Arial"/>
              </a:rPr>
              <a:t>Middleware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cs typeface="Arial"/>
              </a:rPr>
              <a:t>Databases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40" kern="0" spc="-36" dirty="0">
                <a:cs typeface="Arial"/>
              </a:rPr>
              <a:t>APIs</a:t>
            </a:r>
            <a:endParaRPr lang="en-US" sz="1440" kern="0" spc="-36" dirty="0">
              <a:latin typeface="Arial"/>
              <a:cs typeface="Arial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B111C2E-78E8-471B-8FA2-6D89A5DC3B97}"/>
              </a:ext>
            </a:extLst>
          </p:cNvPr>
          <p:cNvCxnSpPr>
            <a:cxnSpLocks/>
          </p:cNvCxnSpPr>
          <p:nvPr/>
        </p:nvCxnSpPr>
        <p:spPr>
          <a:xfrm>
            <a:off x="12756219" y="6850935"/>
            <a:ext cx="1638326" cy="0"/>
          </a:xfrm>
          <a:prstGeom prst="straightConnector1">
            <a:avLst/>
          </a:prstGeom>
          <a:ln w="6985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F6E5410-5F01-4962-A2B4-B112F5659839}"/>
              </a:ext>
            </a:extLst>
          </p:cNvPr>
          <p:cNvSpPr txBox="1"/>
          <p:nvPr/>
        </p:nvSpPr>
        <p:spPr>
          <a:xfrm>
            <a:off x="13098721" y="7073625"/>
            <a:ext cx="83042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Release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DEDA280-C78F-4DA2-85A8-BA42A1CA6C3F}"/>
              </a:ext>
            </a:extLst>
          </p:cNvPr>
          <p:cNvSpPr txBox="1"/>
          <p:nvPr/>
        </p:nvSpPr>
        <p:spPr>
          <a:xfrm>
            <a:off x="11051533" y="6334731"/>
            <a:ext cx="1847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40" kern="0" spc="-36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69EE834A-1BF6-4145-9379-F2F83A8A64A7}"/>
              </a:ext>
            </a:extLst>
          </p:cNvPr>
          <p:cNvSpPr/>
          <p:nvPr/>
        </p:nvSpPr>
        <p:spPr>
          <a:xfrm rot="18339108">
            <a:off x="8789007" y="6527175"/>
            <a:ext cx="1173834" cy="1230122"/>
          </a:xfrm>
          <a:prstGeom prst="arc">
            <a:avLst>
              <a:gd name="adj1" fmla="val 16200000"/>
              <a:gd name="adj2" fmla="val 15029856"/>
            </a:avLst>
          </a:prstGeom>
          <a:ln w="603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480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DC2EA56B-0ACA-4B2C-B09C-E9DB56198FF8}"/>
              </a:ext>
            </a:extLst>
          </p:cNvPr>
          <p:cNvSpPr/>
          <p:nvPr/>
        </p:nvSpPr>
        <p:spPr>
          <a:xfrm rot="18339108">
            <a:off x="10149658" y="6485909"/>
            <a:ext cx="1173834" cy="1230122"/>
          </a:xfrm>
          <a:prstGeom prst="arc">
            <a:avLst>
              <a:gd name="adj1" fmla="val 16200000"/>
              <a:gd name="adj2" fmla="val 15029856"/>
            </a:avLst>
          </a:prstGeom>
          <a:ln w="603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480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A5DA0AE2-E8C8-4DDB-8922-BEAA5CDD1D66}"/>
              </a:ext>
            </a:extLst>
          </p:cNvPr>
          <p:cNvSpPr/>
          <p:nvPr/>
        </p:nvSpPr>
        <p:spPr>
          <a:xfrm rot="18339108">
            <a:off x="11496935" y="6485909"/>
            <a:ext cx="1173834" cy="1230122"/>
          </a:xfrm>
          <a:prstGeom prst="arc">
            <a:avLst>
              <a:gd name="adj1" fmla="val 16200000"/>
              <a:gd name="adj2" fmla="val 15029856"/>
            </a:avLst>
          </a:prstGeom>
          <a:ln w="6032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48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B2B372-7284-4E10-925D-63358B535E74}"/>
              </a:ext>
            </a:extLst>
          </p:cNvPr>
          <p:cNvSpPr txBox="1"/>
          <p:nvPr/>
        </p:nvSpPr>
        <p:spPr>
          <a:xfrm>
            <a:off x="8862215" y="7768933"/>
            <a:ext cx="249799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Automated Test Deployments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CEBE959-A2C3-4E83-B626-8314C4432765}"/>
              </a:ext>
            </a:extLst>
          </p:cNvPr>
          <p:cNvSpPr txBox="1"/>
          <p:nvPr/>
        </p:nvSpPr>
        <p:spPr>
          <a:xfrm>
            <a:off x="9787916" y="5848633"/>
            <a:ext cx="150599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i="1" kern="0" spc="-36" dirty="0">
                <a:latin typeface="Arial"/>
                <a:cs typeface="Arial"/>
              </a:rPr>
              <a:t>Rules for promotion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68B89F9-660F-4194-A42C-35454904CE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4793" y="6210653"/>
            <a:ext cx="4415534" cy="411480"/>
          </a:xfrm>
          <a:prstGeom prst="rect">
            <a:avLst/>
          </a:prstGeom>
        </p:spPr>
      </p:pic>
      <p:sp>
        <p:nvSpPr>
          <p:cNvPr id="112" name="Shape 322">
            <a:extLst>
              <a:ext uri="{FF2B5EF4-FFF2-40B4-BE49-F238E27FC236}">
                <a16:creationId xmlns:a16="http://schemas.microsoft.com/office/drawing/2014/main" id="{A53300B1-22D8-4777-8256-32544E2A2B8C}"/>
              </a:ext>
            </a:extLst>
          </p:cNvPr>
          <p:cNvSpPr/>
          <p:nvPr/>
        </p:nvSpPr>
        <p:spPr>
          <a:xfrm>
            <a:off x="5573673" y="5375785"/>
            <a:ext cx="8726795" cy="335507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b" anchorCtr="1"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ICP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541F98FC-8FFF-48AE-BEAF-4080394A75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49091" y="5391989"/>
            <a:ext cx="256679" cy="3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9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14E45-181C-2342-B0E9-3C6659E6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935" y="1069824"/>
            <a:ext cx="9237683" cy="7070819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D7062FE-D6F7-4F4B-9963-3B2B7D73B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97280">
              <a:defRPr/>
            </a:pPr>
            <a:r>
              <a:rPr lang="de-DE" sz="960">
                <a:latin typeface="Arial"/>
                <a:cs typeface="Arial" charset="0"/>
              </a:rPr>
              <a:t>IBM Cloud / © 2018 IBM Corporation</a:t>
            </a:r>
            <a:endParaRPr lang="en-US" sz="960">
              <a:latin typeface="Arial"/>
              <a:cs typeface="Arial" charset="0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00045D49-200D-41CD-9CD8-A7F44CB7C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defTabSz="1097280">
              <a:defRPr/>
            </a:pPr>
            <a:fld id="{D0BE6F14-FF48-0F4F-A8AA-2E3F25371E4A}" type="slidenum">
              <a:rPr lang="en-US" sz="960">
                <a:latin typeface="Arial"/>
                <a:cs typeface="Arial" charset="0"/>
              </a:rPr>
              <a:pPr algn="ctr" defTabSz="1097280">
                <a:defRPr/>
              </a:pPr>
              <a:t>13</a:t>
            </a:fld>
            <a:endParaRPr lang="en-US" sz="960">
              <a:latin typeface="Arial"/>
              <a:cs typeface="Arial" charset="0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F590A5C-7FEB-8848-A13E-077991396DA8}"/>
              </a:ext>
            </a:extLst>
          </p:cNvPr>
          <p:cNvSpPr txBox="1">
            <a:spLocks/>
          </p:cNvSpPr>
          <p:nvPr/>
        </p:nvSpPr>
        <p:spPr>
          <a:xfrm>
            <a:off x="365759" y="387448"/>
            <a:ext cx="13560979" cy="8180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840" b="1" dirty="0">
                <a:solidFill>
                  <a:schemeClr val="accent4"/>
                </a:solidFill>
                <a:latin typeface="IBM Plex Sans SemiBold" panose="020B0503050000000000" pitchFamily="34" charset="77"/>
              </a:rPr>
              <a:t>Automating deployment using Jenkins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16F4C1-3E81-7543-AC63-6EA694907725}"/>
              </a:ext>
            </a:extLst>
          </p:cNvPr>
          <p:cNvSpPr/>
          <p:nvPr/>
        </p:nvSpPr>
        <p:spPr>
          <a:xfrm>
            <a:off x="340624" y="1494995"/>
            <a:ext cx="3970640" cy="1026086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podTemplate: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Deployment requires a docker container with the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kubernetes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 CLI installed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A4AC836-CCA4-F444-9458-B1204DCC6D01}"/>
              </a:ext>
            </a:extLst>
          </p:cNvPr>
          <p:cNvSpPr/>
          <p:nvPr/>
        </p:nvSpPr>
        <p:spPr>
          <a:xfrm>
            <a:off x="340624" y="4148507"/>
            <a:ext cx="3970640" cy="3707098"/>
          </a:xfrm>
          <a:prstGeom prst="roundRect">
            <a:avLst>
              <a:gd name="adj" fmla="val 3102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deploy stage: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uses the Kubernetes CLI to check whether the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deployment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already exists.</a:t>
            </a:r>
          </a:p>
          <a:p>
            <a:pPr fontAlgn="base"/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 </a:t>
            </a:r>
          </a:p>
          <a:p>
            <a:pPr fontAlgn="base"/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If the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deployment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 exists then it is updated with a new docker image which triggers the Pods to be destroyed and recreated with the new image. </a:t>
            </a:r>
          </a:p>
          <a:p>
            <a:pPr fontAlgn="base"/>
            <a:endParaRPr lang="en-US" sz="1600">
              <a:solidFill>
                <a:schemeClr val="tx1">
                  <a:lumMod val="75000"/>
                </a:schemeClr>
              </a:solidFill>
              <a:ea typeface="Courier" charset="0"/>
              <a:cs typeface="Courier" charset="0"/>
            </a:endParaRPr>
          </a:p>
          <a:p>
            <a:pPr fontAlgn="base"/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If the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deployment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 doesn’t exist then the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deployment script file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is updated with the docker image name and tag and then the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deployment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 and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service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 are created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59F085-087B-F14D-B742-87A91E64279F}"/>
              </a:ext>
            </a:extLst>
          </p:cNvPr>
          <p:cNvCxnSpPr>
            <a:cxnSpLocks/>
          </p:cNvCxnSpPr>
          <p:nvPr/>
        </p:nvCxnSpPr>
        <p:spPr>
          <a:xfrm flipH="1">
            <a:off x="4924441" y="1560962"/>
            <a:ext cx="108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4C020-9B3C-3844-93F5-5C3CE1EC5C93}"/>
              </a:ext>
            </a:extLst>
          </p:cNvPr>
          <p:cNvCxnSpPr>
            <a:cxnSpLocks/>
          </p:cNvCxnSpPr>
          <p:nvPr/>
        </p:nvCxnSpPr>
        <p:spPr>
          <a:xfrm flipH="1">
            <a:off x="4929521" y="2500762"/>
            <a:ext cx="108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436D66-946A-F54B-AF40-372E0D753C53}"/>
              </a:ext>
            </a:extLst>
          </p:cNvPr>
          <p:cNvCxnSpPr>
            <a:cxnSpLocks/>
          </p:cNvCxnSpPr>
          <p:nvPr/>
        </p:nvCxnSpPr>
        <p:spPr>
          <a:xfrm flipV="1">
            <a:off x="4941597" y="1545722"/>
            <a:ext cx="0" cy="975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5C613F-57CA-FD4B-9D83-2FBE8251542C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311264" y="1986693"/>
            <a:ext cx="618259" cy="21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E6D0EA-E121-C540-BF87-A1FF14C4DC54}"/>
              </a:ext>
            </a:extLst>
          </p:cNvPr>
          <p:cNvCxnSpPr>
            <a:cxnSpLocks/>
          </p:cNvCxnSpPr>
          <p:nvPr/>
        </p:nvCxnSpPr>
        <p:spPr>
          <a:xfrm flipH="1">
            <a:off x="4921280" y="4137789"/>
            <a:ext cx="1114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8BE2A3-7380-A843-95D4-9E4DB90359D5}"/>
              </a:ext>
            </a:extLst>
          </p:cNvPr>
          <p:cNvCxnSpPr>
            <a:cxnSpLocks/>
          </p:cNvCxnSpPr>
          <p:nvPr/>
        </p:nvCxnSpPr>
        <p:spPr>
          <a:xfrm flipH="1">
            <a:off x="4924441" y="7257234"/>
            <a:ext cx="108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EE7071-8C2D-9B4A-918B-6E37E0675B5A}"/>
              </a:ext>
            </a:extLst>
          </p:cNvPr>
          <p:cNvCxnSpPr>
            <a:cxnSpLocks/>
          </p:cNvCxnSpPr>
          <p:nvPr/>
        </p:nvCxnSpPr>
        <p:spPr>
          <a:xfrm flipV="1">
            <a:off x="4938915" y="4158107"/>
            <a:ext cx="2682" cy="311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008DA4-090A-BC4F-8D84-313583F8F63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311264" y="5484865"/>
            <a:ext cx="627654" cy="517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EDCB6-F062-4442-84A9-4B736929D9E7}"/>
              </a:ext>
            </a:extLst>
          </p:cNvPr>
          <p:cNvCxnSpPr>
            <a:cxnSpLocks/>
          </p:cNvCxnSpPr>
          <p:nvPr/>
        </p:nvCxnSpPr>
        <p:spPr>
          <a:xfrm flipH="1">
            <a:off x="4936580" y="2991355"/>
            <a:ext cx="111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0B1553-91D4-A448-BD30-DD3DDB9296CD}"/>
              </a:ext>
            </a:extLst>
          </p:cNvPr>
          <p:cNvCxnSpPr>
            <a:cxnSpLocks/>
          </p:cNvCxnSpPr>
          <p:nvPr/>
        </p:nvCxnSpPr>
        <p:spPr>
          <a:xfrm flipH="1">
            <a:off x="4938963" y="3851853"/>
            <a:ext cx="111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49619C-B93B-8649-83F8-E425C9395F10}"/>
              </a:ext>
            </a:extLst>
          </p:cNvPr>
          <p:cNvCxnSpPr>
            <a:cxnSpLocks/>
          </p:cNvCxnSpPr>
          <p:nvPr/>
        </p:nvCxnSpPr>
        <p:spPr>
          <a:xfrm flipH="1" flipV="1">
            <a:off x="4936579" y="2982978"/>
            <a:ext cx="1181" cy="875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7F9BAA-C548-BE44-B109-691D91858CB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4311265" y="3334795"/>
            <a:ext cx="624114" cy="1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35A18F6-7905-BD4E-86B0-53C3BDACEED1}"/>
              </a:ext>
            </a:extLst>
          </p:cNvPr>
          <p:cNvSpPr/>
          <p:nvPr/>
        </p:nvSpPr>
        <p:spPr>
          <a:xfrm>
            <a:off x="340624" y="2877188"/>
            <a:ext cx="3970640" cy="915214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Extract stage: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Extracts the source code from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git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and gets the last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commit id</a:t>
            </a:r>
          </a:p>
        </p:txBody>
      </p:sp>
    </p:spTree>
    <p:extLst>
      <p:ext uri="{BB962C8B-B14F-4D97-AF65-F5344CB8AC3E}">
        <p14:creationId xmlns:p14="http://schemas.microsoft.com/office/powerpoint/2010/main" val="228479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D7062FE-D6F7-4F4B-9963-3B2B7D73B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97280">
              <a:defRPr/>
            </a:pPr>
            <a:r>
              <a:rPr lang="de-DE" sz="960">
                <a:latin typeface="Arial"/>
                <a:cs typeface="Arial" charset="0"/>
              </a:rPr>
              <a:t>IBM Cloud / © 2018 IBM Corporation</a:t>
            </a:r>
            <a:endParaRPr lang="en-US" sz="960">
              <a:latin typeface="Arial"/>
              <a:cs typeface="Arial" charset="0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00045D49-200D-41CD-9CD8-A7F44CB7C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defTabSz="1097280">
              <a:defRPr/>
            </a:pPr>
            <a:fld id="{D0BE6F14-FF48-0F4F-A8AA-2E3F25371E4A}" type="slidenum">
              <a:rPr lang="en-US" sz="960">
                <a:latin typeface="Arial"/>
                <a:cs typeface="Arial" charset="0"/>
              </a:rPr>
              <a:pPr algn="ctr" defTabSz="1097280">
                <a:defRPr/>
              </a:pPr>
              <a:t>14</a:t>
            </a:fld>
            <a:endParaRPr lang="en-US" sz="960">
              <a:latin typeface="Arial"/>
              <a:cs typeface="Arial" charset="0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F590A5C-7FEB-8848-A13E-077991396DA8}"/>
              </a:ext>
            </a:extLst>
          </p:cNvPr>
          <p:cNvSpPr txBox="1">
            <a:spLocks/>
          </p:cNvSpPr>
          <p:nvPr/>
        </p:nvSpPr>
        <p:spPr>
          <a:xfrm>
            <a:off x="365759" y="387448"/>
            <a:ext cx="13560979" cy="8180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840" b="1" dirty="0">
                <a:solidFill>
                  <a:schemeClr val="accent4"/>
                </a:solidFill>
                <a:latin typeface="IBM Plex Sans SemiBold" panose="020B0503050000000000" pitchFamily="34" charset="77"/>
              </a:rPr>
              <a:t>Jenkins Pipeline for automated deploy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89D79A-B037-7A4A-9348-5F3E78FA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62" y="4860101"/>
            <a:ext cx="5416307" cy="2920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2A69C-9FAE-0840-893F-82E880A1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63" y="1738586"/>
            <a:ext cx="5401550" cy="18122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676FA2-0370-6F41-832D-55C8A56B5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135" y="2744351"/>
            <a:ext cx="5949483" cy="479881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45836A-3A0F-6142-A93A-8F69845856AE}"/>
              </a:ext>
            </a:extLst>
          </p:cNvPr>
          <p:cNvSpPr/>
          <p:nvPr/>
        </p:nvSpPr>
        <p:spPr>
          <a:xfrm>
            <a:off x="10036220" y="1922667"/>
            <a:ext cx="3700837" cy="1159885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Build Results: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displays the most recent pipeline executions and the results by stage.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8A3ED9-4F7C-AF4B-B51B-9FEA2189AD5B}"/>
              </a:ext>
            </a:extLst>
          </p:cNvPr>
          <p:cNvSpPr/>
          <p:nvPr/>
        </p:nvSpPr>
        <p:spPr>
          <a:xfrm>
            <a:off x="3501404" y="1424656"/>
            <a:ext cx="3700837" cy="715123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Branch Sources: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used to configure the Git Project Repository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0B5961-4837-0144-A1FF-0E945EC1260F}"/>
              </a:ext>
            </a:extLst>
          </p:cNvPr>
          <p:cNvSpPr/>
          <p:nvPr/>
        </p:nvSpPr>
        <p:spPr>
          <a:xfrm>
            <a:off x="3501402" y="3968499"/>
            <a:ext cx="3700837" cy="1540966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Build Configuration: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used to specify the name of the Jenkinsfile and how often to scan the Project Repository for changes (in this case never as this pipeline is manually triggered)</a:t>
            </a:r>
          </a:p>
        </p:txBody>
      </p:sp>
    </p:spTree>
    <p:extLst>
      <p:ext uri="{BB962C8B-B14F-4D97-AF65-F5344CB8AC3E}">
        <p14:creationId xmlns:p14="http://schemas.microsoft.com/office/powerpoint/2010/main" val="254849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1994-C59F-403D-83BF-A8B65B7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9A0FD-72E3-403A-8BA2-CF5C086D3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15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0785-44A6-43BC-8FFC-1C485984AE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Helm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A package manager for Kubernetes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Enables multiple Kubernetes resources to be created with a single command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Deploying an application often involves creating and configuring multiple resources</a:t>
            </a:r>
          </a:p>
        </p:txBody>
      </p:sp>
      <p:pic>
        <p:nvPicPr>
          <p:cNvPr id="6" name="Shape 338" descr="Image result for kubernetes logo">
            <a:extLst>
              <a:ext uri="{FF2B5EF4-FFF2-40B4-BE49-F238E27FC236}">
                <a16:creationId xmlns:a16="http://schemas.microsoft.com/office/drawing/2014/main" id="{9482DC1B-2FFD-4A13-AC00-BEC6FDC00F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96590" y="1830150"/>
            <a:ext cx="571050" cy="56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mage result for kubernetes helm logo">
            <a:extLst>
              <a:ext uri="{FF2B5EF4-FFF2-40B4-BE49-F238E27FC236}">
                <a16:creationId xmlns:a16="http://schemas.microsoft.com/office/drawing/2014/main" id="{C2C0DEB3-1299-4650-918D-06C0E7984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33" y="3347683"/>
            <a:ext cx="961163" cy="99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22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DF65-6E60-414E-A8B6-CC36E50B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5251-5668-4CF1-8FDE-F743F72EE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16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Shape 322">
            <a:extLst>
              <a:ext uri="{FF2B5EF4-FFF2-40B4-BE49-F238E27FC236}">
                <a16:creationId xmlns:a16="http://schemas.microsoft.com/office/drawing/2014/main" id="{F2E6B260-F845-4D64-9464-657A0D013F80}"/>
              </a:ext>
            </a:extLst>
          </p:cNvPr>
          <p:cNvSpPr/>
          <p:nvPr/>
        </p:nvSpPr>
        <p:spPr>
          <a:xfrm>
            <a:off x="341949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Code config change</a:t>
            </a:r>
          </a:p>
        </p:txBody>
      </p:sp>
      <p:sp>
        <p:nvSpPr>
          <p:cNvPr id="7" name="Shape 322">
            <a:extLst>
              <a:ext uri="{FF2B5EF4-FFF2-40B4-BE49-F238E27FC236}">
                <a16:creationId xmlns:a16="http://schemas.microsoft.com/office/drawing/2014/main" id="{C8DBB72F-231C-4684-8561-CFBB26AF046B}"/>
              </a:ext>
            </a:extLst>
          </p:cNvPr>
          <p:cNvSpPr/>
          <p:nvPr/>
        </p:nvSpPr>
        <p:spPr>
          <a:xfrm>
            <a:off x="1558906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Build</a:t>
            </a:r>
          </a:p>
        </p:txBody>
      </p:sp>
      <p:sp>
        <p:nvSpPr>
          <p:cNvPr id="9" name="Shape 322">
            <a:extLst>
              <a:ext uri="{FF2B5EF4-FFF2-40B4-BE49-F238E27FC236}">
                <a16:creationId xmlns:a16="http://schemas.microsoft.com/office/drawing/2014/main" id="{CCB4D728-9008-454A-A500-7228788F0FA8}"/>
              </a:ext>
            </a:extLst>
          </p:cNvPr>
          <p:cNvSpPr/>
          <p:nvPr/>
        </p:nvSpPr>
        <p:spPr>
          <a:xfrm>
            <a:off x="5394390" y="2891832"/>
            <a:ext cx="1127087" cy="57936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Deploy Helm Chart</a:t>
            </a:r>
          </a:p>
        </p:txBody>
      </p:sp>
      <p:pic>
        <p:nvPicPr>
          <p:cNvPr id="12" name="Shape 333" descr="Image result for github logo">
            <a:extLst>
              <a:ext uri="{FF2B5EF4-FFF2-40B4-BE49-F238E27FC236}">
                <a16:creationId xmlns:a16="http://schemas.microsoft.com/office/drawing/2014/main" id="{23CFE25B-E68D-4F75-8284-05861003F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946" y="1993407"/>
            <a:ext cx="639840" cy="639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328">
            <a:extLst>
              <a:ext uri="{FF2B5EF4-FFF2-40B4-BE49-F238E27FC236}">
                <a16:creationId xmlns:a16="http://schemas.microsoft.com/office/drawing/2014/main" id="{48BC76A4-D8F9-4192-BC83-4D515EDD71AC}"/>
              </a:ext>
            </a:extLst>
          </p:cNvPr>
          <p:cNvCxnSpPr>
            <a:cxnSpLocks/>
            <a:stCxn id="4" idx="1"/>
            <a:endCxn id="37" idx="1"/>
          </p:cNvCxnSpPr>
          <p:nvPr/>
        </p:nvCxnSpPr>
        <p:spPr>
          <a:xfrm flipV="1">
            <a:off x="2592524" y="3259784"/>
            <a:ext cx="792684" cy="121197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28">
            <a:extLst>
              <a:ext uri="{FF2B5EF4-FFF2-40B4-BE49-F238E27FC236}">
                <a16:creationId xmlns:a16="http://schemas.microsoft.com/office/drawing/2014/main" id="{23CCC9E5-9BC9-42F3-B995-5C0EED73A13A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>
            <a:off x="4482488" y="3259784"/>
            <a:ext cx="449019" cy="127547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28">
            <a:extLst>
              <a:ext uri="{FF2B5EF4-FFF2-40B4-BE49-F238E27FC236}">
                <a16:creationId xmlns:a16="http://schemas.microsoft.com/office/drawing/2014/main" id="{3A4FEB56-2C23-4510-8063-31C3F47ADC77}"/>
              </a:ext>
            </a:extLst>
          </p:cNvPr>
          <p:cNvCxnSpPr>
            <a:cxnSpLocks/>
            <a:stCxn id="39" idx="3"/>
            <a:endCxn id="107" idx="1"/>
          </p:cNvCxnSpPr>
          <p:nvPr/>
        </p:nvCxnSpPr>
        <p:spPr>
          <a:xfrm>
            <a:off x="8530658" y="3259781"/>
            <a:ext cx="586669" cy="127324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" name="Shape 334" descr="Image result for jenkins logo">
            <a:extLst>
              <a:ext uri="{FF2B5EF4-FFF2-40B4-BE49-F238E27FC236}">
                <a16:creationId xmlns:a16="http://schemas.microsoft.com/office/drawing/2014/main" id="{89CDFBAE-F750-4234-9038-ABB7730AD10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73989"/>
          <a:stretch/>
        </p:blipFill>
        <p:spPr>
          <a:xfrm>
            <a:off x="5693811" y="6719568"/>
            <a:ext cx="494187" cy="64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328">
            <a:extLst>
              <a:ext uri="{FF2B5EF4-FFF2-40B4-BE49-F238E27FC236}">
                <a16:creationId xmlns:a16="http://schemas.microsoft.com/office/drawing/2014/main" id="{7203CFDE-0D60-40A3-9179-25C36E859899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5940905" y="3471192"/>
            <a:ext cx="1702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28">
            <a:extLst>
              <a:ext uri="{FF2B5EF4-FFF2-40B4-BE49-F238E27FC236}">
                <a16:creationId xmlns:a16="http://schemas.microsoft.com/office/drawing/2014/main" id="{28CC8858-F82E-43A3-BCF7-532F7011BAB3}"/>
              </a:ext>
            </a:extLst>
          </p:cNvPr>
          <p:cNvCxnSpPr>
            <a:cxnSpLocks/>
            <a:stCxn id="19" idx="0"/>
            <a:endCxn id="37" idx="2"/>
          </p:cNvCxnSpPr>
          <p:nvPr/>
        </p:nvCxnSpPr>
        <p:spPr>
          <a:xfrm flipH="1" flipV="1">
            <a:off x="3933848" y="3886200"/>
            <a:ext cx="2007057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328">
            <a:extLst>
              <a:ext uri="{FF2B5EF4-FFF2-40B4-BE49-F238E27FC236}">
                <a16:creationId xmlns:a16="http://schemas.microsoft.com/office/drawing/2014/main" id="{8172CB55-B7A4-4D33-9B7D-D4CD56A3B268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2016106" y="3471192"/>
            <a:ext cx="392479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9D07DB7-FCD9-4CD7-BE47-16B1E56F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067" y="4563871"/>
            <a:ext cx="644364" cy="896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DBF67A8-62BE-4C98-84FD-3E4F641C8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83" y="3963486"/>
            <a:ext cx="772733" cy="91440"/>
          </a:xfrm>
          <a:prstGeom prst="rect">
            <a:avLst/>
          </a:prstGeom>
        </p:spPr>
      </p:pic>
      <p:cxnSp>
        <p:nvCxnSpPr>
          <p:cNvPr id="31" name="Shape 328">
            <a:extLst>
              <a:ext uri="{FF2B5EF4-FFF2-40B4-BE49-F238E27FC236}">
                <a16:creationId xmlns:a16="http://schemas.microsoft.com/office/drawing/2014/main" id="{9D7DDF0F-391E-4CB5-887F-EAF2A53AE743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5940905" y="3886200"/>
            <a:ext cx="2041113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D99F22D-D6DE-4F09-8556-C7D2F8A3A959}"/>
              </a:ext>
            </a:extLst>
          </p:cNvPr>
          <p:cNvGrpSpPr/>
          <p:nvPr/>
        </p:nvGrpSpPr>
        <p:grpSpPr>
          <a:xfrm>
            <a:off x="3385208" y="2633368"/>
            <a:ext cx="1097280" cy="1252832"/>
            <a:chOff x="3521771" y="2633368"/>
            <a:chExt cx="1097280" cy="1252832"/>
          </a:xfrm>
        </p:grpSpPr>
        <p:sp>
          <p:nvSpPr>
            <p:cNvPr id="37" name="Shape 322">
              <a:extLst>
                <a:ext uri="{FF2B5EF4-FFF2-40B4-BE49-F238E27FC236}">
                  <a16:creationId xmlns:a16="http://schemas.microsoft.com/office/drawing/2014/main" id="{37595376-93A0-4153-A59A-E3C927AEA2DC}"/>
                </a:ext>
              </a:extLst>
            </p:cNvPr>
            <p:cNvSpPr/>
            <p:nvPr/>
          </p:nvSpPr>
          <p:spPr>
            <a:xfrm>
              <a:off x="3521771" y="2633368"/>
              <a:ext cx="1097280" cy="1252832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Dev</a:t>
              </a:r>
            </a:p>
          </p:txBody>
        </p:sp>
        <p:sp>
          <p:nvSpPr>
            <p:cNvPr id="8" name="Shape 322">
              <a:extLst>
                <a:ext uri="{FF2B5EF4-FFF2-40B4-BE49-F238E27FC236}">
                  <a16:creationId xmlns:a16="http://schemas.microsoft.com/office/drawing/2014/main" id="{029552AA-F15B-4ACB-8084-463261952403}"/>
                </a:ext>
              </a:extLst>
            </p:cNvPr>
            <p:cNvSpPr/>
            <p:nvPr/>
          </p:nvSpPr>
          <p:spPr>
            <a:xfrm>
              <a:off x="3613211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Test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9790CCB-6269-42CD-AE80-54143EEC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5210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C3B16A-B00A-48E2-A70F-6B77AEC5C2BE}"/>
              </a:ext>
            </a:extLst>
          </p:cNvPr>
          <p:cNvGrpSpPr/>
          <p:nvPr/>
        </p:nvGrpSpPr>
        <p:grpSpPr>
          <a:xfrm>
            <a:off x="7433378" y="2633362"/>
            <a:ext cx="1097280" cy="1252838"/>
            <a:chOff x="8373184" y="2633362"/>
            <a:chExt cx="1097280" cy="1252838"/>
          </a:xfrm>
        </p:grpSpPr>
        <p:sp>
          <p:nvSpPr>
            <p:cNvPr id="39" name="Shape 322">
              <a:extLst>
                <a:ext uri="{FF2B5EF4-FFF2-40B4-BE49-F238E27FC236}">
                  <a16:creationId xmlns:a16="http://schemas.microsoft.com/office/drawing/2014/main" id="{2C9C6878-D1DE-4C1F-96BB-F4BA519AD013}"/>
                </a:ext>
              </a:extLst>
            </p:cNvPr>
            <p:cNvSpPr/>
            <p:nvPr/>
          </p:nvSpPr>
          <p:spPr>
            <a:xfrm>
              <a:off x="8373184" y="2633362"/>
              <a:ext cx="1097280" cy="1252838"/>
            </a:xfrm>
            <a:prstGeom prst="rect">
              <a:avLst/>
            </a:prstGeom>
            <a:solidFill>
              <a:srgbClr val="FFFF00">
                <a:alpha val="68000"/>
              </a:srgb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QA</a:t>
              </a:r>
            </a:p>
          </p:txBody>
        </p:sp>
        <p:sp>
          <p:nvSpPr>
            <p:cNvPr id="10" name="Shape 322">
              <a:extLst>
                <a:ext uri="{FF2B5EF4-FFF2-40B4-BE49-F238E27FC236}">
                  <a16:creationId xmlns:a16="http://schemas.microsoft.com/office/drawing/2014/main" id="{8217CC16-19E5-4865-B3D0-8A1478D1D229}"/>
                </a:ext>
              </a:extLst>
            </p:cNvPr>
            <p:cNvSpPr/>
            <p:nvPr/>
          </p:nvSpPr>
          <p:spPr>
            <a:xfrm>
              <a:off x="8464624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737373"/>
                  </a:solidFill>
                </a:rPr>
                <a:t>StagingQA</a:t>
              </a:r>
              <a:endParaRPr lang="en-US" sz="1200" dirty="0">
                <a:solidFill>
                  <a:srgbClr val="737373"/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A063B4F-DB81-4722-BB28-18D02D2C1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5877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381A08-4C4F-4928-A0C6-000116CD841E}"/>
              </a:ext>
            </a:extLst>
          </p:cNvPr>
          <p:cNvGrpSpPr/>
          <p:nvPr/>
        </p:nvGrpSpPr>
        <p:grpSpPr>
          <a:xfrm>
            <a:off x="12204143" y="3919105"/>
            <a:ext cx="1315651" cy="2031771"/>
            <a:chOff x="8644585" y="3954048"/>
            <a:chExt cx="1315651" cy="2031771"/>
          </a:xfrm>
        </p:grpSpPr>
        <p:sp>
          <p:nvSpPr>
            <p:cNvPr id="40" name="Shape 322">
              <a:extLst>
                <a:ext uri="{FF2B5EF4-FFF2-40B4-BE49-F238E27FC236}">
                  <a16:creationId xmlns:a16="http://schemas.microsoft.com/office/drawing/2014/main" id="{0046E375-F2E8-4BA4-8959-18273BBCA064}"/>
                </a:ext>
              </a:extLst>
            </p:cNvPr>
            <p:cNvSpPr/>
            <p:nvPr/>
          </p:nvSpPr>
          <p:spPr>
            <a:xfrm>
              <a:off x="8644585" y="3954048"/>
              <a:ext cx="1315651" cy="203177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11" name="Shape 322">
              <a:extLst>
                <a:ext uri="{FF2B5EF4-FFF2-40B4-BE49-F238E27FC236}">
                  <a16:creationId xmlns:a16="http://schemas.microsoft.com/office/drawing/2014/main" id="{762F7030-1F72-4266-A9DB-6523470CAF1E}"/>
                </a:ext>
              </a:extLst>
            </p:cNvPr>
            <p:cNvSpPr/>
            <p:nvPr/>
          </p:nvSpPr>
          <p:spPr>
            <a:xfrm>
              <a:off x="8738868" y="4212633"/>
              <a:ext cx="1127087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2F89AC8-5A3E-4D62-A15F-8F7F07FD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2037" y="5175935"/>
              <a:ext cx="256679" cy="308626"/>
            </a:xfrm>
            <a:prstGeom prst="rect">
              <a:avLst/>
            </a:prstGeom>
          </p:spPr>
        </p:pic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id="{0183133D-FF07-4F14-A790-1CBAA4E102A7}"/>
              </a:ext>
            </a:extLst>
          </p:cNvPr>
          <p:cNvSpPr/>
          <p:nvPr/>
        </p:nvSpPr>
        <p:spPr>
          <a:xfrm>
            <a:off x="2149040" y="4471755"/>
            <a:ext cx="886968" cy="797484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A4074A85-275B-4931-A2F2-0452B0B93338}"/>
              </a:ext>
            </a:extLst>
          </p:cNvPr>
          <p:cNvSpPr/>
          <p:nvPr/>
        </p:nvSpPr>
        <p:spPr>
          <a:xfrm>
            <a:off x="344889" y="4471755"/>
            <a:ext cx="884737" cy="797484"/>
          </a:xfrm>
          <a:prstGeom prst="can">
            <a:avLst/>
          </a:prstGeom>
          <a:solidFill>
            <a:schemeClr val="bg1"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Dev</a:t>
            </a:r>
          </a:p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D1638C61-DCAA-4D83-B7DF-43CBB80FDCB6}"/>
              </a:ext>
            </a:extLst>
          </p:cNvPr>
          <p:cNvSpPr/>
          <p:nvPr/>
        </p:nvSpPr>
        <p:spPr>
          <a:xfrm>
            <a:off x="4488023" y="4535258"/>
            <a:ext cx="886968" cy="797484"/>
          </a:xfrm>
          <a:prstGeom prst="can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0B17FB5D-39C9-4E85-AF7C-FD059B6ECE56}"/>
              </a:ext>
            </a:extLst>
          </p:cNvPr>
          <p:cNvSpPr/>
          <p:nvPr/>
        </p:nvSpPr>
        <p:spPr>
          <a:xfrm>
            <a:off x="6565039" y="4514651"/>
            <a:ext cx="886968" cy="797484"/>
          </a:xfrm>
          <a:prstGeom prst="can">
            <a:avLst/>
          </a:prstGeom>
          <a:solidFill>
            <a:srgbClr val="FFC000"/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cxnSp>
        <p:nvCxnSpPr>
          <p:cNvPr id="68" name="Shape 328">
            <a:extLst>
              <a:ext uri="{FF2B5EF4-FFF2-40B4-BE49-F238E27FC236}">
                <a16:creationId xmlns:a16="http://schemas.microsoft.com/office/drawing/2014/main" id="{97C5A02C-F4F1-46B5-AD0A-879D87C74889}"/>
              </a:ext>
            </a:extLst>
          </p:cNvPr>
          <p:cNvCxnSpPr>
            <a:cxnSpLocks/>
            <a:stCxn id="65" idx="1"/>
            <a:endCxn id="5" idx="2"/>
          </p:cNvCxnSpPr>
          <p:nvPr/>
        </p:nvCxnSpPr>
        <p:spPr>
          <a:xfrm flipV="1">
            <a:off x="787258" y="3471192"/>
            <a:ext cx="11891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328">
            <a:extLst>
              <a:ext uri="{FF2B5EF4-FFF2-40B4-BE49-F238E27FC236}">
                <a16:creationId xmlns:a16="http://schemas.microsoft.com/office/drawing/2014/main" id="{2378294A-FE8D-4741-9E54-32E3F28C8CF6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2016106" y="3471192"/>
            <a:ext cx="576418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328">
            <a:extLst>
              <a:ext uri="{FF2B5EF4-FFF2-40B4-BE49-F238E27FC236}">
                <a16:creationId xmlns:a16="http://schemas.microsoft.com/office/drawing/2014/main" id="{93DA1661-CB18-4F35-B944-BAF21CCF547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256349" y="3181512"/>
            <a:ext cx="302557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328">
            <a:extLst>
              <a:ext uri="{FF2B5EF4-FFF2-40B4-BE49-F238E27FC236}">
                <a16:creationId xmlns:a16="http://schemas.microsoft.com/office/drawing/2014/main" id="{12DB50E5-7AB7-4353-83AE-08E3373E83F6}"/>
              </a:ext>
            </a:extLst>
          </p:cNvPr>
          <p:cNvCxnSpPr>
            <a:cxnSpLocks/>
            <a:stCxn id="66" idx="1"/>
            <a:endCxn id="9" idx="1"/>
          </p:cNvCxnSpPr>
          <p:nvPr/>
        </p:nvCxnSpPr>
        <p:spPr>
          <a:xfrm flipV="1">
            <a:off x="4931507" y="3181512"/>
            <a:ext cx="462883" cy="135374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328">
            <a:extLst>
              <a:ext uri="{FF2B5EF4-FFF2-40B4-BE49-F238E27FC236}">
                <a16:creationId xmlns:a16="http://schemas.microsoft.com/office/drawing/2014/main" id="{D421FA35-25C0-4445-BA2B-E10CEF2748EA}"/>
              </a:ext>
            </a:extLst>
          </p:cNvPr>
          <p:cNvCxnSpPr>
            <a:cxnSpLocks/>
            <a:stCxn id="9" idx="3"/>
            <a:endCxn id="67" idx="1"/>
          </p:cNvCxnSpPr>
          <p:nvPr/>
        </p:nvCxnSpPr>
        <p:spPr>
          <a:xfrm>
            <a:off x="6521477" y="3181512"/>
            <a:ext cx="487046" cy="13331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328">
            <a:extLst>
              <a:ext uri="{FF2B5EF4-FFF2-40B4-BE49-F238E27FC236}">
                <a16:creationId xmlns:a16="http://schemas.microsoft.com/office/drawing/2014/main" id="{9BBE6B03-3100-4152-9DAD-D62B3E43E9C8}"/>
              </a:ext>
            </a:extLst>
          </p:cNvPr>
          <p:cNvCxnSpPr>
            <a:cxnSpLocks/>
            <a:stCxn id="67" idx="1"/>
            <a:endCxn id="39" idx="1"/>
          </p:cNvCxnSpPr>
          <p:nvPr/>
        </p:nvCxnSpPr>
        <p:spPr>
          <a:xfrm flipV="1">
            <a:off x="7008523" y="3259781"/>
            <a:ext cx="424855" cy="125487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" name="Cylinder 106">
            <a:extLst>
              <a:ext uri="{FF2B5EF4-FFF2-40B4-BE49-F238E27FC236}">
                <a16:creationId xmlns:a16="http://schemas.microsoft.com/office/drawing/2014/main" id="{468E9612-6066-457F-A441-A309EE16969E}"/>
              </a:ext>
            </a:extLst>
          </p:cNvPr>
          <p:cNvSpPr/>
          <p:nvPr/>
        </p:nvSpPr>
        <p:spPr>
          <a:xfrm>
            <a:off x="8673843" y="4533022"/>
            <a:ext cx="886968" cy="797484"/>
          </a:xfrm>
          <a:prstGeom prst="can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9064993-444A-4C41-8B29-E0812CAAF59E}"/>
              </a:ext>
            </a:extLst>
          </p:cNvPr>
          <p:cNvSpPr/>
          <p:nvPr/>
        </p:nvSpPr>
        <p:spPr>
          <a:xfrm>
            <a:off x="6369750" y="6091351"/>
            <a:ext cx="1382579" cy="269938"/>
          </a:xfrm>
          <a:prstGeom prst="roundRect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system test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C722747F-B874-46B5-98CD-ED78BE25E198}"/>
              </a:ext>
            </a:extLst>
          </p:cNvPr>
          <p:cNvSpPr/>
          <p:nvPr/>
        </p:nvSpPr>
        <p:spPr>
          <a:xfrm>
            <a:off x="4619716" y="6019603"/>
            <a:ext cx="1382579" cy="269938"/>
          </a:xfrm>
          <a:prstGeom prst="roundRect">
            <a:avLst/>
          </a:prstGeom>
          <a:solidFill>
            <a:schemeClr val="bg1">
              <a:lumMod val="7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unit test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7A301FE8-40E1-402E-9DF0-0FFC667FC781}"/>
              </a:ext>
            </a:extLst>
          </p:cNvPr>
          <p:cNvSpPr/>
          <p:nvPr/>
        </p:nvSpPr>
        <p:spPr>
          <a:xfrm>
            <a:off x="3838067" y="6719568"/>
            <a:ext cx="1382579" cy="269938"/>
          </a:xfrm>
          <a:prstGeom prst="round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build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B7309F2-E19F-4CEA-9939-88834D6A6B1D}"/>
              </a:ext>
            </a:extLst>
          </p:cNvPr>
          <p:cNvSpPr/>
          <p:nvPr/>
        </p:nvSpPr>
        <p:spPr>
          <a:xfrm>
            <a:off x="5278963" y="5492057"/>
            <a:ext cx="1382579" cy="269938"/>
          </a:xfrm>
          <a:prstGeom prst="roundRect">
            <a:avLst/>
          </a:prstGeom>
          <a:solidFill>
            <a:srgbClr val="FFC0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Helm</a:t>
            </a:r>
          </a:p>
        </p:txBody>
      </p:sp>
      <p:pic>
        <p:nvPicPr>
          <p:cNvPr id="164" name="image38.png">
            <a:extLst>
              <a:ext uri="{FF2B5EF4-FFF2-40B4-BE49-F238E27FC236}">
                <a16:creationId xmlns:a16="http://schemas.microsoft.com/office/drawing/2014/main" id="{EF81E772-B214-4BF3-9862-5CE283485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70283" y="455468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38.png">
            <a:extLst>
              <a:ext uri="{FF2B5EF4-FFF2-40B4-BE49-F238E27FC236}">
                <a16:creationId xmlns:a16="http://schemas.microsoft.com/office/drawing/2014/main" id="{7EC99B90-CDA6-4E0A-B114-9FED9F313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5016" y="4558978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38.png">
            <a:extLst>
              <a:ext uri="{FF2B5EF4-FFF2-40B4-BE49-F238E27FC236}">
                <a16:creationId xmlns:a16="http://schemas.microsoft.com/office/drawing/2014/main" id="{2C522014-748D-4842-8031-DBF0B950D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09172" y="461211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38.png">
            <a:extLst>
              <a:ext uri="{FF2B5EF4-FFF2-40B4-BE49-F238E27FC236}">
                <a16:creationId xmlns:a16="http://schemas.microsoft.com/office/drawing/2014/main" id="{1B85CF94-27E8-42A4-9325-190B772E0B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65883" y="4610043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38.png">
            <a:extLst>
              <a:ext uri="{FF2B5EF4-FFF2-40B4-BE49-F238E27FC236}">
                <a16:creationId xmlns:a16="http://schemas.microsoft.com/office/drawing/2014/main" id="{CB55702C-DE70-48D0-9C81-5E34937BF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89007" y="4636393"/>
            <a:ext cx="244483" cy="18993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69" name="Shape 328">
            <a:extLst>
              <a:ext uri="{FF2B5EF4-FFF2-40B4-BE49-F238E27FC236}">
                <a16:creationId xmlns:a16="http://schemas.microsoft.com/office/drawing/2014/main" id="{9B1849FB-6ED4-4F0A-B46B-1C5A314A6F3C}"/>
              </a:ext>
            </a:extLst>
          </p:cNvPr>
          <p:cNvCxnSpPr>
            <a:cxnSpLocks/>
            <a:stCxn id="107" idx="4"/>
            <a:endCxn id="40" idx="1"/>
          </p:cNvCxnSpPr>
          <p:nvPr/>
        </p:nvCxnSpPr>
        <p:spPr>
          <a:xfrm>
            <a:off x="9560811" y="4931764"/>
            <a:ext cx="2643332" cy="3227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78" name="Shape 338" descr="Image result for kubernetes logo">
            <a:extLst>
              <a:ext uri="{FF2B5EF4-FFF2-40B4-BE49-F238E27FC236}">
                <a16:creationId xmlns:a16="http://schemas.microsoft.com/office/drawing/2014/main" id="{380D6CF1-3919-4A36-B3BA-B9905BFA504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3695" y="2362825"/>
            <a:ext cx="457200" cy="456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9D96456-BFEF-44AD-9615-1503CBCC4F42}"/>
              </a:ext>
            </a:extLst>
          </p:cNvPr>
          <p:cNvGrpSpPr/>
          <p:nvPr/>
        </p:nvGrpSpPr>
        <p:grpSpPr>
          <a:xfrm>
            <a:off x="5558811" y="1514539"/>
            <a:ext cx="886968" cy="797484"/>
            <a:chOff x="5558811" y="1514539"/>
            <a:chExt cx="886968" cy="797484"/>
          </a:xfrm>
        </p:grpSpPr>
        <p:sp>
          <p:nvSpPr>
            <p:cNvPr id="180" name="Cylinder 179">
              <a:extLst>
                <a:ext uri="{FF2B5EF4-FFF2-40B4-BE49-F238E27FC236}">
                  <a16:creationId xmlns:a16="http://schemas.microsoft.com/office/drawing/2014/main" id="{F2F975E5-E62D-4B26-826A-63BDC484AA42}"/>
                </a:ext>
              </a:extLst>
            </p:cNvPr>
            <p:cNvSpPr/>
            <p:nvPr/>
          </p:nvSpPr>
          <p:spPr>
            <a:xfrm>
              <a:off x="5558811" y="1514539"/>
              <a:ext cx="886968" cy="797484"/>
            </a:xfrm>
            <a:prstGeom prst="can">
              <a:avLst/>
            </a:prstGeom>
            <a:solidFill>
              <a:schemeClr val="bg1"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ctr" anchorCtr="1">
              <a:noAutofit/>
            </a:bodyPr>
            <a:lstStyle/>
            <a:p>
              <a:pPr algn="ctr"/>
              <a:endParaRPr lang="en-US" sz="1000" dirty="0">
                <a:solidFill>
                  <a:srgbClr val="737373"/>
                </a:solidFill>
              </a:endParaRPr>
            </a:p>
          </p:txBody>
        </p:sp>
        <p:pic>
          <p:nvPicPr>
            <p:cNvPr id="181" name="Picture 2" descr="mage result for kubernetes helm logo">
              <a:extLst>
                <a:ext uri="{FF2B5EF4-FFF2-40B4-BE49-F238E27FC236}">
                  <a16:creationId xmlns:a16="http://schemas.microsoft.com/office/drawing/2014/main" id="{61AD7153-1910-4DB3-A307-08CA200E6E6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695" y="1730129"/>
              <a:ext cx="457200" cy="47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AA05DA1-6421-430A-99BA-C2F0A82EEF7B}"/>
              </a:ext>
            </a:extLst>
          </p:cNvPr>
          <p:cNvSpPr/>
          <p:nvPr/>
        </p:nvSpPr>
        <p:spPr>
          <a:xfrm>
            <a:off x="867996" y="6218527"/>
            <a:ext cx="2138054" cy="9814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Single build process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Environment file to deploy to different environments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Scripts, etc. treated as code and stored in Git</a:t>
            </a:r>
            <a:endParaRPr lang="en-US" sz="1000" dirty="0"/>
          </a:p>
          <a:p>
            <a:pPr marL="120650" indent="-1206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184" name="Shape 328">
            <a:extLst>
              <a:ext uri="{FF2B5EF4-FFF2-40B4-BE49-F238E27FC236}">
                <a16:creationId xmlns:a16="http://schemas.microsoft.com/office/drawing/2014/main" id="{D12A6AAB-D306-478F-8E70-149D051F2834}"/>
              </a:ext>
            </a:extLst>
          </p:cNvPr>
          <p:cNvCxnSpPr>
            <a:cxnSpLocks/>
            <a:stCxn id="183" idx="0"/>
            <a:endCxn id="7" idx="2"/>
          </p:cNvCxnSpPr>
          <p:nvPr/>
        </p:nvCxnSpPr>
        <p:spPr>
          <a:xfrm flipV="1">
            <a:off x="1937023" y="3471192"/>
            <a:ext cx="79083" cy="2747335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60192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DF65-6E60-414E-A8B6-CC36E50B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 and trusted, secure image repo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5251-5668-4CF1-8FDE-F743F72EE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17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Shape 322">
            <a:extLst>
              <a:ext uri="{FF2B5EF4-FFF2-40B4-BE49-F238E27FC236}">
                <a16:creationId xmlns:a16="http://schemas.microsoft.com/office/drawing/2014/main" id="{F2E6B260-F845-4D64-9464-657A0D013F80}"/>
              </a:ext>
            </a:extLst>
          </p:cNvPr>
          <p:cNvSpPr/>
          <p:nvPr/>
        </p:nvSpPr>
        <p:spPr>
          <a:xfrm>
            <a:off x="341949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Code config change</a:t>
            </a:r>
          </a:p>
        </p:txBody>
      </p:sp>
      <p:sp>
        <p:nvSpPr>
          <p:cNvPr id="7" name="Shape 322">
            <a:extLst>
              <a:ext uri="{FF2B5EF4-FFF2-40B4-BE49-F238E27FC236}">
                <a16:creationId xmlns:a16="http://schemas.microsoft.com/office/drawing/2014/main" id="{C8DBB72F-231C-4684-8561-CFBB26AF046B}"/>
              </a:ext>
            </a:extLst>
          </p:cNvPr>
          <p:cNvSpPr/>
          <p:nvPr/>
        </p:nvSpPr>
        <p:spPr>
          <a:xfrm>
            <a:off x="1558906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Build</a:t>
            </a:r>
          </a:p>
        </p:txBody>
      </p:sp>
      <p:sp>
        <p:nvSpPr>
          <p:cNvPr id="9" name="Shape 322">
            <a:extLst>
              <a:ext uri="{FF2B5EF4-FFF2-40B4-BE49-F238E27FC236}">
                <a16:creationId xmlns:a16="http://schemas.microsoft.com/office/drawing/2014/main" id="{CCB4D728-9008-454A-A500-7228788F0FA8}"/>
              </a:ext>
            </a:extLst>
          </p:cNvPr>
          <p:cNvSpPr/>
          <p:nvPr/>
        </p:nvSpPr>
        <p:spPr>
          <a:xfrm>
            <a:off x="5394390" y="2891832"/>
            <a:ext cx="1127087" cy="57936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Deploy Helm Chart</a:t>
            </a:r>
          </a:p>
        </p:txBody>
      </p:sp>
      <p:pic>
        <p:nvPicPr>
          <p:cNvPr id="12" name="Shape 333" descr="Image result for github logo">
            <a:extLst>
              <a:ext uri="{FF2B5EF4-FFF2-40B4-BE49-F238E27FC236}">
                <a16:creationId xmlns:a16="http://schemas.microsoft.com/office/drawing/2014/main" id="{23CFE25B-E68D-4F75-8284-05861003F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946" y="1993407"/>
            <a:ext cx="639840" cy="639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328">
            <a:extLst>
              <a:ext uri="{FF2B5EF4-FFF2-40B4-BE49-F238E27FC236}">
                <a16:creationId xmlns:a16="http://schemas.microsoft.com/office/drawing/2014/main" id="{48BC76A4-D8F9-4192-BC83-4D515EDD71AC}"/>
              </a:ext>
            </a:extLst>
          </p:cNvPr>
          <p:cNvCxnSpPr>
            <a:cxnSpLocks/>
            <a:stCxn id="4" idx="1"/>
            <a:endCxn id="37" idx="1"/>
          </p:cNvCxnSpPr>
          <p:nvPr/>
        </p:nvCxnSpPr>
        <p:spPr>
          <a:xfrm flipV="1">
            <a:off x="2592524" y="3259784"/>
            <a:ext cx="792684" cy="121197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28">
            <a:extLst>
              <a:ext uri="{FF2B5EF4-FFF2-40B4-BE49-F238E27FC236}">
                <a16:creationId xmlns:a16="http://schemas.microsoft.com/office/drawing/2014/main" id="{23CCC9E5-9BC9-42F3-B995-5C0EED73A13A}"/>
              </a:ext>
            </a:extLst>
          </p:cNvPr>
          <p:cNvCxnSpPr>
            <a:cxnSpLocks/>
            <a:stCxn id="37" idx="3"/>
            <a:endCxn id="66" idx="1"/>
          </p:cNvCxnSpPr>
          <p:nvPr/>
        </p:nvCxnSpPr>
        <p:spPr>
          <a:xfrm>
            <a:off x="4482488" y="3259784"/>
            <a:ext cx="449019" cy="127547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28">
            <a:extLst>
              <a:ext uri="{FF2B5EF4-FFF2-40B4-BE49-F238E27FC236}">
                <a16:creationId xmlns:a16="http://schemas.microsoft.com/office/drawing/2014/main" id="{3A4FEB56-2C23-4510-8063-31C3F47ADC77}"/>
              </a:ext>
            </a:extLst>
          </p:cNvPr>
          <p:cNvCxnSpPr>
            <a:cxnSpLocks/>
            <a:stCxn id="39" idx="3"/>
            <a:endCxn id="107" idx="1"/>
          </p:cNvCxnSpPr>
          <p:nvPr/>
        </p:nvCxnSpPr>
        <p:spPr>
          <a:xfrm>
            <a:off x="8530658" y="3259781"/>
            <a:ext cx="586669" cy="127324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" name="Shape 334" descr="Image result for jenkins logo">
            <a:extLst>
              <a:ext uri="{FF2B5EF4-FFF2-40B4-BE49-F238E27FC236}">
                <a16:creationId xmlns:a16="http://schemas.microsoft.com/office/drawing/2014/main" id="{89CDFBAE-F750-4234-9038-ABB7730AD10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73989"/>
          <a:stretch/>
        </p:blipFill>
        <p:spPr>
          <a:xfrm>
            <a:off x="5693811" y="6719568"/>
            <a:ext cx="494187" cy="64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328">
            <a:extLst>
              <a:ext uri="{FF2B5EF4-FFF2-40B4-BE49-F238E27FC236}">
                <a16:creationId xmlns:a16="http://schemas.microsoft.com/office/drawing/2014/main" id="{7203CFDE-0D60-40A3-9179-25C36E859899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5940905" y="3471192"/>
            <a:ext cx="1702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28">
            <a:extLst>
              <a:ext uri="{FF2B5EF4-FFF2-40B4-BE49-F238E27FC236}">
                <a16:creationId xmlns:a16="http://schemas.microsoft.com/office/drawing/2014/main" id="{28CC8858-F82E-43A3-BCF7-532F7011BAB3}"/>
              </a:ext>
            </a:extLst>
          </p:cNvPr>
          <p:cNvCxnSpPr>
            <a:cxnSpLocks/>
            <a:stCxn id="19" idx="0"/>
            <a:endCxn id="37" idx="2"/>
          </p:cNvCxnSpPr>
          <p:nvPr/>
        </p:nvCxnSpPr>
        <p:spPr>
          <a:xfrm flipH="1" flipV="1">
            <a:off x="3933848" y="3886200"/>
            <a:ext cx="2007057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328">
            <a:extLst>
              <a:ext uri="{FF2B5EF4-FFF2-40B4-BE49-F238E27FC236}">
                <a16:creationId xmlns:a16="http://schemas.microsoft.com/office/drawing/2014/main" id="{8172CB55-B7A4-4D33-9B7D-D4CD56A3B268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2016106" y="3471192"/>
            <a:ext cx="392479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9D07DB7-FCD9-4CD7-BE47-16B1E56F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067" y="4563871"/>
            <a:ext cx="644364" cy="896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DBF67A8-62BE-4C98-84FD-3E4F641C8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883" y="3963486"/>
            <a:ext cx="772733" cy="91440"/>
          </a:xfrm>
          <a:prstGeom prst="rect">
            <a:avLst/>
          </a:prstGeom>
        </p:spPr>
      </p:pic>
      <p:cxnSp>
        <p:nvCxnSpPr>
          <p:cNvPr id="31" name="Shape 328">
            <a:extLst>
              <a:ext uri="{FF2B5EF4-FFF2-40B4-BE49-F238E27FC236}">
                <a16:creationId xmlns:a16="http://schemas.microsoft.com/office/drawing/2014/main" id="{9D7DDF0F-391E-4CB5-887F-EAF2A53AE743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5940905" y="3886200"/>
            <a:ext cx="2041113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D99F22D-D6DE-4F09-8556-C7D2F8A3A959}"/>
              </a:ext>
            </a:extLst>
          </p:cNvPr>
          <p:cNvGrpSpPr/>
          <p:nvPr/>
        </p:nvGrpSpPr>
        <p:grpSpPr>
          <a:xfrm>
            <a:off x="3385208" y="2633368"/>
            <a:ext cx="1097280" cy="1252832"/>
            <a:chOff x="3521771" y="2633368"/>
            <a:chExt cx="1097280" cy="1252832"/>
          </a:xfrm>
        </p:grpSpPr>
        <p:sp>
          <p:nvSpPr>
            <p:cNvPr id="37" name="Shape 322">
              <a:extLst>
                <a:ext uri="{FF2B5EF4-FFF2-40B4-BE49-F238E27FC236}">
                  <a16:creationId xmlns:a16="http://schemas.microsoft.com/office/drawing/2014/main" id="{37595376-93A0-4153-A59A-E3C927AEA2DC}"/>
                </a:ext>
              </a:extLst>
            </p:cNvPr>
            <p:cNvSpPr/>
            <p:nvPr/>
          </p:nvSpPr>
          <p:spPr>
            <a:xfrm>
              <a:off x="3521771" y="2633368"/>
              <a:ext cx="1097280" cy="1252832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Dev</a:t>
              </a:r>
            </a:p>
          </p:txBody>
        </p:sp>
        <p:sp>
          <p:nvSpPr>
            <p:cNvPr id="8" name="Shape 322">
              <a:extLst>
                <a:ext uri="{FF2B5EF4-FFF2-40B4-BE49-F238E27FC236}">
                  <a16:creationId xmlns:a16="http://schemas.microsoft.com/office/drawing/2014/main" id="{029552AA-F15B-4ACB-8084-463261952403}"/>
                </a:ext>
              </a:extLst>
            </p:cNvPr>
            <p:cNvSpPr/>
            <p:nvPr/>
          </p:nvSpPr>
          <p:spPr>
            <a:xfrm>
              <a:off x="3613211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Test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9790CCB-6269-42CD-AE80-54143EEC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5210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C3B16A-B00A-48E2-A70F-6B77AEC5C2BE}"/>
              </a:ext>
            </a:extLst>
          </p:cNvPr>
          <p:cNvGrpSpPr/>
          <p:nvPr/>
        </p:nvGrpSpPr>
        <p:grpSpPr>
          <a:xfrm>
            <a:off x="7433378" y="2633362"/>
            <a:ext cx="1097280" cy="1252838"/>
            <a:chOff x="8373184" y="2633362"/>
            <a:chExt cx="1097280" cy="1252838"/>
          </a:xfrm>
        </p:grpSpPr>
        <p:sp>
          <p:nvSpPr>
            <p:cNvPr id="39" name="Shape 322">
              <a:extLst>
                <a:ext uri="{FF2B5EF4-FFF2-40B4-BE49-F238E27FC236}">
                  <a16:creationId xmlns:a16="http://schemas.microsoft.com/office/drawing/2014/main" id="{2C9C6878-D1DE-4C1F-96BB-F4BA519AD013}"/>
                </a:ext>
              </a:extLst>
            </p:cNvPr>
            <p:cNvSpPr/>
            <p:nvPr/>
          </p:nvSpPr>
          <p:spPr>
            <a:xfrm>
              <a:off x="8373184" y="2633362"/>
              <a:ext cx="1097280" cy="1252838"/>
            </a:xfrm>
            <a:prstGeom prst="rect">
              <a:avLst/>
            </a:prstGeom>
            <a:solidFill>
              <a:srgbClr val="FFFF00">
                <a:alpha val="68000"/>
              </a:srgb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QA</a:t>
              </a:r>
            </a:p>
          </p:txBody>
        </p:sp>
        <p:sp>
          <p:nvSpPr>
            <p:cNvPr id="10" name="Shape 322">
              <a:extLst>
                <a:ext uri="{FF2B5EF4-FFF2-40B4-BE49-F238E27FC236}">
                  <a16:creationId xmlns:a16="http://schemas.microsoft.com/office/drawing/2014/main" id="{8217CC16-19E5-4865-B3D0-8A1478D1D229}"/>
                </a:ext>
              </a:extLst>
            </p:cNvPr>
            <p:cNvSpPr/>
            <p:nvPr/>
          </p:nvSpPr>
          <p:spPr>
            <a:xfrm>
              <a:off x="8464624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737373"/>
                  </a:solidFill>
                </a:rPr>
                <a:t>StagingQA</a:t>
              </a:r>
              <a:endParaRPr lang="en-US" sz="1200" dirty="0">
                <a:solidFill>
                  <a:srgbClr val="737373"/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A063B4F-DB81-4722-BB28-18D02D2C1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5877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381A08-4C4F-4928-A0C6-000116CD841E}"/>
              </a:ext>
            </a:extLst>
          </p:cNvPr>
          <p:cNvGrpSpPr/>
          <p:nvPr/>
        </p:nvGrpSpPr>
        <p:grpSpPr>
          <a:xfrm>
            <a:off x="12204143" y="3919105"/>
            <a:ext cx="1315651" cy="2031771"/>
            <a:chOff x="8644585" y="3954048"/>
            <a:chExt cx="1315651" cy="2031771"/>
          </a:xfrm>
        </p:grpSpPr>
        <p:sp>
          <p:nvSpPr>
            <p:cNvPr id="40" name="Shape 322">
              <a:extLst>
                <a:ext uri="{FF2B5EF4-FFF2-40B4-BE49-F238E27FC236}">
                  <a16:creationId xmlns:a16="http://schemas.microsoft.com/office/drawing/2014/main" id="{0046E375-F2E8-4BA4-8959-18273BBCA064}"/>
                </a:ext>
              </a:extLst>
            </p:cNvPr>
            <p:cNvSpPr/>
            <p:nvPr/>
          </p:nvSpPr>
          <p:spPr>
            <a:xfrm>
              <a:off x="8644585" y="3954048"/>
              <a:ext cx="1315651" cy="203177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11" name="Shape 322">
              <a:extLst>
                <a:ext uri="{FF2B5EF4-FFF2-40B4-BE49-F238E27FC236}">
                  <a16:creationId xmlns:a16="http://schemas.microsoft.com/office/drawing/2014/main" id="{762F7030-1F72-4266-A9DB-6523470CAF1E}"/>
                </a:ext>
              </a:extLst>
            </p:cNvPr>
            <p:cNvSpPr/>
            <p:nvPr/>
          </p:nvSpPr>
          <p:spPr>
            <a:xfrm>
              <a:off x="8738868" y="4212633"/>
              <a:ext cx="1127087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2F89AC8-5A3E-4D62-A15F-8F7F07FD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2037" y="5175935"/>
              <a:ext cx="256679" cy="308626"/>
            </a:xfrm>
            <a:prstGeom prst="rect">
              <a:avLst/>
            </a:prstGeom>
          </p:spPr>
        </p:pic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id="{0183133D-FF07-4F14-A790-1CBAA4E102A7}"/>
              </a:ext>
            </a:extLst>
          </p:cNvPr>
          <p:cNvSpPr/>
          <p:nvPr/>
        </p:nvSpPr>
        <p:spPr>
          <a:xfrm>
            <a:off x="2149040" y="4471755"/>
            <a:ext cx="886968" cy="797484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A4074A85-275B-4931-A2F2-0452B0B93338}"/>
              </a:ext>
            </a:extLst>
          </p:cNvPr>
          <p:cNvSpPr/>
          <p:nvPr/>
        </p:nvSpPr>
        <p:spPr>
          <a:xfrm>
            <a:off x="344889" y="4471755"/>
            <a:ext cx="884737" cy="797484"/>
          </a:xfrm>
          <a:prstGeom prst="can">
            <a:avLst/>
          </a:prstGeom>
          <a:solidFill>
            <a:schemeClr val="bg1"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Dev</a:t>
            </a:r>
          </a:p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D1638C61-DCAA-4D83-B7DF-43CBB80FDCB6}"/>
              </a:ext>
            </a:extLst>
          </p:cNvPr>
          <p:cNvSpPr/>
          <p:nvPr/>
        </p:nvSpPr>
        <p:spPr>
          <a:xfrm>
            <a:off x="4488023" y="4535258"/>
            <a:ext cx="886968" cy="797484"/>
          </a:xfrm>
          <a:prstGeom prst="can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0B17FB5D-39C9-4E85-AF7C-FD059B6ECE56}"/>
              </a:ext>
            </a:extLst>
          </p:cNvPr>
          <p:cNvSpPr/>
          <p:nvPr/>
        </p:nvSpPr>
        <p:spPr>
          <a:xfrm>
            <a:off x="6565039" y="4514651"/>
            <a:ext cx="886968" cy="797484"/>
          </a:xfrm>
          <a:prstGeom prst="can">
            <a:avLst/>
          </a:prstGeom>
          <a:solidFill>
            <a:srgbClr val="FFC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cxnSp>
        <p:nvCxnSpPr>
          <p:cNvPr id="68" name="Shape 328">
            <a:extLst>
              <a:ext uri="{FF2B5EF4-FFF2-40B4-BE49-F238E27FC236}">
                <a16:creationId xmlns:a16="http://schemas.microsoft.com/office/drawing/2014/main" id="{97C5A02C-F4F1-46B5-AD0A-879D87C74889}"/>
              </a:ext>
            </a:extLst>
          </p:cNvPr>
          <p:cNvCxnSpPr>
            <a:cxnSpLocks/>
            <a:stCxn id="65" idx="1"/>
            <a:endCxn id="5" idx="2"/>
          </p:cNvCxnSpPr>
          <p:nvPr/>
        </p:nvCxnSpPr>
        <p:spPr>
          <a:xfrm flipV="1">
            <a:off x="787258" y="3471192"/>
            <a:ext cx="11891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328">
            <a:extLst>
              <a:ext uri="{FF2B5EF4-FFF2-40B4-BE49-F238E27FC236}">
                <a16:creationId xmlns:a16="http://schemas.microsoft.com/office/drawing/2014/main" id="{2378294A-FE8D-4741-9E54-32E3F28C8CF6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2016106" y="3471192"/>
            <a:ext cx="576418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328">
            <a:extLst>
              <a:ext uri="{FF2B5EF4-FFF2-40B4-BE49-F238E27FC236}">
                <a16:creationId xmlns:a16="http://schemas.microsoft.com/office/drawing/2014/main" id="{93DA1661-CB18-4F35-B944-BAF21CCF547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256349" y="3181512"/>
            <a:ext cx="302557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328">
            <a:extLst>
              <a:ext uri="{FF2B5EF4-FFF2-40B4-BE49-F238E27FC236}">
                <a16:creationId xmlns:a16="http://schemas.microsoft.com/office/drawing/2014/main" id="{12DB50E5-7AB7-4353-83AE-08E3373E83F6}"/>
              </a:ext>
            </a:extLst>
          </p:cNvPr>
          <p:cNvCxnSpPr>
            <a:cxnSpLocks/>
            <a:stCxn id="66" idx="1"/>
            <a:endCxn id="9" idx="1"/>
          </p:cNvCxnSpPr>
          <p:nvPr/>
        </p:nvCxnSpPr>
        <p:spPr>
          <a:xfrm flipV="1">
            <a:off x="4931507" y="3181512"/>
            <a:ext cx="462883" cy="135374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328">
            <a:extLst>
              <a:ext uri="{FF2B5EF4-FFF2-40B4-BE49-F238E27FC236}">
                <a16:creationId xmlns:a16="http://schemas.microsoft.com/office/drawing/2014/main" id="{D421FA35-25C0-4445-BA2B-E10CEF2748EA}"/>
              </a:ext>
            </a:extLst>
          </p:cNvPr>
          <p:cNvCxnSpPr>
            <a:cxnSpLocks/>
            <a:stCxn id="9" idx="3"/>
            <a:endCxn id="67" idx="1"/>
          </p:cNvCxnSpPr>
          <p:nvPr/>
        </p:nvCxnSpPr>
        <p:spPr>
          <a:xfrm>
            <a:off x="6521477" y="3181512"/>
            <a:ext cx="487046" cy="13331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328">
            <a:extLst>
              <a:ext uri="{FF2B5EF4-FFF2-40B4-BE49-F238E27FC236}">
                <a16:creationId xmlns:a16="http://schemas.microsoft.com/office/drawing/2014/main" id="{9BBE6B03-3100-4152-9DAD-D62B3E43E9C8}"/>
              </a:ext>
            </a:extLst>
          </p:cNvPr>
          <p:cNvCxnSpPr>
            <a:cxnSpLocks/>
            <a:stCxn id="67" idx="1"/>
            <a:endCxn id="39" idx="1"/>
          </p:cNvCxnSpPr>
          <p:nvPr/>
        </p:nvCxnSpPr>
        <p:spPr>
          <a:xfrm flipV="1">
            <a:off x="7008523" y="3259781"/>
            <a:ext cx="424855" cy="125487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" name="Cylinder 106">
            <a:extLst>
              <a:ext uri="{FF2B5EF4-FFF2-40B4-BE49-F238E27FC236}">
                <a16:creationId xmlns:a16="http://schemas.microsoft.com/office/drawing/2014/main" id="{468E9612-6066-457F-A441-A309EE16969E}"/>
              </a:ext>
            </a:extLst>
          </p:cNvPr>
          <p:cNvSpPr/>
          <p:nvPr/>
        </p:nvSpPr>
        <p:spPr>
          <a:xfrm>
            <a:off x="8673843" y="4533022"/>
            <a:ext cx="886968" cy="797484"/>
          </a:xfrm>
          <a:prstGeom prst="can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9064993-444A-4C41-8B29-E0812CAAF59E}"/>
              </a:ext>
            </a:extLst>
          </p:cNvPr>
          <p:cNvSpPr/>
          <p:nvPr/>
        </p:nvSpPr>
        <p:spPr>
          <a:xfrm>
            <a:off x="6369750" y="6091351"/>
            <a:ext cx="1382579" cy="269938"/>
          </a:xfrm>
          <a:prstGeom prst="roundRect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system test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C722747F-B874-46B5-98CD-ED78BE25E198}"/>
              </a:ext>
            </a:extLst>
          </p:cNvPr>
          <p:cNvSpPr/>
          <p:nvPr/>
        </p:nvSpPr>
        <p:spPr>
          <a:xfrm>
            <a:off x="4619716" y="6019603"/>
            <a:ext cx="1382579" cy="269938"/>
          </a:xfrm>
          <a:prstGeom prst="roundRect">
            <a:avLst/>
          </a:prstGeom>
          <a:solidFill>
            <a:schemeClr val="bg1">
              <a:lumMod val="7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unit test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7A301FE8-40E1-402E-9DF0-0FFC667FC781}"/>
              </a:ext>
            </a:extLst>
          </p:cNvPr>
          <p:cNvSpPr/>
          <p:nvPr/>
        </p:nvSpPr>
        <p:spPr>
          <a:xfrm>
            <a:off x="3838067" y="6719568"/>
            <a:ext cx="1382579" cy="269938"/>
          </a:xfrm>
          <a:prstGeom prst="round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build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B7309F2-E19F-4CEA-9939-88834D6A6B1D}"/>
              </a:ext>
            </a:extLst>
          </p:cNvPr>
          <p:cNvSpPr/>
          <p:nvPr/>
        </p:nvSpPr>
        <p:spPr>
          <a:xfrm>
            <a:off x="5278963" y="5492057"/>
            <a:ext cx="1382579" cy="269938"/>
          </a:xfrm>
          <a:prstGeom prst="roundRect">
            <a:avLst/>
          </a:prstGeom>
          <a:solidFill>
            <a:srgbClr val="FFC0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Helm</a:t>
            </a:r>
          </a:p>
        </p:txBody>
      </p:sp>
      <p:pic>
        <p:nvPicPr>
          <p:cNvPr id="164" name="image38.png">
            <a:extLst>
              <a:ext uri="{FF2B5EF4-FFF2-40B4-BE49-F238E27FC236}">
                <a16:creationId xmlns:a16="http://schemas.microsoft.com/office/drawing/2014/main" id="{EF81E772-B214-4BF3-9862-5CE283485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70283" y="455468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38.png">
            <a:extLst>
              <a:ext uri="{FF2B5EF4-FFF2-40B4-BE49-F238E27FC236}">
                <a16:creationId xmlns:a16="http://schemas.microsoft.com/office/drawing/2014/main" id="{7EC99B90-CDA6-4E0A-B114-9FED9F313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5016" y="4558978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38.png">
            <a:extLst>
              <a:ext uri="{FF2B5EF4-FFF2-40B4-BE49-F238E27FC236}">
                <a16:creationId xmlns:a16="http://schemas.microsoft.com/office/drawing/2014/main" id="{2C522014-748D-4842-8031-DBF0B950D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09172" y="461211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38.png">
            <a:extLst>
              <a:ext uri="{FF2B5EF4-FFF2-40B4-BE49-F238E27FC236}">
                <a16:creationId xmlns:a16="http://schemas.microsoft.com/office/drawing/2014/main" id="{1B85CF94-27E8-42A4-9325-190B772E0B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65883" y="4610043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38.png">
            <a:extLst>
              <a:ext uri="{FF2B5EF4-FFF2-40B4-BE49-F238E27FC236}">
                <a16:creationId xmlns:a16="http://schemas.microsoft.com/office/drawing/2014/main" id="{CB55702C-DE70-48D0-9C81-5E34937BF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89007" y="4636393"/>
            <a:ext cx="244483" cy="189939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69" name="Shape 328">
            <a:extLst>
              <a:ext uri="{FF2B5EF4-FFF2-40B4-BE49-F238E27FC236}">
                <a16:creationId xmlns:a16="http://schemas.microsoft.com/office/drawing/2014/main" id="{9B1849FB-6ED4-4F0A-B46B-1C5A314A6F3C}"/>
              </a:ext>
            </a:extLst>
          </p:cNvPr>
          <p:cNvCxnSpPr>
            <a:cxnSpLocks/>
            <a:stCxn id="107" idx="4"/>
            <a:endCxn id="40" idx="1"/>
          </p:cNvCxnSpPr>
          <p:nvPr/>
        </p:nvCxnSpPr>
        <p:spPr>
          <a:xfrm>
            <a:off x="9560811" y="4931764"/>
            <a:ext cx="2643332" cy="3227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D31355F-16BE-441B-933F-0D46F9C60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1058" y="3728718"/>
            <a:ext cx="189460" cy="48944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25C3332-7AEB-4EFD-BD34-3AD10F8A4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8794" y="3728718"/>
            <a:ext cx="189460" cy="489441"/>
          </a:xfrm>
          <a:prstGeom prst="rect">
            <a:avLst/>
          </a:prstGeom>
        </p:spPr>
      </p:pic>
      <p:pic>
        <p:nvPicPr>
          <p:cNvPr id="61" name="Shape 338" descr="Image result for kubernetes logo">
            <a:extLst>
              <a:ext uri="{FF2B5EF4-FFF2-40B4-BE49-F238E27FC236}">
                <a16:creationId xmlns:a16="http://schemas.microsoft.com/office/drawing/2014/main" id="{2E3CB88F-0072-4DE0-B4EC-E7CD43D7DEC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3695" y="2362825"/>
            <a:ext cx="457200" cy="456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EBF21-68CA-494F-BC13-D941E9AC7EF1}"/>
              </a:ext>
            </a:extLst>
          </p:cNvPr>
          <p:cNvGrpSpPr/>
          <p:nvPr/>
        </p:nvGrpSpPr>
        <p:grpSpPr>
          <a:xfrm>
            <a:off x="5558811" y="1514539"/>
            <a:ext cx="886968" cy="797484"/>
            <a:chOff x="5558811" y="1514539"/>
            <a:chExt cx="886968" cy="797484"/>
          </a:xfrm>
        </p:grpSpPr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32461990-0C57-487F-8CBD-618783CAA60D}"/>
                </a:ext>
              </a:extLst>
            </p:cNvPr>
            <p:cNvSpPr/>
            <p:nvPr/>
          </p:nvSpPr>
          <p:spPr>
            <a:xfrm>
              <a:off x="5558811" y="1514539"/>
              <a:ext cx="886968" cy="797484"/>
            </a:xfrm>
            <a:prstGeom prst="can">
              <a:avLst/>
            </a:prstGeom>
            <a:solidFill>
              <a:schemeClr val="bg1">
                <a:alpha val="68000"/>
              </a:schemeClr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ctr" anchorCtr="1">
              <a:noAutofit/>
            </a:bodyPr>
            <a:lstStyle/>
            <a:p>
              <a:pPr algn="ctr"/>
              <a:endParaRPr lang="en-US" sz="1000" dirty="0">
                <a:solidFill>
                  <a:srgbClr val="737373"/>
                </a:solidFill>
              </a:endParaRPr>
            </a:p>
          </p:txBody>
        </p:sp>
        <p:pic>
          <p:nvPicPr>
            <p:cNvPr id="64" name="Picture 2" descr="mage result for kubernetes helm logo">
              <a:extLst>
                <a:ext uri="{FF2B5EF4-FFF2-40B4-BE49-F238E27FC236}">
                  <a16:creationId xmlns:a16="http://schemas.microsoft.com/office/drawing/2014/main" id="{B1328291-F5D4-4ADA-B995-4D174B925331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695" y="1730129"/>
              <a:ext cx="457200" cy="47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693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ylinder 74">
            <a:extLst>
              <a:ext uri="{FF2B5EF4-FFF2-40B4-BE49-F238E27FC236}">
                <a16:creationId xmlns:a16="http://schemas.microsoft.com/office/drawing/2014/main" id="{8A110426-DD00-43F2-9347-F451C5B093F8}"/>
              </a:ext>
            </a:extLst>
          </p:cNvPr>
          <p:cNvSpPr/>
          <p:nvPr/>
        </p:nvSpPr>
        <p:spPr>
          <a:xfrm>
            <a:off x="2149040" y="4471755"/>
            <a:ext cx="886968" cy="797484"/>
          </a:xfrm>
          <a:prstGeom prst="can">
            <a:avLst/>
          </a:prstGeom>
          <a:solidFill>
            <a:schemeClr val="bg1">
              <a:lumMod val="85000"/>
              <a:alpha val="68000"/>
            </a:scheme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E32D34B2-8765-4D2A-BB1A-D8ACC959EF66}"/>
              </a:ext>
            </a:extLst>
          </p:cNvPr>
          <p:cNvSpPr/>
          <p:nvPr/>
        </p:nvSpPr>
        <p:spPr>
          <a:xfrm>
            <a:off x="4488023" y="4535258"/>
            <a:ext cx="886968" cy="797484"/>
          </a:xfrm>
          <a:prstGeom prst="can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F9E6F5F2-7D45-43CC-BCBF-67342328D360}"/>
              </a:ext>
            </a:extLst>
          </p:cNvPr>
          <p:cNvSpPr/>
          <p:nvPr/>
        </p:nvSpPr>
        <p:spPr>
          <a:xfrm>
            <a:off x="6565039" y="4514651"/>
            <a:ext cx="886968" cy="797484"/>
          </a:xfrm>
          <a:prstGeom prst="can">
            <a:avLst/>
          </a:prstGeom>
          <a:solidFill>
            <a:srgbClr val="FFC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128BE4D0-7E13-4539-8301-3029C0A74672}"/>
              </a:ext>
            </a:extLst>
          </p:cNvPr>
          <p:cNvSpPr/>
          <p:nvPr/>
        </p:nvSpPr>
        <p:spPr>
          <a:xfrm>
            <a:off x="8673843" y="4533022"/>
            <a:ext cx="886968" cy="797484"/>
          </a:xfrm>
          <a:prstGeom prst="can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038FDC4-A88D-4F6D-9FBE-38190484645C}"/>
              </a:ext>
            </a:extLst>
          </p:cNvPr>
          <p:cNvGrpSpPr/>
          <p:nvPr/>
        </p:nvGrpSpPr>
        <p:grpSpPr>
          <a:xfrm>
            <a:off x="5558811" y="1514539"/>
            <a:ext cx="886968" cy="797484"/>
            <a:chOff x="5558811" y="1514539"/>
            <a:chExt cx="886968" cy="797484"/>
          </a:xfrm>
        </p:grpSpPr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id="{2215B934-C10A-4599-9642-F0C2FCEA6952}"/>
                </a:ext>
              </a:extLst>
            </p:cNvPr>
            <p:cNvSpPr/>
            <p:nvPr/>
          </p:nvSpPr>
          <p:spPr>
            <a:xfrm>
              <a:off x="5558811" y="1514539"/>
              <a:ext cx="886968" cy="797484"/>
            </a:xfrm>
            <a:prstGeom prst="can">
              <a:avLst/>
            </a:prstGeom>
            <a:solidFill>
              <a:schemeClr val="bg1">
                <a:alpha val="68000"/>
              </a:schemeClr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ctr" anchorCtr="1">
              <a:noAutofit/>
            </a:bodyPr>
            <a:lstStyle/>
            <a:p>
              <a:pPr algn="ctr"/>
              <a:endParaRPr lang="en-US" sz="1000" dirty="0">
                <a:solidFill>
                  <a:srgbClr val="737373"/>
                </a:solidFill>
              </a:endParaRPr>
            </a:p>
          </p:txBody>
        </p:sp>
        <p:pic>
          <p:nvPicPr>
            <p:cNvPr id="81" name="Picture 2" descr="mage result for kubernetes helm logo">
              <a:extLst>
                <a:ext uri="{FF2B5EF4-FFF2-40B4-BE49-F238E27FC236}">
                  <a16:creationId xmlns:a16="http://schemas.microsoft.com/office/drawing/2014/main" id="{349FA537-A295-4DC1-BE43-C05C6B13E62C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695" y="1730129"/>
              <a:ext cx="457200" cy="47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Shape 328">
            <a:extLst>
              <a:ext uri="{FF2B5EF4-FFF2-40B4-BE49-F238E27FC236}">
                <a16:creationId xmlns:a16="http://schemas.microsoft.com/office/drawing/2014/main" id="{97BCE6EA-403E-43D2-BCDF-4A6D39052465}"/>
              </a:ext>
            </a:extLst>
          </p:cNvPr>
          <p:cNvCxnSpPr>
            <a:cxnSpLocks/>
            <a:stCxn id="46" idx="3"/>
            <a:endCxn id="40" idx="1"/>
          </p:cNvCxnSpPr>
          <p:nvPr/>
        </p:nvCxnSpPr>
        <p:spPr>
          <a:xfrm flipV="1">
            <a:off x="11015912" y="1505975"/>
            <a:ext cx="1188231" cy="343531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82DF65-6E60-414E-A8B6-CC36E50B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 Hybrid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5251-5668-4CF1-8FDE-F743F72EE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18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Shape 322">
            <a:extLst>
              <a:ext uri="{FF2B5EF4-FFF2-40B4-BE49-F238E27FC236}">
                <a16:creationId xmlns:a16="http://schemas.microsoft.com/office/drawing/2014/main" id="{F2E6B260-F845-4D64-9464-657A0D013F80}"/>
              </a:ext>
            </a:extLst>
          </p:cNvPr>
          <p:cNvSpPr/>
          <p:nvPr/>
        </p:nvSpPr>
        <p:spPr>
          <a:xfrm>
            <a:off x="341949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Code config change</a:t>
            </a:r>
          </a:p>
        </p:txBody>
      </p:sp>
      <p:sp>
        <p:nvSpPr>
          <p:cNvPr id="7" name="Shape 322">
            <a:extLst>
              <a:ext uri="{FF2B5EF4-FFF2-40B4-BE49-F238E27FC236}">
                <a16:creationId xmlns:a16="http://schemas.microsoft.com/office/drawing/2014/main" id="{C8DBB72F-231C-4684-8561-CFBB26AF046B}"/>
              </a:ext>
            </a:extLst>
          </p:cNvPr>
          <p:cNvSpPr/>
          <p:nvPr/>
        </p:nvSpPr>
        <p:spPr>
          <a:xfrm>
            <a:off x="1558906" y="2891832"/>
            <a:ext cx="914400" cy="579360"/>
          </a:xfrm>
          <a:prstGeom prst="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Build</a:t>
            </a:r>
          </a:p>
        </p:txBody>
      </p:sp>
      <p:sp>
        <p:nvSpPr>
          <p:cNvPr id="9" name="Shape 322">
            <a:extLst>
              <a:ext uri="{FF2B5EF4-FFF2-40B4-BE49-F238E27FC236}">
                <a16:creationId xmlns:a16="http://schemas.microsoft.com/office/drawing/2014/main" id="{CCB4D728-9008-454A-A500-7228788F0FA8}"/>
              </a:ext>
            </a:extLst>
          </p:cNvPr>
          <p:cNvSpPr/>
          <p:nvPr/>
        </p:nvSpPr>
        <p:spPr>
          <a:xfrm>
            <a:off x="5394390" y="2891832"/>
            <a:ext cx="1127087" cy="57936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737373"/>
                </a:solidFill>
              </a:rPr>
              <a:t>Deploy Helm Chart</a:t>
            </a:r>
          </a:p>
        </p:txBody>
      </p:sp>
      <p:pic>
        <p:nvPicPr>
          <p:cNvPr id="12" name="Shape 333" descr="Image result for github logo">
            <a:extLst>
              <a:ext uri="{FF2B5EF4-FFF2-40B4-BE49-F238E27FC236}">
                <a16:creationId xmlns:a16="http://schemas.microsoft.com/office/drawing/2014/main" id="{23CFE25B-E68D-4F75-8284-05861003F3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46" y="1993407"/>
            <a:ext cx="639840" cy="639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328">
            <a:extLst>
              <a:ext uri="{FF2B5EF4-FFF2-40B4-BE49-F238E27FC236}">
                <a16:creationId xmlns:a16="http://schemas.microsoft.com/office/drawing/2014/main" id="{48BC76A4-D8F9-4192-BC83-4D515EDD71AC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592524" y="3259784"/>
            <a:ext cx="792684" cy="121197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28">
            <a:extLst>
              <a:ext uri="{FF2B5EF4-FFF2-40B4-BE49-F238E27FC236}">
                <a16:creationId xmlns:a16="http://schemas.microsoft.com/office/drawing/2014/main" id="{23CCC9E5-9BC9-42F3-B995-5C0EED73A13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482488" y="3259784"/>
            <a:ext cx="449019" cy="127547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328">
            <a:extLst>
              <a:ext uri="{FF2B5EF4-FFF2-40B4-BE49-F238E27FC236}">
                <a16:creationId xmlns:a16="http://schemas.microsoft.com/office/drawing/2014/main" id="{3A4FEB56-2C23-4510-8063-31C3F47ADC7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530658" y="3259781"/>
            <a:ext cx="586669" cy="127324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9" name="Shape 334" descr="Image result for jenkins logo">
            <a:extLst>
              <a:ext uri="{FF2B5EF4-FFF2-40B4-BE49-F238E27FC236}">
                <a16:creationId xmlns:a16="http://schemas.microsoft.com/office/drawing/2014/main" id="{89CDFBAE-F750-4234-9038-ABB7730AD10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r="73989"/>
          <a:stretch/>
        </p:blipFill>
        <p:spPr>
          <a:xfrm>
            <a:off x="5693811" y="6719568"/>
            <a:ext cx="494187" cy="640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328">
            <a:extLst>
              <a:ext uri="{FF2B5EF4-FFF2-40B4-BE49-F238E27FC236}">
                <a16:creationId xmlns:a16="http://schemas.microsoft.com/office/drawing/2014/main" id="{7203CFDE-0D60-40A3-9179-25C36E859899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5940905" y="3471192"/>
            <a:ext cx="1702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" name="Shape 328">
            <a:extLst>
              <a:ext uri="{FF2B5EF4-FFF2-40B4-BE49-F238E27FC236}">
                <a16:creationId xmlns:a16="http://schemas.microsoft.com/office/drawing/2014/main" id="{28CC8858-F82E-43A3-BCF7-532F7011BAB3}"/>
              </a:ext>
            </a:extLst>
          </p:cNvPr>
          <p:cNvCxnSpPr>
            <a:cxnSpLocks/>
            <a:stCxn id="19" idx="0"/>
            <a:endCxn id="37" idx="2"/>
          </p:cNvCxnSpPr>
          <p:nvPr/>
        </p:nvCxnSpPr>
        <p:spPr>
          <a:xfrm flipH="1" flipV="1">
            <a:off x="3933848" y="3886200"/>
            <a:ext cx="2007057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" name="Shape 328">
            <a:extLst>
              <a:ext uri="{FF2B5EF4-FFF2-40B4-BE49-F238E27FC236}">
                <a16:creationId xmlns:a16="http://schemas.microsoft.com/office/drawing/2014/main" id="{8172CB55-B7A4-4D33-9B7D-D4CD56A3B268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2016106" y="3471192"/>
            <a:ext cx="3924799" cy="324837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28">
            <a:extLst>
              <a:ext uri="{FF2B5EF4-FFF2-40B4-BE49-F238E27FC236}">
                <a16:creationId xmlns:a16="http://schemas.microsoft.com/office/drawing/2014/main" id="{6938AFCE-2C06-4B8F-88E7-AF19E3C48387}"/>
              </a:ext>
            </a:extLst>
          </p:cNvPr>
          <p:cNvCxnSpPr>
            <a:cxnSpLocks/>
            <a:stCxn id="46" idx="3"/>
            <a:endCxn id="62" idx="1"/>
          </p:cNvCxnSpPr>
          <p:nvPr/>
        </p:nvCxnSpPr>
        <p:spPr>
          <a:xfrm>
            <a:off x="11015912" y="4941291"/>
            <a:ext cx="1201559" cy="149985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9D07DB7-FCD9-4CD7-BE47-16B1E56F1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067" y="4563871"/>
            <a:ext cx="644364" cy="896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DBF67A8-62BE-4C98-84FD-3E4F641C8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5883" y="3963486"/>
            <a:ext cx="772733" cy="914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1C3345-A1E9-46FB-8B37-878EA39CF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1058" y="3728718"/>
            <a:ext cx="189460" cy="4894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53587-0039-4683-9A4E-89E71D871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794" y="3728718"/>
            <a:ext cx="189460" cy="489441"/>
          </a:xfrm>
          <a:prstGeom prst="rect">
            <a:avLst/>
          </a:prstGeom>
        </p:spPr>
      </p:pic>
      <p:cxnSp>
        <p:nvCxnSpPr>
          <p:cNvPr id="31" name="Shape 328">
            <a:extLst>
              <a:ext uri="{FF2B5EF4-FFF2-40B4-BE49-F238E27FC236}">
                <a16:creationId xmlns:a16="http://schemas.microsoft.com/office/drawing/2014/main" id="{9D7DDF0F-391E-4CB5-887F-EAF2A53AE743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5940905" y="3886200"/>
            <a:ext cx="2041113" cy="28333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BAD69503-96E6-4E0D-B86B-CDF4CDF8A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2279" y="4844393"/>
            <a:ext cx="823633" cy="1937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3F6208-3E30-40FD-BE77-922525B7A697}"/>
              </a:ext>
            </a:extLst>
          </p:cNvPr>
          <p:cNvSpPr txBox="1"/>
          <p:nvPr/>
        </p:nvSpPr>
        <p:spPr>
          <a:xfrm>
            <a:off x="8823992" y="6783710"/>
            <a:ext cx="1616753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Triggers deployment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EA334DA-2B44-4815-BBDF-18546802542E}"/>
              </a:ext>
            </a:extLst>
          </p:cNvPr>
          <p:cNvGrpSpPr/>
          <p:nvPr/>
        </p:nvGrpSpPr>
        <p:grpSpPr>
          <a:xfrm>
            <a:off x="12194639" y="2943516"/>
            <a:ext cx="1315651" cy="2069693"/>
            <a:chOff x="8644586" y="191884"/>
            <a:chExt cx="1315651" cy="3488032"/>
          </a:xfrm>
        </p:grpSpPr>
        <p:sp>
          <p:nvSpPr>
            <p:cNvPr id="52" name="Shape 322">
              <a:extLst>
                <a:ext uri="{FF2B5EF4-FFF2-40B4-BE49-F238E27FC236}">
                  <a16:creationId xmlns:a16="http://schemas.microsoft.com/office/drawing/2014/main" id="{B33422C2-3766-4327-B0F8-248FADCE8D72}"/>
                </a:ext>
              </a:extLst>
            </p:cNvPr>
            <p:cNvSpPr/>
            <p:nvPr/>
          </p:nvSpPr>
          <p:spPr>
            <a:xfrm>
              <a:off x="8644586" y="191884"/>
              <a:ext cx="1315651" cy="34880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Other Environment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53" name="Shape 322">
              <a:extLst>
                <a:ext uri="{FF2B5EF4-FFF2-40B4-BE49-F238E27FC236}">
                  <a16:creationId xmlns:a16="http://schemas.microsoft.com/office/drawing/2014/main" id="{04DF441B-6C00-4A66-8645-BCF602004CD7}"/>
                </a:ext>
              </a:extLst>
            </p:cNvPr>
            <p:cNvSpPr/>
            <p:nvPr/>
          </p:nvSpPr>
          <p:spPr>
            <a:xfrm>
              <a:off x="8738869" y="450470"/>
              <a:ext cx="1127087" cy="1217302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</p:grpSp>
      <p:cxnSp>
        <p:nvCxnSpPr>
          <p:cNvPr id="55" name="Shape 328">
            <a:extLst>
              <a:ext uri="{FF2B5EF4-FFF2-40B4-BE49-F238E27FC236}">
                <a16:creationId xmlns:a16="http://schemas.microsoft.com/office/drawing/2014/main" id="{376DC435-74C1-460F-9875-C662657716D7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11015912" y="3978363"/>
            <a:ext cx="1178727" cy="96292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D99F22D-D6DE-4F09-8556-C7D2F8A3A959}"/>
              </a:ext>
            </a:extLst>
          </p:cNvPr>
          <p:cNvGrpSpPr/>
          <p:nvPr/>
        </p:nvGrpSpPr>
        <p:grpSpPr>
          <a:xfrm>
            <a:off x="3385208" y="2633368"/>
            <a:ext cx="1097280" cy="1252832"/>
            <a:chOff x="3521771" y="2633368"/>
            <a:chExt cx="1097280" cy="1252832"/>
          </a:xfrm>
        </p:grpSpPr>
        <p:sp>
          <p:nvSpPr>
            <p:cNvPr id="37" name="Shape 322">
              <a:extLst>
                <a:ext uri="{FF2B5EF4-FFF2-40B4-BE49-F238E27FC236}">
                  <a16:creationId xmlns:a16="http://schemas.microsoft.com/office/drawing/2014/main" id="{37595376-93A0-4153-A59A-E3C927AEA2DC}"/>
                </a:ext>
              </a:extLst>
            </p:cNvPr>
            <p:cNvSpPr/>
            <p:nvPr/>
          </p:nvSpPr>
          <p:spPr>
            <a:xfrm>
              <a:off x="3521771" y="2633368"/>
              <a:ext cx="1097280" cy="1252832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Dev</a:t>
              </a:r>
            </a:p>
          </p:txBody>
        </p:sp>
        <p:sp>
          <p:nvSpPr>
            <p:cNvPr id="8" name="Shape 322">
              <a:extLst>
                <a:ext uri="{FF2B5EF4-FFF2-40B4-BE49-F238E27FC236}">
                  <a16:creationId xmlns:a16="http://schemas.microsoft.com/office/drawing/2014/main" id="{029552AA-F15B-4ACB-8084-463261952403}"/>
                </a:ext>
              </a:extLst>
            </p:cNvPr>
            <p:cNvSpPr/>
            <p:nvPr/>
          </p:nvSpPr>
          <p:spPr>
            <a:xfrm>
              <a:off x="3613211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Test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9790CCB-6269-42CD-AE80-54143EECB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45210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C3B16A-B00A-48E2-A70F-6B77AEC5C2BE}"/>
              </a:ext>
            </a:extLst>
          </p:cNvPr>
          <p:cNvGrpSpPr/>
          <p:nvPr/>
        </p:nvGrpSpPr>
        <p:grpSpPr>
          <a:xfrm>
            <a:off x="7433378" y="2633362"/>
            <a:ext cx="1097280" cy="1252838"/>
            <a:chOff x="8373184" y="2633362"/>
            <a:chExt cx="1097280" cy="1252838"/>
          </a:xfrm>
        </p:grpSpPr>
        <p:sp>
          <p:nvSpPr>
            <p:cNvPr id="39" name="Shape 322">
              <a:extLst>
                <a:ext uri="{FF2B5EF4-FFF2-40B4-BE49-F238E27FC236}">
                  <a16:creationId xmlns:a16="http://schemas.microsoft.com/office/drawing/2014/main" id="{2C9C6878-D1DE-4C1F-96BB-F4BA519AD013}"/>
                </a:ext>
              </a:extLst>
            </p:cNvPr>
            <p:cNvSpPr/>
            <p:nvPr/>
          </p:nvSpPr>
          <p:spPr>
            <a:xfrm>
              <a:off x="8373184" y="2633362"/>
              <a:ext cx="1097280" cy="1252838"/>
            </a:xfrm>
            <a:prstGeom prst="rect">
              <a:avLst/>
            </a:prstGeom>
            <a:solidFill>
              <a:srgbClr val="FFFF00">
                <a:alpha val="68000"/>
              </a:srgb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QA</a:t>
              </a:r>
            </a:p>
          </p:txBody>
        </p:sp>
        <p:sp>
          <p:nvSpPr>
            <p:cNvPr id="10" name="Shape 322">
              <a:extLst>
                <a:ext uri="{FF2B5EF4-FFF2-40B4-BE49-F238E27FC236}">
                  <a16:creationId xmlns:a16="http://schemas.microsoft.com/office/drawing/2014/main" id="{8217CC16-19E5-4865-B3D0-8A1478D1D229}"/>
                </a:ext>
              </a:extLst>
            </p:cNvPr>
            <p:cNvSpPr/>
            <p:nvPr/>
          </p:nvSpPr>
          <p:spPr>
            <a:xfrm>
              <a:off x="8464624" y="2705558"/>
              <a:ext cx="914400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737373"/>
                  </a:solidFill>
                </a:rPr>
                <a:t>StagingQA</a:t>
              </a:r>
              <a:endParaRPr lang="en-US" sz="1200" dirty="0">
                <a:solidFill>
                  <a:srgbClr val="737373"/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A063B4F-DB81-4722-BB28-18D02D2C1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45877" y="3410900"/>
              <a:ext cx="256679" cy="30862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381A08-4C4F-4928-A0C6-000116CD841E}"/>
              </a:ext>
            </a:extLst>
          </p:cNvPr>
          <p:cNvGrpSpPr/>
          <p:nvPr/>
        </p:nvGrpSpPr>
        <p:grpSpPr>
          <a:xfrm>
            <a:off x="12204143" y="490089"/>
            <a:ext cx="1315651" cy="2031771"/>
            <a:chOff x="8644585" y="3954048"/>
            <a:chExt cx="1315651" cy="2031771"/>
          </a:xfrm>
        </p:grpSpPr>
        <p:sp>
          <p:nvSpPr>
            <p:cNvPr id="40" name="Shape 322">
              <a:extLst>
                <a:ext uri="{FF2B5EF4-FFF2-40B4-BE49-F238E27FC236}">
                  <a16:creationId xmlns:a16="http://schemas.microsoft.com/office/drawing/2014/main" id="{0046E375-F2E8-4BA4-8959-18273BBCA064}"/>
                </a:ext>
              </a:extLst>
            </p:cNvPr>
            <p:cNvSpPr/>
            <p:nvPr/>
          </p:nvSpPr>
          <p:spPr>
            <a:xfrm>
              <a:off x="8644585" y="3954048"/>
              <a:ext cx="1315651" cy="203177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ICP 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11" name="Shape 322">
              <a:extLst>
                <a:ext uri="{FF2B5EF4-FFF2-40B4-BE49-F238E27FC236}">
                  <a16:creationId xmlns:a16="http://schemas.microsoft.com/office/drawing/2014/main" id="{762F7030-1F72-4266-A9DB-6523470CAF1E}"/>
                </a:ext>
              </a:extLst>
            </p:cNvPr>
            <p:cNvSpPr/>
            <p:nvPr/>
          </p:nvSpPr>
          <p:spPr>
            <a:xfrm>
              <a:off x="8738868" y="4212633"/>
              <a:ext cx="1127087" cy="579360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2F89AC8-5A3E-4D62-A15F-8F7F07FD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32037" y="5175935"/>
              <a:ext cx="256679" cy="30862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11151CE-03F7-450C-B36C-9CF35963C220}"/>
              </a:ext>
            </a:extLst>
          </p:cNvPr>
          <p:cNvGrpSpPr/>
          <p:nvPr/>
        </p:nvGrpSpPr>
        <p:grpSpPr>
          <a:xfrm>
            <a:off x="12217471" y="5406298"/>
            <a:ext cx="1315651" cy="2069693"/>
            <a:chOff x="8644586" y="191884"/>
            <a:chExt cx="1315651" cy="3488032"/>
          </a:xfrm>
        </p:grpSpPr>
        <p:sp>
          <p:nvSpPr>
            <p:cNvPr id="62" name="Shape 322">
              <a:extLst>
                <a:ext uri="{FF2B5EF4-FFF2-40B4-BE49-F238E27FC236}">
                  <a16:creationId xmlns:a16="http://schemas.microsoft.com/office/drawing/2014/main" id="{0163BD54-D2B6-46AD-A929-6B54C44E6A29}"/>
                </a:ext>
              </a:extLst>
            </p:cNvPr>
            <p:cNvSpPr/>
            <p:nvPr/>
          </p:nvSpPr>
          <p:spPr>
            <a:xfrm>
              <a:off x="8644586" y="191884"/>
              <a:ext cx="1315651" cy="34880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 w="19050" cap="flat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Other Environment</a:t>
              </a:r>
            </a:p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</a:t>
              </a:r>
            </a:p>
          </p:txBody>
        </p:sp>
        <p:sp>
          <p:nvSpPr>
            <p:cNvPr id="63" name="Shape 322">
              <a:extLst>
                <a:ext uri="{FF2B5EF4-FFF2-40B4-BE49-F238E27FC236}">
                  <a16:creationId xmlns:a16="http://schemas.microsoft.com/office/drawing/2014/main" id="{DF55C5BC-591B-4837-8A65-F5B59F333C2A}"/>
                </a:ext>
              </a:extLst>
            </p:cNvPr>
            <p:cNvSpPr/>
            <p:nvPr/>
          </p:nvSpPr>
          <p:spPr>
            <a:xfrm>
              <a:off x="8738869" y="450470"/>
              <a:ext cx="1127087" cy="1217302"/>
            </a:xfrm>
            <a:prstGeom prst="rect">
              <a:avLst/>
            </a:prstGeom>
            <a:noFill/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1462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rgbClr val="737373"/>
                  </a:solidFill>
                </a:rPr>
                <a:t>Production Deployment</a:t>
              </a:r>
            </a:p>
          </p:txBody>
        </p: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A4074A85-275B-4931-A2F2-0452B0B93338}"/>
              </a:ext>
            </a:extLst>
          </p:cNvPr>
          <p:cNvSpPr/>
          <p:nvPr/>
        </p:nvSpPr>
        <p:spPr>
          <a:xfrm>
            <a:off x="344889" y="4471755"/>
            <a:ext cx="884737" cy="797484"/>
          </a:xfrm>
          <a:prstGeom prst="can">
            <a:avLst/>
          </a:prstGeom>
          <a:solidFill>
            <a:schemeClr val="bg1"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46280" tIns="146280" rIns="14628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Dev</a:t>
            </a:r>
          </a:p>
          <a:p>
            <a:pPr algn="ctr"/>
            <a:r>
              <a:rPr lang="en-US" sz="1000" dirty="0">
                <a:solidFill>
                  <a:srgbClr val="737373"/>
                </a:solidFill>
              </a:rPr>
              <a:t>Registries</a:t>
            </a:r>
          </a:p>
        </p:txBody>
      </p:sp>
      <p:cxnSp>
        <p:nvCxnSpPr>
          <p:cNvPr id="68" name="Shape 328">
            <a:extLst>
              <a:ext uri="{FF2B5EF4-FFF2-40B4-BE49-F238E27FC236}">
                <a16:creationId xmlns:a16="http://schemas.microsoft.com/office/drawing/2014/main" id="{97C5A02C-F4F1-46B5-AD0A-879D87C74889}"/>
              </a:ext>
            </a:extLst>
          </p:cNvPr>
          <p:cNvCxnSpPr>
            <a:cxnSpLocks/>
            <a:stCxn id="65" idx="1"/>
            <a:endCxn id="5" idx="2"/>
          </p:cNvCxnSpPr>
          <p:nvPr/>
        </p:nvCxnSpPr>
        <p:spPr>
          <a:xfrm flipV="1">
            <a:off x="787258" y="3471192"/>
            <a:ext cx="11891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328">
            <a:extLst>
              <a:ext uri="{FF2B5EF4-FFF2-40B4-BE49-F238E27FC236}">
                <a16:creationId xmlns:a16="http://schemas.microsoft.com/office/drawing/2014/main" id="{2378294A-FE8D-4741-9E54-32E3F28C8C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16106" y="3471192"/>
            <a:ext cx="576418" cy="100056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328">
            <a:extLst>
              <a:ext uri="{FF2B5EF4-FFF2-40B4-BE49-F238E27FC236}">
                <a16:creationId xmlns:a16="http://schemas.microsoft.com/office/drawing/2014/main" id="{93DA1661-CB18-4F35-B944-BAF21CCF547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256349" y="3181512"/>
            <a:ext cx="302557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328">
            <a:extLst>
              <a:ext uri="{FF2B5EF4-FFF2-40B4-BE49-F238E27FC236}">
                <a16:creationId xmlns:a16="http://schemas.microsoft.com/office/drawing/2014/main" id="{12DB50E5-7AB7-4353-83AE-08E3373E83F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31507" y="3181512"/>
            <a:ext cx="462883" cy="135374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328">
            <a:extLst>
              <a:ext uri="{FF2B5EF4-FFF2-40B4-BE49-F238E27FC236}">
                <a16:creationId xmlns:a16="http://schemas.microsoft.com/office/drawing/2014/main" id="{D421FA35-25C0-4445-BA2B-E10CEF2748E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521477" y="3181512"/>
            <a:ext cx="487046" cy="13331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328">
            <a:extLst>
              <a:ext uri="{FF2B5EF4-FFF2-40B4-BE49-F238E27FC236}">
                <a16:creationId xmlns:a16="http://schemas.microsoft.com/office/drawing/2014/main" id="{9BBE6B03-3100-4152-9DAD-D62B3E43E9C8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008523" y="3259781"/>
            <a:ext cx="424855" cy="125487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CD3B6BB-6392-4E74-9BB6-78F0344D2C30}"/>
              </a:ext>
            </a:extLst>
          </p:cNvPr>
          <p:cNvSpPr/>
          <p:nvPr/>
        </p:nvSpPr>
        <p:spPr>
          <a:xfrm>
            <a:off x="9521749" y="3712337"/>
            <a:ext cx="2138054" cy="66066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3"/>
                </a:solidFill>
              </a:rPr>
              <a:t>Production releases of hybrid applications / services across enterprise</a:t>
            </a:r>
            <a:endParaRPr lang="en-US" sz="1000" dirty="0"/>
          </a:p>
          <a:p>
            <a:pPr marL="120650" indent="-1206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135" name="Shape 328">
            <a:extLst>
              <a:ext uri="{FF2B5EF4-FFF2-40B4-BE49-F238E27FC236}">
                <a16:creationId xmlns:a16="http://schemas.microsoft.com/office/drawing/2014/main" id="{3F082D3D-B113-4D17-8439-1AC1D5E5B423}"/>
              </a:ext>
            </a:extLst>
          </p:cNvPr>
          <p:cNvCxnSpPr>
            <a:cxnSpLocks/>
            <a:stCxn id="134" idx="2"/>
            <a:endCxn id="46" idx="0"/>
          </p:cNvCxnSpPr>
          <p:nvPr/>
        </p:nvCxnSpPr>
        <p:spPr>
          <a:xfrm>
            <a:off x="10590776" y="4373002"/>
            <a:ext cx="13320" cy="47139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EFAB58A-0921-4FEB-BDFA-B1F0802BE193}"/>
              </a:ext>
            </a:extLst>
          </p:cNvPr>
          <p:cNvCxnSpPr>
            <a:cxnSpLocks/>
            <a:stCxn id="19" idx="3"/>
            <a:endCxn id="46" idx="2"/>
          </p:cNvCxnSpPr>
          <p:nvPr/>
        </p:nvCxnSpPr>
        <p:spPr>
          <a:xfrm flipV="1">
            <a:off x="6187998" y="5038189"/>
            <a:ext cx="4416098" cy="2001419"/>
          </a:xfrm>
          <a:prstGeom prst="bentConnector2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9064993-444A-4C41-8B29-E0812CAAF59E}"/>
              </a:ext>
            </a:extLst>
          </p:cNvPr>
          <p:cNvSpPr/>
          <p:nvPr/>
        </p:nvSpPr>
        <p:spPr>
          <a:xfrm>
            <a:off x="6369750" y="6091351"/>
            <a:ext cx="1382579" cy="269938"/>
          </a:xfrm>
          <a:prstGeom prst="roundRect">
            <a:avLst/>
          </a:prstGeom>
          <a:solidFill>
            <a:srgbClr val="FFFF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system test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C722747F-B874-46B5-98CD-ED78BE25E198}"/>
              </a:ext>
            </a:extLst>
          </p:cNvPr>
          <p:cNvSpPr/>
          <p:nvPr/>
        </p:nvSpPr>
        <p:spPr>
          <a:xfrm>
            <a:off x="4619716" y="6019603"/>
            <a:ext cx="1382579" cy="269938"/>
          </a:xfrm>
          <a:prstGeom prst="roundRect">
            <a:avLst/>
          </a:prstGeom>
          <a:solidFill>
            <a:schemeClr val="bg1">
              <a:lumMod val="75000"/>
              <a:alpha val="68000"/>
            </a:scheme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unit test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7A301FE8-40E1-402E-9DF0-0FFC667FC781}"/>
              </a:ext>
            </a:extLst>
          </p:cNvPr>
          <p:cNvSpPr/>
          <p:nvPr/>
        </p:nvSpPr>
        <p:spPr>
          <a:xfrm>
            <a:off x="3838067" y="6719568"/>
            <a:ext cx="1382579" cy="269938"/>
          </a:xfrm>
          <a:prstGeom prst="roundRect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build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B7309F2-E19F-4CEA-9939-88834D6A6B1D}"/>
              </a:ext>
            </a:extLst>
          </p:cNvPr>
          <p:cNvSpPr/>
          <p:nvPr/>
        </p:nvSpPr>
        <p:spPr>
          <a:xfrm>
            <a:off x="5278963" y="5492057"/>
            <a:ext cx="1382579" cy="269938"/>
          </a:xfrm>
          <a:prstGeom prst="roundRect">
            <a:avLst/>
          </a:prstGeom>
          <a:solidFill>
            <a:srgbClr val="FFC000">
              <a:alpha val="68000"/>
            </a:srgbClr>
          </a:solidFill>
          <a:ln w="19050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91440" rIns="91440" bIns="91440" anchor="ctr" anchorCtr="1">
            <a:noAutofit/>
          </a:bodyPr>
          <a:lstStyle/>
          <a:p>
            <a:pPr algn="ctr"/>
            <a:r>
              <a:rPr lang="en-US" sz="1000" dirty="0">
                <a:solidFill>
                  <a:srgbClr val="737373"/>
                </a:solidFill>
              </a:rPr>
              <a:t>Triggers Helm</a:t>
            </a:r>
          </a:p>
        </p:txBody>
      </p:sp>
      <p:pic>
        <p:nvPicPr>
          <p:cNvPr id="164" name="image38.png">
            <a:extLst>
              <a:ext uri="{FF2B5EF4-FFF2-40B4-BE49-F238E27FC236}">
                <a16:creationId xmlns:a16="http://schemas.microsoft.com/office/drawing/2014/main" id="{EF81E772-B214-4BF3-9862-5CE283485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70283" y="455468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38.png">
            <a:extLst>
              <a:ext uri="{FF2B5EF4-FFF2-40B4-BE49-F238E27FC236}">
                <a16:creationId xmlns:a16="http://schemas.microsoft.com/office/drawing/2014/main" id="{7EC99B90-CDA6-4E0A-B114-9FED9F3132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5016" y="4558978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38.png">
            <a:extLst>
              <a:ext uri="{FF2B5EF4-FFF2-40B4-BE49-F238E27FC236}">
                <a16:creationId xmlns:a16="http://schemas.microsoft.com/office/drawing/2014/main" id="{2C522014-748D-4842-8031-DBF0B950DB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09172" y="4612111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38.png">
            <a:extLst>
              <a:ext uri="{FF2B5EF4-FFF2-40B4-BE49-F238E27FC236}">
                <a16:creationId xmlns:a16="http://schemas.microsoft.com/office/drawing/2014/main" id="{1B85CF94-27E8-42A4-9325-190B772E0B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65883" y="4610043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38.png">
            <a:extLst>
              <a:ext uri="{FF2B5EF4-FFF2-40B4-BE49-F238E27FC236}">
                <a16:creationId xmlns:a16="http://schemas.microsoft.com/office/drawing/2014/main" id="{CB55702C-DE70-48D0-9C81-5E34937BF4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989007" y="4636393"/>
            <a:ext cx="244483" cy="189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Shape 338" descr="Image result for kubernetes logo">
            <a:extLst>
              <a:ext uri="{FF2B5EF4-FFF2-40B4-BE49-F238E27FC236}">
                <a16:creationId xmlns:a16="http://schemas.microsoft.com/office/drawing/2014/main" id="{1E0CC701-A7BB-46BB-8C00-53C36155508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73695" y="2362825"/>
            <a:ext cx="457200" cy="456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06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After completing this lecture, you will be able to:</a:t>
            </a:r>
          </a:p>
          <a:p>
            <a:pPr lvl="1"/>
            <a:r>
              <a:rPr lang="en-US" dirty="0"/>
              <a:t>Describe Continuous Integration and Continuous Deployment (CI/CD)</a:t>
            </a:r>
          </a:p>
          <a:p>
            <a:pPr lvl="1"/>
            <a:r>
              <a:rPr lang="en-US" dirty="0"/>
              <a:t>Describe the Continuous Integration and Continuous Deployment capabilities in IBM Cloud Private (ICP)</a:t>
            </a:r>
          </a:p>
          <a:p>
            <a:pPr lvl="1"/>
            <a:r>
              <a:rPr lang="en-US" dirty="0"/>
              <a:t>Describe the build automation technologies in IBM Cloud Private</a:t>
            </a:r>
          </a:p>
          <a:p>
            <a:pPr lvl="1"/>
            <a:r>
              <a:rPr lang="en-US" dirty="0"/>
              <a:t>Describe the best practices for automating enterprise ICP deployments</a:t>
            </a:r>
          </a:p>
        </p:txBody>
      </p:sp>
    </p:spTree>
    <p:extLst>
      <p:ext uri="{BB962C8B-B14F-4D97-AF65-F5344CB8AC3E}">
        <p14:creationId xmlns:p14="http://schemas.microsoft.com/office/powerpoint/2010/main" val="417017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CI/CD pipeline in ICP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 tools (</a:t>
            </a:r>
            <a:r>
              <a:rPr lang="en-US" b="1" dirty="0"/>
              <a:t>build</a:t>
            </a:r>
            <a:r>
              <a:rPr lang="en-US" dirty="0"/>
              <a:t>/</a:t>
            </a:r>
            <a:r>
              <a:rPr lang="en-US" b="1" dirty="0"/>
              <a:t>ship</a:t>
            </a:r>
            <a:r>
              <a:rPr lang="en-US" dirty="0"/>
              <a:t>/run)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Deployment Environments (build/ship/</a:t>
            </a:r>
            <a:r>
              <a:rPr lang="en-US" b="1" dirty="0"/>
              <a:t>run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1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AD39-0A30-4087-B680-17E65304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Mission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1FC47-B1C6-4000-A39F-E1BD12429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E748C34-C00A-4E13-92FF-4FAC0EB59DF9}"/>
              </a:ext>
            </a:extLst>
          </p:cNvPr>
          <p:cNvSpPr txBox="1">
            <a:spLocks/>
          </p:cNvSpPr>
          <p:nvPr/>
        </p:nvSpPr>
        <p:spPr>
          <a:xfrm>
            <a:off x="1116748" y="1400139"/>
            <a:ext cx="11147550" cy="6616598"/>
          </a:xfrm>
          <a:prstGeom prst="rect">
            <a:avLst/>
          </a:prstGeom>
        </p:spPr>
        <p:txBody>
          <a:bodyPr/>
          <a:lstStyle>
            <a:lvl1pPr marL="0" indent="0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Tx/>
              <a:buNone/>
              <a:defRPr sz="320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1pPr>
            <a:lvl2pPr marL="635237" indent="-253078" algn="l" defTabSz="728758" rtl="0" eaLnBrk="1" latinLnBrk="0" hangingPunct="1">
              <a:spcBef>
                <a:spcPts val="960"/>
              </a:spcBef>
              <a:buClr>
                <a:schemeClr val="accent5"/>
              </a:buClr>
              <a:buFont typeface="Arial"/>
              <a:buChar char="•"/>
              <a:defRPr sz="288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2pPr>
            <a:lvl3pPr marL="946506" indent="-275939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 typeface="Lucida Grande"/>
              <a:buChar char="–"/>
              <a:defRPr sz="256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3pPr>
            <a:lvl4pPr marL="1424952" indent="-478333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 typeface="Lucida Grande"/>
              <a:buChar char="–"/>
              <a:defRPr sz="224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4pPr>
            <a:lvl5pPr marL="1713360" indent="-288525" algn="l" defTabSz="728758" rtl="0" eaLnBrk="1" latinLnBrk="0" hangingPunct="1">
              <a:spcBef>
                <a:spcPts val="960"/>
              </a:spcBef>
              <a:buClr>
                <a:schemeClr val="tx1"/>
              </a:buClr>
              <a:buFont typeface="Lucida Grande"/>
              <a:buChar char="–"/>
              <a:defRPr sz="2240" b="0" i="0" kern="1200">
                <a:solidFill>
                  <a:srgbClr val="595959"/>
                </a:solidFill>
                <a:latin typeface="IBM Plex Sans Regular" charset="0"/>
                <a:ea typeface="+mn-ea"/>
                <a:cs typeface="+mn-cs"/>
              </a:defRPr>
            </a:lvl5pPr>
            <a:lvl6pPr marL="4008845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37830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66702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5613" indent="-364378" algn="l" defTabSz="72875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Docker is an </a:t>
            </a:r>
            <a:r>
              <a:rPr lang="en-US" sz="2400" b="1" dirty="0"/>
              <a:t>open platform</a:t>
            </a:r>
            <a:r>
              <a:rPr lang="en-US" sz="2400" dirty="0"/>
              <a:t> for building distributed applications for </a:t>
            </a:r>
            <a:r>
              <a:rPr lang="en-US" sz="2400" b="1" dirty="0"/>
              <a:t>developers</a:t>
            </a:r>
            <a:r>
              <a:rPr lang="en-US" sz="2400" dirty="0"/>
              <a:t> and </a:t>
            </a:r>
            <a:r>
              <a:rPr lang="en-US" sz="2400" b="1" dirty="0"/>
              <a:t>system administrators </a:t>
            </a:r>
            <a:r>
              <a:rPr lang="en-US" sz="2400" dirty="0"/>
              <a:t>–</a:t>
            </a:r>
            <a:r>
              <a:rPr lang="en-US" sz="2400" b="1" dirty="0"/>
              <a:t> </a:t>
            </a:r>
            <a:r>
              <a:rPr lang="en-US" sz="2400" dirty="0"/>
              <a:t>Build/Ship/Run</a:t>
            </a:r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09B827-72FB-40DE-B815-F5BB8C93D462}"/>
              </a:ext>
            </a:extLst>
          </p:cNvPr>
          <p:cNvGrpSpPr/>
          <p:nvPr/>
        </p:nvGrpSpPr>
        <p:grpSpPr>
          <a:xfrm>
            <a:off x="277423" y="2309990"/>
            <a:ext cx="14149195" cy="5705476"/>
            <a:chOff x="203147" y="1457325"/>
            <a:chExt cx="11790996" cy="4754563"/>
          </a:xfrm>
        </p:grpSpPr>
        <p:sp>
          <p:nvSpPr>
            <p:cNvPr id="7" name="Shape 778">
              <a:extLst>
                <a:ext uri="{FF2B5EF4-FFF2-40B4-BE49-F238E27FC236}">
                  <a16:creationId xmlns:a16="http://schemas.microsoft.com/office/drawing/2014/main" id="{C55D6D5B-5CE2-46A7-B4F7-18E132DE63C7}"/>
                </a:ext>
              </a:extLst>
            </p:cNvPr>
            <p:cNvSpPr/>
            <p:nvPr/>
          </p:nvSpPr>
          <p:spPr>
            <a:xfrm>
              <a:off x="203147" y="1457325"/>
              <a:ext cx="11790996" cy="47545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0800">
              <a:solidFill>
                <a:srgbClr val="A6A6A6"/>
              </a:solidFill>
            </a:ln>
          </p:spPr>
          <p:txBody>
            <a:bodyPr lIns="54851" tIns="54851" rIns="54851" bIns="54851" anchor="ctr"/>
            <a:lstStyle/>
            <a:p>
              <a:pPr algn="ctr" defTabSz="1097060">
                <a:defRPr sz="4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pic>
          <p:nvPicPr>
            <p:cNvPr id="8" name="image16.png">
              <a:extLst>
                <a:ext uri="{FF2B5EF4-FFF2-40B4-BE49-F238E27FC236}">
                  <a16:creationId xmlns:a16="http://schemas.microsoft.com/office/drawing/2014/main" id="{FEC37AD8-EC34-4AD4-8D6C-FEEF9FDE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36844" y="1530350"/>
              <a:ext cx="1635758" cy="121443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" name="Shape 782">
              <a:extLst>
                <a:ext uri="{FF2B5EF4-FFF2-40B4-BE49-F238E27FC236}">
                  <a16:creationId xmlns:a16="http://schemas.microsoft.com/office/drawing/2014/main" id="{7A12D359-6D44-4ED6-BDCA-358EAEA35F4D}"/>
                </a:ext>
              </a:extLst>
            </p:cNvPr>
            <p:cNvSpPr/>
            <p:nvPr/>
          </p:nvSpPr>
          <p:spPr>
            <a:xfrm>
              <a:off x="1461707" y="2717799"/>
              <a:ext cx="1523604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 b="1" dirty="0"/>
                <a:t>Build</a:t>
              </a:r>
            </a:p>
          </p:txBody>
        </p:sp>
        <p:pic>
          <p:nvPicPr>
            <p:cNvPr id="10" name="image17.png">
              <a:extLst>
                <a:ext uri="{FF2B5EF4-FFF2-40B4-BE49-F238E27FC236}">
                  <a16:creationId xmlns:a16="http://schemas.microsoft.com/office/drawing/2014/main" id="{9383B808-918D-4E2D-9D66-366A2A64B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78678" y="1577975"/>
              <a:ext cx="2149973" cy="11176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1" name="Shape 784">
              <a:extLst>
                <a:ext uri="{FF2B5EF4-FFF2-40B4-BE49-F238E27FC236}">
                  <a16:creationId xmlns:a16="http://schemas.microsoft.com/office/drawing/2014/main" id="{5761A945-D90A-4873-8B0D-5D8C4DD8D396}"/>
                </a:ext>
              </a:extLst>
            </p:cNvPr>
            <p:cNvSpPr/>
            <p:nvPr/>
          </p:nvSpPr>
          <p:spPr>
            <a:xfrm>
              <a:off x="5519890" y="2741081"/>
              <a:ext cx="1523604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 b="1" dirty="0"/>
                <a:t>Ship</a:t>
              </a:r>
            </a:p>
          </p:txBody>
        </p:sp>
        <p:pic>
          <p:nvPicPr>
            <p:cNvPr id="12" name="image18.png">
              <a:extLst>
                <a:ext uri="{FF2B5EF4-FFF2-40B4-BE49-F238E27FC236}">
                  <a16:creationId xmlns:a16="http://schemas.microsoft.com/office/drawing/2014/main" id="{69F0050E-3FB9-495F-8D2A-44E160BC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46339" y="1598613"/>
              <a:ext cx="1982801" cy="127476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Shape 786">
              <a:extLst>
                <a:ext uri="{FF2B5EF4-FFF2-40B4-BE49-F238E27FC236}">
                  <a16:creationId xmlns:a16="http://schemas.microsoft.com/office/drawing/2014/main" id="{C780EF6C-D06F-4E3F-A881-C65741320B24}"/>
                </a:ext>
              </a:extLst>
            </p:cNvPr>
            <p:cNvSpPr/>
            <p:nvPr/>
          </p:nvSpPr>
          <p:spPr>
            <a:xfrm>
              <a:off x="9751060" y="2797175"/>
              <a:ext cx="1523603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 b="1" dirty="0"/>
                <a:t>Run</a:t>
              </a:r>
            </a:p>
          </p:txBody>
        </p:sp>
        <p:sp>
          <p:nvSpPr>
            <p:cNvPr id="14" name="Shape 787">
              <a:extLst>
                <a:ext uri="{FF2B5EF4-FFF2-40B4-BE49-F238E27FC236}">
                  <a16:creationId xmlns:a16="http://schemas.microsoft.com/office/drawing/2014/main" id="{A5469751-3B61-4FEB-B11B-53E24180AFB5}"/>
                </a:ext>
              </a:extLst>
            </p:cNvPr>
            <p:cNvSpPr/>
            <p:nvPr/>
          </p:nvSpPr>
          <p:spPr>
            <a:xfrm>
              <a:off x="9141619" y="5049837"/>
              <a:ext cx="2640912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/>
                <a:t>Anywhere</a:t>
              </a:r>
            </a:p>
          </p:txBody>
        </p:sp>
        <p:sp>
          <p:nvSpPr>
            <p:cNvPr id="15" name="Shape 788">
              <a:extLst>
                <a:ext uri="{FF2B5EF4-FFF2-40B4-BE49-F238E27FC236}">
                  <a16:creationId xmlns:a16="http://schemas.microsoft.com/office/drawing/2014/main" id="{CC424252-0818-4019-9B2C-6C532977A46C}"/>
                </a:ext>
              </a:extLst>
            </p:cNvPr>
            <p:cNvSpPr/>
            <p:nvPr/>
          </p:nvSpPr>
          <p:spPr>
            <a:xfrm>
              <a:off x="9446342" y="3906837"/>
              <a:ext cx="2173251" cy="369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4851" tIns="54851" rIns="54851" bIns="54851">
              <a:spAutoFit/>
            </a:bodyPr>
            <a:lstStyle>
              <a:lvl1pPr algn="ctr" defTabSz="1828800">
                <a:lnSpc>
                  <a:spcPct val="100000"/>
                </a:lnSpc>
                <a:defRPr sz="5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2160"/>
                <a:t>Any App</a:t>
              </a:r>
            </a:p>
          </p:txBody>
        </p:sp>
        <p:sp>
          <p:nvSpPr>
            <p:cNvPr id="16" name="Shape 789">
              <a:extLst>
                <a:ext uri="{FF2B5EF4-FFF2-40B4-BE49-F238E27FC236}">
                  <a16:creationId xmlns:a16="http://schemas.microsoft.com/office/drawing/2014/main" id="{49A09D0F-3501-4A9C-9169-2BE5CFA0EDCF}"/>
                </a:ext>
              </a:extLst>
            </p:cNvPr>
            <p:cNvSpPr/>
            <p:nvPr/>
          </p:nvSpPr>
          <p:spPr>
            <a:xfrm>
              <a:off x="3453500" y="1883521"/>
              <a:ext cx="1422030" cy="381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54851" tIns="54851" rIns="54851" bIns="54851" anchor="ctr"/>
            <a:lstStyle/>
            <a:p>
              <a:pPr algn="ctr" defTabSz="1097060">
                <a:defRPr sz="4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sp>
          <p:nvSpPr>
            <p:cNvPr id="17" name="Shape 790">
              <a:extLst>
                <a:ext uri="{FF2B5EF4-FFF2-40B4-BE49-F238E27FC236}">
                  <a16:creationId xmlns:a16="http://schemas.microsoft.com/office/drawing/2014/main" id="{D8278CB2-4442-4C00-BBA9-D44FA8E517B1}"/>
                </a:ext>
              </a:extLst>
            </p:cNvPr>
            <p:cNvSpPr/>
            <p:nvPr/>
          </p:nvSpPr>
          <p:spPr>
            <a:xfrm>
              <a:off x="7719589" y="1883521"/>
              <a:ext cx="1422030" cy="381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54851" tIns="54851" rIns="54851" bIns="54851" anchor="ctr"/>
            <a:lstStyle/>
            <a:p>
              <a:pPr algn="ctr" defTabSz="1097060">
                <a:defRPr sz="48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sp>
          <p:nvSpPr>
            <p:cNvPr id="18" name="Shape 791">
              <a:extLst>
                <a:ext uri="{FF2B5EF4-FFF2-40B4-BE49-F238E27FC236}">
                  <a16:creationId xmlns:a16="http://schemas.microsoft.com/office/drawing/2014/main" id="{42DE00D8-E739-48D4-A1B4-6D5AA995B5F2}"/>
                </a:ext>
              </a:extLst>
            </p:cNvPr>
            <p:cNvSpPr/>
            <p:nvPr/>
          </p:nvSpPr>
          <p:spPr>
            <a:xfrm rot="5400000">
              <a:off x="10208062" y="3272650"/>
              <a:ext cx="609600" cy="5078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54851" tIns="54851" rIns="54851" bIns="54851" anchor="ctr"/>
            <a:lstStyle/>
            <a:p>
              <a:pPr algn="ctr" defTabSz="1097060">
                <a:defRPr sz="32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sp>
          <p:nvSpPr>
            <p:cNvPr id="19" name="Shape 792">
              <a:extLst>
                <a:ext uri="{FF2B5EF4-FFF2-40B4-BE49-F238E27FC236}">
                  <a16:creationId xmlns:a16="http://schemas.microsoft.com/office/drawing/2014/main" id="{244ADCCF-8C62-4F6B-8478-8199AFF3E94C}"/>
                </a:ext>
              </a:extLst>
            </p:cNvPr>
            <p:cNvSpPr/>
            <p:nvPr/>
          </p:nvSpPr>
          <p:spPr>
            <a:xfrm rot="5400000">
              <a:off x="10208062" y="4568050"/>
              <a:ext cx="609600" cy="5078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12700">
              <a:miter lim="400000"/>
            </a:ln>
            <a:effectLst>
              <a:outerShdw blurRad="101600" dist="50800" dir="5400000" rotWithShape="0">
                <a:srgbClr val="000000">
                  <a:alpha val="32000"/>
                </a:srgbClr>
              </a:outerShdw>
            </a:effectLst>
          </p:spPr>
          <p:txBody>
            <a:bodyPr lIns="54851" tIns="54851" rIns="54851" bIns="54851" anchor="ctr"/>
            <a:lstStyle/>
            <a:p>
              <a:pPr algn="ctr" defTabSz="1097060">
                <a:defRPr sz="3200" b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160"/>
            </a:p>
          </p:txBody>
        </p:sp>
        <p:grpSp>
          <p:nvGrpSpPr>
            <p:cNvPr id="20" name="Group 803">
              <a:extLst>
                <a:ext uri="{FF2B5EF4-FFF2-40B4-BE49-F238E27FC236}">
                  <a16:creationId xmlns:a16="http://schemas.microsoft.com/office/drawing/2014/main" id="{5ED6E404-F307-4091-84F8-1D37B07B2502}"/>
                </a:ext>
              </a:extLst>
            </p:cNvPr>
            <p:cNvGrpSpPr/>
            <p:nvPr/>
          </p:nvGrpSpPr>
          <p:grpSpPr>
            <a:xfrm>
              <a:off x="643300" y="3228975"/>
              <a:ext cx="8430604" cy="1143001"/>
              <a:chOff x="0" y="0"/>
              <a:chExt cx="16865600" cy="2286000"/>
            </a:xfrm>
          </p:grpSpPr>
          <p:pic>
            <p:nvPicPr>
              <p:cNvPr id="32" name="image19.png">
                <a:extLst>
                  <a:ext uri="{FF2B5EF4-FFF2-40B4-BE49-F238E27FC236}">
                    <a16:creationId xmlns:a16="http://schemas.microsoft.com/office/drawing/2014/main" id="{82441517-6E79-4D32-913D-F1B343663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908800" y="1219200"/>
                <a:ext cx="2508136" cy="1066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" name="image20.png">
                <a:extLst>
                  <a:ext uri="{FF2B5EF4-FFF2-40B4-BE49-F238E27FC236}">
                    <a16:creationId xmlns:a16="http://schemas.microsoft.com/office/drawing/2014/main" id="{BB35DEBE-AE7B-4632-AD98-ECC011ED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914400"/>
                <a:ext cx="1469211" cy="8769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" name="image21.png">
                <a:extLst>
                  <a:ext uri="{FF2B5EF4-FFF2-40B4-BE49-F238E27FC236}">
                    <a16:creationId xmlns:a16="http://schemas.microsoft.com/office/drawing/2014/main" id="{209B8232-CE91-4042-86AA-D00B4090E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0160000" y="762000"/>
                <a:ext cx="1828800" cy="115443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5" name="image22.png">
                <a:extLst>
                  <a:ext uri="{FF2B5EF4-FFF2-40B4-BE49-F238E27FC236}">
                    <a16:creationId xmlns:a16="http://schemas.microsoft.com/office/drawing/2014/main" id="{3A7A1173-1AEA-40B5-B218-00A76B682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438400" y="304800"/>
                <a:ext cx="1828801" cy="1028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" name="image23.png">
                <a:extLst>
                  <a:ext uri="{FF2B5EF4-FFF2-40B4-BE49-F238E27FC236}">
                    <a16:creationId xmlns:a16="http://schemas.microsoft.com/office/drawing/2014/main" id="{CAD836A5-9553-4C0E-926B-E03A9F17F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2192000" y="457200"/>
                <a:ext cx="2641600" cy="4754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" name="image24.png">
                <a:extLst>
                  <a:ext uri="{FF2B5EF4-FFF2-40B4-BE49-F238E27FC236}">
                    <a16:creationId xmlns:a16="http://schemas.microsoft.com/office/drawing/2014/main" id="{7E946094-E51C-4D43-BF91-0A806CB3D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283200" y="914400"/>
                <a:ext cx="1185334" cy="889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image25.png">
                <a:extLst>
                  <a:ext uri="{FF2B5EF4-FFF2-40B4-BE49-F238E27FC236}">
                    <a16:creationId xmlns:a16="http://schemas.microsoft.com/office/drawing/2014/main" id="{8C009459-EBC0-4C27-8EAA-30E68280C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6705600" y="457200"/>
                <a:ext cx="2743200" cy="60628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image26.png">
                <a:extLst>
                  <a:ext uri="{FF2B5EF4-FFF2-40B4-BE49-F238E27FC236}">
                    <a16:creationId xmlns:a16="http://schemas.microsoft.com/office/drawing/2014/main" id="{1319F24D-C060-484F-8944-7982E0608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2438400" y="1676400"/>
                <a:ext cx="2269067" cy="4559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image27.png">
                <a:extLst>
                  <a:ext uri="{FF2B5EF4-FFF2-40B4-BE49-F238E27FC236}">
                    <a16:creationId xmlns:a16="http://schemas.microsoft.com/office/drawing/2014/main" id="{0C20A562-3E8A-493B-9E21-81FDDE3F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13004800" y="1371600"/>
                <a:ext cx="1219200" cy="914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" name="Shape 802">
                <a:extLst>
                  <a:ext uri="{FF2B5EF4-FFF2-40B4-BE49-F238E27FC236}">
                    <a16:creationId xmlns:a16="http://schemas.microsoft.com/office/drawing/2014/main" id="{7FBB8115-0B7D-4F4A-88C3-169ACF1B5560}"/>
                  </a:ext>
                </a:extLst>
              </p:cNvPr>
              <p:cNvSpPr/>
              <p:nvPr/>
            </p:nvSpPr>
            <p:spPr>
              <a:xfrm>
                <a:off x="0" y="-1"/>
                <a:ext cx="16865600" cy="1"/>
              </a:xfrm>
              <a:prstGeom prst="line">
                <a:avLst/>
              </a:prstGeom>
              <a:noFill/>
              <a:ln w="12700" cap="flat">
                <a:solidFill>
                  <a:srgbClr val="A6A6A6"/>
                </a:solidFill>
                <a:prstDash val="sysDash"/>
                <a:round/>
              </a:ln>
              <a:effectLst/>
            </p:spPr>
            <p:txBody>
              <a:bodyPr wrap="square" lIns="109724" tIns="109724" rIns="109724" bIns="109724" numCol="1" anchor="t">
                <a:noAutofit/>
              </a:bodyPr>
              <a:lstStyle/>
              <a:p>
                <a:pPr defTabSz="1097060">
                  <a:defRPr sz="3600" b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2160"/>
              </a:p>
            </p:txBody>
          </p:sp>
        </p:grpSp>
        <p:grpSp>
          <p:nvGrpSpPr>
            <p:cNvPr id="21" name="Group 815">
              <a:extLst>
                <a:ext uri="{FF2B5EF4-FFF2-40B4-BE49-F238E27FC236}">
                  <a16:creationId xmlns:a16="http://schemas.microsoft.com/office/drawing/2014/main" id="{35E00C28-0062-4648-8B9F-D201387AFAEF}"/>
                </a:ext>
              </a:extLst>
            </p:cNvPr>
            <p:cNvGrpSpPr/>
            <p:nvPr/>
          </p:nvGrpSpPr>
          <p:grpSpPr>
            <a:xfrm>
              <a:off x="406294" y="4530725"/>
              <a:ext cx="9243193" cy="1593852"/>
              <a:chOff x="0" y="0"/>
              <a:chExt cx="18491200" cy="3187701"/>
            </a:xfrm>
          </p:grpSpPr>
          <p:sp>
            <p:nvSpPr>
              <p:cNvPr id="22" name="Shape 805">
                <a:extLst>
                  <a:ext uri="{FF2B5EF4-FFF2-40B4-BE49-F238E27FC236}">
                    <a16:creationId xmlns:a16="http://schemas.microsoft.com/office/drawing/2014/main" id="{7FEC7DC8-4E56-4CBC-A7FF-32BDA3367F40}"/>
                  </a:ext>
                </a:extLst>
              </p:cNvPr>
              <p:cNvSpPr/>
              <p:nvPr/>
            </p:nvSpPr>
            <p:spPr>
              <a:xfrm>
                <a:off x="0" y="-1"/>
                <a:ext cx="16865601" cy="1"/>
              </a:xfrm>
              <a:prstGeom prst="line">
                <a:avLst/>
              </a:prstGeom>
              <a:noFill/>
              <a:ln w="12700" cap="flat">
                <a:solidFill>
                  <a:srgbClr val="A6A6A6"/>
                </a:solidFill>
                <a:prstDash val="sysDash"/>
                <a:round/>
              </a:ln>
              <a:effectLst/>
            </p:spPr>
            <p:txBody>
              <a:bodyPr wrap="square" lIns="109724" tIns="109724" rIns="109724" bIns="109724" numCol="1" anchor="t">
                <a:noAutofit/>
              </a:bodyPr>
              <a:lstStyle/>
              <a:p>
                <a:pPr defTabSz="1097060">
                  <a:defRPr sz="3600" b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2160"/>
              </a:p>
            </p:txBody>
          </p:sp>
          <p:grpSp>
            <p:nvGrpSpPr>
              <p:cNvPr id="23" name="Group 814">
                <a:extLst>
                  <a:ext uri="{FF2B5EF4-FFF2-40B4-BE49-F238E27FC236}">
                    <a16:creationId xmlns:a16="http://schemas.microsoft.com/office/drawing/2014/main" id="{7E977B09-BBF2-425B-8278-102AB50C4C12}"/>
                  </a:ext>
                </a:extLst>
              </p:cNvPr>
              <p:cNvGrpSpPr/>
              <p:nvPr/>
            </p:nvGrpSpPr>
            <p:grpSpPr>
              <a:xfrm>
                <a:off x="376765" y="174149"/>
                <a:ext cx="18114436" cy="3013553"/>
                <a:chOff x="0" y="0"/>
                <a:chExt cx="18114434" cy="3013551"/>
              </a:xfrm>
            </p:grpSpPr>
            <p:pic>
              <p:nvPicPr>
                <p:cNvPr id="24" name="image29.png">
                  <a:extLst>
                    <a:ext uri="{FF2B5EF4-FFF2-40B4-BE49-F238E27FC236}">
                      <a16:creationId xmlns:a16="http://schemas.microsoft.com/office/drawing/2014/main" id="{2C4ED37D-58AB-46F2-923B-FFC42BFCF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/>
                </a:blip>
                <a:stretch>
                  <a:fillRect/>
                </a:stretch>
              </p:blipFill>
              <p:spPr>
                <a:xfrm>
                  <a:off x="12649199" y="164459"/>
                  <a:ext cx="3251201" cy="161195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5" name="image30.png">
                  <a:extLst>
                    <a:ext uri="{FF2B5EF4-FFF2-40B4-BE49-F238E27FC236}">
                      <a16:creationId xmlns:a16="http://schemas.microsoft.com/office/drawing/2014/main" id="{362771A2-4378-4FED-B00C-EFAF8D261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10617199" y="1687949"/>
                  <a:ext cx="3454401" cy="83927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6" name="image31.png">
                  <a:extLst>
                    <a:ext uri="{FF2B5EF4-FFF2-40B4-BE49-F238E27FC236}">
                      <a16:creationId xmlns:a16="http://schemas.microsoft.com/office/drawing/2014/main" id="{C67F3B09-5519-48C1-85B4-78E6977BE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>
                  <a:off x="-1" y="1066855"/>
                  <a:ext cx="2235201" cy="167584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7" name="image32.png">
                  <a:extLst>
                    <a:ext uri="{FF2B5EF4-FFF2-40B4-BE49-F238E27FC236}">
                      <a16:creationId xmlns:a16="http://schemas.microsoft.com/office/drawing/2014/main" id="{0E491E1B-DD31-4EB2-83D9-21019D457E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tretch>
                  <a:fillRect/>
                </a:stretch>
              </p:blipFill>
              <p:spPr>
                <a:xfrm>
                  <a:off x="4961466" y="0"/>
                  <a:ext cx="2709334" cy="15631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8" name="image33.png">
                  <a:extLst>
                    <a:ext uri="{FF2B5EF4-FFF2-40B4-BE49-F238E27FC236}">
                      <a16:creationId xmlns:a16="http://schemas.microsoft.com/office/drawing/2014/main" id="{5155473F-3B1E-4DD0-BAB7-05124C3ABB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/>
                </a:blip>
                <a:stretch>
                  <a:fillRect/>
                </a:stretch>
              </p:blipFill>
              <p:spPr>
                <a:xfrm>
                  <a:off x="2489199" y="389584"/>
                  <a:ext cx="1849721" cy="138682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9" name="image34.png">
                  <a:extLst>
                    <a:ext uri="{FF2B5EF4-FFF2-40B4-BE49-F238E27FC236}">
                      <a16:creationId xmlns:a16="http://schemas.microsoft.com/office/drawing/2014/main" id="{7FEC4EF3-45C1-4FB6-9223-71C16C670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/>
                </a:blip>
                <a:stretch>
                  <a:fillRect/>
                </a:stretch>
              </p:blipFill>
              <p:spPr>
                <a:xfrm>
                  <a:off x="3977716" y="1779074"/>
                  <a:ext cx="2338417" cy="123447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0" name="image35.png">
                  <a:extLst>
                    <a:ext uri="{FF2B5EF4-FFF2-40B4-BE49-F238E27FC236}">
                      <a16:creationId xmlns:a16="http://schemas.microsoft.com/office/drawing/2014/main" id="{2D98D409-78C9-4056-B1BF-01DB146731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/>
                </a:blip>
                <a:stretch>
                  <a:fillRect/>
                </a:stretch>
              </p:blipFill>
              <p:spPr>
                <a:xfrm>
                  <a:off x="14681200" y="1923108"/>
                  <a:ext cx="3433235" cy="60314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1" name="image36.png" descr="http://www.extremenetworks.com/blog/wp-content/uploads/2011/02/openstack-logo.png">
                  <a:extLst>
                    <a:ext uri="{FF2B5EF4-FFF2-40B4-BE49-F238E27FC236}">
                      <a16:creationId xmlns:a16="http://schemas.microsoft.com/office/drawing/2014/main" id="{064F6CE0-7062-4C1F-A414-FDBD5F0815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/>
                </a:blip>
                <a:stretch>
                  <a:fillRect/>
                </a:stretch>
              </p:blipFill>
              <p:spPr>
                <a:xfrm>
                  <a:off x="7975599" y="657105"/>
                  <a:ext cx="2781299" cy="208559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</p:grpSp>
      <p:pic>
        <p:nvPicPr>
          <p:cNvPr id="42" name="image28.png" descr="\\psf\Home\Desktop\Graphic Tank\vector_v-trans-01.png">
            <a:extLst>
              <a:ext uri="{FF2B5EF4-FFF2-40B4-BE49-F238E27FC236}">
                <a16:creationId xmlns:a16="http://schemas.microsoft.com/office/drawing/2014/main" id="{BB9FE266-44E5-4383-BC0D-BD83AE22322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834454" y="659755"/>
            <a:ext cx="1592165" cy="10001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864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7298-269F-438A-B364-695A188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73F4C-7557-428F-8903-766BE3560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5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0D80C-B93C-463A-B80B-910609E353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CI is Continuous Integration (Build/Ship)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Builds, unit tests, integration tests, performance tests,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CD is Continuous Deployment (Run)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Deploying and maintaining pre production and production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CI is Dev, CD is Ops, so CI&amp;D is DevOps (Build/Ship/Run)</a:t>
            </a:r>
          </a:p>
        </p:txBody>
      </p:sp>
    </p:spTree>
    <p:extLst>
      <p:ext uri="{BB962C8B-B14F-4D97-AF65-F5344CB8AC3E}">
        <p14:creationId xmlns:p14="http://schemas.microsoft.com/office/powerpoint/2010/main" val="402727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1994-C59F-403D-83BF-A8B65B7F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9A0FD-72E3-403A-8BA2-CF5C086D3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6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0785-44A6-43BC-8FFC-1C485984AE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Popular open-source framework for Continuous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Monitors execution of repeated jobs; examples: </a:t>
            </a:r>
            <a:r>
              <a:rPr lang="en-US" dirty="0" err="1"/>
              <a:t>cron</a:t>
            </a:r>
            <a:r>
              <a:rPr lang="en-US" dirty="0"/>
              <a:t> jobs or builds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Generally used for: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Building/testing software projects continuously</a:t>
            </a:r>
          </a:p>
          <a:p>
            <a:pPr marL="1092437" lvl="1" indent="-457200">
              <a:buFont typeface="Arial" panose="020B0604020202020204" pitchFamily="34" charset="0"/>
              <a:buChar char="•"/>
            </a:pPr>
            <a:r>
              <a:rPr lang="en-US" dirty="0"/>
              <a:t>Monitoring executions of externally-run jobs, such as </a:t>
            </a:r>
            <a:r>
              <a:rPr lang="en-US" dirty="0" err="1"/>
              <a:t>cron</a:t>
            </a:r>
            <a:r>
              <a:rPr lang="en-US" dirty="0"/>
              <a:t>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8BAD-924C-48C3-AD44-43522034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285" y="2683768"/>
            <a:ext cx="867674" cy="12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25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Continuous Integration (</a:t>
            </a:r>
            <a:r>
              <a:rPr lang="en-US" b="1" dirty="0"/>
              <a:t>Build/Ship</a:t>
            </a:r>
            <a:r>
              <a:rPr lang="en-US" dirty="0"/>
              <a:t>/Run)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7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E62E45C-4DAA-4513-98EA-7F69C71779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Frequently performing all of these steps in sequence: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Rapidly implementing changes in small, tested batches</a:t>
            </a:r>
          </a:p>
          <a:p>
            <a:r>
              <a:rPr lang="en-US" dirty="0"/>
              <a:t>Source Code Management</a:t>
            </a:r>
          </a:p>
          <a:p>
            <a:pPr lvl="1"/>
            <a:r>
              <a:rPr lang="en-US" dirty="0"/>
              <a:t>Merging changes from multiple developers</a:t>
            </a:r>
          </a:p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Creating new deployment artifacts</a:t>
            </a:r>
          </a:p>
          <a:p>
            <a:r>
              <a:rPr lang="en-US" dirty="0"/>
              <a:t>Package</a:t>
            </a:r>
          </a:p>
          <a:p>
            <a:pPr lvl="1"/>
            <a:r>
              <a:rPr lang="en-US" dirty="0"/>
              <a:t>Installing builds into runtimes</a:t>
            </a:r>
          </a:p>
          <a:p>
            <a:pPr lvl="1"/>
            <a:r>
              <a:rPr lang="en-US" dirty="0"/>
              <a:t>Releasing runtimes as immutable images</a:t>
            </a:r>
          </a:p>
          <a:p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9EB1E1-BA27-4A63-B8B6-579DD1EAA87B}"/>
              </a:ext>
            </a:extLst>
          </p:cNvPr>
          <p:cNvCxnSpPr>
            <a:cxnSpLocks/>
          </p:cNvCxnSpPr>
          <p:nvPr/>
        </p:nvCxnSpPr>
        <p:spPr>
          <a:xfrm flipV="1">
            <a:off x="942989" y="6375323"/>
            <a:ext cx="6096440" cy="14892"/>
          </a:xfrm>
          <a:prstGeom prst="straightConnector1">
            <a:avLst/>
          </a:prstGeom>
          <a:ln w="6985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ABA81D-CB7B-4327-BEE6-190500BC2103}"/>
              </a:ext>
            </a:extLst>
          </p:cNvPr>
          <p:cNvSpPr txBox="1"/>
          <p:nvPr/>
        </p:nvSpPr>
        <p:spPr>
          <a:xfrm>
            <a:off x="2091316" y="7187809"/>
            <a:ext cx="25959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Squad/Team Level Automation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4D1894-5DC4-41F1-B5A6-99612AA9AFA4}"/>
              </a:ext>
            </a:extLst>
          </p:cNvPr>
          <p:cNvSpPr txBox="1"/>
          <p:nvPr/>
        </p:nvSpPr>
        <p:spPr>
          <a:xfrm>
            <a:off x="1032083" y="5688356"/>
            <a:ext cx="19409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kern="0" spc="-36">
                <a:latin typeface="Arial"/>
                <a:cs typeface="Arial"/>
              </a:rPr>
              <a:t>Continuous Integration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DEBE4F-5281-4559-8218-5507A5DBD0B8}"/>
              </a:ext>
            </a:extLst>
          </p:cNvPr>
          <p:cNvCxnSpPr/>
          <p:nvPr/>
        </p:nvCxnSpPr>
        <p:spPr bwMode="auto">
          <a:xfrm>
            <a:off x="4857183" y="5752253"/>
            <a:ext cx="0" cy="642215"/>
          </a:xfrm>
          <a:prstGeom prst="line">
            <a:avLst/>
          </a:prstGeom>
          <a:ln w="69850">
            <a:tailEnd type="diamond" w="lg" len="lg"/>
          </a:ln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46F295-710C-467C-A901-ACCB97C1E8E7}"/>
              </a:ext>
            </a:extLst>
          </p:cNvPr>
          <p:cNvGrpSpPr/>
          <p:nvPr/>
        </p:nvGrpSpPr>
        <p:grpSpPr>
          <a:xfrm>
            <a:off x="361819" y="4194322"/>
            <a:ext cx="1222322" cy="1047900"/>
            <a:chOff x="289415" y="3011459"/>
            <a:chExt cx="1018602" cy="87325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78DDF69-9144-40E4-8CAE-7CDC8F134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18910" y="3011459"/>
              <a:ext cx="559613" cy="55961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2E3D27-1DBE-4E97-B5A2-9B2BEB2FC55C}"/>
                </a:ext>
              </a:extLst>
            </p:cNvPr>
            <p:cNvSpPr txBox="1"/>
            <p:nvPr/>
          </p:nvSpPr>
          <p:spPr>
            <a:xfrm>
              <a:off x="289415" y="3623099"/>
              <a:ext cx="10186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Development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E8CB59-001A-4AF5-B486-F9102B2CACAF}"/>
              </a:ext>
            </a:extLst>
          </p:cNvPr>
          <p:cNvGrpSpPr/>
          <p:nvPr/>
        </p:nvGrpSpPr>
        <p:grpSpPr>
          <a:xfrm>
            <a:off x="2351173" y="4264162"/>
            <a:ext cx="581185" cy="978062"/>
            <a:chOff x="2016650" y="3069658"/>
            <a:chExt cx="484321" cy="8150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C2A411B-5F6F-4178-96A6-FFA1A98C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9574" y="3069658"/>
              <a:ext cx="238472" cy="32458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B6E99B-47C6-4F10-9EF0-202C5BA5F4A2}"/>
                </a:ext>
              </a:extLst>
            </p:cNvPr>
            <p:cNvSpPr txBox="1"/>
            <p:nvPr/>
          </p:nvSpPr>
          <p:spPr>
            <a:xfrm>
              <a:off x="2016650" y="3623099"/>
              <a:ext cx="4843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SCM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9B692D-4FD6-4CC0-B167-3FB4FF98AAE2}"/>
              </a:ext>
            </a:extLst>
          </p:cNvPr>
          <p:cNvGrpSpPr/>
          <p:nvPr/>
        </p:nvGrpSpPr>
        <p:grpSpPr>
          <a:xfrm>
            <a:off x="5254373" y="4245465"/>
            <a:ext cx="1084240" cy="1015223"/>
            <a:chOff x="4645167" y="3054079"/>
            <a:chExt cx="903533" cy="84601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3E8994-FB08-435E-A602-D3077A1F8EBD}"/>
                </a:ext>
              </a:extLst>
            </p:cNvPr>
            <p:cNvSpPr txBox="1"/>
            <p:nvPr/>
          </p:nvSpPr>
          <p:spPr>
            <a:xfrm>
              <a:off x="4645167" y="3623099"/>
              <a:ext cx="903533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40" kern="0" spc="-36">
                  <a:latin typeface="Arial"/>
                  <a:cs typeface="Arial"/>
                </a:rPr>
                <a:t>Package Repo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273B465-5B59-4D5D-9F35-5AA947DC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8135" y="3054079"/>
              <a:ext cx="597597" cy="38913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BD8135-DF99-413E-9ABD-C24902F6B39B}"/>
              </a:ext>
            </a:extLst>
          </p:cNvPr>
          <p:cNvGrpSpPr/>
          <p:nvPr/>
        </p:nvGrpSpPr>
        <p:grpSpPr>
          <a:xfrm>
            <a:off x="3683648" y="4189953"/>
            <a:ext cx="837582" cy="1052270"/>
            <a:chOff x="3051930" y="3007818"/>
            <a:chExt cx="697985" cy="87689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7D41AB-FC12-4AF0-916E-74E8424FA193}"/>
                </a:ext>
              </a:extLst>
            </p:cNvPr>
            <p:cNvSpPr txBox="1"/>
            <p:nvPr/>
          </p:nvSpPr>
          <p:spPr>
            <a:xfrm>
              <a:off x="3161941" y="3623099"/>
              <a:ext cx="4779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kern="0" spc="-36" dirty="0">
                  <a:latin typeface="Arial"/>
                  <a:cs typeface="Arial"/>
                </a:rPr>
                <a:t>Build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FA38C15-75E2-439A-869B-B25C1FEB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1930" y="3007818"/>
              <a:ext cx="697985" cy="44826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C4D2DF-7F75-4AE9-88B9-4F90C5092022}"/>
              </a:ext>
            </a:extLst>
          </p:cNvPr>
          <p:cNvGrpSpPr/>
          <p:nvPr/>
        </p:nvGrpSpPr>
        <p:grpSpPr>
          <a:xfrm>
            <a:off x="3676837" y="3795105"/>
            <a:ext cx="864588" cy="383352"/>
            <a:chOff x="7780245" y="2103516"/>
            <a:chExt cx="1690365" cy="31946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151F3B3-6A16-4815-82D2-EB9210D106F5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45" y="2103516"/>
              <a:ext cx="0" cy="319460"/>
            </a:xfrm>
            <a:prstGeom prst="straightConnector1">
              <a:avLst/>
            </a:prstGeom>
            <a:ln w="3492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4C6A88-8D8B-415B-AF39-E05CC3539E9A}"/>
                </a:ext>
              </a:extLst>
            </p:cNvPr>
            <p:cNvCxnSpPr>
              <a:cxnSpLocks/>
            </p:cNvCxnSpPr>
            <p:nvPr/>
          </p:nvCxnSpPr>
          <p:spPr>
            <a:xfrm>
              <a:off x="9470610" y="2103516"/>
              <a:ext cx="0" cy="319460"/>
            </a:xfrm>
            <a:prstGeom prst="straightConnector1">
              <a:avLst/>
            </a:prstGeom>
            <a:ln w="34925"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4F6ECA-F7B2-43C4-9944-0C8555BE9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8298" y="2103516"/>
              <a:ext cx="1672312" cy="7560"/>
            </a:xfrm>
            <a:prstGeom prst="straightConnector1">
              <a:avLst/>
            </a:prstGeom>
            <a:ln w="34925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D60813-91E1-4D6E-89F8-1C459D78C903}"/>
              </a:ext>
            </a:extLst>
          </p:cNvPr>
          <p:cNvCxnSpPr/>
          <p:nvPr/>
        </p:nvCxnSpPr>
        <p:spPr bwMode="auto">
          <a:xfrm>
            <a:off x="1666679" y="4637615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673AF2-8AFF-4B63-96E9-C80F43A0F360}"/>
              </a:ext>
            </a:extLst>
          </p:cNvPr>
          <p:cNvCxnSpPr/>
          <p:nvPr/>
        </p:nvCxnSpPr>
        <p:spPr bwMode="auto">
          <a:xfrm>
            <a:off x="3016177" y="4624371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3D3306-1339-45A1-B69E-31562C9BF9B1}"/>
              </a:ext>
            </a:extLst>
          </p:cNvPr>
          <p:cNvCxnSpPr/>
          <p:nvPr/>
        </p:nvCxnSpPr>
        <p:spPr bwMode="auto">
          <a:xfrm>
            <a:off x="4752779" y="4637615"/>
            <a:ext cx="438912" cy="0"/>
          </a:xfrm>
          <a:prstGeom prst="straightConnector1">
            <a:avLst/>
          </a:prstGeom>
          <a:solidFill>
            <a:srgbClr val="FDFDFD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DEC192E-7898-4376-8018-C8C951E5BF54}"/>
              </a:ext>
            </a:extLst>
          </p:cNvPr>
          <p:cNvGrpSpPr/>
          <p:nvPr/>
        </p:nvGrpSpPr>
        <p:grpSpPr>
          <a:xfrm>
            <a:off x="5514982" y="6595872"/>
            <a:ext cx="770050" cy="1133991"/>
            <a:chOff x="646521" y="1369366"/>
            <a:chExt cx="770050" cy="1133991"/>
          </a:xfrm>
        </p:grpSpPr>
        <p:sp>
          <p:nvSpPr>
            <p:cNvPr id="57" name="Shape 322">
              <a:extLst>
                <a:ext uri="{FF2B5EF4-FFF2-40B4-BE49-F238E27FC236}">
                  <a16:creationId xmlns:a16="http://schemas.microsoft.com/office/drawing/2014/main" id="{3FD58CA7-1BB3-4E8C-99D7-39361C193E8A}"/>
                </a:ext>
              </a:extLst>
            </p:cNvPr>
            <p:cNvSpPr/>
            <p:nvPr/>
          </p:nvSpPr>
          <p:spPr>
            <a:xfrm>
              <a:off x="646521" y="1369366"/>
              <a:ext cx="770050" cy="1133991"/>
            </a:xfrm>
            <a:prstGeom prst="rect">
              <a:avLst/>
            </a:prstGeom>
            <a:solidFill>
              <a:schemeClr val="bg1">
                <a:lumMod val="85000"/>
                <a:alpha val="68000"/>
              </a:schemeClr>
            </a:solidFill>
            <a:ln w="19050" cap="flat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46280" tIns="146280" rIns="146280" bIns="91440" anchor="b" anchorCtr="1">
              <a:noAutofit/>
            </a:bodyPr>
            <a:lstStyle/>
            <a:p>
              <a:pPr algn="ctr"/>
              <a:endParaRPr lang="en-US" sz="1200" dirty="0">
                <a:solidFill>
                  <a:schemeClr val="accent3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EDA2FE-513E-49B7-A6D5-E3B18C43792A}"/>
                </a:ext>
              </a:extLst>
            </p:cNvPr>
            <p:cNvGrpSpPr/>
            <p:nvPr/>
          </p:nvGrpSpPr>
          <p:grpSpPr>
            <a:xfrm>
              <a:off x="774868" y="1519937"/>
              <a:ext cx="513357" cy="862422"/>
              <a:chOff x="1250233" y="1853219"/>
              <a:chExt cx="513357" cy="86242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33658DB-76EC-4506-85B1-EDCDAC8C9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0233" y="1853219"/>
                <a:ext cx="513357" cy="617251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12BAC6-9F6D-4127-857E-4CA9AB5E6069}"/>
                  </a:ext>
                </a:extLst>
              </p:cNvPr>
              <p:cNvSpPr txBox="1"/>
              <p:nvPr/>
            </p:nvSpPr>
            <p:spPr>
              <a:xfrm>
                <a:off x="1303682" y="2454031"/>
                <a:ext cx="4064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kern="0" spc="-36" dirty="0">
                    <a:solidFill>
                      <a:schemeClr val="accent3"/>
                    </a:solidFill>
                    <a:latin typeface="Arial"/>
                    <a:cs typeface="Arial"/>
                  </a:rPr>
                  <a:t>ICP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56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DCA3A-A556-A947-B4B1-1D27C88A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70" y="1118399"/>
            <a:ext cx="9169467" cy="6992102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D7062FE-D6F7-4F4B-9963-3B2B7D73B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97280">
              <a:defRPr/>
            </a:pPr>
            <a:r>
              <a:rPr lang="de-DE" sz="960">
                <a:latin typeface="Arial"/>
                <a:cs typeface="Arial" charset="0"/>
              </a:rPr>
              <a:t>IBM Cloud / © 2018 IBM Corporation</a:t>
            </a:r>
            <a:endParaRPr lang="en-US" sz="960">
              <a:latin typeface="Arial"/>
              <a:cs typeface="Arial" charset="0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00045D49-200D-41CD-9CD8-A7F44CB7C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defTabSz="1097280">
              <a:defRPr/>
            </a:pPr>
            <a:fld id="{D0BE6F14-FF48-0F4F-A8AA-2E3F25371E4A}" type="slidenum">
              <a:rPr lang="en-US" sz="960">
                <a:latin typeface="Arial"/>
                <a:cs typeface="Arial" charset="0"/>
              </a:rPr>
              <a:pPr algn="ctr" defTabSz="1097280">
                <a:defRPr/>
              </a:pPr>
              <a:t>8</a:t>
            </a:fld>
            <a:endParaRPr lang="en-US" sz="960">
              <a:latin typeface="Arial"/>
              <a:cs typeface="Arial" charset="0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F590A5C-7FEB-8848-A13E-077991396DA8}"/>
              </a:ext>
            </a:extLst>
          </p:cNvPr>
          <p:cNvSpPr txBox="1">
            <a:spLocks/>
          </p:cNvSpPr>
          <p:nvPr/>
        </p:nvSpPr>
        <p:spPr>
          <a:xfrm>
            <a:off x="365759" y="387448"/>
            <a:ext cx="13560979" cy="8180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840" b="1" dirty="0">
                <a:solidFill>
                  <a:schemeClr val="accent4"/>
                </a:solidFill>
                <a:latin typeface="IBM Plex Sans SemiBold" panose="020B0503050000000000" pitchFamily="34" charset="77"/>
              </a:rPr>
              <a:t>Automating build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58D6494-54CD-C749-9CBF-093893EEA58C}"/>
              </a:ext>
            </a:extLst>
          </p:cNvPr>
          <p:cNvSpPr/>
          <p:nvPr/>
        </p:nvSpPr>
        <p:spPr>
          <a:xfrm>
            <a:off x="365759" y="1136742"/>
            <a:ext cx="3390696" cy="1591629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Jenkinsfile: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Script file that is used to describe a Jenkins Pipeline. The file can be stored in a source control system and is loaded whenever the pipeline is triggered.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16F4C1-3E81-7543-AC63-6EA694907725}"/>
              </a:ext>
            </a:extLst>
          </p:cNvPr>
          <p:cNvSpPr/>
          <p:nvPr/>
        </p:nvSpPr>
        <p:spPr>
          <a:xfrm>
            <a:off x="365758" y="2999406"/>
            <a:ext cx="3390696" cy="1271093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podTemplate: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Describes the docker containers that will be used by this Jenkinsfile and attaches the required docker secrets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097E49-FB6B-1B4F-AB22-829F548258B7}"/>
              </a:ext>
            </a:extLst>
          </p:cNvPr>
          <p:cNvSpPr/>
          <p:nvPr/>
        </p:nvSpPr>
        <p:spPr>
          <a:xfrm>
            <a:off x="9902164" y="4079390"/>
            <a:ext cx="3390696" cy="915214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maven stage: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Executes a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maven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clean, test and install build process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A4AC836-CCA4-F444-9458-B1204DCC6D01}"/>
              </a:ext>
            </a:extLst>
          </p:cNvPr>
          <p:cNvSpPr/>
          <p:nvPr/>
        </p:nvSpPr>
        <p:spPr>
          <a:xfrm>
            <a:off x="365754" y="5907999"/>
            <a:ext cx="3390696" cy="1152466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docker stage: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Builds the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flashboard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docker image, tags it with the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commit id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 and pushes it to IBM Cloud Private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59F085-087B-F14D-B742-87A91E64279F}"/>
              </a:ext>
            </a:extLst>
          </p:cNvPr>
          <p:cNvCxnSpPr>
            <a:cxnSpLocks/>
          </p:cNvCxnSpPr>
          <p:nvPr/>
        </p:nvCxnSpPr>
        <p:spPr>
          <a:xfrm flipH="1">
            <a:off x="4924441" y="1560962"/>
            <a:ext cx="108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4C020-9B3C-3844-93F5-5C3CE1EC5C93}"/>
              </a:ext>
            </a:extLst>
          </p:cNvPr>
          <p:cNvCxnSpPr>
            <a:cxnSpLocks/>
          </p:cNvCxnSpPr>
          <p:nvPr/>
        </p:nvCxnSpPr>
        <p:spPr>
          <a:xfrm flipH="1">
            <a:off x="4929521" y="2500762"/>
            <a:ext cx="108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436D66-946A-F54B-AF40-372E0D753C53}"/>
              </a:ext>
            </a:extLst>
          </p:cNvPr>
          <p:cNvCxnSpPr>
            <a:cxnSpLocks/>
          </p:cNvCxnSpPr>
          <p:nvPr/>
        </p:nvCxnSpPr>
        <p:spPr>
          <a:xfrm flipV="1">
            <a:off x="4941597" y="1545722"/>
            <a:ext cx="0" cy="975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39F7B2-2EE2-1B40-98C1-C1181D505269}"/>
              </a:ext>
            </a:extLst>
          </p:cNvPr>
          <p:cNvCxnSpPr>
            <a:cxnSpLocks/>
          </p:cNvCxnSpPr>
          <p:nvPr/>
        </p:nvCxnSpPr>
        <p:spPr>
          <a:xfrm flipH="1">
            <a:off x="4936580" y="3268152"/>
            <a:ext cx="111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445D4-023E-824E-B4C9-0963555BC7DA}"/>
              </a:ext>
            </a:extLst>
          </p:cNvPr>
          <p:cNvCxnSpPr>
            <a:cxnSpLocks/>
          </p:cNvCxnSpPr>
          <p:nvPr/>
        </p:nvCxnSpPr>
        <p:spPr>
          <a:xfrm flipH="1">
            <a:off x="4938963" y="4128650"/>
            <a:ext cx="111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DE0BCC-9FCD-0543-8863-9B2C588036AD}"/>
              </a:ext>
            </a:extLst>
          </p:cNvPr>
          <p:cNvCxnSpPr>
            <a:cxnSpLocks/>
          </p:cNvCxnSpPr>
          <p:nvPr/>
        </p:nvCxnSpPr>
        <p:spPr>
          <a:xfrm flipH="1" flipV="1">
            <a:off x="4936579" y="3259775"/>
            <a:ext cx="1181" cy="875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5C613F-57CA-FD4B-9D83-2FBE8251542C}"/>
              </a:ext>
            </a:extLst>
          </p:cNvPr>
          <p:cNvCxnSpPr>
            <a:cxnSpLocks/>
          </p:cNvCxnSpPr>
          <p:nvPr/>
        </p:nvCxnSpPr>
        <p:spPr>
          <a:xfrm flipH="1">
            <a:off x="4124961" y="1986691"/>
            <a:ext cx="8045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EA6A8E-9E53-3142-925E-BF60D892BCCA}"/>
              </a:ext>
            </a:extLst>
          </p:cNvPr>
          <p:cNvCxnSpPr>
            <a:cxnSpLocks/>
          </p:cNvCxnSpPr>
          <p:nvPr/>
        </p:nvCxnSpPr>
        <p:spPr>
          <a:xfrm flipH="1">
            <a:off x="4381974" y="3746661"/>
            <a:ext cx="539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503B1D-6089-7E49-9733-FD2B9E2A8147}"/>
              </a:ext>
            </a:extLst>
          </p:cNvPr>
          <p:cNvCxnSpPr>
            <a:cxnSpLocks/>
          </p:cNvCxnSpPr>
          <p:nvPr/>
        </p:nvCxnSpPr>
        <p:spPr>
          <a:xfrm flipV="1">
            <a:off x="4130720" y="1978512"/>
            <a:ext cx="0" cy="1584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558F07-130C-B64F-AFF9-4C2B0FD58553}"/>
              </a:ext>
            </a:extLst>
          </p:cNvPr>
          <p:cNvCxnSpPr>
            <a:cxnSpLocks/>
          </p:cNvCxnSpPr>
          <p:nvPr/>
        </p:nvCxnSpPr>
        <p:spPr>
          <a:xfrm flipV="1">
            <a:off x="4402288" y="3749041"/>
            <a:ext cx="7152" cy="1311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5CC108-282F-7948-AF65-EA73C945B7A0}"/>
              </a:ext>
            </a:extLst>
          </p:cNvPr>
          <p:cNvCxnSpPr>
            <a:cxnSpLocks/>
          </p:cNvCxnSpPr>
          <p:nvPr/>
        </p:nvCxnSpPr>
        <p:spPr>
          <a:xfrm flipH="1">
            <a:off x="3756451" y="3576971"/>
            <a:ext cx="3685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EC042A-4A0B-D24A-988C-A84D1FAA6637}"/>
              </a:ext>
            </a:extLst>
          </p:cNvPr>
          <p:cNvCxnSpPr>
            <a:cxnSpLocks/>
          </p:cNvCxnSpPr>
          <p:nvPr/>
        </p:nvCxnSpPr>
        <p:spPr>
          <a:xfrm flipH="1">
            <a:off x="3756451" y="5060730"/>
            <a:ext cx="64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0A9B2F8-3D25-BE47-BB20-BB70F3F74E72}"/>
              </a:ext>
            </a:extLst>
          </p:cNvPr>
          <p:cNvSpPr/>
          <p:nvPr/>
        </p:nvSpPr>
        <p:spPr>
          <a:xfrm>
            <a:off x="356657" y="4553657"/>
            <a:ext cx="3390696" cy="915214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600" b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Extract stage: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Extracts the source code from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git </a:t>
            </a:r>
            <a:r>
              <a:rPr lang="en-US" sz="160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and gets the last </a:t>
            </a:r>
            <a:r>
              <a:rPr lang="en-US" sz="1600" i="1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commit id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E6D0EA-E121-C540-BF87-A1FF14C4DC54}"/>
              </a:ext>
            </a:extLst>
          </p:cNvPr>
          <p:cNvCxnSpPr>
            <a:cxnSpLocks/>
          </p:cNvCxnSpPr>
          <p:nvPr/>
        </p:nvCxnSpPr>
        <p:spPr>
          <a:xfrm flipH="1">
            <a:off x="4921280" y="5442683"/>
            <a:ext cx="1114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8BE2A3-7380-A843-95D4-9E4DB90359D5}"/>
              </a:ext>
            </a:extLst>
          </p:cNvPr>
          <p:cNvCxnSpPr>
            <a:cxnSpLocks/>
          </p:cNvCxnSpPr>
          <p:nvPr/>
        </p:nvCxnSpPr>
        <p:spPr>
          <a:xfrm flipH="1">
            <a:off x="4924441" y="7257234"/>
            <a:ext cx="108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EE7071-8C2D-9B4A-918B-6E37E0675B5A}"/>
              </a:ext>
            </a:extLst>
          </p:cNvPr>
          <p:cNvCxnSpPr>
            <a:cxnSpLocks/>
          </p:cNvCxnSpPr>
          <p:nvPr/>
        </p:nvCxnSpPr>
        <p:spPr>
          <a:xfrm flipV="1">
            <a:off x="4938916" y="5432527"/>
            <a:ext cx="4187" cy="1845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008DA4-090A-BC4F-8D84-313583F8F63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756449" y="6484232"/>
            <a:ext cx="1169498" cy="2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3AA419-9F6C-084D-A74D-A0BAA0069239}"/>
              </a:ext>
            </a:extLst>
          </p:cNvPr>
          <p:cNvCxnSpPr>
            <a:cxnSpLocks/>
          </p:cNvCxnSpPr>
          <p:nvPr/>
        </p:nvCxnSpPr>
        <p:spPr>
          <a:xfrm flipH="1">
            <a:off x="8206814" y="4084474"/>
            <a:ext cx="119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08B771-8C1B-324C-86DF-28A2B1778DA0}"/>
              </a:ext>
            </a:extLst>
          </p:cNvPr>
          <p:cNvCxnSpPr>
            <a:cxnSpLocks/>
          </p:cNvCxnSpPr>
          <p:nvPr/>
        </p:nvCxnSpPr>
        <p:spPr>
          <a:xfrm flipH="1">
            <a:off x="8196899" y="5022840"/>
            <a:ext cx="119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62E65E-3728-574E-9CE7-F68F5270781E}"/>
              </a:ext>
            </a:extLst>
          </p:cNvPr>
          <p:cNvCxnSpPr>
            <a:cxnSpLocks/>
          </p:cNvCxnSpPr>
          <p:nvPr/>
        </p:nvCxnSpPr>
        <p:spPr>
          <a:xfrm flipV="1">
            <a:off x="8316787" y="4084475"/>
            <a:ext cx="9098" cy="93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253004-4B9E-9C4E-B4EC-A0E6A00C966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16787" y="4536997"/>
            <a:ext cx="1585376" cy="7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73C78-162C-7849-ACBA-A6C5888ECA56}"/>
              </a:ext>
            </a:extLst>
          </p:cNvPr>
          <p:cNvCxnSpPr>
            <a:cxnSpLocks/>
          </p:cNvCxnSpPr>
          <p:nvPr/>
        </p:nvCxnSpPr>
        <p:spPr>
          <a:xfrm flipH="1" flipV="1">
            <a:off x="4399281" y="3749043"/>
            <a:ext cx="5080" cy="1320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1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8F2A5-D42A-9542-9829-8D9553CF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19" y="2537258"/>
            <a:ext cx="9314462" cy="19586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DE648B2-89E7-D945-9445-2408B390A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069" y="6737806"/>
            <a:ext cx="9103360" cy="65024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080279" y="1387712"/>
            <a:ext cx="4404360" cy="863939"/>
          </a:xfrm>
          <a:prstGeom prst="roundRect">
            <a:avLst>
              <a:gd name="adj" fmla="val 22500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Dockerfile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: A text file containing Docker image building instructions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1747" y="1478211"/>
            <a:ext cx="3921322" cy="1693082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ea typeface="Courier" charset="0"/>
                <a:cs typeface="Courier" charset="0"/>
              </a:rPr>
              <a:t>: Base image for the new image.  IBM has published an official set of foundational Docker images containing IBM products, such as WebSphere Liberty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6947" y="3535296"/>
            <a:ext cx="3921322" cy="1130483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COPY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: Instruction to copy a configured Liberty server with your application deployed as a whole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79944" y="4835024"/>
            <a:ext cx="3921322" cy="1130483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COPY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: Instructions to copy shared resources and jvm.options files to the correct folders in the image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51295" y="4985856"/>
            <a:ext cx="3977640" cy="910592"/>
          </a:xfrm>
          <a:prstGeom prst="roundRect">
            <a:avLst>
              <a:gd name="adj" fmla="val 1021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: Execute shell commands to install all required Liberty features </a:t>
            </a: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4563070" y="2324752"/>
            <a:ext cx="871656" cy="789648"/>
          </a:xfrm>
          <a:prstGeom prst="bentConnector3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  <a:stCxn id="11" idx="3"/>
          </p:cNvCxnSpPr>
          <p:nvPr/>
        </p:nvCxnSpPr>
        <p:spPr>
          <a:xfrm flipV="1">
            <a:off x="4258270" y="3326906"/>
            <a:ext cx="1176456" cy="773632"/>
          </a:xfrm>
          <a:prstGeom prst="bentConnector3">
            <a:avLst>
              <a:gd name="adj1" fmla="val 50000"/>
            </a:avLst>
          </a:prstGeom>
          <a:ln w="1270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</p:cNvCxnSpPr>
          <p:nvPr/>
        </p:nvCxnSpPr>
        <p:spPr>
          <a:xfrm rot="10800000" flipH="1">
            <a:off x="5279943" y="3919163"/>
            <a:ext cx="154782" cy="1481104"/>
          </a:xfrm>
          <a:prstGeom prst="bentConnector3">
            <a:avLst>
              <a:gd name="adj1" fmla="val -177230"/>
            </a:avLst>
          </a:prstGeom>
          <a:ln w="1270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 rot="16200000" flipV="1">
            <a:off x="8709663" y="1655404"/>
            <a:ext cx="519138" cy="6141768"/>
          </a:xfrm>
          <a:prstGeom prst="bentConnector3">
            <a:avLst>
              <a:gd name="adj1" fmla="val 50000"/>
            </a:avLst>
          </a:prstGeom>
          <a:ln w="1270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3870191" y="7064941"/>
            <a:ext cx="797765" cy="2480"/>
          </a:xfrm>
          <a:prstGeom prst="bentConnector3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81002" y="6319738"/>
            <a:ext cx="3489187" cy="1476360"/>
          </a:xfrm>
          <a:prstGeom prst="roundRect">
            <a:avLst>
              <a:gd name="adj" fmla="val 10213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COPY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: Instead of copying a configured Liberty server, you may also copy a configured </a:t>
            </a:r>
            <a:r>
              <a:rPr lang="en-US" sz="1600" i="1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server.xml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+mj-lt"/>
                <a:ea typeface="Courier" charset="0"/>
                <a:cs typeface="Courier" charset="0"/>
              </a:rPr>
              <a:t>file and application deployable to the image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86365" y="7624803"/>
            <a:ext cx="914400" cy="3121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864" tIns="21946" rIns="54864" bIns="21946" rtlCol="0" anchor="b"/>
          <a:lstStyle/>
          <a:p>
            <a:pPr algn="ctr"/>
            <a:r>
              <a:rPr lang="en-US" sz="1280" b="1" dirty="0">
                <a:latin typeface="+mj-lt"/>
                <a:ea typeface="Helvetica Neue Condensed" charset="0"/>
                <a:cs typeface="Helvetica Neue Condensed" charset="0"/>
              </a:rPr>
              <a:t>Alternate</a:t>
            </a:r>
            <a:endParaRPr lang="en-US" sz="1600" b="1" dirty="0">
              <a:latin typeface="+mj-lt"/>
              <a:ea typeface="Helvetica Neue Condensed" charset="0"/>
              <a:cs typeface="Helvetica Neue Condensed" charset="0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ECC89B6-CEBA-D143-AAD3-8648CF8A87C4}"/>
              </a:ext>
            </a:extLst>
          </p:cNvPr>
          <p:cNvSpPr txBox="1">
            <a:spLocks/>
          </p:cNvSpPr>
          <p:nvPr/>
        </p:nvSpPr>
        <p:spPr>
          <a:xfrm>
            <a:off x="365759" y="387448"/>
            <a:ext cx="13560979" cy="8180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840" b="1" dirty="0">
                <a:solidFill>
                  <a:schemeClr val="accent4"/>
                </a:solidFill>
                <a:latin typeface="IBM Plex Sans SemiBold" panose="020B0503050000000000" pitchFamily="34" charset="77"/>
              </a:rPr>
              <a:t>Dockerfile for Liberty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0563CF0-D925-204C-ABD3-74A6A6739B22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020523" y="1819682"/>
            <a:ext cx="1059758" cy="846733"/>
          </a:xfrm>
          <a:prstGeom prst="bentConnector3">
            <a:avLst>
              <a:gd name="adj1" fmla="val 99813"/>
            </a:avLst>
          </a:prstGeom>
          <a:ln w="12700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844599&quot;&gt;&lt;object type=&quot;3&quot; unique_id=&quot;844600&quot;&gt;&lt;property id=&quot;20148&quot; value=&quot;5&quot;/&gt;&lt;property id=&quot;20300&quot; value=&quot;Slide 1 - &amp;quot;Continuous integration / continuous deployment (CI/CD) &amp;quot;&quot;/&gt;&lt;property id=&quot;20307&quot; value=&quot;256&quot;/&gt;&lt;/object&gt;&lt;object type=&quot;3&quot; unique_id=&quot;844603&quot;&gt;&lt;property id=&quot;20148&quot; value=&quot;5&quot;/&gt;&lt;property id=&quot;20300&quot; value=&quot;Slide 14&quot;/&gt;&lt;property id=&quot;20307&quot; value=&quot;258&quot;/&gt;&lt;/object&gt;&lt;object type=&quot;3&quot; unique_id=&quot;845941&quot;&gt;&lt;property id=&quot;20148&quot; value=&quot;5&quot;/&gt;&lt;property id=&quot;20300&quot; value=&quot;Slide 2 - &amp;quot;Objectives&amp;quot;&quot;/&gt;&lt;property id=&quot;20307&quot; value=&quot;268&quot;/&gt;&lt;/object&gt;&lt;object type=&quot;3&quot; unique_id=&quot;845992&quot;&gt;&lt;property id=&quot;20148&quot; value=&quot;5&quot;/&gt;&lt;property id=&quot;20300&quot; value=&quot;Slide 3 - &amp;quot;Agenda&amp;quot;&quot;/&gt;&lt;property id=&quot;20307&quot; value=&quot;270&quot;/&gt;&lt;/object&gt;&lt;object type=&quot;3&quot; unique_id=&quot;847456&quot;&gt;&lt;property id=&quot;20148&quot; value=&quot;5&quot;/&gt;&lt;property id=&quot;20300&quot; value=&quot;Slide 4 - &amp;quot;Docker Mission&amp;quot;&quot;/&gt;&lt;property id=&quot;20307&quot; value=&quot;283&quot;/&gt;&lt;/object&gt;&lt;object type=&quot;3&quot; unique_id=&quot;848339&quot;&gt;&lt;property id=&quot;20148&quot; value=&quot;5&quot;/&gt;&lt;property id=&quot;20300&quot; value=&quot;Slide 6 - &amp;quot;ICP Continuous Integration (Build/Ship/Run)&amp;quot;&quot;/&gt;&lt;property id=&quot;20307&quot; value=&quot;292&quot;/&gt;&lt;/object&gt;&lt;object type=&quot;3&quot; unique_id=&quot;848340&quot;&gt;&lt;property id=&quot;20148&quot; value=&quot;5&quot;/&gt;&lt;property id=&quot;20300&quot; value=&quot;Slide 7 - &amp;quot;ICP Continuous Deployment (Build/Ship/Run)&amp;quot;&quot;/&gt;&lt;property id=&quot;20307&quot; value=&quot;293&quot;/&gt;&lt;/object&gt;&lt;object type=&quot;3&quot; unique_id=&quot;848341&quot;&gt;&lt;property id=&quot;20148&quot; value=&quot;5&quot;/&gt;&lt;property id=&quot;20300&quot; value=&quot;Slide 8 - &amp;quot;ICP CI/CD (Continuous Delivery) pipeline&amp;quot;&quot;/&gt;&lt;property id=&quot;20307&quot; value=&quot;294&quot;/&gt;&lt;/object&gt;&lt;object type=&quot;3&quot; unique_id=&quot;849547&quot;&gt;&lt;property id=&quot;20148&quot; value=&quot;5&quot;/&gt;&lt;property id=&quot;20300&quot; value=&quot;Slide 5 - &amp;quot;Definitions&amp;quot;&quot;/&gt;&lt;property id=&quot;20307&quot; value=&quot;296&quot;/&gt;&lt;/object&gt;&lt;object type=&quot;3&quot; unique_id=&quot;851250&quot;&gt;&lt;property id=&quot;20148&quot; value=&quot;5&quot;/&gt;&lt;property id=&quot;20300&quot; value=&quot;Slide 9 - &amp;quot;Automation&amp;quot;&quot;/&gt;&lt;property id=&quot;20307&quot; value=&quot;317&quot;/&gt;&lt;/object&gt;&lt;object type=&quot;3&quot; unique_id=&quot;851251&quot;&gt;&lt;property id=&quot;20148&quot; value=&quot;5&quot;/&gt;&lt;property id=&quot;20300&quot; value=&quot;Slide 10 - &amp;quot;Jenkins&amp;quot;&quot;/&gt;&lt;property id=&quot;20307&quot; value=&quot;316&quot;/&gt;&lt;/object&gt;&lt;object type=&quot;3&quot; unique_id=&quot;851562&quot;&gt;&lt;property id=&quot;20148&quot; value=&quot;5&quot;/&gt;&lt;property id=&quot;20300&quot; value=&quot;Slide 11 - &amp;quot;Helm Deployment&amp;quot;&quot;/&gt;&lt;property id=&quot;20307&quot; value=&quot;318&quot;/&gt;&lt;/object&gt;&lt;object type=&quot;3&quot; unique_id=&quot;851908&quot;&gt;&lt;property id=&quot;20148&quot; value=&quot;5&quot;/&gt;&lt;property id=&quot;20300&quot; value=&quot;Slide 13 - &amp;quot;Deployment to Hybrid&amp;quot;&quot;/&gt;&lt;property id=&quot;20307&quot; value=&quot;320&quot;/&gt;&lt;/object&gt;&lt;object type=&quot;3&quot; unique_id=&quot;852014&quot;&gt;&lt;property id=&quot;20148&quot; value=&quot;5&quot;/&gt;&lt;property id=&quot;20300&quot; value=&quot;Slide 12 - &amp;quot;Quality gates and trusted, secure image repo&amp;quot;&quot;/&gt;&lt;property id=&quot;20307&quot; value=&quot;322&quot;/&gt;&lt;/object&gt;&lt;/object&gt;&lt;object type=&quot;8&quot; unique_id=&quot;84460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IBM Cloud private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 Cloud private for BNSF 07262017 v3" id="{C5118238-B9FE-5741-8027-E8DDAE0EA528}" vid="{00093513-9853-F449-9A93-A72938BD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90123</TotalTime>
  <Words>1055</Words>
  <Application>Microsoft Macintosh PowerPoint</Application>
  <PresentationFormat>Custom</PresentationFormat>
  <Paragraphs>235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.AppleSystemUIFont</vt:lpstr>
      <vt:lpstr>Arial</vt:lpstr>
      <vt:lpstr>Calibri</vt:lpstr>
      <vt:lpstr>Courier</vt:lpstr>
      <vt:lpstr>Helvetica Neue Condensed</vt:lpstr>
      <vt:lpstr>IBM Plex Sans Regular</vt:lpstr>
      <vt:lpstr>IBM Plex Sans SemiBold</vt:lpstr>
      <vt:lpstr>Lucida Grande</vt:lpstr>
      <vt:lpstr>LucidaGrande</vt:lpstr>
      <vt:lpstr>IBM Cloud private theme</vt:lpstr>
      <vt:lpstr>Continuous integration / continuous deployment (CI/CD) </vt:lpstr>
      <vt:lpstr>Objectives</vt:lpstr>
      <vt:lpstr>Agenda</vt:lpstr>
      <vt:lpstr>Docker Mission</vt:lpstr>
      <vt:lpstr>Definitions</vt:lpstr>
      <vt:lpstr>Jenkins</vt:lpstr>
      <vt:lpstr>ICP Continuous Integration (Build/Ship/Run)</vt:lpstr>
      <vt:lpstr>PowerPoint Presentation</vt:lpstr>
      <vt:lpstr>PowerPoint Presentation</vt:lpstr>
      <vt:lpstr>PowerPoint Presentation</vt:lpstr>
      <vt:lpstr>ICP Continuous Deployment (Build/Ship/Run)</vt:lpstr>
      <vt:lpstr>ICP CI/CD (Continuous Delivery) pipeline</vt:lpstr>
      <vt:lpstr>PowerPoint Presentation</vt:lpstr>
      <vt:lpstr>PowerPoint Presentation</vt:lpstr>
      <vt:lpstr>Automation</vt:lpstr>
      <vt:lpstr>Helm Deployment</vt:lpstr>
      <vt:lpstr>Quality gates and trusted, secure image repo</vt:lpstr>
      <vt:lpstr>Deployment to Hybrid</vt:lpstr>
    </vt:vector>
  </TitlesOfParts>
  <Company>GPJ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Napolitano</dc:creator>
  <cp:lastModifiedBy>Dave Mulley</cp:lastModifiedBy>
  <cp:revision>831</cp:revision>
  <dcterms:created xsi:type="dcterms:W3CDTF">2015-04-16T15:33:21Z</dcterms:created>
  <dcterms:modified xsi:type="dcterms:W3CDTF">2018-05-11T15:40:25Z</dcterms:modified>
</cp:coreProperties>
</file>