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7" r:id="rId2"/>
    <p:sldId id="262" r:id="rId3"/>
    <p:sldId id="3411" r:id="rId4"/>
    <p:sldId id="258" r:id="rId5"/>
    <p:sldId id="3413" r:id="rId6"/>
    <p:sldId id="3414" r:id="rId7"/>
    <p:sldId id="3415" r:id="rId8"/>
    <p:sldId id="3412" r:id="rId9"/>
    <p:sldId id="259" r:id="rId10"/>
    <p:sldId id="674" r:id="rId11"/>
    <p:sldId id="260" r:id="rId12"/>
    <p:sldId id="261" r:id="rId13"/>
    <p:sldId id="648" r:id="rId14"/>
    <p:sldId id="652" r:id="rId15"/>
    <p:sldId id="653" r:id="rId16"/>
    <p:sldId id="654" r:id="rId17"/>
    <p:sldId id="256" r:id="rId1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Rg st="1" end="1"/>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84B79"/>
    <a:srgbClr val="1C49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8"/>
    <p:restoredTop sz="94722"/>
  </p:normalViewPr>
  <p:slideViewPr>
    <p:cSldViewPr snapToGrid="0" snapToObjects="1">
      <p:cViewPr varScale="1">
        <p:scale>
          <a:sx n="158" d="100"/>
          <a:sy n="158" d="100"/>
        </p:scale>
        <p:origin x="720"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E50F2-5430-F947-BB1B-B4141E9EA465}" type="datetimeFigureOut">
              <a:rPr lang="en-US" smtClean="0"/>
              <a:t>5/17/18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36AE4-093F-7C41-90A2-B95579125DB2}" type="slidenum">
              <a:rPr lang="en-US" smtClean="0"/>
              <a:t>‹#›</a:t>
            </a:fld>
            <a:endParaRPr lang="en-US"/>
          </a:p>
        </p:txBody>
      </p:sp>
    </p:spTree>
    <p:extLst>
      <p:ext uri="{BB962C8B-B14F-4D97-AF65-F5344CB8AC3E}">
        <p14:creationId xmlns:p14="http://schemas.microsoft.com/office/powerpoint/2010/main" val="37636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469831" fontAlgn="auto">
              <a:spcBef>
                <a:spcPts val="0"/>
              </a:spcBef>
              <a:spcAft>
                <a:spcPts val="0"/>
              </a:spcAft>
              <a:defRPr/>
            </a:pPr>
            <a:r>
              <a:rPr lang="en-US" dirty="0"/>
              <a:t>IBM’s practical method combines the best of </a:t>
            </a:r>
            <a:r>
              <a:rPr lang="en-US" b="1" dirty="0"/>
              <a:t>open </a:t>
            </a:r>
            <a:r>
              <a:rPr lang="en-US" dirty="0"/>
              <a:t>communities, </a:t>
            </a:r>
            <a:r>
              <a:rPr lang="en-US" b="1" dirty="0"/>
              <a:t>Design Thinking</a:t>
            </a:r>
            <a:r>
              <a:rPr lang="en-US" dirty="0"/>
              <a:t>, </a:t>
            </a:r>
            <a:r>
              <a:rPr lang="en-US" b="1" dirty="0"/>
              <a:t>Lean Startup</a:t>
            </a:r>
            <a:r>
              <a:rPr lang="en-US" dirty="0"/>
              <a:t>, with an </a:t>
            </a:r>
            <a:r>
              <a:rPr lang="en-US" b="1" dirty="0"/>
              <a:t>agile </a:t>
            </a:r>
            <a:r>
              <a:rPr lang="en-US" b="1" dirty="0" err="1"/>
              <a:t>DevOps</a:t>
            </a:r>
            <a:r>
              <a:rPr lang="en-US" b="1" dirty="0"/>
              <a:t> </a:t>
            </a:r>
            <a:r>
              <a:rPr lang="en-US" dirty="0"/>
              <a:t>methodology. An open and repeatable method with best practices, tool chains and a thriving ecosystem. Provides:</a:t>
            </a:r>
          </a:p>
          <a:p>
            <a:pPr marL="176199" indent="-176199" defTabSz="469831" fontAlgn="auto">
              <a:spcBef>
                <a:spcPts val="0"/>
              </a:spcBef>
              <a:spcAft>
                <a:spcPts val="0"/>
              </a:spcAft>
              <a:buFont typeface="Arial" panose="020B0604020202020204" pitchFamily="34" charset="0"/>
              <a:buChar char="•"/>
              <a:defRPr/>
            </a:pPr>
            <a:r>
              <a:rPr lang="en-US" dirty="0"/>
              <a:t>Hardened method-ware, delivered as digital experience and practice library of work-product assets.</a:t>
            </a:r>
          </a:p>
          <a:p>
            <a:pPr marL="176199" indent="-176199" defTabSz="469831" fontAlgn="auto">
              <a:spcBef>
                <a:spcPts val="0"/>
              </a:spcBef>
              <a:spcAft>
                <a:spcPts val="0"/>
              </a:spcAft>
              <a:buFont typeface="Arial" panose="020B0604020202020204" pitchFamily="34" charset="0"/>
              <a:buChar char="•"/>
              <a:defRPr/>
            </a:pPr>
            <a:r>
              <a:rPr lang="en-US" dirty="0"/>
              <a:t>Accelerators to speed adoption, combining tool chains and methods.</a:t>
            </a:r>
          </a:p>
          <a:p>
            <a:pPr marL="176199" indent="-176199" defTabSz="469831" fontAlgn="auto">
              <a:spcBef>
                <a:spcPts val="0"/>
              </a:spcBef>
              <a:spcAft>
                <a:spcPts val="0"/>
              </a:spcAft>
              <a:buFont typeface="Arial" panose="020B0604020202020204" pitchFamily="34" charset="0"/>
              <a:buChar char="•"/>
              <a:defRPr/>
            </a:pPr>
            <a:r>
              <a:rPr lang="en-US" dirty="0"/>
              <a:t>Shared learning (videos, case studies, blogs) of IBM transformation; extends to clients, phase 2. </a:t>
            </a:r>
          </a:p>
          <a:p>
            <a:pPr marL="176199" indent="-176199" defTabSz="469831" fontAlgn="auto">
              <a:spcBef>
                <a:spcPts val="0"/>
              </a:spcBef>
              <a:spcAft>
                <a:spcPts val="0"/>
              </a:spcAft>
              <a:buFont typeface="Arial" panose="020B0604020202020204" pitchFamily="34" charset="0"/>
              <a:buChar char="•"/>
              <a:defRPr/>
            </a:pPr>
            <a:r>
              <a:rPr lang="en-US" dirty="0"/>
              <a:t>Open community forum to engage, comment, progress and extend methodology. </a:t>
            </a:r>
          </a:p>
          <a:p>
            <a:pPr marL="176199" indent="-176199" defTabSz="469831" fontAlgn="auto">
              <a:spcBef>
                <a:spcPts val="0"/>
              </a:spcBef>
              <a:spcAft>
                <a:spcPts val="0"/>
              </a:spcAft>
              <a:buFont typeface="Arial" panose="020B0604020202020204" pitchFamily="34" charset="0"/>
              <a:buChar char="•"/>
              <a:defRPr/>
            </a:pPr>
            <a:endParaRPr lang="en-US" dirty="0"/>
          </a:p>
          <a:p>
            <a:pPr defTabSz="469831" fontAlgn="auto">
              <a:spcBef>
                <a:spcPts val="0"/>
              </a:spcBef>
              <a:spcAft>
                <a:spcPts val="0"/>
              </a:spcAft>
              <a:defRPr/>
            </a:pPr>
            <a:endParaRPr lang="en-US" dirty="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68233"/>
            <a:fld id="{B7AD3764-66CB-4A97-AFC3-C021A68DBCAF}" type="slidenum">
              <a:rPr lang="en-US">
                <a:cs typeface="Arial" charset="0"/>
              </a:rPr>
              <a:pPr defTabSz="468233"/>
              <a:t>3</a:t>
            </a:fld>
            <a:endParaRPr lang="en-US">
              <a:cs typeface="Arial" charset="0"/>
            </a:endParaRPr>
          </a:p>
        </p:txBody>
      </p:sp>
    </p:spTree>
    <p:extLst>
      <p:ext uri="{BB962C8B-B14F-4D97-AF65-F5344CB8AC3E}">
        <p14:creationId xmlns:p14="http://schemas.microsoft.com/office/powerpoint/2010/main" val="33436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a:t>
            </a:r>
            <a:r>
              <a:rPr lang="en-US" baseline="0" dirty="0"/>
              <a:t> from the IBM Microservices References Architecture: https://</a:t>
            </a:r>
            <a:r>
              <a:rPr lang="en-US" baseline="0" dirty="0" err="1"/>
              <a:t>www.ibm.com</a:t>
            </a:r>
            <a:r>
              <a:rPr lang="en-US" baseline="0" dirty="0"/>
              <a:t>/cloud/garage/content/architecture/microservices/0_1</a:t>
            </a:r>
          </a:p>
          <a:p>
            <a:r>
              <a:rPr lang="en-US" baseline="0" dirty="0"/>
              <a:t>Cloud Innovate: http://cloudinnovate.w3ibm.mybluemix.net/</a:t>
            </a:r>
          </a:p>
        </p:txBody>
      </p:sp>
      <p:sp>
        <p:nvSpPr>
          <p:cNvPr id="4" name="Slide Number Placeholder 3"/>
          <p:cNvSpPr>
            <a:spLocks noGrp="1"/>
          </p:cNvSpPr>
          <p:nvPr>
            <p:ph type="sldNum" sz="quarter" idx="10"/>
          </p:nvPr>
        </p:nvSpPr>
        <p:spPr/>
        <p:txBody>
          <a:bodyPr/>
          <a:lstStyle/>
          <a:p>
            <a:pPr>
              <a:defRPr/>
            </a:pPr>
            <a:fld id="{E2ED4556-990B-426C-AB7E-EB000A486F21}" type="slidenum">
              <a:rPr lang="en-US" smtClean="0"/>
              <a:pPr>
                <a:defRPr/>
              </a:pPr>
              <a:t>10</a:t>
            </a:fld>
            <a:endParaRPr lang="en-US" dirty="0"/>
          </a:p>
        </p:txBody>
      </p:sp>
    </p:spTree>
    <p:extLst>
      <p:ext uri="{BB962C8B-B14F-4D97-AF65-F5344CB8AC3E}">
        <p14:creationId xmlns:p14="http://schemas.microsoft.com/office/powerpoint/2010/main" val="13822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ED4556-990B-426C-AB7E-EB000A486F21}" type="slidenum">
              <a:rPr lang="en-US" smtClean="0"/>
              <a:pPr>
                <a:defRPr/>
              </a:pPr>
              <a:t>13</a:t>
            </a:fld>
            <a:endParaRPr lang="en-US" dirty="0"/>
          </a:p>
        </p:txBody>
      </p:sp>
    </p:spTree>
    <p:extLst>
      <p:ext uri="{BB962C8B-B14F-4D97-AF65-F5344CB8AC3E}">
        <p14:creationId xmlns:p14="http://schemas.microsoft.com/office/powerpoint/2010/main" val="353338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a:t>
            </a:r>
            <a:r>
              <a:rPr lang="en-US" dirty="0" err="1"/>
              <a:t>microservices.io</a:t>
            </a:r>
            <a:r>
              <a:rPr lang="en-US" dirty="0"/>
              <a:t>/patterns/observability/application-</a:t>
            </a:r>
            <a:r>
              <a:rPr lang="en-US" dirty="0" err="1"/>
              <a:t>logging.html</a:t>
            </a:r>
            <a:endParaRPr lang="en-US" dirty="0"/>
          </a:p>
        </p:txBody>
      </p:sp>
      <p:sp>
        <p:nvSpPr>
          <p:cNvPr id="4" name="Slide Number Placeholder 3"/>
          <p:cNvSpPr>
            <a:spLocks noGrp="1"/>
          </p:cNvSpPr>
          <p:nvPr>
            <p:ph type="sldNum" sz="quarter" idx="10"/>
          </p:nvPr>
        </p:nvSpPr>
        <p:spPr/>
        <p:txBody>
          <a:bodyPr/>
          <a:lstStyle/>
          <a:p>
            <a:pPr>
              <a:defRPr/>
            </a:pPr>
            <a:fld id="{E2ED4556-990B-426C-AB7E-EB000A486F21}" type="slidenum">
              <a:rPr lang="en-US" smtClean="0"/>
              <a:pPr>
                <a:defRPr/>
              </a:pPr>
              <a:t>14</a:t>
            </a:fld>
            <a:endParaRPr lang="en-US" dirty="0"/>
          </a:p>
        </p:txBody>
      </p:sp>
    </p:spTree>
    <p:extLst>
      <p:ext uri="{BB962C8B-B14F-4D97-AF65-F5344CB8AC3E}">
        <p14:creationId xmlns:p14="http://schemas.microsoft.com/office/powerpoint/2010/main" val="86902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ED4556-990B-426C-AB7E-EB000A486F21}" type="slidenum">
              <a:rPr lang="en-US" smtClean="0"/>
              <a:pPr>
                <a:defRPr/>
              </a:pPr>
              <a:t>16</a:t>
            </a:fld>
            <a:endParaRPr lang="en-US" dirty="0"/>
          </a:p>
        </p:txBody>
      </p:sp>
    </p:spTree>
    <p:extLst>
      <p:ext uri="{BB962C8B-B14F-4D97-AF65-F5344CB8AC3E}">
        <p14:creationId xmlns:p14="http://schemas.microsoft.com/office/powerpoint/2010/main" val="25674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53925-40AE-9E45-ABD7-483219C76535}"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53925-40AE-9E45-ABD7-483219C76535}"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53925-40AE-9E45-ABD7-483219C76535}"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103" name="Line"/>
          <p:cNvSpPr/>
          <p:nvPr/>
        </p:nvSpPr>
        <p:spPr>
          <a:xfrm>
            <a:off x="283529" y="451485"/>
            <a:ext cx="8576943" cy="1"/>
          </a:xfrm>
          <a:prstGeom prst="line">
            <a:avLst/>
          </a:prstGeom>
          <a:ln w="12700">
            <a:solidFill>
              <a:srgbClr val="DFDFDF"/>
            </a:solidFill>
            <a:miter lim="400000"/>
          </a:ln>
        </p:spPr>
        <p:txBody>
          <a:bodyPr lIns="19050" tIns="19050" rIns="19050" bIns="19050" anchor="ctr"/>
          <a:lstStyle/>
          <a:p>
            <a:pPr algn="ctr">
              <a:defRPr sz="3200" b="0">
                <a:solidFill>
                  <a:srgbClr val="000000"/>
                </a:solidFill>
                <a:latin typeface="Helvetica Light"/>
                <a:ea typeface="Helvetica Light"/>
                <a:cs typeface="Helvetica Light"/>
                <a:sym typeface="Helvetica Light"/>
              </a:defRPr>
            </a:pPr>
            <a:endParaRPr sz="1200"/>
          </a:p>
        </p:txBody>
      </p:sp>
      <p:sp>
        <p:nvSpPr>
          <p:cNvPr id="104" name="subtitle goes here"/>
          <p:cNvSpPr>
            <a:spLocks noGrp="1"/>
          </p:cNvSpPr>
          <p:nvPr>
            <p:ph type="body" sz="quarter" idx="13"/>
          </p:nvPr>
        </p:nvSpPr>
        <p:spPr>
          <a:xfrm>
            <a:off x="1744369" y="504188"/>
            <a:ext cx="5655263" cy="103875"/>
          </a:xfrm>
          <a:prstGeom prst="rect">
            <a:avLst/>
          </a:prstGeom>
        </p:spPr>
        <p:txBody>
          <a:bodyPr lIns="0" tIns="0" rIns="0" bIns="0" anchor="ctr">
            <a:spAutoFit/>
          </a:bodyPr>
          <a:lstStyle>
            <a:lvl1pPr algn="ctr">
              <a:defRPr sz="750" b="0" cap="all" spc="113">
                <a:solidFill>
                  <a:srgbClr val="A6A5A6"/>
                </a:solidFill>
              </a:defRPr>
            </a:lvl1pPr>
          </a:lstStyle>
          <a:p>
            <a:pPr lvl="0"/>
            <a:r>
              <a:rPr lang="en-US"/>
              <a:t>Click to edit Master text styles</a:t>
            </a:r>
          </a:p>
        </p:txBody>
      </p:sp>
      <p:sp>
        <p:nvSpPr>
          <p:cNvPr id="105" name="Title Here"/>
          <p:cNvSpPr>
            <a:spLocks noGrp="1"/>
          </p:cNvSpPr>
          <p:nvPr>
            <p:ph type="body" sz="quarter" idx="14"/>
          </p:nvPr>
        </p:nvSpPr>
        <p:spPr>
          <a:xfrm>
            <a:off x="332345" y="-553342"/>
            <a:ext cx="8479312" cy="1661993"/>
          </a:xfrm>
          <a:prstGeom prst="rect">
            <a:avLst/>
          </a:prstGeom>
        </p:spPr>
        <p:txBody>
          <a:bodyPr lIns="0" tIns="0" rIns="0" bIns="0" anchor="ctr">
            <a:spAutoFit/>
          </a:bodyPr>
          <a:lstStyle/>
          <a:p>
            <a:pPr lvl="0" algn="ctr">
              <a:defRPr sz="6000" spc="239"/>
            </a:pPr>
            <a:r>
              <a:rPr lang="en-US"/>
              <a:t>Click to edit Master text styles</a:t>
            </a:r>
          </a:p>
        </p:txBody>
      </p:sp>
      <p:sp>
        <p:nvSpPr>
          <p:cNvPr id="106" name="| IBM CONFIDENTIAL"/>
          <p:cNvSpPr/>
          <p:nvPr/>
        </p:nvSpPr>
        <p:spPr>
          <a:xfrm>
            <a:off x="8013032" y="4973439"/>
            <a:ext cx="1006096" cy="150169"/>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p>
            <a:pPr>
              <a:defRPr sz="1300" cap="all" spc="195">
                <a:solidFill>
                  <a:srgbClr val="575757"/>
                </a:solidFill>
                <a:latin typeface="Helvetica Neue"/>
                <a:ea typeface="Helvetica Neue"/>
                <a:cs typeface="Helvetica Neue"/>
                <a:sym typeface="Helvetica Neue"/>
              </a:defRPr>
            </a:pPr>
            <a:r>
              <a:rPr sz="488" b="0">
                <a:latin typeface="Helvetica Neue Light"/>
                <a:ea typeface="Helvetica Neue Light"/>
                <a:cs typeface="Helvetica Neue Light"/>
                <a:sym typeface="Helvetica Neue Light"/>
              </a:rPr>
              <a:t>|</a:t>
            </a:r>
            <a:r>
              <a:rPr sz="488"/>
              <a:t> IBM </a:t>
            </a:r>
            <a:r>
              <a:rPr sz="488" b="0">
                <a:latin typeface="Helvetica Neue Thin"/>
                <a:ea typeface="Helvetica Neue Thin"/>
                <a:cs typeface="Helvetica Neue Thin"/>
                <a:sym typeface="Helvetica Neue Thin"/>
              </a:rPr>
              <a:t>CONFIDENTIAL</a:t>
            </a:r>
          </a:p>
        </p:txBody>
      </p:sp>
      <p:sp>
        <p:nvSpPr>
          <p:cNvPr id="107" name="Slide Number"/>
          <p:cNvSpPr>
            <a:spLocks noGrp="1"/>
          </p:cNvSpPr>
          <p:nvPr>
            <p:ph type="sldNum" sz="quarter" idx="2"/>
          </p:nvPr>
        </p:nvSpPr>
        <p:spPr>
          <a:xfrm>
            <a:off x="7801867" y="4972664"/>
            <a:ext cx="76406" cy="75021"/>
          </a:xfrm>
          <a:prstGeom prst="rect">
            <a:avLst/>
          </a:prstGeom>
        </p:spPr>
        <p:txBody>
          <a:bodyPr lIns="0" tIns="0" rIns="0" bIns="0"/>
          <a:lstStyle>
            <a:lvl1pPr>
              <a:defRPr sz="488">
                <a:solidFill>
                  <a:srgbClr val="14A2EB"/>
                </a:solidFill>
              </a:defRPr>
            </a:lvl1pPr>
          </a:lstStyle>
          <a:p>
            <a:pPr>
              <a:defRPr/>
            </a:pPr>
            <a:fld id="{922432EC-E554-44EC-960B-CB2EAE9B8E47}" type="slidenum">
              <a:rPr lang="en-US" smtClean="0"/>
              <a:pPr>
                <a:defRPr/>
              </a:pPr>
              <a:t>‹#›</a:t>
            </a:fld>
            <a:endParaRPr lang="en-US" dirty="0"/>
          </a:p>
        </p:txBody>
      </p:sp>
    </p:spTree>
    <p:extLst>
      <p:ext uri="{BB962C8B-B14F-4D97-AF65-F5344CB8AC3E}">
        <p14:creationId xmlns:p14="http://schemas.microsoft.com/office/powerpoint/2010/main" val="4213299234"/>
      </p:ext>
    </p:extLst>
  </p:cSld>
  <p:clrMapOvr>
    <a:masterClrMapping/>
  </p:clrMapOvr>
  <p:transition spd="med"/>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53925-40AE-9E45-ABD7-483219C76535}"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53925-40AE-9E45-ABD7-483219C76535}"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53925-40AE-9E45-ABD7-483219C76535}"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53925-40AE-9E45-ABD7-483219C76535}" type="datetimeFigureOut">
              <a:rPr lang="en-US" smtClean="0"/>
              <a:t>5/17/18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53925-40AE-9E45-ABD7-483219C76535}" type="datetimeFigureOut">
              <a:rPr lang="en-US" smtClean="0"/>
              <a:t>5/17/18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53925-40AE-9E45-ABD7-483219C76535}" type="datetimeFigureOut">
              <a:rPr lang="en-US" smtClean="0"/>
              <a:t>5/17/18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9853925-40AE-9E45-ABD7-483219C76535}"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9853925-40AE-9E45-ABD7-483219C76535}"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ED432-F29D-D44C-9BBE-55DA043823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9853925-40AE-9E45-ABD7-483219C76535}" type="datetimeFigureOut">
              <a:rPr lang="en-US" smtClean="0"/>
              <a:t>5/17/18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FAED432-F29D-D44C-9BBE-55DA043823EC}" type="slidenum">
              <a:rPr lang="en-US" smtClean="0"/>
              <a:t>‹#›</a:t>
            </a:fld>
            <a:endParaRPr lang="en-US"/>
          </a:p>
        </p:txBody>
      </p:sp>
    </p:spTree>
    <p:extLst>
      <p:ext uri="{BB962C8B-B14F-4D97-AF65-F5344CB8AC3E}">
        <p14:creationId xmlns:p14="http://schemas.microsoft.com/office/powerpoint/2010/main" val="148923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ibm.com/cloud-microservice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ibm.com/cloud-microservic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ibm.box.com/v/DevOpsForContainers" TargetMode="Externa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devops/metho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www.ibm.com/cloud/garage/category/courses" TargetMode="External"/><Relationship Id="rId3" Type="http://schemas.openxmlformats.org/officeDocument/2006/relationships/image" Target="../media/image5.png"/><Relationship Id="rId7" Type="http://schemas.openxmlformats.org/officeDocument/2006/relationships/hyperlink" Target="https://www.ibm.com/cloud/garage/toolchain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ibm.com/cloud/garage/category/practices" TargetMode="External"/><Relationship Id="rId5" Type="http://schemas.openxmlformats.org/officeDocument/2006/relationships/hyperlink" Target="https://www.ibm.com/cloud/garage/architecture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ibm.com/cloud/garage/architectures/devOpsArchitecture/reference-architecture"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ibm.com/cloud-microservice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ibm.com/cloud-microservic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521CAD93-B4BF-0D41-A70D-B39F35F8F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78" y="2960330"/>
            <a:ext cx="1850451" cy="19497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2264" y="502144"/>
            <a:ext cx="5902034" cy="954107"/>
          </a:xfrm>
          <a:prstGeom prst="rect">
            <a:avLst/>
          </a:prstGeom>
          <a:noFill/>
        </p:spPr>
        <p:txBody>
          <a:bodyPr wrap="square" rtlCol="0">
            <a:spAutoFit/>
          </a:bodyPr>
          <a:lstStyle/>
          <a:p>
            <a:r>
              <a:rPr lang="en-US" sz="2800" b="1" dirty="0">
                <a:solidFill>
                  <a:schemeClr val="accent1"/>
                </a:solidFill>
              </a:rPr>
              <a:t>IBM Point of View:</a:t>
            </a:r>
          </a:p>
          <a:p>
            <a:r>
              <a:rPr lang="en-US" sz="2800" b="1" dirty="0">
                <a:solidFill>
                  <a:schemeClr val="accent1"/>
                </a:solidFill>
              </a:rPr>
              <a:t>DevOps &amp; Cloud Native Development</a:t>
            </a:r>
            <a:endParaRPr lang="en-US" sz="2400" dirty="0">
              <a:solidFill>
                <a:schemeClr val="accent1"/>
              </a:solidFill>
            </a:endParaRPr>
          </a:p>
        </p:txBody>
      </p:sp>
      <p:pic>
        <p:nvPicPr>
          <p:cNvPr id="24" name="Picture 2" descr="mage result for ib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648" y="-234854"/>
            <a:ext cx="1174282" cy="11742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1F992B4F-11BD-124A-A4D3-0A998BBB1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0096" y="1929237"/>
            <a:ext cx="1577941" cy="15832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B6E7A0-8C60-3F49-BDED-6C85CC8449F8}"/>
              </a:ext>
            </a:extLst>
          </p:cNvPr>
          <p:cNvSpPr txBox="1"/>
          <p:nvPr/>
        </p:nvSpPr>
        <p:spPr>
          <a:xfrm>
            <a:off x="6070476" y="1979512"/>
            <a:ext cx="2867454" cy="715581"/>
          </a:xfrm>
          <a:prstGeom prst="rect">
            <a:avLst/>
          </a:prstGeom>
          <a:noFill/>
        </p:spPr>
        <p:txBody>
          <a:bodyPr wrap="square" rtlCol="0">
            <a:spAutoFit/>
          </a:bodyPr>
          <a:lstStyle/>
          <a:p>
            <a:r>
              <a:rPr lang="en-US" i="1" dirty="0"/>
              <a:t>DevOps is a fundamental part of our opinionated modern day delivery methodology…</a:t>
            </a:r>
          </a:p>
        </p:txBody>
      </p:sp>
      <p:sp>
        <p:nvSpPr>
          <p:cNvPr id="17" name="TextBox 16">
            <a:extLst>
              <a:ext uri="{FF2B5EF4-FFF2-40B4-BE49-F238E27FC236}">
                <a16:creationId xmlns:a16="http://schemas.microsoft.com/office/drawing/2014/main" id="{089B1F84-4313-9F4A-A76D-4E3D7C2D7C28}"/>
              </a:ext>
            </a:extLst>
          </p:cNvPr>
          <p:cNvSpPr txBox="1"/>
          <p:nvPr/>
        </p:nvSpPr>
        <p:spPr>
          <a:xfrm>
            <a:off x="2257268" y="3985477"/>
            <a:ext cx="2867454" cy="715581"/>
          </a:xfrm>
          <a:prstGeom prst="rect">
            <a:avLst/>
          </a:prstGeom>
          <a:noFill/>
        </p:spPr>
        <p:txBody>
          <a:bodyPr wrap="square" rtlCol="0">
            <a:spAutoFit/>
          </a:bodyPr>
          <a:lstStyle/>
          <a:p>
            <a:r>
              <a:rPr lang="en-US" i="1" dirty="0"/>
              <a:t>The cloud is the modern platform for modern architectures and applications…</a:t>
            </a:r>
          </a:p>
        </p:txBody>
      </p:sp>
      <p:graphicFrame>
        <p:nvGraphicFramePr>
          <p:cNvPr id="4" name="Table 3">
            <a:extLst>
              <a:ext uri="{FF2B5EF4-FFF2-40B4-BE49-F238E27FC236}">
                <a16:creationId xmlns:a16="http://schemas.microsoft.com/office/drawing/2014/main" id="{571B2D89-F8FE-774A-A1E8-91F1E17F39FA}"/>
              </a:ext>
            </a:extLst>
          </p:cNvPr>
          <p:cNvGraphicFramePr>
            <a:graphicFrameLocks noGrp="1"/>
          </p:cNvGraphicFramePr>
          <p:nvPr/>
        </p:nvGraphicFramePr>
        <p:xfrm>
          <a:off x="4165600" y="2489200"/>
          <a:ext cx="812800" cy="1651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798322527"/>
                    </a:ext>
                  </a:extLst>
                </a:gridCol>
              </a:tblGrid>
              <a:tr h="165100">
                <a:tc>
                  <a:txBody>
                    <a:bodyPr/>
                    <a:lstStyle/>
                    <a:p>
                      <a:pPr algn="r" fontAlgn="b"/>
                      <a:r>
                        <a:rPr lang="en-US" sz="1000" u="none" strike="noStrike" dirty="0">
                          <a:effectLst/>
                        </a:rPr>
                        <a:t>£270.48</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213621586"/>
                  </a:ext>
                </a:extLst>
              </a:tr>
            </a:tbl>
          </a:graphicData>
        </a:graphic>
      </p:graphicFrame>
      <p:graphicFrame>
        <p:nvGraphicFramePr>
          <p:cNvPr id="5" name="Table 4">
            <a:extLst>
              <a:ext uri="{FF2B5EF4-FFF2-40B4-BE49-F238E27FC236}">
                <a16:creationId xmlns:a16="http://schemas.microsoft.com/office/drawing/2014/main" id="{89B723B3-8562-8942-B4FA-6CD39B32BB3D}"/>
              </a:ext>
            </a:extLst>
          </p:cNvPr>
          <p:cNvGraphicFramePr>
            <a:graphicFrameLocks noGrp="1"/>
          </p:cNvGraphicFramePr>
          <p:nvPr/>
        </p:nvGraphicFramePr>
        <p:xfrm>
          <a:off x="4165600" y="2489200"/>
          <a:ext cx="812800" cy="1651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213067906"/>
                    </a:ext>
                  </a:extLst>
                </a:gridCol>
              </a:tblGrid>
              <a:tr h="165100">
                <a:tc>
                  <a:txBody>
                    <a:bodyPr/>
                    <a:lstStyle/>
                    <a:p>
                      <a:pPr algn="r" fontAlgn="b"/>
                      <a:r>
                        <a:rPr lang="en-US" sz="1000" u="none" strike="noStrike" dirty="0">
                          <a:effectLst/>
                        </a:rPr>
                        <a:t>£270.48</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05311536"/>
                  </a:ext>
                </a:extLst>
              </a:tr>
            </a:tbl>
          </a:graphicData>
        </a:graphic>
      </p:graphicFrame>
    </p:spTree>
    <p:extLst>
      <p:ext uri="{BB962C8B-B14F-4D97-AF65-F5344CB8AC3E}">
        <p14:creationId xmlns:p14="http://schemas.microsoft.com/office/powerpoint/2010/main" val="11828441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9436878-1D84-2241-9AD3-3E6C2ED625B6}"/>
              </a:ext>
            </a:extLst>
          </p:cNvPr>
          <p:cNvSpPr txBox="1">
            <a:spLocks/>
          </p:cNvSpPr>
          <p:nvPr/>
        </p:nvSpPr>
        <p:spPr>
          <a:xfrm>
            <a:off x="0" y="0"/>
            <a:ext cx="3955983" cy="5143500"/>
          </a:xfrm>
          <a:prstGeom prst="rect">
            <a:avLst/>
          </a:prstGeom>
          <a:solidFill>
            <a:schemeClr val="accent1">
              <a:lumMod val="50000"/>
            </a:schemeClr>
          </a:solidFill>
        </p:spPr>
        <p:txBody>
          <a:bodyPr anchor="t">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r>
              <a:rPr lang="en-US" dirty="0">
                <a:solidFill>
                  <a:schemeClr val="bg1"/>
                </a:solidFill>
                <a:latin typeface="+mn-lt"/>
                <a:ea typeface="Futura Medium" charset="0"/>
                <a:cs typeface="Futura Medium" charset="0"/>
              </a:rPr>
              <a:t>Why is DevOps essential?</a:t>
            </a:r>
          </a:p>
        </p:txBody>
      </p:sp>
      <p:sp>
        <p:nvSpPr>
          <p:cNvPr id="17" name="TextBox 16">
            <a:extLst>
              <a:ext uri="{FF2B5EF4-FFF2-40B4-BE49-F238E27FC236}">
                <a16:creationId xmlns:a16="http://schemas.microsoft.com/office/drawing/2014/main" id="{321224C7-9172-FB46-BAE7-699015F90785}"/>
              </a:ext>
            </a:extLst>
          </p:cNvPr>
          <p:cNvSpPr txBox="1"/>
          <p:nvPr/>
        </p:nvSpPr>
        <p:spPr>
          <a:xfrm>
            <a:off x="211756" y="269507"/>
            <a:ext cx="1447576" cy="300082"/>
          </a:xfrm>
          <a:prstGeom prst="rect">
            <a:avLst/>
          </a:prstGeom>
          <a:noFill/>
        </p:spPr>
        <p:txBody>
          <a:bodyPr wrap="none" rtlCol="0">
            <a:spAutoFit/>
          </a:bodyPr>
          <a:lstStyle/>
          <a:p>
            <a:r>
              <a:rPr lang="en-US" dirty="0">
                <a:solidFill>
                  <a:schemeClr val="bg1">
                    <a:lumMod val="50000"/>
                  </a:schemeClr>
                </a:solidFill>
              </a:rPr>
              <a:t>THE BREAKDOWN</a:t>
            </a:r>
          </a:p>
        </p:txBody>
      </p:sp>
      <p:cxnSp>
        <p:nvCxnSpPr>
          <p:cNvPr id="18" name="Straight Connector 17">
            <a:extLst>
              <a:ext uri="{FF2B5EF4-FFF2-40B4-BE49-F238E27FC236}">
                <a16:creationId xmlns:a16="http://schemas.microsoft.com/office/drawing/2014/main" id="{8C88A7C2-0698-034E-8F9A-AF04DE2FF21B}"/>
              </a:ext>
            </a:extLst>
          </p:cNvPr>
          <p:cNvCxnSpPr/>
          <p:nvPr/>
        </p:nvCxnSpPr>
        <p:spPr>
          <a:xfrm>
            <a:off x="279133" y="539016"/>
            <a:ext cx="8085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A67644-98AD-2E48-9022-DABD408E069F}"/>
              </a:ext>
            </a:extLst>
          </p:cNvPr>
          <p:cNvSpPr/>
          <p:nvPr/>
        </p:nvSpPr>
        <p:spPr>
          <a:xfrm>
            <a:off x="77002" y="2760989"/>
            <a:ext cx="3667384" cy="1600438"/>
          </a:xfrm>
          <a:prstGeom prst="rect">
            <a:avLst/>
          </a:prstGeom>
        </p:spPr>
        <p:txBody>
          <a:bodyPr wrap="square">
            <a:spAutoFit/>
          </a:bodyPr>
          <a:lstStyle/>
          <a:p>
            <a:r>
              <a:rPr lang="en-US" sz="1400" dirty="0">
                <a:solidFill>
                  <a:schemeClr val="bg1"/>
                </a:solidFill>
                <a:sym typeface="Helvetica Neue"/>
              </a:rPr>
              <a:t>By their very nature, microservices will have </a:t>
            </a:r>
            <a:r>
              <a:rPr lang="en-US" sz="1400" u="sng" dirty="0">
                <a:solidFill>
                  <a:schemeClr val="bg1"/>
                </a:solidFill>
                <a:sym typeface="Helvetica Neue"/>
              </a:rPr>
              <a:t>more deployments</a:t>
            </a:r>
            <a:r>
              <a:rPr lang="en-US" sz="1400" dirty="0">
                <a:solidFill>
                  <a:schemeClr val="bg1"/>
                </a:solidFill>
                <a:sym typeface="Helvetica Neue"/>
              </a:rPr>
              <a:t>, due to the </a:t>
            </a:r>
            <a:r>
              <a:rPr lang="en-US" sz="1400" u="sng" dirty="0">
                <a:solidFill>
                  <a:schemeClr val="bg1"/>
                </a:solidFill>
                <a:sym typeface="Helvetica Neue"/>
              </a:rPr>
              <a:t>increase in componentization</a:t>
            </a:r>
            <a:r>
              <a:rPr lang="en-US" sz="1400" dirty="0">
                <a:solidFill>
                  <a:schemeClr val="bg1"/>
                </a:solidFill>
                <a:sym typeface="Helvetica Neue"/>
              </a:rPr>
              <a:t> and </a:t>
            </a:r>
            <a:r>
              <a:rPr lang="en-US" sz="1400" u="sng" dirty="0">
                <a:solidFill>
                  <a:schemeClr val="bg1"/>
                </a:solidFill>
                <a:sym typeface="Helvetica Neue"/>
              </a:rPr>
              <a:t>change volume</a:t>
            </a:r>
            <a:r>
              <a:rPr lang="en-US" sz="1400" dirty="0">
                <a:solidFill>
                  <a:schemeClr val="bg1"/>
                </a:solidFill>
                <a:sym typeface="Helvetica Neue"/>
              </a:rPr>
              <a:t>. </a:t>
            </a:r>
          </a:p>
          <a:p>
            <a:endParaRPr lang="en-US" sz="1400" dirty="0">
              <a:solidFill>
                <a:schemeClr val="bg1"/>
              </a:solidFill>
              <a:sym typeface="Helvetica Neue"/>
            </a:endParaRPr>
          </a:p>
          <a:p>
            <a:r>
              <a:rPr lang="en-US" sz="1400" dirty="0">
                <a:solidFill>
                  <a:schemeClr val="bg1"/>
                </a:solidFill>
                <a:sym typeface="Helvetica Neue"/>
              </a:rPr>
              <a:t>Without automation in the delivery lifecycle, microservices can quickly become an unmanageable IT endeavor.</a:t>
            </a:r>
            <a:endParaRPr lang="en-US" dirty="0">
              <a:solidFill>
                <a:schemeClr val="bg1"/>
              </a:solidFill>
            </a:endParaRPr>
          </a:p>
        </p:txBody>
      </p:sp>
      <p:pic>
        <p:nvPicPr>
          <p:cNvPr id="20" name="Picture 2" descr="mage result for ibm logo">
            <a:extLst>
              <a:ext uri="{FF2B5EF4-FFF2-40B4-BE49-F238E27FC236}">
                <a16:creationId xmlns:a16="http://schemas.microsoft.com/office/drawing/2014/main" id="{6A9E2261-DA07-614F-A485-2E01B9752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950" y="-167593"/>
            <a:ext cx="1174282" cy="11742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3999419" y="933681"/>
            <a:ext cx="4735583" cy="2964552"/>
          </a:xfrm>
          <a:prstGeom prst="rect">
            <a:avLst/>
          </a:prstGeom>
        </p:spPr>
      </p:pic>
      <p:sp>
        <p:nvSpPr>
          <p:cNvPr id="2" name="TextBox 1"/>
          <p:cNvSpPr txBox="1"/>
          <p:nvPr/>
        </p:nvSpPr>
        <p:spPr>
          <a:xfrm>
            <a:off x="4307883" y="697434"/>
            <a:ext cx="1013099" cy="24244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1013" dirty="0">
                <a:solidFill>
                  <a:srgbClr val="464646"/>
                </a:solidFill>
                <a:latin typeface="Helvetica Neue" charset="0"/>
                <a:ea typeface="Helvetica Neue" charset="0"/>
                <a:cs typeface="Helvetica Neue" charset="0"/>
                <a:sym typeface="Helvetica"/>
              </a:rPr>
              <a:t>“monolith” style</a:t>
            </a:r>
          </a:p>
        </p:txBody>
      </p:sp>
      <p:sp>
        <p:nvSpPr>
          <p:cNvPr id="6" name="TextBox 5"/>
          <p:cNvSpPr txBox="1"/>
          <p:nvPr/>
        </p:nvSpPr>
        <p:spPr>
          <a:xfrm>
            <a:off x="6730094" y="685584"/>
            <a:ext cx="1139737" cy="24244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1013" dirty="0">
                <a:solidFill>
                  <a:srgbClr val="464646"/>
                </a:solidFill>
                <a:latin typeface="Helvetica Neue" charset="0"/>
                <a:ea typeface="Helvetica Neue" charset="0"/>
                <a:cs typeface="Helvetica Neue" charset="0"/>
                <a:sym typeface="Helvetica"/>
              </a:rPr>
              <a:t>microservice style</a:t>
            </a:r>
          </a:p>
        </p:txBody>
      </p:sp>
      <p:sp>
        <p:nvSpPr>
          <p:cNvPr id="3" name="TextBox 2"/>
          <p:cNvSpPr txBox="1"/>
          <p:nvPr/>
        </p:nvSpPr>
        <p:spPr>
          <a:xfrm>
            <a:off x="4814433" y="2206844"/>
            <a:ext cx="747000" cy="27122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1200">
                <a:solidFill>
                  <a:srgbClr val="464646"/>
                </a:solidFill>
                <a:latin typeface="Helvetica Neue" charset="0"/>
                <a:ea typeface="Helvetica Neue" charset="0"/>
                <a:cs typeface="Helvetica Neue" charset="0"/>
                <a:sym typeface="Helvetica"/>
              </a:rPr>
              <a:t>transform</a:t>
            </a:r>
          </a:p>
        </p:txBody>
      </p:sp>
      <p:sp>
        <p:nvSpPr>
          <p:cNvPr id="5" name="TextBox 4"/>
          <p:cNvSpPr txBox="1"/>
          <p:nvPr/>
        </p:nvSpPr>
        <p:spPr>
          <a:xfrm>
            <a:off x="4769625" y="1909193"/>
            <a:ext cx="1102713"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b="1">
                <a:solidFill>
                  <a:schemeClr val="accent4"/>
                </a:solidFill>
                <a:sym typeface="Helvetica"/>
              </a:rPr>
              <a:t>✓ deploy</a:t>
            </a:r>
          </a:p>
        </p:txBody>
      </p:sp>
      <p:sp>
        <p:nvSpPr>
          <p:cNvPr id="11" name="TextBox 10"/>
          <p:cNvSpPr txBox="1"/>
          <p:nvPr/>
        </p:nvSpPr>
        <p:spPr>
          <a:xfrm>
            <a:off x="5945691" y="3829874"/>
            <a:ext cx="1102713"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b="1">
                <a:solidFill>
                  <a:schemeClr val="accent4"/>
                </a:solidFill>
                <a:sym typeface="Helvetica"/>
              </a:rPr>
              <a:t>✓ deploy</a:t>
            </a:r>
          </a:p>
        </p:txBody>
      </p:sp>
      <p:sp>
        <p:nvSpPr>
          <p:cNvPr id="13" name="TextBox 12"/>
          <p:cNvSpPr txBox="1"/>
          <p:nvPr/>
        </p:nvSpPr>
        <p:spPr>
          <a:xfrm>
            <a:off x="7507353" y="3829874"/>
            <a:ext cx="1102713"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b="1" dirty="0">
                <a:solidFill>
                  <a:schemeClr val="accent4"/>
                </a:solidFill>
                <a:sym typeface="Helvetica"/>
              </a:rPr>
              <a:t>✓ deploy</a:t>
            </a:r>
          </a:p>
        </p:txBody>
      </p:sp>
      <p:sp>
        <p:nvSpPr>
          <p:cNvPr id="14" name="TextBox 13"/>
          <p:cNvSpPr txBox="1"/>
          <p:nvPr/>
        </p:nvSpPr>
        <p:spPr>
          <a:xfrm>
            <a:off x="8058710" y="3829874"/>
            <a:ext cx="1102713"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b="1" dirty="0">
                <a:solidFill>
                  <a:schemeClr val="accent4"/>
                </a:solidFill>
                <a:sym typeface="Helvetica"/>
              </a:rPr>
              <a:t>✓ deploy</a:t>
            </a:r>
          </a:p>
        </p:txBody>
      </p:sp>
      <p:sp>
        <p:nvSpPr>
          <p:cNvPr id="15" name="TextBox 14"/>
          <p:cNvSpPr txBox="1"/>
          <p:nvPr/>
        </p:nvSpPr>
        <p:spPr>
          <a:xfrm>
            <a:off x="7400909" y="1987872"/>
            <a:ext cx="1102713"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b="1">
                <a:solidFill>
                  <a:schemeClr val="accent4"/>
                </a:solidFill>
                <a:sym typeface="Helvetica"/>
              </a:rPr>
              <a:t>✓ deploy</a:t>
            </a:r>
          </a:p>
        </p:txBody>
      </p:sp>
    </p:spTree>
    <p:extLst>
      <p:ext uri="{BB962C8B-B14F-4D97-AF65-F5344CB8AC3E}">
        <p14:creationId xmlns:p14="http://schemas.microsoft.com/office/powerpoint/2010/main" val="2505658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   Controlling Chaos (with DevOps)</a:t>
            </a:r>
          </a:p>
        </p:txBody>
      </p:sp>
      <p:sp>
        <p:nvSpPr>
          <p:cNvPr id="3" name="Content Placeholder 2"/>
          <p:cNvSpPr>
            <a:spLocks noGrp="1"/>
          </p:cNvSpPr>
          <p:nvPr>
            <p:ph idx="1"/>
          </p:nvPr>
        </p:nvSpPr>
        <p:spPr>
          <a:xfrm>
            <a:off x="271011" y="1307130"/>
            <a:ext cx="8601978" cy="3301692"/>
          </a:xfrm>
        </p:spPr>
        <p:txBody>
          <a:bodyPr>
            <a:noAutofit/>
          </a:bodyPr>
          <a:lstStyle/>
          <a:p>
            <a:pPr marL="0" indent="0">
              <a:buNone/>
            </a:pPr>
            <a:r>
              <a:rPr lang="en-US" sz="1400" dirty="0"/>
              <a:t>By definition, applications that use </a:t>
            </a:r>
            <a:r>
              <a:rPr lang="en-US" sz="1400" dirty="0">
                <a:solidFill>
                  <a:schemeClr val="accent2"/>
                </a:solidFill>
              </a:rPr>
              <a:t>microservices have lots of moving parts</a:t>
            </a:r>
            <a:r>
              <a:rPr lang="en-US" sz="1400" dirty="0"/>
              <a:t>. </a:t>
            </a:r>
            <a:r>
              <a:rPr lang="en-US" sz="1400" dirty="0">
                <a:solidFill>
                  <a:schemeClr val="accent2"/>
                </a:solidFill>
              </a:rPr>
              <a:t>Automated tools make the difference</a:t>
            </a:r>
            <a:r>
              <a:rPr lang="en-US" sz="1400" dirty="0"/>
              <a:t> between a flexible, scalable, and yet stable system, and an unmanageable mess.</a:t>
            </a:r>
          </a:p>
          <a:p>
            <a:pPr marL="0" indent="0">
              <a:buNone/>
            </a:pPr>
            <a:br>
              <a:rPr lang="en-US" sz="1400" dirty="0"/>
            </a:br>
            <a:r>
              <a:rPr lang="en-US" sz="1400" b="1" dirty="0"/>
              <a:t>Continuous integration and deployment (CI/CD) pipelines are the base upon which a microservices application is built.</a:t>
            </a:r>
            <a:r>
              <a:rPr lang="en-US" sz="1400" dirty="0"/>
              <a:t> Unique </a:t>
            </a:r>
            <a:r>
              <a:rPr lang="en-US" sz="1400" dirty="0">
                <a:solidFill>
                  <a:schemeClr val="accent2"/>
                </a:solidFill>
              </a:rPr>
              <a:t>pipelines per service ensures that services can evolve at their own pace</a:t>
            </a:r>
            <a:r>
              <a:rPr lang="en-US" sz="1400" dirty="0"/>
              <a:t>. The ideal is for any given built instance to transition through stages of a pipeline for eventual deployment into production without requiring any code changes along the way. </a:t>
            </a:r>
          </a:p>
          <a:p>
            <a:pPr marL="0" indent="0">
              <a:buNone/>
            </a:pPr>
            <a:r>
              <a:rPr lang="en-US" sz="1400" dirty="0"/>
              <a:t>Containers are a big help with CI/CD, as they naturally define the entire operating environment for the service. Using containers goes a long way towards </a:t>
            </a:r>
            <a:r>
              <a:rPr lang="en-US" sz="1400" dirty="0">
                <a:solidFill>
                  <a:schemeClr val="accent2"/>
                </a:solidFill>
              </a:rPr>
              <a:t>eliminating those hard-to-spot differences between development and production environments</a:t>
            </a:r>
            <a:r>
              <a:rPr lang="en-US" sz="1400" dirty="0"/>
              <a:t>, which are a common source of last-minute deployment surprises.</a:t>
            </a:r>
          </a:p>
          <a:p>
            <a:pPr marL="0" indent="0">
              <a:buNone/>
            </a:pPr>
            <a:br>
              <a:rPr lang="en-US" sz="1400" dirty="0"/>
            </a:br>
            <a:r>
              <a:rPr lang="en-US" sz="1400" dirty="0"/>
              <a:t>Different services will have different scaling requirements: a catalog service on black </a:t>
            </a:r>
            <a:r>
              <a:rPr lang="en-US" sz="1400" dirty="0" err="1"/>
              <a:t>friday</a:t>
            </a:r>
            <a:r>
              <a:rPr lang="en-US" sz="1400" dirty="0"/>
              <a:t> is going to use resources very differently than an account service, for example. </a:t>
            </a:r>
            <a:r>
              <a:rPr lang="en-US" sz="1400" dirty="0">
                <a:solidFill>
                  <a:schemeClr val="accent2"/>
                </a:solidFill>
              </a:rPr>
              <a:t>CI/CD pipelines perform a role in defining per-service scaling policies as they automate deployment into different environments</a:t>
            </a:r>
            <a:r>
              <a:rPr lang="en-US" sz="1400" dirty="0"/>
              <a:t>. Orchestration can then use those policies to manage routing and load balancing accordingly.</a:t>
            </a:r>
            <a:endParaRPr lang="en-US" sz="1400" dirty="0">
              <a:ea typeface="Century Gothic" charset="0"/>
              <a:cs typeface="Century Gothic" charset="0"/>
            </a:endParaRP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726120"/>
            <a:ext cx="3613938" cy="300082"/>
          </a:xfrm>
          <a:prstGeom prst="rect">
            <a:avLst/>
          </a:prstGeom>
        </p:spPr>
        <p:txBody>
          <a:bodyPr wrap="none">
            <a:spAutoFit/>
          </a:bodyPr>
          <a:lstStyle/>
          <a:p>
            <a:r>
              <a:rPr lang="en-US" dirty="0">
                <a:solidFill>
                  <a:schemeClr val="bg1">
                    <a:lumMod val="50000"/>
                  </a:schemeClr>
                </a:solidFill>
                <a:hlinkClick r:id="rId3"/>
              </a:rPr>
              <a:t>https://developer.ibm.com/cloud-microservices/</a:t>
            </a:r>
            <a:endParaRPr lang="en-US" dirty="0">
              <a:solidFill>
                <a:schemeClr val="bg1">
                  <a:lumMod val="50000"/>
                </a:schemeClr>
              </a:solidFill>
            </a:endParaRPr>
          </a:p>
        </p:txBody>
      </p:sp>
      <p:pic>
        <p:nvPicPr>
          <p:cNvPr id="5" name="Picture 4"/>
          <p:cNvPicPr>
            <a:picLocks noChangeAspect="1"/>
          </p:cNvPicPr>
          <p:nvPr/>
        </p:nvPicPr>
        <p:blipFill>
          <a:blip r:embed="rId4"/>
          <a:stretch>
            <a:fillRect/>
          </a:stretch>
        </p:blipFill>
        <p:spPr>
          <a:xfrm>
            <a:off x="3241107" y="534678"/>
            <a:ext cx="2206758" cy="753311"/>
          </a:xfrm>
          <a:prstGeom prst="rect">
            <a:avLst/>
          </a:prstGeom>
        </p:spPr>
      </p:pic>
    </p:spTree>
    <p:extLst>
      <p:ext uri="{BB962C8B-B14F-4D97-AF65-F5344CB8AC3E}">
        <p14:creationId xmlns:p14="http://schemas.microsoft.com/office/powerpoint/2010/main" val="126466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   Culture Shock</a:t>
            </a:r>
          </a:p>
        </p:txBody>
      </p:sp>
      <p:sp>
        <p:nvSpPr>
          <p:cNvPr id="3" name="Content Placeholder 2"/>
          <p:cNvSpPr>
            <a:spLocks noGrp="1"/>
          </p:cNvSpPr>
          <p:nvPr>
            <p:ph idx="1"/>
          </p:nvPr>
        </p:nvSpPr>
        <p:spPr>
          <a:xfrm>
            <a:off x="339892" y="772452"/>
            <a:ext cx="6817366" cy="1771243"/>
          </a:xfrm>
        </p:spPr>
        <p:txBody>
          <a:bodyPr>
            <a:noAutofit/>
          </a:bodyPr>
          <a:lstStyle/>
          <a:p>
            <a:pPr marL="0" indent="0">
              <a:buNone/>
            </a:pPr>
            <a:r>
              <a:rPr lang="en-US" sz="1400" dirty="0"/>
              <a:t>There is a huge cultural component to microservices. Conway’s law is often cited for a valid reason: </a:t>
            </a:r>
            <a:r>
              <a:rPr lang="en-US" sz="1400" dirty="0">
                <a:solidFill>
                  <a:schemeClr val="accent2"/>
                </a:solidFill>
              </a:rPr>
              <a:t>organizational structure does influence how software is built</a:t>
            </a:r>
            <a:r>
              <a:rPr lang="en-US" sz="1400" dirty="0"/>
              <a:t>.</a:t>
            </a:r>
          </a:p>
          <a:p>
            <a:pPr marL="0" indent="0">
              <a:buNone/>
            </a:pPr>
            <a:br>
              <a:rPr lang="en-US" sz="1400" dirty="0"/>
            </a:br>
            <a:r>
              <a:rPr lang="en-US" sz="1400" dirty="0"/>
              <a:t>As an example, if an organization is divided so that application developers are separate from database administrators, the resulting architecture will have distinct tiers: a tier optimized for application code, and a data tier that is optimal for database administrators. Application changes that require database changes have to then be coordinated between the two distinct groups. That should sound familiar.</a:t>
            </a: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726120"/>
            <a:ext cx="3613938" cy="300082"/>
          </a:xfrm>
          <a:prstGeom prst="rect">
            <a:avLst/>
          </a:prstGeom>
        </p:spPr>
        <p:txBody>
          <a:bodyPr wrap="none">
            <a:spAutoFit/>
          </a:bodyPr>
          <a:lstStyle/>
          <a:p>
            <a:r>
              <a:rPr lang="en-US" dirty="0">
                <a:solidFill>
                  <a:schemeClr val="bg1">
                    <a:lumMod val="50000"/>
                  </a:schemeClr>
                </a:solidFill>
                <a:hlinkClick r:id="rId3"/>
              </a:rPr>
              <a:t>https://developer.ibm.com/cloud-microservices/</a:t>
            </a:r>
            <a:endParaRPr lang="en-US" dirty="0">
              <a:solidFill>
                <a:schemeClr val="bg1">
                  <a:lumMod val="50000"/>
                </a:schemeClr>
              </a:solidFill>
            </a:endParaRPr>
          </a:p>
        </p:txBody>
      </p:sp>
      <p:sp>
        <p:nvSpPr>
          <p:cNvPr id="7" name="Freeform 6">
            <a:extLst>
              <a:ext uri="{FF2B5EF4-FFF2-40B4-BE49-F238E27FC236}">
                <a16:creationId xmlns:a16="http://schemas.microsoft.com/office/drawing/2014/main" id="{71008B67-9FD2-224F-A7B0-63C9A07FDBBB}"/>
              </a:ext>
            </a:extLst>
          </p:cNvPr>
          <p:cNvSpPr/>
          <p:nvPr/>
        </p:nvSpPr>
        <p:spPr bwMode="auto">
          <a:xfrm>
            <a:off x="7006109" y="187373"/>
            <a:ext cx="1935761" cy="1668843"/>
          </a:xfrm>
          <a:custGeom>
            <a:avLst/>
            <a:gdLst>
              <a:gd name="connsiteX0" fmla="*/ 0 w 1666396"/>
              <a:gd name="connsiteY0" fmla="*/ 720750 h 1441500"/>
              <a:gd name="connsiteX1" fmla="*/ 411837 w 1666396"/>
              <a:gd name="connsiteY1" fmla="*/ 0 h 1441500"/>
              <a:gd name="connsiteX2" fmla="*/ 1254559 w 1666396"/>
              <a:gd name="connsiteY2" fmla="*/ 0 h 1441500"/>
              <a:gd name="connsiteX3" fmla="*/ 1666396 w 1666396"/>
              <a:gd name="connsiteY3" fmla="*/ 720750 h 1441500"/>
              <a:gd name="connsiteX4" fmla="*/ 1254559 w 1666396"/>
              <a:gd name="connsiteY4" fmla="*/ 1441500 h 1441500"/>
              <a:gd name="connsiteX5" fmla="*/ 411837 w 1666396"/>
              <a:gd name="connsiteY5" fmla="*/ 1441500 h 1441500"/>
              <a:gd name="connsiteX6" fmla="*/ 0 w 1666396"/>
              <a:gd name="connsiteY6" fmla="*/ 720750 h 14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6396" h="1441500">
                <a:moveTo>
                  <a:pt x="0" y="720750"/>
                </a:moveTo>
                <a:lnTo>
                  <a:pt x="411837" y="0"/>
                </a:lnTo>
                <a:lnTo>
                  <a:pt x="1254559" y="0"/>
                </a:lnTo>
                <a:lnTo>
                  <a:pt x="1666396" y="720750"/>
                </a:lnTo>
                <a:lnTo>
                  <a:pt x="1254559" y="1441500"/>
                </a:lnTo>
                <a:lnTo>
                  <a:pt x="411837" y="1441500"/>
                </a:lnTo>
                <a:lnTo>
                  <a:pt x="0" y="720750"/>
                </a:lnTo>
                <a:close/>
              </a:path>
            </a:pathLst>
          </a:custGeom>
          <a:solidFill>
            <a:schemeClr val="bg1"/>
          </a:solidFill>
          <a:ln>
            <a:solidFill>
              <a:srgbClr val="0070C0"/>
            </a:solidFill>
          </a:ln>
          <a:effectLst/>
        </p:spPr>
        <p:style>
          <a:lnRef idx="3">
            <a:scrgbClr r="0" g="0" b="0"/>
          </a:lnRef>
          <a:fillRef idx="1">
            <a:scrgbClr r="0" g="0" b="0"/>
          </a:fillRef>
          <a:effectRef idx="1">
            <a:scrgbClr r="0" g="0" b="0"/>
          </a:effectRef>
          <a:fontRef idx="minor">
            <a:schemeClr val="lt1"/>
          </a:fontRef>
        </p:style>
        <p:txBody>
          <a:bodyPr lIns="222349" tIns="194398" rIns="222349" bIns="194398" spcCol="1270" anchor="ctr"/>
          <a:lstStyle/>
          <a:p>
            <a:pPr algn="ctr" defTabSz="622238">
              <a:lnSpc>
                <a:spcPct val="90000"/>
              </a:lnSpc>
              <a:spcAft>
                <a:spcPts val="600"/>
              </a:spcAft>
              <a:defRPr/>
            </a:pPr>
            <a:r>
              <a:rPr lang="en-US" sz="1575" b="1" spc="-30" dirty="0">
                <a:solidFill>
                  <a:srgbClr val="0070C0"/>
                </a:solidFill>
                <a:latin typeface="+mj-lt"/>
                <a:cs typeface="Arial"/>
              </a:rPr>
              <a:t>Culture</a:t>
            </a:r>
            <a:br>
              <a:rPr lang="en-US" sz="1125" b="1" spc="-30" dirty="0">
                <a:solidFill>
                  <a:srgbClr val="0070C0"/>
                </a:solidFill>
                <a:latin typeface="+mj-lt"/>
                <a:cs typeface="Arial"/>
              </a:rPr>
            </a:br>
            <a:r>
              <a:rPr lang="en-US" sz="1125" spc="-30" dirty="0">
                <a:solidFill>
                  <a:schemeClr val="tx1"/>
                </a:solidFill>
                <a:latin typeface="+mj-lt"/>
                <a:cs typeface="Arial"/>
              </a:rPr>
              <a:t>Foundational</a:t>
            </a:r>
            <a:br>
              <a:rPr lang="en-US" sz="1125" spc="-30" dirty="0">
                <a:solidFill>
                  <a:schemeClr val="tx1"/>
                </a:solidFill>
                <a:latin typeface="+mj-lt"/>
                <a:cs typeface="Arial"/>
              </a:rPr>
            </a:br>
            <a:r>
              <a:rPr lang="en-US" sz="1125" spc="-30" dirty="0">
                <a:solidFill>
                  <a:schemeClr val="tx1"/>
                </a:solidFill>
                <a:latin typeface="+mj-lt"/>
                <a:cs typeface="Arial"/>
              </a:rPr>
              <a:t>values and principles</a:t>
            </a:r>
          </a:p>
        </p:txBody>
      </p:sp>
      <p:sp>
        <p:nvSpPr>
          <p:cNvPr id="5" name="Rectangle 4">
            <a:extLst>
              <a:ext uri="{FF2B5EF4-FFF2-40B4-BE49-F238E27FC236}">
                <a16:creationId xmlns:a16="http://schemas.microsoft.com/office/drawing/2014/main" id="{37042926-B8B0-3C47-B898-CF4FC64C96EE}"/>
              </a:ext>
            </a:extLst>
          </p:cNvPr>
          <p:cNvSpPr/>
          <p:nvPr/>
        </p:nvSpPr>
        <p:spPr>
          <a:xfrm>
            <a:off x="339892" y="2543695"/>
            <a:ext cx="8601978" cy="1815882"/>
          </a:xfrm>
          <a:prstGeom prst="rect">
            <a:avLst/>
          </a:prstGeom>
        </p:spPr>
        <p:txBody>
          <a:bodyPr wrap="square">
            <a:spAutoFit/>
          </a:bodyPr>
          <a:lstStyle/>
          <a:p>
            <a:br>
              <a:rPr lang="en-US" sz="1400" dirty="0"/>
            </a:br>
            <a:r>
              <a:rPr lang="en-US" sz="1400" b="1" dirty="0"/>
              <a:t>To build truly independent microservices, each service needs to be owned, maintained, and operated by a single team.</a:t>
            </a:r>
            <a:r>
              <a:rPr lang="en-US" sz="1400" dirty="0"/>
              <a:t> From </a:t>
            </a:r>
            <a:r>
              <a:rPr lang="en-US" sz="1400" dirty="0">
                <a:solidFill>
                  <a:schemeClr val="accent2"/>
                </a:solidFill>
              </a:rPr>
              <a:t>cradle to grave and at all stages in-between, that team owns the details of how the service works</a:t>
            </a:r>
            <a:r>
              <a:rPr lang="en-US" sz="1400" dirty="0"/>
              <a:t>. There will be some coordination required with other teams, but that coordination should be at the surface level. For the curious, this is where domain-driven design enters the conversation. </a:t>
            </a:r>
            <a:r>
              <a:rPr lang="en-US" sz="1400" dirty="0">
                <a:solidFill>
                  <a:schemeClr val="accent2"/>
                </a:solidFill>
              </a:rPr>
              <a:t>Clearly defined, versioned APIs that use language-agnostic protocols</a:t>
            </a:r>
            <a:r>
              <a:rPr lang="en-US" sz="1400" dirty="0"/>
              <a:t> will go a long way to keeping coordination required between teams focused on the important external characteristics of the service, and away from the internal details, which should remain free to change at any time.</a:t>
            </a:r>
            <a:endParaRPr lang="en-US" sz="1400" dirty="0">
              <a:ea typeface="Century Gothic" charset="0"/>
              <a:cs typeface="Century Gothic" charset="0"/>
            </a:endParaRPr>
          </a:p>
        </p:txBody>
      </p:sp>
    </p:spTree>
    <p:extLst>
      <p:ext uri="{BB962C8B-B14F-4D97-AF65-F5344CB8AC3E}">
        <p14:creationId xmlns:p14="http://schemas.microsoft.com/office/powerpoint/2010/main" val="202789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0AE2745-A32D-FA46-9EB8-C235AA82A8C1}"/>
              </a:ext>
            </a:extLst>
          </p:cNvPr>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70" name="Picture 2" descr="mage result for ibm logo">
            <a:extLst>
              <a:ext uri="{FF2B5EF4-FFF2-40B4-BE49-F238E27FC236}">
                <a16:creationId xmlns:a16="http://schemas.microsoft.com/office/drawing/2014/main" id="{5C0574CF-0AEB-1E4D-9609-40526BE53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208943" y="2981360"/>
            <a:ext cx="1598397" cy="1658753"/>
            <a:chOff x="8666892" y="4281869"/>
            <a:chExt cx="2131197" cy="2211671"/>
          </a:xfrm>
        </p:grpSpPr>
        <p:grpSp>
          <p:nvGrpSpPr>
            <p:cNvPr id="5" name="Group 4"/>
            <p:cNvGrpSpPr/>
            <p:nvPr/>
          </p:nvGrpSpPr>
          <p:grpSpPr>
            <a:xfrm>
              <a:off x="8895601" y="4741208"/>
              <a:ext cx="705323" cy="732399"/>
              <a:chOff x="8895601" y="4741208"/>
              <a:chExt cx="705323" cy="732399"/>
            </a:xfrm>
          </p:grpSpPr>
          <p:pic>
            <p:nvPicPr>
              <p:cNvPr id="3" name="Picture 2"/>
              <p:cNvPicPr>
                <a:picLocks noChangeAspect="1"/>
              </p:cNvPicPr>
              <p:nvPr/>
            </p:nvPicPr>
            <p:blipFill>
              <a:blip r:embed="rId4"/>
              <a:stretch>
                <a:fillRect/>
              </a:stretch>
            </p:blipFill>
            <p:spPr>
              <a:xfrm>
                <a:off x="9244255" y="4741208"/>
                <a:ext cx="330200" cy="495300"/>
              </a:xfrm>
              <a:prstGeom prst="rect">
                <a:avLst/>
              </a:prstGeom>
            </p:spPr>
          </p:pic>
          <p:sp>
            <p:nvSpPr>
              <p:cNvPr id="4" name="TextBox 3"/>
              <p:cNvSpPr txBox="1"/>
              <p:nvPr/>
            </p:nvSpPr>
            <p:spPr>
              <a:xfrm>
                <a:off x="8895601" y="4988857"/>
                <a:ext cx="705323" cy="4847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600" dirty="0">
                    <a:solidFill>
                      <a:srgbClr val="464646"/>
                    </a:solidFill>
                    <a:latin typeface="Helvetica Neue" charset="0"/>
                    <a:ea typeface="Helvetica Neue" charset="0"/>
                    <a:cs typeface="Helvetica Neue" charset="0"/>
                    <a:sym typeface="Helvetica"/>
                  </a:rPr>
                  <a:t>Anchor</a:t>
                </a:r>
              </a:p>
              <a:p>
                <a:pPr defTabSz="619125" hangingPunct="0"/>
                <a:r>
                  <a:rPr lang="en-US" sz="600" dirty="0">
                    <a:solidFill>
                      <a:srgbClr val="464646"/>
                    </a:solidFill>
                    <a:latin typeface="Helvetica Neue" charset="0"/>
                    <a:ea typeface="Helvetica Neue" charset="0"/>
                    <a:cs typeface="Helvetica Neue" charset="0"/>
                    <a:sym typeface="Helvetica"/>
                  </a:rPr>
                  <a:t>Microservice</a:t>
                </a:r>
              </a:p>
              <a:p>
                <a:pPr defTabSz="619125" hangingPunct="0"/>
                <a:r>
                  <a:rPr lang="en-US" sz="600" dirty="0">
                    <a:solidFill>
                      <a:srgbClr val="464646"/>
                    </a:solidFill>
                    <a:latin typeface="Helvetica Neue" charset="0"/>
                    <a:ea typeface="Helvetica Neue" charset="0"/>
                    <a:cs typeface="Helvetica Neue" charset="0"/>
                    <a:sym typeface="Helvetica"/>
                  </a:rPr>
                  <a:t>Developer</a:t>
                </a:r>
              </a:p>
            </p:txBody>
          </p:sp>
        </p:grpSp>
        <p:grpSp>
          <p:nvGrpSpPr>
            <p:cNvPr id="8" name="Group 7"/>
            <p:cNvGrpSpPr/>
            <p:nvPr/>
          </p:nvGrpSpPr>
          <p:grpSpPr>
            <a:xfrm>
              <a:off x="9341896" y="5107407"/>
              <a:ext cx="705323" cy="732399"/>
              <a:chOff x="8895601" y="4741208"/>
              <a:chExt cx="705323" cy="732399"/>
            </a:xfrm>
          </p:grpSpPr>
          <p:pic>
            <p:nvPicPr>
              <p:cNvPr id="9" name="Picture 8"/>
              <p:cNvPicPr>
                <a:picLocks noChangeAspect="1"/>
              </p:cNvPicPr>
              <p:nvPr/>
            </p:nvPicPr>
            <p:blipFill>
              <a:blip r:embed="rId4"/>
              <a:stretch>
                <a:fillRect/>
              </a:stretch>
            </p:blipFill>
            <p:spPr>
              <a:xfrm>
                <a:off x="9244255" y="4741208"/>
                <a:ext cx="330200" cy="495300"/>
              </a:xfrm>
              <a:prstGeom prst="rect">
                <a:avLst/>
              </a:prstGeom>
            </p:spPr>
          </p:pic>
          <p:sp>
            <p:nvSpPr>
              <p:cNvPr id="10" name="TextBox 9"/>
              <p:cNvSpPr txBox="1"/>
              <p:nvPr/>
            </p:nvSpPr>
            <p:spPr>
              <a:xfrm>
                <a:off x="8895601" y="4988857"/>
                <a:ext cx="705323" cy="4847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endParaRPr lang="en-US" sz="600" dirty="0">
                  <a:solidFill>
                    <a:srgbClr val="464646"/>
                  </a:solidFill>
                  <a:latin typeface="Helvetica Neue" charset="0"/>
                  <a:ea typeface="Helvetica Neue" charset="0"/>
                  <a:cs typeface="Helvetica Neue" charset="0"/>
                  <a:sym typeface="Helvetica"/>
                </a:endParaRPr>
              </a:p>
              <a:p>
                <a:pPr defTabSz="619125" hangingPunct="0"/>
                <a:r>
                  <a:rPr lang="en-US" sz="600" dirty="0">
                    <a:solidFill>
                      <a:srgbClr val="464646"/>
                    </a:solidFill>
                    <a:latin typeface="Helvetica Neue" charset="0"/>
                    <a:ea typeface="Helvetica Neue" charset="0"/>
                    <a:cs typeface="Helvetica Neue" charset="0"/>
                    <a:sym typeface="Helvetica"/>
                  </a:rPr>
                  <a:t>Microservice</a:t>
                </a:r>
              </a:p>
              <a:p>
                <a:pPr defTabSz="619125" hangingPunct="0"/>
                <a:r>
                  <a:rPr lang="en-US" sz="600" dirty="0">
                    <a:solidFill>
                      <a:srgbClr val="464646"/>
                    </a:solidFill>
                    <a:latin typeface="Helvetica Neue" charset="0"/>
                    <a:ea typeface="Helvetica Neue" charset="0"/>
                    <a:cs typeface="Helvetica Neue" charset="0"/>
                    <a:sym typeface="Helvetica"/>
                  </a:rPr>
                  <a:t>Developer</a:t>
                </a:r>
              </a:p>
            </p:txBody>
          </p:sp>
        </p:grpSp>
        <p:grpSp>
          <p:nvGrpSpPr>
            <p:cNvPr id="11" name="Group 10"/>
            <p:cNvGrpSpPr/>
            <p:nvPr/>
          </p:nvGrpSpPr>
          <p:grpSpPr>
            <a:xfrm>
              <a:off x="8726352" y="5484158"/>
              <a:ext cx="597091" cy="609287"/>
              <a:chOff x="8977364" y="4741208"/>
              <a:chExt cx="597091" cy="609287"/>
            </a:xfrm>
          </p:grpSpPr>
          <p:pic>
            <p:nvPicPr>
              <p:cNvPr id="12" name="Picture 11"/>
              <p:cNvPicPr>
                <a:picLocks noChangeAspect="1"/>
              </p:cNvPicPr>
              <p:nvPr/>
            </p:nvPicPr>
            <p:blipFill>
              <a:blip r:embed="rId4"/>
              <a:stretch>
                <a:fillRect/>
              </a:stretch>
            </p:blipFill>
            <p:spPr>
              <a:xfrm>
                <a:off x="9244255" y="4741208"/>
                <a:ext cx="330200" cy="495300"/>
              </a:xfrm>
              <a:prstGeom prst="rect">
                <a:avLst/>
              </a:prstGeom>
            </p:spPr>
          </p:pic>
          <p:sp>
            <p:nvSpPr>
              <p:cNvPr id="13" name="TextBox 12"/>
              <p:cNvSpPr txBox="1"/>
              <p:nvPr/>
            </p:nvSpPr>
            <p:spPr>
              <a:xfrm>
                <a:off x="8977364" y="4988857"/>
                <a:ext cx="433882" cy="3616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600" dirty="0">
                    <a:solidFill>
                      <a:srgbClr val="464646"/>
                    </a:solidFill>
                    <a:latin typeface="Helvetica Neue" charset="0"/>
                    <a:ea typeface="Helvetica Neue" charset="0"/>
                    <a:cs typeface="Helvetica Neue" charset="0"/>
                    <a:sym typeface="Helvetica"/>
                  </a:rPr>
                  <a:t>Squad</a:t>
                </a:r>
              </a:p>
              <a:p>
                <a:pPr defTabSz="619125" hangingPunct="0"/>
                <a:r>
                  <a:rPr lang="en-US" sz="600" dirty="0">
                    <a:solidFill>
                      <a:srgbClr val="464646"/>
                    </a:solidFill>
                    <a:latin typeface="Helvetica Neue" charset="0"/>
                    <a:ea typeface="Helvetica Neue" charset="0"/>
                    <a:cs typeface="Helvetica Neue" charset="0"/>
                    <a:sym typeface="Helvetica"/>
                  </a:rPr>
                  <a:t>Leader</a:t>
                </a:r>
              </a:p>
            </p:txBody>
          </p:sp>
        </p:grpSp>
        <p:grpSp>
          <p:nvGrpSpPr>
            <p:cNvPr id="14" name="Group 13"/>
            <p:cNvGrpSpPr/>
            <p:nvPr/>
          </p:nvGrpSpPr>
          <p:grpSpPr>
            <a:xfrm>
              <a:off x="9820465" y="5473606"/>
              <a:ext cx="646580" cy="646335"/>
              <a:chOff x="8927875" y="4741208"/>
              <a:chExt cx="646580" cy="646335"/>
            </a:xfrm>
          </p:grpSpPr>
          <p:pic>
            <p:nvPicPr>
              <p:cNvPr id="15" name="Picture 14"/>
              <p:cNvPicPr>
                <a:picLocks noChangeAspect="1"/>
              </p:cNvPicPr>
              <p:nvPr/>
            </p:nvPicPr>
            <p:blipFill>
              <a:blip r:embed="rId4"/>
              <a:stretch>
                <a:fillRect/>
              </a:stretch>
            </p:blipFill>
            <p:spPr>
              <a:xfrm>
                <a:off x="9244255" y="4741208"/>
                <a:ext cx="330200" cy="495300"/>
              </a:xfrm>
              <a:prstGeom prst="rect">
                <a:avLst/>
              </a:prstGeom>
            </p:spPr>
          </p:pic>
          <p:sp>
            <p:nvSpPr>
              <p:cNvPr id="16" name="TextBox 15"/>
              <p:cNvSpPr txBox="1"/>
              <p:nvPr/>
            </p:nvSpPr>
            <p:spPr>
              <a:xfrm>
                <a:off x="8927875" y="4902793"/>
                <a:ext cx="521512" cy="4847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endParaRPr lang="en-US" sz="600" dirty="0">
                  <a:solidFill>
                    <a:srgbClr val="464646"/>
                  </a:solidFill>
                  <a:latin typeface="Helvetica Neue" charset="0"/>
                  <a:ea typeface="Helvetica Neue" charset="0"/>
                  <a:cs typeface="Helvetica Neue" charset="0"/>
                  <a:sym typeface="Helvetica"/>
                </a:endParaRPr>
              </a:p>
              <a:p>
                <a:pPr defTabSz="619125" hangingPunct="0"/>
                <a:r>
                  <a:rPr lang="en-US" sz="600" dirty="0">
                    <a:solidFill>
                      <a:srgbClr val="464646"/>
                    </a:solidFill>
                    <a:latin typeface="Helvetica Neue" charset="0"/>
                    <a:ea typeface="Helvetica Neue" charset="0"/>
                    <a:cs typeface="Helvetica Neue" charset="0"/>
                    <a:sym typeface="Helvetica"/>
                  </a:rPr>
                  <a:t>Pipeline</a:t>
                </a:r>
              </a:p>
              <a:p>
                <a:pPr defTabSz="619125" hangingPunct="0"/>
                <a:r>
                  <a:rPr lang="en-US" sz="600" dirty="0">
                    <a:solidFill>
                      <a:srgbClr val="464646"/>
                    </a:solidFill>
                    <a:latin typeface="Helvetica Neue" charset="0"/>
                    <a:ea typeface="Helvetica Neue" charset="0"/>
                    <a:cs typeface="Helvetica Neue" charset="0"/>
                    <a:sym typeface="Helvetica"/>
                  </a:rPr>
                  <a:t>Engineer</a:t>
                </a:r>
              </a:p>
            </p:txBody>
          </p:sp>
        </p:grpSp>
        <p:grpSp>
          <p:nvGrpSpPr>
            <p:cNvPr id="17" name="Group 16"/>
            <p:cNvGrpSpPr/>
            <p:nvPr/>
          </p:nvGrpSpPr>
          <p:grpSpPr>
            <a:xfrm>
              <a:off x="9259831" y="5860909"/>
              <a:ext cx="583495" cy="632631"/>
              <a:chOff x="9069925" y="4741208"/>
              <a:chExt cx="583495" cy="632631"/>
            </a:xfrm>
          </p:grpSpPr>
          <p:pic>
            <p:nvPicPr>
              <p:cNvPr id="18" name="Picture 17"/>
              <p:cNvPicPr>
                <a:picLocks noChangeAspect="1"/>
              </p:cNvPicPr>
              <p:nvPr/>
            </p:nvPicPr>
            <p:blipFill>
              <a:blip r:embed="rId4"/>
              <a:stretch>
                <a:fillRect/>
              </a:stretch>
            </p:blipFill>
            <p:spPr>
              <a:xfrm>
                <a:off x="9244255" y="4741208"/>
                <a:ext cx="330200" cy="495300"/>
              </a:xfrm>
              <a:prstGeom prst="rect">
                <a:avLst/>
              </a:prstGeom>
            </p:spPr>
          </p:pic>
          <p:sp>
            <p:nvSpPr>
              <p:cNvPr id="19" name="TextBox 18"/>
              <p:cNvSpPr txBox="1"/>
              <p:nvPr/>
            </p:nvSpPr>
            <p:spPr>
              <a:xfrm>
                <a:off x="9069925" y="4889089"/>
                <a:ext cx="583495" cy="4847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endParaRPr lang="en-US" sz="600" dirty="0">
                  <a:solidFill>
                    <a:srgbClr val="464646"/>
                  </a:solidFill>
                  <a:latin typeface="Helvetica Neue" charset="0"/>
                  <a:ea typeface="Helvetica Neue" charset="0"/>
                  <a:cs typeface="Helvetica Neue" charset="0"/>
                  <a:sym typeface="Helvetica"/>
                </a:endParaRPr>
              </a:p>
              <a:p>
                <a:pPr defTabSz="619125" hangingPunct="0"/>
                <a:r>
                  <a:rPr lang="en-US" sz="600" dirty="0">
                    <a:solidFill>
                      <a:srgbClr val="464646"/>
                    </a:solidFill>
                    <a:latin typeface="Helvetica Neue" charset="0"/>
                    <a:ea typeface="Helvetica Neue" charset="0"/>
                    <a:cs typeface="Helvetica Neue" charset="0"/>
                    <a:sym typeface="Helvetica"/>
                  </a:rPr>
                  <a:t>UX</a:t>
                </a:r>
              </a:p>
              <a:p>
                <a:pPr defTabSz="619125" hangingPunct="0"/>
                <a:r>
                  <a:rPr lang="en-US" sz="600" dirty="0">
                    <a:solidFill>
                      <a:srgbClr val="464646"/>
                    </a:solidFill>
                    <a:latin typeface="Helvetica Neue" charset="0"/>
                    <a:ea typeface="Helvetica Neue" charset="0"/>
                    <a:cs typeface="Helvetica Neue" charset="0"/>
                    <a:sym typeface="Helvetica"/>
                  </a:rPr>
                  <a:t>Developer</a:t>
                </a:r>
              </a:p>
            </p:txBody>
          </p:sp>
        </p:grpSp>
        <p:grpSp>
          <p:nvGrpSpPr>
            <p:cNvPr id="20" name="Group 19"/>
            <p:cNvGrpSpPr/>
            <p:nvPr/>
          </p:nvGrpSpPr>
          <p:grpSpPr>
            <a:xfrm>
              <a:off x="10240243" y="4733255"/>
              <a:ext cx="557846" cy="775435"/>
              <a:chOff x="9089690" y="4719692"/>
              <a:chExt cx="557846" cy="775435"/>
            </a:xfrm>
          </p:grpSpPr>
          <p:pic>
            <p:nvPicPr>
              <p:cNvPr id="21" name="Picture 20"/>
              <p:cNvPicPr>
                <a:picLocks noChangeAspect="1"/>
              </p:cNvPicPr>
              <p:nvPr/>
            </p:nvPicPr>
            <p:blipFill>
              <a:blip r:embed="rId4"/>
              <a:stretch>
                <a:fillRect/>
              </a:stretch>
            </p:blipFill>
            <p:spPr>
              <a:xfrm>
                <a:off x="9244255" y="4719692"/>
                <a:ext cx="330200" cy="495300"/>
              </a:xfrm>
              <a:prstGeom prst="rect">
                <a:avLst/>
              </a:prstGeom>
            </p:spPr>
          </p:pic>
          <p:sp>
            <p:nvSpPr>
              <p:cNvPr id="22" name="TextBox 21"/>
              <p:cNvSpPr txBox="1"/>
              <p:nvPr/>
            </p:nvSpPr>
            <p:spPr>
              <a:xfrm>
                <a:off x="9089690" y="4887267"/>
                <a:ext cx="557846" cy="60786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endParaRPr lang="en-US" sz="600" dirty="0">
                  <a:solidFill>
                    <a:srgbClr val="464646"/>
                  </a:solidFill>
                  <a:latin typeface="Helvetica Neue" charset="0"/>
                  <a:ea typeface="Helvetica Neue" charset="0"/>
                  <a:cs typeface="Helvetica Neue" charset="0"/>
                  <a:sym typeface="Helvetica"/>
                </a:endParaRPr>
              </a:p>
              <a:p>
                <a:pPr defTabSz="619125" hangingPunct="0"/>
                <a:r>
                  <a:rPr lang="en-US" sz="600" dirty="0">
                    <a:solidFill>
                      <a:srgbClr val="464646"/>
                    </a:solidFill>
                    <a:latin typeface="Helvetica Neue" charset="0"/>
                    <a:ea typeface="Helvetica Neue" charset="0"/>
                    <a:cs typeface="Helvetica Neue" charset="0"/>
                    <a:sym typeface="Helvetica"/>
                  </a:rPr>
                  <a:t>Site</a:t>
                </a:r>
              </a:p>
              <a:p>
                <a:pPr defTabSz="619125" hangingPunct="0"/>
                <a:r>
                  <a:rPr lang="en-US" sz="600" dirty="0">
                    <a:solidFill>
                      <a:srgbClr val="464646"/>
                    </a:solidFill>
                    <a:latin typeface="Helvetica Neue" charset="0"/>
                    <a:ea typeface="Helvetica Neue" charset="0"/>
                    <a:cs typeface="Helvetica Neue" charset="0"/>
                    <a:sym typeface="Helvetica"/>
                  </a:rPr>
                  <a:t>Reliability</a:t>
                </a:r>
              </a:p>
              <a:p>
                <a:pPr defTabSz="619125" hangingPunct="0"/>
                <a:r>
                  <a:rPr lang="en-US" sz="600" dirty="0">
                    <a:solidFill>
                      <a:srgbClr val="464646"/>
                    </a:solidFill>
                    <a:latin typeface="Helvetica Neue" charset="0"/>
                    <a:ea typeface="Helvetica Neue" charset="0"/>
                    <a:cs typeface="Helvetica Neue" charset="0"/>
                    <a:sym typeface="Helvetica"/>
                  </a:rPr>
                  <a:t>Engineer</a:t>
                </a:r>
              </a:p>
            </p:txBody>
          </p:sp>
        </p:grpSp>
        <p:grpSp>
          <p:nvGrpSpPr>
            <p:cNvPr id="23" name="Group 22"/>
            <p:cNvGrpSpPr/>
            <p:nvPr/>
          </p:nvGrpSpPr>
          <p:grpSpPr>
            <a:xfrm>
              <a:off x="9635978" y="4340466"/>
              <a:ext cx="678854" cy="732399"/>
              <a:chOff x="8895601" y="4741208"/>
              <a:chExt cx="678854" cy="732399"/>
            </a:xfrm>
          </p:grpSpPr>
          <p:pic>
            <p:nvPicPr>
              <p:cNvPr id="24" name="Picture 23"/>
              <p:cNvPicPr>
                <a:picLocks noChangeAspect="1"/>
              </p:cNvPicPr>
              <p:nvPr/>
            </p:nvPicPr>
            <p:blipFill>
              <a:blip r:embed="rId4"/>
              <a:stretch>
                <a:fillRect/>
              </a:stretch>
            </p:blipFill>
            <p:spPr>
              <a:xfrm>
                <a:off x="9244255" y="4741208"/>
                <a:ext cx="330200" cy="495300"/>
              </a:xfrm>
              <a:prstGeom prst="rect">
                <a:avLst/>
              </a:prstGeom>
            </p:spPr>
          </p:pic>
          <p:sp>
            <p:nvSpPr>
              <p:cNvPr id="25" name="TextBox 24"/>
              <p:cNvSpPr txBox="1"/>
              <p:nvPr/>
            </p:nvSpPr>
            <p:spPr>
              <a:xfrm>
                <a:off x="8895601" y="4988857"/>
                <a:ext cx="480903" cy="4847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endParaRPr lang="en-US" sz="600" dirty="0">
                  <a:solidFill>
                    <a:srgbClr val="464646"/>
                  </a:solidFill>
                  <a:latin typeface="Helvetica Neue" charset="0"/>
                  <a:ea typeface="Helvetica Neue" charset="0"/>
                  <a:cs typeface="Helvetica Neue" charset="0"/>
                  <a:sym typeface="Helvetica"/>
                </a:endParaRPr>
              </a:p>
              <a:p>
                <a:pPr defTabSz="619125" hangingPunct="0"/>
                <a:r>
                  <a:rPr lang="en-US" sz="600" dirty="0">
                    <a:solidFill>
                      <a:srgbClr val="464646"/>
                    </a:solidFill>
                    <a:latin typeface="Helvetica Neue" charset="0"/>
                    <a:ea typeface="Helvetica Neue" charset="0"/>
                    <a:cs typeface="Helvetica Neue" charset="0"/>
                    <a:sym typeface="Helvetica"/>
                  </a:rPr>
                  <a:t>Product</a:t>
                </a:r>
              </a:p>
              <a:p>
                <a:pPr defTabSz="619125" hangingPunct="0"/>
                <a:r>
                  <a:rPr lang="en-US" sz="600" dirty="0">
                    <a:solidFill>
                      <a:srgbClr val="464646"/>
                    </a:solidFill>
                    <a:latin typeface="Helvetica Neue" charset="0"/>
                    <a:ea typeface="Helvetica Neue" charset="0"/>
                    <a:cs typeface="Helvetica Neue" charset="0"/>
                    <a:sym typeface="Helvetica"/>
                  </a:rPr>
                  <a:t>Owner</a:t>
                </a:r>
              </a:p>
            </p:txBody>
          </p:sp>
        </p:grpSp>
        <p:sp>
          <p:nvSpPr>
            <p:cNvPr id="6" name="Rectangle 5"/>
            <p:cNvSpPr/>
            <p:nvPr/>
          </p:nvSpPr>
          <p:spPr>
            <a:xfrm>
              <a:off x="8666892" y="4281869"/>
              <a:ext cx="2111686" cy="2194560"/>
            </a:xfrm>
            <a:prstGeom prst="rect">
              <a:avLst/>
            </a:prstGeom>
            <a:noFill/>
            <a:ln w="31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619125" hangingPunct="0"/>
              <a:endParaRPr lang="en-US" sz="2400" b="1" dirty="0">
                <a:solidFill>
                  <a:srgbClr val="464646"/>
                </a:solidFill>
                <a:sym typeface="Helvetica"/>
              </a:endParaRPr>
            </a:p>
          </p:txBody>
        </p:sp>
        <p:sp>
          <p:nvSpPr>
            <p:cNvPr id="26" name="TextBox 25"/>
            <p:cNvSpPr txBox="1"/>
            <p:nvPr/>
          </p:nvSpPr>
          <p:spPr>
            <a:xfrm>
              <a:off x="8689483" y="4318812"/>
              <a:ext cx="506551" cy="26930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750" b="1" dirty="0">
                  <a:solidFill>
                    <a:srgbClr val="0070C0"/>
                  </a:solidFill>
                  <a:latin typeface="Helvetica Neue" charset="0"/>
                  <a:ea typeface="Helvetica Neue" charset="0"/>
                  <a:cs typeface="Helvetica Neue" charset="0"/>
                  <a:sym typeface="Helvetica"/>
                </a:rPr>
                <a:t>Squad</a:t>
              </a:r>
            </a:p>
          </p:txBody>
        </p:sp>
      </p:grpSp>
      <p:sp>
        <p:nvSpPr>
          <p:cNvPr id="28" name="TextBox 27"/>
          <p:cNvSpPr txBox="1"/>
          <p:nvPr/>
        </p:nvSpPr>
        <p:spPr>
          <a:xfrm>
            <a:off x="110125" y="525813"/>
            <a:ext cx="6812125" cy="251030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50" dirty="0">
                <a:solidFill>
                  <a:srgbClr val="464646"/>
                </a:solidFill>
                <a:latin typeface="IBM Plex Sans Light" charset="0"/>
                <a:ea typeface="IBM Plex Sans Light" charset="0"/>
                <a:cs typeface="IBM Plex Sans Light" charset="0"/>
                <a:sym typeface="Helvetica"/>
              </a:rPr>
              <a:t>Releases are comprised of sets of loosely coupled microservices, delivered by multi-disciplinary squads, leveraging </a:t>
            </a:r>
            <a:r>
              <a:rPr lang="en-US" sz="1050" dirty="0">
                <a:solidFill>
                  <a:schemeClr val="accent1"/>
                </a:solidFill>
                <a:latin typeface="IBM Plex Sans Light" charset="0"/>
                <a:ea typeface="IBM Plex Sans Light" charset="0"/>
                <a:cs typeface="IBM Plex Sans Light" charset="0"/>
                <a:sym typeface="Helvetica"/>
              </a:rPr>
              <a:t>automation, virtualization, instrumentation, pervasive testing, </a:t>
            </a:r>
            <a:r>
              <a:rPr lang="en-US" sz="1050" dirty="0">
                <a:latin typeface="IBM Plex Sans Light" charset="0"/>
                <a:ea typeface="IBM Plex Sans Light" charset="0"/>
                <a:cs typeface="IBM Plex Sans Light" charset="0"/>
                <a:sym typeface="Helvetica"/>
              </a:rPr>
              <a:t>and</a:t>
            </a:r>
            <a:r>
              <a:rPr lang="en-US" sz="1050" dirty="0">
                <a:solidFill>
                  <a:schemeClr val="accent1"/>
                </a:solidFill>
                <a:latin typeface="IBM Plex Sans Light" charset="0"/>
                <a:ea typeface="IBM Plex Sans Light" charset="0"/>
                <a:cs typeface="IBM Plex Sans Light" charset="0"/>
                <a:sym typeface="Helvetica"/>
              </a:rPr>
              <a:t> a high degree of collaboration</a:t>
            </a:r>
          </a:p>
          <a:p>
            <a:pPr defTabSz="619125" hangingPunct="0"/>
            <a:endParaRPr lang="en-US" sz="1050" dirty="0">
              <a:solidFill>
                <a:srgbClr val="464646"/>
              </a:solidFill>
              <a:latin typeface="IBM Plex Sans Light" charset="0"/>
              <a:ea typeface="IBM Plex Sans Light" charset="0"/>
              <a:cs typeface="IBM Plex Sans Light" charset="0"/>
              <a:sym typeface="Helvetica"/>
            </a:endParaRPr>
          </a:p>
          <a:p>
            <a:pPr defTabSz="619125" hangingPunct="0"/>
            <a:r>
              <a:rPr lang="en-US" sz="1050" dirty="0">
                <a:solidFill>
                  <a:srgbClr val="464646"/>
                </a:solidFill>
                <a:latin typeface="IBM Plex Sans Light" charset="0"/>
                <a:ea typeface="IBM Plex Sans Light" charset="0"/>
                <a:cs typeface="IBM Plex Sans Light" charset="0"/>
                <a:sym typeface="Helvetica"/>
              </a:rPr>
              <a:t>Successful release strategies employ guiding principles:</a:t>
            </a:r>
          </a:p>
          <a:p>
            <a:pPr marL="214313" indent="-214313" defTabSz="619125">
              <a:buFont typeface="Arial" charset="0"/>
              <a:buChar char="•"/>
            </a:pPr>
            <a:r>
              <a:rPr lang="en-US" sz="1050" dirty="0">
                <a:solidFill>
                  <a:schemeClr val="accent1"/>
                </a:solidFill>
                <a:latin typeface="IBM Plex Sans Light" charset="0"/>
                <a:ea typeface="IBM Plex Sans Light" charset="0"/>
                <a:cs typeface="IBM Plex Sans Light" charset="0"/>
                <a:sym typeface="Helvetica"/>
              </a:rPr>
              <a:t>Culture</a:t>
            </a:r>
            <a:r>
              <a:rPr lang="en-US" sz="1050" dirty="0">
                <a:solidFill>
                  <a:srgbClr val="464646"/>
                </a:solidFill>
                <a:latin typeface="IBM Plex Sans Light" charset="0"/>
                <a:ea typeface="IBM Plex Sans Light" charset="0"/>
                <a:cs typeface="IBM Plex Sans Light" charset="0"/>
                <a:sym typeface="Helvetica"/>
              </a:rPr>
              <a:t> of Agile, DevOps, Design Thinking, Lean</a:t>
            </a:r>
          </a:p>
          <a:p>
            <a:pPr marL="214313" indent="-214313" defTabSz="619125">
              <a:buFont typeface="Arial" charset="0"/>
              <a:buChar char="•"/>
            </a:pPr>
            <a:r>
              <a:rPr lang="en-US" sz="1050" dirty="0">
                <a:solidFill>
                  <a:srgbClr val="464646"/>
                </a:solidFill>
                <a:latin typeface="IBM Plex Sans Light" charset="0"/>
                <a:ea typeface="IBM Plex Sans Light" charset="0"/>
                <a:cs typeface="IBM Plex Sans Light" charset="0"/>
                <a:sym typeface="Helvetica"/>
              </a:rPr>
              <a:t>Multi-disciplinary </a:t>
            </a:r>
            <a:r>
              <a:rPr lang="en-US" sz="1050" dirty="0">
                <a:solidFill>
                  <a:schemeClr val="accent1"/>
                </a:solidFill>
                <a:latin typeface="IBM Plex Sans Light" charset="0"/>
                <a:ea typeface="IBM Plex Sans Light" charset="0"/>
                <a:cs typeface="IBM Plex Sans Light" charset="0"/>
                <a:sym typeface="Helvetica"/>
              </a:rPr>
              <a:t>Squads</a:t>
            </a:r>
            <a:r>
              <a:rPr lang="en-US" sz="1050" dirty="0">
                <a:solidFill>
                  <a:srgbClr val="464646"/>
                </a:solidFill>
                <a:latin typeface="IBM Plex Sans Light" charset="0"/>
                <a:ea typeface="IBM Plex Sans Light" charset="0"/>
                <a:cs typeface="IBM Plex Sans Light" charset="0"/>
                <a:sym typeface="Helvetica"/>
              </a:rPr>
              <a:t>, responsible for lifecycle delivery (Developers code, test, deploy, debug, maintain)</a:t>
            </a:r>
          </a:p>
          <a:p>
            <a:pPr marL="214313" indent="-214313" defTabSz="619125" hangingPunct="0">
              <a:buFont typeface="Arial" charset="0"/>
              <a:buChar char="•"/>
            </a:pPr>
            <a:r>
              <a:rPr lang="en-US" sz="1050" dirty="0">
                <a:solidFill>
                  <a:schemeClr val="accent1"/>
                </a:solidFill>
                <a:latin typeface="IBM Plex Sans Light" charset="0"/>
                <a:ea typeface="IBM Plex Sans Light" charset="0"/>
                <a:cs typeface="IBM Plex Sans Light" charset="0"/>
                <a:sym typeface="Helvetica"/>
              </a:rPr>
              <a:t>12 Factor App</a:t>
            </a:r>
            <a:r>
              <a:rPr lang="en-US" sz="1050" dirty="0">
                <a:solidFill>
                  <a:srgbClr val="464646"/>
                </a:solidFill>
                <a:latin typeface="IBM Plex Sans Light" charset="0"/>
                <a:ea typeface="IBM Plex Sans Light" charset="0"/>
                <a:cs typeface="IBM Plex Sans Light" charset="0"/>
                <a:sym typeface="Helvetica"/>
              </a:rPr>
              <a:t> </a:t>
            </a:r>
            <a:r>
              <a:rPr lang="mr-IN" sz="1050" dirty="0">
                <a:solidFill>
                  <a:srgbClr val="464646"/>
                </a:solidFill>
                <a:latin typeface="IBM Plex Sans Light" charset="0"/>
                <a:ea typeface="IBM Plex Sans Light" charset="0"/>
                <a:cs typeface="IBM Plex Sans Light" charset="0"/>
                <a:sym typeface="Helvetica"/>
              </a:rPr>
              <a:t>–</a:t>
            </a:r>
            <a:r>
              <a:rPr lang="en-US" sz="1050" dirty="0">
                <a:solidFill>
                  <a:srgbClr val="464646"/>
                </a:solidFill>
                <a:latin typeface="IBM Plex Sans Light" charset="0"/>
                <a:ea typeface="IBM Plex Sans Light" charset="0"/>
                <a:cs typeface="IBM Plex Sans Light" charset="0"/>
                <a:sym typeface="Helvetica"/>
              </a:rPr>
              <a:t> tenants that apply specifically to DevOps and delivery</a:t>
            </a:r>
          </a:p>
          <a:p>
            <a:pPr marL="557213" lvl="1" indent="-214313" defTabSz="619125">
              <a:buFont typeface="Arial" charset="0"/>
              <a:buChar char="•"/>
            </a:pPr>
            <a:r>
              <a:rPr lang="en-US" sz="1050" dirty="0">
                <a:solidFill>
                  <a:srgbClr val="464646"/>
                </a:solidFill>
                <a:latin typeface="IBM Plex Sans Light" charset="0"/>
                <a:ea typeface="IBM Plex Sans Light" charset="0"/>
                <a:cs typeface="IBM Plex Sans Light" charset="0"/>
                <a:sym typeface="Helvetica"/>
              </a:rPr>
              <a:t>Codebase – 1 code repo/microservice </a:t>
            </a:r>
          </a:p>
          <a:p>
            <a:pPr marL="557213" lvl="1" indent="-214313" defTabSz="619125">
              <a:buFont typeface="Arial" charset="0"/>
              <a:buChar char="•"/>
            </a:pPr>
            <a:r>
              <a:rPr lang="en-US" sz="1050" dirty="0">
                <a:solidFill>
                  <a:srgbClr val="464646"/>
                </a:solidFill>
                <a:latin typeface="IBM Plex Sans Light" charset="0"/>
                <a:ea typeface="IBM Plex Sans Light" charset="0"/>
                <a:cs typeface="IBM Plex Sans Light" charset="0"/>
                <a:sym typeface="Helvetica"/>
              </a:rPr>
              <a:t>Build, Release, Run — a discrete separation of each phase in delivery</a:t>
            </a:r>
          </a:p>
          <a:p>
            <a:pPr marL="557213" lvl="1" indent="-214313" defTabSz="619125">
              <a:buFont typeface="Arial" charset="0"/>
              <a:buChar char="•"/>
            </a:pPr>
            <a:r>
              <a:rPr lang="en-US" sz="1050" dirty="0">
                <a:solidFill>
                  <a:srgbClr val="464646"/>
                </a:solidFill>
                <a:latin typeface="IBM Plex Sans Light" charset="0"/>
                <a:ea typeface="IBM Plex Sans Light" charset="0"/>
                <a:cs typeface="IBM Plex Sans Light" charset="0"/>
                <a:sym typeface="Helvetica"/>
              </a:rPr>
              <a:t>Disposability </a:t>
            </a:r>
            <a:r>
              <a:rPr lang="mr-IN" sz="1050" dirty="0">
                <a:solidFill>
                  <a:srgbClr val="464646"/>
                </a:solidFill>
                <a:latin typeface="IBM Plex Sans Light" charset="0"/>
                <a:ea typeface="IBM Plex Sans Light" charset="0"/>
                <a:cs typeface="IBM Plex Sans Light" charset="0"/>
                <a:sym typeface="Helvetica"/>
              </a:rPr>
              <a:t>–</a:t>
            </a:r>
            <a:r>
              <a:rPr lang="en-US" sz="1050" dirty="0">
                <a:solidFill>
                  <a:srgbClr val="464646"/>
                </a:solidFill>
                <a:latin typeface="IBM Plex Sans Light" charset="0"/>
                <a:ea typeface="IBM Plex Sans Light" charset="0"/>
                <a:cs typeface="IBM Plex Sans Light" charset="0"/>
                <a:sym typeface="Helvetica"/>
              </a:rPr>
              <a:t> capability to tear down and spin up microservices simply and quickly </a:t>
            </a:r>
          </a:p>
          <a:p>
            <a:pPr marL="557213" lvl="1" indent="-214313" defTabSz="619125">
              <a:buFont typeface="Arial" charset="0"/>
              <a:buChar char="•"/>
            </a:pPr>
            <a:r>
              <a:rPr lang="en-US" sz="1050" dirty="0">
                <a:solidFill>
                  <a:srgbClr val="464646"/>
                </a:solidFill>
                <a:latin typeface="IBM Plex Sans Light" charset="0"/>
                <a:ea typeface="IBM Plex Sans Light" charset="0"/>
                <a:cs typeface="IBM Plex Sans Light" charset="0"/>
                <a:sym typeface="Helvetica"/>
              </a:rPr>
              <a:t>Dev/Prod Parity – minimization of variance between development and production environments</a:t>
            </a:r>
          </a:p>
          <a:p>
            <a:pPr marL="214313" indent="-214313" defTabSz="619125" hangingPunct="0">
              <a:buFont typeface="Arial" charset="0"/>
              <a:buChar char="•"/>
            </a:pPr>
            <a:r>
              <a:rPr lang="en-US" sz="1050" dirty="0">
                <a:solidFill>
                  <a:srgbClr val="464646"/>
                </a:solidFill>
                <a:latin typeface="IBM Plex Sans Light" charset="0"/>
                <a:ea typeface="IBM Plex Sans Light" charset="0"/>
                <a:cs typeface="IBM Plex Sans Light" charset="0"/>
                <a:sym typeface="Helvetica"/>
              </a:rPr>
              <a:t>1 </a:t>
            </a:r>
            <a:r>
              <a:rPr lang="en-US" sz="1050" dirty="0">
                <a:solidFill>
                  <a:schemeClr val="accent1"/>
                </a:solidFill>
                <a:latin typeface="IBM Plex Sans Light" charset="0"/>
                <a:ea typeface="IBM Plex Sans Light" charset="0"/>
                <a:cs typeface="IBM Plex Sans Light" charset="0"/>
                <a:sym typeface="Helvetica"/>
              </a:rPr>
              <a:t>toolchain</a:t>
            </a:r>
            <a:r>
              <a:rPr lang="en-US" sz="1050" dirty="0">
                <a:solidFill>
                  <a:srgbClr val="464646"/>
                </a:solidFill>
                <a:latin typeface="IBM Plex Sans Light" charset="0"/>
                <a:ea typeface="IBM Plex Sans Light" charset="0"/>
                <a:cs typeface="IBM Plex Sans Light" charset="0"/>
                <a:sym typeface="Helvetica"/>
              </a:rPr>
              <a:t> instantiation per microservice</a:t>
            </a:r>
          </a:p>
          <a:p>
            <a:pPr marL="214313" indent="-214313" defTabSz="619125" hangingPunct="0">
              <a:buFont typeface="Arial" charset="0"/>
              <a:buChar char="•"/>
            </a:pPr>
            <a:r>
              <a:rPr lang="en-US" sz="1050" dirty="0">
                <a:solidFill>
                  <a:schemeClr val="accent1"/>
                </a:solidFill>
                <a:latin typeface="IBM Plex Sans Light" charset="0"/>
                <a:ea typeface="IBM Plex Sans Light" charset="0"/>
                <a:cs typeface="IBM Plex Sans Light" charset="0"/>
                <a:sym typeface="Helvetica"/>
              </a:rPr>
              <a:t>Bounded business context </a:t>
            </a:r>
            <a:r>
              <a:rPr lang="en-US" sz="1050" dirty="0">
                <a:solidFill>
                  <a:srgbClr val="464646"/>
                </a:solidFill>
                <a:latin typeface="IBM Plex Sans Light" charset="0"/>
                <a:ea typeface="IBM Plex Sans Light" charset="0"/>
                <a:cs typeface="IBM Plex Sans Light" charset="0"/>
                <a:sym typeface="Helvetica"/>
              </a:rPr>
              <a:t>with well-formed </a:t>
            </a:r>
            <a:r>
              <a:rPr lang="en-US" sz="1050" dirty="0">
                <a:solidFill>
                  <a:schemeClr val="accent1"/>
                </a:solidFill>
                <a:latin typeface="IBM Plex Sans Light" charset="0"/>
                <a:ea typeface="IBM Plex Sans Light" charset="0"/>
                <a:cs typeface="IBM Plex Sans Light" charset="0"/>
                <a:sym typeface="Helvetica"/>
              </a:rPr>
              <a:t>APIs </a:t>
            </a:r>
            <a:r>
              <a:rPr lang="en-US" sz="1050" dirty="0">
                <a:solidFill>
                  <a:srgbClr val="464646"/>
                </a:solidFill>
                <a:latin typeface="IBM Plex Sans Light" charset="0"/>
                <a:ea typeface="IBM Plex Sans Light" charset="0"/>
                <a:cs typeface="IBM Plex Sans Light" charset="0"/>
                <a:sym typeface="Helvetica"/>
              </a:rPr>
              <a:t>(contracts)</a:t>
            </a:r>
          </a:p>
          <a:p>
            <a:pPr marL="214313" indent="-214313" defTabSz="619125" hangingPunct="0">
              <a:buFont typeface="Arial" charset="0"/>
              <a:buChar char="•"/>
            </a:pPr>
            <a:r>
              <a:rPr lang="en-US" sz="1050" dirty="0">
                <a:solidFill>
                  <a:schemeClr val="accent1"/>
                </a:solidFill>
                <a:latin typeface="IBM Plex Sans Light" charset="0"/>
                <a:ea typeface="IBM Plex Sans Light" charset="0"/>
                <a:cs typeface="IBM Plex Sans Light" charset="0"/>
                <a:sym typeface="Helvetica"/>
              </a:rPr>
              <a:t>Multi-speed IT</a:t>
            </a:r>
            <a:r>
              <a:rPr lang="en-US" sz="1050" dirty="0">
                <a:solidFill>
                  <a:srgbClr val="464646"/>
                </a:solidFill>
                <a:latin typeface="IBM Plex Sans Light" charset="0"/>
                <a:ea typeface="IBM Plex Sans Light" charset="0"/>
                <a:cs typeface="IBM Plex Sans Light" charset="0"/>
                <a:sym typeface="Helvetica"/>
              </a:rPr>
              <a:t> enablement (service virtualization, API testing; Test early, test often)</a:t>
            </a:r>
          </a:p>
          <a:p>
            <a:pPr marL="214313" indent="-214313" defTabSz="619125" hangingPunct="0">
              <a:buFont typeface="Arial" charset="0"/>
              <a:buChar char="•"/>
            </a:pPr>
            <a:r>
              <a:rPr lang="en-US" sz="1050" dirty="0">
                <a:solidFill>
                  <a:schemeClr val="accent1"/>
                </a:solidFill>
                <a:latin typeface="IBM Plex Sans Light" charset="0"/>
                <a:ea typeface="IBM Plex Sans Light" charset="0"/>
                <a:cs typeface="IBM Plex Sans Light" charset="0"/>
                <a:sym typeface="Helvetica"/>
              </a:rPr>
              <a:t>Blue-Green Deployment, Dark Launches, Feature Toggles</a:t>
            </a:r>
          </a:p>
        </p:txBody>
      </p:sp>
      <p:sp>
        <p:nvSpPr>
          <p:cNvPr id="29" name="Title Here"/>
          <p:cNvSpPr txBox="1">
            <a:spLocks/>
          </p:cNvSpPr>
          <p:nvPr/>
        </p:nvSpPr>
        <p:spPr>
          <a:xfrm>
            <a:off x="220060" y="-234"/>
            <a:ext cx="6742827" cy="484748"/>
          </a:xfrm>
          <a:prstGeom prst="rect">
            <a:avLst/>
          </a:prstGeom>
          <a:ln w="3175">
            <a:miter lim="400000"/>
          </a:ln>
          <a:extLst>
            <a:ext uri="{C572A759-6A51-4108-AA02-DFA0A04FC94B}">
              <ma14:wrappingTextBoxFlag xmlns:ma14="http://schemas.microsoft.com/office/mac/drawingml/2011/main" xmlns="" val="1"/>
            </a:ext>
          </a:extLst>
        </p:spPr>
        <p:txBody>
          <a:bodyPr lIns="42863" tIns="42863" rIns="42863" bIns="42863"/>
          <a:lstStyle>
            <a:lvl1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1pPr>
            <a:lvl2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2pPr>
            <a:lvl3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3pPr>
            <a:lvl4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4pPr>
            <a:lvl5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5pPr>
            <a:lvl6pPr marL="0" marR="0" indent="1206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6pPr>
            <a:lvl7pPr marL="0" marR="0" indent="2349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7pPr>
            <a:lvl8pPr marL="0" marR="0" indent="35560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8pPr>
            <a:lvl9pPr marL="0" marR="0" indent="4762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9pPr>
          </a:lstStyle>
          <a:p>
            <a:pPr fontAlgn="auto">
              <a:defRPr sz="6000" spc="239"/>
            </a:pPr>
            <a:r>
              <a:rPr lang="en-US" sz="2400" b="0" kern="0" spc="179" dirty="0">
                <a:latin typeface="Helvetica Neue Thin"/>
                <a:ea typeface="Helvetica Neue Thin"/>
                <a:cs typeface="Helvetica Neue Thin"/>
                <a:sym typeface="Helvetica Neue Thin"/>
              </a:rPr>
              <a:t>Release Strategy</a:t>
            </a:r>
          </a:p>
        </p:txBody>
      </p:sp>
      <p:grpSp>
        <p:nvGrpSpPr>
          <p:cNvPr id="42" name="Group 41"/>
          <p:cNvGrpSpPr/>
          <p:nvPr/>
        </p:nvGrpSpPr>
        <p:grpSpPr>
          <a:xfrm>
            <a:off x="7183740" y="2280831"/>
            <a:ext cx="1882702" cy="2232992"/>
            <a:chOff x="9501273" y="3399793"/>
            <a:chExt cx="2510269" cy="2977322"/>
          </a:xfrm>
        </p:grpSpPr>
        <p:sp>
          <p:nvSpPr>
            <p:cNvPr id="34" name="Rectangle 33"/>
            <p:cNvSpPr/>
            <p:nvPr/>
          </p:nvSpPr>
          <p:spPr>
            <a:xfrm>
              <a:off x="9710649" y="3660901"/>
              <a:ext cx="2142614" cy="2716214"/>
            </a:xfrm>
            <a:prstGeom prst="rect">
              <a:avLst/>
            </a:prstGeom>
            <a:solidFill>
              <a:schemeClr val="bg1">
                <a:lumMod val="95000"/>
              </a:schemeClr>
            </a:solidFill>
          </p:spPr>
          <p:txBody>
            <a:bodyPr wrap="square">
              <a:spAutoFit/>
            </a:bodyPr>
            <a:lstStyle/>
            <a:p>
              <a:r>
                <a:rPr lang="en-US" sz="1013" dirty="0">
                  <a:latin typeface="Arial" charset="0"/>
                </a:rPr>
                <a:t>12 Factor App</a:t>
              </a:r>
            </a:p>
            <a:p>
              <a:r>
                <a:rPr lang="en-US" sz="825" dirty="0">
                  <a:latin typeface="Arial" charset="0"/>
                </a:rPr>
                <a:t>(with DevOps-related tenants):</a:t>
              </a:r>
            </a:p>
            <a:p>
              <a:pPr marL="214313" indent="-214313">
                <a:buFont typeface="Arial" charset="0"/>
                <a:buChar char="•"/>
              </a:pPr>
              <a:r>
                <a:rPr lang="en-US" sz="900" b="1" dirty="0">
                  <a:solidFill>
                    <a:schemeClr val="accent1"/>
                  </a:solidFill>
                  <a:latin typeface="Arial" charset="0"/>
                </a:rPr>
                <a:t>Codebase</a:t>
              </a:r>
            </a:p>
            <a:p>
              <a:pPr marL="214313" indent="-214313">
                <a:buFont typeface="Arial" charset="0"/>
                <a:buChar char="•"/>
              </a:pPr>
              <a:r>
                <a:rPr lang="en-US" sz="900" dirty="0">
                  <a:latin typeface="Arial" charset="0"/>
                </a:rPr>
                <a:t>Dependencies</a:t>
              </a:r>
            </a:p>
            <a:p>
              <a:pPr marL="214313" indent="-214313">
                <a:buFont typeface="Arial" charset="0"/>
                <a:buChar char="•"/>
              </a:pPr>
              <a:r>
                <a:rPr lang="en-US" sz="900" dirty="0">
                  <a:latin typeface="Arial" charset="0"/>
                </a:rPr>
                <a:t>Config</a:t>
              </a:r>
            </a:p>
            <a:p>
              <a:pPr marL="214313" indent="-214313">
                <a:buFont typeface="Arial" charset="0"/>
                <a:buChar char="•"/>
              </a:pPr>
              <a:r>
                <a:rPr lang="en-US" sz="900" dirty="0">
                  <a:latin typeface="Arial" charset="0"/>
                </a:rPr>
                <a:t>Backing Services</a:t>
              </a:r>
            </a:p>
            <a:p>
              <a:pPr marL="214313" indent="-214313">
                <a:buFont typeface="Arial" charset="0"/>
                <a:buChar char="•"/>
              </a:pPr>
              <a:r>
                <a:rPr lang="en-US" sz="900" b="1" dirty="0">
                  <a:solidFill>
                    <a:schemeClr val="accent1"/>
                  </a:solidFill>
                  <a:latin typeface="Arial" charset="0"/>
                </a:rPr>
                <a:t>Build, release, run</a:t>
              </a:r>
            </a:p>
            <a:p>
              <a:pPr marL="214313" indent="-214313">
                <a:buFont typeface="Arial" charset="0"/>
                <a:buChar char="•"/>
              </a:pPr>
              <a:r>
                <a:rPr lang="en-US" sz="900" dirty="0">
                  <a:latin typeface="Arial" charset="0"/>
                </a:rPr>
                <a:t>Processes</a:t>
              </a:r>
            </a:p>
            <a:p>
              <a:pPr marL="214313" indent="-214313">
                <a:buFont typeface="Arial" charset="0"/>
                <a:buChar char="•"/>
              </a:pPr>
              <a:r>
                <a:rPr lang="en-US" sz="900" dirty="0">
                  <a:latin typeface="Arial" charset="0"/>
                </a:rPr>
                <a:t>Port binding</a:t>
              </a:r>
            </a:p>
            <a:p>
              <a:pPr marL="214313" indent="-214313">
                <a:buFont typeface="Arial" charset="0"/>
                <a:buChar char="•"/>
              </a:pPr>
              <a:r>
                <a:rPr lang="en-US" sz="900" dirty="0">
                  <a:latin typeface="Arial" charset="0"/>
                </a:rPr>
                <a:t>Concurrency</a:t>
              </a:r>
            </a:p>
            <a:p>
              <a:pPr marL="214313" indent="-214313">
                <a:buFont typeface="Arial" charset="0"/>
                <a:buChar char="•"/>
              </a:pPr>
              <a:r>
                <a:rPr lang="en-US" sz="900" b="1" dirty="0">
                  <a:solidFill>
                    <a:schemeClr val="accent1"/>
                  </a:solidFill>
                  <a:latin typeface="Arial" charset="0"/>
                </a:rPr>
                <a:t>Disposability</a:t>
              </a:r>
            </a:p>
            <a:p>
              <a:pPr marL="214313" indent="-214313">
                <a:buFont typeface="Arial" charset="0"/>
                <a:buChar char="•"/>
              </a:pPr>
              <a:r>
                <a:rPr lang="en-US" sz="900" b="1" dirty="0">
                  <a:solidFill>
                    <a:schemeClr val="accent1"/>
                  </a:solidFill>
                  <a:latin typeface="Arial" charset="0"/>
                </a:rPr>
                <a:t>Dev/prod parity</a:t>
              </a:r>
            </a:p>
            <a:p>
              <a:pPr marL="214313" indent="-214313">
                <a:buFont typeface="Arial" charset="0"/>
                <a:buChar char="•"/>
              </a:pPr>
              <a:r>
                <a:rPr lang="en-US" sz="900" dirty="0">
                  <a:latin typeface="Arial" charset="0"/>
                </a:rPr>
                <a:t>Logs</a:t>
              </a:r>
            </a:p>
            <a:p>
              <a:pPr marL="214313" indent="-214313">
                <a:buFont typeface="Arial" charset="0"/>
                <a:buChar char="•"/>
              </a:pPr>
              <a:r>
                <a:rPr lang="en-US" sz="900" dirty="0">
                  <a:latin typeface="Arial" charset="0"/>
                </a:rPr>
                <a:t>Admin Processes</a:t>
              </a:r>
            </a:p>
          </p:txBody>
        </p:sp>
        <p:pic>
          <p:nvPicPr>
            <p:cNvPr id="30" name="Picture 29"/>
            <p:cNvPicPr>
              <a:picLocks noChangeAspect="1"/>
            </p:cNvPicPr>
            <p:nvPr/>
          </p:nvPicPr>
          <p:blipFill>
            <a:blip r:embed="rId5"/>
            <a:stretch>
              <a:fillRect/>
            </a:stretch>
          </p:blipFill>
          <p:spPr>
            <a:xfrm>
              <a:off x="9501273" y="3399793"/>
              <a:ext cx="2510269" cy="708473"/>
            </a:xfrm>
            <a:prstGeom prst="rect">
              <a:avLst/>
            </a:prstGeom>
          </p:spPr>
        </p:pic>
      </p:grpSp>
      <p:grpSp>
        <p:nvGrpSpPr>
          <p:cNvPr id="40" name="Group 39"/>
          <p:cNvGrpSpPr/>
          <p:nvPr/>
        </p:nvGrpSpPr>
        <p:grpSpPr>
          <a:xfrm>
            <a:off x="1977406" y="3932160"/>
            <a:ext cx="3577904" cy="677739"/>
            <a:chOff x="2544530" y="5644146"/>
            <a:chExt cx="4770539" cy="903652"/>
          </a:xfrm>
        </p:grpSpPr>
        <p:pic>
          <p:nvPicPr>
            <p:cNvPr id="31" name="Picture 30"/>
            <p:cNvPicPr>
              <a:picLocks noChangeAspect="1"/>
            </p:cNvPicPr>
            <p:nvPr/>
          </p:nvPicPr>
          <p:blipFill>
            <a:blip r:embed="rId6"/>
            <a:stretch>
              <a:fillRect/>
            </a:stretch>
          </p:blipFill>
          <p:spPr>
            <a:xfrm>
              <a:off x="2544530" y="5858933"/>
              <a:ext cx="4356847" cy="688865"/>
            </a:xfrm>
            <a:prstGeom prst="rect">
              <a:avLst/>
            </a:prstGeom>
          </p:spPr>
        </p:pic>
        <p:sp>
          <p:nvSpPr>
            <p:cNvPr id="36" name="TextBox 35"/>
            <p:cNvSpPr txBox="1"/>
            <p:nvPr/>
          </p:nvSpPr>
          <p:spPr>
            <a:xfrm>
              <a:off x="2544530" y="5644146"/>
              <a:ext cx="4770539" cy="26930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750" dirty="0">
                  <a:solidFill>
                    <a:srgbClr val="464646"/>
                  </a:solidFill>
                  <a:latin typeface="IBM Plex Sans Light" charset="0"/>
                  <a:ea typeface="IBM Plex Sans Light" charset="0"/>
                  <a:cs typeface="IBM Plex Sans Light" charset="0"/>
                  <a:sym typeface="Helvetica"/>
                </a:rPr>
                <a:t>A ”continuous delivery” </a:t>
              </a:r>
              <a:r>
                <a:rPr lang="en-US" sz="750" b="1" dirty="0">
                  <a:solidFill>
                    <a:schemeClr val="accent1"/>
                  </a:solidFill>
                  <a:latin typeface="IBM Plex Sans Light" charset="0"/>
                  <a:ea typeface="IBM Plex Sans Light" charset="0"/>
                  <a:cs typeface="IBM Plex Sans Light" charset="0"/>
                  <a:sym typeface="Helvetica"/>
                </a:rPr>
                <a:t>toolchain</a:t>
              </a:r>
              <a:r>
                <a:rPr lang="en-US" sz="750" dirty="0">
                  <a:solidFill>
                    <a:srgbClr val="464646"/>
                  </a:solidFill>
                  <a:latin typeface="IBM Plex Sans Light" charset="0"/>
                  <a:ea typeface="IBM Plex Sans Light" charset="0"/>
                  <a:cs typeface="IBM Plex Sans Light" charset="0"/>
                  <a:sym typeface="Helvetica"/>
                </a:rPr>
                <a:t>, addressing unique microservice characteristics</a:t>
              </a:r>
            </a:p>
          </p:txBody>
        </p:sp>
      </p:grpSp>
      <p:grpSp>
        <p:nvGrpSpPr>
          <p:cNvPr id="35" name="Group 34"/>
          <p:cNvGrpSpPr/>
          <p:nvPr/>
        </p:nvGrpSpPr>
        <p:grpSpPr>
          <a:xfrm>
            <a:off x="2363055" y="3068910"/>
            <a:ext cx="2095126" cy="834338"/>
            <a:chOff x="3700876" y="4325316"/>
            <a:chExt cx="2793500" cy="1112450"/>
          </a:xfrm>
        </p:grpSpPr>
        <p:pic>
          <p:nvPicPr>
            <p:cNvPr id="37" name="Picture 36"/>
            <p:cNvPicPr>
              <a:picLocks noChangeAspect="1"/>
            </p:cNvPicPr>
            <p:nvPr/>
          </p:nvPicPr>
          <p:blipFill>
            <a:blip r:embed="rId7"/>
            <a:stretch>
              <a:fillRect/>
            </a:stretch>
          </p:blipFill>
          <p:spPr>
            <a:xfrm>
              <a:off x="4073728" y="4325316"/>
              <a:ext cx="1805761" cy="759059"/>
            </a:xfrm>
            <a:prstGeom prst="rect">
              <a:avLst/>
            </a:prstGeom>
          </p:spPr>
        </p:pic>
        <p:sp>
          <p:nvSpPr>
            <p:cNvPr id="39" name="TextBox 38"/>
            <p:cNvSpPr txBox="1"/>
            <p:nvPr/>
          </p:nvSpPr>
          <p:spPr>
            <a:xfrm>
              <a:off x="3700876" y="5014571"/>
              <a:ext cx="2793500" cy="42319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algn="ctr" defTabSz="619125" hangingPunct="0"/>
              <a:r>
                <a:rPr lang="en-US" sz="750" dirty="0">
                  <a:solidFill>
                    <a:srgbClr val="464646"/>
                  </a:solidFill>
                  <a:latin typeface="IBM Plex Sans Light" charset="0"/>
                  <a:ea typeface="IBM Plex Sans Light" charset="0"/>
                  <a:cs typeface="IBM Plex Sans Light" charset="0"/>
                  <a:sym typeface="Helvetica"/>
                </a:rPr>
                <a:t>Microservices with </a:t>
              </a:r>
              <a:r>
                <a:rPr lang="en-US" sz="750" b="1" dirty="0">
                  <a:solidFill>
                    <a:schemeClr val="accent1"/>
                  </a:solidFill>
                  <a:latin typeface="IBM Plex Sans Light" charset="0"/>
                  <a:ea typeface="IBM Plex Sans Light" charset="0"/>
                  <a:cs typeface="IBM Plex Sans Light" charset="0"/>
                  <a:sym typeface="Helvetica"/>
                </a:rPr>
                <a:t>bounded business context</a:t>
              </a:r>
              <a:r>
                <a:rPr lang="en-US" sz="750" dirty="0">
                  <a:solidFill>
                    <a:srgbClr val="464646"/>
                  </a:solidFill>
                  <a:latin typeface="IBM Plex Sans Light" charset="0"/>
                  <a:ea typeface="IBM Plex Sans Light" charset="0"/>
                  <a:cs typeface="IBM Plex Sans Light" charset="0"/>
                  <a:sym typeface="Helvetica"/>
                </a:rPr>
                <a:t>,</a:t>
              </a:r>
            </a:p>
            <a:p>
              <a:pPr algn="ctr" defTabSz="619125" hangingPunct="0"/>
              <a:r>
                <a:rPr lang="en-US" sz="750" dirty="0">
                  <a:solidFill>
                    <a:srgbClr val="464646"/>
                  </a:solidFill>
                  <a:latin typeface="IBM Plex Sans Light" charset="0"/>
                  <a:ea typeface="IBM Plex Sans Light" charset="0"/>
                  <a:cs typeface="IBM Plex Sans Light" charset="0"/>
                  <a:sym typeface="Helvetica"/>
                </a:rPr>
                <a:t>and </a:t>
              </a:r>
              <a:r>
                <a:rPr lang="en-US" sz="750" b="1" dirty="0">
                  <a:solidFill>
                    <a:schemeClr val="accent1"/>
                  </a:solidFill>
                  <a:latin typeface="IBM Plex Sans Light" charset="0"/>
                  <a:ea typeface="IBM Plex Sans Light" charset="0"/>
                  <a:cs typeface="IBM Plex Sans Light" charset="0"/>
                  <a:sym typeface="Helvetica"/>
                </a:rPr>
                <a:t>well-defined APIs</a:t>
              </a:r>
            </a:p>
          </p:txBody>
        </p:sp>
      </p:grpSp>
      <p:grpSp>
        <p:nvGrpSpPr>
          <p:cNvPr id="44" name="Group 43"/>
          <p:cNvGrpSpPr/>
          <p:nvPr/>
        </p:nvGrpSpPr>
        <p:grpSpPr>
          <a:xfrm>
            <a:off x="7435093" y="735347"/>
            <a:ext cx="1215818" cy="1461994"/>
            <a:chOff x="606088" y="4353515"/>
            <a:chExt cx="1621090" cy="1949325"/>
          </a:xfrm>
        </p:grpSpPr>
        <p:pic>
          <p:nvPicPr>
            <p:cNvPr id="45" name="Picture 2" descr="mage result for cloud metho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088" y="4622819"/>
              <a:ext cx="1620021" cy="168002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19900" y="4353515"/>
              <a:ext cx="1607278" cy="26930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750" dirty="0">
                  <a:solidFill>
                    <a:srgbClr val="464646"/>
                  </a:solidFill>
                  <a:latin typeface="IBM Plex Sans Light" charset="0"/>
                  <a:ea typeface="IBM Plex Sans Light" charset="0"/>
                  <a:cs typeface="IBM Plex Sans Light" charset="0"/>
                  <a:sym typeface="Helvetica"/>
                </a:rPr>
                <a:t>IBM Cloud Garage Method</a:t>
              </a:r>
            </a:p>
          </p:txBody>
        </p:sp>
      </p:grpSp>
      <p:grpSp>
        <p:nvGrpSpPr>
          <p:cNvPr id="65" name="Group 64"/>
          <p:cNvGrpSpPr/>
          <p:nvPr/>
        </p:nvGrpSpPr>
        <p:grpSpPr>
          <a:xfrm>
            <a:off x="3694780" y="2859973"/>
            <a:ext cx="2866734" cy="1010865"/>
            <a:chOff x="4917137" y="3826123"/>
            <a:chExt cx="3822311" cy="1347820"/>
          </a:xfrm>
        </p:grpSpPr>
        <p:pic>
          <p:nvPicPr>
            <p:cNvPr id="56" name="Picture 9" descr="autom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17415" y="4060801"/>
              <a:ext cx="650200" cy="111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6775234" y="3826123"/>
              <a:ext cx="1964214" cy="42319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algn="ctr" defTabSz="619125" hangingPunct="0"/>
              <a:r>
                <a:rPr lang="en-US" sz="750" b="1" dirty="0">
                  <a:solidFill>
                    <a:schemeClr val="accent1"/>
                  </a:solidFill>
                  <a:latin typeface="IBM Plex Sans Light" charset="0"/>
                  <a:ea typeface="IBM Plex Sans Light" charset="0"/>
                  <a:cs typeface="IBM Plex Sans Light" charset="0"/>
                  <a:sym typeface="Helvetica"/>
                </a:rPr>
                <a:t>Service virtualization </a:t>
              </a:r>
              <a:r>
                <a:rPr lang="en-US" sz="750" dirty="0">
                  <a:latin typeface="IBM Plex Sans Light" charset="0"/>
                  <a:ea typeface="IBM Plex Sans Light" charset="0"/>
                  <a:cs typeface="IBM Plex Sans Light" charset="0"/>
                  <a:sym typeface="Helvetica"/>
                </a:rPr>
                <a:t>unleashes</a:t>
              </a:r>
            </a:p>
            <a:p>
              <a:pPr algn="r" defTabSz="619125" hangingPunct="0"/>
              <a:r>
                <a:rPr lang="en-US" sz="750" dirty="0">
                  <a:latin typeface="IBM Plex Sans Light" charset="0"/>
                  <a:ea typeface="IBM Plex Sans Light" charset="0"/>
                  <a:cs typeface="IBM Plex Sans Light" charset="0"/>
                  <a:sym typeface="Helvetica"/>
                </a:rPr>
                <a:t>multi-speed IT</a:t>
              </a:r>
            </a:p>
          </p:txBody>
        </p:sp>
        <p:sp>
          <p:nvSpPr>
            <p:cNvPr id="59" name="Freeform 58"/>
            <p:cNvSpPr/>
            <p:nvPr/>
          </p:nvSpPr>
          <p:spPr>
            <a:xfrm>
              <a:off x="5002015" y="3852072"/>
              <a:ext cx="2125362" cy="759470"/>
            </a:xfrm>
            <a:custGeom>
              <a:avLst/>
              <a:gdLst>
                <a:gd name="connsiteX0" fmla="*/ 0 w 2125362"/>
                <a:gd name="connsiteY0" fmla="*/ 220715 h 759470"/>
                <a:gd name="connsiteX1" fmla="*/ 172995 w 2125362"/>
                <a:gd name="connsiteY1" fmla="*/ 3236 h 759470"/>
                <a:gd name="connsiteX2" fmla="*/ 741406 w 2125362"/>
                <a:gd name="connsiteY2" fmla="*/ 368996 h 759470"/>
                <a:gd name="connsiteX3" fmla="*/ 2125362 w 2125362"/>
                <a:gd name="connsiteY3" fmla="*/ 759470 h 759470"/>
              </a:gdLst>
              <a:ahLst/>
              <a:cxnLst>
                <a:cxn ang="0">
                  <a:pos x="connsiteX0" y="connsiteY0"/>
                </a:cxn>
                <a:cxn ang="0">
                  <a:pos x="connsiteX1" y="connsiteY1"/>
                </a:cxn>
                <a:cxn ang="0">
                  <a:pos x="connsiteX2" y="connsiteY2"/>
                </a:cxn>
                <a:cxn ang="0">
                  <a:pos x="connsiteX3" y="connsiteY3"/>
                </a:cxn>
              </a:cxnLst>
              <a:rect l="l" t="t" r="r" b="b"/>
              <a:pathLst>
                <a:path w="2125362" h="759470">
                  <a:moveTo>
                    <a:pt x="0" y="220715"/>
                  </a:moveTo>
                  <a:cubicBezTo>
                    <a:pt x="24713" y="99618"/>
                    <a:pt x="49427" y="-21478"/>
                    <a:pt x="172995" y="3236"/>
                  </a:cubicBezTo>
                  <a:cubicBezTo>
                    <a:pt x="296563" y="27949"/>
                    <a:pt x="416012" y="242957"/>
                    <a:pt x="741406" y="368996"/>
                  </a:cubicBezTo>
                  <a:cubicBezTo>
                    <a:pt x="1066801" y="495035"/>
                    <a:pt x="2125362" y="759470"/>
                    <a:pt x="2125362" y="759470"/>
                  </a:cubicBezTo>
                </a:path>
              </a:pathLst>
            </a:custGeom>
            <a:noFill/>
            <a:ln w="2222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79" tIns="34289" rIns="68579" bIns="34289" numCol="1" spcCol="38100" rtlCol="0" anchor="t">
              <a:noAutofit/>
            </a:bodyPr>
            <a:lstStyle/>
            <a:p>
              <a:pPr latinLnBrk="1" hangingPunct="0"/>
              <a:endParaRPr lang="en-US">
                <a:solidFill>
                  <a:srgbClr val="000000"/>
                </a:solidFill>
              </a:endParaRPr>
            </a:p>
          </p:txBody>
        </p:sp>
        <p:pic>
          <p:nvPicPr>
            <p:cNvPr id="60" name="Picture 59"/>
            <p:cNvPicPr>
              <a:picLocks noChangeAspect="1"/>
            </p:cNvPicPr>
            <p:nvPr/>
          </p:nvPicPr>
          <p:blipFill>
            <a:blip r:embed="rId10"/>
            <a:stretch>
              <a:fillRect/>
            </a:stretch>
          </p:blipFill>
          <p:spPr>
            <a:xfrm rot="536107">
              <a:off x="4917137" y="4015352"/>
              <a:ext cx="178789" cy="162535"/>
            </a:xfrm>
            <a:prstGeom prst="rect">
              <a:avLst/>
            </a:prstGeom>
          </p:spPr>
        </p:pic>
      </p:grpSp>
      <p:sp>
        <p:nvSpPr>
          <p:cNvPr id="61" name="Rectangle 60"/>
          <p:cNvSpPr/>
          <p:nvPr/>
        </p:nvSpPr>
        <p:spPr>
          <a:xfrm>
            <a:off x="5351707" y="3499343"/>
            <a:ext cx="112282" cy="201908"/>
          </a:xfrm>
          <a:prstGeom prst="rect">
            <a:avLst/>
          </a:prstGeom>
          <a:solidFill>
            <a:schemeClr val="bg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619125" hangingPunct="0"/>
            <a:endParaRPr lang="en-US" sz="2400" b="1">
              <a:solidFill>
                <a:srgbClr val="464646"/>
              </a:solidFill>
              <a:sym typeface="Helvetica"/>
            </a:endParaRPr>
          </a:p>
        </p:txBody>
      </p:sp>
      <p:cxnSp>
        <p:nvCxnSpPr>
          <p:cNvPr id="63" name="Straight Connector 62"/>
          <p:cNvCxnSpPr/>
          <p:nvPr/>
        </p:nvCxnSpPr>
        <p:spPr>
          <a:xfrm flipH="1" flipV="1">
            <a:off x="3758926" y="3093475"/>
            <a:ext cx="3970" cy="157114"/>
          </a:xfrm>
          <a:prstGeom prst="line">
            <a:avLst/>
          </a:prstGeom>
          <a:noFill/>
          <a:ln>
            <a:solidFill>
              <a:srgbClr val="FF0000"/>
            </a:solidFill>
            <a:tailEnd type="oval" w="sm" len="sm"/>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282C7407-A2C9-1148-AA8A-64A49B6AC563}"/>
              </a:ext>
            </a:extLst>
          </p:cNvPr>
          <p:cNvSpPr txBox="1"/>
          <p:nvPr/>
        </p:nvSpPr>
        <p:spPr>
          <a:xfrm>
            <a:off x="5691161" y="4331214"/>
            <a:ext cx="1515902" cy="5482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750" b="1" dirty="0">
                <a:solidFill>
                  <a:schemeClr val="accent1"/>
                </a:solidFill>
                <a:latin typeface="IBM Plex Sans Light" charset="0"/>
                <a:ea typeface="IBM Plex Sans Light" charset="0"/>
                <a:cs typeface="IBM Plex Sans Light" charset="0"/>
                <a:sym typeface="Helvetica"/>
              </a:rPr>
              <a:t>Blue Green Deployment, </a:t>
            </a:r>
          </a:p>
          <a:p>
            <a:pPr algn="ctr" defTabSz="619125" hangingPunct="0"/>
            <a:r>
              <a:rPr lang="en-US" sz="750" b="1" dirty="0">
                <a:solidFill>
                  <a:schemeClr val="accent1"/>
                </a:solidFill>
                <a:latin typeface="IBM Plex Sans Light" charset="0"/>
                <a:ea typeface="IBM Plex Sans Light" charset="0"/>
                <a:cs typeface="IBM Plex Sans Light" charset="0"/>
                <a:sym typeface="Helvetica"/>
              </a:rPr>
              <a:t>Dark Launch &amp; Feature Toggle</a:t>
            </a:r>
          </a:p>
          <a:p>
            <a:pPr algn="ctr" defTabSz="619125" hangingPunct="0"/>
            <a:r>
              <a:rPr lang="en-US" sz="750" dirty="0">
                <a:solidFill>
                  <a:srgbClr val="464646"/>
                </a:solidFill>
                <a:latin typeface="IBM Plex Sans Light" charset="0"/>
                <a:ea typeface="IBM Plex Sans Light" charset="0"/>
                <a:cs typeface="IBM Plex Sans Light" charset="0"/>
                <a:sym typeface="Helvetica"/>
              </a:rPr>
              <a:t>approaches mitigate cutover and new feature risk</a:t>
            </a:r>
          </a:p>
        </p:txBody>
      </p:sp>
      <p:pic>
        <p:nvPicPr>
          <p:cNvPr id="1026" name="Picture 2" descr="mage result for ibm launch icon"/>
          <p:cNvPicPr>
            <a:picLocks noChangeAspect="1" noChangeArrowheads="1"/>
          </p:cNvPicPr>
          <p:nvPr/>
        </p:nvPicPr>
        <p:blipFill>
          <a:blip r:embed="rId11">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7884" y="3921340"/>
            <a:ext cx="348722" cy="348722"/>
          </a:xfrm>
          <a:prstGeom prst="rect">
            <a:avLst/>
          </a:prstGeom>
          <a:noFill/>
        </p:spPr>
      </p:pic>
      <p:pic>
        <p:nvPicPr>
          <p:cNvPr id="55" name="Picture 2" descr="mage result for ibm launch icon"/>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39247" y="4041085"/>
            <a:ext cx="348722" cy="34872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mage result for ibm launch icon"/>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7689" y="4041085"/>
            <a:ext cx="348722" cy="348722"/>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p:cNvGrpSpPr/>
          <p:nvPr/>
        </p:nvGrpSpPr>
        <p:grpSpPr>
          <a:xfrm>
            <a:off x="6122246" y="3528600"/>
            <a:ext cx="730952" cy="454739"/>
            <a:chOff x="8149894" y="4776635"/>
            <a:chExt cx="974603" cy="606318"/>
          </a:xfrm>
        </p:grpSpPr>
        <p:sp>
          <p:nvSpPr>
            <p:cNvPr id="58" name="Rounded Rectangle 57"/>
            <p:cNvSpPr/>
            <p:nvPr/>
          </p:nvSpPr>
          <p:spPr>
            <a:xfrm>
              <a:off x="8720784" y="4776635"/>
              <a:ext cx="403713" cy="249713"/>
            </a:xfrm>
            <a:prstGeom prst="roundRect">
              <a:avLst/>
            </a:prstGeom>
            <a:solidFill>
              <a:srgbClr val="00B05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r>
                <a:rPr lang="en-US" sz="600" dirty="0">
                  <a:solidFill>
                    <a:schemeClr val="bg1"/>
                  </a:solidFill>
                  <a:sym typeface="Helvetica"/>
                </a:rPr>
                <a:t>green</a:t>
              </a:r>
              <a:endParaRPr lang="en-US" sz="750" dirty="0">
                <a:solidFill>
                  <a:schemeClr val="bg1"/>
                </a:solidFill>
                <a:sym typeface="Helvetica"/>
              </a:endParaRPr>
            </a:p>
          </p:txBody>
        </p:sp>
        <p:sp>
          <p:nvSpPr>
            <p:cNvPr id="67" name="Rounded Rectangle 66"/>
            <p:cNvSpPr/>
            <p:nvPr/>
          </p:nvSpPr>
          <p:spPr>
            <a:xfrm>
              <a:off x="8720784" y="5133240"/>
              <a:ext cx="403713" cy="249713"/>
            </a:xfrm>
            <a:prstGeom prst="roundRect">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619125" hangingPunct="0"/>
              <a:r>
                <a:rPr lang="en-US" sz="600" dirty="0">
                  <a:solidFill>
                    <a:schemeClr val="bg1"/>
                  </a:solidFill>
                  <a:sym typeface="Helvetica"/>
                </a:rPr>
                <a:t>blue</a:t>
              </a:r>
              <a:endParaRPr lang="en-US" sz="750" dirty="0">
                <a:solidFill>
                  <a:schemeClr val="bg1"/>
                </a:solidFill>
                <a:sym typeface="Helvetica"/>
              </a:endParaRPr>
            </a:p>
          </p:txBody>
        </p:sp>
        <p:sp>
          <p:nvSpPr>
            <p:cNvPr id="68" name="Rounded Rectangle 67"/>
            <p:cNvSpPr/>
            <p:nvPr/>
          </p:nvSpPr>
          <p:spPr>
            <a:xfrm>
              <a:off x="8149894" y="4951077"/>
              <a:ext cx="403713" cy="249713"/>
            </a:xfrm>
            <a:prstGeom prst="roundRect">
              <a:avLst/>
            </a:prstGeom>
            <a:solidFill>
              <a:schemeClr val="bg1">
                <a:lumMod val="7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619125" hangingPunct="0"/>
              <a:r>
                <a:rPr lang="en-US" sz="600">
                  <a:solidFill>
                    <a:schemeClr val="bg1"/>
                  </a:solidFill>
                  <a:sym typeface="Helvetica"/>
                </a:rPr>
                <a:t>router</a:t>
              </a:r>
              <a:endParaRPr lang="en-US" sz="750" dirty="0">
                <a:solidFill>
                  <a:schemeClr val="bg1"/>
                </a:solidFill>
                <a:sym typeface="Helvetica"/>
              </a:endParaRPr>
            </a:p>
          </p:txBody>
        </p:sp>
        <p:cxnSp>
          <p:nvCxnSpPr>
            <p:cNvPr id="66" name="Straight Arrow Connector 65"/>
            <p:cNvCxnSpPr>
              <a:stCxn id="68" idx="3"/>
              <a:endCxn id="58" idx="1"/>
            </p:cNvCxnSpPr>
            <p:nvPr/>
          </p:nvCxnSpPr>
          <p:spPr>
            <a:xfrm flipV="1">
              <a:off x="8553607" y="4901492"/>
              <a:ext cx="167176" cy="174442"/>
            </a:xfrm>
            <a:prstGeom prst="straightConnector1">
              <a:avLst/>
            </a:prstGeom>
            <a:noFill/>
            <a:ln>
              <a:solidFill>
                <a:schemeClr val="tx1"/>
              </a:solidFill>
              <a:tailEnd type="triangle"/>
            </a:ln>
            <a:effectLst/>
            <a:sp3d/>
          </p:spPr>
          <p:style>
            <a:lnRef idx="0">
              <a:scrgbClr r="0" g="0" b="0"/>
            </a:lnRef>
            <a:fillRef idx="0">
              <a:scrgbClr r="0" g="0" b="0"/>
            </a:fillRef>
            <a:effectRef idx="0">
              <a:scrgbClr r="0" g="0" b="0"/>
            </a:effectRef>
            <a:fontRef idx="none"/>
          </p:style>
        </p:cxnSp>
        <p:cxnSp>
          <p:nvCxnSpPr>
            <p:cNvPr id="72" name="Straight Arrow Connector 71"/>
            <p:cNvCxnSpPr>
              <a:stCxn id="68" idx="3"/>
              <a:endCxn id="67" idx="1"/>
            </p:cNvCxnSpPr>
            <p:nvPr/>
          </p:nvCxnSpPr>
          <p:spPr>
            <a:xfrm>
              <a:off x="8553607" y="5075935"/>
              <a:ext cx="167176" cy="182162"/>
            </a:xfrm>
            <a:prstGeom prst="straightConnector1">
              <a:avLst/>
            </a:prstGeom>
            <a:noFill/>
            <a:ln>
              <a:solidFill>
                <a:schemeClr val="tx1"/>
              </a:solidFill>
              <a:prstDash val="sysDot"/>
              <a:tailEnd type="triangle"/>
            </a:ln>
            <a:effectLst/>
            <a:sp3d/>
          </p:spPr>
          <p:style>
            <a:lnRef idx="0">
              <a:scrgbClr r="0" g="0" b="0"/>
            </a:lnRef>
            <a:fillRef idx="0">
              <a:scrgbClr r="0" g="0" b="0"/>
            </a:fillRef>
            <a:effectRef idx="0">
              <a:scrgbClr r="0" g="0" b="0"/>
            </a:effectRef>
            <a:fontRef idx="none"/>
          </p:style>
        </p:cxnSp>
      </p:grpSp>
      <p:sp>
        <p:nvSpPr>
          <p:cNvPr id="64" name="Title 1">
            <a:extLst>
              <a:ext uri="{FF2B5EF4-FFF2-40B4-BE49-F238E27FC236}">
                <a16:creationId xmlns:a16="http://schemas.microsoft.com/office/drawing/2014/main" id="{5C0323A2-7BE4-6044-8BF9-636F2E5AE2E7}"/>
              </a:ext>
            </a:extLst>
          </p:cNvPr>
          <p:cNvSpPr txBox="1">
            <a:spLocks/>
          </p:cNvSpPr>
          <p:nvPr/>
        </p:nvSpPr>
        <p:spPr>
          <a:xfrm>
            <a:off x="0" y="0"/>
            <a:ext cx="9144000" cy="534678"/>
          </a:xfrm>
          <a:prstGeom prst="rect">
            <a:avLst/>
          </a:prstGeom>
          <a:solidFill>
            <a:schemeClr val="accent1">
              <a:lumMod val="50000"/>
            </a:schemeClr>
          </a:solidFill>
        </p:spPr>
        <p:txBody>
          <a:bodyP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latin typeface="+mn-lt"/>
                <a:ea typeface="Futura Medium" charset="0"/>
                <a:cs typeface="Futura Medium" charset="0"/>
              </a:rPr>
              <a:t>Release Strategy</a:t>
            </a:r>
          </a:p>
        </p:txBody>
      </p:sp>
      <p:pic>
        <p:nvPicPr>
          <p:cNvPr id="32" name="Picture 31">
            <a:extLst>
              <a:ext uri="{FF2B5EF4-FFF2-40B4-BE49-F238E27FC236}">
                <a16:creationId xmlns:a16="http://schemas.microsoft.com/office/drawing/2014/main" id="{6EB7F4A5-5606-494F-A2B4-F0EE1314506F}"/>
              </a:ext>
            </a:extLst>
          </p:cNvPr>
          <p:cNvPicPr>
            <a:picLocks noChangeAspect="1"/>
          </p:cNvPicPr>
          <p:nvPr/>
        </p:nvPicPr>
        <p:blipFill>
          <a:blip r:embed="rId12"/>
          <a:stretch>
            <a:fillRect/>
          </a:stretch>
        </p:blipFill>
        <p:spPr>
          <a:xfrm>
            <a:off x="6955829" y="4144975"/>
            <a:ext cx="361816" cy="162310"/>
          </a:xfrm>
          <a:prstGeom prst="rect">
            <a:avLst/>
          </a:prstGeom>
        </p:spPr>
      </p:pic>
    </p:spTree>
    <p:extLst>
      <p:ext uri="{BB962C8B-B14F-4D97-AF65-F5344CB8AC3E}">
        <p14:creationId xmlns:p14="http://schemas.microsoft.com/office/powerpoint/2010/main" val="24447424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Here"/>
          <p:cNvSpPr txBox="1">
            <a:spLocks/>
          </p:cNvSpPr>
          <p:nvPr/>
        </p:nvSpPr>
        <p:spPr>
          <a:xfrm>
            <a:off x="220060" y="-233"/>
            <a:ext cx="6744620" cy="449813"/>
          </a:xfrm>
          <a:prstGeom prst="rect">
            <a:avLst/>
          </a:prstGeom>
          <a:ln w="3175">
            <a:miter lim="400000"/>
          </a:ln>
          <a:extLst>
            <a:ext uri="{C572A759-6A51-4108-AA02-DFA0A04FC94B}">
              <ma14:wrappingTextBoxFlag xmlns:ma14="http://schemas.microsoft.com/office/mac/drawingml/2011/main" xmlns="" val="1"/>
            </a:ext>
          </a:extLst>
        </p:spPr>
        <p:txBody>
          <a:bodyPr lIns="42863" tIns="42863" rIns="42863" bIns="42863"/>
          <a:lstStyle>
            <a:lvl1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1pPr>
            <a:lvl2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2pPr>
            <a:lvl3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3pPr>
            <a:lvl4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4pPr>
            <a:lvl5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5pPr>
            <a:lvl6pPr marL="0" marR="0" indent="1206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6pPr>
            <a:lvl7pPr marL="0" marR="0" indent="2349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7pPr>
            <a:lvl8pPr marL="0" marR="0" indent="35560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8pPr>
            <a:lvl9pPr marL="0" marR="0" indent="4762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9pPr>
          </a:lstStyle>
          <a:p>
            <a:pPr algn="ctr" fontAlgn="auto">
              <a:defRPr sz="6000" spc="239"/>
            </a:pPr>
            <a:r>
              <a:rPr lang="en-US" sz="2400" b="0" kern="0" spc="179" dirty="0">
                <a:latin typeface="Helvetica Neue" charset="0"/>
                <a:ea typeface="Helvetica Neue" charset="0"/>
                <a:cs typeface="Helvetica Neue" charset="0"/>
              </a:rPr>
              <a:t>Code Quality Monitoring and Management</a:t>
            </a:r>
            <a:endParaRPr lang="en-US" sz="2400" b="0" kern="0" spc="179" dirty="0">
              <a:latin typeface="Helvetica Neue" charset="0"/>
              <a:ea typeface="Helvetica Neue" charset="0"/>
              <a:cs typeface="Helvetica Neue" charset="0"/>
              <a:sym typeface="Helvetica Neue Thin"/>
            </a:endParaRPr>
          </a:p>
        </p:txBody>
      </p:sp>
      <p:sp>
        <p:nvSpPr>
          <p:cNvPr id="5" name="TextBox 4"/>
          <p:cNvSpPr txBox="1"/>
          <p:nvPr/>
        </p:nvSpPr>
        <p:spPr>
          <a:xfrm>
            <a:off x="220060" y="900177"/>
            <a:ext cx="4214780" cy="133357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1013" dirty="0">
                <a:solidFill>
                  <a:srgbClr val="FF0000"/>
                </a:solidFill>
                <a:latin typeface="IBM Plex Sans" charset="0"/>
                <a:ea typeface="IBM Plex Sans" charset="0"/>
                <a:cs typeface="IBM Plex Sans" charset="0"/>
                <a:sym typeface="Helvetica"/>
              </a:rPr>
              <a:t>Without consideration for code quality</a:t>
            </a:r>
            <a:r>
              <a:rPr lang="en-US" sz="1013" dirty="0">
                <a:solidFill>
                  <a:srgbClr val="464646"/>
                </a:solidFill>
                <a:latin typeface="IBM Plex Sans" charset="0"/>
                <a:ea typeface="IBM Plex Sans" charset="0"/>
                <a:cs typeface="IBM Plex Sans" charset="0"/>
                <a:sym typeface="Helvetica"/>
              </a:rPr>
              <a:t>, service monitoring, or management, iterative continuous delivery of microservices can lead to:</a:t>
            </a:r>
          </a:p>
          <a:p>
            <a:pPr marL="214313" indent="-214313" defTabSz="619125" hangingPunct="0">
              <a:buFont typeface="Arial" charset="0"/>
              <a:buChar char="•"/>
            </a:pPr>
            <a:r>
              <a:rPr lang="en-US" sz="1013" dirty="0">
                <a:solidFill>
                  <a:srgbClr val="464646"/>
                </a:solidFill>
                <a:latin typeface="IBM Plex Sans" charset="0"/>
                <a:ea typeface="IBM Plex Sans" charset="0"/>
                <a:cs typeface="IBM Plex Sans" charset="0"/>
                <a:sym typeface="Helvetica"/>
              </a:rPr>
              <a:t>more defects</a:t>
            </a:r>
          </a:p>
          <a:p>
            <a:pPr marL="214313" indent="-214313" defTabSz="619125" hangingPunct="0">
              <a:buFont typeface="Arial" charset="0"/>
              <a:buChar char="•"/>
            </a:pPr>
            <a:r>
              <a:rPr lang="en-US" sz="1013" dirty="0">
                <a:solidFill>
                  <a:srgbClr val="464646"/>
                </a:solidFill>
                <a:latin typeface="IBM Plex Sans" charset="0"/>
                <a:ea typeface="IBM Plex Sans" charset="0"/>
                <a:cs typeface="IBM Plex Sans" charset="0"/>
                <a:sym typeface="Helvetica"/>
              </a:rPr>
              <a:t>delayed integration </a:t>
            </a:r>
          </a:p>
          <a:p>
            <a:pPr marL="214313" indent="-214313" defTabSz="619125" hangingPunct="0">
              <a:buFont typeface="Arial" charset="0"/>
              <a:buChar char="•"/>
            </a:pPr>
            <a:r>
              <a:rPr lang="en-US" sz="1013" dirty="0">
                <a:solidFill>
                  <a:srgbClr val="464646"/>
                </a:solidFill>
                <a:latin typeface="IBM Plex Sans" charset="0"/>
                <a:ea typeface="IBM Plex Sans" charset="0"/>
                <a:cs typeface="IBM Plex Sans" charset="0"/>
                <a:sym typeface="Helvetica"/>
              </a:rPr>
              <a:t>slower end-to-end delivery</a:t>
            </a:r>
          </a:p>
          <a:p>
            <a:pPr marL="214313" indent="-214313" defTabSz="619125" hangingPunct="0">
              <a:buFont typeface="Arial" charset="0"/>
              <a:buChar char="•"/>
            </a:pPr>
            <a:r>
              <a:rPr lang="en-US" sz="1013" dirty="0">
                <a:solidFill>
                  <a:srgbClr val="464646"/>
                </a:solidFill>
                <a:latin typeface="IBM Plex Sans" charset="0"/>
                <a:ea typeface="IBM Plex Sans" charset="0"/>
                <a:cs typeface="IBM Plex Sans" charset="0"/>
                <a:sym typeface="Helvetica"/>
              </a:rPr>
              <a:t>lower quality</a:t>
            </a:r>
          </a:p>
          <a:p>
            <a:pPr marL="214313" indent="-214313" defTabSz="619125" hangingPunct="0">
              <a:buFont typeface="Arial" charset="0"/>
              <a:buChar char="•"/>
            </a:pPr>
            <a:r>
              <a:rPr lang="en-US" sz="1013" dirty="0">
                <a:solidFill>
                  <a:srgbClr val="464646"/>
                </a:solidFill>
                <a:latin typeface="IBM Plex Sans" charset="0"/>
                <a:ea typeface="IBM Plex Sans" charset="0"/>
                <a:cs typeface="IBM Plex Sans" charset="0"/>
                <a:sym typeface="Helvetica"/>
              </a:rPr>
              <a:t>more risk</a:t>
            </a:r>
          </a:p>
          <a:p>
            <a:pPr defTabSz="619125" hangingPunct="0"/>
            <a:endParaRPr lang="en-US" sz="1013" dirty="0">
              <a:solidFill>
                <a:srgbClr val="464646"/>
              </a:solidFill>
              <a:latin typeface="IBM Plex Sans" charset="0"/>
              <a:ea typeface="IBM Plex Sans" charset="0"/>
              <a:cs typeface="IBM Plex Sans" charset="0"/>
              <a:sym typeface="Helvetica"/>
            </a:endParaRPr>
          </a:p>
        </p:txBody>
      </p:sp>
      <p:sp>
        <p:nvSpPr>
          <p:cNvPr id="8" name="Rectangle 7"/>
          <p:cNvSpPr/>
          <p:nvPr/>
        </p:nvSpPr>
        <p:spPr>
          <a:xfrm>
            <a:off x="5058697" y="830425"/>
            <a:ext cx="4085303" cy="577081"/>
          </a:xfrm>
          <a:prstGeom prst="rect">
            <a:avLst/>
          </a:prstGeom>
          <a:solidFill>
            <a:schemeClr val="bg1">
              <a:lumMod val="95000"/>
            </a:schemeClr>
          </a:solidFill>
        </p:spPr>
        <p:txBody>
          <a:bodyPr wrap="square">
            <a:spAutoFit/>
          </a:bodyPr>
          <a:lstStyle/>
          <a:p>
            <a:r>
              <a:rPr lang="en-US" sz="1050" b="1" dirty="0">
                <a:solidFill>
                  <a:schemeClr val="accent1"/>
                </a:solidFill>
                <a:latin typeface="IBM Plex Sans Light" charset="0"/>
                <a:ea typeface="IBM Plex Sans Light" charset="0"/>
                <a:cs typeface="IBM Plex Sans Light" charset="0"/>
                <a:sym typeface="Helvetica Neue"/>
              </a:rPr>
              <a:t>Mitigate risk in delivery </a:t>
            </a:r>
            <a:r>
              <a:rPr lang="en-US" sz="1050" dirty="0">
                <a:latin typeface="IBM Plex Sans Light" charset="0"/>
                <a:ea typeface="IBM Plex Sans Light" charset="0"/>
                <a:cs typeface="IBM Plex Sans Light" charset="0"/>
                <a:sym typeface="Helvetica Neue"/>
              </a:rPr>
              <a:t>with good microservice design practices (12 Factor App), continuous static and dynamic testing, and a culture of continuous feedback and optimization.</a:t>
            </a:r>
          </a:p>
        </p:txBody>
      </p:sp>
      <p:grpSp>
        <p:nvGrpSpPr>
          <p:cNvPr id="16" name="Group 15"/>
          <p:cNvGrpSpPr/>
          <p:nvPr/>
        </p:nvGrpSpPr>
        <p:grpSpPr>
          <a:xfrm>
            <a:off x="1812240" y="2459996"/>
            <a:ext cx="7044690" cy="2086247"/>
            <a:chOff x="211600" y="3671598"/>
            <a:chExt cx="9392920" cy="2781662"/>
          </a:xfrm>
        </p:grpSpPr>
        <p:sp>
          <p:nvSpPr>
            <p:cNvPr id="6" name="TextBox 5"/>
            <p:cNvSpPr txBox="1"/>
            <p:nvPr/>
          </p:nvSpPr>
          <p:spPr>
            <a:xfrm>
              <a:off x="7450600" y="3671598"/>
              <a:ext cx="2153920" cy="1061916"/>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Improve Code Quality</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Refactor microservice to address defects in design, source code, and behavior.</a:t>
              </a:r>
            </a:p>
          </p:txBody>
        </p:sp>
        <p:sp>
          <p:nvSpPr>
            <p:cNvPr id="9" name="TextBox 8"/>
            <p:cNvSpPr txBox="1"/>
            <p:nvPr/>
          </p:nvSpPr>
          <p:spPr>
            <a:xfrm>
              <a:off x="2624600" y="3671598"/>
              <a:ext cx="2153920" cy="2539244"/>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Test Source Quality</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Infuse static analysis tools in the pipeline to scour source code to </a:t>
              </a:r>
              <a:r>
                <a:rPr lang="en-US" sz="900" dirty="0">
                  <a:solidFill>
                    <a:schemeClr val="accent1"/>
                  </a:solidFill>
                  <a:latin typeface="IBM Plex Sans" charset="0"/>
                  <a:ea typeface="IBM Plex Sans" charset="0"/>
                  <a:cs typeface="IBM Plex Sans" charset="0"/>
                  <a:sym typeface="Helvetica"/>
                </a:rPr>
                <a:t>encourage implementation of leading practices </a:t>
              </a:r>
              <a:r>
                <a:rPr lang="en-US" sz="900" dirty="0">
                  <a:solidFill>
                    <a:srgbClr val="464646"/>
                  </a:solidFill>
                  <a:latin typeface="IBM Plex Sans" charset="0"/>
                  <a:ea typeface="IBM Plex Sans" charset="0"/>
                  <a:cs typeface="IBM Plex Sans" charset="0"/>
                  <a:sym typeface="Helvetica"/>
                </a:rPr>
                <a:t>(12 Factor App).</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Is there at least 1 API?</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Is there a health check endpoint defined?</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Is the code stateless?</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Are configurations externalized?</a:t>
              </a:r>
            </a:p>
          </p:txBody>
        </p:sp>
        <p:sp>
          <p:nvSpPr>
            <p:cNvPr id="10" name="TextBox 9"/>
            <p:cNvSpPr txBox="1"/>
            <p:nvPr/>
          </p:nvSpPr>
          <p:spPr>
            <a:xfrm>
              <a:off x="5037600" y="3675074"/>
              <a:ext cx="2153920" cy="2354579"/>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Test Code Resiliency</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“Force Fail” runtime microservices, to </a:t>
              </a:r>
              <a:r>
                <a:rPr lang="en-US" sz="900" dirty="0">
                  <a:solidFill>
                    <a:schemeClr val="accent1"/>
                  </a:solidFill>
                  <a:latin typeface="IBM Plex Sans" charset="0"/>
                  <a:ea typeface="IBM Plex Sans" charset="0"/>
                  <a:cs typeface="IBM Plex Sans" charset="0"/>
                  <a:sym typeface="Helvetica"/>
                </a:rPr>
                <a:t>observe behavior on failure</a:t>
              </a:r>
              <a:r>
                <a:rPr lang="en-US" sz="900" dirty="0">
                  <a:solidFill>
                    <a:srgbClr val="464646"/>
                  </a:solidFill>
                  <a:latin typeface="IBM Plex Sans" charset="0"/>
                  <a:ea typeface="IBM Plex Sans" charset="0"/>
                  <a:cs typeface="IBM Plex Sans" charset="0"/>
                  <a:sym typeface="Helvetica"/>
                </a:rPr>
                <a:t> conditions.</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Is the circuit-breaker pattern implemented?</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Do the observability patterns implemented assist in problem determination?</a:t>
              </a:r>
            </a:p>
          </p:txBody>
        </p:sp>
        <p:sp>
          <p:nvSpPr>
            <p:cNvPr id="12" name="TextBox 11"/>
            <p:cNvSpPr txBox="1"/>
            <p:nvPr/>
          </p:nvSpPr>
          <p:spPr>
            <a:xfrm>
              <a:off x="211600" y="3706181"/>
              <a:ext cx="2153920" cy="2747079"/>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Implement Observability Patterns </a:t>
              </a:r>
              <a:r>
                <a:rPr lang="en-US" sz="788" b="1" dirty="0">
                  <a:solidFill>
                    <a:srgbClr val="464646"/>
                  </a:solidFill>
                  <a:latin typeface="IBM Plex Sans" charset="0"/>
                  <a:ea typeface="IBM Plex Sans" charset="0"/>
                  <a:cs typeface="IBM Plex Sans" charset="0"/>
                  <a:sym typeface="Helvetica"/>
                </a:rPr>
                <a:t>*</a:t>
              </a:r>
              <a:endParaRPr lang="en-US" sz="1013" b="1" dirty="0">
                <a:solidFill>
                  <a:srgbClr val="464646"/>
                </a:solidFill>
                <a:latin typeface="IBM Plex Sans" charset="0"/>
                <a:ea typeface="IBM Plex Sans" charset="0"/>
                <a:cs typeface="IBM Plex Sans" charset="0"/>
                <a:sym typeface="Helvetica"/>
              </a:endParaRP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Enable granular and dynamic monitoring by </a:t>
              </a:r>
              <a:r>
                <a:rPr lang="en-US" sz="900" dirty="0">
                  <a:solidFill>
                    <a:schemeClr val="accent1"/>
                  </a:solidFill>
                  <a:latin typeface="IBM Plex Sans" charset="0"/>
                  <a:ea typeface="IBM Plex Sans" charset="0"/>
                  <a:cs typeface="IBM Plex Sans" charset="0"/>
                  <a:sym typeface="Helvetica"/>
                </a:rPr>
                <a:t>designing microservices </a:t>
              </a:r>
              <a:r>
                <a:rPr lang="en-US" sz="900" dirty="0">
                  <a:solidFill>
                    <a:srgbClr val="464646"/>
                  </a:solidFill>
                  <a:latin typeface="IBM Plex Sans" charset="0"/>
                  <a:ea typeface="IBM Plex Sans" charset="0"/>
                  <a:cs typeface="IBM Plex Sans" charset="0"/>
                  <a:sym typeface="Helvetica"/>
                </a:rPr>
                <a:t>with:</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Log aggregation</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Application metrics</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Audit logging</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Distributed tracing</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Exception tracking</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Health check API</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Logging deployments and changes</a:t>
              </a:r>
            </a:p>
          </p:txBody>
        </p:sp>
      </p:grpSp>
      <p:pic>
        <p:nvPicPr>
          <p:cNvPr id="14" name="Picture 2" descr="mage result for cloud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7084" y="2403970"/>
            <a:ext cx="1678492" cy="174065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stretch>
            <a:fillRect/>
          </a:stretch>
        </p:blipFill>
        <p:spPr>
          <a:xfrm>
            <a:off x="3010852" y="1960223"/>
            <a:ext cx="5150168" cy="295018"/>
          </a:xfrm>
          <a:prstGeom prst="rect">
            <a:avLst/>
          </a:prstGeom>
        </p:spPr>
      </p:pic>
      <p:sp>
        <p:nvSpPr>
          <p:cNvPr id="17" name="Arc 16"/>
          <p:cNvSpPr/>
          <p:nvPr/>
        </p:nvSpPr>
        <p:spPr>
          <a:xfrm rot="8763882">
            <a:off x="2713840" y="2054443"/>
            <a:ext cx="926238" cy="217805"/>
          </a:xfrm>
          <a:prstGeom prst="arc">
            <a:avLst>
              <a:gd name="adj1" fmla="val 16200000"/>
              <a:gd name="adj2" fmla="val 21117895"/>
            </a:avLst>
          </a:prstGeom>
          <a:noFill/>
          <a:ln w="25400" cap="flat">
            <a:solidFill>
              <a:srgbClr val="FFC000"/>
            </a:solidFill>
            <a:prstDash val="solid"/>
            <a:miter lim="400000"/>
            <a:headEnd type="stealth" w="lg" len="lg"/>
            <a:tailEnd type="non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79" tIns="34289" rIns="68579" bIns="34289" numCol="1" spcCol="38100" rtlCol="0" anchor="t">
            <a:noAutofit/>
          </a:bodyPr>
          <a:lstStyle/>
          <a:p>
            <a:pPr latinLnBrk="1" hangingPunct="0"/>
            <a:endParaRPr lang="en-US" sz="900" dirty="0">
              <a:solidFill>
                <a:srgbClr val="000000"/>
              </a:solidFill>
            </a:endParaRPr>
          </a:p>
        </p:txBody>
      </p:sp>
      <p:sp>
        <p:nvSpPr>
          <p:cNvPr id="19" name="Arc 18"/>
          <p:cNvSpPr/>
          <p:nvPr/>
        </p:nvSpPr>
        <p:spPr>
          <a:xfrm flipV="1">
            <a:off x="4113722" y="1941878"/>
            <a:ext cx="541178" cy="478390"/>
          </a:xfrm>
          <a:prstGeom prst="arc">
            <a:avLst>
              <a:gd name="adj1" fmla="val 10642385"/>
              <a:gd name="adj2" fmla="val 16692600"/>
            </a:avLst>
          </a:prstGeom>
          <a:noFill/>
          <a:ln w="22225">
            <a:solidFill>
              <a:srgbClr val="1DBBA9"/>
            </a:solidFill>
            <a:head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79" tIns="34289" rIns="68579" bIns="34289" numCol="1" spcCol="38100" rtlCol="0" anchor="t">
            <a:noAutofit/>
          </a:bodyPr>
          <a:lstStyle/>
          <a:p>
            <a:pPr latinLnBrk="1" hangingPunct="0"/>
            <a:endParaRPr lang="en-US">
              <a:solidFill>
                <a:srgbClr val="000000"/>
              </a:solidFill>
            </a:endParaRPr>
          </a:p>
        </p:txBody>
      </p:sp>
      <p:sp>
        <p:nvSpPr>
          <p:cNvPr id="20" name="Arc 19"/>
          <p:cNvSpPr/>
          <p:nvPr/>
        </p:nvSpPr>
        <p:spPr>
          <a:xfrm flipV="1">
            <a:off x="5273086" y="1949233"/>
            <a:ext cx="541178" cy="478390"/>
          </a:xfrm>
          <a:prstGeom prst="arc">
            <a:avLst>
              <a:gd name="adj1" fmla="val 10642385"/>
              <a:gd name="adj2" fmla="val 16692600"/>
            </a:avLst>
          </a:prstGeom>
          <a:noFill/>
          <a:ln w="22225">
            <a:solidFill>
              <a:srgbClr val="7030A0"/>
            </a:solidFill>
            <a:head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79" tIns="34289" rIns="68579" bIns="34289" numCol="1" spcCol="38100" rtlCol="0" anchor="t">
            <a:noAutofit/>
          </a:bodyPr>
          <a:lstStyle/>
          <a:p>
            <a:pPr latinLnBrk="1" hangingPunct="0"/>
            <a:endParaRPr lang="en-US">
              <a:solidFill>
                <a:srgbClr val="000000"/>
              </a:solidFill>
            </a:endParaRPr>
          </a:p>
        </p:txBody>
      </p:sp>
      <p:sp>
        <p:nvSpPr>
          <p:cNvPr id="21" name="Arc 20"/>
          <p:cNvSpPr/>
          <p:nvPr/>
        </p:nvSpPr>
        <p:spPr>
          <a:xfrm flipV="1">
            <a:off x="6664657" y="1967639"/>
            <a:ext cx="1082147" cy="452629"/>
          </a:xfrm>
          <a:prstGeom prst="arc">
            <a:avLst>
              <a:gd name="adj1" fmla="val 10642385"/>
              <a:gd name="adj2" fmla="val 17900917"/>
            </a:avLst>
          </a:prstGeom>
          <a:noFill/>
          <a:ln w="22225">
            <a:solidFill>
              <a:srgbClr val="FF0000"/>
            </a:solidFill>
            <a:headEnd type="stealth"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79" tIns="34289" rIns="68579" bIns="34289" numCol="1" spcCol="38100" rtlCol="0" anchor="t">
            <a:noAutofit/>
          </a:bodyPr>
          <a:lstStyle/>
          <a:p>
            <a:pPr latinLnBrk="1" hangingPunct="0"/>
            <a:endParaRPr lang="en-US">
              <a:solidFill>
                <a:srgbClr val="000000"/>
              </a:solidFill>
            </a:endParaRPr>
          </a:p>
        </p:txBody>
      </p:sp>
      <p:cxnSp>
        <p:nvCxnSpPr>
          <p:cNvPr id="23" name="Straight Connector 22"/>
          <p:cNvCxnSpPr/>
          <p:nvPr/>
        </p:nvCxnSpPr>
        <p:spPr>
          <a:xfrm>
            <a:off x="7532558" y="2048683"/>
            <a:ext cx="650948" cy="0"/>
          </a:xfrm>
          <a:prstGeom prst="line">
            <a:avLst/>
          </a:prstGeom>
          <a:noFill/>
          <a:ln w="47625">
            <a:solidFill>
              <a:schemeClr val="accent1"/>
            </a:solidFill>
          </a:ln>
          <a:effectLst/>
          <a:sp3d/>
        </p:spPr>
        <p:style>
          <a:lnRef idx="0">
            <a:scrgbClr r="0" g="0" b="0"/>
          </a:lnRef>
          <a:fillRef idx="0">
            <a:scrgbClr r="0" g="0" b="0"/>
          </a:fillRef>
          <a:effectRef idx="0">
            <a:scrgbClr r="0" g="0" b="0"/>
          </a:effectRef>
          <a:fontRef idx="none"/>
        </p:style>
      </p:cxnSp>
      <p:sp>
        <p:nvSpPr>
          <p:cNvPr id="18" name="Title 1">
            <a:extLst>
              <a:ext uri="{FF2B5EF4-FFF2-40B4-BE49-F238E27FC236}">
                <a16:creationId xmlns:a16="http://schemas.microsoft.com/office/drawing/2014/main" id="{BB2EB047-F0D8-9A40-B930-CBFBB5575A73}"/>
              </a:ext>
            </a:extLst>
          </p:cNvPr>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22" name="Picture 2" descr="mage result for ibm logo">
            <a:extLst>
              <a:ext uri="{FF2B5EF4-FFF2-40B4-BE49-F238E27FC236}">
                <a16:creationId xmlns:a16="http://schemas.microsoft.com/office/drawing/2014/main" id="{71824244-8BF9-664B-AC54-CA06B22FD0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11E2515E-EE7A-EC41-B880-F28EE0414A89}"/>
              </a:ext>
            </a:extLst>
          </p:cNvPr>
          <p:cNvSpPr txBox="1">
            <a:spLocks/>
          </p:cNvSpPr>
          <p:nvPr/>
        </p:nvSpPr>
        <p:spPr>
          <a:xfrm>
            <a:off x="0" y="0"/>
            <a:ext cx="9144000" cy="534678"/>
          </a:xfrm>
          <a:prstGeom prst="rect">
            <a:avLst/>
          </a:prstGeom>
          <a:solidFill>
            <a:schemeClr val="accent1">
              <a:lumMod val="50000"/>
            </a:schemeClr>
          </a:solidFill>
        </p:spPr>
        <p:txBody>
          <a:bodyP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latin typeface="+mn-lt"/>
                <a:ea typeface="Futura Medium" charset="0"/>
                <a:cs typeface="Futura Medium" charset="0"/>
              </a:rPr>
              <a:t>Code Quality Monitoring and Management</a:t>
            </a:r>
          </a:p>
        </p:txBody>
      </p:sp>
    </p:spTree>
    <p:extLst>
      <p:ext uri="{BB962C8B-B14F-4D97-AF65-F5344CB8AC3E}">
        <p14:creationId xmlns:p14="http://schemas.microsoft.com/office/powerpoint/2010/main" val="7130056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Here"/>
          <p:cNvSpPr txBox="1">
            <a:spLocks/>
          </p:cNvSpPr>
          <p:nvPr/>
        </p:nvSpPr>
        <p:spPr>
          <a:xfrm>
            <a:off x="220060" y="-233"/>
            <a:ext cx="8754334" cy="450060"/>
          </a:xfrm>
          <a:prstGeom prst="rect">
            <a:avLst/>
          </a:prstGeom>
          <a:ln w="3175">
            <a:miter lim="400000"/>
          </a:ln>
          <a:extLst>
            <a:ext uri="{C572A759-6A51-4108-AA02-DFA0A04FC94B}">
              <ma14:wrappingTextBoxFlag xmlns:ma14="http://schemas.microsoft.com/office/mac/drawingml/2011/main" xmlns="" val="1"/>
            </a:ext>
          </a:extLst>
        </p:spPr>
        <p:txBody>
          <a:bodyPr lIns="42863" tIns="42863" rIns="42863" bIns="42863"/>
          <a:lstStyle>
            <a:lvl1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1pPr>
            <a:lvl2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2pPr>
            <a:lvl3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3pPr>
            <a:lvl4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4pPr>
            <a:lvl5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5pPr>
            <a:lvl6pPr marL="0" marR="0" indent="1206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6pPr>
            <a:lvl7pPr marL="0" marR="0" indent="2349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7pPr>
            <a:lvl8pPr marL="0" marR="0" indent="35560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8pPr>
            <a:lvl9pPr marL="0" marR="0" indent="4762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9pPr>
          </a:lstStyle>
          <a:p>
            <a:pPr algn="ctr" fontAlgn="auto">
              <a:defRPr sz="6000" spc="239"/>
            </a:pPr>
            <a:r>
              <a:rPr lang="en-US" sz="2400" b="0" kern="0" spc="179" dirty="0">
                <a:latin typeface="Helvetica Neue" charset="0"/>
                <a:ea typeface="Helvetica Neue" charset="0"/>
                <a:cs typeface="Helvetica Neue" charset="0"/>
              </a:rPr>
              <a:t>Deployment </a:t>
            </a:r>
            <a:r>
              <a:rPr lang="en-US" sz="2400" b="0" kern="0" spc="179">
                <a:latin typeface="Helvetica Neue" charset="0"/>
                <a:ea typeface="Helvetica Neue" charset="0"/>
                <a:cs typeface="Helvetica Neue" charset="0"/>
              </a:rPr>
              <a:t>Patterns &amp; Service </a:t>
            </a:r>
            <a:r>
              <a:rPr lang="en-US" sz="2400" b="0" kern="0" spc="179" dirty="0">
                <a:latin typeface="Helvetica Neue" charset="0"/>
                <a:ea typeface="Helvetica Neue" charset="0"/>
                <a:cs typeface="Helvetica Neue" charset="0"/>
              </a:rPr>
              <a:t>Management Decisions</a:t>
            </a:r>
            <a:endParaRPr lang="en-US" sz="2400" b="0" kern="0" spc="179" dirty="0">
              <a:latin typeface="Helvetica Neue" charset="0"/>
              <a:ea typeface="Helvetica Neue" charset="0"/>
              <a:cs typeface="Helvetica Neue" charset="0"/>
              <a:sym typeface="Helvetica Neue Thin"/>
            </a:endParaRPr>
          </a:p>
        </p:txBody>
      </p:sp>
      <p:sp>
        <p:nvSpPr>
          <p:cNvPr id="3" name="TextBox 2"/>
          <p:cNvSpPr txBox="1"/>
          <p:nvPr/>
        </p:nvSpPr>
        <p:spPr>
          <a:xfrm>
            <a:off x="220060" y="670399"/>
            <a:ext cx="2735826" cy="3272051"/>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900" dirty="0">
                <a:solidFill>
                  <a:srgbClr val="464646"/>
                </a:solidFill>
                <a:latin typeface="IBM Plex Sans" charset="0"/>
                <a:ea typeface="IBM Plex Sans" charset="0"/>
                <a:cs typeface="IBM Plex Sans" charset="0"/>
                <a:sym typeface="Helvetica"/>
              </a:rPr>
              <a:t>By their nature, microservices outnumber their monolith equivalents, and are best hosted on </a:t>
            </a:r>
            <a:r>
              <a:rPr lang="en-US" sz="900" dirty="0">
                <a:solidFill>
                  <a:schemeClr val="accent1"/>
                </a:solidFill>
                <a:latin typeface="IBM Plex Sans" charset="0"/>
                <a:ea typeface="IBM Plex Sans" charset="0"/>
                <a:cs typeface="IBM Plex Sans" charset="0"/>
                <a:sym typeface="Helvetica"/>
              </a:rPr>
              <a:t>elastic, commoditized, disposable environments </a:t>
            </a:r>
            <a:r>
              <a:rPr lang="en-US" sz="900" dirty="0">
                <a:solidFill>
                  <a:srgbClr val="464646"/>
                </a:solidFill>
                <a:latin typeface="IBM Plex Sans" charset="0"/>
                <a:ea typeface="IBM Plex Sans" charset="0"/>
                <a:cs typeface="IBM Plex Sans" charset="0"/>
                <a:sym typeface="Helvetica"/>
              </a:rPr>
              <a:t>driven by </a:t>
            </a:r>
            <a:r>
              <a:rPr lang="en-US" sz="900" dirty="0">
                <a:solidFill>
                  <a:schemeClr val="accent1"/>
                </a:solidFill>
                <a:latin typeface="IBM Plex Sans" charset="0"/>
                <a:ea typeface="IBM Plex Sans" charset="0"/>
                <a:cs typeface="IBM Plex Sans" charset="0"/>
                <a:sym typeface="Helvetica"/>
              </a:rPr>
              <a:t>configurable policies </a:t>
            </a:r>
            <a:r>
              <a:rPr lang="en-US" sz="900" dirty="0">
                <a:solidFill>
                  <a:srgbClr val="464646"/>
                </a:solidFill>
                <a:latin typeface="IBM Plex Sans" charset="0"/>
                <a:ea typeface="IBM Plex Sans" charset="0"/>
                <a:cs typeface="IBM Plex Sans" charset="0"/>
                <a:sym typeface="Helvetica"/>
              </a:rPr>
              <a:t>and </a:t>
            </a:r>
            <a:r>
              <a:rPr lang="en-US" sz="900" dirty="0">
                <a:solidFill>
                  <a:schemeClr val="accent1"/>
                </a:solidFill>
                <a:latin typeface="IBM Plex Sans" charset="0"/>
                <a:ea typeface="IBM Plex Sans" charset="0"/>
                <a:cs typeface="IBM Plex Sans" charset="0"/>
                <a:sym typeface="Helvetica"/>
              </a:rPr>
              <a:t>event-driven</a:t>
            </a:r>
            <a:r>
              <a:rPr lang="en-US" sz="900" dirty="0">
                <a:solidFill>
                  <a:srgbClr val="464646"/>
                </a:solidFill>
                <a:latin typeface="IBM Plex Sans" charset="0"/>
                <a:ea typeface="IBM Plex Sans" charset="0"/>
                <a:cs typeface="IBM Plex Sans" charset="0"/>
                <a:sym typeface="Helvetica"/>
              </a:rPr>
              <a:t> conditions.</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Enabling technologies include:</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Container &amp; Cluster Management platforms (Docker, Cloud Foundry)</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”Serverless Computing” (IBM Cloud Functions, AWS Lambda)</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Well designed microservices adhere to </a:t>
            </a:r>
            <a:r>
              <a:rPr lang="en-US" sz="900" dirty="0">
                <a:solidFill>
                  <a:schemeClr val="accent1"/>
                </a:solidFill>
                <a:latin typeface="IBM Plex Sans" charset="0"/>
                <a:ea typeface="IBM Plex Sans" charset="0"/>
                <a:cs typeface="IBM Plex Sans" charset="0"/>
                <a:sym typeface="Helvetica"/>
              </a:rPr>
              <a:t>12 Factor App</a:t>
            </a:r>
            <a:r>
              <a:rPr lang="en-US" sz="900" dirty="0">
                <a:solidFill>
                  <a:srgbClr val="464646"/>
                </a:solidFill>
                <a:latin typeface="IBM Plex Sans" charset="0"/>
                <a:ea typeface="IBM Plex Sans" charset="0"/>
                <a:cs typeface="IBM Plex Sans" charset="0"/>
                <a:sym typeface="Helvetica"/>
              </a:rPr>
              <a:t> tenants and should exploit a </a:t>
            </a:r>
            <a:r>
              <a:rPr lang="en-US" sz="900" dirty="0">
                <a:solidFill>
                  <a:schemeClr val="accent1"/>
                </a:solidFill>
                <a:latin typeface="IBM Plex Sans" charset="0"/>
                <a:ea typeface="IBM Plex Sans" charset="0"/>
                <a:cs typeface="IBM Plex Sans" charset="0"/>
                <a:sym typeface="Helvetica"/>
              </a:rPr>
              <a:t>service mesh </a:t>
            </a:r>
            <a:r>
              <a:rPr lang="en-US" sz="900" dirty="0">
                <a:solidFill>
                  <a:srgbClr val="464646"/>
                </a:solidFill>
                <a:latin typeface="IBM Plex Sans" charset="0"/>
                <a:ea typeface="IBM Plex Sans" charset="0"/>
                <a:cs typeface="IBM Plex Sans" charset="0"/>
                <a:sym typeface="Helvetica"/>
              </a:rPr>
              <a:t>and </a:t>
            </a:r>
            <a:r>
              <a:rPr lang="en-US" sz="900" dirty="0">
                <a:solidFill>
                  <a:schemeClr val="accent1"/>
                </a:solidFill>
                <a:latin typeface="IBM Plex Sans" charset="0"/>
                <a:ea typeface="IBM Plex Sans" charset="0"/>
                <a:cs typeface="IBM Plex Sans" charset="0"/>
                <a:sym typeface="Helvetica"/>
              </a:rPr>
              <a:t>coding frameworks </a:t>
            </a:r>
            <a:r>
              <a:rPr lang="en-US" sz="900" dirty="0">
                <a:solidFill>
                  <a:srgbClr val="464646"/>
                </a:solidFill>
                <a:latin typeface="IBM Plex Sans" charset="0"/>
                <a:ea typeface="IBM Plex Sans" charset="0"/>
                <a:cs typeface="IBM Plex Sans" charset="0"/>
                <a:sym typeface="Helvetica"/>
              </a:rPr>
              <a:t>to accelerate development and manage runtime behavior of microservices.</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Enabling technologies include:</a:t>
            </a:r>
          </a:p>
          <a:p>
            <a:pPr marL="128588" indent="-128588" defTabSz="619125" hangingPunct="0">
              <a:buFont typeface="Arial" charset="0"/>
              <a:buChar char="•"/>
            </a:pPr>
            <a:r>
              <a:rPr lang="en-US" sz="900" dirty="0" err="1">
                <a:solidFill>
                  <a:srgbClr val="464646"/>
                </a:solidFill>
                <a:latin typeface="IBM Plex Sans" charset="0"/>
                <a:ea typeface="IBM Plex Sans" charset="0"/>
                <a:cs typeface="IBM Plex Sans" charset="0"/>
                <a:sym typeface="Helvetica"/>
              </a:rPr>
              <a:t>Istio</a:t>
            </a:r>
            <a:endParaRPr lang="en-US" sz="900" dirty="0">
              <a:solidFill>
                <a:srgbClr val="464646"/>
              </a:solidFill>
              <a:latin typeface="IBM Plex Sans" charset="0"/>
              <a:ea typeface="IBM Plex Sans" charset="0"/>
              <a:cs typeface="IBM Plex Sans" charset="0"/>
              <a:sym typeface="Helvetica"/>
            </a:endParaRP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Netflix OSS</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Spring Boot </a:t>
            </a:r>
          </a:p>
        </p:txBody>
      </p:sp>
      <p:grpSp>
        <p:nvGrpSpPr>
          <p:cNvPr id="9" name="Group 8"/>
          <p:cNvGrpSpPr/>
          <p:nvPr/>
        </p:nvGrpSpPr>
        <p:grpSpPr>
          <a:xfrm>
            <a:off x="9409471" y="449827"/>
            <a:ext cx="1908287" cy="2691435"/>
            <a:chOff x="9261987" y="737419"/>
            <a:chExt cx="2544383" cy="3588580"/>
          </a:xfrm>
        </p:grpSpPr>
        <p:pic>
          <p:nvPicPr>
            <p:cNvPr id="6" name="Picture 5">
              <a:hlinkClick r:id="rId2"/>
            </p:cNvPr>
            <p:cNvPicPr>
              <a:picLocks noChangeAspect="1"/>
            </p:cNvPicPr>
            <p:nvPr/>
          </p:nvPicPr>
          <p:blipFill>
            <a:blip r:embed="rId3"/>
            <a:stretch>
              <a:fillRect/>
            </a:stretch>
          </p:blipFill>
          <p:spPr>
            <a:xfrm>
              <a:off x="9261987" y="737419"/>
              <a:ext cx="2544383" cy="3205998"/>
            </a:xfrm>
            <a:prstGeom prst="rect">
              <a:avLst/>
            </a:prstGeom>
            <a:ln>
              <a:solidFill>
                <a:schemeClr val="bg1">
                  <a:lumMod val="95000"/>
                </a:schemeClr>
              </a:solidFill>
            </a:ln>
          </p:spPr>
        </p:pic>
        <p:sp>
          <p:nvSpPr>
            <p:cNvPr id="5" name="TextBox 4"/>
            <p:cNvSpPr txBox="1"/>
            <p:nvPr/>
          </p:nvSpPr>
          <p:spPr>
            <a:xfrm>
              <a:off x="9447340" y="3933583"/>
              <a:ext cx="2173674" cy="39241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algn="ctr" defTabSz="619125" hangingPunct="0"/>
              <a:r>
                <a:rPr lang="en-US" sz="675" dirty="0">
                  <a:solidFill>
                    <a:srgbClr val="464646"/>
                  </a:solidFill>
                  <a:latin typeface="IBM Plex Sans" charset="0"/>
                  <a:ea typeface="IBM Plex Sans" charset="0"/>
                  <a:cs typeface="IBM Plex Sans" charset="0"/>
                  <a:sym typeface="Helvetica"/>
                </a:rPr>
                <a:t>DevOps for </a:t>
              </a:r>
              <a:r>
                <a:rPr lang="en-US" sz="675">
                  <a:solidFill>
                    <a:srgbClr val="464646"/>
                  </a:solidFill>
                  <a:latin typeface="IBM Plex Sans" charset="0"/>
                  <a:ea typeface="IBM Plex Sans" charset="0"/>
                  <a:cs typeface="IBM Plex Sans" charset="0"/>
                  <a:sym typeface="Helvetica"/>
                </a:rPr>
                <a:t>Containerized Applications: </a:t>
              </a:r>
            </a:p>
            <a:p>
              <a:pPr algn="ctr" defTabSz="619125" hangingPunct="0"/>
              <a:r>
                <a:rPr lang="en-US" sz="675" dirty="0">
                  <a:solidFill>
                    <a:srgbClr val="464646"/>
                  </a:solidFill>
                  <a:latin typeface="IBM Plex Sans" charset="0"/>
                  <a:ea typeface="IBM Plex Sans" charset="0"/>
                  <a:cs typeface="IBM Plex Sans" charset="0"/>
                  <a:sym typeface="Helvetica"/>
                </a:rPr>
                <a:t>A day in the life</a:t>
              </a:r>
            </a:p>
          </p:txBody>
        </p:sp>
      </p:grpSp>
      <p:pic>
        <p:nvPicPr>
          <p:cNvPr id="8" name="Picture 7"/>
          <p:cNvPicPr>
            <a:picLocks noChangeAspect="1"/>
          </p:cNvPicPr>
          <p:nvPr/>
        </p:nvPicPr>
        <p:blipFill>
          <a:blip r:embed="rId4"/>
          <a:stretch>
            <a:fillRect/>
          </a:stretch>
        </p:blipFill>
        <p:spPr>
          <a:xfrm>
            <a:off x="3099110" y="670399"/>
            <a:ext cx="5058298" cy="3340291"/>
          </a:xfrm>
          <a:prstGeom prst="rect">
            <a:avLst/>
          </a:prstGeom>
        </p:spPr>
      </p:pic>
      <p:sp>
        <p:nvSpPr>
          <p:cNvPr id="10" name="Rectangle 9"/>
          <p:cNvSpPr/>
          <p:nvPr/>
        </p:nvSpPr>
        <p:spPr>
          <a:xfrm>
            <a:off x="4011562" y="2545872"/>
            <a:ext cx="3392129" cy="446276"/>
          </a:xfrm>
          <a:prstGeom prst="rect">
            <a:avLst/>
          </a:prstGeom>
          <a:noFill/>
          <a:ln w="539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619125" hangingPunct="0"/>
            <a:endParaRPr lang="en-US" sz="2400" b="1">
              <a:solidFill>
                <a:srgbClr val="464646"/>
              </a:solidFill>
              <a:sym typeface="Helvetica"/>
            </a:endParaRPr>
          </a:p>
        </p:txBody>
      </p:sp>
      <p:sp>
        <p:nvSpPr>
          <p:cNvPr id="11" name="Rectangle 10"/>
          <p:cNvSpPr/>
          <p:nvPr/>
        </p:nvSpPr>
        <p:spPr>
          <a:xfrm>
            <a:off x="4011561" y="1668471"/>
            <a:ext cx="1128252" cy="446276"/>
          </a:xfrm>
          <a:prstGeom prst="rect">
            <a:avLst/>
          </a:prstGeom>
          <a:noFill/>
          <a:ln w="539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defTabSz="619125" hangingPunct="0"/>
            <a:endParaRPr lang="en-US" sz="2400" b="1">
              <a:solidFill>
                <a:srgbClr val="464646"/>
              </a:solidFill>
              <a:sym typeface="Helvetica"/>
            </a:endParaRPr>
          </a:p>
        </p:txBody>
      </p:sp>
      <p:sp>
        <p:nvSpPr>
          <p:cNvPr id="12" name="TextBox 11"/>
          <p:cNvSpPr txBox="1"/>
          <p:nvPr/>
        </p:nvSpPr>
        <p:spPr>
          <a:xfrm>
            <a:off x="4395969" y="3983117"/>
            <a:ext cx="2628926" cy="24814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1050">
                <a:solidFill>
                  <a:srgbClr val="464646"/>
                </a:solidFill>
                <a:latin typeface="IBM Plex Sans Light" charset="0"/>
                <a:ea typeface="IBM Plex Sans Light" charset="0"/>
                <a:cs typeface="IBM Plex Sans Light" charset="0"/>
                <a:sym typeface="Helvetica"/>
              </a:rPr>
              <a:t>IBM Microservices Reference Architecture </a:t>
            </a:r>
          </a:p>
        </p:txBody>
      </p:sp>
      <p:sp>
        <p:nvSpPr>
          <p:cNvPr id="13" name="TextBox 12"/>
          <p:cNvSpPr txBox="1"/>
          <p:nvPr/>
        </p:nvSpPr>
        <p:spPr>
          <a:xfrm>
            <a:off x="220060" y="4127308"/>
            <a:ext cx="7521677" cy="90601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defTabSz="619125" hangingPunct="0"/>
            <a:r>
              <a:rPr lang="en-US" sz="825" b="1" dirty="0">
                <a:solidFill>
                  <a:srgbClr val="464646"/>
                </a:solidFill>
                <a:latin typeface="IBM Plex Sans" charset="0"/>
                <a:ea typeface="IBM Plex Sans" charset="0"/>
                <a:cs typeface="IBM Plex Sans" charset="0"/>
                <a:sym typeface="Helvetica"/>
              </a:rPr>
              <a:t>Service Management Considerations for Microservices:</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Leverage </a:t>
            </a:r>
            <a:r>
              <a:rPr lang="en-US" sz="750" dirty="0">
                <a:solidFill>
                  <a:schemeClr val="accent1"/>
                </a:solidFill>
                <a:latin typeface="IBM Plex Sans" charset="0"/>
                <a:ea typeface="IBM Plex Sans" charset="0"/>
                <a:cs typeface="IBM Plex Sans" charset="0"/>
                <a:sym typeface="Helvetica"/>
              </a:rPr>
              <a:t>circuit-breaker pattern </a:t>
            </a:r>
            <a:r>
              <a:rPr lang="en-US" sz="750" dirty="0">
                <a:solidFill>
                  <a:srgbClr val="464646"/>
                </a:solidFill>
                <a:latin typeface="IBM Plex Sans" charset="0"/>
                <a:ea typeface="IBM Plex Sans" charset="0"/>
                <a:cs typeface="IBM Plex Sans" charset="0"/>
                <a:sym typeface="Helvetica"/>
              </a:rPr>
              <a:t>to  bake in </a:t>
            </a:r>
            <a:r>
              <a:rPr lang="en-US" sz="750" dirty="0">
                <a:solidFill>
                  <a:schemeClr val="accent1"/>
                </a:solidFill>
                <a:latin typeface="IBM Plex Sans" charset="0"/>
                <a:ea typeface="IBM Plex Sans" charset="0"/>
                <a:cs typeface="IBM Plex Sans" charset="0"/>
                <a:sym typeface="Helvetica"/>
              </a:rPr>
              <a:t>greater fault tolerance </a:t>
            </a:r>
            <a:r>
              <a:rPr lang="en-US" sz="750" dirty="0">
                <a:solidFill>
                  <a:srgbClr val="464646"/>
                </a:solidFill>
                <a:latin typeface="IBM Plex Sans" charset="0"/>
                <a:ea typeface="IBM Plex Sans" charset="0"/>
                <a:cs typeface="IBM Plex Sans" charset="0"/>
                <a:sym typeface="Helvetica"/>
              </a:rPr>
              <a:t>and graceful exits into code</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Exploit </a:t>
            </a:r>
            <a:r>
              <a:rPr lang="en-US" sz="750" dirty="0">
                <a:solidFill>
                  <a:schemeClr val="accent1"/>
                </a:solidFill>
                <a:latin typeface="IBM Plex Sans" charset="0"/>
                <a:ea typeface="IBM Plex Sans" charset="0"/>
                <a:cs typeface="IBM Plex Sans" charset="0"/>
                <a:sym typeface="Helvetica"/>
              </a:rPr>
              <a:t>“observability” patterns </a:t>
            </a:r>
            <a:r>
              <a:rPr lang="en-US" sz="750" dirty="0">
                <a:solidFill>
                  <a:srgbClr val="464646"/>
                </a:solidFill>
                <a:latin typeface="IBM Plex Sans" charset="0"/>
                <a:ea typeface="IBM Plex Sans" charset="0"/>
                <a:cs typeface="IBM Plex Sans" charset="0"/>
                <a:sym typeface="Helvetica"/>
              </a:rPr>
              <a:t>to enable </a:t>
            </a:r>
            <a:r>
              <a:rPr lang="en-US" sz="750" dirty="0">
                <a:solidFill>
                  <a:schemeClr val="accent1"/>
                </a:solidFill>
                <a:latin typeface="IBM Plex Sans" charset="0"/>
                <a:ea typeface="IBM Plex Sans" charset="0"/>
                <a:cs typeface="IBM Plex Sans" charset="0"/>
                <a:sym typeface="Helvetica"/>
              </a:rPr>
              <a:t>visibility and traceability </a:t>
            </a:r>
            <a:r>
              <a:rPr lang="en-US" sz="750" dirty="0">
                <a:solidFill>
                  <a:srgbClr val="464646"/>
                </a:solidFill>
                <a:latin typeface="IBM Plex Sans" charset="0"/>
                <a:ea typeface="IBM Plex Sans" charset="0"/>
                <a:cs typeface="IBM Plex Sans" charset="0"/>
                <a:sym typeface="Helvetica"/>
              </a:rPr>
              <a:t>of service runtimes</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Leverage </a:t>
            </a:r>
            <a:r>
              <a:rPr lang="en-US" sz="750" dirty="0">
                <a:solidFill>
                  <a:schemeClr val="accent1"/>
                </a:solidFill>
                <a:latin typeface="IBM Plex Sans" charset="0"/>
                <a:ea typeface="IBM Plex Sans" charset="0"/>
                <a:cs typeface="IBM Plex Sans" charset="0"/>
                <a:sym typeface="Helvetica"/>
              </a:rPr>
              <a:t>auto-scaling </a:t>
            </a:r>
            <a:r>
              <a:rPr lang="en-US" sz="750" dirty="0">
                <a:solidFill>
                  <a:srgbClr val="464646"/>
                </a:solidFill>
                <a:latin typeface="IBM Plex Sans" charset="0"/>
                <a:ea typeface="IBM Plex Sans" charset="0"/>
                <a:cs typeface="IBM Plex Sans" charset="0"/>
                <a:sym typeface="Helvetica"/>
              </a:rPr>
              <a:t>policies, to dynamically </a:t>
            </a:r>
            <a:r>
              <a:rPr lang="en-US" sz="750" dirty="0">
                <a:solidFill>
                  <a:schemeClr val="accent1"/>
                </a:solidFill>
                <a:latin typeface="IBM Plex Sans" charset="0"/>
                <a:ea typeface="IBM Plex Sans" charset="0"/>
                <a:cs typeface="IBM Plex Sans" charset="0"/>
                <a:sym typeface="Helvetica"/>
              </a:rPr>
              <a:t>address workload peaks </a:t>
            </a:r>
            <a:r>
              <a:rPr lang="en-US" sz="750" dirty="0">
                <a:solidFill>
                  <a:srgbClr val="464646"/>
                </a:solidFill>
                <a:latin typeface="IBM Plex Sans" charset="0"/>
                <a:ea typeface="IBM Plex Sans" charset="0"/>
                <a:cs typeface="IBM Plex Sans" charset="0"/>
                <a:sym typeface="Helvetica"/>
              </a:rPr>
              <a:t>and valleys</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Routinely deploy </a:t>
            </a:r>
            <a:r>
              <a:rPr lang="en-US" sz="750" dirty="0">
                <a:solidFill>
                  <a:schemeClr val="accent1"/>
                </a:solidFill>
                <a:latin typeface="IBM Plex Sans" charset="0"/>
                <a:ea typeface="IBM Plex Sans" charset="0"/>
                <a:cs typeface="IBM Plex Sans" charset="0"/>
                <a:sym typeface="Helvetica"/>
              </a:rPr>
              <a:t>chaos testing </a:t>
            </a:r>
            <a:r>
              <a:rPr lang="en-US" sz="750" dirty="0">
                <a:solidFill>
                  <a:srgbClr val="464646"/>
                </a:solidFill>
                <a:latin typeface="IBM Plex Sans" charset="0"/>
                <a:ea typeface="IBM Plex Sans" charset="0"/>
                <a:cs typeface="IBM Plex Sans" charset="0"/>
                <a:sym typeface="Helvetica"/>
              </a:rPr>
              <a:t>to </a:t>
            </a:r>
            <a:r>
              <a:rPr lang="en-US" sz="750" dirty="0">
                <a:solidFill>
                  <a:schemeClr val="accent1"/>
                </a:solidFill>
                <a:latin typeface="IBM Plex Sans" charset="0"/>
                <a:ea typeface="IBM Plex Sans" charset="0"/>
                <a:cs typeface="IBM Plex Sans" charset="0"/>
                <a:sym typeface="Helvetica"/>
              </a:rPr>
              <a:t>validate and tune fault tolerance </a:t>
            </a:r>
            <a:r>
              <a:rPr lang="en-US" sz="750" dirty="0">
                <a:solidFill>
                  <a:srgbClr val="464646"/>
                </a:solidFill>
                <a:latin typeface="IBM Plex Sans" charset="0"/>
                <a:ea typeface="IBM Plex Sans" charset="0"/>
                <a:cs typeface="IBM Plex Sans" charset="0"/>
                <a:sym typeface="Helvetica"/>
              </a:rPr>
              <a:t>of the microservice ecosystem</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Use “</a:t>
            </a:r>
            <a:r>
              <a:rPr lang="en-US" sz="750" dirty="0">
                <a:solidFill>
                  <a:schemeClr val="accent1"/>
                </a:solidFill>
                <a:latin typeface="IBM Plex Sans" charset="0"/>
                <a:ea typeface="IBM Plex Sans" charset="0"/>
                <a:cs typeface="IBM Plex Sans" charset="0"/>
                <a:sym typeface="Helvetica"/>
              </a:rPr>
              <a:t>Blue Green</a:t>
            </a:r>
            <a:r>
              <a:rPr lang="en-US" sz="750" dirty="0">
                <a:solidFill>
                  <a:srgbClr val="464646"/>
                </a:solidFill>
                <a:latin typeface="IBM Plex Sans" charset="0"/>
                <a:ea typeface="IBM Plex Sans" charset="0"/>
                <a:cs typeface="IBM Plex Sans" charset="0"/>
                <a:sym typeface="Helvetica"/>
              </a:rPr>
              <a:t>” deployments to </a:t>
            </a:r>
            <a:r>
              <a:rPr lang="en-US" sz="750" dirty="0">
                <a:solidFill>
                  <a:schemeClr val="accent1"/>
                </a:solidFill>
                <a:latin typeface="IBM Plex Sans" charset="0"/>
                <a:ea typeface="IBM Plex Sans" charset="0"/>
                <a:cs typeface="IBM Plex Sans" charset="0"/>
                <a:sym typeface="Helvetica"/>
              </a:rPr>
              <a:t>eliminate risk of outage </a:t>
            </a:r>
            <a:r>
              <a:rPr lang="en-US" sz="750" dirty="0">
                <a:solidFill>
                  <a:srgbClr val="464646"/>
                </a:solidFill>
                <a:latin typeface="IBM Plex Sans" charset="0"/>
                <a:ea typeface="IBM Plex Sans" charset="0"/>
                <a:cs typeface="IBM Plex Sans" charset="0"/>
                <a:sym typeface="Helvetica"/>
              </a:rPr>
              <a:t>during release cutover</a:t>
            </a:r>
          </a:p>
          <a:p>
            <a:pPr marL="128588" indent="-128588" defTabSz="619125" hangingPunct="0">
              <a:buFont typeface="Arial" charset="0"/>
              <a:buChar char="•"/>
            </a:pPr>
            <a:r>
              <a:rPr lang="en-US" sz="750" dirty="0">
                <a:solidFill>
                  <a:srgbClr val="464646"/>
                </a:solidFill>
                <a:latin typeface="IBM Plex Sans" charset="0"/>
                <a:ea typeface="IBM Plex Sans" charset="0"/>
                <a:cs typeface="IBM Plex Sans" charset="0"/>
                <a:sym typeface="Helvetica"/>
              </a:rPr>
              <a:t>Cut cost and risk with </a:t>
            </a:r>
            <a:r>
              <a:rPr lang="en-US" sz="750" dirty="0">
                <a:solidFill>
                  <a:schemeClr val="accent1"/>
                </a:solidFill>
                <a:latin typeface="IBM Plex Sans" charset="0"/>
                <a:ea typeface="IBM Plex Sans" charset="0"/>
                <a:cs typeface="IBM Plex Sans" charset="0"/>
                <a:sym typeface="Helvetica"/>
              </a:rPr>
              <a:t>runbook automation </a:t>
            </a:r>
            <a:r>
              <a:rPr lang="en-US" sz="750" dirty="0">
                <a:solidFill>
                  <a:srgbClr val="464646"/>
                </a:solidFill>
                <a:latin typeface="IBM Plex Sans" charset="0"/>
                <a:ea typeface="IBM Plex Sans" charset="0"/>
                <a:cs typeface="IBM Plex Sans" charset="0"/>
                <a:sym typeface="Helvetica"/>
              </a:rPr>
              <a:t>for common tasks</a:t>
            </a:r>
          </a:p>
        </p:txBody>
      </p:sp>
      <p:sp>
        <p:nvSpPr>
          <p:cNvPr id="14" name="Title 1">
            <a:extLst>
              <a:ext uri="{FF2B5EF4-FFF2-40B4-BE49-F238E27FC236}">
                <a16:creationId xmlns:a16="http://schemas.microsoft.com/office/drawing/2014/main" id="{6BFCCAD8-E751-5D47-A4D9-148B68930214}"/>
              </a:ext>
            </a:extLst>
          </p:cNvPr>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5" name="Picture 2" descr="mage result for ibm logo">
            <a:extLst>
              <a:ext uri="{FF2B5EF4-FFF2-40B4-BE49-F238E27FC236}">
                <a16:creationId xmlns:a16="http://schemas.microsoft.com/office/drawing/2014/main" id="{A388D1E3-80A1-F242-B802-E300FE513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103CC39A-A223-6340-8208-8836CC5FF126}"/>
              </a:ext>
            </a:extLst>
          </p:cNvPr>
          <p:cNvSpPr txBox="1">
            <a:spLocks/>
          </p:cNvSpPr>
          <p:nvPr/>
        </p:nvSpPr>
        <p:spPr>
          <a:xfrm>
            <a:off x="0" y="0"/>
            <a:ext cx="9144000" cy="534678"/>
          </a:xfrm>
          <a:prstGeom prst="rect">
            <a:avLst/>
          </a:prstGeom>
          <a:solidFill>
            <a:schemeClr val="accent1">
              <a:lumMod val="50000"/>
            </a:schemeClr>
          </a:solidFill>
        </p:spPr>
        <p:txBody>
          <a:bodyP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latin typeface="+mn-lt"/>
                <a:ea typeface="Futura Medium" charset="0"/>
                <a:cs typeface="Futura Medium" charset="0"/>
              </a:rPr>
              <a:t>Deployment Patterns and Service Management</a:t>
            </a:r>
          </a:p>
        </p:txBody>
      </p:sp>
    </p:spTree>
    <p:extLst>
      <p:ext uri="{BB962C8B-B14F-4D97-AF65-F5344CB8AC3E}">
        <p14:creationId xmlns:p14="http://schemas.microsoft.com/office/powerpoint/2010/main" val="9361245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Here"/>
          <p:cNvSpPr txBox="1">
            <a:spLocks/>
          </p:cNvSpPr>
          <p:nvPr/>
        </p:nvSpPr>
        <p:spPr>
          <a:xfrm>
            <a:off x="220060" y="-234"/>
            <a:ext cx="7999601" cy="484748"/>
          </a:xfrm>
          <a:prstGeom prst="rect">
            <a:avLst/>
          </a:prstGeom>
          <a:ln w="3175">
            <a:miter lim="400000"/>
          </a:ln>
          <a:extLst>
            <a:ext uri="{C572A759-6A51-4108-AA02-DFA0A04FC94B}">
              <ma14:wrappingTextBoxFlag xmlns:ma14="http://schemas.microsoft.com/office/mac/drawingml/2011/main" xmlns="" val="1"/>
            </a:ext>
          </a:extLst>
        </p:spPr>
        <p:txBody>
          <a:bodyPr lIns="42863" tIns="42863" rIns="42863" bIns="42863"/>
          <a:lstStyle>
            <a:lvl1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1pPr>
            <a:lvl2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2pPr>
            <a:lvl3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3pPr>
            <a:lvl4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4pPr>
            <a:lvl5pPr marL="0" marR="0" indent="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5pPr>
            <a:lvl6pPr marL="0" marR="0" indent="1206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6pPr>
            <a:lvl7pPr marL="0" marR="0" indent="2349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7pPr>
            <a:lvl8pPr marL="0" marR="0" indent="35560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8pPr>
            <a:lvl9pPr marL="0" marR="0" indent="476250" algn="l" defTabSz="412750" rtl="0" eaLnBrk="1" latinLnBrk="0" hangingPunct="1">
              <a:lnSpc>
                <a:spcPct val="100000"/>
              </a:lnSpc>
              <a:spcBef>
                <a:spcPts val="0"/>
              </a:spcBef>
              <a:spcAft>
                <a:spcPts val="0"/>
              </a:spcAft>
              <a:buClrTx/>
              <a:buSzTx/>
              <a:buFontTx/>
              <a:buNone/>
              <a:tabLst/>
              <a:defRPr sz="4000" b="1" i="0" u="none" strike="noStrike" cap="none" spc="0" baseline="0">
                <a:ln>
                  <a:noFill/>
                </a:ln>
                <a:solidFill>
                  <a:srgbClr val="464646"/>
                </a:solidFill>
                <a:uFillTx/>
                <a:latin typeface="+mn-lt"/>
                <a:ea typeface="+mn-ea"/>
                <a:cs typeface="+mn-cs"/>
                <a:sym typeface="Helvetica"/>
              </a:defRPr>
            </a:lvl9pPr>
          </a:lstStyle>
          <a:p>
            <a:pPr fontAlgn="auto">
              <a:defRPr sz="6000" spc="239"/>
            </a:pPr>
            <a:r>
              <a:rPr lang="en-US" sz="2400" kern="0" spc="179" dirty="0"/>
              <a:t>Responsive Operations</a:t>
            </a:r>
            <a:endParaRPr lang="en-US" sz="2400" b="0" kern="0" spc="179" dirty="0">
              <a:latin typeface="Helvetica Neue Thin"/>
              <a:ea typeface="Helvetica Neue Thin"/>
              <a:cs typeface="Helvetica Neue Thin"/>
              <a:sym typeface="Helvetica Neue Thin"/>
            </a:endParaRPr>
          </a:p>
        </p:txBody>
      </p:sp>
      <p:sp>
        <p:nvSpPr>
          <p:cNvPr id="4" name="Rectangle 3"/>
          <p:cNvSpPr/>
          <p:nvPr/>
        </p:nvSpPr>
        <p:spPr>
          <a:xfrm>
            <a:off x="297574" y="754675"/>
            <a:ext cx="8552512" cy="559961"/>
          </a:xfrm>
          <a:prstGeom prst="rect">
            <a:avLst/>
          </a:prstGeom>
        </p:spPr>
        <p:txBody>
          <a:bodyPr wrap="square">
            <a:spAutoFit/>
          </a:bodyPr>
          <a:lstStyle/>
          <a:p>
            <a:pPr algn="ctr"/>
            <a:r>
              <a:rPr lang="en-US" sz="1013" dirty="0">
                <a:latin typeface="IBM Plex Sans" charset="0"/>
                <a:ea typeface="IBM Plex Sans" charset="0"/>
                <a:cs typeface="IBM Plex Sans" charset="0"/>
              </a:rPr>
              <a:t>Continuous feedback, learning, and optimization is critical in landscape with more moving parts (microservices)</a:t>
            </a:r>
          </a:p>
          <a:p>
            <a:pPr algn="ctr"/>
            <a:endParaRPr lang="en-US" sz="1013" dirty="0">
              <a:latin typeface="IBM Plex Sans" charset="0"/>
              <a:ea typeface="IBM Plex Sans" charset="0"/>
              <a:cs typeface="IBM Plex Sans" charset="0"/>
            </a:endParaRPr>
          </a:p>
          <a:p>
            <a:pPr algn="ctr"/>
            <a:r>
              <a:rPr lang="en-US" sz="1013" dirty="0"/>
              <a:t>In today's global marketplace, websites are expected to be </a:t>
            </a:r>
            <a:r>
              <a:rPr lang="en-US" sz="1013" dirty="0">
                <a:solidFill>
                  <a:schemeClr val="accent5"/>
                </a:solidFill>
              </a:rPr>
              <a:t>always available</a:t>
            </a:r>
            <a:r>
              <a:rPr lang="en-US" sz="1013" dirty="0"/>
              <a:t>.</a:t>
            </a:r>
            <a:endParaRPr lang="en-US" sz="1013" dirty="0">
              <a:latin typeface="IBM Plex Sans" charset="0"/>
              <a:ea typeface="IBM Plex Sans" charset="0"/>
              <a:cs typeface="IBM Plex Sans" charset="0"/>
            </a:endParaRPr>
          </a:p>
        </p:txBody>
      </p:sp>
      <p:sp>
        <p:nvSpPr>
          <p:cNvPr id="5" name="TextBox 4"/>
          <p:cNvSpPr txBox="1"/>
          <p:nvPr/>
        </p:nvSpPr>
        <p:spPr>
          <a:xfrm>
            <a:off x="4766749" y="2074342"/>
            <a:ext cx="1615440" cy="1783310"/>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Harden with Chaos Testing and Runbooks</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Build a culture of reliability with chaos testing. </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Unleash random ”take-down” tests to ensure disposability</a:t>
            </a:r>
          </a:p>
          <a:p>
            <a:pPr marL="128588" indent="-128588" defTabSz="619125">
              <a:buFont typeface="Arial" charset="0"/>
              <a:buChar char="•"/>
            </a:pPr>
            <a:r>
              <a:rPr lang="en-US" sz="900" dirty="0">
                <a:solidFill>
                  <a:srgbClr val="464646"/>
                </a:solidFill>
                <a:latin typeface="IBM Plex Sans" charset="0"/>
                <a:ea typeface="IBM Plex Sans" charset="0"/>
                <a:cs typeface="IBM Plex Sans" charset="0"/>
                <a:sym typeface="Helvetica"/>
              </a:rPr>
              <a:t>Leverage health check API’s to test and monitor</a:t>
            </a:r>
          </a:p>
          <a:p>
            <a:pPr marL="128588" indent="-128588" defTabSz="619125">
              <a:buFont typeface="Arial" charset="0"/>
              <a:buChar char="•"/>
            </a:pPr>
            <a:r>
              <a:rPr lang="en-US" sz="900" dirty="0">
                <a:solidFill>
                  <a:srgbClr val="464646"/>
                </a:solidFill>
                <a:latin typeface="IBM Plex Sans" charset="0"/>
                <a:ea typeface="IBM Plex Sans" charset="0"/>
                <a:cs typeface="IBM Plex Sans" charset="0"/>
                <a:sym typeface="Helvetica"/>
              </a:rPr>
              <a:t>Infuse runbook automation to handle common tasks</a:t>
            </a:r>
          </a:p>
        </p:txBody>
      </p:sp>
      <p:sp>
        <p:nvSpPr>
          <p:cNvPr id="6" name="TextBox 5"/>
          <p:cNvSpPr txBox="1"/>
          <p:nvPr/>
        </p:nvSpPr>
        <p:spPr>
          <a:xfrm>
            <a:off x="2799566" y="2005094"/>
            <a:ext cx="1615440" cy="2475807"/>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Enrich User Experiences with Runtime Analysis</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Inspect runtime dynamics of microservices to understand memory, I/O, workload, runtime container behavior. Based on runtime behavior, tune/refactor microservice. </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Microservice is invoked often, adjust horizontal scale policy</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Microservice is not invoked often, deploy using “server-less compute”</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Microservice uses a lot of I/O, rewrite using Node.js</a:t>
            </a:r>
          </a:p>
        </p:txBody>
      </p:sp>
      <p:sp>
        <p:nvSpPr>
          <p:cNvPr id="8" name="TextBox 7"/>
          <p:cNvSpPr txBox="1"/>
          <p:nvPr/>
        </p:nvSpPr>
        <p:spPr>
          <a:xfrm>
            <a:off x="832382" y="2005093"/>
            <a:ext cx="1615440" cy="2337308"/>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Optimize Delivery with a DevOps Dashboard</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A DevOps Dashboard tracks and measures velocity and quality of release trains (Design through Deploy)</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Identify bottlenecks (commonly found in build, test, and deploy)</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Identify quality issues</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Introduce and refine automation</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Track and measure incremental delivery progress and value</a:t>
            </a:r>
          </a:p>
        </p:txBody>
      </p:sp>
      <p:sp>
        <p:nvSpPr>
          <p:cNvPr id="9" name="TextBox 8"/>
          <p:cNvSpPr txBox="1"/>
          <p:nvPr/>
        </p:nvSpPr>
        <p:spPr>
          <a:xfrm>
            <a:off x="6733933" y="2005093"/>
            <a:ext cx="1615440" cy="1644810"/>
          </a:xfrm>
          <a:prstGeom prst="rect">
            <a:avLst/>
          </a:prstGeom>
          <a:solidFill>
            <a:schemeClr val="bg1">
              <a:lumMod val="95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863" tIns="42863" rIns="42863" bIns="42863" numCol="1" spcCol="38100" rtlCol="0" anchor="ctr">
            <a:spAutoFit/>
          </a:bodyPr>
          <a:lstStyle/>
          <a:p>
            <a:pPr algn="ctr" defTabSz="619125" hangingPunct="0"/>
            <a:r>
              <a:rPr lang="en-US" sz="1013" b="1" dirty="0">
                <a:solidFill>
                  <a:srgbClr val="464646"/>
                </a:solidFill>
                <a:latin typeface="IBM Plex Sans" charset="0"/>
                <a:ea typeface="IBM Plex Sans" charset="0"/>
                <a:cs typeface="IBM Plex Sans" charset="0"/>
                <a:sym typeface="Helvetica"/>
              </a:rPr>
              <a:t>Make Visibility </a:t>
            </a:r>
          </a:p>
          <a:p>
            <a:pPr algn="ctr" defTabSz="619125" hangingPunct="0"/>
            <a:r>
              <a:rPr lang="en-US" sz="1013" b="1" dirty="0">
                <a:solidFill>
                  <a:srgbClr val="464646"/>
                </a:solidFill>
                <a:latin typeface="IBM Plex Sans" charset="0"/>
                <a:ea typeface="IBM Plex Sans" charset="0"/>
                <a:cs typeface="IBM Plex Sans" charset="0"/>
                <a:sym typeface="Helvetica"/>
              </a:rPr>
              <a:t>and Accountability Easy</a:t>
            </a:r>
          </a:p>
          <a:p>
            <a:pPr defTabSz="619125" hangingPunct="0"/>
            <a:endParaRPr lang="en-US" sz="900" dirty="0">
              <a:solidFill>
                <a:srgbClr val="464646"/>
              </a:solidFill>
              <a:latin typeface="IBM Plex Sans" charset="0"/>
              <a:ea typeface="IBM Plex Sans" charset="0"/>
              <a:cs typeface="IBM Plex Sans" charset="0"/>
              <a:sym typeface="Helvetica"/>
            </a:endParaRPr>
          </a:p>
          <a:p>
            <a:pPr defTabSz="619125" hangingPunct="0"/>
            <a:r>
              <a:rPr lang="en-US" sz="900" dirty="0">
                <a:solidFill>
                  <a:srgbClr val="464646"/>
                </a:solidFill>
                <a:latin typeface="IBM Plex Sans" charset="0"/>
                <a:ea typeface="IBM Plex Sans" charset="0"/>
                <a:cs typeface="IBM Plex Sans" charset="0"/>
                <a:sym typeface="Helvetica"/>
              </a:rPr>
              <a:t>Operations is the responsibility of all squad members. </a:t>
            </a:r>
          </a:p>
          <a:p>
            <a:pPr marL="128588" indent="-128588" defTabSz="619125" hangingPunct="0">
              <a:buFont typeface="Arial" charset="0"/>
              <a:buChar char="•"/>
            </a:pPr>
            <a:r>
              <a:rPr lang="en-US" sz="900" dirty="0">
                <a:solidFill>
                  <a:srgbClr val="464646"/>
                </a:solidFill>
                <a:latin typeface="IBM Plex Sans" charset="0"/>
                <a:ea typeface="IBM Plex Sans" charset="0"/>
                <a:cs typeface="IBM Plex Sans" charset="0"/>
                <a:sym typeface="Helvetica"/>
              </a:rPr>
              <a:t>Instrument the delivery pipeline with tools (i.e. PagerDuty, Slack) focused on real time collaboration and communication</a:t>
            </a:r>
          </a:p>
        </p:txBody>
      </p:sp>
      <p:sp>
        <p:nvSpPr>
          <p:cNvPr id="2" name="TextBox 1"/>
          <p:cNvSpPr txBox="1"/>
          <p:nvPr/>
        </p:nvSpPr>
        <p:spPr>
          <a:xfrm>
            <a:off x="480638" y="1529064"/>
            <a:ext cx="320602" cy="6405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3600" b="1" dirty="0">
                <a:solidFill>
                  <a:srgbClr val="464646"/>
                </a:solidFill>
                <a:sym typeface="Helvetica"/>
              </a:rPr>
              <a:t>1</a:t>
            </a:r>
          </a:p>
        </p:txBody>
      </p:sp>
      <p:sp>
        <p:nvSpPr>
          <p:cNvPr id="10" name="TextBox 9"/>
          <p:cNvSpPr txBox="1"/>
          <p:nvPr/>
        </p:nvSpPr>
        <p:spPr>
          <a:xfrm>
            <a:off x="2447822" y="1529064"/>
            <a:ext cx="320602" cy="6405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3600" b="1">
                <a:solidFill>
                  <a:srgbClr val="464646"/>
                </a:solidFill>
                <a:sym typeface="Helvetica"/>
              </a:rPr>
              <a:t>2</a:t>
            </a:r>
            <a:endParaRPr lang="en-US" sz="3600" b="1" dirty="0">
              <a:solidFill>
                <a:srgbClr val="464646"/>
              </a:solidFill>
              <a:sym typeface="Helvetica"/>
            </a:endParaRPr>
          </a:p>
        </p:txBody>
      </p:sp>
      <p:sp>
        <p:nvSpPr>
          <p:cNvPr id="11" name="TextBox 10"/>
          <p:cNvSpPr txBox="1"/>
          <p:nvPr/>
        </p:nvSpPr>
        <p:spPr>
          <a:xfrm>
            <a:off x="4509467" y="1529064"/>
            <a:ext cx="320602" cy="6405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3600" b="1" dirty="0">
                <a:solidFill>
                  <a:srgbClr val="464646"/>
                </a:solidFill>
                <a:sym typeface="Helvetica"/>
              </a:rPr>
              <a:t>3</a:t>
            </a:r>
          </a:p>
        </p:txBody>
      </p:sp>
      <p:sp>
        <p:nvSpPr>
          <p:cNvPr id="12" name="TextBox 11"/>
          <p:cNvSpPr txBox="1"/>
          <p:nvPr/>
        </p:nvSpPr>
        <p:spPr>
          <a:xfrm>
            <a:off x="6476651" y="1529064"/>
            <a:ext cx="320602" cy="6405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863" tIns="42863" rIns="42863" bIns="42863" numCol="1" spcCol="38100" rtlCol="0" anchor="ctr">
            <a:spAutoFit/>
          </a:bodyPr>
          <a:lstStyle/>
          <a:p>
            <a:pPr defTabSz="619125" hangingPunct="0"/>
            <a:r>
              <a:rPr lang="en-US" sz="3600" b="1" dirty="0">
                <a:solidFill>
                  <a:srgbClr val="464646"/>
                </a:solidFill>
                <a:sym typeface="Helvetica"/>
              </a:rPr>
              <a:t>4</a:t>
            </a:r>
          </a:p>
        </p:txBody>
      </p:sp>
      <p:sp>
        <p:nvSpPr>
          <p:cNvPr id="13" name="Title 1">
            <a:extLst>
              <a:ext uri="{FF2B5EF4-FFF2-40B4-BE49-F238E27FC236}">
                <a16:creationId xmlns:a16="http://schemas.microsoft.com/office/drawing/2014/main" id="{A647990C-9B85-FA49-9AF2-C9E45B565F32}"/>
              </a:ext>
            </a:extLst>
          </p:cNvPr>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4" name="Picture 2" descr="mage result for ibm logo">
            <a:extLst>
              <a:ext uri="{FF2B5EF4-FFF2-40B4-BE49-F238E27FC236}">
                <a16:creationId xmlns:a16="http://schemas.microsoft.com/office/drawing/2014/main" id="{CA542B6F-8C72-904B-A8F9-6E3A41FD5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C7E6321C-8F38-544E-BB6D-DBA1F698E9F2}"/>
              </a:ext>
            </a:extLst>
          </p:cNvPr>
          <p:cNvSpPr txBox="1">
            <a:spLocks/>
          </p:cNvSpPr>
          <p:nvPr/>
        </p:nvSpPr>
        <p:spPr>
          <a:xfrm>
            <a:off x="0" y="0"/>
            <a:ext cx="9144000" cy="534678"/>
          </a:xfrm>
          <a:prstGeom prst="rect">
            <a:avLst/>
          </a:prstGeom>
          <a:solidFill>
            <a:schemeClr val="accent1">
              <a:lumMod val="50000"/>
            </a:schemeClr>
          </a:solidFill>
        </p:spPr>
        <p:txBody>
          <a:bodyP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latin typeface="+mn-lt"/>
                <a:ea typeface="Futura Medium" charset="0"/>
                <a:cs typeface="Futura Medium" charset="0"/>
              </a:rPr>
              <a:t>Responsive Operations</a:t>
            </a:r>
          </a:p>
        </p:txBody>
      </p:sp>
    </p:spTree>
    <p:extLst>
      <p:ext uri="{BB962C8B-B14F-4D97-AF65-F5344CB8AC3E}">
        <p14:creationId xmlns:p14="http://schemas.microsoft.com/office/powerpoint/2010/main" val="31670676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1C496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Tree>
    <p:extLst>
      <p:ext uri="{BB962C8B-B14F-4D97-AF65-F5344CB8AC3E}">
        <p14:creationId xmlns:p14="http://schemas.microsoft.com/office/powerpoint/2010/main" val="10754003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txBox="1">
            <a:spLocks/>
          </p:cNvSpPr>
          <p:nvPr/>
        </p:nvSpPr>
        <p:spPr>
          <a:xfrm>
            <a:off x="0" y="0"/>
            <a:ext cx="3955983" cy="5143500"/>
          </a:xfrm>
          <a:prstGeom prst="rect">
            <a:avLst/>
          </a:prstGeom>
          <a:solidFill>
            <a:schemeClr val="accent1">
              <a:lumMod val="50000"/>
            </a:schemeClr>
          </a:solidFill>
        </p:spPr>
        <p:txBody>
          <a:bodyPr anchor="t">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r>
              <a:rPr lang="en-US" dirty="0">
                <a:solidFill>
                  <a:schemeClr val="bg1"/>
                </a:solidFill>
                <a:latin typeface="+mn-lt"/>
                <a:ea typeface="Futura Medium" charset="0"/>
                <a:cs typeface="Futura Medium" charset="0"/>
              </a:rPr>
              <a:t>What is Cloud Innovate?</a:t>
            </a:r>
          </a:p>
        </p:txBody>
      </p:sp>
      <p:sp>
        <p:nvSpPr>
          <p:cNvPr id="9" name="Rectangle 8"/>
          <p:cNvSpPr/>
          <p:nvPr/>
        </p:nvSpPr>
        <p:spPr>
          <a:xfrm>
            <a:off x="4167739" y="269507"/>
            <a:ext cx="4572000" cy="1962076"/>
          </a:xfrm>
          <a:prstGeom prst="rect">
            <a:avLst/>
          </a:prstGeom>
        </p:spPr>
        <p:txBody>
          <a:bodyPr>
            <a:spAutoFit/>
          </a:bodyPr>
          <a:lstStyle/>
          <a:p>
            <a:r>
              <a:rPr lang="en-US" dirty="0">
                <a:latin typeface="Helvetica Neue" charset="0"/>
              </a:rPr>
              <a:t>Cloud Innovate practices provide a complete set of services enabling our clients’ to have applications and ecosystems that coexist, including </a:t>
            </a:r>
            <a:r>
              <a:rPr lang="en-US" dirty="0">
                <a:solidFill>
                  <a:schemeClr val="accent2"/>
                </a:solidFill>
                <a:latin typeface="Helvetica Neue" charset="0"/>
              </a:rPr>
              <a:t>cloud native</a:t>
            </a:r>
            <a:r>
              <a:rPr lang="en-US" dirty="0">
                <a:latin typeface="Helvetica Neue" charset="0"/>
              </a:rPr>
              <a:t>, </a:t>
            </a:r>
            <a:r>
              <a:rPr lang="en-US" dirty="0">
                <a:solidFill>
                  <a:schemeClr val="accent2"/>
                </a:solidFill>
                <a:latin typeface="Helvetica Neue" charset="0"/>
              </a:rPr>
              <a:t>cloud ready</a:t>
            </a:r>
            <a:r>
              <a:rPr lang="en-US" dirty="0">
                <a:latin typeface="Helvetica Neue" charset="0"/>
              </a:rPr>
              <a:t>, or </a:t>
            </a:r>
            <a:r>
              <a:rPr lang="en-US" dirty="0">
                <a:solidFill>
                  <a:schemeClr val="accent2"/>
                </a:solidFill>
                <a:latin typeface="Helvetica Neue" charset="0"/>
              </a:rPr>
              <a:t>hybrid traditional</a:t>
            </a:r>
            <a:r>
              <a:rPr lang="en-US" dirty="0">
                <a:latin typeface="Helvetica Neue" charset="0"/>
              </a:rPr>
              <a:t>.</a:t>
            </a:r>
          </a:p>
          <a:p>
            <a:endParaRPr lang="en-US" dirty="0">
              <a:latin typeface="Helvetica Neue" charset="0"/>
            </a:endParaRPr>
          </a:p>
          <a:p>
            <a:r>
              <a:rPr lang="en-US" dirty="0">
                <a:latin typeface="Helvetica Neue" charset="0"/>
              </a:rPr>
              <a:t>We have brought together the thought leadership for visioning, deep expertise for execution and </a:t>
            </a:r>
            <a:r>
              <a:rPr lang="en-US" dirty="0">
                <a:solidFill>
                  <a:schemeClr val="accent2"/>
                </a:solidFill>
                <a:latin typeface="Helvetica Neue" charset="0"/>
              </a:rPr>
              <a:t>modern application development</a:t>
            </a:r>
            <a:r>
              <a:rPr lang="en-US" dirty="0">
                <a:latin typeface="Helvetica Neue" charset="0"/>
              </a:rPr>
              <a:t> services for hybrid IT environments, underpinned by IBM innovation.</a:t>
            </a:r>
            <a:endParaRPr lang="en-US" dirty="0">
              <a:effectLst/>
              <a:latin typeface="Helvetica Neue" charset="0"/>
            </a:endParaRPr>
          </a:p>
        </p:txBody>
      </p:sp>
      <p:sp>
        <p:nvSpPr>
          <p:cNvPr id="10" name="TextBox 9"/>
          <p:cNvSpPr txBox="1"/>
          <p:nvPr/>
        </p:nvSpPr>
        <p:spPr>
          <a:xfrm>
            <a:off x="211756" y="269507"/>
            <a:ext cx="950901" cy="300082"/>
          </a:xfrm>
          <a:prstGeom prst="rect">
            <a:avLst/>
          </a:prstGeom>
          <a:noFill/>
        </p:spPr>
        <p:txBody>
          <a:bodyPr wrap="none" rtlCol="0">
            <a:spAutoFit/>
          </a:bodyPr>
          <a:lstStyle/>
          <a:p>
            <a:r>
              <a:rPr lang="en-US">
                <a:solidFill>
                  <a:schemeClr val="bg1">
                    <a:lumMod val="50000"/>
                  </a:schemeClr>
                </a:solidFill>
              </a:rPr>
              <a:t>THE SETUP</a:t>
            </a:r>
          </a:p>
        </p:txBody>
      </p:sp>
      <p:cxnSp>
        <p:nvCxnSpPr>
          <p:cNvPr id="12" name="Straight Connector 11"/>
          <p:cNvCxnSpPr/>
          <p:nvPr/>
        </p:nvCxnSpPr>
        <p:spPr>
          <a:xfrm>
            <a:off x="279133" y="539016"/>
            <a:ext cx="8085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auto">
          <a:xfrm>
            <a:off x="12436643" y="7836569"/>
            <a:ext cx="11261123" cy="1537954"/>
          </a:xfrm>
          <a:prstGeom prst="roundRect">
            <a:avLst/>
          </a:prstGeom>
          <a:noFill/>
          <a:ln w="22225" cap="flat" cmpd="sng" algn="ctr">
            <a:solidFill>
              <a:schemeClr val="tx2"/>
            </a:solidFill>
            <a:prstDash val="dash"/>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000" b="0" i="1" u="none" strike="noStrike" cap="none" normalizeH="0" baseline="0" dirty="0">
                <a:ln>
                  <a:noFill/>
                </a:ln>
                <a:solidFill>
                  <a:srgbClr val="191919"/>
                </a:solidFill>
                <a:effectLst/>
                <a:latin typeface="Arial" charset="0"/>
                <a:ea typeface="Arial" charset="0"/>
                <a:cs typeface="Arial" charset="0"/>
              </a:rPr>
              <a:t>Modern practices</a:t>
            </a:r>
            <a:r>
              <a:rPr kumimoji="0" lang="en-US" sz="2000" b="0" i="1" u="none" strike="noStrike" cap="none" normalizeH="0" dirty="0">
                <a:ln>
                  <a:noFill/>
                </a:ln>
                <a:solidFill>
                  <a:srgbClr val="191919"/>
                </a:solidFill>
                <a:effectLst/>
                <a:latin typeface="Arial" charset="0"/>
                <a:ea typeface="Arial" charset="0"/>
                <a:cs typeface="Arial" charset="0"/>
              </a:rPr>
              <a:t> for</a:t>
            </a:r>
            <a:r>
              <a:rPr kumimoji="0" lang="en-US" sz="2000" b="0" i="1" u="none" strike="noStrike" cap="none" normalizeH="0" baseline="0" dirty="0">
                <a:ln>
                  <a:noFill/>
                </a:ln>
                <a:solidFill>
                  <a:srgbClr val="191919"/>
                </a:solidFill>
                <a:effectLst/>
                <a:latin typeface="Arial" charset="0"/>
                <a:ea typeface="Arial" charset="0"/>
                <a:cs typeface="Arial" charset="0"/>
              </a:rPr>
              <a:t> modern enterprises</a:t>
            </a:r>
          </a:p>
        </p:txBody>
      </p:sp>
      <p:sp>
        <p:nvSpPr>
          <p:cNvPr id="14" name="Rounded Rectangle 13"/>
          <p:cNvSpPr/>
          <p:nvPr/>
        </p:nvSpPr>
        <p:spPr bwMode="auto">
          <a:xfrm>
            <a:off x="12589043" y="7988969"/>
            <a:ext cx="11261123" cy="1537954"/>
          </a:xfrm>
          <a:prstGeom prst="roundRect">
            <a:avLst/>
          </a:prstGeom>
          <a:noFill/>
          <a:ln w="22225" cap="flat" cmpd="sng" algn="ctr">
            <a:solidFill>
              <a:schemeClr val="tx2"/>
            </a:solidFill>
            <a:prstDash val="dash"/>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000" b="0" i="1" u="none" strike="noStrike" cap="none" normalizeH="0" baseline="0" dirty="0">
                <a:ln>
                  <a:noFill/>
                </a:ln>
                <a:solidFill>
                  <a:srgbClr val="191919"/>
                </a:solidFill>
                <a:effectLst/>
                <a:latin typeface="Arial" charset="0"/>
                <a:ea typeface="Arial" charset="0"/>
                <a:cs typeface="Arial" charset="0"/>
              </a:rPr>
              <a:t>Modern practices</a:t>
            </a:r>
            <a:r>
              <a:rPr kumimoji="0" lang="en-US" sz="2000" b="0" i="1" u="none" strike="noStrike" cap="none" normalizeH="0" dirty="0">
                <a:ln>
                  <a:noFill/>
                </a:ln>
                <a:solidFill>
                  <a:srgbClr val="191919"/>
                </a:solidFill>
                <a:effectLst/>
                <a:latin typeface="Arial" charset="0"/>
                <a:ea typeface="Arial" charset="0"/>
                <a:cs typeface="Arial" charset="0"/>
              </a:rPr>
              <a:t> for</a:t>
            </a:r>
            <a:r>
              <a:rPr kumimoji="0" lang="en-US" sz="2000" b="0" i="1" u="none" strike="noStrike" cap="none" normalizeH="0" baseline="0" dirty="0">
                <a:ln>
                  <a:noFill/>
                </a:ln>
                <a:solidFill>
                  <a:srgbClr val="191919"/>
                </a:solidFill>
                <a:effectLst/>
                <a:latin typeface="Arial" charset="0"/>
                <a:ea typeface="Arial" charset="0"/>
                <a:cs typeface="Arial" charset="0"/>
              </a:rPr>
              <a:t> modern enterprises</a:t>
            </a:r>
          </a:p>
        </p:txBody>
      </p:sp>
      <p:sp>
        <p:nvSpPr>
          <p:cNvPr id="15" name="Rectangle 14"/>
          <p:cNvSpPr/>
          <p:nvPr/>
        </p:nvSpPr>
        <p:spPr>
          <a:xfrm>
            <a:off x="77001" y="2760989"/>
            <a:ext cx="3801979" cy="1962076"/>
          </a:xfrm>
          <a:prstGeom prst="rect">
            <a:avLst/>
          </a:prstGeom>
        </p:spPr>
        <p:txBody>
          <a:bodyPr wrap="square">
            <a:spAutoFit/>
          </a:bodyPr>
          <a:lstStyle/>
          <a:p>
            <a:r>
              <a:rPr lang="en-US" b="1" dirty="0">
                <a:solidFill>
                  <a:schemeClr val="bg1"/>
                </a:solidFill>
              </a:rPr>
              <a:t>IBM Method for Cloud Transformation</a:t>
            </a:r>
          </a:p>
          <a:p>
            <a:endParaRPr lang="en-US" b="1" dirty="0">
              <a:solidFill>
                <a:schemeClr val="bg1"/>
              </a:solidFill>
            </a:endParaRPr>
          </a:p>
          <a:p>
            <a:r>
              <a:rPr lang="en-US" dirty="0">
                <a:solidFill>
                  <a:schemeClr val="bg1"/>
                </a:solidFill>
              </a:rPr>
              <a:t>The rapid evolution of technology is compelling clients and their industries to transform. Clients who embrace cloud, cognitive, social, mobile, IoT, Blockchain, and other emerging technologies are innovating their business and process models. They’re finding new ways to enhance customer centricity, and harness their ecosystems for growth.</a:t>
            </a:r>
          </a:p>
        </p:txBody>
      </p:sp>
      <p:pic>
        <p:nvPicPr>
          <p:cNvPr id="16" name="Picture 15"/>
          <p:cNvPicPr>
            <a:picLocks noChangeAspect="1"/>
          </p:cNvPicPr>
          <p:nvPr/>
        </p:nvPicPr>
        <p:blipFill>
          <a:blip r:embed="rId2"/>
          <a:stretch>
            <a:fillRect/>
          </a:stretch>
        </p:blipFill>
        <p:spPr>
          <a:xfrm>
            <a:off x="4167739" y="2003370"/>
            <a:ext cx="4697128" cy="2801576"/>
          </a:xfrm>
          <a:prstGeom prst="rect">
            <a:avLst/>
          </a:prstGeom>
        </p:spPr>
      </p:pic>
      <p:pic>
        <p:nvPicPr>
          <p:cNvPr id="17" name="Picture 2" descr="mage result for ib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950" y="-167593"/>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B6444E-89E4-E14C-8D7B-26D6E685BF80}"/>
              </a:ext>
            </a:extLst>
          </p:cNvPr>
          <p:cNvSpPr txBox="1"/>
          <p:nvPr/>
        </p:nvSpPr>
        <p:spPr>
          <a:xfrm>
            <a:off x="6323799" y="4798930"/>
            <a:ext cx="667170" cy="338554"/>
          </a:xfrm>
          <a:prstGeom prst="rect">
            <a:avLst/>
          </a:prstGeom>
          <a:noFill/>
        </p:spPr>
        <p:txBody>
          <a:bodyPr wrap="none" rtlCol="0">
            <a:spAutoFit/>
          </a:bodyPr>
          <a:lstStyle/>
          <a:p>
            <a:r>
              <a:rPr lang="en-US" sz="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Modernize</a:t>
            </a:r>
          </a:p>
          <a:p>
            <a:r>
              <a:rPr lang="en-US" sz="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For cloud</a:t>
            </a:r>
          </a:p>
        </p:txBody>
      </p:sp>
    </p:spTree>
    <p:extLst>
      <p:ext uri="{BB962C8B-B14F-4D97-AF65-F5344CB8AC3E}">
        <p14:creationId xmlns:p14="http://schemas.microsoft.com/office/powerpoint/2010/main" val="126001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E8530230-604D-994F-A639-89AFE76A5BDF}"/>
              </a:ext>
            </a:extLst>
          </p:cNvPr>
          <p:cNvSpPr txBox="1">
            <a:spLocks/>
          </p:cNvSpPr>
          <p:nvPr/>
        </p:nvSpPr>
        <p:spPr>
          <a:xfrm>
            <a:off x="0" y="0"/>
            <a:ext cx="3955983" cy="5143500"/>
          </a:xfrm>
          <a:prstGeom prst="rect">
            <a:avLst/>
          </a:prstGeom>
          <a:solidFill>
            <a:schemeClr val="accent1">
              <a:lumMod val="50000"/>
            </a:schemeClr>
          </a:solidFill>
        </p:spPr>
        <p:txBody>
          <a:bodyPr anchor="t">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endParaRPr lang="en-US" dirty="0">
              <a:solidFill>
                <a:schemeClr val="bg1"/>
              </a:solidFill>
              <a:latin typeface="+mn-lt"/>
              <a:ea typeface="Futura Medium" charset="0"/>
              <a:cs typeface="Futura Medium" charset="0"/>
            </a:endParaRPr>
          </a:p>
          <a:p>
            <a:pPr algn="ctr"/>
            <a:r>
              <a:rPr lang="en-US" dirty="0">
                <a:solidFill>
                  <a:schemeClr val="bg1"/>
                </a:solidFill>
                <a:latin typeface="+mn-lt"/>
                <a:ea typeface="Futura Medium" charset="0"/>
                <a:cs typeface="Futura Medium" charset="0"/>
              </a:rPr>
              <a:t>IBM Cloud Garage Method</a:t>
            </a:r>
          </a:p>
        </p:txBody>
      </p:sp>
      <p:grpSp>
        <p:nvGrpSpPr>
          <p:cNvPr id="57345" name="Group 20"/>
          <p:cNvGrpSpPr>
            <a:grpSpLocks/>
          </p:cNvGrpSpPr>
          <p:nvPr/>
        </p:nvGrpSpPr>
        <p:grpSpPr bwMode="auto">
          <a:xfrm>
            <a:off x="4201045" y="138908"/>
            <a:ext cx="4502150" cy="4705349"/>
            <a:chOff x="3891178" y="742950"/>
            <a:chExt cx="3876243" cy="4063999"/>
          </a:xfrm>
        </p:grpSpPr>
        <p:sp>
          <p:nvSpPr>
            <p:cNvPr id="3" name="Hexagon 2"/>
            <p:cNvSpPr/>
            <p:nvPr/>
          </p:nvSpPr>
          <p:spPr>
            <a:xfrm>
              <a:off x="4769980" y="1475010"/>
              <a:ext cx="628316" cy="543004"/>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Freeform 7"/>
            <p:cNvSpPr/>
            <p:nvPr/>
          </p:nvSpPr>
          <p:spPr>
            <a:xfrm>
              <a:off x="4995278" y="2053550"/>
              <a:ext cx="1666644" cy="1441376"/>
            </a:xfrm>
            <a:custGeom>
              <a:avLst/>
              <a:gdLst>
                <a:gd name="connsiteX0" fmla="*/ 0 w 1666396"/>
                <a:gd name="connsiteY0" fmla="*/ 720750 h 1441500"/>
                <a:gd name="connsiteX1" fmla="*/ 411837 w 1666396"/>
                <a:gd name="connsiteY1" fmla="*/ 0 h 1441500"/>
                <a:gd name="connsiteX2" fmla="*/ 1254559 w 1666396"/>
                <a:gd name="connsiteY2" fmla="*/ 0 h 1441500"/>
                <a:gd name="connsiteX3" fmla="*/ 1666396 w 1666396"/>
                <a:gd name="connsiteY3" fmla="*/ 720750 h 1441500"/>
                <a:gd name="connsiteX4" fmla="*/ 1254559 w 1666396"/>
                <a:gd name="connsiteY4" fmla="*/ 1441500 h 1441500"/>
                <a:gd name="connsiteX5" fmla="*/ 411837 w 1666396"/>
                <a:gd name="connsiteY5" fmla="*/ 1441500 h 1441500"/>
                <a:gd name="connsiteX6" fmla="*/ 0 w 1666396"/>
                <a:gd name="connsiteY6" fmla="*/ 720750 h 14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6396" h="1441500">
                  <a:moveTo>
                    <a:pt x="0" y="720750"/>
                  </a:moveTo>
                  <a:lnTo>
                    <a:pt x="411837" y="0"/>
                  </a:lnTo>
                  <a:lnTo>
                    <a:pt x="1254559" y="0"/>
                  </a:lnTo>
                  <a:lnTo>
                    <a:pt x="1666396" y="720750"/>
                  </a:lnTo>
                  <a:lnTo>
                    <a:pt x="1254559" y="1441500"/>
                  </a:lnTo>
                  <a:lnTo>
                    <a:pt x="411837" y="1441500"/>
                  </a:lnTo>
                  <a:lnTo>
                    <a:pt x="0" y="720750"/>
                  </a:lnTo>
                  <a:close/>
                </a:path>
              </a:pathLst>
            </a:custGeom>
            <a:solidFill>
              <a:schemeClr val="bg1"/>
            </a:solidFill>
            <a:ln>
              <a:solidFill>
                <a:srgbClr val="0070C0"/>
              </a:solidFill>
            </a:ln>
            <a:effectLst/>
          </p:spPr>
          <p:style>
            <a:lnRef idx="3">
              <a:scrgbClr r="0" g="0" b="0"/>
            </a:lnRef>
            <a:fillRef idx="1">
              <a:scrgbClr r="0" g="0" b="0"/>
            </a:fillRef>
            <a:effectRef idx="1">
              <a:scrgbClr r="0" g="0" b="0"/>
            </a:effectRef>
            <a:fontRef idx="minor">
              <a:schemeClr val="lt1"/>
            </a:fontRef>
          </p:style>
          <p:txBody>
            <a:bodyPr lIns="222349" tIns="194398" rIns="222349" bIns="194398" spcCol="1270" anchor="ctr"/>
            <a:lstStyle/>
            <a:p>
              <a:pPr algn="ctr" defTabSz="622238">
                <a:lnSpc>
                  <a:spcPct val="90000"/>
                </a:lnSpc>
                <a:spcAft>
                  <a:spcPts val="600"/>
                </a:spcAft>
                <a:defRPr/>
              </a:pPr>
              <a:r>
                <a:rPr lang="en-US" sz="1575" b="1" spc="-30" dirty="0">
                  <a:solidFill>
                    <a:srgbClr val="0070C0"/>
                  </a:solidFill>
                  <a:latin typeface="+mj-lt"/>
                  <a:cs typeface="Arial"/>
                </a:rPr>
                <a:t>Culture</a:t>
              </a:r>
              <a:br>
                <a:rPr lang="en-US" sz="1125" b="1" spc="-30" dirty="0">
                  <a:solidFill>
                    <a:srgbClr val="0070C0"/>
                  </a:solidFill>
                  <a:latin typeface="+mj-lt"/>
                  <a:cs typeface="Arial"/>
                </a:rPr>
              </a:br>
              <a:r>
                <a:rPr lang="en-US" sz="1125" spc="-30" dirty="0">
                  <a:solidFill>
                    <a:schemeClr val="tx1"/>
                  </a:solidFill>
                  <a:latin typeface="+mj-lt"/>
                  <a:cs typeface="Arial"/>
                </a:rPr>
                <a:t>Foundational</a:t>
              </a:r>
              <a:br>
                <a:rPr lang="en-US" sz="1125" spc="-30" dirty="0">
                  <a:solidFill>
                    <a:schemeClr val="tx1"/>
                  </a:solidFill>
                  <a:latin typeface="+mj-lt"/>
                  <a:cs typeface="Arial"/>
                </a:rPr>
              </a:br>
              <a:r>
                <a:rPr lang="en-US" sz="1125" spc="-30" dirty="0">
                  <a:solidFill>
                    <a:schemeClr val="tx1"/>
                  </a:solidFill>
                  <a:latin typeface="+mj-lt"/>
                  <a:cs typeface="Arial"/>
                </a:rPr>
                <a:t>values and principles</a:t>
              </a:r>
            </a:p>
          </p:txBody>
        </p:sp>
        <p:sp>
          <p:nvSpPr>
            <p:cNvPr id="9" name="Hexagon 8"/>
            <p:cNvSpPr/>
            <p:nvPr/>
          </p:nvSpPr>
          <p:spPr>
            <a:xfrm>
              <a:off x="6039205" y="1364135"/>
              <a:ext cx="628315" cy="541582"/>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5149208" y="742950"/>
              <a:ext cx="1365781" cy="1181247"/>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FFC000"/>
              </a:solidFill>
            </a:ln>
            <a:effectLst/>
          </p:spPr>
          <p:style>
            <a:lnRef idx="3">
              <a:scrgbClr r="0" g="0" b="0"/>
            </a:lnRef>
            <a:fillRef idx="1">
              <a:scrgbClr r="0" g="0" b="0"/>
            </a:fillRef>
            <a:effectRef idx="1">
              <a:scrgbClr r="0" g="0" b="0"/>
            </a:effectRef>
            <a:fontRef idx="minor">
              <a:schemeClr val="lt1"/>
            </a:fontRef>
          </p:style>
          <p:txBody>
            <a:bodyPr lIns="183067" tIns="160173" rIns="183067" bIns="160173" spcCol="1270" anchor="ctr"/>
            <a:lstStyle/>
            <a:p>
              <a:pPr algn="ctr" defTabSz="622238">
                <a:lnSpc>
                  <a:spcPct val="90000"/>
                </a:lnSpc>
                <a:spcAft>
                  <a:spcPts val="600"/>
                </a:spcAft>
                <a:defRPr/>
              </a:pPr>
              <a:r>
                <a:rPr lang="en-US" sz="1425" b="1" dirty="0">
                  <a:solidFill>
                    <a:srgbClr val="FFC000"/>
                  </a:solidFill>
                  <a:latin typeface="+mj-lt"/>
                </a:rPr>
                <a:t>Think</a:t>
              </a:r>
              <a:r>
                <a:rPr lang="en-US" sz="1425" b="1" dirty="0">
                  <a:solidFill>
                    <a:schemeClr val="tx2"/>
                  </a:solidFill>
                  <a:latin typeface="+mj-lt"/>
                </a:rPr>
                <a:t> </a:t>
              </a:r>
              <a:br>
                <a:rPr lang="en-US" sz="1425" b="1" dirty="0">
                  <a:solidFill>
                    <a:schemeClr val="tx2"/>
                  </a:solidFill>
                  <a:latin typeface="+mj-lt"/>
                </a:rPr>
              </a:br>
              <a:r>
                <a:rPr lang="en-US" sz="1125" spc="-30" dirty="0">
                  <a:solidFill>
                    <a:schemeClr val="tx1"/>
                  </a:solidFill>
                  <a:latin typeface="+mj-lt"/>
                  <a:cs typeface="Arial"/>
                </a:rPr>
                <a:t>Conceptualization, refinement, and prioritization of capabilities</a:t>
              </a:r>
              <a:endParaRPr lang="en-US" sz="1050" spc="-30" dirty="0">
                <a:solidFill>
                  <a:schemeClr val="tx1"/>
                </a:solidFill>
                <a:latin typeface="+mj-lt"/>
                <a:cs typeface="Arial"/>
              </a:endParaRPr>
            </a:p>
          </p:txBody>
        </p:sp>
        <p:sp>
          <p:nvSpPr>
            <p:cNvPr id="11" name="Hexagon 10"/>
            <p:cNvSpPr/>
            <p:nvPr/>
          </p:nvSpPr>
          <p:spPr>
            <a:xfrm>
              <a:off x="6772472" y="2377647"/>
              <a:ext cx="629715" cy="541583"/>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6401640" y="1469324"/>
              <a:ext cx="1365781" cy="1181246"/>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33CCCC"/>
              </a:solidFill>
            </a:ln>
            <a:effectLst/>
          </p:spPr>
          <p:style>
            <a:lnRef idx="3">
              <a:scrgbClr r="0" g="0" b="0"/>
            </a:lnRef>
            <a:fillRef idx="1">
              <a:scrgbClr r="0" g="0" b="0"/>
            </a:fillRef>
            <a:effectRef idx="1">
              <a:scrgbClr r="0" g="0" b="0"/>
            </a:effectRef>
            <a:fontRef idx="minor">
              <a:schemeClr val="lt1"/>
            </a:fontRef>
          </p:style>
          <p:txBody>
            <a:bodyPr lIns="183067" tIns="160173" rIns="183067" bIns="160173" spcCol="1270" anchor="ctr"/>
            <a:lstStyle/>
            <a:p>
              <a:pPr algn="ctr" defTabSz="622238">
                <a:lnSpc>
                  <a:spcPct val="90000"/>
                </a:lnSpc>
                <a:spcAft>
                  <a:spcPts val="500"/>
                </a:spcAft>
                <a:defRPr/>
              </a:pPr>
              <a:r>
                <a:rPr lang="en-US" sz="1425" b="1" dirty="0">
                  <a:solidFill>
                    <a:srgbClr val="33CCCC"/>
                  </a:solidFill>
                  <a:latin typeface="+mj-lt"/>
                </a:rPr>
                <a:t>Code</a:t>
              </a:r>
              <a:br>
                <a:rPr lang="en-US" sz="1125" b="1" dirty="0">
                  <a:solidFill>
                    <a:schemeClr val="tx2"/>
                  </a:solidFill>
                  <a:latin typeface="+mj-lt"/>
                </a:rPr>
              </a:br>
              <a:r>
                <a:rPr lang="en-US" sz="1125" spc="-30" dirty="0">
                  <a:solidFill>
                    <a:schemeClr val="tx1"/>
                  </a:solidFill>
                  <a:latin typeface="+mj-lt"/>
                  <a:cs typeface="Arial"/>
                </a:rPr>
                <a:t>Generation, enhancement, optimization and testing of features</a:t>
              </a:r>
            </a:p>
          </p:txBody>
        </p:sp>
        <p:sp>
          <p:nvSpPr>
            <p:cNvPr id="14" name="Hexagon 13"/>
            <p:cNvSpPr/>
            <p:nvPr/>
          </p:nvSpPr>
          <p:spPr>
            <a:xfrm>
              <a:off x="6263103" y="3520513"/>
              <a:ext cx="629715" cy="541583"/>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401640" y="2897907"/>
              <a:ext cx="1365781" cy="1181247"/>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7030A0"/>
              </a:solidFill>
            </a:ln>
            <a:effectLst/>
          </p:spPr>
          <p:style>
            <a:lnRef idx="3">
              <a:scrgbClr r="0" g="0" b="0"/>
            </a:lnRef>
            <a:fillRef idx="1">
              <a:scrgbClr r="0" g="0" b="0"/>
            </a:fillRef>
            <a:effectRef idx="1">
              <a:scrgbClr r="0" g="0" b="0"/>
            </a:effectRef>
            <a:fontRef idx="minor">
              <a:schemeClr val="lt1"/>
            </a:fontRef>
          </p:style>
          <p:txBody>
            <a:bodyPr lIns="183067" tIns="160173" rIns="183067" bIns="160173" spcCol="1270" anchor="ctr"/>
            <a:lstStyle/>
            <a:p>
              <a:pPr algn="ctr" defTabSz="622238">
                <a:lnSpc>
                  <a:spcPct val="90000"/>
                </a:lnSpc>
                <a:spcAft>
                  <a:spcPts val="600"/>
                </a:spcAft>
                <a:defRPr/>
              </a:pPr>
              <a:r>
                <a:rPr lang="en-US" sz="1425" b="1" dirty="0">
                  <a:solidFill>
                    <a:srgbClr val="7030A0"/>
                  </a:solidFill>
                  <a:latin typeface="+mj-lt"/>
                </a:rPr>
                <a:t>Deliver</a:t>
              </a:r>
              <a:br>
                <a:rPr lang="en-US" sz="1125" b="1" dirty="0">
                  <a:solidFill>
                    <a:schemeClr val="tx2"/>
                  </a:solidFill>
                  <a:latin typeface="+mj-lt"/>
                </a:rPr>
              </a:br>
              <a:r>
                <a:rPr lang="en-US" sz="1125" spc="-30" dirty="0">
                  <a:solidFill>
                    <a:schemeClr val="tx1"/>
                  </a:solidFill>
                  <a:latin typeface="+mj-lt"/>
                  <a:cs typeface="Arial"/>
                </a:rPr>
                <a:t>Automated production and delivery of offerings</a:t>
              </a:r>
            </a:p>
          </p:txBody>
        </p:sp>
        <p:sp>
          <p:nvSpPr>
            <p:cNvPr id="16" name="Hexagon 15"/>
            <p:cNvSpPr/>
            <p:nvPr/>
          </p:nvSpPr>
          <p:spPr>
            <a:xfrm>
              <a:off x="4999476" y="3638496"/>
              <a:ext cx="628316" cy="541582"/>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Freeform 16"/>
            <p:cNvSpPr/>
            <p:nvPr/>
          </p:nvSpPr>
          <p:spPr>
            <a:xfrm>
              <a:off x="5149208" y="3625702"/>
              <a:ext cx="1365781" cy="1181247"/>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DB2780"/>
              </a:solidFill>
            </a:ln>
            <a:effectLst/>
          </p:spPr>
          <p:style>
            <a:lnRef idx="3">
              <a:scrgbClr r="0" g="0" b="0"/>
            </a:lnRef>
            <a:fillRef idx="1">
              <a:scrgbClr r="0" g="0" b="0"/>
            </a:fillRef>
            <a:effectRef idx="1">
              <a:scrgbClr r="0" g="0" b="0"/>
            </a:effectRef>
            <a:fontRef idx="minor">
              <a:schemeClr val="lt1"/>
            </a:fontRef>
          </p:style>
          <p:txBody>
            <a:bodyPr lIns="183067" tIns="160173" rIns="183067" bIns="160173" spcCol="1270" anchor="ctr"/>
            <a:lstStyle/>
            <a:p>
              <a:pPr algn="ctr" defTabSz="622238">
                <a:lnSpc>
                  <a:spcPct val="90000"/>
                </a:lnSpc>
                <a:spcAft>
                  <a:spcPts val="600"/>
                </a:spcAft>
                <a:defRPr/>
              </a:pPr>
              <a:r>
                <a:rPr lang="en-US" sz="1425" b="1" dirty="0">
                  <a:solidFill>
                    <a:srgbClr val="DB2780"/>
                  </a:solidFill>
                  <a:latin typeface="+mj-lt"/>
                </a:rPr>
                <a:t>Run</a:t>
              </a:r>
              <a:br>
                <a:rPr lang="en-US" sz="1125" b="1" dirty="0">
                  <a:solidFill>
                    <a:schemeClr val="tx2"/>
                  </a:solidFill>
                  <a:latin typeface="+mj-lt"/>
                </a:rPr>
              </a:br>
              <a:r>
                <a:rPr lang="en-US" sz="1125" spc="-30" dirty="0">
                  <a:solidFill>
                    <a:schemeClr val="tx1"/>
                  </a:solidFill>
                  <a:latin typeface="+mj-lt"/>
                  <a:cs typeface="Arial"/>
                </a:rPr>
                <a:t>Services, options, and capabilities required to run in the Cloud</a:t>
              </a:r>
            </a:p>
          </p:txBody>
        </p:sp>
        <p:sp>
          <p:nvSpPr>
            <p:cNvPr id="18" name="Hexagon 17"/>
            <p:cNvSpPr/>
            <p:nvPr/>
          </p:nvSpPr>
          <p:spPr>
            <a:xfrm>
              <a:off x="4253614" y="2626406"/>
              <a:ext cx="628315" cy="541582"/>
            </a:xfrm>
            <a:prstGeom prst="hexagon">
              <a:avLst>
                <a:gd name="adj" fmla="val 28900"/>
                <a:gd name="vf" fmla="val 115470"/>
              </a:avLst>
            </a:prstGeom>
            <a:solidFill>
              <a:schemeClr val="bg1">
                <a:lumMod val="8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Freeform 18"/>
            <p:cNvSpPr/>
            <p:nvPr/>
          </p:nvSpPr>
          <p:spPr>
            <a:xfrm>
              <a:off x="3891178" y="2899329"/>
              <a:ext cx="1365781" cy="1181246"/>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339933"/>
              </a:solidFill>
            </a:ln>
            <a:effectLst/>
          </p:spPr>
          <p:style>
            <a:lnRef idx="3">
              <a:scrgbClr r="0" g="0" b="0"/>
            </a:lnRef>
            <a:fillRef idx="1">
              <a:scrgbClr r="0" g="0" b="0"/>
            </a:fillRef>
            <a:effectRef idx="1">
              <a:scrgbClr r="0" g="0" b="0"/>
            </a:effectRef>
            <a:fontRef idx="minor">
              <a:schemeClr val="lt1"/>
            </a:fontRef>
          </p:style>
          <p:txBody>
            <a:bodyPr lIns="183067" tIns="160173" rIns="183067" bIns="160173" spcCol="1270" anchor="ctr"/>
            <a:lstStyle/>
            <a:p>
              <a:pPr algn="ctr" defTabSz="622238">
                <a:lnSpc>
                  <a:spcPct val="90000"/>
                </a:lnSpc>
                <a:spcAft>
                  <a:spcPts val="600"/>
                </a:spcAft>
                <a:defRPr/>
              </a:pPr>
              <a:r>
                <a:rPr lang="en-US" sz="1425" b="1" dirty="0">
                  <a:solidFill>
                    <a:srgbClr val="339933"/>
                  </a:solidFill>
                  <a:latin typeface="+mj-lt"/>
                </a:rPr>
                <a:t>Manage</a:t>
              </a:r>
              <a:br>
                <a:rPr lang="en-US" sz="1125" b="1" dirty="0">
                  <a:solidFill>
                    <a:srgbClr val="339933"/>
                  </a:solidFill>
                  <a:latin typeface="+mj-lt"/>
                </a:rPr>
              </a:br>
              <a:r>
                <a:rPr lang="en-US" sz="1125" spc="-30" dirty="0">
                  <a:solidFill>
                    <a:schemeClr val="tx1"/>
                  </a:solidFill>
                  <a:latin typeface="+mj-lt"/>
                  <a:cs typeface="Arial"/>
                </a:rPr>
                <a:t>Ongoing monitoring, support, and recovery of offerings</a:t>
              </a:r>
            </a:p>
          </p:txBody>
        </p:sp>
        <p:sp>
          <p:nvSpPr>
            <p:cNvPr id="20" name="Freeform 19"/>
            <p:cNvSpPr/>
            <p:nvPr/>
          </p:nvSpPr>
          <p:spPr>
            <a:xfrm>
              <a:off x="3891178" y="1467903"/>
              <a:ext cx="1365781" cy="1181247"/>
            </a:xfrm>
            <a:custGeom>
              <a:avLst/>
              <a:gdLst>
                <a:gd name="connsiteX0" fmla="*/ 0 w 1365600"/>
                <a:gd name="connsiteY0" fmla="*/ 590702 h 1181404"/>
                <a:gd name="connsiteX1" fmla="*/ 337527 w 1365600"/>
                <a:gd name="connsiteY1" fmla="*/ 0 h 1181404"/>
                <a:gd name="connsiteX2" fmla="*/ 1028073 w 1365600"/>
                <a:gd name="connsiteY2" fmla="*/ 0 h 1181404"/>
                <a:gd name="connsiteX3" fmla="*/ 1365600 w 1365600"/>
                <a:gd name="connsiteY3" fmla="*/ 590702 h 1181404"/>
                <a:gd name="connsiteX4" fmla="*/ 1028073 w 1365600"/>
                <a:gd name="connsiteY4" fmla="*/ 1181404 h 1181404"/>
                <a:gd name="connsiteX5" fmla="*/ 337527 w 1365600"/>
                <a:gd name="connsiteY5" fmla="*/ 1181404 h 1181404"/>
                <a:gd name="connsiteX6" fmla="*/ 0 w 1365600"/>
                <a:gd name="connsiteY6" fmla="*/ 590702 h 118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600" h="1181404">
                  <a:moveTo>
                    <a:pt x="0" y="590702"/>
                  </a:moveTo>
                  <a:lnTo>
                    <a:pt x="337527" y="0"/>
                  </a:lnTo>
                  <a:lnTo>
                    <a:pt x="1028073" y="0"/>
                  </a:lnTo>
                  <a:lnTo>
                    <a:pt x="1365600" y="590702"/>
                  </a:lnTo>
                  <a:lnTo>
                    <a:pt x="1028073" y="1181404"/>
                  </a:lnTo>
                  <a:lnTo>
                    <a:pt x="337527" y="1181404"/>
                  </a:lnTo>
                  <a:lnTo>
                    <a:pt x="0" y="590702"/>
                  </a:lnTo>
                  <a:close/>
                </a:path>
              </a:pathLst>
            </a:custGeom>
            <a:solidFill>
              <a:schemeClr val="bg1"/>
            </a:solidFill>
            <a:ln>
              <a:solidFill>
                <a:srgbClr val="FF5050"/>
              </a:solidFill>
            </a:ln>
            <a:effectLst/>
          </p:spPr>
          <p:style>
            <a:lnRef idx="3">
              <a:scrgbClr r="0" g="0" b="0"/>
            </a:lnRef>
            <a:fillRef idx="1">
              <a:scrgbClr r="0" g="0" b="0"/>
            </a:fillRef>
            <a:effectRef idx="1">
              <a:scrgbClr r="0" g="0" b="0"/>
            </a:effectRef>
            <a:fontRef idx="minor">
              <a:schemeClr val="lt1"/>
            </a:fontRef>
          </p:style>
          <p:txBody>
            <a:bodyPr lIns="183067" tIns="160173" rIns="183067" bIns="160173" anchor="ctr"/>
            <a:lstStyle/>
            <a:p>
              <a:pPr algn="ctr" defTabSz="620698">
                <a:spcAft>
                  <a:spcPts val="600"/>
                </a:spcAft>
              </a:pPr>
              <a:r>
                <a:rPr lang="en-US" sz="1425" b="1" dirty="0">
                  <a:solidFill>
                    <a:srgbClr val="FF5050"/>
                  </a:solidFill>
                  <a:cs typeface="Arial" charset="0"/>
                </a:rPr>
                <a:t>Learn</a:t>
              </a:r>
              <a:br>
                <a:rPr lang="en-US" sz="1125" b="1" dirty="0">
                  <a:solidFill>
                    <a:schemeClr val="tx2"/>
                  </a:solidFill>
                  <a:cs typeface="Arial" charset="0"/>
                </a:rPr>
              </a:br>
              <a:r>
                <a:rPr lang="en-US" sz="1125" dirty="0">
                  <a:solidFill>
                    <a:schemeClr val="tx1"/>
                  </a:solidFill>
                  <a:cs typeface="Arial" charset="0"/>
                </a:rPr>
                <a:t>Continuously learn based on outcomes from experiments</a:t>
              </a:r>
            </a:p>
          </p:txBody>
        </p:sp>
      </p:grpSp>
      <p:sp>
        <p:nvSpPr>
          <p:cNvPr id="57347" name="TextBox 5"/>
          <p:cNvSpPr txBox="1">
            <a:spLocks noChangeArrowheads="1"/>
          </p:cNvSpPr>
          <p:nvPr/>
        </p:nvSpPr>
        <p:spPr bwMode="auto">
          <a:xfrm>
            <a:off x="134937" y="3133897"/>
            <a:ext cx="3636129" cy="1501771"/>
          </a:xfrm>
          <a:prstGeom prst="rect">
            <a:avLst/>
          </a:prstGeom>
          <a:noFill/>
          <a:ln w="9525">
            <a:noFill/>
            <a:miter lim="800000"/>
            <a:headEnd/>
            <a:tailEnd/>
          </a:ln>
        </p:spPr>
        <p:txBody>
          <a:bodyPr lIns="91432" tIns="45716" rIns="91432" bIns="45716"/>
          <a:lstStyle/>
          <a:p>
            <a:r>
              <a:rPr lang="en-US" altLang="en-US" sz="1400" dirty="0">
                <a:solidFill>
                  <a:schemeClr val="bg1"/>
                </a:solidFill>
              </a:rPr>
              <a:t>Combining industry best practices for </a:t>
            </a:r>
            <a:r>
              <a:rPr lang="en-US" altLang="en-US" sz="1400" b="1" dirty="0">
                <a:solidFill>
                  <a:schemeClr val="bg1"/>
                </a:solidFill>
              </a:rPr>
              <a:t>Design Thinking, Lean Startup, Agile Development, DevOps, </a:t>
            </a:r>
            <a:r>
              <a:rPr lang="en-US" altLang="en-US" sz="1400" dirty="0">
                <a:solidFill>
                  <a:schemeClr val="bg1"/>
                </a:solidFill>
              </a:rPr>
              <a:t>and</a:t>
            </a:r>
            <a:r>
              <a:rPr lang="en-US" altLang="en-US" sz="1400" b="1" dirty="0">
                <a:solidFill>
                  <a:schemeClr val="bg1"/>
                </a:solidFill>
              </a:rPr>
              <a:t> Cloud </a:t>
            </a:r>
            <a:r>
              <a:rPr lang="en-US" altLang="en-US" sz="1400" dirty="0">
                <a:solidFill>
                  <a:schemeClr val="bg1"/>
                </a:solidFill>
              </a:rPr>
              <a:t>to build and deliver innovative solutions.</a:t>
            </a:r>
          </a:p>
        </p:txBody>
      </p:sp>
      <p:sp>
        <p:nvSpPr>
          <p:cNvPr id="13" name="Rectangle 12"/>
          <p:cNvSpPr/>
          <p:nvPr/>
        </p:nvSpPr>
        <p:spPr>
          <a:xfrm>
            <a:off x="6886795" y="4665662"/>
            <a:ext cx="3105150" cy="477838"/>
          </a:xfrm>
          <a:prstGeom prst="rect">
            <a:avLst/>
          </a:prstGeom>
        </p:spPr>
        <p:txBody>
          <a:bodyPr lIns="91432" tIns="45716" rIns="91432" bIns="45716"/>
          <a:lstStyle/>
          <a:p>
            <a:pPr defTabSz="457156">
              <a:defRPr/>
            </a:pPr>
            <a:r>
              <a:rPr lang="en-US" sz="1425" dirty="0"/>
              <a:t>To learn more visit:</a:t>
            </a:r>
            <a:br>
              <a:rPr lang="en-US" sz="1425" dirty="0"/>
            </a:br>
            <a:r>
              <a:rPr lang="en-US" sz="1013" dirty="0">
                <a:hlinkClick r:id="rId3"/>
              </a:rPr>
              <a:t>https://www.ibm.com/devops/method</a:t>
            </a:r>
            <a:endParaRPr lang="en-US" sz="1013" dirty="0"/>
          </a:p>
        </p:txBody>
      </p:sp>
      <p:sp>
        <p:nvSpPr>
          <p:cNvPr id="2" name="TextBox 1">
            <a:extLst>
              <a:ext uri="{FF2B5EF4-FFF2-40B4-BE49-F238E27FC236}">
                <a16:creationId xmlns:a16="http://schemas.microsoft.com/office/drawing/2014/main" id="{4DAFA28E-BA11-C146-ACDE-35CDF894776C}"/>
              </a:ext>
            </a:extLst>
          </p:cNvPr>
          <p:cNvSpPr txBox="1"/>
          <p:nvPr/>
        </p:nvSpPr>
        <p:spPr>
          <a:xfrm>
            <a:off x="134938" y="4640218"/>
            <a:ext cx="3850349" cy="507831"/>
          </a:xfrm>
          <a:prstGeom prst="rect">
            <a:avLst/>
          </a:prstGeom>
          <a:noFill/>
        </p:spPr>
        <p:txBody>
          <a:bodyPr wrap="none" rtlCol="0">
            <a:spAutoFit/>
          </a:bodyPr>
          <a:lstStyle/>
          <a:p>
            <a:r>
              <a:rPr lang="en-US" i="1" dirty="0">
                <a:solidFill>
                  <a:schemeClr val="accent2"/>
                </a:solidFill>
              </a:rPr>
              <a:t>Modern delivery </a:t>
            </a:r>
            <a:r>
              <a:rPr lang="en-US" i="1" u="sng" dirty="0">
                <a:solidFill>
                  <a:schemeClr val="accent2"/>
                </a:solidFill>
              </a:rPr>
              <a:t>practices</a:t>
            </a:r>
            <a:r>
              <a:rPr lang="en-US" i="1" dirty="0">
                <a:solidFill>
                  <a:schemeClr val="accent2"/>
                </a:solidFill>
              </a:rPr>
              <a:t> , </a:t>
            </a:r>
            <a:r>
              <a:rPr lang="en-US" i="1" u="sng" dirty="0">
                <a:solidFill>
                  <a:schemeClr val="accent2"/>
                </a:solidFill>
              </a:rPr>
              <a:t>behaviors</a:t>
            </a:r>
            <a:r>
              <a:rPr lang="en-US" i="1" dirty="0">
                <a:solidFill>
                  <a:schemeClr val="accent2"/>
                </a:solidFill>
              </a:rPr>
              <a:t>, </a:t>
            </a:r>
            <a:r>
              <a:rPr lang="en-US" i="1" u="sng" dirty="0">
                <a:solidFill>
                  <a:schemeClr val="accent2"/>
                </a:solidFill>
              </a:rPr>
              <a:t>architectures</a:t>
            </a:r>
            <a:r>
              <a:rPr lang="en-US" i="1" dirty="0">
                <a:solidFill>
                  <a:schemeClr val="accent2"/>
                </a:solidFill>
              </a:rPr>
              <a:t>,</a:t>
            </a:r>
          </a:p>
          <a:p>
            <a:r>
              <a:rPr lang="en-US" i="1" dirty="0">
                <a:solidFill>
                  <a:schemeClr val="accent2"/>
                </a:solidFill>
              </a:rPr>
              <a:t>for modern applications</a:t>
            </a:r>
          </a:p>
        </p:txBody>
      </p:sp>
      <p:pic>
        <p:nvPicPr>
          <p:cNvPr id="23" name="Picture 2" descr="mage result for ibm logo">
            <a:extLst>
              <a:ext uri="{FF2B5EF4-FFF2-40B4-BE49-F238E27FC236}">
                <a16:creationId xmlns:a16="http://schemas.microsoft.com/office/drawing/2014/main" id="{08C311D5-F94C-FF4A-B744-4EFC00630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950" y="-167593"/>
            <a:ext cx="1174282" cy="117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7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   A Holistic Approach to Modern Delivery</a:t>
            </a: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713329" y="6335916"/>
            <a:ext cx="6190797" cy="3156241"/>
            <a:chOff x="12404488" y="9502280"/>
            <a:chExt cx="6190797" cy="3156241"/>
          </a:xfrm>
        </p:grpSpPr>
        <p:sp>
          <p:nvSpPr>
            <p:cNvPr id="8" name="Rounded Rectangle 7"/>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9" name="Straight Connector 8"/>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10" name="Rounded Rectangle 9"/>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1" name="Straight Connector 10"/>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12" name="Rounded Rectangle 11"/>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3" name="Straight Connector 12"/>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14" name="Oval 13"/>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Rectangle 14"/>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TextBox 15"/>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riangle 16"/>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grpSp>
        <p:nvGrpSpPr>
          <p:cNvPr id="18" name="Group 17"/>
          <p:cNvGrpSpPr/>
          <p:nvPr/>
        </p:nvGrpSpPr>
        <p:grpSpPr>
          <a:xfrm>
            <a:off x="17865729" y="6488316"/>
            <a:ext cx="6190797" cy="3156241"/>
            <a:chOff x="12404488" y="9502280"/>
            <a:chExt cx="6190797" cy="3156241"/>
          </a:xfrm>
        </p:grpSpPr>
        <p:sp>
          <p:nvSpPr>
            <p:cNvPr id="19" name="Rounded Rectangle 18"/>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0" name="Straight Connector 19"/>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21" name="Rounded Rectangle 20"/>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2" name="Straight Connector 21"/>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23" name="Rounded Rectangle 22"/>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4" name="Straight Connector 23"/>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25" name="Oval 24"/>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6" name="Rectangle 25"/>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7" name="TextBox 26"/>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8" name="Triangle 27"/>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pic>
        <p:nvPicPr>
          <p:cNvPr id="32" name="Picture 31">
            <a:extLst>
              <a:ext uri="{FF2B5EF4-FFF2-40B4-BE49-F238E27FC236}">
                <a16:creationId xmlns:a16="http://schemas.microsoft.com/office/drawing/2014/main" id="{3D04E8F4-3734-9343-80C8-DCAFE2285C1F}"/>
              </a:ext>
            </a:extLst>
          </p:cNvPr>
          <p:cNvPicPr>
            <a:picLocks noChangeAspect="1"/>
          </p:cNvPicPr>
          <p:nvPr/>
        </p:nvPicPr>
        <p:blipFill>
          <a:blip r:embed="rId4"/>
          <a:stretch>
            <a:fillRect/>
          </a:stretch>
        </p:blipFill>
        <p:spPr>
          <a:xfrm>
            <a:off x="192506" y="999093"/>
            <a:ext cx="8527983" cy="2305042"/>
          </a:xfrm>
          <a:prstGeom prst="rect">
            <a:avLst/>
          </a:prstGeom>
        </p:spPr>
      </p:pic>
      <p:sp>
        <p:nvSpPr>
          <p:cNvPr id="33" name="TextBox 32">
            <a:extLst>
              <a:ext uri="{FF2B5EF4-FFF2-40B4-BE49-F238E27FC236}">
                <a16:creationId xmlns:a16="http://schemas.microsoft.com/office/drawing/2014/main" id="{77C7A89D-B163-1D41-A0DF-5D30EAAC955A}"/>
              </a:ext>
            </a:extLst>
          </p:cNvPr>
          <p:cNvSpPr txBox="1"/>
          <p:nvPr/>
        </p:nvSpPr>
        <p:spPr>
          <a:xfrm>
            <a:off x="433137" y="3623937"/>
            <a:ext cx="1318566" cy="300082"/>
          </a:xfrm>
          <a:prstGeom prst="rect">
            <a:avLst/>
          </a:prstGeom>
          <a:noFill/>
        </p:spPr>
        <p:txBody>
          <a:bodyPr wrap="none" rtlCol="0">
            <a:spAutoFit/>
          </a:bodyPr>
          <a:lstStyle/>
          <a:p>
            <a:r>
              <a:rPr lang="en-US" u="sng" dirty="0">
                <a:hlinkClick r:id="rId5"/>
              </a:rPr>
              <a:t>Get technical </a:t>
            </a:r>
            <a:r>
              <a:rPr lang="en-US" u="sng" dirty="0">
                <a:sym typeface="Wingdings" pitchFamily="2" charset="2"/>
                <a:hlinkClick r:id="rId5"/>
              </a:rPr>
              <a:t></a:t>
            </a:r>
            <a:endParaRPr lang="en-US" u="sng" dirty="0"/>
          </a:p>
        </p:txBody>
      </p:sp>
      <p:sp>
        <p:nvSpPr>
          <p:cNvPr id="34" name="TextBox 33">
            <a:extLst>
              <a:ext uri="{FF2B5EF4-FFF2-40B4-BE49-F238E27FC236}">
                <a16:creationId xmlns:a16="http://schemas.microsoft.com/office/drawing/2014/main" id="{6551E217-493B-3D43-9657-B31DCDA99EC2}"/>
              </a:ext>
            </a:extLst>
          </p:cNvPr>
          <p:cNvSpPr txBox="1"/>
          <p:nvPr/>
        </p:nvSpPr>
        <p:spPr>
          <a:xfrm>
            <a:off x="2427315" y="3618509"/>
            <a:ext cx="1767343" cy="300082"/>
          </a:xfrm>
          <a:prstGeom prst="rect">
            <a:avLst/>
          </a:prstGeom>
          <a:noFill/>
        </p:spPr>
        <p:txBody>
          <a:bodyPr wrap="none" rtlCol="0">
            <a:spAutoFit/>
          </a:bodyPr>
          <a:lstStyle/>
          <a:p>
            <a:r>
              <a:rPr lang="en-US" u="sng" dirty="0">
                <a:hlinkClick r:id="rId6"/>
              </a:rPr>
              <a:t>Adopt the practices </a:t>
            </a:r>
            <a:r>
              <a:rPr lang="en-US" u="sng" dirty="0">
                <a:sym typeface="Wingdings" pitchFamily="2" charset="2"/>
                <a:hlinkClick r:id="rId6"/>
              </a:rPr>
              <a:t></a:t>
            </a:r>
            <a:endParaRPr lang="en-US" u="sng" dirty="0"/>
          </a:p>
        </p:txBody>
      </p:sp>
      <p:sp>
        <p:nvSpPr>
          <p:cNvPr id="35" name="TextBox 34">
            <a:hlinkClick r:id="rId7"/>
            <a:extLst>
              <a:ext uri="{FF2B5EF4-FFF2-40B4-BE49-F238E27FC236}">
                <a16:creationId xmlns:a16="http://schemas.microsoft.com/office/drawing/2014/main" id="{72482BE1-36B4-BB48-9E5C-6FB1015E2EE1}"/>
              </a:ext>
            </a:extLst>
          </p:cNvPr>
          <p:cNvSpPr txBox="1"/>
          <p:nvPr/>
        </p:nvSpPr>
        <p:spPr>
          <a:xfrm>
            <a:off x="4746568" y="3618509"/>
            <a:ext cx="1545808" cy="300082"/>
          </a:xfrm>
          <a:prstGeom prst="rect">
            <a:avLst/>
          </a:prstGeom>
          <a:noFill/>
        </p:spPr>
        <p:txBody>
          <a:bodyPr wrap="none" rtlCol="0">
            <a:spAutoFit/>
          </a:bodyPr>
          <a:lstStyle/>
          <a:p>
            <a:r>
              <a:rPr lang="en-US" u="sng" dirty="0">
                <a:solidFill>
                  <a:schemeClr val="accent1"/>
                </a:solidFill>
              </a:rPr>
              <a:t>Start developing </a:t>
            </a:r>
            <a:r>
              <a:rPr lang="en-US" u="sng" dirty="0">
                <a:solidFill>
                  <a:schemeClr val="accent1"/>
                </a:solidFill>
                <a:sym typeface="Wingdings" pitchFamily="2" charset="2"/>
              </a:rPr>
              <a:t></a:t>
            </a:r>
            <a:endParaRPr lang="en-US" u="sng" dirty="0">
              <a:solidFill>
                <a:schemeClr val="accent1"/>
              </a:solidFill>
            </a:endParaRPr>
          </a:p>
        </p:txBody>
      </p:sp>
      <p:sp>
        <p:nvSpPr>
          <p:cNvPr id="36" name="TextBox 35">
            <a:extLst>
              <a:ext uri="{FF2B5EF4-FFF2-40B4-BE49-F238E27FC236}">
                <a16:creationId xmlns:a16="http://schemas.microsoft.com/office/drawing/2014/main" id="{2E026D46-8B80-9D4E-8EB7-FD117BBDB9BC}"/>
              </a:ext>
            </a:extLst>
          </p:cNvPr>
          <p:cNvSpPr txBox="1"/>
          <p:nvPr/>
        </p:nvSpPr>
        <p:spPr>
          <a:xfrm>
            <a:off x="7107381" y="3618509"/>
            <a:ext cx="1122423" cy="300082"/>
          </a:xfrm>
          <a:prstGeom prst="rect">
            <a:avLst/>
          </a:prstGeom>
          <a:noFill/>
        </p:spPr>
        <p:txBody>
          <a:bodyPr wrap="none" rtlCol="0">
            <a:spAutoFit/>
          </a:bodyPr>
          <a:lstStyle/>
          <a:p>
            <a:r>
              <a:rPr lang="en-US" u="sng" dirty="0">
                <a:solidFill>
                  <a:schemeClr val="accent1"/>
                </a:solidFill>
                <a:hlinkClick r:id="rId8"/>
              </a:rPr>
              <a:t>Build skills </a:t>
            </a:r>
            <a:r>
              <a:rPr lang="en-US" u="sng" dirty="0">
                <a:solidFill>
                  <a:schemeClr val="accent1"/>
                </a:solidFill>
                <a:sym typeface="Wingdings" pitchFamily="2" charset="2"/>
                <a:hlinkClick r:id="rId8"/>
              </a:rPr>
              <a:t></a:t>
            </a:r>
            <a:endParaRPr lang="en-US" u="sng" dirty="0">
              <a:solidFill>
                <a:schemeClr val="accent1"/>
              </a:solidFill>
            </a:endParaRPr>
          </a:p>
        </p:txBody>
      </p:sp>
      <p:sp>
        <p:nvSpPr>
          <p:cNvPr id="37" name="TextBox 36">
            <a:extLst>
              <a:ext uri="{FF2B5EF4-FFF2-40B4-BE49-F238E27FC236}">
                <a16:creationId xmlns:a16="http://schemas.microsoft.com/office/drawing/2014/main" id="{D83BF9D0-D99A-E542-BE2B-B44A6490BB78}"/>
              </a:ext>
            </a:extLst>
          </p:cNvPr>
          <p:cNvSpPr txBox="1"/>
          <p:nvPr/>
        </p:nvSpPr>
        <p:spPr>
          <a:xfrm>
            <a:off x="4456497" y="3941090"/>
            <a:ext cx="2464068" cy="715581"/>
          </a:xfrm>
          <a:prstGeom prst="rect">
            <a:avLst/>
          </a:prstGeom>
          <a:noFill/>
        </p:spPr>
        <p:txBody>
          <a:bodyPr wrap="square" rtlCol="0">
            <a:spAutoFit/>
          </a:bodyPr>
          <a:lstStyle/>
          <a:p>
            <a:r>
              <a:rPr lang="en-US" dirty="0">
                <a:solidFill>
                  <a:schemeClr val="accent2"/>
                </a:solidFill>
              </a:rPr>
              <a:t>Toolchains can be hosted on any cloud, and deploy to any cloud (including IBM Cloud Private)</a:t>
            </a:r>
          </a:p>
        </p:txBody>
      </p:sp>
    </p:spTree>
    <p:extLst>
      <p:ext uri="{BB962C8B-B14F-4D97-AF65-F5344CB8AC3E}">
        <p14:creationId xmlns:p14="http://schemas.microsoft.com/office/powerpoint/2010/main" val="7002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IBM DevOps Reference Architecture</a:t>
            </a: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713329" y="6335916"/>
            <a:ext cx="6190797" cy="3156241"/>
            <a:chOff x="12404488" y="9502280"/>
            <a:chExt cx="6190797" cy="3156241"/>
          </a:xfrm>
        </p:grpSpPr>
        <p:sp>
          <p:nvSpPr>
            <p:cNvPr id="8" name="Rounded Rectangle 7"/>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9" name="Straight Connector 8"/>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10" name="Rounded Rectangle 9"/>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1" name="Straight Connector 10"/>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12" name="Rounded Rectangle 11"/>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3" name="Straight Connector 12"/>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14" name="Oval 13"/>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Rectangle 14"/>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TextBox 15"/>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riangle 16"/>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grpSp>
        <p:nvGrpSpPr>
          <p:cNvPr id="18" name="Group 17"/>
          <p:cNvGrpSpPr/>
          <p:nvPr/>
        </p:nvGrpSpPr>
        <p:grpSpPr>
          <a:xfrm>
            <a:off x="17865729" y="6488316"/>
            <a:ext cx="6190797" cy="3156241"/>
            <a:chOff x="12404488" y="9502280"/>
            <a:chExt cx="6190797" cy="3156241"/>
          </a:xfrm>
        </p:grpSpPr>
        <p:sp>
          <p:nvSpPr>
            <p:cNvPr id="19" name="Rounded Rectangle 18"/>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0" name="Straight Connector 19"/>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21" name="Rounded Rectangle 20"/>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2" name="Straight Connector 21"/>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23" name="Rounded Rectangle 22"/>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4" name="Straight Connector 23"/>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25" name="Oval 24"/>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6" name="Rectangle 25"/>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7" name="TextBox 26"/>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8" name="Triangle 27"/>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pic>
        <p:nvPicPr>
          <p:cNvPr id="5" name="Picture 4">
            <a:extLst>
              <a:ext uri="{FF2B5EF4-FFF2-40B4-BE49-F238E27FC236}">
                <a16:creationId xmlns:a16="http://schemas.microsoft.com/office/drawing/2014/main" id="{395D3BED-14FC-A646-B945-432BD4C3A2C4}"/>
              </a:ext>
            </a:extLst>
          </p:cNvPr>
          <p:cNvPicPr>
            <a:picLocks noChangeAspect="1"/>
          </p:cNvPicPr>
          <p:nvPr/>
        </p:nvPicPr>
        <p:blipFill>
          <a:blip r:embed="rId4"/>
          <a:stretch>
            <a:fillRect/>
          </a:stretch>
        </p:blipFill>
        <p:spPr>
          <a:xfrm>
            <a:off x="543628" y="534678"/>
            <a:ext cx="5368671" cy="4023360"/>
          </a:xfrm>
          <a:prstGeom prst="rect">
            <a:avLst/>
          </a:prstGeom>
        </p:spPr>
      </p:pic>
      <p:sp>
        <p:nvSpPr>
          <p:cNvPr id="6" name="TextBox 5">
            <a:extLst>
              <a:ext uri="{FF2B5EF4-FFF2-40B4-BE49-F238E27FC236}">
                <a16:creationId xmlns:a16="http://schemas.microsoft.com/office/drawing/2014/main" id="{DDC88A62-097E-F446-B2C4-843B1E5BC0E7}"/>
              </a:ext>
            </a:extLst>
          </p:cNvPr>
          <p:cNvSpPr txBox="1"/>
          <p:nvPr/>
        </p:nvSpPr>
        <p:spPr>
          <a:xfrm>
            <a:off x="5970051" y="854480"/>
            <a:ext cx="3058446" cy="923330"/>
          </a:xfrm>
          <a:prstGeom prst="rect">
            <a:avLst/>
          </a:prstGeom>
          <a:noFill/>
        </p:spPr>
        <p:txBody>
          <a:bodyPr wrap="square" rtlCol="0">
            <a:spAutoFit/>
          </a:bodyPr>
          <a:lstStyle/>
          <a:p>
            <a:r>
              <a:rPr lang="en-US" dirty="0"/>
              <a:t>IBM’s opinionated architecture that can address </a:t>
            </a:r>
            <a:r>
              <a:rPr lang="en-US" dirty="0">
                <a:solidFill>
                  <a:schemeClr val="accent2"/>
                </a:solidFill>
              </a:rPr>
              <a:t>delivery</a:t>
            </a:r>
            <a:r>
              <a:rPr lang="en-US" dirty="0"/>
              <a:t> of cloud native, cloud ready and hybrid traditional applications to public, private, and hybrid clouds.</a:t>
            </a:r>
          </a:p>
        </p:txBody>
      </p:sp>
      <p:sp>
        <p:nvSpPr>
          <p:cNvPr id="29" name="Rectangle 28">
            <a:hlinkClick r:id="rId5"/>
            <a:extLst>
              <a:ext uri="{FF2B5EF4-FFF2-40B4-BE49-F238E27FC236}">
                <a16:creationId xmlns:a16="http://schemas.microsoft.com/office/drawing/2014/main" id="{771B3201-2AF3-3B48-9D79-AA7BF444DBBD}"/>
              </a:ext>
            </a:extLst>
          </p:cNvPr>
          <p:cNvSpPr/>
          <p:nvPr/>
        </p:nvSpPr>
        <p:spPr>
          <a:xfrm>
            <a:off x="272014" y="4726120"/>
            <a:ext cx="7310186" cy="300082"/>
          </a:xfrm>
          <a:prstGeom prst="rect">
            <a:avLst/>
          </a:prstGeom>
        </p:spPr>
        <p:txBody>
          <a:bodyPr wrap="square">
            <a:spAutoFit/>
          </a:bodyPr>
          <a:lstStyle/>
          <a:p>
            <a:r>
              <a:rPr lang="en-US" dirty="0">
                <a:hlinkClick r:id="rId5"/>
              </a:rPr>
              <a:t>https://www.ibm.com/cloud/garage/architectures/devOpsArchitecture/reference-architecture</a:t>
            </a:r>
            <a:endParaRPr lang="en-US" dirty="0"/>
          </a:p>
        </p:txBody>
      </p:sp>
    </p:spTree>
    <p:extLst>
      <p:ext uri="{BB962C8B-B14F-4D97-AF65-F5344CB8AC3E}">
        <p14:creationId xmlns:p14="http://schemas.microsoft.com/office/powerpoint/2010/main" val="108108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Culture…the lynchpin of success</a:t>
            </a: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713329" y="6335916"/>
            <a:ext cx="6190797" cy="3156241"/>
            <a:chOff x="12404488" y="9502280"/>
            <a:chExt cx="6190797" cy="3156241"/>
          </a:xfrm>
        </p:grpSpPr>
        <p:sp>
          <p:nvSpPr>
            <p:cNvPr id="8" name="Rounded Rectangle 7"/>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9" name="Straight Connector 8"/>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10" name="Rounded Rectangle 9"/>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1" name="Straight Connector 10"/>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12" name="Rounded Rectangle 11"/>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3" name="Straight Connector 12"/>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14" name="Oval 13"/>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Rectangle 14"/>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TextBox 15"/>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riangle 16"/>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grpSp>
        <p:nvGrpSpPr>
          <p:cNvPr id="18" name="Group 17"/>
          <p:cNvGrpSpPr/>
          <p:nvPr/>
        </p:nvGrpSpPr>
        <p:grpSpPr>
          <a:xfrm>
            <a:off x="17865729" y="6488316"/>
            <a:ext cx="6190797" cy="3156241"/>
            <a:chOff x="12404488" y="9502280"/>
            <a:chExt cx="6190797" cy="3156241"/>
          </a:xfrm>
        </p:grpSpPr>
        <p:sp>
          <p:nvSpPr>
            <p:cNvPr id="19" name="Rounded Rectangle 18"/>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0" name="Straight Connector 19"/>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21" name="Rounded Rectangle 20"/>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2" name="Straight Connector 21"/>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23" name="Rounded Rectangle 22"/>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4" name="Straight Connector 23"/>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25" name="Oval 24"/>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6" name="Rectangle 25"/>
            <p:cNvSpPr/>
            <p:nvPr/>
          </p:nvSpPr>
          <p:spPr>
            <a:xfrm>
              <a:off x="13222932" y="11510312"/>
              <a:ext cx="908223" cy="833884"/>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7" name="TextBox 26"/>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8" name="Triangle 27"/>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pic>
        <p:nvPicPr>
          <p:cNvPr id="3" name="Picture 2">
            <a:extLst>
              <a:ext uri="{FF2B5EF4-FFF2-40B4-BE49-F238E27FC236}">
                <a16:creationId xmlns:a16="http://schemas.microsoft.com/office/drawing/2014/main" id="{EF16E897-D4DF-C648-A6CE-C30567ED7B4B}"/>
              </a:ext>
            </a:extLst>
          </p:cNvPr>
          <p:cNvPicPr>
            <a:picLocks noChangeAspect="1"/>
          </p:cNvPicPr>
          <p:nvPr/>
        </p:nvPicPr>
        <p:blipFill>
          <a:blip r:embed="rId4"/>
          <a:stretch>
            <a:fillRect/>
          </a:stretch>
        </p:blipFill>
        <p:spPr>
          <a:xfrm>
            <a:off x="274320" y="534678"/>
            <a:ext cx="8339858" cy="3093187"/>
          </a:xfrm>
          <a:prstGeom prst="rect">
            <a:avLst/>
          </a:prstGeom>
        </p:spPr>
      </p:pic>
      <p:sp>
        <p:nvSpPr>
          <p:cNvPr id="5" name="TextBox 4">
            <a:extLst>
              <a:ext uri="{FF2B5EF4-FFF2-40B4-BE49-F238E27FC236}">
                <a16:creationId xmlns:a16="http://schemas.microsoft.com/office/drawing/2014/main" id="{35C91FEC-858F-E543-B66E-45BA94CEA5B5}"/>
              </a:ext>
            </a:extLst>
          </p:cNvPr>
          <p:cNvSpPr txBox="1"/>
          <p:nvPr/>
        </p:nvSpPr>
        <p:spPr>
          <a:xfrm>
            <a:off x="3176516" y="3627865"/>
            <a:ext cx="4196277" cy="923330"/>
          </a:xfrm>
          <a:prstGeom prst="rect">
            <a:avLst/>
          </a:prstGeom>
          <a:noFill/>
        </p:spPr>
        <p:txBody>
          <a:bodyPr wrap="none" rtlCol="0">
            <a:spAutoFit/>
          </a:bodyPr>
          <a:lstStyle/>
          <a:p>
            <a:r>
              <a:rPr lang="en-US" dirty="0">
                <a:solidFill>
                  <a:schemeClr val="accent2"/>
                </a:solidFill>
              </a:rPr>
              <a:t>Team structures must change.</a:t>
            </a:r>
          </a:p>
          <a:p>
            <a:r>
              <a:rPr lang="en-US" dirty="0">
                <a:solidFill>
                  <a:schemeClr val="accent2"/>
                </a:solidFill>
              </a:rPr>
              <a:t>New roles must be formed. </a:t>
            </a:r>
          </a:p>
          <a:p>
            <a:r>
              <a:rPr lang="en-US" dirty="0">
                <a:solidFill>
                  <a:schemeClr val="accent2"/>
                </a:solidFill>
              </a:rPr>
              <a:t>New behaviors must be learned and practiced.</a:t>
            </a:r>
          </a:p>
          <a:p>
            <a:r>
              <a:rPr lang="en-US" dirty="0">
                <a:solidFill>
                  <a:schemeClr val="accent2"/>
                </a:solidFill>
              </a:rPr>
              <a:t>Liberties must be ceded back to teams…to unleash them.</a:t>
            </a:r>
          </a:p>
        </p:txBody>
      </p:sp>
    </p:spTree>
    <p:extLst>
      <p:ext uri="{BB962C8B-B14F-4D97-AF65-F5344CB8AC3E}">
        <p14:creationId xmlns:p14="http://schemas.microsoft.com/office/powerpoint/2010/main" val="77628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1C496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800" dirty="0"/>
              <a:t>Modern platforms, </a:t>
            </a:r>
          </a:p>
          <a:p>
            <a:pPr algn="ctr"/>
            <a:r>
              <a:rPr lang="en-US" sz="1800" dirty="0"/>
              <a:t>Modern architectural styles</a:t>
            </a:r>
          </a:p>
        </p:txBody>
      </p:sp>
    </p:spTree>
    <p:extLst>
      <p:ext uri="{BB962C8B-B14F-4D97-AF65-F5344CB8AC3E}">
        <p14:creationId xmlns:p14="http://schemas.microsoft.com/office/powerpoint/2010/main" val="16847396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   Cloud Native Development</a:t>
            </a:r>
          </a:p>
        </p:txBody>
      </p:sp>
      <p:sp>
        <p:nvSpPr>
          <p:cNvPr id="3" name="Content Placeholder 2"/>
          <p:cNvSpPr>
            <a:spLocks noGrp="1"/>
          </p:cNvSpPr>
          <p:nvPr>
            <p:ph idx="1"/>
          </p:nvPr>
        </p:nvSpPr>
        <p:spPr>
          <a:xfrm>
            <a:off x="280634" y="1604005"/>
            <a:ext cx="8582728" cy="2946168"/>
          </a:xfrm>
        </p:spPr>
        <p:txBody>
          <a:bodyPr>
            <a:normAutofit/>
          </a:bodyPr>
          <a:lstStyle/>
          <a:p>
            <a:pPr marL="0" indent="0">
              <a:buNone/>
            </a:pPr>
            <a:r>
              <a:rPr lang="en-US" sz="1400" dirty="0">
                <a:ea typeface="Century Gothic" charset="0"/>
                <a:cs typeface="Century Gothic" charset="0"/>
              </a:rPr>
              <a:t>The availability of </a:t>
            </a:r>
            <a:r>
              <a:rPr lang="en-US" sz="1400" dirty="0">
                <a:solidFill>
                  <a:schemeClr val="accent2"/>
                </a:solidFill>
                <a:ea typeface="Century Gothic" charset="0"/>
                <a:cs typeface="Century Gothic" charset="0"/>
              </a:rPr>
              <a:t>cloud platforms</a:t>
            </a:r>
            <a:r>
              <a:rPr lang="en-US" sz="1400" dirty="0">
                <a:ea typeface="Century Gothic" charset="0"/>
                <a:cs typeface="Century Gothic" charset="0"/>
              </a:rPr>
              <a:t>, </a:t>
            </a:r>
            <a:r>
              <a:rPr lang="en-US" sz="1400" dirty="0">
                <a:solidFill>
                  <a:schemeClr val="accent2"/>
                </a:solidFill>
                <a:ea typeface="Century Gothic" charset="0"/>
                <a:cs typeface="Century Gothic" charset="0"/>
              </a:rPr>
              <a:t>virtualization advancements</a:t>
            </a:r>
            <a:r>
              <a:rPr lang="en-US" sz="1400" dirty="0">
                <a:ea typeface="Century Gothic" charset="0"/>
                <a:cs typeface="Century Gothic" charset="0"/>
              </a:rPr>
              <a:t>, and the emergence of </a:t>
            </a:r>
            <a:r>
              <a:rPr lang="en-US" sz="1400" dirty="0">
                <a:solidFill>
                  <a:schemeClr val="accent2"/>
                </a:solidFill>
                <a:ea typeface="Century Gothic" charset="0"/>
                <a:cs typeface="Century Gothic" charset="0"/>
              </a:rPr>
              <a:t>Agile</a:t>
            </a:r>
            <a:r>
              <a:rPr lang="en-US" sz="1400" dirty="0">
                <a:ea typeface="Century Gothic" charset="0"/>
                <a:cs typeface="Century Gothic" charset="0"/>
              </a:rPr>
              <a:t> and </a:t>
            </a:r>
            <a:r>
              <a:rPr lang="en-US" sz="1400" dirty="0">
                <a:solidFill>
                  <a:schemeClr val="accent2"/>
                </a:solidFill>
                <a:ea typeface="Century Gothic" charset="0"/>
                <a:cs typeface="Century Gothic" charset="0"/>
              </a:rPr>
              <a:t>DevOps</a:t>
            </a:r>
            <a:r>
              <a:rPr lang="en-US" sz="1400" dirty="0">
                <a:ea typeface="Century Gothic" charset="0"/>
                <a:cs typeface="Century Gothic" charset="0"/>
              </a:rPr>
              <a:t> practices has thoroughly upended traditional software development practices. Not only that, but traditional monolithic applications (including their supporting infrastructure) were not built to take advantage of flexible cloud resources.</a:t>
            </a:r>
          </a:p>
          <a:p>
            <a:pPr marL="0" indent="0">
              <a:buNone/>
            </a:pPr>
            <a:br>
              <a:rPr lang="en-US" sz="1400" dirty="0">
                <a:ea typeface="Century Gothic" charset="0"/>
                <a:cs typeface="Century Gothic" charset="0"/>
              </a:rPr>
            </a:br>
            <a:r>
              <a:rPr lang="en-US" sz="1400" b="1" dirty="0">
                <a:solidFill>
                  <a:schemeClr val="accent2"/>
                </a:solidFill>
                <a:ea typeface="Century Gothic" charset="0"/>
                <a:cs typeface="Century Gothic" charset="0"/>
              </a:rPr>
              <a:t>Microservices</a:t>
            </a:r>
            <a:r>
              <a:rPr lang="en-US" sz="1400" b="1" dirty="0">
                <a:ea typeface="Century Gothic" charset="0"/>
                <a:cs typeface="Century Gothic" charset="0"/>
              </a:rPr>
              <a:t>, as an architecture, describes an approach to building complex applications using independent, replaceable processes. </a:t>
            </a:r>
            <a:r>
              <a:rPr lang="en-US" sz="1400" dirty="0">
                <a:ea typeface="Century Gothic" charset="0"/>
                <a:cs typeface="Century Gothic" charset="0"/>
              </a:rPr>
              <a:t>These processes are single-purpose, with a small scope. They communicate with other services using lightweight </a:t>
            </a:r>
            <a:r>
              <a:rPr lang="en-US" sz="1400" dirty="0">
                <a:solidFill>
                  <a:schemeClr val="accent2"/>
                </a:solidFill>
                <a:ea typeface="Century Gothic" charset="0"/>
                <a:cs typeface="Century Gothic" charset="0"/>
              </a:rPr>
              <a:t>APIs</a:t>
            </a:r>
            <a:r>
              <a:rPr lang="en-US" sz="1400" dirty="0">
                <a:ea typeface="Century Gothic" charset="0"/>
                <a:cs typeface="Century Gothic" charset="0"/>
              </a:rPr>
              <a:t> and language-agnostic protocols. These independent processes are also called microservices.</a:t>
            </a:r>
            <a:br>
              <a:rPr lang="en-US" sz="1400" dirty="0">
                <a:ea typeface="Century Gothic" charset="0"/>
                <a:cs typeface="Century Gothic" charset="0"/>
              </a:rPr>
            </a:br>
            <a:endParaRPr lang="en-US" sz="1400" dirty="0">
              <a:ea typeface="Century Gothic" charset="0"/>
              <a:cs typeface="Century Gothic" charset="0"/>
            </a:endParaRPr>
          </a:p>
          <a:p>
            <a:pPr marL="0" indent="0">
              <a:buNone/>
            </a:pPr>
            <a:r>
              <a:rPr lang="en-US" sz="1400" dirty="0">
                <a:solidFill>
                  <a:schemeClr val="accent2"/>
                </a:solidFill>
                <a:ea typeface="Century Gothic" charset="0"/>
                <a:cs typeface="Century Gothic" charset="0"/>
              </a:rPr>
              <a:t>Separating the bits of an application into pieces can be very freeing</a:t>
            </a:r>
            <a:r>
              <a:rPr lang="en-US" sz="1400" dirty="0">
                <a:ea typeface="Century Gothic" charset="0"/>
                <a:cs typeface="Century Gothic" charset="0"/>
              </a:rPr>
              <a:t>, and it is easy to appreciate from a quick skim how isolating each piece of an application would reduce the overhead involved in making changes, and how it would reduce the risk around trying something new. But this approach does not come without pitfalls of its own: distributed systems are not a trivial problem space to build in.</a:t>
            </a: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4726120"/>
            <a:ext cx="3613938" cy="300082"/>
          </a:xfrm>
          <a:prstGeom prst="rect">
            <a:avLst/>
          </a:prstGeom>
        </p:spPr>
        <p:txBody>
          <a:bodyPr wrap="none">
            <a:spAutoFit/>
          </a:bodyPr>
          <a:lstStyle/>
          <a:p>
            <a:r>
              <a:rPr lang="en-US" dirty="0">
                <a:solidFill>
                  <a:schemeClr val="bg1">
                    <a:lumMod val="50000"/>
                  </a:schemeClr>
                </a:solidFill>
                <a:hlinkClick r:id="rId3"/>
              </a:rPr>
              <a:t>https://developer.ibm.com/cloud-microservices/</a:t>
            </a:r>
            <a:endParaRPr lang="en-US" dirty="0">
              <a:solidFill>
                <a:schemeClr val="bg1">
                  <a:lumMod val="50000"/>
                </a:schemeClr>
              </a:solidFill>
            </a:endParaRPr>
          </a:p>
        </p:txBody>
      </p:sp>
      <p:grpSp>
        <p:nvGrpSpPr>
          <p:cNvPr id="7" name="Group 6"/>
          <p:cNvGrpSpPr/>
          <p:nvPr/>
        </p:nvGrpSpPr>
        <p:grpSpPr>
          <a:xfrm>
            <a:off x="17713329" y="6335916"/>
            <a:ext cx="6190797" cy="3156241"/>
            <a:chOff x="12404488" y="9502280"/>
            <a:chExt cx="6190797" cy="3156241"/>
          </a:xfrm>
        </p:grpSpPr>
        <p:sp>
          <p:nvSpPr>
            <p:cNvPr id="8" name="Rounded Rectangle 7"/>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9" name="Straight Connector 8"/>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10" name="Rounded Rectangle 9"/>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1" name="Straight Connector 10"/>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12" name="Rounded Rectangle 11"/>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13" name="Straight Connector 12"/>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14" name="Oval 13"/>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Rectangle 14"/>
            <p:cNvSpPr/>
            <p:nvPr/>
          </p:nvSpPr>
          <p:spPr>
            <a:xfrm>
              <a:off x="13222932" y="11510312"/>
              <a:ext cx="908223" cy="833884"/>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TextBox 15"/>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riangle 16"/>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grpSp>
        <p:nvGrpSpPr>
          <p:cNvPr id="18" name="Group 17"/>
          <p:cNvGrpSpPr/>
          <p:nvPr/>
        </p:nvGrpSpPr>
        <p:grpSpPr>
          <a:xfrm>
            <a:off x="17865729" y="6488316"/>
            <a:ext cx="6190797" cy="3156241"/>
            <a:chOff x="12404488" y="9502280"/>
            <a:chExt cx="6190797" cy="3156241"/>
          </a:xfrm>
        </p:grpSpPr>
        <p:sp>
          <p:nvSpPr>
            <p:cNvPr id="19" name="Rounded Rectangle 18"/>
            <p:cNvSpPr/>
            <p:nvPr/>
          </p:nvSpPr>
          <p:spPr bwMode="auto">
            <a:xfrm>
              <a:off x="14731230"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0" name="Straight Connector 19"/>
            <p:cNvCxnSpPr/>
            <p:nvPr/>
          </p:nvCxnSpPr>
          <p:spPr bwMode="auto">
            <a:xfrm>
              <a:off x="15475633" y="10660064"/>
              <a:ext cx="0" cy="539208"/>
            </a:xfrm>
            <a:prstGeom prst="line">
              <a:avLst/>
            </a:prstGeom>
            <a:noFill/>
            <a:ln w="28575" cap="rnd" cmpd="sng" algn="ctr">
              <a:solidFill>
                <a:srgbClr val="FFC000"/>
              </a:solidFill>
              <a:prstDash val="solid"/>
              <a:round/>
              <a:headEnd type="oval" w="lg" len="lg"/>
              <a:tailEnd type="none" w="lg" len="med"/>
            </a:ln>
            <a:effectLst/>
          </p:spPr>
        </p:cxnSp>
        <p:sp>
          <p:nvSpPr>
            <p:cNvPr id="21" name="Rounded Rectangle 20"/>
            <p:cNvSpPr/>
            <p:nvPr/>
          </p:nvSpPr>
          <p:spPr bwMode="auto">
            <a:xfrm>
              <a:off x="16503792"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2" name="Straight Connector 21"/>
            <p:cNvCxnSpPr/>
            <p:nvPr/>
          </p:nvCxnSpPr>
          <p:spPr bwMode="auto">
            <a:xfrm>
              <a:off x="17248195" y="10660064"/>
              <a:ext cx="0" cy="539208"/>
            </a:xfrm>
            <a:prstGeom prst="line">
              <a:avLst/>
            </a:prstGeom>
            <a:noFill/>
            <a:ln w="28575" cap="rnd" cmpd="sng" algn="ctr">
              <a:solidFill>
                <a:srgbClr val="C00000"/>
              </a:solidFill>
              <a:prstDash val="solid"/>
              <a:round/>
              <a:headEnd type="oval" w="lg" len="lg"/>
              <a:tailEnd type="none" w="lg" len="med"/>
            </a:ln>
            <a:effectLst/>
          </p:spPr>
        </p:cxnSp>
        <p:sp>
          <p:nvSpPr>
            <p:cNvPr id="23" name="Rounded Rectangle 22"/>
            <p:cNvSpPr/>
            <p:nvPr/>
          </p:nvSpPr>
          <p:spPr bwMode="auto">
            <a:xfrm>
              <a:off x="12923947" y="11199990"/>
              <a:ext cx="1485900" cy="1458531"/>
            </a:xfrm>
            <a:prstGeom prst="roundRect">
              <a:avLst/>
            </a:prstGeom>
            <a:noFill/>
            <a:ln w="9525"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cxnSp>
          <p:nvCxnSpPr>
            <p:cNvPr id="24" name="Straight Connector 23"/>
            <p:cNvCxnSpPr/>
            <p:nvPr/>
          </p:nvCxnSpPr>
          <p:spPr bwMode="auto">
            <a:xfrm>
              <a:off x="13668350" y="10660064"/>
              <a:ext cx="0" cy="539208"/>
            </a:xfrm>
            <a:prstGeom prst="line">
              <a:avLst/>
            </a:prstGeom>
            <a:noFill/>
            <a:ln w="28575" cap="rnd" cmpd="sng" algn="ctr">
              <a:solidFill>
                <a:srgbClr val="0070C0"/>
              </a:solidFill>
              <a:prstDash val="solid"/>
              <a:round/>
              <a:headEnd type="oval" w="lg" len="lg"/>
              <a:tailEnd type="none" w="lg" len="med"/>
            </a:ln>
            <a:effectLst/>
          </p:spPr>
        </p:cxnSp>
        <p:sp>
          <p:nvSpPr>
            <p:cNvPr id="25" name="Oval 24"/>
            <p:cNvSpPr/>
            <p:nvPr/>
          </p:nvSpPr>
          <p:spPr>
            <a:xfrm>
              <a:off x="15047008" y="11510312"/>
              <a:ext cx="857250" cy="800100"/>
            </a:xfrm>
            <a:prstGeom prst="ellipse">
              <a:avLst/>
            </a:prstGeom>
            <a:solidFill>
              <a:srgbClr val="FFC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6" name="Rectangle 25"/>
            <p:cNvSpPr/>
            <p:nvPr/>
          </p:nvSpPr>
          <p:spPr>
            <a:xfrm>
              <a:off x="13222932" y="11510312"/>
              <a:ext cx="908223" cy="833884"/>
            </a:xfrm>
            <a:prstGeom prst="rec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7" name="TextBox 26"/>
            <p:cNvSpPr txBox="1"/>
            <p:nvPr/>
          </p:nvSpPr>
          <p:spPr>
            <a:xfrm>
              <a:off x="12404488" y="9502280"/>
              <a:ext cx="619079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Microservices</a:t>
              </a:r>
              <a:r>
                <a:rPr kumimoji="0" lang="en-US" sz="5000" b="0" i="0" u="none" strike="noStrike" cap="none" spc="0" normalizeH="0" dirty="0">
                  <a:ln>
                    <a:noFill/>
                  </a:ln>
                  <a:solidFill>
                    <a:srgbClr val="000000"/>
                  </a:solidFill>
                  <a:effectLst/>
                  <a:uFillTx/>
                  <a:latin typeface="+mn-lt"/>
                  <a:ea typeface="+mn-ea"/>
                  <a:cs typeface="+mn-cs"/>
                  <a:sym typeface="Helvetica Light"/>
                </a:rPr>
                <a:t> &amp; APIs</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8" name="Triangle 27"/>
            <p:cNvSpPr/>
            <p:nvPr/>
          </p:nvSpPr>
          <p:spPr>
            <a:xfrm>
              <a:off x="16666931" y="11451144"/>
              <a:ext cx="1155295" cy="862459"/>
            </a:xfrm>
            <a:prstGeom prst="triangle">
              <a:avLst/>
            </a:prstGeom>
            <a:solidFill>
              <a:schemeClr val="accent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Light"/>
              </a:endParaRPr>
            </a:p>
          </p:txBody>
        </p:sp>
      </p:grpSp>
      <p:pic>
        <p:nvPicPr>
          <p:cNvPr id="6" name="Picture 5"/>
          <p:cNvPicPr>
            <a:picLocks noChangeAspect="1"/>
          </p:cNvPicPr>
          <p:nvPr/>
        </p:nvPicPr>
        <p:blipFill>
          <a:blip r:embed="rId5"/>
          <a:stretch>
            <a:fillRect/>
          </a:stretch>
        </p:blipFill>
        <p:spPr>
          <a:xfrm>
            <a:off x="3669118" y="719137"/>
            <a:ext cx="1805761" cy="759059"/>
          </a:xfrm>
          <a:prstGeom prst="rect">
            <a:avLst/>
          </a:prstGeom>
        </p:spPr>
      </p:pic>
      <p:sp>
        <p:nvSpPr>
          <p:cNvPr id="29" name="TextBox 28">
            <a:extLst>
              <a:ext uri="{FF2B5EF4-FFF2-40B4-BE49-F238E27FC236}">
                <a16:creationId xmlns:a16="http://schemas.microsoft.com/office/drawing/2014/main" id="{7F0C3740-9BBA-7842-A436-01142969D83A}"/>
              </a:ext>
            </a:extLst>
          </p:cNvPr>
          <p:cNvSpPr txBox="1"/>
          <p:nvPr/>
        </p:nvSpPr>
        <p:spPr>
          <a:xfrm>
            <a:off x="6217920" y="703929"/>
            <a:ext cx="2810576" cy="715581"/>
          </a:xfrm>
          <a:prstGeom prst="rect">
            <a:avLst/>
          </a:prstGeom>
          <a:noFill/>
        </p:spPr>
        <p:txBody>
          <a:bodyPr wrap="square" rtlCol="0">
            <a:spAutoFit/>
          </a:bodyPr>
          <a:lstStyle/>
          <a:p>
            <a:pPr algn="r"/>
            <a:r>
              <a:rPr lang="en-US" i="1" dirty="0">
                <a:solidFill>
                  <a:schemeClr val="accent1"/>
                </a:solidFill>
              </a:rPr>
              <a:t>Microservices and APIs are </a:t>
            </a:r>
          </a:p>
          <a:p>
            <a:pPr algn="r"/>
            <a:r>
              <a:rPr lang="en-US" i="1" dirty="0">
                <a:solidFill>
                  <a:schemeClr val="accent1"/>
                </a:solidFill>
              </a:rPr>
              <a:t>the modern day architectural style, which leverage cloud platforms</a:t>
            </a:r>
          </a:p>
        </p:txBody>
      </p:sp>
    </p:spTree>
    <p:extLst>
      <p:ext uri="{BB962C8B-B14F-4D97-AF65-F5344CB8AC3E}">
        <p14:creationId xmlns:p14="http://schemas.microsoft.com/office/powerpoint/2010/main" val="172824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4678"/>
          </a:xfrm>
          <a:solidFill>
            <a:schemeClr val="accent1">
              <a:lumMod val="50000"/>
            </a:schemeClr>
          </a:solidFill>
        </p:spPr>
        <p:txBody>
          <a:bodyPr>
            <a:normAutofit fontScale="90000"/>
          </a:bodyPr>
          <a:lstStyle/>
          <a:p>
            <a:r>
              <a:rPr lang="en-US" dirty="0">
                <a:solidFill>
                  <a:schemeClr val="bg1"/>
                </a:solidFill>
                <a:latin typeface="+mn-lt"/>
                <a:ea typeface="Futura Medium" charset="0"/>
                <a:cs typeface="Futura Medium" charset="0"/>
              </a:rPr>
              <a:t>   Core Ingredients</a:t>
            </a:r>
          </a:p>
        </p:txBody>
      </p:sp>
      <p:sp>
        <p:nvSpPr>
          <p:cNvPr id="3" name="Content Placeholder 2"/>
          <p:cNvSpPr>
            <a:spLocks noGrp="1"/>
          </p:cNvSpPr>
          <p:nvPr>
            <p:ph idx="1"/>
          </p:nvPr>
        </p:nvSpPr>
        <p:spPr>
          <a:xfrm>
            <a:off x="339892" y="772452"/>
            <a:ext cx="8601978" cy="3836370"/>
          </a:xfrm>
        </p:spPr>
        <p:txBody>
          <a:bodyPr>
            <a:noAutofit/>
          </a:bodyPr>
          <a:lstStyle/>
          <a:p>
            <a:pPr marL="0" indent="0">
              <a:buNone/>
            </a:pPr>
            <a:r>
              <a:rPr lang="en-US" sz="1400" dirty="0"/>
              <a:t>There is no magic around microservices. These tidy little services can become a spaghetti mess just like software built with any other approach. </a:t>
            </a:r>
            <a:r>
              <a:rPr lang="en-US" sz="1400" dirty="0">
                <a:solidFill>
                  <a:schemeClr val="accent2"/>
                </a:solidFill>
              </a:rPr>
              <a:t>Both thinking and team organization need to change to make microservices successful</a:t>
            </a:r>
            <a:r>
              <a:rPr lang="en-US" sz="1400" dirty="0"/>
              <a:t>.</a:t>
            </a:r>
          </a:p>
          <a:p>
            <a:pPr marL="0" indent="0">
              <a:buNone/>
            </a:pPr>
            <a:br>
              <a:rPr lang="en-US" sz="1400" dirty="0"/>
            </a:br>
            <a:r>
              <a:rPr lang="en-US" sz="1400" b="1" dirty="0"/>
              <a:t>Microservices are independent.</a:t>
            </a:r>
            <a:r>
              <a:rPr lang="en-US" sz="1400" dirty="0"/>
              <a:t> Agility is one of the benefits of microservice architectures, but it only exists when services are capable of being completely re-written without disturbing other services. That isn’t likely to happen often, but it explains the requirement. Clear API boundaries give the team working on a service the most flexibility to evolve the implementation. This characteristic is what enables polyglot programming and persistence.</a:t>
            </a:r>
          </a:p>
          <a:p>
            <a:pPr marL="0" indent="0">
              <a:buNone/>
            </a:pPr>
            <a:br>
              <a:rPr lang="en-US" sz="1400" dirty="0"/>
            </a:br>
            <a:r>
              <a:rPr lang="en-US" sz="1400" b="1" dirty="0"/>
              <a:t>Microservices are resilient.</a:t>
            </a:r>
            <a:r>
              <a:rPr lang="en-US" sz="1400" dirty="0"/>
              <a:t> Overall application stability depends on individual microservices being robust to failure. This is a big difference from traditional architectures, where the supporting infrastructure handled failures for you. Each service needs to apply isolation patterns like circuit breakers and bulkheads to contain downstream failures and define appropriate fallback behaviors to protect upstream services.</a:t>
            </a:r>
          </a:p>
          <a:p>
            <a:pPr marL="0" indent="0">
              <a:buNone/>
            </a:pPr>
            <a:br>
              <a:rPr lang="en-US" sz="1400" dirty="0"/>
            </a:br>
            <a:r>
              <a:rPr lang="en-US" sz="1400" b="1" dirty="0"/>
              <a:t>Microservices are stateless, transient processes.</a:t>
            </a:r>
            <a:r>
              <a:rPr lang="en-US" sz="1400" dirty="0"/>
              <a:t> This is not the same as saying microservices can’t have state! It does mean that state should be stored in external backing cloud services, like Redis, rather than in-memory. Fast startup and graceful shutdown behavior further allows microservices to work well with automated orchestrators that create and destroy instances in response to load.</a:t>
            </a:r>
            <a:endParaRPr lang="en-US" sz="1400" dirty="0">
              <a:ea typeface="Century Gothic" charset="0"/>
              <a:cs typeface="Century Gothic" charset="0"/>
            </a:endParaRPr>
          </a:p>
        </p:txBody>
      </p:sp>
      <p:sp>
        <p:nvSpPr>
          <p:cNvPr id="4" name="Title 1"/>
          <p:cNvSpPr txBox="1">
            <a:spLocks/>
          </p:cNvSpPr>
          <p:nvPr/>
        </p:nvSpPr>
        <p:spPr>
          <a:xfrm>
            <a:off x="0" y="4608822"/>
            <a:ext cx="9144000" cy="534678"/>
          </a:xfrm>
          <a:prstGeom prst="rect">
            <a:avLst/>
          </a:prstGeom>
          <a:solidFill>
            <a:schemeClr val="accent1">
              <a:lumMod val="50000"/>
            </a:schemeClr>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dirty="0">
              <a:solidFill>
                <a:schemeClr val="bg1"/>
              </a:solidFill>
              <a:latin typeface="+mn-lt"/>
              <a:ea typeface="Futura Medium" charset="0"/>
              <a:cs typeface="Futura Medium" charset="0"/>
            </a:endParaRPr>
          </a:p>
        </p:txBody>
      </p:sp>
      <p:pic>
        <p:nvPicPr>
          <p:cNvPr id="1026" name="Picture 2" descr="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14" y="4289020"/>
            <a:ext cx="1174282" cy="11742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726120"/>
            <a:ext cx="3613938" cy="300082"/>
          </a:xfrm>
          <a:prstGeom prst="rect">
            <a:avLst/>
          </a:prstGeom>
        </p:spPr>
        <p:txBody>
          <a:bodyPr wrap="none">
            <a:spAutoFit/>
          </a:bodyPr>
          <a:lstStyle/>
          <a:p>
            <a:r>
              <a:rPr lang="en-US" dirty="0">
                <a:solidFill>
                  <a:schemeClr val="bg1">
                    <a:lumMod val="50000"/>
                  </a:schemeClr>
                </a:solidFill>
                <a:hlinkClick r:id="rId3"/>
              </a:rPr>
              <a:t>https://developer.ibm.com/cloud-microservices/</a:t>
            </a:r>
            <a:endParaRPr lang="en-US" dirty="0">
              <a:solidFill>
                <a:schemeClr val="bg1">
                  <a:lumMod val="50000"/>
                </a:schemeClr>
              </a:solidFill>
            </a:endParaRPr>
          </a:p>
        </p:txBody>
      </p:sp>
    </p:spTree>
    <p:extLst>
      <p:ext uri="{BB962C8B-B14F-4D97-AF65-F5344CB8AC3E}">
        <p14:creationId xmlns:p14="http://schemas.microsoft.com/office/powerpoint/2010/main" val="1837091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1669</Words>
  <Application>Microsoft Macintosh PowerPoint</Application>
  <PresentationFormat>On-screen Show (16:9)</PresentationFormat>
  <Paragraphs>271</Paragraphs>
  <Slides>17</Slides>
  <Notes>5</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Arial</vt:lpstr>
      <vt:lpstr>Calibri</vt:lpstr>
      <vt:lpstr>Calibri Light</vt:lpstr>
      <vt:lpstr>Century Gothic</vt:lpstr>
      <vt:lpstr>Futura Medium</vt:lpstr>
      <vt:lpstr>Helvetica</vt:lpstr>
      <vt:lpstr>Helvetica Light</vt:lpstr>
      <vt:lpstr>Helvetica Neue</vt:lpstr>
      <vt:lpstr>Helvetica Neue Light</vt:lpstr>
      <vt:lpstr>Helvetica Neue Thin</vt:lpstr>
      <vt:lpstr>HelvNeue Light for IBM</vt:lpstr>
      <vt:lpstr>IBM Plex Sans</vt:lpstr>
      <vt:lpstr>IBM Plex Sans Light</vt:lpstr>
      <vt:lpstr>Wingdings</vt:lpstr>
      <vt:lpstr>Office Theme</vt:lpstr>
      <vt:lpstr>PowerPoint Presentation</vt:lpstr>
      <vt:lpstr>PowerPoint Presentation</vt:lpstr>
      <vt:lpstr>PowerPoint Presentation</vt:lpstr>
      <vt:lpstr>   A Holistic Approach to Modern Delivery</vt:lpstr>
      <vt:lpstr>IBM DevOps Reference Architecture</vt:lpstr>
      <vt:lpstr>Culture…the lynchpin of success</vt:lpstr>
      <vt:lpstr>PowerPoint Presentation</vt:lpstr>
      <vt:lpstr>   Cloud Native Development</vt:lpstr>
      <vt:lpstr>   Core Ingredients</vt:lpstr>
      <vt:lpstr>PowerPoint Presentation</vt:lpstr>
      <vt:lpstr>   Controlling Chaos (with DevOps)</vt:lpstr>
      <vt:lpstr>   Culture Shock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Analco</dc:creator>
  <cp:lastModifiedBy>Dave Mulley</cp:lastModifiedBy>
  <cp:revision>37</cp:revision>
  <dcterms:created xsi:type="dcterms:W3CDTF">2017-03-13T14:17:37Z</dcterms:created>
  <dcterms:modified xsi:type="dcterms:W3CDTF">2018-05-17T17:41:53Z</dcterms:modified>
</cp:coreProperties>
</file>