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2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3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709" r:id="rId2"/>
    <p:sldMasterId id="2147483745" r:id="rId3"/>
    <p:sldMasterId id="2147483781" r:id="rId4"/>
    <p:sldMasterId id="2147483826" r:id="rId5"/>
  </p:sldMasterIdLst>
  <p:notesMasterIdLst>
    <p:notesMasterId r:id="rId16"/>
  </p:notesMasterIdLst>
  <p:sldIdLst>
    <p:sldId id="534" r:id="rId6"/>
    <p:sldId id="535" r:id="rId7"/>
    <p:sldId id="536" r:id="rId8"/>
    <p:sldId id="537" r:id="rId9"/>
    <p:sldId id="538" r:id="rId10"/>
    <p:sldId id="539" r:id="rId11"/>
    <p:sldId id="540" r:id="rId12"/>
    <p:sldId id="541" r:id="rId13"/>
    <p:sldId id="542" r:id="rId14"/>
    <p:sldId id="543" r:id="rId15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80" autoAdjust="0"/>
    <p:restoredTop sz="88047" autoAdjust="0"/>
  </p:normalViewPr>
  <p:slideViewPr>
    <p:cSldViewPr snapToGrid="0" snapToObjects="1" showGuides="1">
      <p:cViewPr>
        <p:scale>
          <a:sx n="100" d="100"/>
          <a:sy n="100" d="100"/>
        </p:scale>
        <p:origin x="-1210" y="-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E012A-D992-5D42-B86E-AA2BC0764EE1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02FFD-07D4-5C4F-BD77-921008177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53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8A2F8-54F1-AB4E-B8B5-B1130F7515F8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6707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/>
              <a:t>Here is a sample</a:t>
            </a:r>
            <a:r>
              <a:rPr lang="en-US" baseline="0" dirty="0"/>
              <a:t> catalog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8A2F8-54F1-AB4E-B8B5-B1130F7515F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611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/>
              <a:t>Helm is a package</a:t>
            </a:r>
            <a:r>
              <a:rPr lang="en-US" baseline="0" dirty="0"/>
              <a:t> Manager 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Automates the installation, configuration, upgrade and removing of Apps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Deploys the App and its Configuration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The App and its </a:t>
            </a:r>
            <a:r>
              <a:rPr lang="en-US" baseline="0" dirty="0" err="1"/>
              <a:t>Config</a:t>
            </a:r>
            <a:r>
              <a:rPr lang="en-US" baseline="0" dirty="0"/>
              <a:t> are packaged in a so called Chart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At least two resource types: Deployment and Services (Secrets, </a:t>
            </a:r>
            <a:r>
              <a:rPr lang="en-US" baseline="0" dirty="0" err="1"/>
              <a:t>ConfigMap</a:t>
            </a:r>
            <a:r>
              <a:rPr lang="en-US" baseline="0" dirty="0"/>
              <a:t>)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You avoid creating each resource manually using </a:t>
            </a:r>
            <a:r>
              <a:rPr lang="en-US" baseline="0" dirty="0" err="1"/>
              <a:t>kubectl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8A2F8-54F1-AB4E-B8B5-B1130F7515F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752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/>
              <a:t>Helm is the CLI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Helm</a:t>
            </a:r>
            <a:r>
              <a:rPr lang="en-US" baseline="0" dirty="0"/>
              <a:t> creates a new release for each installation (versioning: rollback)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Chart is the application package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Repository is the library: Just a web server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Release is the application runtime: An instance of a Chart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Tiller is the server side. Runs in a pod.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8A2F8-54F1-AB4E-B8B5-B1130F7515F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691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/>
              <a:t>Deploy all resources with a single command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Can use variables</a:t>
            </a:r>
            <a:r>
              <a:rPr lang="en-US" baseline="0" dirty="0"/>
              <a:t> to deploy same App with new parameters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Upgrade to a new version of your chart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Rollback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Delete as a whole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8A2F8-54F1-AB4E-B8B5-B1130F7515F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976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/>
              <a:t>Create a new chart</a:t>
            </a:r>
            <a:r>
              <a:rPr lang="en-US" baseline="0" dirty="0"/>
              <a:t> using helm create my-chart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Go Language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The Chart starts with a sample template for a </a:t>
            </a:r>
            <a:r>
              <a:rPr lang="en-US" baseline="0" dirty="0" err="1"/>
              <a:t>Kube</a:t>
            </a:r>
            <a:r>
              <a:rPr lang="en-US" baseline="0" dirty="0"/>
              <a:t> deployment and service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You can start with editing </a:t>
            </a:r>
            <a:r>
              <a:rPr lang="en-US" baseline="0" dirty="0" err="1"/>
              <a:t>values,yaml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8A2F8-54F1-AB4E-B8B5-B1130F7515F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479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/>
              <a:t>A chart</a:t>
            </a:r>
            <a:r>
              <a:rPr lang="en-US" baseline="0" dirty="0"/>
              <a:t> is a directory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Is usually on a web server so you can share charts with others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Is called chart repository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You can package a chart into a tar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8A2F8-54F1-AB4E-B8B5-B1130F7515F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477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/>
              <a:t>Search for a chart with</a:t>
            </a:r>
            <a:r>
              <a:rPr lang="en-US" baseline="0" dirty="0"/>
              <a:t> helm search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Deploy a chart with helm install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See the resources created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8A2F8-54F1-AB4E-B8B5-B1130F7515F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339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/>
              <a:t>The App Catalog contains</a:t>
            </a:r>
            <a:r>
              <a:rPr lang="en-US" baseline="0" dirty="0"/>
              <a:t> Helm Charts from Chart Repositories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8A2F8-54F1-AB4E-B8B5-B1130F7515F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226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/>
              <a:t>Chart</a:t>
            </a:r>
            <a:r>
              <a:rPr lang="en-US" baseline="0" dirty="0"/>
              <a:t> repository is a web server with an </a:t>
            </a:r>
            <a:r>
              <a:rPr lang="en-US" baseline="0" dirty="0" err="1"/>
              <a:t>index.yaml</a:t>
            </a:r>
            <a:r>
              <a:rPr lang="en-US" baseline="0" dirty="0"/>
              <a:t> file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There are steps for adding a chart to a repository: copy, </a:t>
            </a:r>
            <a:r>
              <a:rPr lang="en-US" baseline="0" dirty="0" err="1"/>
              <a:t>reindex</a:t>
            </a:r>
            <a:endParaRPr lang="en-US" baseline="0" dirty="0"/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Also for the local repository in ICP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Adding your chart to local-repo:</a:t>
            </a:r>
          </a:p>
          <a:p>
            <a:pPr marL="228600" indent="-228600">
              <a:buAutoNum type="arabicPeriod"/>
            </a:pPr>
            <a:r>
              <a:rPr lang="en-US" dirty="0"/>
              <a:t>on master, get helm container using `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 grep helm</a:t>
            </a:r>
            <a:r>
              <a:rPr lang="en-US" dirty="0"/>
              <a:t>`</a:t>
            </a:r>
          </a:p>
          <a:p>
            <a:pPr marL="228600" indent="-228600">
              <a:buAutoNum type="arabicPeriod"/>
            </a:pPr>
            <a:r>
              <a:rPr lang="en-US" dirty="0"/>
              <a:t>copy your chart using `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x.tar.gz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&gt;:/local-repo</a:t>
            </a:r>
            <a:r>
              <a:rPr lang="en-US" dirty="0"/>
              <a:t>` </a:t>
            </a:r>
          </a:p>
          <a:p>
            <a:pPr marL="228600" indent="-228600">
              <a:buAutoNum type="arabicPeriod"/>
            </a:pPr>
            <a:r>
              <a:rPr lang="en-US" dirty="0"/>
              <a:t>Restart the container using  </a:t>
            </a:r>
            <a:r>
              <a:rPr lang="en-US" dirty="0" err="1">
                <a:latin typeface="Courier" pitchFamily="81" charset="0"/>
                <a:cs typeface="Courier New" panose="02070309020205020404" pitchFamily="49" charset="0"/>
              </a:rPr>
              <a:t>docker</a:t>
            </a:r>
            <a:r>
              <a:rPr lang="en-US" dirty="0">
                <a:latin typeface="Courier" pitchFamily="81" charset="0"/>
                <a:cs typeface="Courier New" panose="02070309020205020404" pitchFamily="49" charset="0"/>
              </a:rPr>
              <a:t> restart &lt;helm container id&gt;</a:t>
            </a:r>
            <a:endParaRPr lang="en-US" dirty="0">
              <a:latin typeface="Courier" pitchFamily="81" charset="0"/>
            </a:endParaRPr>
          </a:p>
          <a:p>
            <a:pPr marL="228600" indent="-228600">
              <a:buAutoNum type="arabicPeriod"/>
            </a:pPr>
            <a:r>
              <a:rPr lang="en-US" dirty="0"/>
              <a:t>go to dashboard, click </a:t>
            </a:r>
            <a:r>
              <a:rPr lang="en-US" b="1" dirty="0"/>
              <a:t>sync up repo</a:t>
            </a:r>
            <a:r>
              <a:rPr lang="en-US" dirty="0"/>
              <a:t>, you will get your chart in app center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8A2F8-54F1-AB4E-B8B5-B1130F7515F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052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1300"/>
            <a:ext cx="521589" cy="2114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10747" y="4604932"/>
            <a:ext cx="1574103" cy="3989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79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8569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14751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03676729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8500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71034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4658403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67420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5474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455474"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293091" y="902317"/>
            <a:ext cx="8165110" cy="3810051"/>
          </a:xfrm>
        </p:spPr>
        <p:txBody>
          <a:bodyPr/>
          <a:lstStyle>
            <a:lvl2pPr marL="397023" indent="-158174">
              <a:buClr>
                <a:schemeClr val="tx1"/>
              </a:buClr>
              <a:buSzPct val="90000"/>
              <a:buFont typeface=".AppleSystemUIFont" charset="-120"/>
              <a:buChar char="–"/>
              <a:defRPr/>
            </a:lvl2pPr>
            <a:lvl3pPr marL="591566" indent="-172462">
              <a:buFont typeface="LucidaGrande" charset="0"/>
              <a:buChar char="-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2300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7"/>
          <p:cNvSpPr txBox="1"/>
          <p:nvPr userDrawn="1"/>
        </p:nvSpPr>
        <p:spPr>
          <a:xfrm>
            <a:off x="8072439" y="4919778"/>
            <a:ext cx="451470" cy="107722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marL="5776" defTabSz="207919">
              <a:defRPr/>
            </a:pPr>
            <a:r>
              <a:rPr lang="en-US" sz="700" b="1" spc="-18" dirty="0">
                <a:solidFill>
                  <a:srgbClr val="FFFFFF"/>
                </a:solidFill>
                <a:latin typeface="LubalinforIBM-Demi"/>
                <a:ea typeface="ＭＳ Ｐゴシック" charset="0"/>
                <a:cs typeface="LubalinforIBM-Demi"/>
              </a:rPr>
              <a:t>IBM </a:t>
            </a:r>
            <a:r>
              <a:rPr lang="en-US" sz="700" spc="-20" dirty="0">
                <a:solidFill>
                  <a:srgbClr val="FFFFFF"/>
                </a:solidFill>
                <a:latin typeface="LubalinforIBM-Book"/>
                <a:ea typeface="ＭＳ Ｐゴシック" charset="0"/>
                <a:cs typeface="LubalinforIBM-Book"/>
              </a:rPr>
              <a:t>Systems</a:t>
            </a:r>
            <a:endParaRPr lang="en-US" sz="700" dirty="0">
              <a:solidFill>
                <a:srgbClr val="FFFFFF"/>
              </a:solidFill>
              <a:latin typeface="LubalinforIBM-Book"/>
              <a:ea typeface="ＭＳ Ｐゴシック" charset="0"/>
              <a:cs typeface="LubalinforIBM-Boo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52" y="278608"/>
            <a:ext cx="8887949" cy="2769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72" y="895351"/>
            <a:ext cx="8439080" cy="3845719"/>
          </a:xfrm>
        </p:spPr>
        <p:txBody>
          <a:bodyPr tIns="0" rIns="0" bIns="0"/>
          <a:lstStyle>
            <a:lvl1pPr marL="0" indent="0" algn="l">
              <a:buClr>
                <a:srgbClr val="666666"/>
              </a:buClr>
              <a:buNone/>
              <a:defRPr sz="1600">
                <a:solidFill>
                  <a:srgbClr val="666666"/>
                </a:solidFill>
              </a:defRPr>
            </a:lvl1pPr>
            <a:lvl2pPr marL="341299" indent="-123820">
              <a:buClr>
                <a:srgbClr val="666666"/>
              </a:buClr>
              <a:buFont typeface="Arial" pitchFamily="34" charset="0"/>
              <a:buChar char="•"/>
              <a:defRPr>
                <a:solidFill>
                  <a:srgbClr val="666666"/>
                </a:solidFill>
              </a:defRPr>
            </a:lvl2pPr>
            <a:lvl3pPr marL="573065" indent="-98421">
              <a:buClr>
                <a:srgbClr val="666666"/>
              </a:buClr>
              <a:defRPr>
                <a:solidFill>
                  <a:srgbClr val="666666"/>
                </a:solidFill>
              </a:defRPr>
            </a:lvl3pPr>
            <a:lvl4pPr>
              <a:buClr>
                <a:srgbClr val="666666"/>
              </a:buClr>
              <a:defRPr>
                <a:solidFill>
                  <a:srgbClr val="666666"/>
                </a:solidFill>
              </a:defRPr>
            </a:lvl4pPr>
            <a:lvl5pPr>
              <a:buClr>
                <a:srgbClr val="666666"/>
              </a:buClr>
              <a:defRPr>
                <a:solidFill>
                  <a:srgbClr val="666666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object 26"/>
          <p:cNvSpPr>
            <a:spLocks noGrp="1"/>
          </p:cNvSpPr>
          <p:nvPr>
            <p:ph type="sldNum" sz="quarter" idx="10"/>
          </p:nvPr>
        </p:nvSpPr>
        <p:spPr>
          <a:xfrm>
            <a:off x="8656639" y="4927601"/>
            <a:ext cx="212725" cy="92075"/>
          </a:xfrm>
          <a:prstGeom prst="rect">
            <a:avLst/>
          </a:prstGeom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 sz="600">
                <a:solidFill>
                  <a:schemeClr val="bg1"/>
                </a:solidFill>
                <a:latin typeface="LubalinforIBM-Book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r>
              <a:rPr lang="en-US" altLang="en-US">
                <a:solidFill>
                  <a:srgbClr val="FFFFFF"/>
                </a:solidFill>
              </a:rPr>
              <a:t>|	</a:t>
            </a:r>
            <a:fld id="{893408BB-61EF-9941-8885-50BA0A6D2A77}" type="slidenum">
              <a:rPr lang="en-US" altLang="en-US" b="1" smtClean="0">
                <a:solidFill>
                  <a:srgbClr val="FFFFFF"/>
                </a:solidFill>
                <a:latin typeface="HelvNeue for IBM"/>
              </a:rPr>
              <a:pPr>
                <a:defRPr/>
              </a:pPr>
              <a:t>‹#›</a:t>
            </a:fld>
            <a:endParaRPr lang="en-US" altLang="en-US" b="1">
              <a:solidFill>
                <a:srgbClr val="FFFFFF"/>
              </a:solidFill>
              <a:latin typeface="HelvNeue for IBM"/>
            </a:endParaRPr>
          </a:p>
        </p:txBody>
      </p:sp>
    </p:spTree>
    <p:extLst>
      <p:ext uri="{BB962C8B-B14F-4D97-AF65-F5344CB8AC3E}">
        <p14:creationId xmlns:p14="http://schemas.microsoft.com/office/powerpoint/2010/main" val="1997195674"/>
      </p:ext>
    </p:extLst>
  </p:cSld>
  <p:clrMapOvr>
    <a:masterClrMapping/>
  </p:clrMapOvr>
  <p:transition>
    <p:fade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74" y="877824"/>
            <a:ext cx="4257143" cy="4026028"/>
          </a:xfrm>
        </p:spPr>
        <p:txBody>
          <a:bodyPr/>
          <a:lstStyle>
            <a:lvl4pPr marL="509835" indent="0"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1747" y="877824"/>
            <a:ext cx="4257143" cy="4026028"/>
          </a:xfrm>
        </p:spPr>
        <p:txBody>
          <a:bodyPr/>
          <a:lstStyle>
            <a:lvl4pPr marL="509835" indent="0"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195F61-18A5-496F-99BC-14D9FC7ECCF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Copyright IBM Corporation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237932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50"/>
            <a:ext cx="521589" cy="2114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  <p:pic>
        <p:nvPicPr>
          <p:cNvPr id="8" name="Picture 7" descr="ibm_gry.png"/>
          <p:cNvPicPr>
            <a:picLocks noChangeAspect="1"/>
          </p:cNvPicPr>
          <p:nvPr userDrawn="1"/>
        </p:nvPicPr>
        <p:blipFill>
          <a:blip r:embed="rId4" cstate="email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0045"/>
            <a:ext cx="521589" cy="2114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10684" y="4584701"/>
            <a:ext cx="1620427" cy="47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38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58238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7"/>
            <a:ext cx="8686800" cy="8643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1" y="1136650"/>
            <a:ext cx="8686800" cy="3562350"/>
          </a:xfrm>
        </p:spPr>
        <p:txBody>
          <a:bodyPr/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.AppleSystemUIFont" charset="-120"/>
              <a:buChar char="−"/>
              <a:tabLst/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81636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8454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598823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3"/>
            <a:ext cx="8686800" cy="84658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3949"/>
            <a:ext cx="8686800" cy="3496566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0506850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3"/>
            <a:ext cx="4114800" cy="84658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3949"/>
            <a:ext cx="4114800" cy="3496566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956908918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2443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1134280328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01162"/>
            <a:ext cx="4114800" cy="40383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701162"/>
            <a:ext cx="4114800" cy="3992344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8686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7138277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9557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855437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8686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8616"/>
            <a:ext cx="4114800" cy="356451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8686800" cy="204978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18616"/>
            <a:ext cx="4114800" cy="3564509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8788900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1056894"/>
            <a:ext cx="4114800" cy="3626231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056894"/>
            <a:ext cx="4114800" cy="3626231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862990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8686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8616"/>
            <a:ext cx="1828800" cy="3564508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8686800" cy="204978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18616"/>
            <a:ext cx="1828800" cy="3564508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118616"/>
            <a:ext cx="1828800" cy="3564508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118616"/>
            <a:ext cx="1828800" cy="3564508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6975828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23950"/>
            <a:ext cx="4114800" cy="355917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474976457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23950"/>
            <a:ext cx="1828800" cy="3559174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123950"/>
            <a:ext cx="1828800" cy="3559174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525575478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23950"/>
            <a:ext cx="4114800" cy="347548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3950"/>
            <a:ext cx="1828800" cy="347477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8686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123950"/>
            <a:ext cx="1828800" cy="347477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9797213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23954"/>
            <a:ext cx="4114800" cy="347547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3954"/>
            <a:ext cx="4114800" cy="3475477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502164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328894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260641244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26606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92024"/>
            <a:ext cx="4114800" cy="511308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23955"/>
            <a:ext cx="4114800" cy="346205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0812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953551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607568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149176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28661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1091205935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387804165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5"/>
            <a:ext cx="1828800" cy="3474770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732510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7"/>
            <a:ext cx="8686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23954"/>
            <a:ext cx="1828800" cy="3446933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1123954"/>
            <a:ext cx="6400800" cy="33670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92491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23954"/>
            <a:ext cx="1828800" cy="3446933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202568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23954"/>
            <a:ext cx="1828800" cy="3475477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3954"/>
            <a:ext cx="1828800" cy="3457190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939981713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23954"/>
            <a:ext cx="1828800" cy="3475477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3954"/>
            <a:ext cx="1828800" cy="3457190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123953"/>
            <a:ext cx="4215008" cy="3423439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2943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1306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908481132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233655354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0408AE91-D7AE-A745-86FC-C38E5AC46DFA}"/>
              </a:ext>
            </a:extLst>
          </p:cNvPr>
          <p:cNvSpPr/>
          <p:nvPr userDrawn="1"/>
        </p:nvSpPr>
        <p:spPr>
          <a:xfrm>
            <a:off x="380143" y="4691165"/>
            <a:ext cx="631347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600" dirty="0"/>
              <a:t>IBM Cloud / © 2018 IBM Corporation  </a:t>
            </a:r>
            <a:r>
              <a:rPr lang="en-US" sz="600" dirty="0"/>
              <a:t>IBM and Business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1445427962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5798752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88679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762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5474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455474"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293091" y="902317"/>
            <a:ext cx="8165110" cy="3810051"/>
          </a:xfrm>
        </p:spPr>
        <p:txBody>
          <a:bodyPr/>
          <a:lstStyle>
            <a:lvl2pPr marL="397023" indent="-158174">
              <a:buClr>
                <a:schemeClr val="tx1"/>
              </a:buClr>
              <a:buSzPct val="90000"/>
              <a:buFont typeface=".AppleSystemUIFont" charset="-120"/>
              <a:buChar char="–"/>
              <a:defRPr/>
            </a:lvl2pPr>
            <a:lvl3pPr marL="591566" indent="-172462">
              <a:buFont typeface="LucidaGrande" charset="0"/>
              <a:buChar char="-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290669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246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3835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6139318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8403728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939236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2303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28819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111375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4927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5115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922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159694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3315506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8656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7693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960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742464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1661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16013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51560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337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213487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21350569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70941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2858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2094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8822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1300"/>
            <a:ext cx="521589" cy="2114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10747" y="4604932"/>
            <a:ext cx="1574103" cy="3989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3501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8257568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20346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6315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54480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930425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56515437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381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386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969462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98220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989037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65241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52472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91450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7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54480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67525579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71696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618308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6954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3555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7684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997114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58938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3500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9688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3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36601713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2192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90001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04835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04229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27046409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4254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08651536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3407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592248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8294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Cloud / DOC ID / Month XX, 2017 / © 2017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25680613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2094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28659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  <p:pic>
        <p:nvPicPr>
          <p:cNvPr id="6" name="Picture 5" descr="ibm_gry.png"/>
          <p:cNvPicPr>
            <a:picLocks noChangeAspect="1"/>
          </p:cNvPicPr>
          <p:nvPr userDrawn="1"/>
        </p:nvPicPr>
        <p:blipFill>
          <a:blip r:embed="rId3" cstate="email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0045"/>
            <a:ext cx="521589" cy="2114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10684" y="4584701"/>
            <a:ext cx="1620427" cy="47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4995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42031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008104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682930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4494907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9824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24376361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376247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3917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147501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858454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0921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0520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10182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87260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30447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1286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659833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3604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8235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8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DOC ID / Month XX, 2017 / © 2017 IBM Corporation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52116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58000" y="4832418"/>
            <a:ext cx="20574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058252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14879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0535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9279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750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4989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32970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112024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24051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03830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26" Type="http://schemas.openxmlformats.org/officeDocument/2006/relationships/slideLayout" Target="../slideLayouts/slideLayout61.xml"/><Relationship Id="rId3" Type="http://schemas.openxmlformats.org/officeDocument/2006/relationships/slideLayout" Target="../slideLayouts/slideLayout38.xml"/><Relationship Id="rId21" Type="http://schemas.openxmlformats.org/officeDocument/2006/relationships/slideLayout" Target="../slideLayouts/slideLayout56.xml"/><Relationship Id="rId34" Type="http://schemas.openxmlformats.org/officeDocument/2006/relationships/slideLayout" Target="../slideLayouts/slideLayout69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5" Type="http://schemas.openxmlformats.org/officeDocument/2006/relationships/slideLayout" Target="../slideLayouts/slideLayout60.xml"/><Relationship Id="rId33" Type="http://schemas.openxmlformats.org/officeDocument/2006/relationships/slideLayout" Target="../slideLayouts/slideLayout68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55.xml"/><Relationship Id="rId29" Type="http://schemas.openxmlformats.org/officeDocument/2006/relationships/slideLayout" Target="../slideLayouts/slideLayout64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24" Type="http://schemas.openxmlformats.org/officeDocument/2006/relationships/slideLayout" Target="../slideLayouts/slideLayout59.xml"/><Relationship Id="rId32" Type="http://schemas.openxmlformats.org/officeDocument/2006/relationships/slideLayout" Target="../slideLayouts/slideLayout67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23" Type="http://schemas.openxmlformats.org/officeDocument/2006/relationships/slideLayout" Target="../slideLayouts/slideLayout58.xml"/><Relationship Id="rId28" Type="http://schemas.openxmlformats.org/officeDocument/2006/relationships/slideLayout" Target="../slideLayouts/slideLayout63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54.xml"/><Relationship Id="rId31" Type="http://schemas.openxmlformats.org/officeDocument/2006/relationships/slideLayout" Target="../slideLayouts/slideLayout66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Relationship Id="rId22" Type="http://schemas.openxmlformats.org/officeDocument/2006/relationships/slideLayout" Target="../slideLayouts/slideLayout57.xml"/><Relationship Id="rId27" Type="http://schemas.openxmlformats.org/officeDocument/2006/relationships/slideLayout" Target="../slideLayouts/slideLayout62.xml"/><Relationship Id="rId30" Type="http://schemas.openxmlformats.org/officeDocument/2006/relationships/slideLayout" Target="../slideLayouts/slideLayout65.xml"/><Relationship Id="rId35" Type="http://schemas.openxmlformats.org/officeDocument/2006/relationships/slideLayout" Target="../slideLayouts/slideLayout7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26" Type="http://schemas.openxmlformats.org/officeDocument/2006/relationships/slideLayout" Target="../slideLayouts/slideLayout96.xml"/><Relationship Id="rId39" Type="http://schemas.openxmlformats.org/officeDocument/2006/relationships/theme" Target="../theme/theme3.xml"/><Relationship Id="rId3" Type="http://schemas.openxmlformats.org/officeDocument/2006/relationships/slideLayout" Target="../slideLayouts/slideLayout73.xml"/><Relationship Id="rId21" Type="http://schemas.openxmlformats.org/officeDocument/2006/relationships/slideLayout" Target="../slideLayouts/slideLayout91.xml"/><Relationship Id="rId3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5" Type="http://schemas.openxmlformats.org/officeDocument/2006/relationships/slideLayout" Target="../slideLayouts/slideLayout95.xml"/><Relationship Id="rId33" Type="http://schemas.openxmlformats.org/officeDocument/2006/relationships/slideLayout" Target="../slideLayouts/slideLayout103.xml"/><Relationship Id="rId38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slideLayout" Target="../slideLayouts/slideLayout90.xml"/><Relationship Id="rId29" Type="http://schemas.openxmlformats.org/officeDocument/2006/relationships/slideLayout" Target="../slideLayouts/slideLayout99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24" Type="http://schemas.openxmlformats.org/officeDocument/2006/relationships/slideLayout" Target="../slideLayouts/slideLayout94.xml"/><Relationship Id="rId32" Type="http://schemas.openxmlformats.org/officeDocument/2006/relationships/slideLayout" Target="../slideLayouts/slideLayout102.xml"/><Relationship Id="rId37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23" Type="http://schemas.openxmlformats.org/officeDocument/2006/relationships/slideLayout" Target="../slideLayouts/slideLayout93.xml"/><Relationship Id="rId28" Type="http://schemas.openxmlformats.org/officeDocument/2006/relationships/slideLayout" Target="../slideLayouts/slideLayout98.xml"/><Relationship Id="rId36" Type="http://schemas.openxmlformats.org/officeDocument/2006/relationships/slideLayout" Target="../slideLayouts/slideLayout106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3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Relationship Id="rId22" Type="http://schemas.openxmlformats.org/officeDocument/2006/relationships/slideLayout" Target="../slideLayouts/slideLayout92.xml"/><Relationship Id="rId27" Type="http://schemas.openxmlformats.org/officeDocument/2006/relationships/slideLayout" Target="../slideLayouts/slideLayout97.xml"/><Relationship Id="rId30" Type="http://schemas.openxmlformats.org/officeDocument/2006/relationships/slideLayout" Target="../slideLayouts/slideLayout100.xml"/><Relationship Id="rId35" Type="http://schemas.openxmlformats.org/officeDocument/2006/relationships/slideLayout" Target="../slideLayouts/slideLayout10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slideLayout" Target="../slideLayouts/slideLayout121.xml"/><Relationship Id="rId18" Type="http://schemas.openxmlformats.org/officeDocument/2006/relationships/slideLayout" Target="../slideLayouts/slideLayout126.xml"/><Relationship Id="rId26" Type="http://schemas.openxmlformats.org/officeDocument/2006/relationships/slideLayout" Target="../slideLayouts/slideLayout134.xml"/><Relationship Id="rId39" Type="http://schemas.openxmlformats.org/officeDocument/2006/relationships/theme" Target="../theme/theme4.xml"/><Relationship Id="rId3" Type="http://schemas.openxmlformats.org/officeDocument/2006/relationships/slideLayout" Target="../slideLayouts/slideLayout111.xml"/><Relationship Id="rId21" Type="http://schemas.openxmlformats.org/officeDocument/2006/relationships/slideLayout" Target="../slideLayouts/slideLayout129.xml"/><Relationship Id="rId34" Type="http://schemas.openxmlformats.org/officeDocument/2006/relationships/slideLayout" Target="../slideLayouts/slideLayout142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17" Type="http://schemas.openxmlformats.org/officeDocument/2006/relationships/slideLayout" Target="../slideLayouts/slideLayout125.xml"/><Relationship Id="rId25" Type="http://schemas.openxmlformats.org/officeDocument/2006/relationships/slideLayout" Target="../slideLayouts/slideLayout133.xml"/><Relationship Id="rId33" Type="http://schemas.openxmlformats.org/officeDocument/2006/relationships/slideLayout" Target="../slideLayouts/slideLayout141.xml"/><Relationship Id="rId38" Type="http://schemas.openxmlformats.org/officeDocument/2006/relationships/slideLayout" Target="../slideLayouts/slideLayout146.xml"/><Relationship Id="rId2" Type="http://schemas.openxmlformats.org/officeDocument/2006/relationships/slideLayout" Target="../slideLayouts/slideLayout110.xml"/><Relationship Id="rId16" Type="http://schemas.openxmlformats.org/officeDocument/2006/relationships/slideLayout" Target="../slideLayouts/slideLayout124.xml"/><Relationship Id="rId20" Type="http://schemas.openxmlformats.org/officeDocument/2006/relationships/slideLayout" Target="../slideLayouts/slideLayout128.xml"/><Relationship Id="rId29" Type="http://schemas.openxmlformats.org/officeDocument/2006/relationships/slideLayout" Target="../slideLayouts/slideLayout137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24" Type="http://schemas.openxmlformats.org/officeDocument/2006/relationships/slideLayout" Target="../slideLayouts/slideLayout132.xml"/><Relationship Id="rId32" Type="http://schemas.openxmlformats.org/officeDocument/2006/relationships/slideLayout" Target="../slideLayouts/slideLayout140.xml"/><Relationship Id="rId37" Type="http://schemas.openxmlformats.org/officeDocument/2006/relationships/slideLayout" Target="../slideLayouts/slideLayout145.xml"/><Relationship Id="rId5" Type="http://schemas.openxmlformats.org/officeDocument/2006/relationships/slideLayout" Target="../slideLayouts/slideLayout113.xml"/><Relationship Id="rId15" Type="http://schemas.openxmlformats.org/officeDocument/2006/relationships/slideLayout" Target="../slideLayouts/slideLayout123.xml"/><Relationship Id="rId23" Type="http://schemas.openxmlformats.org/officeDocument/2006/relationships/slideLayout" Target="../slideLayouts/slideLayout131.xml"/><Relationship Id="rId28" Type="http://schemas.openxmlformats.org/officeDocument/2006/relationships/slideLayout" Target="../slideLayouts/slideLayout136.xml"/><Relationship Id="rId36" Type="http://schemas.openxmlformats.org/officeDocument/2006/relationships/slideLayout" Target="../slideLayouts/slideLayout144.xml"/><Relationship Id="rId10" Type="http://schemas.openxmlformats.org/officeDocument/2006/relationships/slideLayout" Target="../slideLayouts/slideLayout118.xml"/><Relationship Id="rId19" Type="http://schemas.openxmlformats.org/officeDocument/2006/relationships/slideLayout" Target="../slideLayouts/slideLayout127.xml"/><Relationship Id="rId31" Type="http://schemas.openxmlformats.org/officeDocument/2006/relationships/slideLayout" Target="../slideLayouts/slideLayout139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Relationship Id="rId14" Type="http://schemas.openxmlformats.org/officeDocument/2006/relationships/slideLayout" Target="../slideLayouts/slideLayout122.xml"/><Relationship Id="rId22" Type="http://schemas.openxmlformats.org/officeDocument/2006/relationships/slideLayout" Target="../slideLayouts/slideLayout130.xml"/><Relationship Id="rId27" Type="http://schemas.openxmlformats.org/officeDocument/2006/relationships/slideLayout" Target="../slideLayouts/slideLayout135.xml"/><Relationship Id="rId30" Type="http://schemas.openxmlformats.org/officeDocument/2006/relationships/slideLayout" Target="../slideLayouts/slideLayout138.xml"/><Relationship Id="rId35" Type="http://schemas.openxmlformats.org/officeDocument/2006/relationships/slideLayout" Target="../slideLayouts/slideLayout143.xml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/>
              <a:t>IBM Cloud / DOC ID / Month XX, 2017 / © 2017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17404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819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2" r:id="rId30"/>
    <p:sldLayoutId id="2147483703" r:id="rId31"/>
    <p:sldLayoutId id="2147483704" r:id="rId32"/>
    <p:sldLayoutId id="2147483705" r:id="rId33"/>
    <p:sldLayoutId id="2147483822" r:id="rId34"/>
    <p:sldLayoutId id="2147483707" r:id="rId35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851100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818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  <p:sldLayoutId id="2147483727" r:id="rId18"/>
    <p:sldLayoutId id="2147483728" r:id="rId19"/>
    <p:sldLayoutId id="2147483729" r:id="rId20"/>
    <p:sldLayoutId id="2147483730" r:id="rId21"/>
    <p:sldLayoutId id="2147483731" r:id="rId22"/>
    <p:sldLayoutId id="2147483732" r:id="rId23"/>
    <p:sldLayoutId id="2147483733" r:id="rId24"/>
    <p:sldLayoutId id="2147483734" r:id="rId25"/>
    <p:sldLayoutId id="2147483735" r:id="rId26"/>
    <p:sldLayoutId id="2147483736" r:id="rId27"/>
    <p:sldLayoutId id="2147483737" r:id="rId28"/>
    <p:sldLayoutId id="2147483738" r:id="rId29"/>
    <p:sldLayoutId id="2147483739" r:id="rId30"/>
    <p:sldLayoutId id="2147483740" r:id="rId31"/>
    <p:sldLayoutId id="2147483741" r:id="rId32"/>
    <p:sldLayoutId id="2147483742" r:id="rId33"/>
    <p:sldLayoutId id="2147483823" r:id="rId34"/>
    <p:sldLayoutId id="2147483744" r:id="rId35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163973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  <p:sldLayoutId id="2147483763" r:id="rId18"/>
    <p:sldLayoutId id="2147483764" r:id="rId19"/>
    <p:sldLayoutId id="2147483765" r:id="rId20"/>
    <p:sldLayoutId id="2147483766" r:id="rId21"/>
    <p:sldLayoutId id="2147483767" r:id="rId22"/>
    <p:sldLayoutId id="2147483768" r:id="rId23"/>
    <p:sldLayoutId id="2147483769" r:id="rId24"/>
    <p:sldLayoutId id="2147483770" r:id="rId25"/>
    <p:sldLayoutId id="2147483771" r:id="rId26"/>
    <p:sldLayoutId id="2147483772" r:id="rId27"/>
    <p:sldLayoutId id="2147483773" r:id="rId28"/>
    <p:sldLayoutId id="2147483774" r:id="rId29"/>
    <p:sldLayoutId id="2147483775" r:id="rId30"/>
    <p:sldLayoutId id="2147483776" r:id="rId31"/>
    <p:sldLayoutId id="2147483777" r:id="rId32"/>
    <p:sldLayoutId id="2147483778" r:id="rId33"/>
    <p:sldLayoutId id="2147483824" r:id="rId34"/>
    <p:sldLayoutId id="2147483780" r:id="rId35"/>
    <p:sldLayoutId id="2147483832" r:id="rId36"/>
    <p:sldLayoutId id="2147483833" r:id="rId37"/>
    <p:sldLayoutId id="2147483834" r:id="rId38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8686800" cy="37148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03332"/>
            <a:ext cx="8686800" cy="39889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827" r:id="rId2"/>
    <p:sldLayoutId id="2147483800" r:id="rId3"/>
    <p:sldLayoutId id="2147483783" r:id="rId4"/>
    <p:sldLayoutId id="2147483817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  <p:sldLayoutId id="2147483797" r:id="rId18"/>
    <p:sldLayoutId id="2147483798" r:id="rId19"/>
    <p:sldLayoutId id="2147483799" r:id="rId20"/>
    <p:sldLayoutId id="2147483801" r:id="rId21"/>
    <p:sldLayoutId id="2147483802" r:id="rId22"/>
    <p:sldLayoutId id="2147483803" r:id="rId23"/>
    <p:sldLayoutId id="2147483804" r:id="rId24"/>
    <p:sldLayoutId id="2147483805" r:id="rId25"/>
    <p:sldLayoutId id="2147483806" r:id="rId26"/>
    <p:sldLayoutId id="2147483807" r:id="rId27"/>
    <p:sldLayoutId id="2147483808" r:id="rId28"/>
    <p:sldLayoutId id="2147483809" r:id="rId29"/>
    <p:sldLayoutId id="2147483810" r:id="rId30"/>
    <p:sldLayoutId id="2147483811" r:id="rId31"/>
    <p:sldLayoutId id="2147483812" r:id="rId32"/>
    <p:sldLayoutId id="2147483813" r:id="rId33"/>
    <p:sldLayoutId id="2147483814" r:id="rId34"/>
    <p:sldLayoutId id="2147483825" r:id="rId35"/>
    <p:sldLayoutId id="2147483816" r:id="rId36"/>
    <p:sldLayoutId id="2147483829" r:id="rId37"/>
    <p:sldLayoutId id="2147483830" r:id="rId38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3679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03332"/>
            <a:ext cx="8686800" cy="39889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6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6.xml"/><Relationship Id="rId6" Type="http://schemas.openxmlformats.org/officeDocument/2006/relationships/image" Target="../media/image11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/>
          </p:cNvSpPr>
          <p:nvPr/>
        </p:nvSpPr>
        <p:spPr bwMode="auto">
          <a:xfrm>
            <a:off x="8564850" y="4892764"/>
            <a:ext cx="182342" cy="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26789" tIns="26789" rIns="26789" bIns="26789">
            <a:spAutoFit/>
          </a:bodyPr>
          <a:lstStyle>
            <a:lvl1pPr>
              <a:defRPr sz="5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 defTabSz="307777" fontAlgn="base">
              <a:spcBef>
                <a:spcPct val="0"/>
              </a:spcBef>
              <a:spcAft>
                <a:spcPct val="0"/>
              </a:spcAft>
            </a:pPr>
            <a:fld id="{AD765F9D-9C1E-A649-8CE3-03436531233E}" type="slidenum">
              <a:rPr lang="en-US" altLang="en-US" sz="900" b="1">
                <a:solidFill>
                  <a:srgbClr val="0090CC"/>
                </a:solidFill>
                <a:latin typeface="Arial" charset="0"/>
                <a:ea typeface="Arial" charset="0"/>
                <a:cs typeface="Arial" charset="0"/>
                <a:sym typeface="Helvetica" charset="0"/>
              </a:rPr>
              <a:pPr algn="ctr" defTabSz="307777"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 sz="900" b="1">
              <a:solidFill>
                <a:srgbClr val="0090CC"/>
              </a:solidFill>
              <a:latin typeface="Arial" charset="0"/>
              <a:ea typeface="Arial" charset="0"/>
              <a:cs typeface="Arial" charset="0"/>
              <a:sym typeface="Helvetica" charset="0"/>
            </a:endParaRPr>
          </a:p>
        </p:txBody>
      </p:sp>
      <p:sp>
        <p:nvSpPr>
          <p:cNvPr id="9218" name="Rectangle 2"/>
          <p:cNvSpPr>
            <a:spLocks/>
          </p:cNvSpPr>
          <p:nvPr/>
        </p:nvSpPr>
        <p:spPr bwMode="auto">
          <a:xfrm>
            <a:off x="496491" y="1460303"/>
            <a:ext cx="8100418" cy="1968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857250" indent="-857250">
              <a:defRPr sz="5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>
              <a:defRPr sz="5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>
              <a:defRPr sz="5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>
              <a:defRPr sz="5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>
              <a:defRPr sz="5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defTabSz="307777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endParaRPr lang="en-US" altLang="en-US" sz="1500">
              <a:solidFill>
                <a:srgbClr val="00AFD9"/>
              </a:solidFill>
              <a:latin typeface="Arial" charset="0"/>
              <a:ea typeface="Arial" charset="0"/>
              <a:cs typeface="Arial" charset="0"/>
              <a:sym typeface="Helvetica Neue for IBM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/>
          <a:p>
            <a:pPr lvl="0"/>
            <a:r>
              <a:rPr lang="en-US" sz="3750" b="1" dirty="0">
                <a:latin typeface="Arial" charset="0"/>
                <a:sym typeface="Helvetica Neue for IBM Light" charset="0"/>
              </a:rPr>
              <a:t>HELM</a:t>
            </a:r>
            <a:br>
              <a:rPr lang="en-US" sz="3750" b="1" dirty="0">
                <a:latin typeface="Arial" charset="0"/>
                <a:sym typeface="Helvetica Neue for IBM Light" charset="0"/>
              </a:rPr>
            </a:br>
            <a:r>
              <a:rPr lang="en-US" sz="1500" i="1" dirty="0">
                <a:latin typeface="Arial" charset="0"/>
                <a:sym typeface="Helvetica Neue for IBM Light" charset="0"/>
              </a:rPr>
              <a:t>Charts, Tiller and repos</a:t>
            </a:r>
          </a:p>
        </p:txBody>
      </p:sp>
    </p:spTree>
    <p:extLst>
      <p:ext uri="{BB962C8B-B14F-4D97-AF65-F5344CB8AC3E}">
        <p14:creationId xmlns:p14="http://schemas.microsoft.com/office/powerpoint/2010/main" val="3155547518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Cloud Private catalog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5474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455474"/>
              <a:t>10</a:t>
            </a:fld>
            <a:endParaRPr lang="en-US" dirty="0">
              <a:solidFill>
                <a:srgbClr val="6D7777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1748800" y="1249426"/>
            <a:ext cx="5253493" cy="31149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48801" y="912796"/>
            <a:ext cx="2090637" cy="222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44" dirty="0">
                <a:latin typeface="IBM Plex Mono" panose="020B0509050000000000" pitchFamily="49" charset="0"/>
              </a:rPr>
              <a:t>https://&lt;master&gt;:8443/catalog</a:t>
            </a:r>
          </a:p>
        </p:txBody>
      </p:sp>
    </p:spTree>
    <p:extLst>
      <p:ext uri="{BB962C8B-B14F-4D97-AF65-F5344CB8AC3E}">
        <p14:creationId xmlns:p14="http://schemas.microsoft.com/office/powerpoint/2010/main" val="2627593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Helm </a:t>
            </a:r>
            <a:r>
              <a:rPr lang="mr-IN" dirty="0"/>
              <a:t>–</a:t>
            </a:r>
            <a:r>
              <a:rPr lang="en-US" dirty="0"/>
              <a:t> A package manager for Kubernetes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500" dirty="0"/>
              <a:t>What is a package manager?</a:t>
            </a:r>
          </a:p>
          <a:p>
            <a:pPr lvl="1"/>
            <a:r>
              <a:rPr lang="en-US" sz="1500" dirty="0"/>
              <a:t>Automates the process of installing, configuring, upgrading, and removing computer programs</a:t>
            </a:r>
          </a:p>
          <a:p>
            <a:pPr lvl="2"/>
            <a:r>
              <a:rPr lang="en-US" sz="1250" dirty="0"/>
              <a:t>Examples: Red Hat Package Manager (RPM), Homebrew, Windows </a:t>
            </a:r>
            <a:r>
              <a:rPr lang="en-US" sz="1250" dirty="0" err="1"/>
              <a:t>Pkgmgr</a:t>
            </a:r>
            <a:r>
              <a:rPr lang="en-US" sz="1250" dirty="0"/>
              <a:t>/</a:t>
            </a:r>
            <a:r>
              <a:rPr lang="en-US" sz="1250" dirty="0" err="1"/>
              <a:t>PackageManagement</a:t>
            </a:r>
            <a:endParaRPr lang="en-US" sz="1250" dirty="0"/>
          </a:p>
          <a:p>
            <a:r>
              <a:rPr lang="en-US" sz="1500" dirty="0"/>
              <a:t>Helm enables multiple Kubernetes resources to be created with a single command</a:t>
            </a:r>
          </a:p>
          <a:p>
            <a:pPr lvl="1"/>
            <a:r>
              <a:rPr lang="en-US" sz="1500" dirty="0"/>
              <a:t>Deploying an application often involves creating and configuring multiple resources</a:t>
            </a:r>
          </a:p>
          <a:p>
            <a:pPr lvl="1"/>
            <a:r>
              <a:rPr lang="en-US" sz="1500" dirty="0"/>
              <a:t>A Helm chart defines multiple resources as a set</a:t>
            </a:r>
          </a:p>
          <a:p>
            <a:r>
              <a:rPr lang="en-US" sz="1500" dirty="0"/>
              <a:t>An application in Kubernetes typically consists of (at least) two resource types</a:t>
            </a:r>
          </a:p>
          <a:p>
            <a:pPr lvl="1"/>
            <a:r>
              <a:rPr lang="en-US" sz="1500" dirty="0"/>
              <a:t>Deployment </a:t>
            </a:r>
            <a:r>
              <a:rPr lang="mr-IN" sz="1500" dirty="0"/>
              <a:t>–</a:t>
            </a:r>
            <a:r>
              <a:rPr lang="en-US" sz="1500" dirty="0"/>
              <a:t> Describes a set of pods to be deployed together</a:t>
            </a:r>
          </a:p>
          <a:p>
            <a:pPr lvl="1"/>
            <a:r>
              <a:rPr lang="en-US" sz="1500" dirty="0"/>
              <a:t>Services </a:t>
            </a:r>
            <a:r>
              <a:rPr lang="mr-IN" sz="1500" dirty="0"/>
              <a:t>–</a:t>
            </a:r>
            <a:r>
              <a:rPr lang="en-US" sz="1500" dirty="0"/>
              <a:t> Endpoints for accessing the APIs in those pods</a:t>
            </a:r>
          </a:p>
          <a:p>
            <a:pPr lvl="1"/>
            <a:r>
              <a:rPr lang="en-US" sz="1500" dirty="0"/>
              <a:t>Could also include </a:t>
            </a:r>
            <a:r>
              <a:rPr lang="en-US" sz="1500" dirty="0" err="1"/>
              <a:t>ConfigMaps</a:t>
            </a:r>
            <a:r>
              <a:rPr lang="en-US" sz="1500" dirty="0"/>
              <a:t>, Secrets, Ingress, etc.</a:t>
            </a:r>
          </a:p>
          <a:p>
            <a:r>
              <a:rPr lang="en-US" sz="1500" dirty="0"/>
              <a:t>A default chart for an application consists of a deployment template and a service template</a:t>
            </a:r>
          </a:p>
          <a:p>
            <a:pPr lvl="1"/>
            <a:r>
              <a:rPr lang="en-US" sz="1500" dirty="0"/>
              <a:t>The chart creates all of these resources in a Kubernetes cluster as a set</a:t>
            </a:r>
          </a:p>
          <a:p>
            <a:pPr lvl="1"/>
            <a:r>
              <a:rPr lang="en-US" sz="1500" dirty="0"/>
              <a:t>Rather than manually having to create each one separately via </a:t>
            </a:r>
            <a:r>
              <a:rPr lang="en-US" sz="1500" dirty="0" err="1">
                <a:latin typeface="Courier" charset="0"/>
                <a:ea typeface="Courier" charset="0"/>
                <a:cs typeface="Courier" charset="0"/>
              </a:rPr>
              <a:t>kubectl</a:t>
            </a:r>
            <a:endParaRPr lang="en-US" sz="15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830892" y="4927472"/>
            <a:ext cx="38472" cy="92333"/>
          </a:xfrm>
        </p:spPr>
        <p:txBody>
          <a:bodyPr/>
          <a:lstStyle/>
          <a:p>
            <a:pPr>
              <a:defRPr/>
            </a:pPr>
            <a:fld id="{11A68DD8-55F1-4DDB-A894-47428CF8036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5622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Helm Terminology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8DD8-55F1-4DDB-A894-47428CF8036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125" b="1" dirty="0"/>
              <a:t>Helm </a:t>
            </a:r>
            <a:r>
              <a:rPr lang="mr-IN" sz="1125" b="1" dirty="0"/>
              <a:t>–</a:t>
            </a:r>
            <a:r>
              <a:rPr lang="en-US" sz="1125" b="1" dirty="0"/>
              <a:t> The CLI</a:t>
            </a:r>
          </a:p>
          <a:p>
            <a:pPr lvl="1"/>
            <a:r>
              <a:rPr lang="en-US" sz="1125" dirty="0"/>
              <a:t>Helm installs charts into Kubernetes, creating a new release for each installation</a:t>
            </a:r>
          </a:p>
          <a:p>
            <a:pPr lvl="1"/>
            <a:r>
              <a:rPr lang="en-US" sz="1125" dirty="0"/>
              <a:t>To find new charts, search Helm chart repositories</a:t>
            </a:r>
          </a:p>
          <a:p>
            <a:r>
              <a:rPr lang="en-US" sz="1125" b="1" dirty="0"/>
              <a:t>Chart </a:t>
            </a:r>
            <a:r>
              <a:rPr lang="mr-IN" sz="1125" b="1" dirty="0"/>
              <a:t>–</a:t>
            </a:r>
            <a:r>
              <a:rPr lang="en-US" sz="1125" b="1" dirty="0"/>
              <a:t> The application package</a:t>
            </a:r>
          </a:p>
          <a:p>
            <a:pPr lvl="1"/>
            <a:r>
              <a:rPr lang="en-US" sz="1125" dirty="0"/>
              <a:t>Templates for a set of resources necessary to run an application</a:t>
            </a:r>
          </a:p>
          <a:p>
            <a:pPr lvl="1"/>
            <a:r>
              <a:rPr lang="en-US" sz="1125" dirty="0"/>
              <a:t>The chart includes a values file that configures the resources</a:t>
            </a:r>
          </a:p>
          <a:p>
            <a:r>
              <a:rPr lang="en-US" sz="1125" b="1" dirty="0"/>
              <a:t>Repository </a:t>
            </a:r>
            <a:r>
              <a:rPr lang="mr-IN" sz="1125" b="1" dirty="0"/>
              <a:t>–</a:t>
            </a:r>
            <a:r>
              <a:rPr lang="en-US" sz="1125" b="1" dirty="0"/>
              <a:t> The library</a:t>
            </a:r>
          </a:p>
          <a:p>
            <a:pPr lvl="1"/>
            <a:r>
              <a:rPr lang="en-US" sz="1125" dirty="0"/>
              <a:t>Storage for Helm charts</a:t>
            </a:r>
          </a:p>
          <a:p>
            <a:pPr lvl="1"/>
            <a:r>
              <a:rPr lang="en-US" sz="1125" dirty="0">
                <a:latin typeface="Courier" charset="0"/>
                <a:ea typeface="Courier" charset="0"/>
                <a:cs typeface="Courier" charset="0"/>
              </a:rPr>
              <a:t>stable</a:t>
            </a:r>
            <a:r>
              <a:rPr lang="en-US" sz="1125" dirty="0"/>
              <a:t> </a:t>
            </a:r>
            <a:r>
              <a:rPr lang="mr-IN" sz="1125" dirty="0"/>
              <a:t>–</a:t>
            </a:r>
            <a:r>
              <a:rPr lang="en-US" sz="1125" dirty="0"/>
              <a:t> The namespace of the hub for official charts</a:t>
            </a:r>
          </a:p>
          <a:p>
            <a:r>
              <a:rPr lang="en-US" sz="1125" b="1" dirty="0"/>
              <a:t>Release </a:t>
            </a:r>
            <a:r>
              <a:rPr lang="mr-IN" sz="1125" b="1" dirty="0"/>
              <a:t>–</a:t>
            </a:r>
            <a:r>
              <a:rPr lang="en-US" sz="1125" b="1" dirty="0"/>
              <a:t> The application runtime</a:t>
            </a:r>
          </a:p>
          <a:p>
            <a:pPr lvl="1"/>
            <a:r>
              <a:rPr lang="en-US" sz="1125" dirty="0"/>
              <a:t>An instance of a chart running in a Kubernetes cluster</a:t>
            </a:r>
          </a:p>
          <a:p>
            <a:pPr lvl="1"/>
            <a:r>
              <a:rPr lang="en-US" sz="1125" dirty="0"/>
              <a:t>The same chart installed multiple times creates many releases</a:t>
            </a:r>
          </a:p>
          <a:p>
            <a:r>
              <a:rPr lang="en-US" sz="1125" b="1" dirty="0"/>
              <a:t>Tiller </a:t>
            </a:r>
            <a:r>
              <a:rPr lang="mr-IN" sz="1125" b="1" dirty="0"/>
              <a:t>–</a:t>
            </a:r>
            <a:r>
              <a:rPr lang="en-US" sz="1125" b="1" dirty="0"/>
              <a:t> The server-side engine</a:t>
            </a:r>
          </a:p>
          <a:p>
            <a:pPr lvl="1"/>
            <a:r>
              <a:rPr lang="en-US" sz="1125" dirty="0"/>
              <a:t>Helm templating engine, runs in a pod in a Kubernetes cluster</a:t>
            </a:r>
          </a:p>
          <a:p>
            <a:pPr lvl="1"/>
            <a:r>
              <a:rPr lang="en-US" sz="1125" dirty="0"/>
              <a:t>Tiller processes the chart to generate the resource manifests, then installs the release into the cluster</a:t>
            </a:r>
          </a:p>
          <a:p>
            <a:pPr lvl="1"/>
            <a:r>
              <a:rPr lang="en-US" sz="1125" dirty="0"/>
              <a:t>Tiller stores each release as a Kubernetes </a:t>
            </a:r>
            <a:r>
              <a:rPr lang="en-US" sz="1125" dirty="0" err="1"/>
              <a:t>config</a:t>
            </a:r>
            <a:r>
              <a:rPr lang="en-US" sz="1125" dirty="0"/>
              <a:t> map</a:t>
            </a:r>
          </a:p>
          <a:p>
            <a:endParaRPr lang="en-US" sz="1125" dirty="0"/>
          </a:p>
        </p:txBody>
      </p:sp>
      <p:grpSp>
        <p:nvGrpSpPr>
          <p:cNvPr id="6" name="Group 5"/>
          <p:cNvGrpSpPr/>
          <p:nvPr/>
        </p:nvGrpSpPr>
        <p:grpSpPr>
          <a:xfrm>
            <a:off x="5851800" y="1309386"/>
            <a:ext cx="3173138" cy="2851059"/>
            <a:chOff x="7802401" y="2021932"/>
            <a:chExt cx="4230850" cy="3801412"/>
          </a:xfrm>
        </p:grpSpPr>
        <p:sp>
          <p:nvSpPr>
            <p:cNvPr id="11" name="Rectangle 10"/>
            <p:cNvSpPr/>
            <p:nvPr/>
          </p:nvSpPr>
          <p:spPr bwMode="auto">
            <a:xfrm>
              <a:off x="7802402" y="4465519"/>
              <a:ext cx="4230849" cy="1357825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46077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50" b="1" dirty="0">
                  <a:latin typeface="Arial" panose="020B0604020202020204" pitchFamily="34" charset="0"/>
                </a:rPr>
                <a:t>Kubernetes </a:t>
              </a:r>
              <a:br>
                <a:rPr lang="en-US" sz="750" b="1" dirty="0">
                  <a:latin typeface="Arial" panose="020B0604020202020204" pitchFamily="34" charset="0"/>
                </a:rPr>
              </a:br>
              <a:r>
                <a:rPr lang="en-US" sz="750" b="1" dirty="0">
                  <a:latin typeface="Arial" panose="020B0604020202020204" pitchFamily="34" charset="0"/>
                </a:rPr>
                <a:t>cluster</a:t>
              </a:r>
            </a:p>
          </p:txBody>
        </p:sp>
        <p:pic>
          <p:nvPicPr>
            <p:cNvPr id="12" name="Picture 2" descr="mage result for kubernetes helm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0405" y="3112568"/>
              <a:ext cx="961163" cy="998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ounded Rectangle 13"/>
            <p:cNvSpPr/>
            <p:nvPr/>
          </p:nvSpPr>
          <p:spPr bwMode="auto">
            <a:xfrm>
              <a:off x="7802401" y="2021932"/>
              <a:ext cx="1408176" cy="73152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6077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50" dirty="0">
                  <a:latin typeface="Arial" panose="020B0604020202020204" pitchFamily="34" charset="0"/>
                </a:rPr>
                <a:t>Chart</a:t>
              </a:r>
              <a:br>
                <a:rPr lang="en-US" sz="1250" dirty="0">
                  <a:latin typeface="Arial" panose="020B0604020202020204" pitchFamily="34" charset="0"/>
                </a:rPr>
              </a:br>
              <a:r>
                <a:rPr lang="en-US" sz="1250" dirty="0">
                  <a:latin typeface="Arial" panose="020B0604020202020204" pitchFamily="34" charset="0"/>
                </a:rPr>
                <a:t>(templates)</a:t>
              </a:r>
            </a:p>
          </p:txBody>
        </p:sp>
        <p:sp>
          <p:nvSpPr>
            <p:cNvPr id="15" name="Rounded Rectangle 14"/>
            <p:cNvSpPr/>
            <p:nvPr/>
          </p:nvSpPr>
          <p:spPr bwMode="auto">
            <a:xfrm>
              <a:off x="10625075" y="2021932"/>
              <a:ext cx="1408176" cy="73152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6077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50" dirty="0">
                  <a:latin typeface="Arial" panose="020B0604020202020204" pitchFamily="34" charset="0"/>
                </a:rPr>
                <a:t>Values</a:t>
              </a:r>
              <a:br>
                <a:rPr lang="en-US" sz="1250" dirty="0">
                  <a:latin typeface="Arial" panose="020B0604020202020204" pitchFamily="34" charset="0"/>
                </a:rPr>
              </a:br>
              <a:r>
                <a:rPr lang="en-US" sz="1250" dirty="0">
                  <a:latin typeface="Arial" panose="020B0604020202020204" pitchFamily="34" charset="0"/>
                </a:rPr>
                <a:t>(</a:t>
              </a:r>
              <a:r>
                <a:rPr lang="en-US" sz="1250" dirty="0" err="1">
                  <a:latin typeface="Arial" panose="020B0604020202020204" pitchFamily="34" charset="0"/>
                </a:rPr>
                <a:t>config</a:t>
              </a:r>
              <a:r>
                <a:rPr lang="en-US" sz="1250" dirty="0">
                  <a:latin typeface="Arial" panose="020B0604020202020204" pitchFamily="34" charset="0"/>
                </a:rPr>
                <a:t>)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625075" y="3427256"/>
              <a:ext cx="1039661" cy="379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50" dirty="0"/>
                <a:t>install</a:t>
              </a:r>
            </a:p>
          </p:txBody>
        </p:sp>
        <p:sp>
          <p:nvSpPr>
            <p:cNvPr id="20" name="Rounded Rectangle 19"/>
            <p:cNvSpPr>
              <a:spLocks noChangeAspect="1"/>
            </p:cNvSpPr>
            <p:nvPr/>
          </p:nvSpPr>
          <p:spPr bwMode="auto">
            <a:xfrm>
              <a:off x="11151458" y="4641755"/>
              <a:ext cx="704088" cy="365760"/>
            </a:xfrm>
            <a:prstGeom prst="round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6077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50" dirty="0"/>
                <a:t>Tiller</a:t>
              </a:r>
            </a:p>
          </p:txBody>
        </p:sp>
        <p:sp>
          <p:nvSpPr>
            <p:cNvPr id="611" name="Rounded Rectangle 610"/>
            <p:cNvSpPr/>
            <p:nvPr/>
          </p:nvSpPr>
          <p:spPr bwMode="auto">
            <a:xfrm>
              <a:off x="9373548" y="4894840"/>
              <a:ext cx="1408176" cy="731520"/>
            </a:xfrm>
            <a:prstGeom prst="roundRect">
              <a:avLst/>
            </a:prstGeom>
            <a:solidFill>
              <a:srgbClr val="92D05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60773" fontAlgn="base">
                <a:spcBef>
                  <a:spcPct val="0"/>
                </a:spcBef>
                <a:spcAft>
                  <a:spcPct val="0"/>
                </a:spcAft>
              </a:pPr>
              <a:endParaRPr lang="en-US" sz="1250" dirty="0">
                <a:latin typeface="Arial" panose="020B0604020202020204" pitchFamily="34" charset="0"/>
              </a:endParaRPr>
            </a:p>
          </p:txBody>
        </p:sp>
        <p:sp>
          <p:nvSpPr>
            <p:cNvPr id="610" name="Rounded Rectangle 609"/>
            <p:cNvSpPr/>
            <p:nvPr/>
          </p:nvSpPr>
          <p:spPr bwMode="auto">
            <a:xfrm>
              <a:off x="9294217" y="4837694"/>
              <a:ext cx="1408176" cy="731520"/>
            </a:xfrm>
            <a:prstGeom prst="roundRect">
              <a:avLst/>
            </a:prstGeom>
            <a:solidFill>
              <a:srgbClr val="92D05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60773" fontAlgn="base">
                <a:spcBef>
                  <a:spcPct val="0"/>
                </a:spcBef>
                <a:spcAft>
                  <a:spcPct val="0"/>
                </a:spcAft>
              </a:pPr>
              <a:endParaRPr lang="en-US" sz="1250" dirty="0">
                <a:latin typeface="Arial" panose="020B0604020202020204" pitchFamily="34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 bwMode="auto">
            <a:xfrm>
              <a:off x="9216899" y="4775349"/>
              <a:ext cx="1408176" cy="731520"/>
            </a:xfrm>
            <a:prstGeom prst="roundRect">
              <a:avLst/>
            </a:prstGeom>
            <a:solidFill>
              <a:srgbClr val="92D05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6077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50" dirty="0">
                  <a:latin typeface="Arial" panose="020B0604020202020204" pitchFamily="34" charset="0"/>
                </a:rPr>
                <a:t>Release</a:t>
              </a:r>
            </a:p>
            <a:p>
              <a:pPr algn="ctr" defTabSz="46077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50" dirty="0">
                  <a:latin typeface="Arial" panose="020B0604020202020204" pitchFamily="34" charset="0"/>
                </a:rPr>
                <a:t>(resources)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 bwMode="auto">
            <a:xfrm>
              <a:off x="9210577" y="2753452"/>
              <a:ext cx="325943" cy="359116"/>
            </a:xfrm>
            <a:prstGeom prst="straightConnector1">
              <a:avLst/>
            </a:prstGeom>
            <a:solidFill>
              <a:srgbClr val="FDFDFD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Straight Arrow Connector 16"/>
            <p:cNvCxnSpPr/>
            <p:nvPr/>
          </p:nvCxnSpPr>
          <p:spPr bwMode="auto">
            <a:xfrm flipH="1">
              <a:off x="10299132" y="2753452"/>
              <a:ext cx="325943" cy="359116"/>
            </a:xfrm>
            <a:prstGeom prst="straightConnector1">
              <a:avLst/>
            </a:prstGeom>
            <a:solidFill>
              <a:srgbClr val="FDFDFD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Straight Arrow Connector 20"/>
            <p:cNvCxnSpPr/>
            <p:nvPr/>
          </p:nvCxnSpPr>
          <p:spPr bwMode="auto">
            <a:xfrm>
              <a:off x="10299132" y="4075603"/>
              <a:ext cx="806523" cy="566152"/>
            </a:xfrm>
            <a:prstGeom prst="straightConnector1">
              <a:avLst/>
            </a:prstGeom>
            <a:solidFill>
              <a:srgbClr val="FDFDFD"/>
            </a:solidFill>
            <a:ln w="1587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Straight Arrow Connector 21"/>
            <p:cNvCxnSpPr>
              <a:endCxn id="13" idx="3"/>
            </p:cNvCxnSpPr>
            <p:nvPr/>
          </p:nvCxnSpPr>
          <p:spPr bwMode="auto">
            <a:xfrm flipH="1">
              <a:off x="10625075" y="5031671"/>
              <a:ext cx="519830" cy="109438"/>
            </a:xfrm>
            <a:prstGeom prst="straightConnector1">
              <a:avLst/>
            </a:prstGeom>
            <a:solidFill>
              <a:srgbClr val="FDFDFD"/>
            </a:solidFill>
            <a:ln w="1587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6" name="Straight Arrow Connector 605"/>
            <p:cNvCxnSpPr>
              <a:endCxn id="13" idx="0"/>
            </p:cNvCxnSpPr>
            <p:nvPr/>
          </p:nvCxnSpPr>
          <p:spPr bwMode="auto">
            <a:xfrm>
              <a:off x="9917826" y="4238045"/>
              <a:ext cx="3161" cy="537304"/>
            </a:xfrm>
            <a:prstGeom prst="straightConnector1">
              <a:avLst/>
            </a:prstGeom>
            <a:solidFill>
              <a:srgbClr val="FDFDFD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131522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Using Helm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2073" y="874292"/>
            <a:ext cx="8846820" cy="4135374"/>
          </a:xfrm>
        </p:spPr>
        <p:txBody>
          <a:bodyPr/>
          <a:lstStyle/>
          <a:p>
            <a:r>
              <a:rPr lang="en-US" sz="1500" dirty="0"/>
              <a:t>Deploy all of the resources for an application with a single command</a:t>
            </a:r>
          </a:p>
          <a:p>
            <a:pPr lvl="1"/>
            <a:r>
              <a:rPr lang="en-US" sz="1500" dirty="0"/>
              <a:t>Makes deployment easy and repeatable</a:t>
            </a:r>
          </a:p>
          <a:p>
            <a:pPr marL="171399" lvl="1" indent="0">
              <a:buNone/>
            </a:pP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$ helm install &lt;chart&gt;</a:t>
            </a:r>
            <a:endParaRPr lang="en-US" sz="1250" dirty="0"/>
          </a:p>
          <a:p>
            <a:r>
              <a:rPr lang="en-US" sz="1500" dirty="0"/>
              <a:t>Separates configuration settings from manifest formats</a:t>
            </a:r>
          </a:p>
          <a:p>
            <a:pPr lvl="1"/>
            <a:r>
              <a:rPr lang="en-US" sz="1500" dirty="0"/>
              <a:t>Edit the values without changing the rest of the manifest</a:t>
            </a:r>
          </a:p>
          <a:p>
            <a:pPr lvl="1"/>
            <a:r>
              <a:rPr lang="en-US" sz="1500" dirty="0" err="1">
                <a:latin typeface="Courier" charset="0"/>
                <a:ea typeface="Courier" charset="0"/>
                <a:cs typeface="Courier" charset="0"/>
              </a:rPr>
              <a:t>values.yaml</a:t>
            </a:r>
            <a:r>
              <a:rPr lang="en-US" sz="1500" dirty="0"/>
              <a:t> </a:t>
            </a:r>
            <a:r>
              <a:rPr lang="mr-IN" sz="1500" dirty="0"/>
              <a:t>–</a:t>
            </a:r>
            <a:r>
              <a:rPr lang="en-US" sz="1500" dirty="0"/>
              <a:t> Update to deploy the application differently</a:t>
            </a:r>
            <a:endParaRPr lang="en-US" sz="1250" dirty="0"/>
          </a:p>
          <a:p>
            <a:r>
              <a:rPr lang="en-US" sz="1500" dirty="0"/>
              <a:t>Upgrade a running release to a new chart version</a:t>
            </a:r>
          </a:p>
          <a:p>
            <a:pPr marL="171399" lvl="1" indent="0">
              <a:buNone/>
            </a:pP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$ helm upgrade &lt;release&gt; &lt;chart&gt;</a:t>
            </a:r>
            <a:endParaRPr lang="en-US" sz="1250" dirty="0"/>
          </a:p>
          <a:p>
            <a:r>
              <a:rPr lang="en-US" sz="1500" dirty="0"/>
              <a:t>Rollback a running release to a previous revision</a:t>
            </a:r>
          </a:p>
          <a:p>
            <a:pPr marL="171399" lvl="1" indent="0">
              <a:buNone/>
            </a:pPr>
            <a:r>
              <a:rPr lang="en-US" sz="1125" dirty="0">
                <a:latin typeface="Courier" charset="0"/>
                <a:ea typeface="Courier" charset="0"/>
                <a:cs typeface="Courier" charset="0"/>
              </a:rPr>
              <a:t>$ helm rollback &lt;release&gt; &lt;revision&gt;</a:t>
            </a:r>
            <a:endParaRPr lang="en-US" sz="1250" dirty="0"/>
          </a:p>
          <a:p>
            <a:r>
              <a:rPr lang="en-US" sz="1500" dirty="0"/>
              <a:t>Delete a running release</a:t>
            </a:r>
          </a:p>
          <a:p>
            <a:pPr marL="171399" lvl="1" indent="0">
              <a:buNone/>
            </a:pP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$ helm delete &lt;release&gt;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830892" y="4927472"/>
            <a:ext cx="38472" cy="92333"/>
          </a:xfrm>
        </p:spPr>
        <p:txBody>
          <a:bodyPr/>
          <a:lstStyle/>
          <a:p>
            <a:pPr>
              <a:defRPr/>
            </a:pPr>
            <a:fld id="{F6195F61-18A5-496F-99BC-14D9FC7ECCF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5551850" y="1056134"/>
            <a:ext cx="3487043" cy="3771689"/>
            <a:chOff x="836126" y="813916"/>
            <a:chExt cx="4649391" cy="5028919"/>
          </a:xfrm>
        </p:grpSpPr>
        <p:sp>
          <p:nvSpPr>
            <p:cNvPr id="40" name="Multiply 39"/>
            <p:cNvSpPr/>
            <p:nvPr/>
          </p:nvSpPr>
          <p:spPr bwMode="auto">
            <a:xfrm>
              <a:off x="3921926" y="4928435"/>
              <a:ext cx="914400" cy="914400"/>
            </a:xfrm>
            <a:prstGeom prst="mathMultiply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60773" fontAlgn="base">
                <a:spcBef>
                  <a:spcPct val="0"/>
                </a:spcBef>
                <a:spcAft>
                  <a:spcPct val="0"/>
                </a:spcAft>
              </a:pPr>
              <a:endParaRPr lang="en-US" sz="688">
                <a:latin typeface="Arial" panose="020B0604020202020204" pitchFamily="34" charset="0"/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 bwMode="auto">
            <a:xfrm>
              <a:off x="4376137" y="4404359"/>
              <a:ext cx="0" cy="694905"/>
            </a:xfrm>
            <a:prstGeom prst="straightConnector1">
              <a:avLst/>
            </a:prstGeom>
            <a:solidFill>
              <a:srgbClr val="FDFDFD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" name="TextBox 41"/>
            <p:cNvSpPr txBox="1"/>
            <p:nvPr/>
          </p:nvSpPr>
          <p:spPr>
            <a:xfrm>
              <a:off x="4367404" y="4614558"/>
              <a:ext cx="937845" cy="264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88" dirty="0"/>
                <a:t>delete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84046" y="813916"/>
              <a:ext cx="2201471" cy="5028919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46077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75" b="1" dirty="0">
                  <a:latin typeface="Arial" panose="020B0604020202020204" pitchFamily="34" charset="0"/>
                </a:rPr>
                <a:t>Kubernetes </a:t>
              </a:r>
              <a:br>
                <a:rPr lang="en-US" sz="875" b="1" dirty="0">
                  <a:latin typeface="Arial" panose="020B0604020202020204" pitchFamily="34" charset="0"/>
                </a:rPr>
              </a:br>
              <a:r>
                <a:rPr lang="en-US" sz="875" b="1" dirty="0">
                  <a:latin typeface="Arial" panose="020B0604020202020204" pitchFamily="34" charset="0"/>
                </a:rPr>
                <a:t>cluster</a:t>
              </a:r>
            </a:p>
          </p:txBody>
        </p:sp>
        <p:sp>
          <p:nvSpPr>
            <p:cNvPr id="44" name="Rounded Rectangle 43"/>
            <p:cNvSpPr/>
            <p:nvPr/>
          </p:nvSpPr>
          <p:spPr bwMode="auto">
            <a:xfrm>
              <a:off x="3633910" y="1485537"/>
              <a:ext cx="1484454" cy="731520"/>
            </a:xfrm>
            <a:prstGeom prst="roundRect">
              <a:avLst/>
            </a:prstGeom>
            <a:solidFill>
              <a:srgbClr val="92D05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6077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latin typeface="Arial" panose="020B0604020202020204" pitchFamily="34" charset="0"/>
                </a:rPr>
                <a:t>Release</a:t>
              </a:r>
            </a:p>
            <a:p>
              <a:pPr algn="ctr" defTabSz="46077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 err="1">
                  <a:latin typeface="Arial" panose="020B0604020202020204" pitchFamily="34" charset="0"/>
                </a:rPr>
                <a:t>myapp</a:t>
              </a:r>
              <a:r>
                <a:rPr lang="en-US" sz="1500" dirty="0">
                  <a:latin typeface="Arial" panose="020B0604020202020204" pitchFamily="34" charset="0"/>
                </a:rPr>
                <a:t> r1</a:t>
              </a:r>
            </a:p>
          </p:txBody>
        </p:sp>
        <p:sp>
          <p:nvSpPr>
            <p:cNvPr id="45" name="Rounded Rectangle 44"/>
            <p:cNvSpPr/>
            <p:nvPr/>
          </p:nvSpPr>
          <p:spPr bwMode="auto">
            <a:xfrm>
              <a:off x="3633910" y="3672839"/>
              <a:ext cx="1484454" cy="731520"/>
            </a:xfrm>
            <a:prstGeom prst="roundRect">
              <a:avLst/>
            </a:prstGeom>
            <a:solidFill>
              <a:srgbClr val="92D05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6077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latin typeface="Arial" panose="020B0604020202020204" pitchFamily="34" charset="0"/>
                </a:rPr>
                <a:t>Release</a:t>
              </a:r>
            </a:p>
            <a:p>
              <a:pPr algn="ctr" defTabSz="46077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 err="1">
                  <a:latin typeface="Arial" panose="020B0604020202020204" pitchFamily="34" charset="0"/>
                </a:rPr>
                <a:t>myapp</a:t>
              </a:r>
              <a:r>
                <a:rPr lang="en-US" sz="1500" dirty="0">
                  <a:latin typeface="Arial" panose="020B0604020202020204" pitchFamily="34" charset="0"/>
                </a:rPr>
                <a:t> r2</a:t>
              </a:r>
            </a:p>
          </p:txBody>
        </p:sp>
        <p:sp>
          <p:nvSpPr>
            <p:cNvPr id="46" name="Arc 45"/>
            <p:cNvSpPr/>
            <p:nvPr/>
          </p:nvSpPr>
          <p:spPr bwMode="auto">
            <a:xfrm flipH="1">
              <a:off x="3629543" y="2161382"/>
              <a:ext cx="737860" cy="1570132"/>
            </a:xfrm>
            <a:prstGeom prst="arc">
              <a:avLst>
                <a:gd name="adj1" fmla="val 16920645"/>
                <a:gd name="adj2" fmla="val 4854175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46077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688" dirty="0">
                  <a:latin typeface="Arial" panose="020B0604020202020204" pitchFamily="34" charset="0"/>
                </a:rPr>
                <a:t>upgrade</a:t>
              </a:r>
            </a:p>
          </p:txBody>
        </p:sp>
        <p:sp>
          <p:nvSpPr>
            <p:cNvPr id="47" name="Arc 46"/>
            <p:cNvSpPr/>
            <p:nvPr/>
          </p:nvSpPr>
          <p:spPr bwMode="auto">
            <a:xfrm flipH="1">
              <a:off x="4376137" y="2161383"/>
              <a:ext cx="737860" cy="1570130"/>
            </a:xfrm>
            <a:prstGeom prst="arc">
              <a:avLst>
                <a:gd name="adj1" fmla="val 5988855"/>
                <a:gd name="adj2" fmla="val 15542155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r" defTabSz="46077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688" dirty="0">
                  <a:latin typeface="Arial" panose="020B0604020202020204" pitchFamily="34" charset="0"/>
                </a:rPr>
                <a:t>rollback</a:t>
              </a:r>
            </a:p>
          </p:txBody>
        </p:sp>
        <p:sp>
          <p:nvSpPr>
            <p:cNvPr id="48" name="Rounded Rectangle 47"/>
            <p:cNvSpPr/>
            <p:nvPr/>
          </p:nvSpPr>
          <p:spPr bwMode="auto">
            <a:xfrm>
              <a:off x="836126" y="1485537"/>
              <a:ext cx="1481328" cy="73152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6077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latin typeface="Arial" panose="020B0604020202020204" pitchFamily="34" charset="0"/>
                </a:rPr>
                <a:t>Chart</a:t>
              </a:r>
            </a:p>
            <a:p>
              <a:pPr algn="ctr" defTabSz="46077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 err="1">
                  <a:latin typeface="Arial" panose="020B0604020202020204" pitchFamily="34" charset="0"/>
                </a:rPr>
                <a:t>myapp</a:t>
              </a:r>
              <a:r>
                <a:rPr lang="en-US" sz="1500" dirty="0">
                  <a:latin typeface="Arial" panose="020B0604020202020204" pitchFamily="34" charset="0"/>
                </a:rPr>
                <a:t> v1</a:t>
              </a:r>
            </a:p>
          </p:txBody>
        </p:sp>
        <p:cxnSp>
          <p:nvCxnSpPr>
            <p:cNvPr id="49" name="Straight Arrow Connector 48"/>
            <p:cNvCxnSpPr/>
            <p:nvPr/>
          </p:nvCxnSpPr>
          <p:spPr bwMode="auto">
            <a:xfrm>
              <a:off x="2317454" y="1851297"/>
              <a:ext cx="1316456" cy="0"/>
            </a:xfrm>
            <a:prstGeom prst="straightConnector1">
              <a:avLst/>
            </a:prstGeom>
            <a:solidFill>
              <a:srgbClr val="FDFDFD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0" name="TextBox 49"/>
            <p:cNvSpPr txBox="1"/>
            <p:nvPr/>
          </p:nvSpPr>
          <p:spPr>
            <a:xfrm>
              <a:off x="2321821" y="1533372"/>
              <a:ext cx="937845" cy="264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88" dirty="0"/>
                <a:t>install</a:t>
              </a:r>
            </a:p>
          </p:txBody>
        </p:sp>
        <p:sp>
          <p:nvSpPr>
            <p:cNvPr id="51" name="Rounded Rectangle 50"/>
            <p:cNvSpPr/>
            <p:nvPr/>
          </p:nvSpPr>
          <p:spPr bwMode="auto">
            <a:xfrm>
              <a:off x="844644" y="2607930"/>
              <a:ext cx="1481328" cy="73152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6077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latin typeface="Arial" panose="020B0604020202020204" pitchFamily="34" charset="0"/>
                </a:rPr>
                <a:t>Chart</a:t>
              </a:r>
            </a:p>
            <a:p>
              <a:pPr algn="ctr" defTabSz="46077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 err="1">
                  <a:latin typeface="Arial" panose="020B0604020202020204" pitchFamily="34" charset="0"/>
                </a:rPr>
                <a:t>myapp</a:t>
              </a:r>
              <a:r>
                <a:rPr lang="en-US" sz="1500" dirty="0">
                  <a:latin typeface="Arial" panose="020B0604020202020204" pitchFamily="34" charset="0"/>
                </a:rPr>
                <a:t> v2</a:t>
              </a:r>
            </a:p>
          </p:txBody>
        </p:sp>
        <p:cxnSp>
          <p:nvCxnSpPr>
            <p:cNvPr id="52" name="Straight Arrow Connector 51"/>
            <p:cNvCxnSpPr/>
            <p:nvPr/>
          </p:nvCxnSpPr>
          <p:spPr bwMode="auto">
            <a:xfrm flipV="1">
              <a:off x="2325972" y="2973689"/>
              <a:ext cx="1312089" cy="1"/>
            </a:xfrm>
            <a:prstGeom prst="straightConnector1">
              <a:avLst/>
            </a:prstGeom>
            <a:solidFill>
              <a:srgbClr val="FDFDFD"/>
            </a:solidFill>
            <a:ln w="1587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3" name="TextBox 52"/>
            <p:cNvSpPr txBox="1"/>
            <p:nvPr/>
          </p:nvSpPr>
          <p:spPr>
            <a:xfrm>
              <a:off x="2314883" y="2658272"/>
              <a:ext cx="937845" cy="264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88" dirty="0"/>
                <a:t>(upgrade)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817610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Chart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new chart generates a directory with sample files</a:t>
            </a:r>
          </a:p>
          <a:p>
            <a:pPr marL="171399" lvl="1" indent="0">
              <a:buNone/>
            </a:pPr>
            <a:r>
              <a:rPr lang="en-US" sz="1250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sz="1250" b="1" dirty="0">
                <a:latin typeface="Courier" charset="0"/>
                <a:ea typeface="Courier" charset="0"/>
                <a:cs typeface="Courier" charset="0"/>
              </a:rPr>
              <a:t>helm create my-chart</a:t>
            </a:r>
            <a:r>
              <a:rPr lang="en-US" sz="125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25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250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sz="1250" b="1" dirty="0">
                <a:latin typeface="Courier" charset="0"/>
                <a:ea typeface="Courier" charset="0"/>
                <a:cs typeface="Courier" charset="0"/>
              </a:rPr>
              <a:t>tree my-chart</a:t>
            </a:r>
          </a:p>
          <a:p>
            <a:pPr marL="171399" lvl="1" indent="0">
              <a:buNone/>
              <a:tabLst>
                <a:tab pos="336948" algn="l"/>
                <a:tab pos="682229" algn="l"/>
                <a:tab pos="1709738" algn="l"/>
              </a:tabLst>
            </a:pPr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my-chart/			# The content of this directory is the chart</a:t>
            </a:r>
            <a:br>
              <a:rPr lang="en-US" sz="1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	|- </a:t>
            </a:r>
            <a:r>
              <a:rPr lang="en-US" sz="1000" dirty="0" err="1">
                <a:latin typeface="Courier" charset="0"/>
                <a:ea typeface="Courier" charset="0"/>
                <a:cs typeface="Courier" charset="0"/>
              </a:rPr>
              <a:t>Chart.yaml</a:t>
            </a:r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			# Information about the chart</a:t>
            </a:r>
            <a:br>
              <a:rPr lang="en-US" sz="1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	|- </a:t>
            </a:r>
            <a:r>
              <a:rPr lang="en-US" sz="1000" dirty="0" err="1">
                <a:latin typeface="Courier" charset="0"/>
                <a:ea typeface="Courier" charset="0"/>
                <a:cs typeface="Courier" charset="0"/>
              </a:rPr>
              <a:t>values.yaml</a:t>
            </a:r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			# The default configuration values for this chart</a:t>
            </a:r>
            <a:br>
              <a:rPr lang="en-US" sz="1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	|- charts/			# Charts that this chart depends on</a:t>
            </a:r>
            <a:br>
              <a:rPr lang="en-US" sz="1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	|- templates/			# This chart's template files</a:t>
            </a:r>
            <a:br>
              <a:rPr lang="en-US" sz="1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		|- NOTES.txt		      # OPTIONAL: A plain text file containing short usage notes</a:t>
            </a:r>
            <a:br>
              <a:rPr lang="en-US" sz="1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		|- _</a:t>
            </a:r>
            <a:r>
              <a:rPr lang="en-US" sz="1000" dirty="0" err="1">
                <a:latin typeface="Courier" charset="0"/>
                <a:ea typeface="Courier" charset="0"/>
                <a:cs typeface="Courier" charset="0"/>
              </a:rPr>
              <a:t>helpers.tpl</a:t>
            </a:r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	# OPTIONAL: The default location for template partials</a:t>
            </a:r>
            <a:br>
              <a:rPr lang="en-US" sz="1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		|- </a:t>
            </a:r>
            <a:r>
              <a:rPr lang="en-US" sz="1000" dirty="0" err="1">
                <a:latin typeface="Courier" charset="0"/>
                <a:ea typeface="Courier" charset="0"/>
                <a:cs typeface="Courier" charset="0"/>
              </a:rPr>
              <a:t>deployment.yaml</a:t>
            </a:r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	# Sample template for a deployment resource</a:t>
            </a:r>
            <a:br>
              <a:rPr lang="en-US" sz="1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		|- </a:t>
            </a:r>
            <a:r>
              <a:rPr lang="en-US" sz="1000" dirty="0" err="1">
                <a:latin typeface="Courier" charset="0"/>
                <a:ea typeface="Courier" charset="0"/>
                <a:cs typeface="Courier" charset="0"/>
              </a:rPr>
              <a:t>service.yaml</a:t>
            </a:r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	# Sample template for a service resource</a:t>
            </a:r>
            <a:endParaRPr lang="en-US" dirty="0"/>
          </a:p>
          <a:p>
            <a:r>
              <a:rPr lang="en-US" dirty="0"/>
              <a:t>Chart starts with sample templates for a Kubernetes deployment and service</a:t>
            </a:r>
          </a:p>
          <a:p>
            <a:pPr lvl="1"/>
            <a:r>
              <a:rPr lang="en-US" sz="1750" dirty="0"/>
              <a:t>In the simplest case, just edit the </a:t>
            </a:r>
            <a:r>
              <a:rPr lang="en-US" sz="1750" dirty="0" err="1">
                <a:latin typeface="Courier" charset="0"/>
                <a:ea typeface="Courier" charset="0"/>
                <a:cs typeface="Courier" charset="0"/>
              </a:rPr>
              <a:t>values.yaml</a:t>
            </a:r>
            <a:r>
              <a:rPr lang="en-US" sz="1750" dirty="0"/>
              <a:t> file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830892" y="4927472"/>
            <a:ext cx="38472" cy="92333"/>
          </a:xfrm>
        </p:spPr>
        <p:txBody>
          <a:bodyPr/>
          <a:lstStyle/>
          <a:p>
            <a:pPr>
              <a:defRPr/>
            </a:pPr>
            <a:fld id="{F6195F61-18A5-496F-99BC-14D9FC7ECCF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99955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Packaging Charts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chart is a directory</a:t>
            </a:r>
          </a:p>
          <a:p>
            <a:pPr lvl="1"/>
            <a:r>
              <a:rPr lang="en-US" dirty="0"/>
              <a:t>Easy for a Helm client to use the chart directories on the same computer</a:t>
            </a:r>
          </a:p>
          <a:p>
            <a:pPr lvl="1"/>
            <a:r>
              <a:rPr lang="en-US" dirty="0"/>
              <a:t>Difficult to share with other users on other computers</a:t>
            </a:r>
          </a:p>
          <a:p>
            <a:r>
              <a:rPr lang="en-US" dirty="0"/>
              <a:t>Packaging a chart</a:t>
            </a:r>
          </a:p>
          <a:p>
            <a:pPr lvl="1"/>
            <a:r>
              <a:rPr lang="en-US" dirty="0"/>
              <a:t>Bundle </a:t>
            </a:r>
            <a:r>
              <a:rPr lang="en-US" dirty="0" err="1"/>
              <a:t>Chart.yaml</a:t>
            </a:r>
            <a:r>
              <a:rPr lang="en-US" dirty="0"/>
              <a:t> and related files into a tar file </a:t>
            </a:r>
          </a:p>
          <a:p>
            <a:pPr marL="342798" lvl="2" indent="0">
              <a:buNone/>
            </a:pPr>
            <a:r>
              <a:rPr lang="en-US" sz="1250" dirty="0">
                <a:latin typeface="IBM Plex Mono" panose="020B0509050000000000" pitchFamily="49" charset="0"/>
              </a:rPr>
              <a:t>$ helm package &lt;chart-path&gt;		# Bundles chart directory into a tar file</a:t>
            </a:r>
          </a:p>
          <a:p>
            <a:pPr marL="342798" lvl="2" indent="0">
              <a:buNone/>
            </a:pPr>
            <a:r>
              <a:rPr lang="en-US" sz="1250" dirty="0">
                <a:latin typeface="IBM Plex Mono" panose="020B0509050000000000" pitchFamily="49" charset="0"/>
              </a:rPr>
              <a:t>$ helm install &lt;chart-name&gt;.</a:t>
            </a:r>
            <a:r>
              <a:rPr lang="en-US" sz="1250" dirty="0" err="1">
                <a:latin typeface="IBM Plex Mono" panose="020B0509050000000000" pitchFamily="49" charset="0"/>
              </a:rPr>
              <a:t>tgz</a:t>
            </a:r>
            <a:r>
              <a:rPr lang="en-US" sz="1250" dirty="0">
                <a:latin typeface="IBM Plex Mono" panose="020B0509050000000000" pitchFamily="49" charset="0"/>
              </a:rPr>
              <a:t>		# Installs the chart in the chart file</a:t>
            </a:r>
          </a:p>
          <a:p>
            <a:r>
              <a:rPr lang="en-US" dirty="0"/>
              <a:t>Packaged charts can be shared in a chart repository </a:t>
            </a:r>
          </a:p>
          <a:p>
            <a:r>
              <a:rPr lang="en-US" dirty="0"/>
              <a:t>Sub-charts: </a:t>
            </a:r>
          </a:p>
          <a:p>
            <a:pPr lvl="1"/>
            <a:r>
              <a:rPr lang="en-US" dirty="0"/>
              <a:t>Chart can reference other charts using </a:t>
            </a:r>
            <a:r>
              <a:rPr lang="en-US" sz="1500" dirty="0" err="1">
                <a:latin typeface="IBM Plex Mono" panose="020B0509050000000000" pitchFamily="49" charset="0"/>
              </a:rPr>
              <a:t>requirements.yaml</a:t>
            </a:r>
            <a:r>
              <a:rPr lang="en-US" dirty="0"/>
              <a:t> file, these sub-charts will be installed with the current chart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8830892" y="4927472"/>
            <a:ext cx="38472" cy="92333"/>
          </a:xfrm>
        </p:spPr>
        <p:txBody>
          <a:bodyPr/>
          <a:lstStyle/>
          <a:p>
            <a:fld id="{40A031B8-DB9D-417A-AA11-302E152BB28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66502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an Application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275709" y="1235948"/>
            <a:ext cx="5111724" cy="3595217"/>
          </a:xfrm>
          <a:ln>
            <a:solidFill>
              <a:schemeClr val="accent1"/>
            </a:solidFill>
          </a:ln>
        </p:spPr>
        <p:txBody>
          <a:bodyPr vert="horz" lIns="114300" tIns="0" rIns="114300" bIns="0" rtlCol="0">
            <a:noAutofit/>
          </a:bodyPr>
          <a:lstStyle/>
          <a:p>
            <a:r>
              <a:rPr lang="en-US" sz="1125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sz="1125" b="1" dirty="0">
                <a:latin typeface="Courier" charset="0"/>
                <a:ea typeface="Courier" charset="0"/>
                <a:cs typeface="Courier" charset="0"/>
              </a:rPr>
              <a:t>helm search </a:t>
            </a:r>
            <a:r>
              <a:rPr lang="en-US" sz="1125" b="1" dirty="0" err="1">
                <a:latin typeface="Courier" charset="0"/>
                <a:ea typeface="Courier" charset="0"/>
                <a:cs typeface="Courier" charset="0"/>
              </a:rPr>
              <a:t>mysql</a:t>
            </a:r>
            <a:endParaRPr lang="en-US" sz="1125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875" dirty="0">
                <a:latin typeface="Courier" charset="0"/>
                <a:ea typeface="Courier" charset="0"/>
                <a:cs typeface="Courier" charset="0"/>
              </a:rPr>
              <a:t>NAME               	VERSION	DESCRIPTION</a:t>
            </a:r>
            <a:br>
              <a:rPr lang="en-US" sz="875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875" dirty="0">
                <a:latin typeface="Courier" charset="0"/>
                <a:ea typeface="Courier" charset="0"/>
                <a:cs typeface="Courier" charset="0"/>
              </a:rPr>
              <a:t>stable/</a:t>
            </a:r>
            <a:r>
              <a:rPr lang="en-US" sz="875" dirty="0" err="1">
                <a:latin typeface="Courier" charset="0"/>
                <a:ea typeface="Courier" charset="0"/>
                <a:cs typeface="Courier" charset="0"/>
              </a:rPr>
              <a:t>mysql</a:t>
            </a:r>
            <a:r>
              <a:rPr lang="en-US" sz="875" dirty="0">
                <a:latin typeface="Courier" charset="0"/>
                <a:ea typeface="Courier" charset="0"/>
                <a:cs typeface="Courier" charset="0"/>
              </a:rPr>
              <a:t>	0.1.1	Chart for MySQL</a:t>
            </a:r>
          </a:p>
          <a:p>
            <a:r>
              <a:rPr lang="en-US" sz="1125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sz="1125" b="1" dirty="0">
                <a:latin typeface="Courier" charset="0"/>
                <a:ea typeface="Courier" charset="0"/>
                <a:cs typeface="Courier" charset="0"/>
              </a:rPr>
              <a:t>helm install stable/</a:t>
            </a:r>
            <a:r>
              <a:rPr lang="en-US" sz="1125" b="1" dirty="0" err="1">
                <a:latin typeface="Courier" charset="0"/>
                <a:ea typeface="Courier" charset="0"/>
                <a:cs typeface="Courier" charset="0"/>
              </a:rPr>
              <a:t>mysql</a:t>
            </a:r>
            <a:endParaRPr lang="en-US" sz="1125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875" dirty="0">
                <a:latin typeface="Courier" charset="0"/>
                <a:ea typeface="Courier" charset="0"/>
                <a:cs typeface="Courier" charset="0"/>
              </a:rPr>
              <a:t>Fetched stable/</a:t>
            </a:r>
            <a:r>
              <a:rPr lang="en-US" sz="875" dirty="0" err="1">
                <a:latin typeface="Courier" charset="0"/>
                <a:ea typeface="Courier" charset="0"/>
                <a:cs typeface="Courier" charset="0"/>
              </a:rPr>
              <a:t>mysql</a:t>
            </a:r>
            <a:r>
              <a:rPr lang="en-US" sz="875" dirty="0">
                <a:latin typeface="Courier" charset="0"/>
                <a:ea typeface="Courier" charset="0"/>
                <a:cs typeface="Courier" charset="0"/>
              </a:rPr>
              <a:t> to mysql-0.1.1.tgz</a:t>
            </a:r>
            <a:br>
              <a:rPr lang="en-US" sz="875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875" dirty="0">
                <a:latin typeface="Courier" charset="0"/>
                <a:ea typeface="Courier" charset="0"/>
                <a:cs typeface="Courier" charset="0"/>
              </a:rPr>
              <a:t>NAME: loping-toad</a:t>
            </a:r>
            <a:br>
              <a:rPr lang="en-US" sz="875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875" dirty="0">
                <a:latin typeface="Courier" charset="0"/>
                <a:ea typeface="Courier" charset="0"/>
                <a:cs typeface="Courier" charset="0"/>
              </a:rPr>
              <a:t>LAST DEPLOYED: Thu Oct 20 14:54:24 2016</a:t>
            </a:r>
            <a:br>
              <a:rPr lang="en-US" sz="875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875" dirty="0">
                <a:latin typeface="Courier" charset="0"/>
                <a:ea typeface="Courier" charset="0"/>
                <a:cs typeface="Courier" charset="0"/>
              </a:rPr>
              <a:t>NAMESPACE: default</a:t>
            </a:r>
            <a:br>
              <a:rPr lang="en-US" sz="875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875" dirty="0">
                <a:latin typeface="Courier" charset="0"/>
                <a:ea typeface="Courier" charset="0"/>
                <a:cs typeface="Courier" charset="0"/>
              </a:rPr>
              <a:t>STATUS: DEPLOYED</a:t>
            </a:r>
          </a:p>
          <a:p>
            <a:r>
              <a:rPr lang="en-US" sz="875" dirty="0">
                <a:latin typeface="Courier" charset="0"/>
                <a:ea typeface="Courier" charset="0"/>
                <a:cs typeface="Courier" charset="0"/>
              </a:rPr>
              <a:t>RESOURCES:</a:t>
            </a:r>
            <a:br>
              <a:rPr lang="en-US" sz="875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875" dirty="0">
                <a:latin typeface="Courier" charset="0"/>
                <a:ea typeface="Courier" charset="0"/>
                <a:cs typeface="Courier" charset="0"/>
              </a:rPr>
              <a:t>==&gt; v1/Secret</a:t>
            </a:r>
            <a:br>
              <a:rPr lang="en-US" sz="875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875" dirty="0">
                <a:latin typeface="Courier" charset="0"/>
                <a:ea typeface="Courier" charset="0"/>
                <a:cs typeface="Courier" charset="0"/>
              </a:rPr>
              <a:t>NAME		TYPE	DATA	AGE</a:t>
            </a:r>
            <a:br>
              <a:rPr lang="en-US" sz="875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875" dirty="0">
                <a:latin typeface="Courier" charset="0"/>
                <a:ea typeface="Courier" charset="0"/>
                <a:cs typeface="Courier" charset="0"/>
              </a:rPr>
              <a:t>loping-toad-</a:t>
            </a:r>
            <a:r>
              <a:rPr lang="en-US" sz="875" dirty="0" err="1">
                <a:latin typeface="Courier" charset="0"/>
                <a:ea typeface="Courier" charset="0"/>
                <a:cs typeface="Courier" charset="0"/>
              </a:rPr>
              <a:t>mysql</a:t>
            </a:r>
            <a:r>
              <a:rPr lang="en-US" sz="875" dirty="0">
                <a:latin typeface="Courier" charset="0"/>
                <a:ea typeface="Courier" charset="0"/>
                <a:cs typeface="Courier" charset="0"/>
              </a:rPr>
              <a:t>	Opaque	2	3s</a:t>
            </a:r>
          </a:p>
          <a:p>
            <a:r>
              <a:rPr lang="en-US" sz="875" dirty="0">
                <a:latin typeface="Courier" charset="0"/>
                <a:ea typeface="Courier" charset="0"/>
                <a:cs typeface="Courier" charset="0"/>
              </a:rPr>
              <a:t>==&gt; v1/Service</a:t>
            </a:r>
            <a:br>
              <a:rPr lang="en-US" sz="875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875" dirty="0">
                <a:latin typeface="Courier" charset="0"/>
                <a:ea typeface="Courier" charset="0"/>
                <a:cs typeface="Courier" charset="0"/>
              </a:rPr>
              <a:t>NAME		CLUSTER-IP	EXTERNAL-IP	PORT(S)	AGE</a:t>
            </a:r>
            <a:br>
              <a:rPr lang="en-US" sz="875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875" dirty="0">
                <a:latin typeface="Courier" charset="0"/>
                <a:ea typeface="Courier" charset="0"/>
                <a:cs typeface="Courier" charset="0"/>
              </a:rPr>
              <a:t>loping-toad-</a:t>
            </a:r>
            <a:r>
              <a:rPr lang="en-US" sz="875" dirty="0" err="1">
                <a:latin typeface="Courier" charset="0"/>
                <a:ea typeface="Courier" charset="0"/>
                <a:cs typeface="Courier" charset="0"/>
              </a:rPr>
              <a:t>mysql</a:t>
            </a:r>
            <a:r>
              <a:rPr lang="en-US" sz="875" dirty="0">
                <a:latin typeface="Courier" charset="0"/>
                <a:ea typeface="Courier" charset="0"/>
                <a:cs typeface="Courier" charset="0"/>
              </a:rPr>
              <a:t>	192.168.1.5	&lt;none&gt;		3306/TCP	3s</a:t>
            </a:r>
          </a:p>
          <a:p>
            <a:r>
              <a:rPr lang="en-US" sz="875" dirty="0">
                <a:latin typeface="Courier" charset="0"/>
                <a:ea typeface="Courier" charset="0"/>
                <a:cs typeface="Courier" charset="0"/>
              </a:rPr>
              <a:t>==&gt; extensions/Deployment</a:t>
            </a:r>
            <a:br>
              <a:rPr lang="en-US" sz="875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875" dirty="0">
                <a:latin typeface="Courier" charset="0"/>
                <a:ea typeface="Courier" charset="0"/>
                <a:cs typeface="Courier" charset="0"/>
              </a:rPr>
              <a:t>NAME		DESIRED	CURRENT	UP-TO-DATE	AVAILABLE	AGE</a:t>
            </a:r>
            <a:br>
              <a:rPr lang="en-US" sz="875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875" dirty="0">
                <a:latin typeface="Courier" charset="0"/>
                <a:ea typeface="Courier" charset="0"/>
                <a:cs typeface="Courier" charset="0"/>
              </a:rPr>
              <a:t>loping-toad-</a:t>
            </a:r>
            <a:r>
              <a:rPr lang="en-US" sz="875" dirty="0" err="1">
                <a:latin typeface="Courier" charset="0"/>
                <a:ea typeface="Courier" charset="0"/>
                <a:cs typeface="Courier" charset="0"/>
              </a:rPr>
              <a:t>mysql</a:t>
            </a:r>
            <a:r>
              <a:rPr lang="en-US" sz="875" dirty="0">
                <a:latin typeface="Courier" charset="0"/>
                <a:ea typeface="Courier" charset="0"/>
                <a:cs typeface="Courier" charset="0"/>
              </a:rPr>
              <a:t>	1	0	0		0	3s</a:t>
            </a:r>
          </a:p>
          <a:p>
            <a:r>
              <a:rPr lang="en-US" sz="875" dirty="0">
                <a:latin typeface="Courier" charset="0"/>
                <a:ea typeface="Courier" charset="0"/>
                <a:cs typeface="Courier" charset="0"/>
              </a:rPr>
              <a:t>==&gt; v1/</a:t>
            </a:r>
            <a:r>
              <a:rPr lang="en-US" sz="875" dirty="0" err="1">
                <a:latin typeface="Courier" charset="0"/>
                <a:ea typeface="Courier" charset="0"/>
                <a:cs typeface="Courier" charset="0"/>
              </a:rPr>
              <a:t>PersistentVolumeClaim</a:t>
            </a:r>
            <a:r>
              <a:rPr lang="en-US" sz="875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875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875" dirty="0">
                <a:latin typeface="Courier" charset="0"/>
                <a:ea typeface="Courier" charset="0"/>
                <a:cs typeface="Courier" charset="0"/>
              </a:rPr>
              <a:t>NAME		STATUS	VOLUME	CAPACITY	ACCESSMODES	AGE</a:t>
            </a:r>
            <a:br>
              <a:rPr lang="en-US" sz="875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875" dirty="0">
                <a:latin typeface="Courier" charset="0"/>
                <a:ea typeface="Courier" charset="0"/>
                <a:cs typeface="Courier" charset="0"/>
              </a:rPr>
              <a:t>loping-toad-</a:t>
            </a:r>
            <a:r>
              <a:rPr lang="en-US" sz="875" dirty="0" err="1">
                <a:latin typeface="Courier" charset="0"/>
                <a:ea typeface="Courier" charset="0"/>
                <a:cs typeface="Courier" charset="0"/>
              </a:rPr>
              <a:t>mysql</a:t>
            </a:r>
            <a:r>
              <a:rPr lang="en-US" sz="875" dirty="0">
                <a:latin typeface="Courier" charset="0"/>
                <a:ea typeface="Courier" charset="0"/>
                <a:cs typeface="Courier" charset="0"/>
              </a:rPr>
              <a:t>	Pending </a:t>
            </a:r>
          </a:p>
          <a:p>
            <a:endParaRPr lang="en-US" sz="875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5659244" y="1235949"/>
            <a:ext cx="3229646" cy="3667904"/>
          </a:xfrm>
        </p:spPr>
        <p:txBody>
          <a:bodyPr/>
          <a:lstStyle/>
          <a:p>
            <a:r>
              <a:rPr lang="en-US" sz="1250" dirty="0"/>
              <a:t>Install output</a:t>
            </a:r>
          </a:p>
          <a:p>
            <a:pPr lvl="1"/>
            <a:r>
              <a:rPr lang="en-US" sz="1250" dirty="0"/>
              <a:t>Details about the release</a:t>
            </a:r>
          </a:p>
          <a:p>
            <a:pPr lvl="1"/>
            <a:r>
              <a:rPr lang="en-US" sz="1250" dirty="0"/>
              <a:t>Details about its resources</a:t>
            </a:r>
          </a:p>
          <a:p>
            <a:r>
              <a:rPr lang="en-US" sz="1250" dirty="0"/>
              <a:t>Chart</a:t>
            </a:r>
          </a:p>
          <a:p>
            <a:pPr lvl="1"/>
            <a:r>
              <a:rPr lang="en-US" sz="1250" dirty="0">
                <a:latin typeface="Courier" charset="0"/>
                <a:ea typeface="Courier" charset="0"/>
                <a:cs typeface="Courier" charset="0"/>
              </a:rPr>
              <a:t>stable/</a:t>
            </a:r>
            <a:r>
              <a:rPr lang="en-US" sz="1250" dirty="0" err="1">
                <a:latin typeface="Courier" charset="0"/>
                <a:ea typeface="Courier" charset="0"/>
                <a:cs typeface="Courier" charset="0"/>
              </a:rPr>
              <a:t>mysql</a:t>
            </a:r>
            <a:endParaRPr lang="en-US" sz="1250" dirty="0"/>
          </a:p>
          <a:p>
            <a:r>
              <a:rPr lang="en-US" sz="1250" dirty="0"/>
              <a:t>Release name</a:t>
            </a:r>
          </a:p>
          <a:p>
            <a:pPr lvl="1"/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loping-toad</a:t>
            </a:r>
            <a:r>
              <a:rPr lang="en-US" sz="1250" dirty="0"/>
              <a:t> (auto generated)</a:t>
            </a:r>
          </a:p>
          <a:p>
            <a:r>
              <a:rPr lang="en-US" sz="1250" dirty="0"/>
              <a:t>Resources</a:t>
            </a:r>
          </a:p>
          <a:p>
            <a:pPr lvl="1"/>
            <a:r>
              <a:rPr lang="en-US" sz="1250" dirty="0"/>
              <a:t>Four total, one of each type</a:t>
            </a:r>
          </a:p>
          <a:p>
            <a:pPr lvl="1"/>
            <a:r>
              <a:rPr lang="en-US" sz="1250" dirty="0"/>
              <a:t>All named </a:t>
            </a:r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loping-toad-</a:t>
            </a:r>
            <a:r>
              <a:rPr lang="en-US" sz="1000" dirty="0" err="1">
                <a:latin typeface="Courier" charset="0"/>
                <a:ea typeface="Courier" charset="0"/>
                <a:cs typeface="Courier" charset="0"/>
              </a:rPr>
              <a:t>mysql</a:t>
            </a:r>
            <a:endParaRPr lang="en-US" sz="1250" dirty="0"/>
          </a:p>
          <a:p>
            <a:pPr lvl="2"/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Secret</a:t>
            </a:r>
          </a:p>
          <a:p>
            <a:pPr lvl="2"/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Service</a:t>
            </a:r>
          </a:p>
          <a:p>
            <a:pPr lvl="2"/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Deployment</a:t>
            </a:r>
          </a:p>
          <a:p>
            <a:pPr lvl="2"/>
            <a:r>
              <a:rPr lang="en-US" sz="800" dirty="0" err="1">
                <a:latin typeface="Courier" charset="0"/>
                <a:ea typeface="Courier" charset="0"/>
                <a:cs typeface="Courier" charset="0"/>
              </a:rPr>
              <a:t>PersistentVolumeClaim</a:t>
            </a:r>
            <a:endParaRPr lang="en-US" sz="8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2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A68DD8-55F1-4DDB-A894-47428CF80362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gray">
          <a:xfrm>
            <a:off x="192074" y="874291"/>
            <a:ext cx="8849125" cy="36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13497" rIns="0" bIns="0" numCol="1" anchor="t" anchorCtr="0" compatLnSpc="1">
            <a:prstTxWarp prst="textNoShape">
              <a:avLst/>
            </a:prstTxWarp>
          </a:bodyPr>
          <a:lstStyle>
            <a:lvl1pPr marL="228531" indent="-228531" algn="l" defTabSz="896669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649D"/>
              </a:buClr>
              <a:buSzPct val="100000"/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063" indent="-228531" algn="l" defTabSz="896669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649D"/>
              </a:buClr>
              <a:buSzPct val="80000"/>
              <a:buFont typeface="Wingdings" panose="05000000000000000000" pitchFamily="2" charset="2"/>
              <a:buChar char="§"/>
              <a:defRPr sz="1799" b="0" i="0" u="none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594" indent="-228531" algn="l" defTabSz="896669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649D"/>
              </a:buClr>
              <a:buSzPct val="80000"/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79780" indent="0" algn="l" defTabSz="896669" rtl="0" eaLnBrk="1" fontAlgn="base" hangingPunct="1">
              <a:spcBef>
                <a:spcPct val="0"/>
              </a:spcBef>
              <a:spcAft>
                <a:spcPct val="25000"/>
              </a:spcAft>
              <a:buClr>
                <a:srgbClr val="1966B2"/>
              </a:buClr>
              <a:buFont typeface="Arial" panose="020B0604020202020204" pitchFamily="34" charset="0"/>
              <a:buNone/>
              <a:defRPr sz="169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122026" indent="-223771" algn="l" defTabSz="896669" rtl="0" eaLnBrk="1" fontAlgn="base" hangingPunct="1">
              <a:spcBef>
                <a:spcPct val="0"/>
              </a:spcBef>
              <a:spcAft>
                <a:spcPct val="25000"/>
              </a:spcAft>
              <a:buClr>
                <a:srgbClr val="1966B2"/>
              </a:buClr>
              <a:buFont typeface="Arial" panose="020B0604020202020204" pitchFamily="34" charset="0"/>
              <a:buChar char="&gt;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74991" indent="-334090" algn="l" defTabSz="1336360" rtl="0" eaLnBrk="1" latinLnBrk="0" hangingPunct="1">
              <a:lnSpc>
                <a:spcPct val="90000"/>
              </a:lnSpc>
              <a:spcBef>
                <a:spcPts val="731"/>
              </a:spcBef>
              <a:buFont typeface="Arial" panose="020B0604020202020204" pitchFamily="34" charset="0"/>
              <a:buChar char="•"/>
              <a:defRPr sz="2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43171" indent="-334090" algn="l" defTabSz="1336360" rtl="0" eaLnBrk="1" latinLnBrk="0" hangingPunct="1">
              <a:lnSpc>
                <a:spcPct val="90000"/>
              </a:lnSpc>
              <a:spcBef>
                <a:spcPts val="731"/>
              </a:spcBef>
              <a:buFont typeface="Arial" panose="020B0604020202020204" pitchFamily="34" charset="0"/>
              <a:buChar char="•"/>
              <a:defRPr sz="2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011351" indent="-334090" algn="l" defTabSz="1336360" rtl="0" eaLnBrk="1" latinLnBrk="0" hangingPunct="1">
              <a:lnSpc>
                <a:spcPct val="90000"/>
              </a:lnSpc>
              <a:spcBef>
                <a:spcPts val="731"/>
              </a:spcBef>
              <a:buFont typeface="Arial" panose="020B0604020202020204" pitchFamily="34" charset="0"/>
              <a:buChar char="•"/>
              <a:defRPr sz="2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679532" indent="-334090" algn="l" defTabSz="1336360" rtl="0" eaLnBrk="1" latinLnBrk="0" hangingPunct="1">
              <a:lnSpc>
                <a:spcPct val="90000"/>
              </a:lnSpc>
              <a:spcBef>
                <a:spcPts val="731"/>
              </a:spcBef>
              <a:buFont typeface="Arial" panose="020B0604020202020204" pitchFamily="34" charset="0"/>
              <a:buChar char="•"/>
              <a:defRPr sz="2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99" dirty="0"/>
              <a:t>To deploy an application into Kubernetes, install that application’s Helm chart</a:t>
            </a:r>
          </a:p>
        </p:txBody>
      </p:sp>
    </p:spTree>
    <p:extLst>
      <p:ext uri="{BB962C8B-B14F-4D97-AF65-F5344CB8AC3E}">
        <p14:creationId xmlns:p14="http://schemas.microsoft.com/office/powerpoint/2010/main" val="1455146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Helm and IBM Cloud Private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195F61-18A5-496F-99BC-14D9FC7ECCF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67" y="2488116"/>
            <a:ext cx="5553556" cy="2176651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11"/>
          </p:nvPr>
        </p:nvPicPr>
        <p:blipFill>
          <a:blip r:embed="rId4"/>
          <a:stretch>
            <a:fillRect/>
          </a:stretch>
        </p:blipFill>
        <p:spPr>
          <a:xfrm>
            <a:off x="3184045" y="704496"/>
            <a:ext cx="5553556" cy="298634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07267" y="1072360"/>
            <a:ext cx="24044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>
                <a:solidFill>
                  <a:schemeClr val="accent3"/>
                </a:solidFill>
                <a:latin typeface="IBM Plex Sans Regular"/>
              </a:rPr>
              <a:t>AppCenter</a:t>
            </a:r>
            <a:r>
              <a:rPr lang="en-US" sz="1500" dirty="0">
                <a:solidFill>
                  <a:schemeClr val="accent3"/>
                </a:solidFill>
                <a:latin typeface="IBM Plex Sans Regular"/>
              </a:rPr>
              <a:t> entries are helm charts that can be deployed from the chart repositories.</a:t>
            </a:r>
          </a:p>
        </p:txBody>
      </p:sp>
    </p:spTree>
    <p:extLst>
      <p:ext uri="{BB962C8B-B14F-4D97-AF65-F5344CB8AC3E}">
        <p14:creationId xmlns:p14="http://schemas.microsoft.com/office/powerpoint/2010/main" val="2472440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repository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5474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455474"/>
              <a:t>9</a:t>
            </a:fld>
            <a:endParaRPr lang="en-US" dirty="0">
              <a:solidFill>
                <a:srgbClr val="6D7777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1"/>
          </p:nvPr>
        </p:nvPicPr>
        <p:blipFill rotWithShape="1">
          <a:blip r:embed="rId3"/>
          <a:srcRect t="52506"/>
          <a:stretch/>
        </p:blipFill>
        <p:spPr>
          <a:xfrm>
            <a:off x="355817" y="828290"/>
            <a:ext cx="5553556" cy="10337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2595" y="1757534"/>
            <a:ext cx="5005821" cy="1419348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</p:pic>
      <p:sp>
        <p:nvSpPr>
          <p:cNvPr id="7" name="Rectangle: Rounded Corners 6"/>
          <p:cNvSpPr/>
          <p:nvPr/>
        </p:nvSpPr>
        <p:spPr>
          <a:xfrm>
            <a:off x="2069090" y="1275421"/>
            <a:ext cx="3325313" cy="160299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44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5647" y="2650897"/>
            <a:ext cx="4177074" cy="1695597"/>
          </a:xfrm>
          <a:prstGeom prst="rect">
            <a:avLst/>
          </a:prstGeom>
          <a:ln>
            <a:solidFill>
              <a:schemeClr val="accent3"/>
            </a:solidFill>
          </a:ln>
        </p:spPr>
      </p:pic>
      <p:sp>
        <p:nvSpPr>
          <p:cNvPr id="9" name="Rectangle: Rounded Corners 8"/>
          <p:cNvSpPr/>
          <p:nvPr/>
        </p:nvSpPr>
        <p:spPr>
          <a:xfrm>
            <a:off x="3138871" y="2675289"/>
            <a:ext cx="715270" cy="160299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44"/>
          </a:p>
        </p:txBody>
      </p:sp>
      <p:cxnSp>
        <p:nvCxnSpPr>
          <p:cNvPr id="11" name="Connector: Curved 10"/>
          <p:cNvCxnSpPr>
            <a:stCxn id="7" idx="3"/>
            <a:endCxn id="5" idx="0"/>
          </p:cNvCxnSpPr>
          <p:nvPr/>
        </p:nvCxnSpPr>
        <p:spPr>
          <a:xfrm>
            <a:off x="5394403" y="1355570"/>
            <a:ext cx="241103" cy="40196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/>
          <p:cNvCxnSpPr>
            <a:stCxn id="9" idx="3"/>
            <a:endCxn id="8" idx="1"/>
          </p:cNvCxnSpPr>
          <p:nvPr/>
        </p:nvCxnSpPr>
        <p:spPr>
          <a:xfrm>
            <a:off x="3854141" y="2755439"/>
            <a:ext cx="521506" cy="743256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Content Placeholder 7"/>
          <p:cNvPicPr>
            <a:picLocks noChangeAspect="1"/>
          </p:cNvPicPr>
          <p:nvPr/>
        </p:nvPicPr>
        <p:blipFill rotWithShape="1">
          <a:blip r:embed="rId6"/>
          <a:srcRect r="49783"/>
          <a:stretch/>
        </p:blipFill>
        <p:spPr>
          <a:xfrm>
            <a:off x="6585427" y="737990"/>
            <a:ext cx="2231064" cy="238907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5070" y="2007758"/>
            <a:ext cx="3529051" cy="3208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latin typeface="IBM Plex Sans Regular"/>
              </a:rPr>
              <a:t>Chart repository: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500" dirty="0">
                <a:latin typeface="IBM Plex Sans Regular"/>
              </a:rPr>
              <a:t>HTTP server that houses an</a:t>
            </a:r>
            <a:br>
              <a:rPr lang="en-US" sz="1500" dirty="0">
                <a:latin typeface="IBM Plex Sans Regular"/>
              </a:rPr>
            </a:br>
            <a:r>
              <a:rPr lang="en-US" sz="1250" dirty="0" err="1">
                <a:latin typeface="IBM Plex Mono" panose="020B0509050000000000" pitchFamily="49" charset="0"/>
                <a:ea typeface="Courier" charset="0"/>
                <a:cs typeface="Courier" charset="0"/>
              </a:rPr>
              <a:t>index.yaml</a:t>
            </a:r>
            <a:r>
              <a:rPr lang="en-US" sz="1250" dirty="0">
                <a:latin typeface="IBM Plex Mono" panose="020B0509050000000000" pitchFamily="49" charset="0"/>
              </a:rPr>
              <a:t> </a:t>
            </a:r>
            <a:r>
              <a:rPr lang="en-US" sz="1500" dirty="0">
                <a:latin typeface="IBM Plex Sans Regular"/>
              </a:rPr>
              <a:t>file and optionally </a:t>
            </a:r>
            <a:br>
              <a:rPr lang="en-US" sz="1500" dirty="0">
                <a:latin typeface="IBM Plex Sans Regular"/>
              </a:rPr>
            </a:br>
            <a:r>
              <a:rPr lang="en-US" sz="1500" dirty="0">
                <a:latin typeface="IBM Plex Sans Regular"/>
              </a:rPr>
              <a:t>some packaged charts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500" dirty="0">
                <a:latin typeface="IBM Plex Sans Regular"/>
              </a:rPr>
              <a:t>Server can be any HTTP server </a:t>
            </a:r>
            <a:br>
              <a:rPr lang="en-US" sz="1500" dirty="0">
                <a:latin typeface="IBM Plex Sans Regular"/>
              </a:rPr>
            </a:br>
            <a:r>
              <a:rPr lang="en-US" sz="1500" dirty="0">
                <a:latin typeface="IBM Plex Sans Regular"/>
              </a:rPr>
              <a:t>that can serve YAML and tar files and can answer GET requests</a:t>
            </a:r>
          </a:p>
          <a:p>
            <a:r>
              <a:rPr lang="en-US" sz="1500" dirty="0">
                <a:latin typeface="IBM Plex Sans Regular"/>
              </a:rPr>
              <a:t>To serve a local repo</a:t>
            </a:r>
          </a:p>
          <a:p>
            <a:r>
              <a:rPr lang="en-US" sz="1250" dirty="0">
                <a:latin typeface="IBM Plex Mono" panose="020B0509050000000000" pitchFamily="49" charset="0"/>
                <a:ea typeface="Courier" charset="0"/>
                <a:cs typeface="Courier" charset="0"/>
              </a:rPr>
              <a:t>  $ helm serve</a:t>
            </a:r>
            <a:endParaRPr lang="en-US" sz="1250" dirty="0">
              <a:latin typeface="IBM Plex Sans Regular"/>
            </a:endParaRPr>
          </a:p>
          <a:p>
            <a:r>
              <a:rPr lang="en-US" sz="1500" dirty="0">
                <a:latin typeface="IBM Plex Sans Regular"/>
              </a:rPr>
              <a:t>To add a chart to the repository, copy it to the directory and regenerate the index</a:t>
            </a:r>
          </a:p>
          <a:p>
            <a:pPr marL="171399" lvl="1"/>
            <a:r>
              <a:rPr lang="en-US" sz="1250" dirty="0">
                <a:latin typeface="IBM Plex Mono" panose="020B0509050000000000" pitchFamily="49" charset="0"/>
                <a:ea typeface="Courier" charset="0"/>
                <a:cs typeface="Courier" charset="0"/>
              </a:rPr>
              <a:t>$ helm repo index &lt;charts-path&gt;</a:t>
            </a:r>
            <a:endParaRPr lang="en-US" sz="844" dirty="0">
              <a:latin typeface="IBM Plex Mono" panose="020B0509050000000000" pitchFamily="49" charset="0"/>
            </a:endParaRPr>
          </a:p>
          <a:p>
            <a:pPr marL="171399" lvl="1"/>
            <a:endParaRPr lang="en-US" sz="1250" dirty="0">
              <a:latin typeface="IBM Plex Mono" panose="020B0509050000000000" pitchFamily="49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213223"/>
      </p:ext>
    </p:extLst>
  </p:cSld>
  <p:clrMapOvr>
    <a:masterClrMapping/>
  </p:clrMapOvr>
</p:sld>
</file>

<file path=ppt/theme/theme1.xml><?xml version="1.0" encoding="utf-8"?>
<a:theme xmlns:a="http://schemas.openxmlformats.org/drawingml/2006/main" name="blk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DRAFT 7_IBM_Cloud_Presentation_Fast Start_2018_Mini Main and Sessions_Arial" id="{448989E2-F453-EB48-A504-083BB1AFD7E3}" vid="{B050ED43-DA11-BE41-B744-807098D861CA}"/>
    </a:ext>
  </a:extLst>
</a:theme>
</file>

<file path=ppt/theme/theme2.xml><?xml version="1.0" encoding="utf-8"?>
<a:theme xmlns:a="http://schemas.openxmlformats.org/drawingml/2006/main" name="dk_blu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DRAFT 7_IBM_Cloud_Presentation_Fast Start_2018_Mini Main and Sessions_Arial" id="{448989E2-F453-EB48-A504-083BB1AFD7E3}" vid="{C99EB306-4F64-C242-BE13-5B49035DDC3E}"/>
    </a:ext>
  </a:extLst>
</a:theme>
</file>

<file path=ppt/theme/theme3.xml><?xml version="1.0" encoding="utf-8"?>
<a:theme xmlns:a="http://schemas.openxmlformats.org/drawingml/2006/main" name="gry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>
        <a:ln w="6350">
          <a:solidFill>
            <a:schemeClr val="tx2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DRAFT 7_IBM_Cloud_Presentation_Fast Start_2018_Mini Main and Sessions_Arial" id="{448989E2-F453-EB48-A504-083BB1AFD7E3}" vid="{07DB8211-143D-D64F-904E-1520B9F17183}"/>
    </a:ext>
  </a:extLst>
</a:theme>
</file>

<file path=ppt/theme/theme4.xml><?xml version="1.0" encoding="utf-8"?>
<a:theme xmlns:a="http://schemas.openxmlformats.org/drawingml/2006/main" name="wht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DRAFT 7_IBM_Cloud_Presentation_Fast Start_2018_Mini Main and Sessions_Arial" id="{448989E2-F453-EB48-A504-083BB1AFD7E3}" vid="{A9EE2942-96FA-7B41-8904-00DEB1B826B4}"/>
    </a:ext>
  </a:extLst>
</a:theme>
</file>

<file path=ppt/theme/theme5.xml><?xml version="1.0" encoding="utf-8"?>
<a:theme xmlns:a="http://schemas.openxmlformats.org/drawingml/2006/main" name="1_wht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DRAFT 7_IBM_Cloud_Presentation_Fast Start_2018_Mini Main and Sessions_Arial" id="{448989E2-F453-EB48-A504-083BB1AFD7E3}" vid="{69E3344E-065F-7B4B-8991-E5AD7C8A66B7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IBM_Cloud_Presentation_Fast Start_2018_Mini Main and Sessions_Arial_Dec. 01 UPDATE</Template>
  <TotalTime>21498</TotalTime>
  <Words>921</Words>
  <Application>Microsoft Office PowerPoint</Application>
  <PresentationFormat>On-screen Show (16:9)</PresentationFormat>
  <Paragraphs>180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blk_background_2017</vt:lpstr>
      <vt:lpstr>dk_blu_background_2017</vt:lpstr>
      <vt:lpstr>gry_background_2017</vt:lpstr>
      <vt:lpstr>wht_background_2017</vt:lpstr>
      <vt:lpstr>1_wht_background_2017</vt:lpstr>
      <vt:lpstr>HELM Charts, Tiller and repos</vt:lpstr>
      <vt:lpstr>Helm – A package manager for Kubernetes</vt:lpstr>
      <vt:lpstr>Helm Terminology</vt:lpstr>
      <vt:lpstr>Advantages of Using Helm</vt:lpstr>
      <vt:lpstr>Creating a Chart</vt:lpstr>
      <vt:lpstr>Packaging Charts</vt:lpstr>
      <vt:lpstr>Installing an Application</vt:lpstr>
      <vt:lpstr>Helm and IBM Cloud Private</vt:lpstr>
      <vt:lpstr>Chart repository</vt:lpstr>
      <vt:lpstr>IBM Cloud Private catalog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SECTIONS FOR DISCUSSION Content Creator Guidance, Slides1-7 Quick View Template. Slides 8-100  Full Template + Options, Slides 101-121 Content Creator Additional Info, 122-76</dc:title>
  <dc:creator>Rita Pensa</dc:creator>
  <cp:lastModifiedBy>ADMINIBM</cp:lastModifiedBy>
  <cp:revision>142</cp:revision>
  <dcterms:created xsi:type="dcterms:W3CDTF">2017-12-04T20:36:45Z</dcterms:created>
  <dcterms:modified xsi:type="dcterms:W3CDTF">2018-05-24T17:30:57Z</dcterms:modified>
</cp:coreProperties>
</file>