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3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14"/>
  </p:notesMasterIdLst>
  <p:sldIdLst>
    <p:sldId id="533" r:id="rId6"/>
    <p:sldId id="505" r:id="rId7"/>
    <p:sldId id="506" r:id="rId8"/>
    <p:sldId id="507" r:id="rId9"/>
    <p:sldId id="508" r:id="rId10"/>
    <p:sldId id="517" r:id="rId11"/>
    <p:sldId id="535" r:id="rId12"/>
    <p:sldId id="534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>
        <p:scale>
          <a:sx n="100" d="100"/>
          <a:sy n="100" d="100"/>
        </p:scale>
        <p:origin x="-121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230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39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09903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747" y="877824"/>
            <a:ext cx="4257143" cy="4026028"/>
          </a:xfrm>
        </p:spPr>
        <p:txBody>
          <a:bodyPr/>
          <a:lstStyle>
            <a:lvl4pPr marL="509903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332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21" indent="-171421">
              <a:buFont typeface="Arial" panose="020B0604020202020204" pitchFamily="34" charset="0"/>
              <a:buChar char="•"/>
              <a:defRPr/>
            </a:lvl1pPr>
            <a:lvl2pPr marL="342843" indent="-171421">
              <a:buFont typeface="Wingdings" panose="05000000000000000000" pitchFamily="2" charset="2"/>
              <a:buChar char="§"/>
              <a:defRPr/>
            </a:lvl2pPr>
            <a:lvl3pPr marL="514264" indent="-171421">
              <a:buFont typeface="Arial" panose="020B0604020202020204" pitchFamily="34" charset="0"/>
              <a:buChar char="−"/>
              <a:defRPr/>
            </a:lvl3pPr>
            <a:lvl4pPr marL="509903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26" Type="http://schemas.openxmlformats.org/officeDocument/2006/relationships/slideLayout" Target="../slideLayouts/slideLayout135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34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42.xml"/><Relationship Id="rId38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32" Type="http://schemas.openxmlformats.org/officeDocument/2006/relationships/slideLayout" Target="../slideLayouts/slideLayout141.xml"/><Relationship Id="rId37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7.xml"/><Relationship Id="rId36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6.xml"/><Relationship Id="rId30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  <p:sldLayoutId id="2147483833" r:id="rId37"/>
    <p:sldLayoutId id="2147483834" r:id="rId38"/>
    <p:sldLayoutId id="2147483835" r:id="rId39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ti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826000"/>
            <a:ext cx="2057400" cy="138113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0999" y="356181"/>
            <a:ext cx="4114801" cy="44793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3750" b="1" dirty="0" smtClean="0">
                <a:latin typeface="Arial" charset="0"/>
                <a:sym typeface="Helvetica Neue for IBM Light" charset="0"/>
              </a:rPr>
              <a:t>Container orchestration</a:t>
            </a:r>
            <a:br>
              <a:rPr lang="en-US" sz="3750" b="1" dirty="0" smtClean="0">
                <a:latin typeface="Arial" charset="0"/>
                <a:sym typeface="Helvetica Neue for IBM Light" charset="0"/>
              </a:rPr>
            </a:br>
            <a:endParaRPr lang="en-US" sz="1500" i="1" dirty="0">
              <a:latin typeface="Arial" charset="0"/>
              <a:sym typeface="Helvetica Neue for IB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078" y="1998336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/>
        </p:nvSpPr>
        <p:spPr>
          <a:xfrm>
            <a:off x="758997" y="3137581"/>
            <a:ext cx="6942476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Everyone’s container journey starts with one container….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571" y="1521308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/>
        </p:nvSpPr>
        <p:spPr>
          <a:xfrm>
            <a:off x="1859934" y="3090795"/>
            <a:ext cx="4634280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At first the growth is easy to handle….</a:t>
            </a:r>
          </a:p>
        </p:txBody>
      </p:sp>
      <p:pic>
        <p:nvPicPr>
          <p:cNvPr id="662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917" y="199313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613" y="226345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933" y="109465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676" y="3723875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 advAuto="0"/>
      <p:bldP spid="663" grpId="0" animBg="1" advAuto="0"/>
      <p:bldP spid="664" grpId="0" animBg="1" advAuto="0"/>
      <p:bldP spid="66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091" y="21279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2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248" y="76904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836" y="3966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379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40" y="24304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265" y="207657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11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03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8" y="23710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462" y="373695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131" y="37460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329267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600" y="40944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350" y="361597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1" y="435322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884" y="390879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070" y="346304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7749" y="195533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9426" y="196444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3587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35640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9643" y="120237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711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290" y="35262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682" y="378431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203" y="427561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916" y="429363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970" y="399970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95" y="356891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276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299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120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21" y="251246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29880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8463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5951" y="122867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4113542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/>
        </p:nvSpPr>
        <p:spPr>
          <a:xfrm>
            <a:off x="1572661" y="3119649"/>
            <a:ext cx="6383331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1750" dirty="0"/>
              <a:t>But soon </a:t>
            </a:r>
            <a:r>
              <a:rPr lang="en-US" sz="1750" dirty="0"/>
              <a:t>you have many applications, many instances…</a:t>
            </a:r>
            <a:endParaRPr sz="17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8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8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2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6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40"/>
                            </p:stCondLst>
                            <p:childTnLst>
                              <p:par>
                                <p:cTn id="1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8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"/>
                            </p:stCondLst>
                            <p:childTnLst>
                              <p:par>
                                <p:cTn id="1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4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80"/>
                            </p:stCondLst>
                            <p:childTnLst>
                              <p:par>
                                <p:cTn id="1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20"/>
                            </p:stCondLst>
                            <p:childTnLst>
                              <p:par>
                                <p:cTn id="1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6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animBg="1" advAuto="0"/>
      <p:bldP spid="669" grpId="0" animBg="1" advAuto="0"/>
      <p:bldP spid="670" grpId="0" animBg="1" advAuto="0"/>
      <p:bldP spid="671" grpId="0" animBg="1" advAuto="0"/>
      <p:bldP spid="672" grpId="0" animBg="1" advAuto="0"/>
      <p:bldP spid="673" grpId="0" animBg="1" advAuto="0"/>
      <p:bldP spid="674" grpId="0" animBg="1" advAuto="0"/>
      <p:bldP spid="675" grpId="0" animBg="1" advAuto="0"/>
      <p:bldP spid="676" grpId="0" animBg="1" advAuto="0"/>
      <p:bldP spid="677" grpId="0" animBg="1" advAuto="0"/>
      <p:bldP spid="678" grpId="0" animBg="1" advAuto="0"/>
      <p:bldP spid="679" grpId="0" animBg="1" advAuto="0"/>
      <p:bldP spid="680" grpId="0" animBg="1" advAuto="0"/>
      <p:bldP spid="681" grpId="0" animBg="1" advAuto="0"/>
      <p:bldP spid="682" grpId="0" animBg="1" advAuto="0"/>
      <p:bldP spid="683" grpId="0" animBg="1" advAuto="0"/>
      <p:bldP spid="684" grpId="0" animBg="1" advAuto="0"/>
      <p:bldP spid="685" grpId="0" animBg="1" advAuto="0"/>
      <p:bldP spid="686" grpId="0" animBg="1" advAuto="0"/>
      <p:bldP spid="688" grpId="0" animBg="1" advAuto="0"/>
      <p:bldP spid="689" grpId="0" animBg="1" advAuto="0"/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374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640" y="381449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7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03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8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03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29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2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994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57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200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114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31" y="37963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9809" y="380547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69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616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182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876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74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163" y="379646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188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747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4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599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115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71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9095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Shape 745"/>
          <p:cNvSpPr/>
          <p:nvPr/>
        </p:nvSpPr>
        <p:spPr>
          <a:xfrm>
            <a:off x="179626" y="2249770"/>
            <a:ext cx="1988440" cy="2328555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6" name="Shape 746"/>
          <p:cNvSpPr/>
          <p:nvPr/>
        </p:nvSpPr>
        <p:spPr>
          <a:xfrm>
            <a:off x="1523096" y="700382"/>
            <a:ext cx="6097822" cy="38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 algn="ctr">
              <a:lnSpc>
                <a:spcPct val="100000"/>
              </a:lnSpc>
              <a:defRPr sz="8400"/>
            </a:lvl1pPr>
          </a:lstStyle>
          <a:p>
            <a:r>
              <a:rPr lang="en-US" sz="2250" dirty="0"/>
              <a:t>And that is why </a:t>
            </a:r>
            <a:r>
              <a:rPr lang="en-US" sz="2250" dirty="0" smtClean="0"/>
              <a:t>there is container </a:t>
            </a:r>
            <a:r>
              <a:rPr lang="en-US" sz="2250" dirty="0"/>
              <a:t>orchestration</a:t>
            </a:r>
            <a:endParaRPr sz="2250" dirty="0"/>
          </a:p>
        </p:txBody>
      </p:sp>
      <p:sp>
        <p:nvSpPr>
          <p:cNvPr id="747" name="Shape 747"/>
          <p:cNvSpPr/>
          <p:nvPr/>
        </p:nvSpPr>
        <p:spPr>
          <a:xfrm>
            <a:off x="1336750" y="336206"/>
            <a:ext cx="6503957" cy="1113071"/>
          </a:xfrm>
          <a:prstGeom prst="rect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8" name="Shape 748"/>
          <p:cNvSpPr/>
          <p:nvPr/>
        </p:nvSpPr>
        <p:spPr>
          <a:xfrm>
            <a:off x="624266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9" name="Shape 749"/>
          <p:cNvSpPr/>
          <p:nvPr/>
        </p:nvSpPr>
        <p:spPr>
          <a:xfrm flipH="1">
            <a:off x="7854298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0" name="Shape 750"/>
          <p:cNvSpPr/>
          <p:nvPr/>
        </p:nvSpPr>
        <p:spPr>
          <a:xfrm>
            <a:off x="340172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1" name="Shape 751"/>
          <p:cNvSpPr/>
          <p:nvPr/>
        </p:nvSpPr>
        <p:spPr>
          <a:xfrm>
            <a:off x="569287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2" name="Shape 752"/>
          <p:cNvSpPr/>
          <p:nvPr/>
        </p:nvSpPr>
        <p:spPr>
          <a:xfrm>
            <a:off x="695994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3" name="Shape 753"/>
          <p:cNvSpPr/>
          <p:nvPr/>
        </p:nvSpPr>
        <p:spPr>
          <a:xfrm>
            <a:off x="244560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4" name="Shape 754"/>
          <p:cNvSpPr/>
          <p:nvPr/>
        </p:nvSpPr>
        <p:spPr>
          <a:xfrm>
            <a:off x="4701979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228599" y="201168"/>
            <a:ext cx="7109813" cy="566583"/>
          </a:xfrm>
        </p:spPr>
        <p:txBody>
          <a:bodyPr/>
          <a:lstStyle/>
          <a:p>
            <a:r>
              <a:rPr lang="en-US" dirty="0" smtClean="0"/>
              <a:t>What is container orchestration?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6580" y="4826480"/>
            <a:ext cx="2057400" cy="137160"/>
          </a:xfrm>
        </p:spPr>
        <p:txBody>
          <a:bodyPr/>
          <a:lstStyle/>
          <a:p>
            <a:fld id="{11A68DD8-55F1-4DDB-A894-47428CF803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quarter" idx="11"/>
          </p:nvPr>
        </p:nvSpPr>
        <p:spPr>
          <a:xfrm>
            <a:off x="123273" y="1198541"/>
            <a:ext cx="4951647" cy="3810051"/>
          </a:xfrm>
        </p:spPr>
        <p:txBody>
          <a:bodyPr/>
          <a:lstStyle/>
          <a:p>
            <a:pPr marL="238849" lvl="1" indent="0">
              <a:buNone/>
            </a:pPr>
            <a:r>
              <a:rPr lang="en-US" sz="1600" dirty="0" smtClean="0"/>
              <a:t>Cluster </a:t>
            </a:r>
            <a:r>
              <a:rPr lang="en-US" sz="1600" dirty="0"/>
              <a:t>management</a:t>
            </a:r>
          </a:p>
          <a:p>
            <a:pPr lvl="2"/>
            <a:r>
              <a:rPr lang="en-US" dirty="0"/>
              <a:t>Federates multiple hosts into one target</a:t>
            </a:r>
          </a:p>
          <a:p>
            <a:pPr marL="238849" lvl="1" indent="0">
              <a:buNone/>
            </a:pPr>
            <a:r>
              <a:rPr lang="en-US" sz="1600" dirty="0"/>
              <a:t>Scheduling</a:t>
            </a:r>
          </a:p>
          <a:p>
            <a:pPr lvl="2"/>
            <a:r>
              <a:rPr lang="en-US" dirty="0"/>
              <a:t>Distributes containers across nodes</a:t>
            </a:r>
          </a:p>
          <a:p>
            <a:pPr marL="238849" lvl="1" indent="0">
              <a:buNone/>
            </a:pPr>
            <a:r>
              <a:rPr lang="en-US" sz="1600" dirty="0"/>
              <a:t>Service discovery</a:t>
            </a:r>
          </a:p>
          <a:p>
            <a:pPr lvl="2"/>
            <a:r>
              <a:rPr lang="en-US" dirty="0"/>
              <a:t>Knows where the containers are located</a:t>
            </a:r>
          </a:p>
          <a:p>
            <a:pPr lvl="2"/>
            <a:r>
              <a:rPr lang="en-US" dirty="0"/>
              <a:t>Distributes client requests across the containers</a:t>
            </a:r>
          </a:p>
          <a:p>
            <a:pPr marL="238849" lvl="1" indent="0">
              <a:buNone/>
            </a:pPr>
            <a:r>
              <a:rPr lang="en-US" sz="1600" dirty="0"/>
              <a:t>Replication</a:t>
            </a:r>
          </a:p>
          <a:p>
            <a:pPr lvl="2"/>
            <a:r>
              <a:rPr lang="en-US" dirty="0"/>
              <a:t>Ensures the right number of nodes and containers</a:t>
            </a:r>
          </a:p>
          <a:p>
            <a:pPr marL="238849" lvl="1" indent="0">
              <a:buNone/>
            </a:pPr>
            <a:r>
              <a:rPr lang="en-US" sz="1600" dirty="0"/>
              <a:t>Health management</a:t>
            </a:r>
          </a:p>
          <a:p>
            <a:pPr lvl="2"/>
            <a:r>
              <a:rPr lang="en-US" dirty="0"/>
              <a:t>Replaces unhealthy containers and nodes</a:t>
            </a:r>
          </a:p>
          <a:p>
            <a:endParaRPr lang="en-US" sz="1300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4294967295"/>
          </p:nvPr>
        </p:nvSpPr>
        <p:spPr>
          <a:xfrm>
            <a:off x="5068829" y="1315664"/>
            <a:ext cx="3429901" cy="341683"/>
          </a:xfrm>
        </p:spPr>
        <p:txBody>
          <a:bodyPr/>
          <a:lstStyle/>
          <a:p>
            <a:pPr algn="ctr"/>
            <a:r>
              <a:rPr lang="en-US" dirty="0" smtClean="0"/>
              <a:t>Container Orchestrator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144095" y="1735547"/>
            <a:ext cx="1124556" cy="12752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Manager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75763" y="2074817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Scheduler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75763" y="2540233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Replicator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845700" y="357710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80181" y="390146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40824" y="436871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144095" y="3563393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278576" y="3887754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39219" y="4355008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7442489" y="355955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576971" y="388391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537613" y="435116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Rectangle 32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cxnSp>
        <p:nvCxnSpPr>
          <p:cNvPr id="43" name="Elbow Connector 42"/>
          <p:cNvCxnSpPr>
            <a:stCxn id="9" idx="2"/>
            <a:endCxn id="30" idx="0"/>
          </p:cNvCxnSpPr>
          <p:nvPr/>
        </p:nvCxnSpPr>
        <p:spPr bwMode="auto">
          <a:xfrm rot="16200000" flipH="1">
            <a:off x="7081207" y="2635994"/>
            <a:ext cx="548726" cy="1298395"/>
          </a:xfrm>
          <a:prstGeom prst="bentConnector3">
            <a:avLst>
              <a:gd name="adj1" fmla="val 51615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>
            <a:stCxn id="9" idx="2"/>
            <a:endCxn id="12" idx="0"/>
          </p:cNvCxnSpPr>
          <p:nvPr/>
        </p:nvCxnSpPr>
        <p:spPr bwMode="auto">
          <a:xfrm rot="5400000">
            <a:off x="5774038" y="2644769"/>
            <a:ext cx="566276" cy="1298395"/>
          </a:xfrm>
          <a:prstGeom prst="bentConnector3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9" idx="2"/>
            <a:endCxn id="23" idx="0"/>
          </p:cNvCxnSpPr>
          <p:nvPr/>
        </p:nvCxnSpPr>
        <p:spPr bwMode="auto">
          <a:xfrm>
            <a:off x="6706373" y="3010829"/>
            <a:ext cx="0" cy="552564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Elbow Connector 54"/>
          <p:cNvCxnSpPr>
            <a:stCxn id="30" idx="3"/>
          </p:cNvCxnSpPr>
          <p:nvPr/>
        </p:nvCxnSpPr>
        <p:spPr bwMode="auto">
          <a:xfrm flipV="1">
            <a:off x="8567045" y="2632683"/>
            <a:ext cx="133103" cy="1598961"/>
          </a:xfrm>
          <a:prstGeom prst="bent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9" idx="3"/>
          </p:cNvCxnSpPr>
          <p:nvPr/>
        </p:nvCxnSpPr>
        <p:spPr bwMode="auto">
          <a:xfrm>
            <a:off x="7268650" y="2373188"/>
            <a:ext cx="1004167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9" idx="1"/>
          </p:cNvCxnSpPr>
          <p:nvPr/>
        </p:nvCxnSpPr>
        <p:spPr bwMode="auto">
          <a:xfrm flipH="1">
            <a:off x="5682505" y="2373188"/>
            <a:ext cx="461590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an 1"/>
          <p:cNvSpPr/>
          <p:nvPr/>
        </p:nvSpPr>
        <p:spPr>
          <a:xfrm>
            <a:off x="5068829" y="1315664"/>
            <a:ext cx="487375" cy="536645"/>
          </a:xfrm>
          <a:prstGeom prst="can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7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9" y="2007102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65"/>
          <p:cNvSpPr txBox="1">
            <a:spLocks/>
          </p:cNvSpPr>
          <p:nvPr/>
        </p:nvSpPr>
        <p:spPr>
          <a:xfrm>
            <a:off x="4816918" y="2540233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Image repository</a:t>
            </a:r>
            <a:endParaRPr lang="en-US" dirty="0"/>
          </a:p>
        </p:txBody>
      </p:sp>
      <p:pic>
        <p:nvPicPr>
          <p:cNvPr id="39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90" y="1575020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ontent Placeholder 65"/>
          <p:cNvSpPr txBox="1">
            <a:spLocks/>
          </p:cNvSpPr>
          <p:nvPr/>
        </p:nvSpPr>
        <p:spPr>
          <a:xfrm>
            <a:off x="8161215" y="2154129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Discovery  DB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713" y="672736"/>
            <a:ext cx="7484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Management of </a:t>
            </a:r>
            <a:r>
              <a:rPr lang="en-US" sz="1600" dirty="0"/>
              <a:t>the deployment, placement, and lifecycle of workload containers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22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8557" y="813313"/>
            <a:ext cx="5470333" cy="40788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599" y="201168"/>
            <a:ext cx="8474755" cy="689869"/>
          </a:xfrm>
        </p:spPr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orchestration responsibilities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" y="891037"/>
            <a:ext cx="4114800" cy="450024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Container orchestration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Cluster management</a:t>
            </a:r>
          </a:p>
          <a:p>
            <a:pPr lvl="1"/>
            <a:r>
              <a:rPr lang="en-US" dirty="0"/>
              <a:t>Service discovery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Related functionality</a:t>
            </a:r>
          </a:p>
          <a:p>
            <a:pPr lvl="1"/>
            <a:r>
              <a:rPr lang="en-US" dirty="0"/>
              <a:t>Provisioning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956" name="Shape 956"/>
          <p:cNvSpPr/>
          <p:nvPr/>
        </p:nvSpPr>
        <p:spPr>
          <a:xfrm>
            <a:off x="3572806" y="1300163"/>
            <a:ext cx="5130549" cy="142875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60834"/>
            <a:endParaRPr sz="900"/>
          </a:p>
        </p:txBody>
      </p:sp>
    </p:spTree>
    <p:extLst>
      <p:ext uri="{BB962C8B-B14F-4D97-AF65-F5344CB8AC3E}">
        <p14:creationId xmlns:p14="http://schemas.microsoft.com/office/powerpoint/2010/main" val="38343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/>
              <a:t>e</a:t>
            </a:r>
            <a:r>
              <a:rPr lang="en-US" dirty="0" smtClean="0"/>
              <a:t>cosystem layers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574264" y="1015485"/>
            <a:ext cx="2743170" cy="3656608"/>
          </a:xfrm>
          <a:prstGeom prst="roundRect">
            <a:avLst>
              <a:gd name="adj" fmla="val 1150"/>
            </a:avLst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16">
              <a:lnSpc>
                <a:spcPct val="90000"/>
              </a:lnSpc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4857" y="1784256"/>
            <a:ext cx="6212747" cy="4353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Rounded Rectangle 7"/>
          <p:cNvSpPr/>
          <p:nvPr/>
        </p:nvSpPr>
        <p:spPr bwMode="auto">
          <a:xfrm>
            <a:off x="1705102" y="4040147"/>
            <a:ext cx="2468853" cy="457076"/>
          </a:xfrm>
          <a:prstGeom prst="roundRect">
            <a:avLst>
              <a:gd name="adj" fmla="val 8241"/>
            </a:avLst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16">
              <a:lnSpc>
                <a:spcPct val="90000"/>
              </a:lnSpc>
            </a:pPr>
            <a:r>
              <a:rPr lang="en-US" sz="1400" b="1" dirty="0">
                <a:latin typeface="HelvNeue Light for IBM" pitchFamily="34" charset="0"/>
              </a:rPr>
              <a:t>Physical Infrastructure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3248" y="4125606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Layer 1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705102" y="3461872"/>
            <a:ext cx="2468853" cy="457076"/>
          </a:xfrm>
          <a:prstGeom prst="roundRect">
            <a:avLst>
              <a:gd name="adj" fmla="val 8241"/>
            </a:avLst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16">
              <a:lnSpc>
                <a:spcPct val="90000"/>
              </a:lnSpc>
            </a:pPr>
            <a:r>
              <a:rPr lang="en-US" sz="1400" b="1" dirty="0">
                <a:latin typeface="HelvNeue Light for IBM" pitchFamily="34" charset="0"/>
              </a:rPr>
              <a:t>Virtual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248" y="3547331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Layer 2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705102" y="2883718"/>
            <a:ext cx="2468853" cy="457076"/>
          </a:xfrm>
          <a:prstGeom prst="roundRect">
            <a:avLst>
              <a:gd name="adj" fmla="val 8241"/>
            </a:avLst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16">
              <a:lnSpc>
                <a:spcPct val="90000"/>
              </a:lnSpc>
            </a:pPr>
            <a:r>
              <a:rPr lang="en-US" sz="1400" b="1" dirty="0">
                <a:latin typeface="HelvNeue Light for IBM" pitchFamily="34" charset="0"/>
              </a:rPr>
              <a:t>Operating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48" y="296917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Layer 3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705102" y="2320267"/>
            <a:ext cx="2468853" cy="457076"/>
          </a:xfrm>
          <a:prstGeom prst="roundRect">
            <a:avLst>
              <a:gd name="adj" fmla="val 8241"/>
            </a:avLst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16">
              <a:lnSpc>
                <a:spcPct val="90000"/>
              </a:lnSpc>
            </a:pPr>
            <a:r>
              <a:rPr lang="en-US" sz="1400" b="1" dirty="0">
                <a:latin typeface="HelvNeue Light for IBM" pitchFamily="34" charset="0"/>
              </a:rPr>
              <a:t>Container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3248" y="2405726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Layer 4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05102" y="1741013"/>
            <a:ext cx="2468853" cy="457076"/>
          </a:xfrm>
          <a:prstGeom prst="roundRect">
            <a:avLst>
              <a:gd name="adj" fmla="val 8241"/>
            </a:avLst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16">
              <a:lnSpc>
                <a:spcPct val="90000"/>
              </a:lnSpc>
            </a:pPr>
            <a:r>
              <a:rPr lang="en-US" sz="1400" b="1" dirty="0"/>
              <a:t>Orchestration/Scheduling</a:t>
            </a:r>
          </a:p>
          <a:p>
            <a:pPr algn="ctr" defTabSz="914316">
              <a:lnSpc>
                <a:spcPct val="90000"/>
              </a:lnSpc>
            </a:pPr>
            <a:r>
              <a:rPr lang="en-US" sz="1400" b="1" dirty="0"/>
              <a:t>Service Model</a:t>
            </a:r>
            <a:endParaRPr lang="en-US" sz="1400" b="1" dirty="0">
              <a:solidFill>
                <a:srgbClr val="19191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248" y="1826472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Layer 5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705102" y="1162858"/>
            <a:ext cx="2468853" cy="457076"/>
          </a:xfrm>
          <a:prstGeom prst="roundRect">
            <a:avLst>
              <a:gd name="adj" fmla="val 8241"/>
            </a:avLst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16">
              <a:lnSpc>
                <a:spcPct val="90000"/>
              </a:lnSpc>
            </a:pPr>
            <a:r>
              <a:rPr lang="en-US" sz="1400" b="1" dirty="0"/>
              <a:t>Development Workflow</a:t>
            </a:r>
          </a:p>
          <a:p>
            <a:pPr algn="ctr" defTabSz="914316">
              <a:lnSpc>
                <a:spcPct val="90000"/>
              </a:lnSpc>
            </a:pPr>
            <a:r>
              <a:rPr lang="en-US" sz="1400" b="1" dirty="0"/>
              <a:t>Opinionated Containers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3248" y="124831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Layer 6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859" y="4063772"/>
            <a:ext cx="2276475" cy="4713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12" y="3491180"/>
            <a:ext cx="2243137" cy="3856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474" y="2985051"/>
            <a:ext cx="2690813" cy="3523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893" y="2355796"/>
            <a:ext cx="2847975" cy="4380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760" y="1740312"/>
            <a:ext cx="838200" cy="4808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058" y="1771456"/>
            <a:ext cx="890588" cy="380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272" y="1198570"/>
            <a:ext cx="857250" cy="2666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2433" y="1147438"/>
            <a:ext cx="533400" cy="495171"/>
          </a:xfrm>
          <a:prstGeom prst="rect">
            <a:avLst/>
          </a:prstGeom>
        </p:spPr>
      </p:pic>
      <p:pic>
        <p:nvPicPr>
          <p:cNvPr id="43" name="image48.ti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292502" y="1669747"/>
            <a:ext cx="622015" cy="622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87" y="1739890"/>
            <a:ext cx="500764" cy="4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 bwMode="auto">
          <a:xfrm>
            <a:off x="359858" y="1679338"/>
            <a:ext cx="8310462" cy="57932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9" tIns="34295" rIns="68589" bIns="34295" numCol="1" rtlCol="0" anchor="ctr" anchorCtr="0" compatLnSpc="1">
            <a:prstTxWarp prst="textNoShape">
              <a:avLst/>
            </a:prstTxWarp>
          </a:bodyPr>
          <a:lstStyle/>
          <a:p>
            <a:pPr algn="ctr" defTabSz="460834" fontAlgn="base">
              <a:spcBef>
                <a:spcPct val="0"/>
              </a:spcBef>
              <a:spcAft>
                <a:spcPct val="0"/>
              </a:spcAft>
            </a:pPr>
            <a:endParaRPr lang="en-US" sz="9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65815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21569</TotalTime>
  <Words>189</Words>
  <Application>Microsoft Office PowerPoint</Application>
  <PresentationFormat>On-screen Show (16:9)</PresentationFormat>
  <Paragraphs>68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blk_background_2017</vt:lpstr>
      <vt:lpstr>dk_blu_background_2017</vt:lpstr>
      <vt:lpstr>gry_background_2017</vt:lpstr>
      <vt:lpstr>wht_background_2017</vt:lpstr>
      <vt:lpstr>1_wht_background_2017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container orchestration?</vt:lpstr>
      <vt:lpstr>Container orchestration responsibilities</vt:lpstr>
      <vt:lpstr>Container ecosystem layers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143</cp:revision>
  <dcterms:created xsi:type="dcterms:W3CDTF">2017-12-04T20:36:45Z</dcterms:created>
  <dcterms:modified xsi:type="dcterms:W3CDTF">2018-05-30T21:55:07Z</dcterms:modified>
</cp:coreProperties>
</file>