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26"/>
  </p:notesMasterIdLst>
  <p:sldIdLst>
    <p:sldId id="533" r:id="rId6"/>
    <p:sldId id="510" r:id="rId7"/>
    <p:sldId id="505" r:id="rId8"/>
    <p:sldId id="506" r:id="rId9"/>
    <p:sldId id="507" r:id="rId10"/>
    <p:sldId id="508" r:id="rId11"/>
    <p:sldId id="517" r:id="rId12"/>
    <p:sldId id="534" r:id="rId13"/>
    <p:sldId id="520" r:id="rId14"/>
    <p:sldId id="521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>
        <p:scale>
          <a:sx n="100" d="100"/>
          <a:sy n="100" d="100"/>
        </p:scale>
        <p:origin x="-121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>
              <a:spcBef>
                <a:spcPts val="750"/>
              </a:spcBef>
            </a:pPr>
            <a:r>
              <a:rPr lang="en-US" b="1" dirty="0" smtClean="0"/>
              <a:t>Kubernetes has a clear governance model </a:t>
            </a:r>
            <a:r>
              <a:rPr lang="en-US" dirty="0" smtClean="0"/>
              <a:t>managed by the Linux Foundation. Google is actively driving the product features and roadmap, while allowing the rest of the ecosystem to participate. </a:t>
            </a:r>
          </a:p>
          <a:p>
            <a:pPr eaLnBrk="0" fontAlgn="base">
              <a:spcBef>
                <a:spcPts val="750"/>
              </a:spcBef>
            </a:pPr>
            <a:r>
              <a:rPr lang="en-US" b="1" dirty="0" smtClean="0"/>
              <a:t>A growing and vibrant Kubernetes ecosystem </a:t>
            </a:r>
            <a:r>
              <a:rPr lang="en-US" dirty="0" smtClean="0"/>
              <a:t>provides confidence to enterprises about its long-term viability.  IBM, Huawei, Intel, and Red Hat are some of the companies making prominent contributions to the project. </a:t>
            </a:r>
          </a:p>
          <a:p>
            <a:pPr eaLnBrk="0" fontAlgn="base">
              <a:spcBef>
                <a:spcPts val="750"/>
              </a:spcBef>
            </a:pPr>
            <a:r>
              <a:rPr lang="en-US" b="1" dirty="0" smtClean="0"/>
              <a:t>The commercial viability of Kubernetes makes it an interesting choice for vendors.  </a:t>
            </a:r>
            <a:r>
              <a:rPr lang="en-US" dirty="0" smtClean="0"/>
              <a:t>We expect to see new offerings announced over the next several months. </a:t>
            </a:r>
          </a:p>
          <a:p>
            <a:pPr eaLnBrk="0" fontAlgn="base">
              <a:spcBef>
                <a:spcPts val="750"/>
              </a:spcBef>
            </a:pPr>
            <a:r>
              <a:rPr lang="en-US" b="1" dirty="0" smtClean="0"/>
              <a:t>Despite the expected growth in commercial distributions, Kubernetes avoids dependency and vendor lock-in </a:t>
            </a:r>
            <a:r>
              <a:rPr lang="en-US" dirty="0" smtClean="0"/>
              <a:t>through active community participation and ecosystem support. </a:t>
            </a:r>
          </a:p>
          <a:p>
            <a:pPr eaLnBrk="0" fontAlgn="base">
              <a:spcBef>
                <a:spcPts val="750"/>
              </a:spcBef>
            </a:pPr>
            <a:r>
              <a:rPr lang="en-US" b="1" dirty="0" smtClean="0"/>
              <a:t>Kubernetes supports a wide range of deployment options. </a:t>
            </a:r>
            <a:r>
              <a:rPr lang="en-US" dirty="0" smtClean="0"/>
              <a:t>Customers can choose between bare metal, virtualization, private, public, and hybrid cloud deployments. It enjoys a wide range of delivery models across on-premises and cloud-based services. </a:t>
            </a:r>
          </a:p>
          <a:p>
            <a:pPr eaLnBrk="0" fontAlgn="base">
              <a:spcBef>
                <a:spcPts val="750"/>
              </a:spcBef>
            </a:pPr>
            <a:r>
              <a:rPr lang="en-US" b="1" dirty="0" smtClean="0"/>
              <a:t>The design of Kubernetes is more operations-centric </a:t>
            </a:r>
            <a:r>
              <a:rPr lang="en-US" dirty="0" smtClean="0"/>
              <a:t>than developer-orientated, which makes it the first choice of DevOps teams.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/docs/concepts/workloads/controllers/deployment/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/docs/concepts/workloads/controllers/</a:t>
            </a:r>
            <a:r>
              <a:rPr lang="en-US" dirty="0" err="1" smtClean="0"/>
              <a:t>replicaset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/docs/user-guide/</a:t>
            </a:r>
            <a:r>
              <a:rPr lang="en-US" dirty="0" err="1" smtClean="0"/>
              <a:t>kubectl</a:t>
            </a:r>
            <a:r>
              <a:rPr lang="en-US" dirty="0" smtClean="0"/>
              <a:t>/v1.6/#rollout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/docs/user-guide/</a:t>
            </a:r>
            <a:r>
              <a:rPr lang="en-US" dirty="0" err="1" smtClean="0"/>
              <a:t>kubectl</a:t>
            </a:r>
            <a:r>
              <a:rPr lang="en-US" dirty="0" smtClean="0"/>
              <a:t>/v1.6/#rolling-update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/docs/concepts/cluster-administration/manage-deployment/#canary-deployments</a:t>
            </a:r>
          </a:p>
          <a:p>
            <a:endParaRPr lang="en-US" dirty="0" smtClean="0"/>
          </a:p>
          <a:p>
            <a:r>
              <a:rPr lang="en-US" dirty="0" smtClean="0"/>
              <a:t>Blue-green deployment isn’t built-in to Kubernetes (as</a:t>
            </a:r>
            <a:r>
              <a:rPr lang="en-US" baseline="0" dirty="0" smtClean="0"/>
              <a:t> of July 2017). Some examples others have built: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techbeacon.com</a:t>
            </a:r>
            <a:r>
              <a:rPr lang="en-US" baseline="0" dirty="0" smtClean="0"/>
              <a:t>/one-year-using-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-production-lessons-learned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www.devoperandi.com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-deployment-resource-</a:t>
            </a:r>
            <a:r>
              <a:rPr lang="en-US" baseline="0" dirty="0" err="1" smtClean="0"/>
              <a:t>bluegreen</a:t>
            </a:r>
            <a:r>
              <a:rPr lang="en-US" baseline="0" dirty="0" smtClean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/docs/tasks/run-application/horizontal-pod-</a:t>
            </a:r>
            <a:r>
              <a:rPr lang="en-US" dirty="0" err="1" smtClean="0"/>
              <a:t>autoscale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/docs/tasks/run-application/horizontal-pod-</a:t>
            </a:r>
            <a:r>
              <a:rPr lang="en-US" dirty="0" err="1" smtClean="0"/>
              <a:t>autoscale</a:t>
            </a:r>
            <a:r>
              <a:rPr lang="en-US" dirty="0" smtClean="0"/>
              <a:t>-walkthrough/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kubernetes.io</a:t>
            </a:r>
            <a:r>
              <a:rPr lang="en-US" dirty="0" smtClean="0"/>
              <a:t>/docs/user-guide/</a:t>
            </a:r>
            <a:r>
              <a:rPr lang="en-US" dirty="0" err="1" smtClean="0"/>
              <a:t>kubectl</a:t>
            </a:r>
            <a:r>
              <a:rPr lang="en-US" dirty="0" smtClean="0"/>
              <a:t>/v1.6/#</a:t>
            </a:r>
            <a:r>
              <a:rPr lang="en-US" dirty="0" err="1" smtClean="0"/>
              <a:t>autoscale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kubernetes</a:t>
            </a:r>
            <a:r>
              <a:rPr lang="en-US" dirty="0" smtClean="0"/>
              <a:t>/community/blob/master/contributors/design-proposals/horizontal-pod-</a:t>
            </a:r>
            <a:r>
              <a:rPr lang="en-US" dirty="0" err="1" smtClean="0"/>
              <a:t>autoscaler.md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27" indent="-171427">
              <a:buFont typeface="Arial" panose="020B0604020202020204" pitchFamily="34" charset="0"/>
              <a:buChar char="•"/>
              <a:defRPr/>
            </a:lvl1pPr>
            <a:lvl2pPr marL="342854" indent="-171427">
              <a:buFont typeface="Wingdings" panose="05000000000000000000" pitchFamily="2" charset="2"/>
              <a:buChar char="§"/>
              <a:defRPr/>
            </a:lvl2pPr>
            <a:lvl3pPr marL="514281" indent="-171427">
              <a:buFont typeface="Arial" panose="020B0604020202020204" pitchFamily="34" charset="0"/>
              <a:buChar char="−"/>
              <a:defRPr/>
            </a:lvl3pPr>
            <a:lvl4pPr marL="50992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slideLayout" Target="../slideLayouts/slideLayout133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34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0.xml"/><Relationship Id="rId38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slideLayout" Target="../slideLayouts/slideLayout139.xml"/><Relationship Id="rId37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slideLayout" Target="../slideLayouts/slideLayout135.xml"/><Relationship Id="rId36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7.xml"/><Relationship Id="rId35" Type="http://schemas.openxmlformats.org/officeDocument/2006/relationships/slideLayout" Target="../slideLayouts/slideLayout142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4" r:id="rId37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oscale.ch/syslog/2016/07/26/container-orch/" TargetMode="External"/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106.xml"/><Relationship Id="rId5" Type="http://schemas.openxmlformats.org/officeDocument/2006/relationships/hyperlink" Target="https://research.google.com/pubs/pub43438.html" TargetMode="External"/><Relationship Id="rId4" Type="http://schemas.openxmlformats.org/officeDocument/2006/relationships/hyperlink" Target="https://thenewstack.io/tns-research-present-state-container-orchestr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Orchestration and Kubernetes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7640" y="879475"/>
            <a:ext cx="8869680" cy="4500245"/>
          </a:xfrm>
        </p:spPr>
        <p:txBody>
          <a:bodyPr>
            <a:normAutofit/>
          </a:bodyPr>
          <a:lstStyle/>
          <a:p>
            <a:pPr marL="0" indent="0" eaLnBrk="0" fontAlgn="base">
              <a:spcBef>
                <a:spcPts val="750"/>
              </a:spcBef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governance </a:t>
            </a:r>
            <a:r>
              <a:rPr lang="en-US" sz="1600" dirty="0" smtClean="0"/>
              <a:t>model 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Managed </a:t>
            </a:r>
            <a:r>
              <a:rPr lang="en-US" dirty="0"/>
              <a:t>by the Linux Foundation. </a:t>
            </a:r>
            <a:endParaRPr lang="en-US" dirty="0" smtClean="0"/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Google </a:t>
            </a:r>
            <a:r>
              <a:rPr lang="en-US" dirty="0"/>
              <a:t>is </a:t>
            </a:r>
            <a:r>
              <a:rPr lang="en-US" dirty="0" smtClean="0"/>
              <a:t>driving </a:t>
            </a:r>
            <a:r>
              <a:rPr lang="en-US" dirty="0"/>
              <a:t>the product features and roadmap, while allowing the rest of the ecosystem to participate. </a:t>
            </a:r>
            <a:endParaRPr lang="en-US" dirty="0" smtClean="0"/>
          </a:p>
          <a:p>
            <a:pPr marL="0" indent="0" eaLnBrk="0" fontAlgn="base">
              <a:spcBef>
                <a:spcPts val="750"/>
              </a:spcBef>
              <a:buNone/>
            </a:pPr>
            <a:r>
              <a:rPr lang="en-US" sz="1600" dirty="0" smtClean="0"/>
              <a:t>Growing </a:t>
            </a:r>
            <a:r>
              <a:rPr lang="en-US" sz="1600" dirty="0"/>
              <a:t>and vibrant </a:t>
            </a:r>
            <a:r>
              <a:rPr lang="en-US" sz="1600" dirty="0" smtClean="0"/>
              <a:t>ecosystem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b="1" dirty="0" smtClean="0"/>
              <a:t> </a:t>
            </a:r>
            <a:r>
              <a:rPr lang="en-US" dirty="0" smtClean="0"/>
              <a:t>IBM</a:t>
            </a:r>
            <a:r>
              <a:rPr lang="en-US" dirty="0"/>
              <a:t>, Huawei, Intel, and Red Hat are some of the companies making prominent contributions to the project. </a:t>
            </a:r>
            <a:endParaRPr lang="en-US" dirty="0" smtClean="0"/>
          </a:p>
          <a:p>
            <a:pPr marL="0" indent="0" eaLnBrk="0" fontAlgn="base">
              <a:spcBef>
                <a:spcPts val="750"/>
              </a:spcBef>
              <a:buNone/>
            </a:pPr>
            <a:r>
              <a:rPr lang="en-US" sz="1600" dirty="0" smtClean="0"/>
              <a:t>Avoid dependency </a:t>
            </a:r>
            <a:r>
              <a:rPr lang="en-US" sz="1600" dirty="0"/>
              <a:t>and vendor </a:t>
            </a:r>
            <a:r>
              <a:rPr lang="en-US" sz="1600" dirty="0" smtClean="0"/>
              <a:t>lock-in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Active </a:t>
            </a:r>
            <a:r>
              <a:rPr lang="en-US" dirty="0"/>
              <a:t>community participation and ecosystem support. </a:t>
            </a:r>
          </a:p>
          <a:p>
            <a:pPr marL="0" indent="0" eaLnBrk="0" fontAlgn="base">
              <a:spcBef>
                <a:spcPts val="750"/>
              </a:spcBef>
              <a:buNone/>
            </a:pPr>
            <a:r>
              <a:rPr lang="en-US" b="1" dirty="0" smtClean="0"/>
              <a:t>Support for a </a:t>
            </a:r>
            <a:r>
              <a:rPr lang="en-US" b="1" dirty="0"/>
              <a:t>wide range of deployment </a:t>
            </a:r>
            <a:r>
              <a:rPr lang="en-US" b="1" dirty="0" smtClean="0"/>
              <a:t>options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Customers </a:t>
            </a:r>
            <a:r>
              <a:rPr lang="en-US" dirty="0"/>
              <a:t>can choose between bare metal, virtualization, private, public, and hybrid cloud </a:t>
            </a:r>
            <a:r>
              <a:rPr lang="en-US" dirty="0" smtClean="0"/>
              <a:t>deployments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Wide </a:t>
            </a:r>
            <a:r>
              <a:rPr lang="en-US" dirty="0"/>
              <a:t>range of delivery models across on-premises and cloud-based services. </a:t>
            </a:r>
            <a:endParaRPr lang="en-US" dirty="0" smtClean="0"/>
          </a:p>
          <a:p>
            <a:pPr marL="0" indent="0" eaLnBrk="0" fontAlgn="base">
              <a:spcBef>
                <a:spcPts val="750"/>
              </a:spcBef>
              <a:buNone/>
            </a:pPr>
            <a:r>
              <a:rPr lang="en-US" b="1" dirty="0" smtClean="0"/>
              <a:t>Design is </a:t>
            </a:r>
            <a:r>
              <a:rPr lang="en-US" b="1" dirty="0"/>
              <a:t>more </a:t>
            </a:r>
            <a:r>
              <a:rPr lang="en-US" b="1" dirty="0" smtClean="0"/>
              <a:t>operations-centric</a:t>
            </a:r>
          </a:p>
          <a:p>
            <a:pPr lvl="1" eaLnBrk="0" fontAlgn="base">
              <a:spcBef>
                <a:spcPts val="750"/>
              </a:spcBef>
              <a:buFont typeface="Arial" pitchFamily="34" charset="0"/>
              <a:buChar char="‒"/>
            </a:pPr>
            <a:r>
              <a:rPr lang="en-US" dirty="0" smtClean="0"/>
              <a:t>First </a:t>
            </a:r>
            <a:r>
              <a:rPr lang="en-US" dirty="0"/>
              <a:t>choice of DevOps teams</a:t>
            </a:r>
            <a:r>
              <a:rPr lang="en-US" dirty="0" smtClean="0"/>
              <a:t>.</a:t>
            </a:r>
            <a:endParaRPr lang="en-US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eaLnBrk="0" fontAlgn="base">
              <a:spcBef>
                <a:spcPts val="750"/>
              </a:spcBef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69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170747" y="1218887"/>
            <a:ext cx="5916899" cy="383317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1" tIns="34296" rIns="68591" bIns="34296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Kubernetes </a:t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cluster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5736907" y="3299063"/>
            <a:ext cx="3256589" cy="1684666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Worker node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7617770" y="3351011"/>
            <a:ext cx="570929" cy="181816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kube</a:t>
            </a:r>
            <a:r>
              <a:rPr lang="en-US" sz="800" dirty="0">
                <a:latin typeface="Arial" panose="020B0604020202020204" pitchFamily="34" charset="0"/>
              </a:rPr>
              <a:t>-proxy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5893822" y="3810580"/>
            <a:ext cx="2991042" cy="96898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latin typeface="Arial" panose="020B0604020202020204" pitchFamily="34" charset="0"/>
              </a:rPr>
              <a:t>docker</a:t>
            </a:r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036254" y="3540456"/>
            <a:ext cx="651800" cy="17142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kubelet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6954808" y="4029293"/>
            <a:ext cx="756221" cy="530803"/>
            <a:chOff x="9270663" y="3119231"/>
            <a:chExt cx="1008032" cy="707737"/>
          </a:xfrm>
        </p:grpSpPr>
        <p:sp>
          <p:nvSpPr>
            <p:cNvPr id="188" name="Rounded Rectangle 187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017575" y="4091253"/>
            <a:ext cx="756221" cy="530803"/>
            <a:chOff x="9270663" y="3119231"/>
            <a:chExt cx="1008032" cy="707737"/>
          </a:xfrm>
        </p:grpSpPr>
        <p:sp>
          <p:nvSpPr>
            <p:cNvPr id="186" name="Rounded Rectangle 185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sp>
        <p:nvSpPr>
          <p:cNvPr id="184" name="Rounded Rectangle 183"/>
          <p:cNvSpPr/>
          <p:nvPr/>
        </p:nvSpPr>
        <p:spPr bwMode="auto">
          <a:xfrm>
            <a:off x="7074305" y="4158939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7134359" y="4392824"/>
            <a:ext cx="651804" cy="171425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container</a:t>
            </a: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6060923" y="4029293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6120977" y="4263178"/>
            <a:ext cx="651804" cy="17142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/>
            <a:r>
              <a:rPr lang="en-US" sz="900" dirty="0" err="1"/>
              <a:t>cAdvisor</a:t>
            </a:r>
            <a:endParaRPr lang="en-US" sz="900" dirty="0">
              <a:latin typeface="Arial" panose="020B0604020202020204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7874075" y="4029291"/>
            <a:ext cx="756221" cy="530803"/>
            <a:chOff x="9270663" y="3119231"/>
            <a:chExt cx="1008032" cy="707737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sp>
        <p:nvSpPr>
          <p:cNvPr id="178" name="Rounded Rectangle 177"/>
          <p:cNvSpPr/>
          <p:nvPr/>
        </p:nvSpPr>
        <p:spPr bwMode="auto">
          <a:xfrm>
            <a:off x="7936841" y="4091251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7996895" y="4325136"/>
            <a:ext cx="651804" cy="171425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container</a:t>
            </a:r>
          </a:p>
        </p:txBody>
      </p:sp>
      <p:cxnSp>
        <p:nvCxnSpPr>
          <p:cNvPr id="166" name="Curved Connector 165"/>
          <p:cNvCxnSpPr>
            <a:stCxn id="164" idx="3"/>
            <a:endCxn id="182" idx="0"/>
          </p:cNvCxnSpPr>
          <p:nvPr/>
        </p:nvCxnSpPr>
        <p:spPr bwMode="auto">
          <a:xfrm flipH="1">
            <a:off x="6439034" y="3626169"/>
            <a:ext cx="249021" cy="403124"/>
          </a:xfrm>
          <a:prstGeom prst="curvedConnector4">
            <a:avLst>
              <a:gd name="adj1" fmla="val -68867"/>
              <a:gd name="adj2" fmla="val 60631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Curved Connector 166"/>
          <p:cNvCxnSpPr>
            <a:stCxn id="164" idx="3"/>
            <a:endCxn id="188" idx="0"/>
          </p:cNvCxnSpPr>
          <p:nvPr/>
        </p:nvCxnSpPr>
        <p:spPr bwMode="auto">
          <a:xfrm>
            <a:off x="6688055" y="3626169"/>
            <a:ext cx="644864" cy="403124"/>
          </a:xfrm>
          <a:prstGeom prst="curved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Curved Connector 167"/>
          <p:cNvCxnSpPr>
            <a:stCxn id="164" idx="3"/>
            <a:endCxn id="180" idx="0"/>
          </p:cNvCxnSpPr>
          <p:nvPr/>
        </p:nvCxnSpPr>
        <p:spPr bwMode="auto">
          <a:xfrm>
            <a:off x="6688055" y="3626169"/>
            <a:ext cx="1564130" cy="403122"/>
          </a:xfrm>
          <a:prstGeom prst="curved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Arrow Connector 168"/>
          <p:cNvCxnSpPr>
            <a:stCxn id="162" idx="2"/>
            <a:endCxn id="188" idx="0"/>
          </p:cNvCxnSpPr>
          <p:nvPr/>
        </p:nvCxnSpPr>
        <p:spPr bwMode="auto">
          <a:xfrm flipH="1">
            <a:off x="7332919" y="3532827"/>
            <a:ext cx="570315" cy="49646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Arrow Connector 169"/>
          <p:cNvCxnSpPr>
            <a:stCxn id="162" idx="2"/>
            <a:endCxn id="180" idx="0"/>
          </p:cNvCxnSpPr>
          <p:nvPr/>
        </p:nvCxnSpPr>
        <p:spPr bwMode="auto">
          <a:xfrm>
            <a:off x="7903234" y="3532827"/>
            <a:ext cx="348951" cy="49646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Curved Connector 170"/>
          <p:cNvCxnSpPr>
            <a:stCxn id="164" idx="2"/>
            <a:endCxn id="183" idx="0"/>
          </p:cNvCxnSpPr>
          <p:nvPr/>
        </p:nvCxnSpPr>
        <p:spPr bwMode="auto">
          <a:xfrm rot="16200000" flipH="1">
            <a:off x="6128869" y="3945169"/>
            <a:ext cx="551296" cy="84724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Straight Arrow Connector 194"/>
          <p:cNvCxnSpPr>
            <a:stCxn id="162" idx="2"/>
            <a:endCxn id="182" idx="0"/>
          </p:cNvCxnSpPr>
          <p:nvPr/>
        </p:nvCxnSpPr>
        <p:spPr bwMode="auto">
          <a:xfrm flipH="1">
            <a:off x="6439034" y="3532827"/>
            <a:ext cx="1464201" cy="49646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22" idx="2"/>
          </p:cNvCxnSpPr>
          <p:nvPr/>
        </p:nvCxnSpPr>
        <p:spPr bwMode="auto">
          <a:xfrm flipH="1" flipV="1">
            <a:off x="7742101" y="1301984"/>
            <a:ext cx="131974" cy="199289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3ADA-2D06-4A19-9D78-9198AF6FF2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144780" y="678891"/>
            <a:ext cx="2876550" cy="4048125"/>
          </a:xfrm>
        </p:spPr>
        <p:txBody>
          <a:bodyPr/>
          <a:lstStyle/>
          <a:p>
            <a:r>
              <a:rPr lang="en-US" sz="1600" dirty="0"/>
              <a:t>Master node</a:t>
            </a:r>
          </a:p>
          <a:p>
            <a:pPr lvl="1"/>
            <a:r>
              <a:rPr lang="en-US" sz="1100" dirty="0"/>
              <a:t>Node that manages the cluster</a:t>
            </a:r>
          </a:p>
          <a:p>
            <a:pPr lvl="1"/>
            <a:r>
              <a:rPr lang="en-US" sz="1100" dirty="0"/>
              <a:t>Scheduling, replication &amp; control</a:t>
            </a:r>
          </a:p>
          <a:p>
            <a:pPr lvl="1"/>
            <a:r>
              <a:rPr lang="en-US" sz="1100" dirty="0"/>
              <a:t>Multiple nodes for HA</a:t>
            </a:r>
            <a:endParaRPr lang="en-US" sz="1500" dirty="0"/>
          </a:p>
          <a:p>
            <a:r>
              <a:rPr lang="en-US" sz="1600" dirty="0" smtClean="0"/>
              <a:t>Worker </a:t>
            </a:r>
            <a:r>
              <a:rPr lang="en-US" sz="1600" dirty="0"/>
              <a:t>nodes</a:t>
            </a:r>
          </a:p>
          <a:p>
            <a:pPr lvl="1"/>
            <a:r>
              <a:rPr lang="en-US" sz="1300" dirty="0"/>
              <a:t>Node where pods are run</a:t>
            </a:r>
          </a:p>
          <a:p>
            <a:pPr lvl="1"/>
            <a:r>
              <a:rPr lang="en-US" sz="1300" dirty="0"/>
              <a:t>Docker e</a:t>
            </a:r>
            <a:r>
              <a:rPr lang="en-US" sz="1300" dirty="0"/>
              <a:t>ngine</a:t>
            </a:r>
            <a:endParaRPr lang="en-US" sz="1300" dirty="0"/>
          </a:p>
          <a:p>
            <a:pPr lvl="1"/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kubelet</a:t>
            </a:r>
            <a:r>
              <a:rPr lang="en-US" sz="1300" dirty="0"/>
              <a:t> agent accepts &amp; executes commands from the master to manage pods</a:t>
            </a:r>
            <a:endParaRPr lang="en-US" sz="1300" dirty="0"/>
          </a:p>
          <a:p>
            <a:pPr lvl="1"/>
            <a:r>
              <a:rPr lang="en-US" sz="1300" dirty="0" err="1">
                <a:latin typeface="Courier New" pitchFamily="49" charset="0"/>
                <a:cs typeface="Courier New" pitchFamily="49" charset="0"/>
                <a:sym typeface="Helvetica Light"/>
              </a:rPr>
              <a:t>cAdvisor</a:t>
            </a:r>
            <a:r>
              <a:rPr lang="en-US" sz="1300" dirty="0">
                <a:sym typeface="Helvetica Light"/>
              </a:rPr>
              <a:t> </a:t>
            </a:r>
            <a:r>
              <a:rPr lang="en-US" sz="1300" dirty="0" smtClean="0">
                <a:sym typeface="Helvetica Light"/>
              </a:rPr>
              <a:t> (Container Advisor) </a:t>
            </a:r>
            <a:r>
              <a:rPr lang="en-US" sz="1300" dirty="0">
                <a:sym typeface="Helvetica Light"/>
              </a:rPr>
              <a:t>provides </a:t>
            </a:r>
            <a:r>
              <a:rPr lang="en-US" sz="1300" dirty="0">
                <a:sym typeface="Helvetica Light"/>
              </a:rPr>
              <a:t>resource usage </a:t>
            </a:r>
            <a:r>
              <a:rPr lang="en-US" sz="1300" dirty="0">
                <a:sym typeface="Helvetica Light"/>
              </a:rPr>
              <a:t>and performance statistics</a:t>
            </a:r>
          </a:p>
          <a:p>
            <a:pPr lvl="1"/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kube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-proxy</a:t>
            </a:r>
            <a:r>
              <a:rPr lang="en-US" sz="1300" dirty="0"/>
              <a:t> </a:t>
            </a:r>
            <a:r>
              <a:rPr lang="en-US" sz="1300" dirty="0" smtClean="0"/>
              <a:t> </a:t>
            </a:r>
            <a:r>
              <a:rPr lang="en-US" sz="1300" dirty="0"/>
              <a:t>routes inbound </a:t>
            </a:r>
            <a:r>
              <a:rPr lang="en-US" sz="1300" dirty="0"/>
              <a:t>or ingress traffic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130521" y="116195"/>
            <a:ext cx="6283234" cy="38100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cluster architecture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3272138" y="2406583"/>
            <a:ext cx="2310271" cy="185659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Master node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388014" y="2796929"/>
            <a:ext cx="1979542" cy="658989"/>
          </a:xfrm>
          <a:prstGeom prst="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APIs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3583554" y="3027728"/>
            <a:ext cx="709739" cy="2671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anose="020B0604020202020204" pitchFamily="34" charset="0"/>
              </a:rPr>
              <a:t>scheduling</a:t>
            </a:r>
            <a:endParaRPr lang="en-US" sz="900" dirty="0">
              <a:latin typeface="Arial" panose="020B0604020202020204" pitchFamily="34" charset="0"/>
            </a:endParaRPr>
          </a:p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actuator</a:t>
            </a:r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26067" y="3027728"/>
            <a:ext cx="709739" cy="26715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REST</a:t>
            </a:r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4426067" y="2663353"/>
            <a:ext cx="709739" cy="2671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/>
              <a:t>authentication</a:t>
            </a:r>
            <a:br>
              <a:rPr lang="en-US" sz="800" dirty="0"/>
            </a:br>
            <a:r>
              <a:rPr lang="en-US" sz="800" dirty="0"/>
              <a:t>authorization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3583554" y="3597679"/>
            <a:ext cx="709739" cy="2671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controller</a:t>
            </a:r>
            <a:br>
              <a:rPr lang="en-US" sz="900" dirty="0">
                <a:latin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426067" y="3616956"/>
            <a:ext cx="941489" cy="477915"/>
          </a:xfrm>
          <a:prstGeom prst="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Distributed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watchable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storage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(</a:t>
            </a:r>
            <a:r>
              <a:rPr lang="en-US" sz="800" dirty="0" err="1">
                <a:latin typeface="Arial" panose="020B0604020202020204" pitchFamily="34" charset="0"/>
              </a:rPr>
              <a:t>etcd</a:t>
            </a:r>
            <a:r>
              <a:rPr lang="en-US" sz="800" dirty="0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4780936" y="2930505"/>
            <a:ext cx="0" cy="97223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4293293" y="3161304"/>
            <a:ext cx="132774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 flipH="1" flipV="1">
            <a:off x="4780936" y="3294881"/>
            <a:ext cx="115875" cy="32207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3938423" y="3294882"/>
            <a:ext cx="615590" cy="30279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7302286" y="1104586"/>
            <a:ext cx="879629" cy="197398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91" tIns="34296" rIns="68591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4406754" y="878083"/>
            <a:ext cx="748363" cy="135063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91" tIns="34296" rIns="68591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latin typeface="Arial" panose="020B0604020202020204" pitchFamily="34" charset="0"/>
              </a:rPr>
              <a:t>kubect</a:t>
            </a:r>
            <a:r>
              <a:rPr lang="en-US" sz="900" dirty="0" err="1"/>
              <a:t>l</a:t>
            </a:r>
            <a:endParaRPr lang="en-US" sz="900" dirty="0"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 bwMode="auto">
          <a:xfrm flipH="1">
            <a:off x="4780935" y="1013146"/>
            <a:ext cx="1" cy="1650206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loud 25"/>
          <p:cNvSpPr/>
          <p:nvPr/>
        </p:nvSpPr>
        <p:spPr bwMode="auto">
          <a:xfrm>
            <a:off x="6345377" y="313664"/>
            <a:ext cx="1456593" cy="564419"/>
          </a:xfrm>
          <a:prstGeom prst="cloud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91" tIns="34296" rIns="68591" bIns="34296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internet</a:t>
            </a:r>
            <a:endParaRPr lang="en-US" sz="900" dirty="0"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22" idx="0"/>
          </p:cNvCxnSpPr>
          <p:nvPr/>
        </p:nvCxnSpPr>
        <p:spPr bwMode="auto">
          <a:xfrm>
            <a:off x="7073674" y="877482"/>
            <a:ext cx="668427" cy="227104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0336" y="116195"/>
            <a:ext cx="513160" cy="51302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27"/>
          <p:cNvSpPr/>
          <p:nvPr/>
        </p:nvSpPr>
        <p:spPr bwMode="auto">
          <a:xfrm>
            <a:off x="5736907" y="1525373"/>
            <a:ext cx="3256589" cy="1684666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Worker node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7617770" y="1577321"/>
            <a:ext cx="570929" cy="181816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latin typeface="Arial" panose="020B0604020202020204" pitchFamily="34" charset="0"/>
              </a:rPr>
              <a:t>kube</a:t>
            </a:r>
            <a:r>
              <a:rPr lang="en-US" sz="800" dirty="0">
                <a:latin typeface="Arial" panose="020B0604020202020204" pitchFamily="34" charset="0"/>
              </a:rPr>
              <a:t>-proxy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893822" y="2036890"/>
            <a:ext cx="2991042" cy="96898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latin typeface="Arial" panose="020B0604020202020204" pitchFamily="34" charset="0"/>
              </a:rPr>
              <a:t>docker</a:t>
            </a:r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36254" y="1766766"/>
            <a:ext cx="651800" cy="17142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kubelet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973" name="Group 972"/>
          <p:cNvGrpSpPr/>
          <p:nvPr/>
        </p:nvGrpSpPr>
        <p:grpSpPr>
          <a:xfrm>
            <a:off x="6954808" y="2255603"/>
            <a:ext cx="756221" cy="530803"/>
            <a:chOff x="9270663" y="3119231"/>
            <a:chExt cx="1008032" cy="707737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17575" y="2317563"/>
            <a:ext cx="756221" cy="530803"/>
            <a:chOff x="9270663" y="3119231"/>
            <a:chExt cx="1008032" cy="707737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sp>
        <p:nvSpPr>
          <p:cNvPr id="90" name="Rounded Rectangle 89"/>
          <p:cNvSpPr/>
          <p:nvPr/>
        </p:nvSpPr>
        <p:spPr bwMode="auto">
          <a:xfrm>
            <a:off x="7074305" y="2385249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134359" y="2619134"/>
            <a:ext cx="651804" cy="171425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container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6060923" y="2255603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120977" y="2489488"/>
            <a:ext cx="651804" cy="17142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/>
            <a:r>
              <a:rPr lang="en-US" sz="900" dirty="0" err="1"/>
              <a:t>cAdvisor</a:t>
            </a:r>
            <a:endParaRPr lang="en-US" sz="900" dirty="0">
              <a:latin typeface="Arial" panose="020B0604020202020204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874075" y="2255601"/>
            <a:ext cx="756221" cy="530803"/>
            <a:chOff x="9270663" y="3119231"/>
            <a:chExt cx="1008032" cy="707737"/>
          </a:xfrm>
        </p:grpSpPr>
        <p:sp>
          <p:nvSpPr>
            <p:cNvPr id="108" name="Rounded Rectangle 107"/>
            <p:cNvSpPr/>
            <p:nvPr/>
          </p:nvSpPr>
          <p:spPr bwMode="auto">
            <a:xfrm>
              <a:off x="9270663" y="3119231"/>
              <a:ext cx="1008032" cy="707737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latin typeface="Arial" panose="020B0604020202020204" pitchFamily="34" charset="0"/>
                </a:rPr>
                <a:t>pod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9350714" y="3431078"/>
              <a:ext cx="868845" cy="2285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container</a:t>
              </a:r>
            </a:p>
          </p:txBody>
        </p:sp>
      </p:grpSp>
      <p:sp>
        <p:nvSpPr>
          <p:cNvPr id="111" name="Rounded Rectangle 110"/>
          <p:cNvSpPr/>
          <p:nvPr/>
        </p:nvSpPr>
        <p:spPr bwMode="auto">
          <a:xfrm>
            <a:off x="7936841" y="2317561"/>
            <a:ext cx="756221" cy="530803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Arial" panose="020B0604020202020204" pitchFamily="34" charset="0"/>
              </a:rPr>
              <a:t>pod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7996895" y="2551446"/>
            <a:ext cx="651804" cy="171425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</a:rPr>
              <a:t>container</a:t>
            </a:r>
          </a:p>
        </p:txBody>
      </p:sp>
      <p:cxnSp>
        <p:nvCxnSpPr>
          <p:cNvPr id="33" name="Curved Connector 32"/>
          <p:cNvCxnSpPr>
            <a:stCxn id="31" idx="3"/>
            <a:endCxn id="97" idx="0"/>
          </p:cNvCxnSpPr>
          <p:nvPr/>
        </p:nvCxnSpPr>
        <p:spPr bwMode="auto">
          <a:xfrm flipH="1">
            <a:off x="6439034" y="1852479"/>
            <a:ext cx="249021" cy="403124"/>
          </a:xfrm>
          <a:prstGeom prst="curvedConnector4">
            <a:avLst>
              <a:gd name="adj1" fmla="val -68867"/>
              <a:gd name="adj2" fmla="val 60631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31" idx="3"/>
            <a:endCxn id="40" idx="0"/>
          </p:cNvCxnSpPr>
          <p:nvPr/>
        </p:nvCxnSpPr>
        <p:spPr bwMode="auto">
          <a:xfrm>
            <a:off x="6688055" y="1852479"/>
            <a:ext cx="644864" cy="403124"/>
          </a:xfrm>
          <a:prstGeom prst="curved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urved Connector 34"/>
          <p:cNvCxnSpPr>
            <a:stCxn id="31" idx="3"/>
            <a:endCxn id="108" idx="0"/>
          </p:cNvCxnSpPr>
          <p:nvPr/>
        </p:nvCxnSpPr>
        <p:spPr bwMode="auto">
          <a:xfrm>
            <a:off x="6688055" y="1852479"/>
            <a:ext cx="1564130" cy="403122"/>
          </a:xfrm>
          <a:prstGeom prst="curved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2"/>
            <a:endCxn id="40" idx="0"/>
          </p:cNvCxnSpPr>
          <p:nvPr/>
        </p:nvCxnSpPr>
        <p:spPr bwMode="auto">
          <a:xfrm flipH="1">
            <a:off x="7332919" y="1759137"/>
            <a:ext cx="570315" cy="49646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9" idx="2"/>
            <a:endCxn id="108" idx="0"/>
          </p:cNvCxnSpPr>
          <p:nvPr/>
        </p:nvCxnSpPr>
        <p:spPr bwMode="auto">
          <a:xfrm>
            <a:off x="7903234" y="1759137"/>
            <a:ext cx="348951" cy="49646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urved Connector 35"/>
          <p:cNvCxnSpPr>
            <a:stCxn id="31" idx="2"/>
            <a:endCxn id="98" idx="0"/>
          </p:cNvCxnSpPr>
          <p:nvPr/>
        </p:nvCxnSpPr>
        <p:spPr bwMode="auto">
          <a:xfrm rot="16200000" flipH="1">
            <a:off x="6128869" y="2171479"/>
            <a:ext cx="551296" cy="84724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Arrow Connector 198"/>
          <p:cNvCxnSpPr>
            <a:stCxn id="29" idx="2"/>
            <a:endCxn id="97" idx="0"/>
          </p:cNvCxnSpPr>
          <p:nvPr/>
        </p:nvCxnSpPr>
        <p:spPr bwMode="auto">
          <a:xfrm flipH="1">
            <a:off x="6439034" y="1759137"/>
            <a:ext cx="1464201" cy="49646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>
            <a:stCxn id="75" idx="3"/>
            <a:endCxn id="31" idx="1"/>
          </p:cNvCxnSpPr>
          <p:nvPr/>
        </p:nvCxnSpPr>
        <p:spPr bwMode="auto">
          <a:xfrm flipV="1">
            <a:off x="5135806" y="1852479"/>
            <a:ext cx="900448" cy="1308826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75" idx="3"/>
            <a:endCxn id="164" idx="1"/>
          </p:cNvCxnSpPr>
          <p:nvPr/>
        </p:nvCxnSpPr>
        <p:spPr bwMode="auto">
          <a:xfrm>
            <a:off x="5135805" y="3161304"/>
            <a:ext cx="900450" cy="464865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874075" y="1301984"/>
            <a:ext cx="307840" cy="223389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77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6515100" cy="758952"/>
          </a:xfrm>
        </p:spPr>
        <p:txBody>
          <a:bodyPr/>
          <a:lstStyle/>
          <a:p>
            <a:r>
              <a:rPr lang="en-US" sz="2800" dirty="0"/>
              <a:t>Master </a:t>
            </a:r>
            <a:r>
              <a:rPr lang="en-US" sz="2800" dirty="0" smtClean="0"/>
              <a:t>node components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666097"/>
            <a:ext cx="8165110" cy="3810051"/>
          </a:xfrm>
        </p:spPr>
        <p:txBody>
          <a:bodyPr/>
          <a:lstStyle/>
          <a:p>
            <a:r>
              <a:rPr lang="en-US" sz="1200" b="1" dirty="0" err="1">
                <a:sym typeface="Helvetica Light"/>
              </a:rPr>
              <a:t>Etcd</a:t>
            </a:r>
            <a:endParaRPr lang="en-US" sz="1200" b="1" dirty="0">
              <a:sym typeface="Helvetica Light"/>
            </a:endParaRPr>
          </a:p>
          <a:p>
            <a:pPr lvl="1"/>
            <a:r>
              <a:rPr lang="en-US" sz="1200" dirty="0">
                <a:sym typeface="Helvetica Light"/>
              </a:rPr>
              <a:t>A </a:t>
            </a:r>
            <a:r>
              <a:rPr lang="en-US" sz="1200" dirty="0" smtClean="0">
                <a:sym typeface="Helvetica Light"/>
              </a:rPr>
              <a:t>highly-available key </a:t>
            </a:r>
            <a:r>
              <a:rPr lang="en-US" sz="1200" dirty="0">
                <a:sym typeface="Helvetica Light"/>
              </a:rPr>
              <a:t>value store</a:t>
            </a:r>
          </a:p>
          <a:p>
            <a:pPr lvl="1"/>
            <a:r>
              <a:rPr lang="en-US" sz="1200" dirty="0" smtClean="0"/>
              <a:t>Stores all </a:t>
            </a:r>
            <a:r>
              <a:rPr lang="en-US" sz="1200" dirty="0"/>
              <a:t>cluster data </a:t>
            </a:r>
            <a:endParaRPr lang="en-US" sz="1200" dirty="0">
              <a:sym typeface="Helvetica Light"/>
            </a:endParaRPr>
          </a:p>
          <a:p>
            <a:r>
              <a:rPr lang="en-US" sz="1200" b="1" dirty="0">
                <a:sym typeface="Helvetica Light"/>
              </a:rPr>
              <a:t>API Server</a:t>
            </a:r>
          </a:p>
          <a:p>
            <a:pPr lvl="1"/>
            <a:r>
              <a:rPr lang="en-US" sz="1200" dirty="0">
                <a:sym typeface="Helvetica Light"/>
              </a:rPr>
              <a:t>Exposes API for managing Kubernetes</a:t>
            </a:r>
          </a:p>
          <a:p>
            <a:pPr lvl="1"/>
            <a:r>
              <a:rPr lang="en-US" sz="1200" dirty="0">
                <a:sym typeface="Helvetica Light"/>
              </a:rPr>
              <a:t>Used by </a:t>
            </a:r>
            <a:r>
              <a:rPr lang="en-US" sz="1200" dirty="0" err="1">
                <a:sym typeface="Helvetica Light"/>
              </a:rPr>
              <a:t>kubectrl</a:t>
            </a:r>
            <a:r>
              <a:rPr lang="en-US" sz="1200" dirty="0">
                <a:sym typeface="Helvetica Light"/>
              </a:rPr>
              <a:t> CLI</a:t>
            </a:r>
          </a:p>
          <a:p>
            <a:r>
              <a:rPr lang="en-US" sz="1200" b="1" dirty="0"/>
              <a:t>Controller manager</a:t>
            </a:r>
          </a:p>
          <a:p>
            <a:pPr lvl="1"/>
            <a:r>
              <a:rPr lang="en-US" sz="1200" dirty="0"/>
              <a:t>Daemon that runs </a:t>
            </a:r>
            <a:r>
              <a:rPr lang="en-US" sz="1200" dirty="0" smtClean="0"/>
              <a:t>controllers (background </a:t>
            </a:r>
            <a:r>
              <a:rPr lang="en-US" sz="1200" dirty="0"/>
              <a:t>threads that handle routine tasks in the </a:t>
            </a:r>
            <a:r>
              <a:rPr lang="en-US" sz="1200" dirty="0" smtClean="0"/>
              <a:t>cluster)</a:t>
            </a:r>
            <a:endParaRPr lang="en-US" sz="1200" dirty="0"/>
          </a:p>
          <a:p>
            <a:pPr lvl="1"/>
            <a:r>
              <a:rPr lang="en-US" sz="1200" dirty="0"/>
              <a:t>Node Controller </a:t>
            </a:r>
            <a:r>
              <a:rPr lang="mr-IN" sz="1200" dirty="0"/>
              <a:t>–</a:t>
            </a:r>
            <a:r>
              <a:rPr lang="en-US" sz="1200" dirty="0"/>
              <a:t> Responsible for noticing and responding when nodes go down</a:t>
            </a:r>
          </a:p>
          <a:p>
            <a:pPr lvl="1"/>
            <a:r>
              <a:rPr lang="en-US" sz="1200" dirty="0" err="1" smtClean="0"/>
              <a:t>ReplicaSet</a:t>
            </a:r>
            <a:endParaRPr lang="en-US" sz="1200" dirty="0"/>
          </a:p>
          <a:p>
            <a:pPr lvl="1"/>
            <a:r>
              <a:rPr lang="en-US" sz="1200" dirty="0"/>
              <a:t>Endpoints Controller </a:t>
            </a:r>
            <a:r>
              <a:rPr lang="mr-IN" sz="1200" dirty="0"/>
              <a:t>–</a:t>
            </a:r>
            <a:r>
              <a:rPr lang="en-US" sz="1200" dirty="0"/>
              <a:t> Populates the Endpoints object </a:t>
            </a:r>
            <a:r>
              <a:rPr lang="en-US" sz="1200" dirty="0" smtClean="0"/>
              <a:t>(joins </a:t>
            </a:r>
            <a:r>
              <a:rPr lang="en-US" sz="1200" dirty="0"/>
              <a:t>services and pods)</a:t>
            </a:r>
          </a:p>
          <a:p>
            <a:pPr lvl="1"/>
            <a:r>
              <a:rPr lang="en-US" sz="1200" dirty="0"/>
              <a:t>Service Account &amp; Token Controllers </a:t>
            </a:r>
            <a:r>
              <a:rPr lang="mr-IN" sz="1200" dirty="0"/>
              <a:t>–</a:t>
            </a:r>
            <a:r>
              <a:rPr lang="en-US" sz="1200" dirty="0"/>
              <a:t> Create default accounts and API access tokens for new namespaces</a:t>
            </a:r>
          </a:p>
          <a:p>
            <a:r>
              <a:rPr lang="en-US" sz="1200" b="1" dirty="0">
                <a:sym typeface="Helvetica Light"/>
              </a:rPr>
              <a:t>Scheduler</a:t>
            </a:r>
          </a:p>
          <a:p>
            <a:pPr lvl="1"/>
            <a:r>
              <a:rPr lang="en-US" sz="1200" dirty="0">
                <a:sym typeface="Helvetica Light"/>
              </a:rPr>
              <a:t>Selects the worker node </a:t>
            </a:r>
            <a:r>
              <a:rPr lang="en-US" sz="1200" dirty="0" smtClean="0">
                <a:sym typeface="Helvetica Light"/>
              </a:rPr>
              <a:t>for each </a:t>
            </a:r>
            <a:r>
              <a:rPr lang="en-US" sz="1200" dirty="0">
                <a:sym typeface="Helvetica Light"/>
              </a:rPr>
              <a:t>pods </a:t>
            </a:r>
            <a:r>
              <a:rPr lang="en-US" sz="1200" dirty="0" smtClean="0">
                <a:sym typeface="Helvetica Light"/>
              </a:rPr>
              <a:t>runs</a:t>
            </a:r>
            <a:endParaRPr lang="en-US" sz="1200" dirty="0">
              <a:sym typeface="Helvetica Light"/>
            </a:endParaRPr>
          </a:p>
          <a:p>
            <a:endParaRPr lang="en-US" sz="1200" dirty="0"/>
          </a:p>
        </p:txBody>
      </p:sp>
      <p:pic>
        <p:nvPicPr>
          <p:cNvPr id="2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20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01169"/>
            <a:ext cx="6804660" cy="663720"/>
          </a:xfrm>
        </p:spPr>
        <p:txBody>
          <a:bodyPr/>
          <a:lstStyle/>
          <a:p>
            <a:r>
              <a:rPr lang="en-US" dirty="0"/>
              <a:t>Kubernetes Architecture: How apps are accessed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1"/>
          </p:nvPr>
        </p:nvSpPr>
        <p:spPr>
          <a:xfrm>
            <a:off x="293091" y="757307"/>
            <a:ext cx="3395450" cy="3810051"/>
          </a:xfrm>
        </p:spPr>
        <p:txBody>
          <a:bodyPr/>
          <a:lstStyle/>
          <a:p>
            <a:r>
              <a:rPr lang="en-US" sz="1100" b="1" dirty="0"/>
              <a:t>Pod</a:t>
            </a:r>
          </a:p>
          <a:p>
            <a:pPr lvl="1"/>
            <a:r>
              <a:rPr lang="en-US" sz="1100" dirty="0">
                <a:sym typeface="Helvetica Light"/>
              </a:rPr>
              <a:t>Smallest deployment unit </a:t>
            </a:r>
            <a:r>
              <a:rPr lang="en-US" sz="1100" dirty="0">
                <a:sym typeface="Helvetica Light"/>
              </a:rPr>
              <a:t>– runs containers</a:t>
            </a:r>
            <a:endParaRPr lang="en-US" sz="1100" dirty="0">
              <a:sym typeface="Helvetica Light"/>
            </a:endParaRPr>
          </a:p>
          <a:p>
            <a:pPr lvl="1"/>
            <a:r>
              <a:rPr lang="en-US" sz="1100" dirty="0" smtClean="0"/>
              <a:t>Has </a:t>
            </a:r>
            <a:r>
              <a:rPr lang="en-US" sz="1100" dirty="0"/>
              <a:t>its own IP</a:t>
            </a:r>
          </a:p>
          <a:p>
            <a:pPr lvl="1"/>
            <a:r>
              <a:rPr lang="en-US" sz="1100" dirty="0"/>
              <a:t>S</a:t>
            </a:r>
            <a:r>
              <a:rPr lang="en-US" sz="1100" dirty="0"/>
              <a:t>hares </a:t>
            </a:r>
            <a:r>
              <a:rPr lang="en-US" sz="1100" dirty="0"/>
              <a:t>a PID namespace, network, and hostname</a:t>
            </a:r>
          </a:p>
          <a:p>
            <a:r>
              <a:rPr lang="en-US" sz="1100" b="1" dirty="0"/>
              <a:t>Service</a:t>
            </a:r>
          </a:p>
          <a:p>
            <a:pPr lvl="1"/>
            <a:r>
              <a:rPr lang="en-US" sz="1100" dirty="0"/>
              <a:t>Collection of pods exposed as an </a:t>
            </a:r>
            <a:r>
              <a:rPr lang="en-US" sz="1100" dirty="0"/>
              <a:t>endpoint</a:t>
            </a:r>
          </a:p>
          <a:p>
            <a:pPr lvl="2"/>
            <a:r>
              <a:rPr lang="en-US" sz="900" dirty="0"/>
              <a:t>state </a:t>
            </a:r>
            <a:r>
              <a:rPr lang="en-US" sz="900" dirty="0"/>
              <a:t>and networking info propagated to all worker nodes</a:t>
            </a:r>
          </a:p>
          <a:p>
            <a:pPr lvl="1"/>
            <a:r>
              <a:rPr lang="en-US" sz="1100" dirty="0"/>
              <a:t>Types of service exposure</a:t>
            </a:r>
            <a:endParaRPr lang="en-US" sz="1100" dirty="0"/>
          </a:p>
          <a:p>
            <a:pPr lvl="2"/>
            <a:r>
              <a:rPr lang="en-US" sz="1100" dirty="0" err="1"/>
              <a:t>ClusterIP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Exposes </a:t>
            </a:r>
            <a:r>
              <a:rPr lang="en-US" sz="1100" dirty="0"/>
              <a:t>cluster-internal </a:t>
            </a:r>
            <a:r>
              <a:rPr lang="en-US" sz="1100" dirty="0"/>
              <a:t>IP</a:t>
            </a:r>
          </a:p>
          <a:p>
            <a:pPr lvl="2"/>
            <a:r>
              <a:rPr lang="en-US" sz="1100" dirty="0" err="1"/>
              <a:t>NodePort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Exposes the service on each Node’s IP at a static port</a:t>
            </a:r>
          </a:p>
          <a:p>
            <a:pPr lvl="2"/>
            <a:r>
              <a:rPr lang="en-US" sz="1100" dirty="0" err="1"/>
              <a:t>LoadBalancer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Exposes </a:t>
            </a:r>
            <a:r>
              <a:rPr lang="en-US" sz="1100" dirty="0"/>
              <a:t>externally </a:t>
            </a:r>
            <a:r>
              <a:rPr lang="en-US" sz="1100" dirty="0"/>
              <a:t>using a cloud provider’s load balancer</a:t>
            </a:r>
          </a:p>
          <a:p>
            <a:pPr lvl="2"/>
            <a:r>
              <a:rPr lang="en-US" sz="1100" dirty="0" err="1"/>
              <a:t>ExternalName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Maps </a:t>
            </a:r>
            <a:r>
              <a:rPr lang="en-US" sz="1100" dirty="0"/>
              <a:t>to </a:t>
            </a:r>
            <a:r>
              <a:rPr lang="en-US" sz="1100" dirty="0"/>
              <a:t>an external name (such as foo.bar.example.com)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4600483" y="758192"/>
            <a:ext cx="4261012" cy="4026028"/>
          </a:xfrm>
          <a:prstGeom prst="roundRect">
            <a:avLst>
              <a:gd name="adj" fmla="val 6284"/>
            </a:avLst>
          </a:prstGeom>
          <a:solidFill>
            <a:srgbClr val="FFFFFF">
              <a:lumMod val="95000"/>
              <a:alpha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defTabSz="345637">
              <a:defRPr/>
            </a:pPr>
            <a:r>
              <a:rPr lang="en-US" sz="15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Kubernetes</a:t>
            </a:r>
            <a:br>
              <a:rPr lang="en-US" sz="1500" kern="0" dirty="0">
                <a:solidFill>
                  <a:srgbClr val="191919"/>
                </a:solidFill>
                <a:latin typeface="HelvNeue Light for IBM"/>
                <a:cs typeface="Arial" charset="0"/>
              </a:rPr>
            </a:br>
            <a:r>
              <a:rPr lang="en-US" sz="15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components</a:t>
            </a:r>
            <a:endParaRPr lang="en-US" sz="15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6731145" y="2181083"/>
            <a:ext cx="2074081" cy="1186106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FFFFFF"/>
                </a:solidFill>
                <a:cs typeface="Arial" charset="0"/>
              </a:rPr>
              <a:t>Worker Node 2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6831968" y="2287506"/>
            <a:ext cx="883888" cy="727265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6943390" y="2400286"/>
            <a:ext cx="671631" cy="269179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802555" y="2292587"/>
            <a:ext cx="883888" cy="72409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7913976" y="2405367"/>
            <a:ext cx="671631" cy="269179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4842756" y="1816925"/>
            <a:ext cx="682220" cy="620233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Service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665346" y="864888"/>
            <a:ext cx="1037040" cy="817450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400" kern="0" dirty="0">
                <a:solidFill>
                  <a:srgbClr val="FFFFFF"/>
                </a:solidFill>
                <a:cs typeface="Arial" charset="0"/>
              </a:rPr>
              <a:t>Master Node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4846634" y="3128081"/>
            <a:ext cx="682220" cy="620233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Service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3688541" y="1816925"/>
            <a:ext cx="682220" cy="620233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Client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692419" y="3128081"/>
            <a:ext cx="682220" cy="620233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Client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6731145" y="868278"/>
            <a:ext cx="2074081" cy="1186106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FFFFFF"/>
                </a:solidFill>
                <a:cs typeface="Arial" charset="0"/>
              </a:rPr>
              <a:t>Worker Node 1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6831968" y="974703"/>
            <a:ext cx="883888" cy="727265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6943390" y="1087482"/>
            <a:ext cx="671631" cy="269179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7802555" y="979784"/>
            <a:ext cx="883888" cy="72409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7913976" y="1092563"/>
            <a:ext cx="671631" cy="269179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6731145" y="3493887"/>
            <a:ext cx="2074081" cy="1186106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FFFFFF"/>
                </a:solidFill>
                <a:cs typeface="Arial" charset="0"/>
              </a:rPr>
              <a:t>Worker Node 3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6831968" y="3600309"/>
            <a:ext cx="883888" cy="727265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6943390" y="3713089"/>
            <a:ext cx="671631" cy="269179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7802555" y="3605391"/>
            <a:ext cx="883888" cy="72409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b" anchorCtr="0" compatLnSpc="1">
            <a:prstTxWarp prst="textNoShape">
              <a:avLst/>
            </a:prstTxWarp>
          </a:bodyPr>
          <a:lstStyle/>
          <a:p>
            <a:pPr algn="r" defTabSz="345637">
              <a:defRPr/>
            </a:pPr>
            <a:r>
              <a:rPr lang="en-US" sz="12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7913976" y="3718171"/>
            <a:ext cx="671631" cy="269179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1444" tIns="25722" rIns="51444" bIns="25722" numCol="1" rtlCol="0" anchor="ctr" anchorCtr="0" compatLnSpc="1">
            <a:prstTxWarp prst="textNoShape">
              <a:avLst/>
            </a:prstTxWarp>
          </a:bodyPr>
          <a:lstStyle/>
          <a:p>
            <a:pPr algn="ctr" defTabSz="345637">
              <a:defRPr/>
            </a:pPr>
            <a:r>
              <a:rPr lang="en-US" sz="12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2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cxnSp>
        <p:nvCxnSpPr>
          <p:cNvPr id="114" name="Straight Connector 113"/>
          <p:cNvCxnSpPr>
            <a:stCxn id="92" idx="3"/>
            <a:endCxn id="105" idx="1"/>
          </p:cNvCxnSpPr>
          <p:nvPr/>
        </p:nvCxnSpPr>
        <p:spPr bwMode="auto">
          <a:xfrm flipV="1">
            <a:off x="5524976" y="1338335"/>
            <a:ext cx="1306991" cy="78870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92" idx="3"/>
            <a:endCxn id="90" idx="1"/>
          </p:cNvCxnSpPr>
          <p:nvPr/>
        </p:nvCxnSpPr>
        <p:spPr bwMode="auto">
          <a:xfrm>
            <a:off x="5524977" y="2127042"/>
            <a:ext cx="2277578" cy="527592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92" idx="3"/>
            <a:endCxn id="110" idx="1"/>
          </p:cNvCxnSpPr>
          <p:nvPr/>
        </p:nvCxnSpPr>
        <p:spPr bwMode="auto">
          <a:xfrm>
            <a:off x="5524976" y="2127042"/>
            <a:ext cx="1306991" cy="183690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96" idx="3"/>
            <a:endCxn id="107" idx="1"/>
          </p:cNvCxnSpPr>
          <p:nvPr/>
        </p:nvCxnSpPr>
        <p:spPr bwMode="auto">
          <a:xfrm flipV="1">
            <a:off x="5528854" y="1341831"/>
            <a:ext cx="2273701" cy="2096367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96" idx="3"/>
            <a:endCxn id="88" idx="1"/>
          </p:cNvCxnSpPr>
          <p:nvPr/>
        </p:nvCxnSpPr>
        <p:spPr bwMode="auto">
          <a:xfrm flipV="1">
            <a:off x="5528854" y="2651140"/>
            <a:ext cx="1303113" cy="787058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endCxn id="112" idx="1"/>
          </p:cNvCxnSpPr>
          <p:nvPr/>
        </p:nvCxnSpPr>
        <p:spPr bwMode="auto">
          <a:xfrm>
            <a:off x="5528854" y="3438198"/>
            <a:ext cx="2273701" cy="52924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92" idx="1"/>
            <a:endCxn id="102" idx="3"/>
          </p:cNvCxnSpPr>
          <p:nvPr/>
        </p:nvCxnSpPr>
        <p:spPr bwMode="auto">
          <a:xfrm flipH="1">
            <a:off x="4370762" y="2127041"/>
            <a:ext cx="471995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96" idx="1"/>
            <a:endCxn id="103" idx="3"/>
          </p:cNvCxnSpPr>
          <p:nvPr/>
        </p:nvCxnSpPr>
        <p:spPr bwMode="auto">
          <a:xfrm flipH="1">
            <a:off x="4374639" y="3438198"/>
            <a:ext cx="471994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7498080" cy="477012"/>
          </a:xfrm>
        </p:spPr>
        <p:txBody>
          <a:bodyPr/>
          <a:lstStyle/>
          <a:p>
            <a:r>
              <a:rPr lang="en-US" dirty="0"/>
              <a:t>Deployments </a:t>
            </a:r>
            <a:r>
              <a:rPr lang="en-US" dirty="0" smtClean="0"/>
              <a:t>and </a:t>
            </a:r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757307"/>
            <a:ext cx="6768799" cy="2743600"/>
          </a:xfrm>
        </p:spPr>
        <p:txBody>
          <a:bodyPr/>
          <a:lstStyle/>
          <a:p>
            <a:r>
              <a:rPr lang="en-US" sz="1100" b="1" dirty="0"/>
              <a:t>Deployment</a:t>
            </a:r>
          </a:p>
          <a:p>
            <a:pPr lvl="1"/>
            <a:r>
              <a:rPr lang="en-US" sz="1100" dirty="0"/>
              <a:t>A set of pods to be deployed together, such as an application</a:t>
            </a:r>
          </a:p>
          <a:p>
            <a:pPr lvl="1"/>
            <a:r>
              <a:rPr lang="en-US" sz="1100" dirty="0"/>
              <a:t>Declarative: </a:t>
            </a:r>
            <a:r>
              <a:rPr lang="en-US" sz="1100" dirty="0"/>
              <a:t>Revising a Deployment creates a </a:t>
            </a:r>
            <a:r>
              <a:rPr lang="en-US" sz="1100" dirty="0" err="1"/>
              <a:t>ReplicaSet</a:t>
            </a:r>
            <a:r>
              <a:rPr lang="en-US" sz="1100" dirty="0"/>
              <a:t> </a:t>
            </a:r>
            <a:r>
              <a:rPr lang="en-US" sz="1100" dirty="0"/>
              <a:t>describing the desired state</a:t>
            </a:r>
          </a:p>
          <a:p>
            <a:pPr lvl="1"/>
            <a:r>
              <a:rPr lang="en-US" sz="1100" dirty="0"/>
              <a:t>Rollout: Deployment controller changes the actual state to the desired state at a controlled rate</a:t>
            </a:r>
          </a:p>
          <a:p>
            <a:pPr lvl="1"/>
            <a:r>
              <a:rPr lang="en-US" sz="1100" dirty="0"/>
              <a:t>Rollback: Each Deployment revision can be rolled back</a:t>
            </a:r>
          </a:p>
          <a:p>
            <a:pPr lvl="1"/>
            <a:r>
              <a:rPr lang="en-US" sz="1100" dirty="0"/>
              <a:t>Scale and </a:t>
            </a:r>
            <a:r>
              <a:rPr lang="en-US" sz="1100" dirty="0" err="1"/>
              <a:t>autoscale</a:t>
            </a:r>
            <a:r>
              <a:rPr lang="en-US" sz="1100" dirty="0"/>
              <a:t>: A Deployment can be scaled</a:t>
            </a:r>
          </a:p>
          <a:p>
            <a:r>
              <a:rPr lang="en-US" sz="1100" b="1" dirty="0" err="1"/>
              <a:t>ReplicaSet</a:t>
            </a:r>
            <a:endParaRPr lang="en-US" sz="1100" b="1" dirty="0"/>
          </a:p>
          <a:p>
            <a:pPr lvl="1"/>
            <a:r>
              <a:rPr lang="en-US" sz="1100" dirty="0" smtClean="0"/>
              <a:t>Uses </a:t>
            </a:r>
            <a:r>
              <a:rPr lang="en-US" sz="1100" dirty="0"/>
              <a:t>a template that describes </a:t>
            </a:r>
            <a:r>
              <a:rPr lang="en-US" sz="1100" dirty="0" smtClean="0"/>
              <a:t>the contents of each pod</a:t>
            </a:r>
            <a:endParaRPr lang="en-US" sz="1100" dirty="0"/>
          </a:p>
          <a:p>
            <a:pPr lvl="1"/>
            <a:r>
              <a:rPr lang="en-US" sz="1100" dirty="0"/>
              <a:t>Ensures that a specified number of pod replicas are running </a:t>
            </a:r>
          </a:p>
          <a:p>
            <a:endParaRPr lang="en-US" sz="11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355173" y="3629555"/>
            <a:ext cx="4964173" cy="1287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panose="020B0604020202020204" pitchFamily="34" charset="0"/>
              </a:rPr>
              <a:t>Deployment </a:t>
            </a:r>
            <a:endParaRPr lang="en-US" sz="900" dirty="0"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73345" y="3841640"/>
            <a:ext cx="1833351" cy="968981"/>
            <a:chOff x="1084407" y="2375922"/>
            <a:chExt cx="2443832" cy="1291974"/>
          </a:xfrm>
        </p:grpSpPr>
        <p:sp>
          <p:nvSpPr>
            <p:cNvPr id="30" name="Rectangle 5"/>
            <p:cNvSpPr/>
            <p:nvPr/>
          </p:nvSpPr>
          <p:spPr bwMode="auto">
            <a:xfrm>
              <a:off x="1084407" y="2375922"/>
              <a:ext cx="2443832" cy="129197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err="1">
                  <a:latin typeface="Arial" panose="020B0604020202020204" pitchFamily="34" charset="0"/>
                </a:rPr>
                <a:t>ReplicaSet</a:t>
              </a:r>
              <a:r>
                <a:rPr lang="en-US" sz="900" dirty="0">
                  <a:latin typeface="Arial" panose="020B0604020202020204" pitchFamily="34" charset="0"/>
                </a:rPr>
                <a:t> 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781033" y="2740320"/>
              <a:ext cx="1008032" cy="707737"/>
              <a:chOff x="9809806" y="3119231"/>
              <a:chExt cx="1008032" cy="707737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9809806" y="3119231"/>
                <a:ext cx="1008032" cy="707737"/>
              </a:xfrm>
              <a:prstGeom prst="roundRect">
                <a:avLst/>
              </a:prstGeom>
              <a:solidFill>
                <a:srgbClr val="FDFDF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latin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33" name="Rectangle 20"/>
              <p:cNvSpPr/>
              <p:nvPr/>
            </p:nvSpPr>
            <p:spPr bwMode="auto">
              <a:xfrm>
                <a:off x="9889857" y="3431078"/>
                <a:ext cx="868845" cy="22856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 err="1">
                    <a:latin typeface="Arial" panose="020B0604020202020204" pitchFamily="34" charset="0"/>
                  </a:rPr>
                  <a:t>svcA</a:t>
                </a:r>
                <a:endParaRPr lang="en-US" sz="9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368871" y="3841640"/>
            <a:ext cx="1833351" cy="968981"/>
            <a:chOff x="4467025" y="2375922"/>
            <a:chExt cx="2443832" cy="1291974"/>
          </a:xfrm>
        </p:grpSpPr>
        <p:sp>
          <p:nvSpPr>
            <p:cNvPr id="23" name="Rectangle 27"/>
            <p:cNvSpPr/>
            <p:nvPr/>
          </p:nvSpPr>
          <p:spPr bwMode="auto">
            <a:xfrm>
              <a:off x="4467025" y="2375922"/>
              <a:ext cx="2443832" cy="129197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err="1">
                  <a:latin typeface="Arial" panose="020B0604020202020204" pitchFamily="34" charset="0"/>
                </a:rPr>
                <a:t>ReplicaSet</a:t>
              </a:r>
              <a:r>
                <a:rPr lang="en-US" sz="900" dirty="0">
                  <a:latin typeface="Arial" panose="020B0604020202020204" pitchFamily="34" charset="0"/>
                </a:rPr>
                <a:t> 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745129" y="2740320"/>
              <a:ext cx="1008032" cy="707737"/>
              <a:chOff x="9270663" y="3119231"/>
              <a:chExt cx="1008032" cy="707737"/>
            </a:xfrm>
          </p:grpSpPr>
          <p:sp>
            <p:nvSpPr>
              <p:cNvPr id="28" name="Rounded Rectangle 27"/>
              <p:cNvSpPr/>
              <p:nvPr/>
            </p:nvSpPr>
            <p:spPr bwMode="auto">
              <a:xfrm>
                <a:off x="9270663" y="3119231"/>
                <a:ext cx="1008032" cy="707737"/>
              </a:xfrm>
              <a:prstGeom prst="roundRect">
                <a:avLst/>
              </a:prstGeom>
              <a:solidFill>
                <a:srgbClr val="FDFDF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latin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29" name="Rectangle 30"/>
              <p:cNvSpPr/>
              <p:nvPr/>
            </p:nvSpPr>
            <p:spPr bwMode="auto">
              <a:xfrm>
                <a:off x="9350714" y="3431078"/>
                <a:ext cx="868845" cy="22856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 err="1">
                    <a:latin typeface="Arial" panose="020B0604020202020204" pitchFamily="34" charset="0"/>
                  </a:rPr>
                  <a:t>svcB</a:t>
                </a:r>
                <a:endParaRPr lang="en-US" sz="9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24508" y="2740320"/>
              <a:ext cx="1008032" cy="707737"/>
              <a:chOff x="9270663" y="3119231"/>
              <a:chExt cx="1008032" cy="707737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9270663" y="3119231"/>
                <a:ext cx="1008032" cy="707737"/>
              </a:xfrm>
              <a:prstGeom prst="roundRect">
                <a:avLst/>
              </a:prstGeom>
              <a:solidFill>
                <a:srgbClr val="FDFDF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latin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27" name="Rectangle 33"/>
              <p:cNvSpPr/>
              <p:nvPr/>
            </p:nvSpPr>
            <p:spPr bwMode="auto">
              <a:xfrm>
                <a:off x="9350714" y="3431078"/>
                <a:ext cx="868845" cy="22856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6084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 err="1">
                    <a:latin typeface="Arial" panose="020B0604020202020204" pitchFamily="34" charset="0"/>
                  </a:rPr>
                  <a:t>svcA</a:t>
                </a:r>
                <a:endParaRPr lang="en-US" sz="9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0" name="Right Arrow 19"/>
          <p:cNvSpPr/>
          <p:nvPr/>
        </p:nvSpPr>
        <p:spPr bwMode="auto">
          <a:xfrm>
            <a:off x="3424839" y="4011528"/>
            <a:ext cx="859569" cy="629204"/>
          </a:xfrm>
          <a:prstGeom prst="rightArrow">
            <a:avLst>
              <a:gd name="adj1" fmla="val 555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/>
              <a:t>rolling update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061890" y="2078670"/>
            <a:ext cx="1599714" cy="2612738"/>
            <a:chOff x="9036666" y="1437832"/>
            <a:chExt cx="2132396" cy="34836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9036666" y="1437832"/>
              <a:ext cx="2130503" cy="695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Deployment </a:t>
              </a:r>
            </a:p>
          </p:txBody>
        </p:sp>
        <p:sp>
          <p:nvSpPr>
            <p:cNvPr id="36" name="Rectangle 5"/>
            <p:cNvSpPr/>
            <p:nvPr/>
          </p:nvSpPr>
          <p:spPr bwMode="auto">
            <a:xfrm>
              <a:off x="9036666" y="2831819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err="1">
                  <a:latin typeface="Arial" panose="020B0604020202020204" pitchFamily="34" charset="0"/>
                </a:rPr>
                <a:t>ReplicaSet</a:t>
              </a:r>
              <a:r>
                <a:rPr lang="en-US" sz="900" dirty="0">
                  <a:latin typeface="Arial" panose="020B0604020202020204" pitchFamily="34" charset="0"/>
                </a:rPr>
                <a:t> 1</a:t>
              </a:r>
            </a:p>
          </p:txBody>
        </p:sp>
        <p:sp>
          <p:nvSpPr>
            <p:cNvPr id="37" name="Rectangle 5"/>
            <p:cNvSpPr/>
            <p:nvPr/>
          </p:nvSpPr>
          <p:spPr bwMode="auto">
            <a:xfrm>
              <a:off x="9036666" y="4225806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err="1">
                  <a:latin typeface="Arial" panose="020B0604020202020204" pitchFamily="34" charset="0"/>
                </a:rPr>
                <a:t>ReplicaSet</a:t>
              </a:r>
              <a:r>
                <a:rPr lang="en-US" sz="900" dirty="0"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8" name="Arc 37"/>
            <p:cNvSpPr/>
            <p:nvPr/>
          </p:nvSpPr>
          <p:spPr bwMode="auto">
            <a:xfrm>
              <a:off x="10110651" y="3467262"/>
              <a:ext cx="737860" cy="819150"/>
            </a:xfrm>
            <a:prstGeom prst="arc">
              <a:avLst>
                <a:gd name="adj1" fmla="val 17950175"/>
                <a:gd name="adj2" fmla="val 365318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rollout</a:t>
              </a:r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9364057" y="3467263"/>
              <a:ext cx="737860" cy="819149"/>
            </a:xfrm>
            <a:prstGeom prst="arc">
              <a:avLst>
                <a:gd name="adj1" fmla="val 7165740"/>
                <a:gd name="adj2" fmla="val 145606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latin typeface="Arial" panose="020B0604020202020204" pitchFamily="34" charset="0"/>
                </a:rPr>
                <a:t>rollback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101918" y="2133508"/>
              <a:ext cx="946" cy="69831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10140004" y="2344164"/>
              <a:ext cx="93784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create</a:t>
              </a:r>
            </a:p>
          </p:txBody>
        </p:sp>
      </p:grpSp>
      <p:pic>
        <p:nvPicPr>
          <p:cNvPr id="42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62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69392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Autoscaling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834077"/>
            <a:ext cx="8165110" cy="3810051"/>
          </a:xfrm>
        </p:spPr>
        <p:txBody>
          <a:bodyPr/>
          <a:lstStyle/>
          <a:p>
            <a:r>
              <a:rPr lang="en-US" sz="1300" b="1" dirty="0"/>
              <a:t>Horizontal </a:t>
            </a:r>
            <a:r>
              <a:rPr lang="en-US" sz="1300" b="1" dirty="0"/>
              <a:t>Pod </a:t>
            </a:r>
            <a:r>
              <a:rPr lang="en-US" sz="1300" b="1" dirty="0" err="1"/>
              <a:t>Autoscaling</a:t>
            </a:r>
            <a:r>
              <a:rPr lang="en-US" sz="1300" b="1" dirty="0"/>
              <a:t> (HPA)</a:t>
            </a:r>
          </a:p>
          <a:p>
            <a:pPr lvl="1"/>
            <a:r>
              <a:rPr lang="en-US" sz="1300" dirty="0"/>
              <a:t>Automatically </a:t>
            </a:r>
            <a:r>
              <a:rPr lang="en-US" sz="1300" dirty="0"/>
              <a:t>scales the number of pods in a </a:t>
            </a:r>
            <a:r>
              <a:rPr lang="en-US" sz="1300" dirty="0"/>
              <a:t>replication controller, deployment, </a:t>
            </a:r>
            <a:r>
              <a:rPr lang="en-US" sz="1300" dirty="0"/>
              <a:t>or replica </a:t>
            </a:r>
            <a:r>
              <a:rPr lang="en-US" sz="1300" dirty="0"/>
              <a:t>set</a:t>
            </a:r>
          </a:p>
          <a:p>
            <a:pPr lvl="1"/>
            <a:r>
              <a:rPr lang="en-US" sz="1300" dirty="0"/>
              <a:t>Matches the </a:t>
            </a:r>
            <a:r>
              <a:rPr lang="en-US" sz="1300" dirty="0"/>
              <a:t>observed average CPU utilization to the specified </a:t>
            </a:r>
            <a:r>
              <a:rPr lang="en-US" sz="1300" dirty="0"/>
              <a:t>target</a:t>
            </a:r>
            <a:endParaRPr lang="en-US" sz="1300" dirty="0"/>
          </a:p>
          <a:p>
            <a:pPr lvl="1"/>
            <a:r>
              <a:rPr lang="en-US" sz="1300" dirty="0"/>
              <a:t>Fetches metrics </a:t>
            </a:r>
            <a:r>
              <a:rPr lang="en-US" sz="1300" dirty="0"/>
              <a:t>in two different ways: direct </a:t>
            </a:r>
            <a:r>
              <a:rPr lang="en-US" sz="1300" dirty="0" err="1"/>
              <a:t>Heapster</a:t>
            </a:r>
            <a:r>
              <a:rPr lang="en-US" sz="1300" dirty="0"/>
              <a:t> </a:t>
            </a:r>
            <a:r>
              <a:rPr lang="en-US" sz="1300" dirty="0"/>
              <a:t>access </a:t>
            </a:r>
            <a:r>
              <a:rPr lang="en-US" sz="1300" dirty="0"/>
              <a:t>and REST client access</a:t>
            </a:r>
          </a:p>
          <a:p>
            <a:pPr lvl="1"/>
            <a:r>
              <a:rPr lang="en-US" sz="1300" dirty="0"/>
              <a:t>Kubernetes </a:t>
            </a:r>
            <a:r>
              <a:rPr lang="en-US" sz="1300" dirty="0" err="1"/>
              <a:t>Heapster</a:t>
            </a:r>
            <a:r>
              <a:rPr lang="en-US" sz="1300" dirty="0"/>
              <a:t> enables </a:t>
            </a:r>
            <a:r>
              <a:rPr lang="en-US" sz="1300" dirty="0"/>
              <a:t>container cluster monitoring and performance analysis</a:t>
            </a:r>
          </a:p>
          <a:p>
            <a:pPr lvl="1"/>
            <a:r>
              <a:rPr lang="en-US" sz="1300" dirty="0"/>
              <a:t>Default </a:t>
            </a:r>
            <a:r>
              <a:rPr lang="en-US" sz="1300" dirty="0" err="1"/>
              <a:t>config</a:t>
            </a:r>
            <a:r>
              <a:rPr lang="en-US" sz="1300" dirty="0"/>
              <a:t>: query every 30 sec, maintain 10% tolerance, wait 3 min after scale-up, wait 5 min after scale-down</a:t>
            </a:r>
          </a:p>
          <a:p>
            <a:endParaRPr lang="en-US" sz="1300" dirty="0"/>
          </a:p>
          <a:p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3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latin typeface="Courier" charset="0"/>
                <a:ea typeface="Courier" charset="0"/>
                <a:cs typeface="Courier" charset="0"/>
              </a:rPr>
              <a:t>autoscale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 deployment </a:t>
            </a:r>
            <a:r>
              <a:rPr lang="en-US" sz="1300" i="1" dirty="0">
                <a:latin typeface="Courier" charset="0"/>
                <a:ea typeface="Courier" charset="0"/>
                <a:cs typeface="Courier" charset="0"/>
              </a:rPr>
              <a:t>&lt;deployment-name&gt;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1300" dirty="0" err="1">
                <a:latin typeface="Courier" charset="0"/>
                <a:ea typeface="Courier" charset="0"/>
                <a:cs typeface="Courier" charset="0"/>
              </a:rPr>
              <a:t>cpu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-percent=50</a:t>
            </a:r>
            <a:br>
              <a:rPr lang="en-US" sz="13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  --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min=1 --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max=10 deployment ”</a:t>
            </a:r>
            <a:r>
              <a:rPr lang="en-US" sz="1300" i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i="1" dirty="0" err="1">
                <a:latin typeface="Courier" charset="0"/>
                <a:ea typeface="Courier" charset="0"/>
                <a:cs typeface="Courier" charset="0"/>
              </a:rPr>
              <a:t>hpa</a:t>
            </a:r>
            <a:r>
              <a:rPr lang="en-US" sz="1300" i="1" dirty="0">
                <a:latin typeface="Courier" charset="0"/>
                <a:ea typeface="Courier" charset="0"/>
                <a:cs typeface="Courier" charset="0"/>
              </a:rPr>
              <a:t>-name&gt;</a:t>
            </a: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300" dirty="0" err="1">
                <a:latin typeface="Courier" charset="0"/>
                <a:ea typeface="Courier" charset="0"/>
                <a:cs typeface="Courier" charset="0"/>
              </a:rPr>
              <a:t>autoscaled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/>
          </a:p>
          <a:p>
            <a:r>
              <a:rPr lang="en-US" sz="1300" b="1" dirty="0"/>
              <a:t>Creates a </a:t>
            </a:r>
            <a:r>
              <a:rPr lang="en-US" sz="1300" b="1" dirty="0"/>
              <a:t>horizontal pod </a:t>
            </a:r>
            <a:r>
              <a:rPr lang="en-US" sz="1300" b="1" dirty="0" err="1"/>
              <a:t>autoscaler</a:t>
            </a:r>
            <a:endParaRPr lang="en-US" sz="1300" b="1" dirty="0"/>
          </a:p>
          <a:p>
            <a:pPr lvl="1"/>
            <a:r>
              <a:rPr lang="en-US" sz="1300" dirty="0"/>
              <a:t>An HPA instance</a:t>
            </a:r>
          </a:p>
          <a:p>
            <a:pPr lvl="1"/>
            <a:r>
              <a:rPr lang="en-US" sz="1300" dirty="0"/>
              <a:t>Maintains between </a:t>
            </a:r>
            <a:r>
              <a:rPr lang="en-US" sz="1300" dirty="0"/>
              <a:t>1 and 10 replicas of the </a:t>
            </a:r>
            <a:r>
              <a:rPr lang="en-US" sz="1300" dirty="0"/>
              <a:t>pods controlled </a:t>
            </a:r>
            <a:r>
              <a:rPr lang="en-US" sz="1300" dirty="0"/>
              <a:t>by the </a:t>
            </a:r>
            <a:r>
              <a:rPr lang="en-US" sz="1300" dirty="0"/>
              <a:t>deployment</a:t>
            </a:r>
          </a:p>
          <a:p>
            <a:pPr lvl="1"/>
            <a:r>
              <a:rPr lang="en-US" sz="1300" dirty="0"/>
              <a:t>Maintains an </a:t>
            </a:r>
            <a:r>
              <a:rPr lang="en-US" sz="1300" dirty="0"/>
              <a:t>average CPU utilization across all </a:t>
            </a:r>
            <a:r>
              <a:rPr lang="en-US" sz="1300" dirty="0"/>
              <a:t>pods of </a:t>
            </a:r>
            <a:r>
              <a:rPr lang="en-US" sz="1300" dirty="0"/>
              <a:t>50</a:t>
            </a:r>
            <a:r>
              <a:rPr lang="en-US" sz="1300" dirty="0"/>
              <a:t>%</a:t>
            </a:r>
            <a:endParaRPr lang="en-US" sz="1300" dirty="0"/>
          </a:p>
          <a:p>
            <a:endParaRPr lang="en-US" dirty="0"/>
          </a:p>
        </p:txBody>
      </p:sp>
      <p:pic>
        <p:nvPicPr>
          <p:cNvPr id="7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30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748777"/>
            <a:ext cx="8165110" cy="4082388"/>
          </a:xfrm>
        </p:spPr>
        <p:txBody>
          <a:bodyPr>
            <a:noAutofit/>
          </a:bodyPr>
          <a:lstStyle/>
          <a:p>
            <a:r>
              <a:rPr lang="en-US" sz="1100" b="1" dirty="0"/>
              <a:t>Name</a:t>
            </a:r>
          </a:p>
          <a:p>
            <a:pPr lvl="1"/>
            <a:r>
              <a:rPr lang="en-US" sz="1100" dirty="0"/>
              <a:t>Each resource object by type has a unique name</a:t>
            </a:r>
          </a:p>
          <a:p>
            <a:r>
              <a:rPr lang="en-US" sz="1100" b="1" dirty="0"/>
              <a:t>Namespace</a:t>
            </a:r>
          </a:p>
          <a:p>
            <a:pPr lvl="1"/>
            <a:r>
              <a:rPr lang="en-US" sz="1100" dirty="0"/>
              <a:t>Resource isolation: Each namespace is a virtual cluster within the physical cluster</a:t>
            </a:r>
          </a:p>
          <a:p>
            <a:pPr lvl="2"/>
            <a:r>
              <a:rPr lang="en-US" sz="1100" dirty="0"/>
              <a:t>Resource objects are scoped within namespaces</a:t>
            </a:r>
          </a:p>
          <a:p>
            <a:pPr lvl="2"/>
            <a:r>
              <a:rPr lang="en-US" sz="1100" dirty="0"/>
              <a:t>Low-level resources are not in namespaces: nodes, persistent volumes, and namespaces themselves</a:t>
            </a:r>
          </a:p>
          <a:p>
            <a:pPr lvl="2"/>
            <a:r>
              <a:rPr lang="en-US" sz="1100" dirty="0"/>
              <a:t>Names </a:t>
            </a:r>
            <a:r>
              <a:rPr lang="en-US" sz="1100" dirty="0"/>
              <a:t>of resources need to be unique within a namespace, but not across </a:t>
            </a:r>
            <a:r>
              <a:rPr lang="en-US" sz="1100" dirty="0"/>
              <a:t>namespaces</a:t>
            </a:r>
          </a:p>
          <a:p>
            <a:pPr lvl="1"/>
            <a:r>
              <a:rPr lang="en-US" sz="1100" dirty="0"/>
              <a:t>Resource quotas: Namespaces can </a:t>
            </a:r>
            <a:r>
              <a:rPr lang="en-US" sz="1100" dirty="0"/>
              <a:t>divide cluster </a:t>
            </a:r>
            <a:r>
              <a:rPr lang="en-US" sz="1100" dirty="0"/>
              <a:t>resources</a:t>
            </a:r>
          </a:p>
          <a:p>
            <a:pPr lvl="1"/>
            <a:r>
              <a:rPr lang="en-US" sz="1100" dirty="0"/>
              <a:t>Initial namespaces</a:t>
            </a:r>
          </a:p>
          <a:p>
            <a:pPr lvl="2"/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The </a:t>
            </a:r>
            <a:r>
              <a:rPr lang="en-US" sz="1100" dirty="0"/>
              <a:t>default namespace for objects with no other namespace    </a:t>
            </a:r>
            <a:endParaRPr lang="en-US" sz="1100" dirty="0"/>
          </a:p>
          <a:p>
            <a:pPr lvl="2"/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-system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The </a:t>
            </a:r>
            <a:r>
              <a:rPr lang="en-US" sz="1100" dirty="0"/>
              <a:t>namespace for objects created by the Kubernetes system</a:t>
            </a:r>
          </a:p>
          <a:p>
            <a:r>
              <a:rPr lang="en-US" sz="1100" b="1" dirty="0"/>
              <a:t>Resource Quota</a:t>
            </a:r>
          </a:p>
          <a:p>
            <a:pPr lvl="1"/>
            <a:r>
              <a:rPr lang="en-US" sz="1100" dirty="0"/>
              <a:t>Limits resource consumption per namespace</a:t>
            </a:r>
          </a:p>
          <a:p>
            <a:pPr lvl="1"/>
            <a:r>
              <a:rPr lang="en-US" sz="1100" dirty="0"/>
              <a:t>Limit can be number of resource objects </a:t>
            </a:r>
            <a:r>
              <a:rPr lang="en-US" sz="1100" dirty="0"/>
              <a:t>by type (pods, services, etc.)</a:t>
            </a:r>
            <a:endParaRPr lang="en-US" sz="1100" dirty="0"/>
          </a:p>
          <a:p>
            <a:pPr lvl="1"/>
            <a:r>
              <a:rPr lang="en-US" sz="1100" dirty="0"/>
              <a:t>Limit can be total amount of compute resources (CPU, memory, etc.)</a:t>
            </a:r>
          </a:p>
          <a:p>
            <a:pPr lvl="1"/>
            <a:r>
              <a:rPr lang="en-US" sz="1100" dirty="0"/>
              <a:t>Overcommit is allowed; </a:t>
            </a:r>
            <a:r>
              <a:rPr lang="en-US" sz="1100" dirty="0"/>
              <a:t>contention </a:t>
            </a:r>
            <a:r>
              <a:rPr lang="en-US" sz="1100" dirty="0"/>
              <a:t>is handled on a </a:t>
            </a:r>
            <a:r>
              <a:rPr lang="en-US" sz="1100" dirty="0"/>
              <a:t>first-come, first-served </a:t>
            </a:r>
            <a:r>
              <a:rPr lang="en-US" sz="1100" dirty="0"/>
              <a:t>basis</a:t>
            </a:r>
            <a:endParaRPr lang="en-US" sz="1100" dirty="0"/>
          </a:p>
          <a:p>
            <a:endParaRPr lang="en-US" dirty="0"/>
          </a:p>
        </p:txBody>
      </p:sp>
      <p:pic>
        <p:nvPicPr>
          <p:cNvPr id="7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7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6972300" cy="4491101"/>
          </a:xfrm>
        </p:spPr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resources </a:t>
            </a:r>
            <a:r>
              <a:rPr lang="en-US" dirty="0"/>
              <a:t>and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300" b="1" dirty="0">
                <a:sym typeface="Helvetica Light"/>
              </a:rPr>
              <a:t>Label</a:t>
            </a:r>
          </a:p>
          <a:p>
            <a:pPr lvl="1"/>
            <a:r>
              <a:rPr lang="en-US" sz="1300" dirty="0">
                <a:sym typeface="Helvetica Light"/>
              </a:rPr>
              <a:t>Metadata assigned to Kubernetes resources </a:t>
            </a:r>
            <a:r>
              <a:rPr lang="en-US" sz="1300" dirty="0"/>
              <a:t>(pods, services, etc.)</a:t>
            </a:r>
          </a:p>
          <a:p>
            <a:pPr lvl="1"/>
            <a:r>
              <a:rPr lang="en-US" sz="1300" dirty="0">
                <a:sym typeface="Helvetica Light"/>
              </a:rPr>
              <a:t>Key-value pairs for identification</a:t>
            </a:r>
          </a:p>
          <a:p>
            <a:pPr lvl="1"/>
            <a:r>
              <a:rPr lang="en-US" sz="1300" dirty="0">
                <a:sym typeface="Helvetica Light"/>
              </a:rPr>
              <a:t>Critical to Kubernetes as it relies on querying the cluster for resources that have certain labels</a:t>
            </a:r>
          </a:p>
          <a:p>
            <a:r>
              <a:rPr lang="en-US" sz="1300" b="1" dirty="0"/>
              <a:t>Selector</a:t>
            </a:r>
          </a:p>
          <a:p>
            <a:pPr lvl="1"/>
            <a:r>
              <a:rPr lang="en-US" sz="1300" dirty="0"/>
              <a:t>An expression that matches labels to identify related resources</a:t>
            </a:r>
          </a:p>
          <a:p>
            <a:endParaRPr lang="en-US" sz="1300" dirty="0">
              <a:sym typeface="Helvetica Light"/>
            </a:endParaRPr>
          </a:p>
          <a:p>
            <a:r>
              <a:rPr lang="en-US" sz="1300" b="1" dirty="0" err="1"/>
              <a:t>ConfigMap</a:t>
            </a:r>
            <a:endParaRPr lang="en-US" sz="1300" b="1" dirty="0"/>
          </a:p>
          <a:p>
            <a:pPr lvl="1"/>
            <a:r>
              <a:rPr lang="en-US" sz="1300" dirty="0"/>
              <a:t>Configuration values to be used by containers in a pod</a:t>
            </a:r>
          </a:p>
          <a:p>
            <a:pPr lvl="1"/>
            <a:r>
              <a:rPr lang="en-US" sz="1300" dirty="0"/>
              <a:t>Stores configuration outside of the container image, making containers more reusable</a:t>
            </a:r>
          </a:p>
          <a:p>
            <a:endParaRPr lang="en-US" sz="1300" dirty="0">
              <a:sym typeface="Helvetica Light"/>
            </a:endParaRPr>
          </a:p>
          <a:p>
            <a:r>
              <a:rPr lang="en-US" sz="1300" b="1" dirty="0">
                <a:sym typeface="Helvetica Light"/>
              </a:rPr>
              <a:t>Secret</a:t>
            </a:r>
          </a:p>
          <a:p>
            <a:pPr lvl="1"/>
            <a:r>
              <a:rPr lang="en-US" sz="1300" dirty="0">
                <a:sym typeface="Helvetica Light"/>
              </a:rPr>
              <a:t>Sensitive info that containers need to read or consume</a:t>
            </a:r>
          </a:p>
          <a:p>
            <a:pPr lvl="1"/>
            <a:r>
              <a:rPr lang="en-US" sz="1300" dirty="0">
                <a:sym typeface="Helvetica Light"/>
              </a:rPr>
              <a:t>Encrypted in special volumes mounted automatically </a:t>
            </a:r>
          </a:p>
          <a:p>
            <a:endParaRPr lang="en-US" sz="1300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24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>
          <a:xfrm>
            <a:off x="228600" y="201169"/>
            <a:ext cx="7433164" cy="507492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management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1125" y="1232409"/>
            <a:ext cx="1363288" cy="2744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dirty="0" smtClean="0">
                <a:solidFill>
                  <a:srgbClr val="FFFFFF"/>
                </a:solidFill>
              </a:rPr>
              <a:t>Master Node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10" idx="1"/>
          </p:cNvCxnSpPr>
          <p:nvPr/>
        </p:nvCxnSpPr>
        <p:spPr>
          <a:xfrm flipV="1">
            <a:off x="2125492" y="2604865"/>
            <a:ext cx="41563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77843" y="2151940"/>
            <a:ext cx="947650" cy="9058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Oval 6"/>
          <p:cNvSpPr/>
          <p:nvPr/>
        </p:nvSpPr>
        <p:spPr>
          <a:xfrm>
            <a:off x="163692" y="1258805"/>
            <a:ext cx="947650" cy="9058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9" name="Oval 8"/>
          <p:cNvSpPr/>
          <p:nvPr/>
        </p:nvSpPr>
        <p:spPr>
          <a:xfrm>
            <a:off x="187536" y="3045075"/>
            <a:ext cx="947650" cy="9058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Arrow Connector 11"/>
          <p:cNvCxnSpPr>
            <a:stCxn id="7" idx="5"/>
            <a:endCxn id="6" idx="1"/>
          </p:cNvCxnSpPr>
          <p:nvPr/>
        </p:nvCxnSpPr>
        <p:spPr>
          <a:xfrm>
            <a:off x="972562" y="2031996"/>
            <a:ext cx="344061" cy="25260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6" idx="3"/>
          </p:cNvCxnSpPr>
          <p:nvPr/>
        </p:nvCxnSpPr>
        <p:spPr>
          <a:xfrm flipV="1">
            <a:off x="996407" y="2925131"/>
            <a:ext cx="320217" cy="25260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8310" y="1252917"/>
            <a:ext cx="1363288" cy="564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sz="1400">
                <a:solidFill>
                  <a:srgbClr val="FFFFFF"/>
                </a:solidFill>
              </a:rPr>
              <a:t>Worker Node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8310" y="1962700"/>
            <a:ext cx="1363288" cy="493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sz="1400" dirty="0">
                <a:solidFill>
                  <a:srgbClr val="FFFFFF"/>
                </a:solidFill>
              </a:rPr>
              <a:t>Worker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8310" y="2636892"/>
            <a:ext cx="1363288" cy="53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sz="1400" dirty="0">
                <a:solidFill>
                  <a:srgbClr val="FFFFFF"/>
                </a:solidFill>
              </a:rPr>
              <a:t>Worker Node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8310" y="3333252"/>
            <a:ext cx="1363288" cy="53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r>
              <a:rPr lang="en-US" sz="1400" dirty="0">
                <a:solidFill>
                  <a:srgbClr val="FFFFFF"/>
                </a:solidFill>
              </a:rPr>
              <a:t>Worker Node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8901" y="1252917"/>
            <a:ext cx="1363288" cy="2744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0" idx="1"/>
          </p:cNvCxnSpPr>
          <p:nvPr/>
        </p:nvCxnSpPr>
        <p:spPr>
          <a:xfrm>
            <a:off x="3904414" y="1534956"/>
            <a:ext cx="1243897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3923807" y="2209278"/>
            <a:ext cx="1224503" cy="1822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3918266" y="2903429"/>
            <a:ext cx="1230044" cy="242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3912726" y="3587665"/>
            <a:ext cx="1235584" cy="118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64319" y="3696594"/>
            <a:ext cx="1080655" cy="319329"/>
          </a:xfrm>
          <a:prstGeom prst="rect">
            <a:avLst/>
          </a:prstGeom>
          <a:noFill/>
          <a:ln>
            <a:noFill/>
          </a:ln>
        </p:spPr>
        <p:txBody>
          <a:bodyPr wrap="square" lIns="68591" tIns="34296" rIns="68591" bIns="34296" rtlCol="0">
            <a:spAutoFit/>
          </a:bodyPr>
          <a:lstStyle/>
          <a:p>
            <a:pPr hangingPunct="1"/>
            <a:r>
              <a:rPr lang="en-US" sz="1600">
                <a:solidFill>
                  <a:srgbClr val="FFFFFF"/>
                </a:solidFill>
              </a:rPr>
              <a:t>Registry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7661764" y="1534957"/>
            <a:ext cx="537558" cy="427743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7664534" y="2281175"/>
            <a:ext cx="537558" cy="427743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7661764" y="2990959"/>
            <a:ext cx="537558" cy="427743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1" tIns="34296" rIns="68591" bIns="34296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0" idx="3"/>
          </p:cNvCxnSpPr>
          <p:nvPr/>
        </p:nvCxnSpPr>
        <p:spPr>
          <a:xfrm>
            <a:off x="6511596" y="1534956"/>
            <a:ext cx="737304" cy="10904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18" idx="1"/>
          </p:cNvCxnSpPr>
          <p:nvPr/>
        </p:nvCxnSpPr>
        <p:spPr>
          <a:xfrm>
            <a:off x="6511597" y="2209278"/>
            <a:ext cx="737304" cy="416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  <a:endCxn id="18" idx="1"/>
          </p:cNvCxnSpPr>
          <p:nvPr/>
        </p:nvCxnSpPr>
        <p:spPr>
          <a:xfrm flipV="1">
            <a:off x="6511597" y="2625372"/>
            <a:ext cx="737304" cy="2804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11596" y="2625372"/>
            <a:ext cx="737304" cy="9741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74623" y="3980399"/>
            <a:ext cx="2693081" cy="869481"/>
          </a:xfrm>
          <a:prstGeom prst="rect">
            <a:avLst/>
          </a:prstGeom>
          <a:noFill/>
          <a:ln>
            <a:noFill/>
          </a:ln>
        </p:spPr>
        <p:txBody>
          <a:bodyPr wrap="square" lIns="68591" tIns="34296" rIns="68591" bIns="34296" rtlCol="0">
            <a:spAutoFit/>
          </a:bodyPr>
          <a:lstStyle/>
          <a:p>
            <a:pPr marL="285733" indent="-285733">
              <a:buFont typeface="Arial" charset="0"/>
              <a:buChar char="•"/>
            </a:pPr>
            <a:r>
              <a:rPr lang="en-US" sz="1300" dirty="0" err="1"/>
              <a:t>Etcd</a:t>
            </a:r>
            <a:endParaRPr lang="en-US" sz="1300" dirty="0"/>
          </a:p>
          <a:p>
            <a:pPr marL="285733" indent="-285733">
              <a:buFont typeface="Arial" charset="0"/>
              <a:buChar char="•"/>
            </a:pPr>
            <a:r>
              <a:rPr lang="en-US" sz="1300" dirty="0"/>
              <a:t>API Server</a:t>
            </a:r>
          </a:p>
          <a:p>
            <a:pPr marL="285733" indent="-285733">
              <a:buFont typeface="Arial" charset="0"/>
              <a:buChar char="•"/>
            </a:pPr>
            <a:r>
              <a:rPr lang="en-US" sz="1300" dirty="0"/>
              <a:t>Controller Manager Server</a:t>
            </a:r>
          </a:p>
          <a:p>
            <a:pPr marL="285733" indent="-285733">
              <a:buFont typeface="Arial" charset="0"/>
              <a:buChar char="•"/>
            </a:pPr>
            <a:r>
              <a:rPr lang="en-US" sz="1300" dirty="0"/>
              <a:t>Scheduler</a:t>
            </a:r>
          </a:p>
        </p:txBody>
      </p:sp>
      <p:pic>
        <p:nvPicPr>
          <p:cNvPr id="33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15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Kubectl</a:t>
            </a:r>
            <a:r>
              <a:rPr lang="en-US" sz="2800" dirty="0"/>
              <a:t>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2" y="1124097"/>
            <a:ext cx="4372737" cy="38100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 dirty="0"/>
              <a:t>Get the state of your cluster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cluster-info 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Get all the nodes of your cluster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nodes -o wide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Get info about the pods of your cluster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pods -o wide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Get info about the replication controllers of your cluster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rc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-o wide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Get info about the services of your cluster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services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886524" y="1099867"/>
            <a:ext cx="4257476" cy="402530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 dirty="0"/>
              <a:t>Get full </a:t>
            </a:r>
            <a:r>
              <a:rPr lang="en-US" sz="1500" dirty="0" err="1"/>
              <a:t>config</a:t>
            </a:r>
            <a:r>
              <a:rPr lang="en-US" sz="1500" dirty="0"/>
              <a:t> info about a Service 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service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NAME_OF_SERVICE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-o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Get the IP of a Pod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get pod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NAME_OF_POD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-template={{.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status.podIP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Delete a Pod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delete pod NAME</a:t>
            </a:r>
          </a:p>
          <a:p>
            <a:pPr marL="623874" lvl="2" indent="0">
              <a:spcBef>
                <a:spcPts val="0"/>
              </a:spcBef>
              <a:buNone/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Delete a Service</a:t>
            </a:r>
          </a:p>
          <a:p>
            <a:pPr marL="281019">
              <a:spcBef>
                <a:spcPts val="0"/>
              </a:spcBef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delete service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NAME_OF_SERVICE</a:t>
            </a:r>
            <a:r>
              <a:rPr lang="en-US" sz="1500" dirty="0"/>
              <a:t> </a:t>
            </a:r>
          </a:p>
          <a:p>
            <a:endParaRPr lang="en-US" dirty="0"/>
          </a:p>
        </p:txBody>
      </p:sp>
      <p:pic>
        <p:nvPicPr>
          <p:cNvPr id="8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02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65162"/>
            <a:ext cx="4114801" cy="667487"/>
          </a:xfrm>
        </p:spPr>
        <p:txBody>
          <a:bodyPr/>
          <a:lstStyle/>
          <a:p>
            <a:r>
              <a:rPr lang="en-US" dirty="0" smtClean="0"/>
              <a:t>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537972"/>
          </a:xfrm>
        </p:spPr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243191"/>
          </a:xfrm>
        </p:spPr>
        <p:txBody>
          <a:bodyPr/>
          <a:lstStyle/>
          <a:p>
            <a:r>
              <a:rPr lang="en-US" sz="1800" dirty="0"/>
              <a:t>Kubernetes tutorial</a:t>
            </a:r>
          </a:p>
          <a:p>
            <a:pPr lvl="1"/>
            <a:r>
              <a:rPr lang="en-US" sz="1800" dirty="0">
                <a:hlinkClick r:id="rId2"/>
              </a:rPr>
              <a:t>https://kubernetes.io/docs/tutorials/kubernetes-basics/</a:t>
            </a:r>
            <a:endParaRPr lang="en-US" sz="1800" dirty="0"/>
          </a:p>
          <a:p>
            <a:r>
              <a:rPr lang="en-US" sz="1800" dirty="0"/>
              <a:t>Introduction </a:t>
            </a:r>
            <a:r>
              <a:rPr lang="en-US" sz="1800" dirty="0"/>
              <a:t>to container </a:t>
            </a:r>
            <a:r>
              <a:rPr lang="en-US" sz="1800" dirty="0"/>
              <a:t>orchestration</a:t>
            </a:r>
          </a:p>
          <a:p>
            <a:pPr lvl="1"/>
            <a:r>
              <a:rPr lang="en-US" sz="1800" dirty="0">
                <a:hlinkClick r:id="rId3"/>
              </a:rPr>
              <a:t>https://www.exoscale.ch/syslog/2016/07/26/container-orch</a:t>
            </a:r>
            <a:r>
              <a:rPr lang="en-US" sz="1800" dirty="0">
                <a:hlinkClick r:id="rId3"/>
              </a:rPr>
              <a:t>/</a:t>
            </a:r>
            <a:endParaRPr lang="en-US" sz="1800" dirty="0"/>
          </a:p>
          <a:p>
            <a:r>
              <a:rPr lang="en-US" sz="1800" dirty="0"/>
              <a:t> TNS Research: The Present State of Container </a:t>
            </a:r>
            <a:r>
              <a:rPr lang="en-US" sz="1800" dirty="0"/>
              <a:t>Orchestration</a:t>
            </a:r>
          </a:p>
          <a:p>
            <a:pPr lvl="1"/>
            <a:r>
              <a:rPr lang="en-US" sz="1800" dirty="0">
                <a:hlinkClick r:id="rId4"/>
              </a:rPr>
              <a:t>https://thenewstack.io/tns-research-present-state-container-orchestration</a:t>
            </a:r>
            <a:r>
              <a:rPr lang="en-US" sz="1800" dirty="0">
                <a:hlinkClick r:id="rId4"/>
              </a:rPr>
              <a:t>/</a:t>
            </a:r>
            <a:endParaRPr lang="en-US" sz="1800" dirty="0"/>
          </a:p>
          <a:p>
            <a:r>
              <a:rPr lang="en-US" sz="1800" dirty="0"/>
              <a:t>Large-scale cluster management at Google with Borg</a:t>
            </a:r>
          </a:p>
          <a:p>
            <a:pPr lvl="1"/>
            <a:r>
              <a:rPr lang="en-US" sz="1800" dirty="0">
                <a:hlinkClick r:id="rId5"/>
              </a:rPr>
              <a:t>https://research.google.com/pubs/pub43438.html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078" y="1998336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758997" y="3137581"/>
            <a:ext cx="6942476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Everyone’s container journey starts with one container….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1" y="1521308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1859934" y="3090795"/>
            <a:ext cx="4634280" cy="36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2125" dirty="0"/>
              <a:t>At first the growth is easy to handle….</a:t>
            </a:r>
          </a:p>
        </p:txBody>
      </p:sp>
      <p:pic>
        <p:nvPicPr>
          <p:cNvPr id="662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17" y="199313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613" y="226345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933" y="109465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676" y="3723875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3" grpId="0" animBg="1" advAuto="0"/>
      <p:bldP spid="664" grpId="0" animBg="1" advAuto="0"/>
      <p:bldP spid="66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091" y="21279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2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248" y="76904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836" y="3966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379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40" y="24304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265" y="207657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11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03" y="102179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8" y="237105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62" y="373695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131" y="37460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329267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600" y="40944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350" y="361597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151" y="435322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884" y="390879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070" y="346304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749" y="195533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9426" y="1964448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3587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35640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643" y="120237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711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290" y="35262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682" y="378431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203" y="4275612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916" y="4293639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970" y="399970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5" y="356891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276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299" y="220780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20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707915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21" y="251246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922" y="298802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045" y="165886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8463" y="239653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5951" y="122867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9" y="4113542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1572661" y="3119649"/>
            <a:ext cx="6383331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49" tIns="19049" rIns="19049" bIns="19049" anchor="ctr">
            <a:spAutoFit/>
          </a:bodyPr>
          <a:lstStyle>
            <a:lvl1pPr>
              <a:defRPr sz="6200"/>
            </a:lvl1pPr>
          </a:lstStyle>
          <a:p>
            <a:r>
              <a:rPr sz="1750" dirty="0"/>
              <a:t>But soon </a:t>
            </a:r>
            <a:r>
              <a:rPr lang="en-US" sz="1750" dirty="0"/>
              <a:t>you have many applications, many instances…</a:t>
            </a:r>
            <a:endParaRPr sz="17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6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4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8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2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6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  <p:bldP spid="669" grpId="0" animBg="1" advAuto="0"/>
      <p:bldP spid="670" grpId="0" animBg="1" advAuto="0"/>
      <p:bldP spid="671" grpId="0" animBg="1" advAuto="0"/>
      <p:bldP spid="672" grpId="0" animBg="1" advAuto="0"/>
      <p:bldP spid="673" grpId="0" animBg="1" advAuto="0"/>
      <p:bldP spid="674" grpId="0" animBg="1" advAuto="0"/>
      <p:bldP spid="675" grpId="0" animBg="1" advAuto="0"/>
      <p:bldP spid="676" grpId="0" animBg="1" advAuto="0"/>
      <p:bldP spid="677" grpId="0" animBg="1" advAuto="0"/>
      <p:bldP spid="678" grpId="0" animBg="1" advAuto="0"/>
      <p:bldP spid="679" grpId="0" animBg="1" advAuto="0"/>
      <p:bldP spid="680" grpId="0" animBg="1" advAuto="0"/>
      <p:bldP spid="681" grpId="0" animBg="1" advAuto="0"/>
      <p:bldP spid="682" grpId="0" animBg="1" advAuto="0"/>
      <p:bldP spid="683" grpId="0" animBg="1" advAuto="0"/>
      <p:bldP spid="684" grpId="0" animBg="1" advAuto="0"/>
      <p:bldP spid="685" grpId="0" animBg="1" advAuto="0"/>
      <p:bldP spid="686" grpId="0" animBg="1" advAuto="0"/>
      <p:bldP spid="688" grpId="0" animBg="1" advAuto="0"/>
      <p:bldP spid="689" grpId="0" animBg="1" advAuto="0"/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374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640" y="3814491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7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03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2424030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57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8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3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4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29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2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994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570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00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143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31" y="3796364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809" y="380547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69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6166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182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876" y="2438317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743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163" y="379646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188" y="3793786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251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747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493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599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115" y="290234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716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095" y="3326753"/>
            <a:ext cx="593386" cy="66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>
            <a:off x="179626" y="2249770"/>
            <a:ext cx="1988440" cy="2328555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6" name="Shape 746"/>
          <p:cNvSpPr/>
          <p:nvPr/>
        </p:nvSpPr>
        <p:spPr>
          <a:xfrm>
            <a:off x="1523096" y="700382"/>
            <a:ext cx="6097822" cy="38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9" tIns="19049" rIns="19049" bIns="19049" anchor="ctr">
            <a:spAutoFit/>
          </a:bodyPr>
          <a:lstStyle>
            <a:lvl1pPr algn="ctr">
              <a:lnSpc>
                <a:spcPct val="100000"/>
              </a:lnSpc>
              <a:defRPr sz="8400"/>
            </a:lvl1pPr>
          </a:lstStyle>
          <a:p>
            <a:r>
              <a:rPr lang="en-US" sz="2250" dirty="0"/>
              <a:t>And that is why </a:t>
            </a:r>
            <a:r>
              <a:rPr lang="en-US" sz="2250" dirty="0" smtClean="0"/>
              <a:t>there is container </a:t>
            </a:r>
            <a:r>
              <a:rPr lang="en-US" sz="2250" dirty="0"/>
              <a:t>orchestration</a:t>
            </a:r>
            <a:endParaRPr sz="2250" dirty="0"/>
          </a:p>
        </p:txBody>
      </p:sp>
      <p:sp>
        <p:nvSpPr>
          <p:cNvPr id="747" name="Shape 747"/>
          <p:cNvSpPr/>
          <p:nvPr/>
        </p:nvSpPr>
        <p:spPr>
          <a:xfrm>
            <a:off x="1336750" y="336206"/>
            <a:ext cx="6503957" cy="1113071"/>
          </a:xfrm>
          <a:prstGeom prst="rect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8" name="Shape 748"/>
          <p:cNvSpPr/>
          <p:nvPr/>
        </p:nvSpPr>
        <p:spPr>
          <a:xfrm>
            <a:off x="624266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49" name="Shape 749"/>
          <p:cNvSpPr/>
          <p:nvPr/>
        </p:nvSpPr>
        <p:spPr>
          <a:xfrm flipH="1">
            <a:off x="7854298" y="906995"/>
            <a:ext cx="713829" cy="133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0" name="Shape 750"/>
          <p:cNvSpPr/>
          <p:nvPr/>
        </p:nvSpPr>
        <p:spPr>
          <a:xfrm>
            <a:off x="340172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1" name="Shape 751"/>
          <p:cNvSpPr/>
          <p:nvPr/>
        </p:nvSpPr>
        <p:spPr>
          <a:xfrm>
            <a:off x="5692876" y="1444278"/>
            <a:ext cx="0" cy="796274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2" name="Shape 752"/>
          <p:cNvSpPr/>
          <p:nvPr/>
        </p:nvSpPr>
        <p:spPr>
          <a:xfrm>
            <a:off x="695994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3" name="Shape 753"/>
          <p:cNvSpPr/>
          <p:nvPr/>
        </p:nvSpPr>
        <p:spPr>
          <a:xfrm>
            <a:off x="2445606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754" name="Shape 754"/>
          <p:cNvSpPr/>
          <p:nvPr/>
        </p:nvSpPr>
        <p:spPr>
          <a:xfrm>
            <a:off x="4701979" y="2249770"/>
            <a:ext cx="1988440" cy="2328556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26788" tIns="26788" rIns="26788" bIns="26788" anchor="ctr"/>
          <a:lstStyle/>
          <a:p>
            <a:pPr algn="ctr" defTabSz="308064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228599" y="201168"/>
            <a:ext cx="7109813" cy="566583"/>
          </a:xfrm>
        </p:spPr>
        <p:txBody>
          <a:bodyPr/>
          <a:lstStyle/>
          <a:p>
            <a:r>
              <a:rPr lang="en-US" dirty="0" smtClean="0"/>
              <a:t>What is container orchestration?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123273" y="1198541"/>
            <a:ext cx="4324627" cy="3810051"/>
          </a:xfrm>
        </p:spPr>
        <p:txBody>
          <a:bodyPr/>
          <a:lstStyle/>
          <a:p>
            <a:pPr marL="238849" lvl="1" indent="0">
              <a:buNone/>
            </a:pPr>
            <a:r>
              <a:rPr lang="en-US" sz="1300" b="1" dirty="0" smtClean="0"/>
              <a:t>Cluster </a:t>
            </a:r>
            <a:r>
              <a:rPr lang="en-US" sz="1300" b="1" dirty="0"/>
              <a:t>management</a:t>
            </a:r>
          </a:p>
          <a:p>
            <a:pPr lvl="2"/>
            <a:r>
              <a:rPr lang="en-US" sz="1200" dirty="0"/>
              <a:t>Federates multiple hosts into one target</a:t>
            </a:r>
          </a:p>
          <a:p>
            <a:pPr marL="238849" lvl="1" indent="0">
              <a:buNone/>
            </a:pPr>
            <a:r>
              <a:rPr lang="en-US" sz="1300" b="1" dirty="0"/>
              <a:t>Scheduling</a:t>
            </a:r>
          </a:p>
          <a:p>
            <a:pPr lvl="2"/>
            <a:r>
              <a:rPr lang="en-US" sz="1200" dirty="0"/>
              <a:t>Distributes containers across nodes</a:t>
            </a:r>
          </a:p>
          <a:p>
            <a:pPr marL="238849" lvl="1" indent="0">
              <a:buNone/>
            </a:pPr>
            <a:r>
              <a:rPr lang="en-US" sz="1300" b="1" dirty="0"/>
              <a:t>Service discovery</a:t>
            </a:r>
          </a:p>
          <a:p>
            <a:pPr lvl="2"/>
            <a:r>
              <a:rPr lang="en-US" sz="1200" dirty="0"/>
              <a:t>Knows where the containers are located</a:t>
            </a:r>
          </a:p>
          <a:p>
            <a:pPr lvl="2"/>
            <a:r>
              <a:rPr lang="en-US" sz="1200" dirty="0"/>
              <a:t>Distributes client requests across the containers</a:t>
            </a:r>
          </a:p>
          <a:p>
            <a:pPr marL="238849" lvl="1" indent="0">
              <a:buNone/>
            </a:pPr>
            <a:r>
              <a:rPr lang="en-US" sz="1300" b="1" dirty="0"/>
              <a:t>Replication</a:t>
            </a:r>
          </a:p>
          <a:p>
            <a:pPr lvl="2"/>
            <a:r>
              <a:rPr lang="en-US" sz="1200" dirty="0"/>
              <a:t>Ensures the right number of nodes and containers</a:t>
            </a:r>
          </a:p>
          <a:p>
            <a:pPr marL="238849" lvl="1" indent="0">
              <a:buNone/>
            </a:pPr>
            <a:r>
              <a:rPr lang="en-US" sz="1300" b="1" dirty="0"/>
              <a:t>Health management</a:t>
            </a:r>
          </a:p>
          <a:p>
            <a:pPr lvl="2"/>
            <a:r>
              <a:rPr lang="en-US" sz="1200" dirty="0"/>
              <a:t>Replaces </a:t>
            </a:r>
            <a:r>
              <a:rPr lang="en-US" sz="1200" dirty="0"/>
              <a:t>unhealthy </a:t>
            </a:r>
            <a:r>
              <a:rPr lang="en-US" sz="1200" dirty="0"/>
              <a:t>containers and nodes</a:t>
            </a:r>
            <a:endParaRPr lang="en-US" sz="1200" dirty="0"/>
          </a:p>
          <a:p>
            <a:endParaRPr lang="en-US" sz="1300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5000249" y="1315664"/>
            <a:ext cx="3429901" cy="341683"/>
          </a:xfrm>
        </p:spPr>
        <p:txBody>
          <a:bodyPr/>
          <a:lstStyle/>
          <a:p>
            <a:pPr algn="ctr"/>
            <a:r>
              <a:rPr lang="en-US" dirty="0" smtClean="0"/>
              <a:t>Container Orchestrator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75515" y="1735547"/>
            <a:ext cx="1124556" cy="12752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07183" y="2074817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07183" y="2540233"/>
            <a:ext cx="854662" cy="382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Replicator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77120" y="357710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11601" y="390146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72244" y="436871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75515" y="3563393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209996" y="3887754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170639" y="4355008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7373909" y="3559555"/>
            <a:ext cx="1124556" cy="134417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508391" y="3883915"/>
            <a:ext cx="854662" cy="38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6084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</a:rPr>
              <a:t>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469033" y="4351169"/>
            <a:ext cx="933377" cy="452813"/>
            <a:chOff x="5748109" y="3235641"/>
            <a:chExt cx="1244178" cy="6037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5853035" y="3329726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6822" y="3285608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748109" y="3235641"/>
              <a:ext cx="1139252" cy="50966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8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Arial" panose="020B0604020202020204" pitchFamily="34" charset="0"/>
                </a:rPr>
                <a:t>Containers</a:t>
              </a:r>
            </a:p>
          </p:txBody>
        </p:sp>
      </p:grpSp>
      <p:cxnSp>
        <p:nvCxnSpPr>
          <p:cNvPr id="43" name="Elbow Connector 42"/>
          <p:cNvCxnSpPr>
            <a:stCxn id="9" idx="2"/>
            <a:endCxn id="30" idx="0"/>
          </p:cNvCxnSpPr>
          <p:nvPr/>
        </p:nvCxnSpPr>
        <p:spPr bwMode="auto">
          <a:xfrm rot="16200000" flipH="1">
            <a:off x="7012627" y="2635994"/>
            <a:ext cx="548726" cy="1298395"/>
          </a:xfrm>
          <a:prstGeom prst="bentConnector3">
            <a:avLst>
              <a:gd name="adj1" fmla="val 51615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9" idx="2"/>
            <a:endCxn id="12" idx="0"/>
          </p:cNvCxnSpPr>
          <p:nvPr/>
        </p:nvCxnSpPr>
        <p:spPr bwMode="auto">
          <a:xfrm rot="5400000">
            <a:off x="5705458" y="2644769"/>
            <a:ext cx="566276" cy="1298395"/>
          </a:xfrm>
          <a:prstGeom prst="bentConnector3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9" idx="2"/>
            <a:endCxn id="23" idx="0"/>
          </p:cNvCxnSpPr>
          <p:nvPr/>
        </p:nvCxnSpPr>
        <p:spPr bwMode="auto">
          <a:xfrm>
            <a:off x="6637793" y="3010829"/>
            <a:ext cx="0" cy="552564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/>
          <p:cNvCxnSpPr>
            <a:stCxn id="30" idx="3"/>
          </p:cNvCxnSpPr>
          <p:nvPr/>
        </p:nvCxnSpPr>
        <p:spPr bwMode="auto">
          <a:xfrm flipV="1">
            <a:off x="8498465" y="2632683"/>
            <a:ext cx="133103" cy="1598961"/>
          </a:xfrm>
          <a:prstGeom prst="bentConnector2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9" idx="3"/>
          </p:cNvCxnSpPr>
          <p:nvPr/>
        </p:nvCxnSpPr>
        <p:spPr bwMode="auto">
          <a:xfrm>
            <a:off x="7200070" y="2373188"/>
            <a:ext cx="1004167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9" idx="1"/>
          </p:cNvCxnSpPr>
          <p:nvPr/>
        </p:nvCxnSpPr>
        <p:spPr bwMode="auto">
          <a:xfrm flipH="1">
            <a:off x="5613925" y="2373188"/>
            <a:ext cx="461590" cy="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n 1"/>
          <p:cNvSpPr/>
          <p:nvPr/>
        </p:nvSpPr>
        <p:spPr>
          <a:xfrm>
            <a:off x="5000249" y="1315664"/>
            <a:ext cx="487375" cy="536645"/>
          </a:xfrm>
          <a:prstGeom prst="can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7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49" y="2007102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65"/>
          <p:cNvSpPr txBox="1">
            <a:spLocks/>
          </p:cNvSpPr>
          <p:nvPr/>
        </p:nvSpPr>
        <p:spPr>
          <a:xfrm>
            <a:off x="4748338" y="2540233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repository</a:t>
            </a:r>
            <a:endParaRPr lang="en-US" dirty="0"/>
          </a:p>
        </p:txBody>
      </p:sp>
      <p:pic>
        <p:nvPicPr>
          <p:cNvPr id="39" name="Picture 19" descr="Database_g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0" y="1575020"/>
            <a:ext cx="496803" cy="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65"/>
          <p:cNvSpPr txBox="1">
            <a:spLocks/>
          </p:cNvSpPr>
          <p:nvPr/>
        </p:nvSpPr>
        <p:spPr>
          <a:xfrm>
            <a:off x="8092635" y="2154129"/>
            <a:ext cx="1116352" cy="341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Discovery  DB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713" y="672736"/>
            <a:ext cx="62921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of </a:t>
            </a:r>
            <a:r>
              <a:rPr lang="en-US" dirty="0"/>
              <a:t>the deployment, placement, and lifecycle of workload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65162"/>
            <a:ext cx="4114801" cy="667487"/>
          </a:xfrm>
        </p:spPr>
        <p:txBody>
          <a:bodyPr/>
          <a:lstStyle/>
          <a:p>
            <a:r>
              <a:rPr lang="en-US" dirty="0" smtClean="0"/>
              <a:t>Introduction to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99872"/>
          </a:xfrm>
        </p:spPr>
        <p:txBody>
          <a:bodyPr/>
          <a:lstStyle/>
          <a:p>
            <a:r>
              <a:rPr lang="en-US" dirty="0"/>
              <a:t>What is Kubernetes?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76" name="Shape 97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dirty="0"/>
              <a:t>Container orchestrator</a:t>
            </a:r>
          </a:p>
          <a:p>
            <a:pPr lvl="1"/>
            <a:r>
              <a:rPr lang="en-US" sz="1300" dirty="0"/>
              <a:t>Runs and manages containers</a:t>
            </a:r>
          </a:p>
          <a:p>
            <a:pPr lvl="1"/>
            <a:r>
              <a:rPr lang="en-US" sz="1300" dirty="0"/>
              <a:t>Unified API for deploying web applications, batch jobs, and databases</a:t>
            </a:r>
          </a:p>
          <a:p>
            <a:pPr lvl="1"/>
            <a:r>
              <a:rPr lang="en-US" sz="1300" dirty="0"/>
              <a:t>Maintains and tracks the global view of the cluster </a:t>
            </a:r>
          </a:p>
          <a:p>
            <a:pPr lvl="1"/>
            <a:r>
              <a:rPr lang="en-US" sz="1300" dirty="0"/>
              <a:t>Supports multiple cloud and bare-metal environments</a:t>
            </a:r>
          </a:p>
          <a:p>
            <a:r>
              <a:rPr lang="en-US" sz="1600" dirty="0"/>
              <a:t>Manage applications, not machines</a:t>
            </a:r>
          </a:p>
          <a:p>
            <a:pPr lvl="1"/>
            <a:r>
              <a:rPr lang="en-US" sz="1300" dirty="0"/>
              <a:t>Rolling updates, canary deploys, and blue-green deployments </a:t>
            </a:r>
            <a:endParaRPr lang="en-US" sz="1300" dirty="0"/>
          </a:p>
          <a:p>
            <a:r>
              <a:rPr lang="en-US" sz="1600" dirty="0"/>
              <a:t>Designed for extensibility</a:t>
            </a:r>
          </a:p>
          <a:p>
            <a:pPr lvl="1"/>
            <a:r>
              <a:rPr lang="en-US" sz="1300" dirty="0"/>
              <a:t>Rich ecosystem of plug-ins for scheduling, storage, </a:t>
            </a:r>
            <a:r>
              <a:rPr lang="en-US" sz="1300" dirty="0" smtClean="0"/>
              <a:t>and networking</a:t>
            </a:r>
            <a:endParaRPr lang="en-US" sz="1300" dirty="0"/>
          </a:p>
          <a:p>
            <a:r>
              <a:rPr lang="en-US" sz="1600" dirty="0"/>
              <a:t>Open source project managed by the Linux Foundation </a:t>
            </a:r>
          </a:p>
          <a:p>
            <a:pPr lvl="1"/>
            <a:r>
              <a:rPr lang="en-US" sz="1300" dirty="0"/>
              <a:t>Inspired and informed by Google's experiences and internal systems</a:t>
            </a:r>
          </a:p>
          <a:p>
            <a:pPr lvl="1"/>
            <a:r>
              <a:rPr lang="en-US" sz="1300" dirty="0"/>
              <a:t>100% open source, written in Go</a:t>
            </a:r>
          </a:p>
          <a:p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15" y="0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83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18530</TotalTime>
  <Words>1507</Words>
  <Application>Microsoft Office PowerPoint</Application>
  <PresentationFormat>On-screen Show (16:9)</PresentationFormat>
  <Paragraphs>337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blk_background_2017</vt:lpstr>
      <vt:lpstr>dk_blu_background_2017</vt:lpstr>
      <vt:lpstr>gry_background_2017</vt:lpstr>
      <vt:lpstr>wht_background_2017</vt:lpstr>
      <vt:lpstr>1_wht_background_2017</vt:lpstr>
      <vt:lpstr>Container Orchestration and Kubernetes</vt:lpstr>
      <vt:lpstr>Container Orchestration</vt:lpstr>
      <vt:lpstr>PowerPoint Presentation</vt:lpstr>
      <vt:lpstr>PowerPoint Presentation</vt:lpstr>
      <vt:lpstr>PowerPoint Presentation</vt:lpstr>
      <vt:lpstr>PowerPoint Presentation</vt:lpstr>
      <vt:lpstr>What is container orchestration?</vt:lpstr>
      <vt:lpstr>Introduction to Kubernetes</vt:lpstr>
      <vt:lpstr>What is Kubernetes?</vt:lpstr>
      <vt:lpstr>Kubernetes strengths</vt:lpstr>
      <vt:lpstr>Kubernetes cluster architecture</vt:lpstr>
      <vt:lpstr>Master node components</vt:lpstr>
      <vt:lpstr>Kubernetes Architecture: How apps are accessed</vt:lpstr>
      <vt:lpstr>Deployments and ReplicaSets</vt:lpstr>
      <vt:lpstr>Kubernetes Autoscaling</vt:lpstr>
      <vt:lpstr>Naming</vt:lpstr>
      <vt:lpstr>Configuring resources and containers</vt:lpstr>
      <vt:lpstr>Kubernetes management architecture</vt:lpstr>
      <vt:lpstr>Kubectl Commands</vt:lpstr>
      <vt:lpstr>Resources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137</cp:revision>
  <dcterms:created xsi:type="dcterms:W3CDTF">2017-12-04T20:36:45Z</dcterms:created>
  <dcterms:modified xsi:type="dcterms:W3CDTF">2018-05-22T15:06:49Z</dcterms:modified>
</cp:coreProperties>
</file>