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6" r:id="rId5"/>
  </p:sldMasterIdLst>
  <p:notesMasterIdLst>
    <p:notesMasterId r:id="rId20"/>
  </p:notesMasterIdLst>
  <p:sldIdLst>
    <p:sldId id="534" r:id="rId6"/>
    <p:sldId id="536" r:id="rId7"/>
    <p:sldId id="537" r:id="rId8"/>
    <p:sldId id="552" r:id="rId9"/>
    <p:sldId id="538" r:id="rId10"/>
    <p:sldId id="539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51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0" autoAdjust="0"/>
    <p:restoredTop sz="88047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-104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7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9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398" indent="-171398">
              <a:buFont typeface="Arial" panose="020B0604020202020204" pitchFamily="34" charset="0"/>
              <a:buChar char="•"/>
              <a:defRPr/>
            </a:lvl1pPr>
            <a:lvl2pPr marL="342797" indent="-171398">
              <a:buFont typeface="Wingdings" panose="05000000000000000000" pitchFamily="2" charset="2"/>
              <a:buChar char="§"/>
              <a:defRPr/>
            </a:lvl2pPr>
            <a:lvl3pPr marL="514196" indent="-171398">
              <a:buFont typeface="Arial" panose="020B0604020202020204" pitchFamily="34" charset="0"/>
              <a:buChar char="−"/>
              <a:defRPr/>
            </a:lvl3pPr>
            <a:lvl4pPr marL="509835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2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411480"/>
            <a:ext cx="8849125" cy="342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75" y="1200150"/>
            <a:ext cx="4115872" cy="68580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501135" indent="0">
              <a:buNone/>
              <a:defRPr sz="2200" b="1"/>
            </a:lvl2pPr>
            <a:lvl3pPr marL="1002270" indent="0">
              <a:buNone/>
              <a:defRPr sz="2000" b="1"/>
            </a:lvl3pPr>
            <a:lvl4pPr marL="1503405" indent="0">
              <a:buNone/>
              <a:defRPr sz="1800" b="1"/>
            </a:lvl4pPr>
            <a:lvl5pPr marL="2004541" indent="0">
              <a:buNone/>
              <a:defRPr sz="1800" b="1"/>
            </a:lvl5pPr>
            <a:lvl6pPr marL="2505675" indent="0">
              <a:buNone/>
              <a:defRPr sz="1800" b="1"/>
            </a:lvl6pPr>
            <a:lvl7pPr marL="3006811" indent="0">
              <a:buNone/>
              <a:defRPr sz="1800" b="1"/>
            </a:lvl7pPr>
            <a:lvl8pPr marL="3507946" indent="0">
              <a:buNone/>
              <a:defRPr sz="1800" b="1"/>
            </a:lvl8pPr>
            <a:lvl9pPr marL="400908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5" y="1885950"/>
            <a:ext cx="4115872" cy="2743200"/>
          </a:xfrm>
        </p:spPr>
        <p:txBody>
          <a:bodyPr/>
          <a:lstStyle>
            <a:lvl1pPr>
              <a:defRPr sz="1500"/>
            </a:lvl1pPr>
            <a:lvl2pPr marL="483344" indent="-257098">
              <a:buFont typeface="Wingdings" panose="05000000000000000000" pitchFamily="2" charset="2"/>
              <a:buChar char="§"/>
              <a:defRPr sz="1300"/>
            </a:lvl2pPr>
            <a:lvl3pPr>
              <a:defRPr sz="1200"/>
            </a:lvl3pPr>
            <a:lvl4pPr marL="509835" indent="0">
              <a:buNone/>
              <a:defRPr sz="13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268" y="1200150"/>
            <a:ext cx="4115872" cy="68580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501135" indent="0">
              <a:buNone/>
              <a:defRPr sz="2200" b="1"/>
            </a:lvl2pPr>
            <a:lvl3pPr marL="1002270" indent="0">
              <a:buNone/>
              <a:defRPr sz="2000" b="1"/>
            </a:lvl3pPr>
            <a:lvl4pPr marL="1503405" indent="0">
              <a:buNone/>
              <a:defRPr sz="1800" b="1"/>
            </a:lvl4pPr>
            <a:lvl5pPr marL="2004541" indent="0">
              <a:buNone/>
              <a:defRPr sz="1800" b="1"/>
            </a:lvl5pPr>
            <a:lvl6pPr marL="2505675" indent="0">
              <a:buNone/>
              <a:defRPr sz="1800" b="1"/>
            </a:lvl6pPr>
            <a:lvl7pPr marL="3006811" indent="0">
              <a:buNone/>
              <a:defRPr sz="1800" b="1"/>
            </a:lvl7pPr>
            <a:lvl8pPr marL="3507946" indent="0">
              <a:buNone/>
              <a:defRPr sz="1800" b="1"/>
            </a:lvl8pPr>
            <a:lvl9pPr marL="400908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268" y="1885950"/>
            <a:ext cx="4115872" cy="2743200"/>
          </a:xfrm>
        </p:spPr>
        <p:txBody>
          <a:bodyPr/>
          <a:lstStyle>
            <a:lvl1pPr>
              <a:defRPr sz="1500"/>
            </a:lvl1pPr>
            <a:lvl2pPr marL="483344" indent="-257098">
              <a:buFont typeface="Wingdings" panose="05000000000000000000" pitchFamily="2" charset="2"/>
              <a:buChar char="§"/>
              <a:defRPr sz="1300"/>
            </a:lvl2pPr>
            <a:lvl3pPr>
              <a:defRPr sz="1200"/>
            </a:lvl3pPr>
            <a:lvl4pPr marL="509835" indent="0">
              <a:buNone/>
              <a:defRPr sz="13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31B8-DB9D-417A-AA11-302E152BB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0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08AE91-D7AE-A745-86FC-C38E5AC46DFA}"/>
              </a:ext>
            </a:extLst>
          </p:cNvPr>
          <p:cNvSpPr/>
          <p:nvPr userDrawn="1"/>
        </p:nvSpPr>
        <p:spPr>
          <a:xfrm>
            <a:off x="380143" y="4691165"/>
            <a:ext cx="63134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IBM Cloud / © 2018 IBM Corporation  </a:t>
            </a:r>
            <a:r>
              <a:rPr lang="en-US" sz="600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6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54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091" y="902317"/>
            <a:ext cx="8165110" cy="3810051"/>
          </a:xfrm>
        </p:spPr>
        <p:txBody>
          <a:bodyPr/>
          <a:lstStyle>
            <a:lvl2pPr marL="397023" indent="-158174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66" indent="-172462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2906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DOC ID / Month XX, 2017 / © 2017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2017 / © 2017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26" Type="http://schemas.openxmlformats.org/officeDocument/2006/relationships/slideLayout" Target="../slideLayouts/slideLayout133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34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32.xml"/><Relationship Id="rId33" Type="http://schemas.openxmlformats.org/officeDocument/2006/relationships/slideLayout" Target="../slideLayouts/slideLayout140.xml"/><Relationship Id="rId38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29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31.xml"/><Relationship Id="rId32" Type="http://schemas.openxmlformats.org/officeDocument/2006/relationships/slideLayout" Target="../slideLayouts/slideLayout139.xml"/><Relationship Id="rId37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0.xml"/><Relationship Id="rId28" Type="http://schemas.openxmlformats.org/officeDocument/2006/relationships/slideLayout" Target="../slideLayouts/slideLayout135.xml"/><Relationship Id="rId36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Relationship Id="rId27" Type="http://schemas.openxmlformats.org/officeDocument/2006/relationships/slideLayout" Target="../slideLayouts/slideLayout134.xml"/><Relationship Id="rId30" Type="http://schemas.openxmlformats.org/officeDocument/2006/relationships/slideLayout" Target="../slideLayouts/slideLayout137.xml"/><Relationship Id="rId35" Type="http://schemas.openxmlformats.org/officeDocument/2006/relationships/slideLayout" Target="../slideLayouts/slideLayout142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IBM Cloud / DOC ID / Month XX, 2017 / © 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IBM Cloud / © 2018 IBM Corporation  </a:t>
            </a:r>
            <a:r>
              <a:rPr lang="en-US" dirty="0"/>
              <a:t>IBM and Business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32" r:id="rId36"/>
    <p:sldLayoutId id="2147483833" r:id="rId37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27" r:id="rId2"/>
    <p:sldLayoutId id="2147483800" r:id="rId3"/>
    <p:sldLayoutId id="2147483783" r:id="rId4"/>
    <p:sldLayoutId id="2147483817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25" r:id="rId35"/>
    <p:sldLayoutId id="2147483816" r:id="rId36"/>
    <p:sldLayoutId id="2147483829" r:id="rId37"/>
    <p:sldLayoutId id="2147483830" r:id="rId38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67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luxdata.com/packaged-kubernetes-deployments-writing-helm-chart" TargetMode="External"/><Relationship Id="rId3" Type="http://schemas.openxmlformats.org/officeDocument/2006/relationships/hyperlink" Target="https://github.com/kubernetes/charts/tree/master/stable" TargetMode="External"/><Relationship Id="rId7" Type="http://schemas.openxmlformats.org/officeDocument/2006/relationships/hyperlink" Target="https://docs.bitnami.com/kubernetes/how-to/create-your-first-helm-chart" TargetMode="External"/><Relationship Id="rId2" Type="http://schemas.openxmlformats.org/officeDocument/2006/relationships/hyperlink" Target="https://github.com/kubernetes/helm/tree/master/docs/examples" TargetMode="External"/><Relationship Id="rId1" Type="http://schemas.openxmlformats.org/officeDocument/2006/relationships/slideLayout" Target="../slideLayouts/slideLayout89.xml"/><Relationship Id="rId6" Type="http://schemas.openxmlformats.org/officeDocument/2006/relationships/hyperlink" Target="https://deis.com/blog/2016/getting-started-authoring-helm-charts" TargetMode="External"/><Relationship Id="rId5" Type="http://schemas.openxmlformats.org/officeDocument/2006/relationships/hyperlink" Target="https://godoc.org/github.com/Masterminds/sprig" TargetMode="External"/><Relationship Id="rId4" Type="http://schemas.openxmlformats.org/officeDocument/2006/relationships/hyperlink" Target="https://golang.org/pkg/text/tem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charts/" TargetMode="External"/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496491" y="1460303"/>
            <a:ext cx="8100418" cy="196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0" indent="-8572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30777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1500" dirty="0">
              <a:solidFill>
                <a:srgbClr val="00AFD9"/>
              </a:solidFill>
              <a:latin typeface="Arial" charset="0"/>
              <a:ea typeface="Arial" charset="0"/>
              <a:cs typeface="Arial" charset="0"/>
              <a:sym typeface="Helvetica Neue for IB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/>
            <a:r>
              <a:rPr lang="en-US" sz="3750" b="1" dirty="0">
                <a:latin typeface="Arial" charset="0"/>
                <a:sym typeface="Helvetica Neue for IBM Light" charset="0"/>
              </a:rPr>
              <a:t>HELM</a:t>
            </a:r>
            <a:br>
              <a:rPr lang="en-US" sz="3750" b="1" dirty="0">
                <a:latin typeface="Arial" charset="0"/>
                <a:sym typeface="Helvetica Neue for IBM Light" charset="0"/>
              </a:rPr>
            </a:br>
            <a:r>
              <a:rPr lang="en-US" sz="1500" i="1" dirty="0" smtClean="0">
                <a:latin typeface="Arial" charset="0"/>
                <a:sym typeface="Helvetica Neue for IBM Light" charset="0"/>
              </a:rPr>
              <a:t>Creating Helm charts</a:t>
            </a:r>
            <a:endParaRPr lang="en-US" sz="1500" i="1" dirty="0">
              <a:latin typeface="Arial" charset="0"/>
              <a:sym typeface="Helvetica Neue for IB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47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values.yaml </a:t>
            </a:r>
            <a:r>
              <a:rPr lang="mr-IN" dirty="0" smtClean="0"/>
              <a:t>–</a:t>
            </a:r>
            <a:r>
              <a:rPr lang="en-US" dirty="0" smtClean="0"/>
              <a:t> A </a:t>
            </a:r>
            <a:r>
              <a:rPr lang="en-US" dirty="0" smtClean="0"/>
              <a:t>chart’s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sz="1600" b="0" dirty="0" smtClean="0"/>
              <a:t>Values (</a:t>
            </a:r>
            <a:r>
              <a:rPr lang="en-US" sz="1600" b="0" dirty="0">
                <a:ea typeface="Courier" charset="0"/>
                <a:cs typeface="Courier" charset="0"/>
              </a:rPr>
              <a:t>values.yaml</a:t>
            </a:r>
            <a:r>
              <a:rPr lang="en-US" sz="1600" b="0" dirty="0" smtClean="0"/>
              <a:t>)</a:t>
            </a:r>
            <a:endParaRPr lang="en-US" sz="1600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36875" y="1213339"/>
            <a:ext cx="4115872" cy="341581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replicaCount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restartPolicy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Never</a:t>
            </a: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Evaluated by the post-install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hook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sleepyTime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"10"</a:t>
            </a: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&gt;-  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h1&gt;Hello&lt;/h1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p&gt;This is a test&lt;/p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repository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nginx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1.11.0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pullPolicy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IfNotPresent</a:t>
            </a: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service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clusterIP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externalIPs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[]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loadBalancerIP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loadBalancerSourceRanges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[]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ClusterIP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8888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podAnnotations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{}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resources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nodeSelector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{}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8268" y="922547"/>
            <a:ext cx="4115872" cy="213938"/>
          </a:xfrm>
        </p:spPr>
        <p:txBody>
          <a:bodyPr/>
          <a:lstStyle/>
          <a:p>
            <a:r>
              <a:rPr lang="en-US" sz="1600" b="0" dirty="0"/>
              <a:t>Helm </a:t>
            </a:r>
            <a:r>
              <a:rPr lang="en-US" sz="1600" b="0" dirty="0" smtClean="0"/>
              <a:t>deployment template</a:t>
            </a:r>
            <a:endParaRPr lang="en-US" sz="16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15468" y="1213340"/>
            <a:ext cx="4115872" cy="151478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.Values.replicaCount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.Values.podAnnotations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toYaml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.Values.podAnnotations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| indent 8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sp>
        <p:nvSpPr>
          <p:cNvPr id="15" name="Text Placeholder 9"/>
          <p:cNvSpPr txBox="1">
            <a:spLocks/>
          </p:cNvSpPr>
          <p:nvPr/>
        </p:nvSpPr>
        <p:spPr bwMode="gray">
          <a:xfrm>
            <a:off x="4628268" y="3061171"/>
            <a:ext cx="4115872" cy="21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13497" rIns="0" bIns="0" numCol="1" anchor="b" anchorCtr="0" compatLnSpc="1">
            <a:prstTxWarp prst="textNoShape">
              <a:avLst/>
            </a:prstTxWarp>
          </a:bodyPr>
          <a:lstStyle>
            <a:lvl1pPr marL="0" indent="0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None/>
              <a:defRPr sz="1999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68180" indent="0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None/>
              <a:defRPr sz="2923" b="1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36360" indent="0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None/>
              <a:defRPr sz="263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00454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672721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0900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09081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77261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5441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smtClean="0"/>
              <a:t>Helm </a:t>
            </a:r>
            <a:r>
              <a:rPr lang="en-US" sz="1600" b="0" dirty="0" smtClean="0"/>
              <a:t>service template</a:t>
            </a:r>
            <a:endParaRPr lang="en-US" sz="1600" b="0" dirty="0"/>
          </a:p>
        </p:txBody>
      </p:sp>
      <p:sp>
        <p:nvSpPr>
          <p:cNvPr id="16" name="Content Placeholder 10"/>
          <p:cNvSpPr txBox="1">
            <a:spLocks/>
          </p:cNvSpPr>
          <p:nvPr/>
        </p:nvSpPr>
        <p:spPr bwMode="gray">
          <a:xfrm>
            <a:off x="4894668" y="3351963"/>
            <a:ext cx="4115872" cy="15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13497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4459" indent="-342797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75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http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.Values.service.port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targetPort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http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{{- if (and (eq </a:t>
            </a:r>
            <a:r>
              <a:rPr lang="en-US" sz="9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.Values.service.type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"NodePort") ...) }}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.Values.service.nodePort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{{- end }}</a:t>
            </a:r>
          </a:p>
          <a:p>
            <a:pPr marL="0" indent="0">
              <a:spcBef>
                <a:spcPts val="0"/>
              </a:spcBef>
              <a:buNone/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902400" y="1022400"/>
            <a:ext cx="28800" cy="360675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16800" y="2825775"/>
            <a:ext cx="4298400" cy="2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chart.yaml  </a:t>
            </a:r>
            <a:r>
              <a:rPr lang="mr-IN" dirty="0" smtClean="0"/>
              <a:t>–</a:t>
            </a:r>
            <a:r>
              <a:rPr lang="en-US" dirty="0" smtClean="0"/>
              <a:t> A </a:t>
            </a:r>
            <a:r>
              <a:rPr lang="en-US" dirty="0" smtClean="0"/>
              <a:t>chart’s meta information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sz="1600" b="0" dirty="0" smtClean="0"/>
              <a:t>Chart </a:t>
            </a:r>
            <a:r>
              <a:rPr lang="en-US" sz="1600" b="0" dirty="0" smtClean="0"/>
              <a:t>(</a:t>
            </a:r>
            <a:r>
              <a:rPr lang="en-US" sz="1600" b="0" dirty="0" smtClean="0">
                <a:ea typeface="Courier" charset="0"/>
                <a:cs typeface="Courier" charset="0"/>
              </a:rPr>
              <a:t>chart.yaml</a:t>
            </a:r>
            <a:r>
              <a:rPr lang="en-US" sz="1600" b="0" dirty="0" smtClean="0"/>
              <a:t>)</a:t>
            </a:r>
            <a:endParaRPr lang="en-US" sz="1600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50475" y="1213339"/>
            <a:ext cx="4115872" cy="34158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description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A basic NGINX HTTP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server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0.1.0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keywords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- http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nginx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www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web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https://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github.com/kubernetes/helm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sources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://hub.docker.com/_/nginx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maintainers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technosophos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mbutcher@deis.com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8268" y="922547"/>
            <a:ext cx="4115872" cy="213938"/>
          </a:xfrm>
        </p:spPr>
        <p:txBody>
          <a:bodyPr/>
          <a:lstStyle/>
          <a:p>
            <a:r>
              <a:rPr lang="en-US" sz="1600" b="0" dirty="0"/>
              <a:t>Helm </a:t>
            </a:r>
            <a:r>
              <a:rPr lang="en-US" sz="1600" b="0" dirty="0" smtClean="0"/>
              <a:t>template</a:t>
            </a:r>
            <a:endParaRPr lang="en-US" sz="16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37069" y="1213340"/>
            <a:ext cx="4396670" cy="34158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.Values.service.annotations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11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toYaml .Values.service.annotations | indent 4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"fullname" 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.Chart.Name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}}-{{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.Chart.Version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.Release.Service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.Release.Name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02400" y="1022400"/>
            <a:ext cx="28800" cy="360675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r>
              <a:rPr lang="en-US" dirty="0" smtClean="0"/>
              <a:t>templ</a:t>
            </a:r>
            <a:r>
              <a:rPr lang="en-US" dirty="0" smtClean="0"/>
              <a:t>ate helpers </a:t>
            </a:r>
            <a:r>
              <a:rPr lang="mr-IN" dirty="0" smtClean="0"/>
              <a:t>–</a:t>
            </a:r>
            <a:r>
              <a:rPr lang="en-US" dirty="0" smtClean="0"/>
              <a:t> More </a:t>
            </a:r>
            <a:r>
              <a:rPr lang="en-US" dirty="0" smtClean="0"/>
              <a:t>default settings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sz="1600" b="0" dirty="0" smtClean="0"/>
              <a:t>Helpers (</a:t>
            </a:r>
            <a:r>
              <a:rPr lang="en-US" sz="1600" b="0" dirty="0">
                <a:latin typeface="Courier" charset="0"/>
                <a:ea typeface="Courier" charset="0"/>
                <a:cs typeface="Courier" charset="0"/>
              </a:rPr>
              <a:t>templates/_helpers.tpl</a:t>
            </a:r>
            <a:r>
              <a:rPr lang="en-US" sz="1600" b="0" dirty="0" smtClean="0"/>
              <a:t>)</a:t>
            </a:r>
            <a:endParaRPr lang="en-US" sz="1600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70210" y="1213866"/>
            <a:ext cx="8832863" cy="1848102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{{/* vim: set filetype=mustache: */}}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{{/* Expand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the name of the 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*/}}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define "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default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.Chart.Name .Values.nameOverride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| trunc 63 | trimSuffix "-"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45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{{/* Create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a default fully qualified app 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We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truncate at 63 chars because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 */}}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define "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$name := default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.Chart.Name .Values.nameOverride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printf "%s-%s"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.Release.Name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$name | trunc 63 | trimSuffix "-"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92074" y="3212280"/>
            <a:ext cx="4115872" cy="213938"/>
          </a:xfrm>
          <a:noFill/>
        </p:spPr>
        <p:txBody>
          <a:bodyPr/>
          <a:lstStyle/>
          <a:p>
            <a:r>
              <a:rPr lang="en-US" sz="1600" b="0" dirty="0"/>
              <a:t>Helm </a:t>
            </a:r>
            <a:r>
              <a:rPr lang="en-US" sz="1600" b="0" dirty="0"/>
              <a:t>t</a:t>
            </a:r>
            <a:r>
              <a:rPr lang="en-US" sz="1600" b="0" dirty="0" smtClean="0"/>
              <a:t>emplate</a:t>
            </a:r>
            <a:endParaRPr lang="en-US" sz="16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370210" y="3444073"/>
            <a:ext cx="4396670" cy="1567183"/>
          </a:xfr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template "fullname"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template "name"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.Chart.Name }}-{{ .Chart.Version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.Release.Service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.Release.Name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92074" y="3117600"/>
            <a:ext cx="5596726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r>
              <a:rPr lang="en-US" dirty="0" smtClean="0"/>
              <a:t>predefined values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More default settings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sz="1600" b="0" dirty="0"/>
              <a:t>Predefined </a:t>
            </a:r>
            <a:r>
              <a:rPr lang="en-US" sz="1600" b="0" dirty="0" smtClean="0"/>
              <a:t>values</a:t>
            </a:r>
            <a:endParaRPr lang="en-US" sz="1600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2075" y="1213339"/>
            <a:ext cx="4115872" cy="34158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ea typeface="Courier" charset="0"/>
                <a:cs typeface="Courier" charset="0"/>
              </a:rPr>
              <a:t>Release</a:t>
            </a:r>
            <a:r>
              <a:rPr lang="en-US" sz="1200" dirty="0"/>
              <a:t> </a:t>
            </a:r>
            <a:r>
              <a:rPr lang="mr-IN" sz="1200" dirty="0"/>
              <a:t>–</a:t>
            </a:r>
            <a:r>
              <a:rPr lang="en-US" sz="1200" dirty="0"/>
              <a:t> Information about the </a:t>
            </a:r>
            <a:r>
              <a:rPr lang="en-US" sz="1200" dirty="0"/>
              <a:t>release being created</a:t>
            </a:r>
            <a:endParaRPr lang="en-US" sz="12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ea typeface="Courier" charset="0"/>
                <a:cs typeface="Courier" charset="0"/>
              </a:rPr>
              <a:t>Release.Name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The name of the release (not the chart</a:t>
            </a:r>
            <a:r>
              <a:rPr lang="en-US" sz="1000" dirty="0"/>
              <a:t>)</a:t>
            </a:r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ea typeface="Courier" charset="0"/>
                <a:cs typeface="Courier" charset="0"/>
              </a:rPr>
              <a:t>Release.Service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/>
              <a:t>The </a:t>
            </a:r>
            <a:r>
              <a:rPr lang="en-US" sz="1000" dirty="0"/>
              <a:t>service that conducted the </a:t>
            </a:r>
            <a:r>
              <a:rPr lang="en-US" sz="1000" dirty="0" smtClean="0"/>
              <a:t>release, normally Tiller</a:t>
            </a:r>
            <a:endParaRPr lang="en-US" sz="10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ea typeface="Courier" charset="0"/>
                <a:cs typeface="Courier" charset="0"/>
              </a:rPr>
              <a:t>Release.Revision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/>
              <a:t>The </a:t>
            </a:r>
            <a:r>
              <a:rPr lang="en-US" sz="1000" dirty="0"/>
              <a:t>revision </a:t>
            </a:r>
            <a:r>
              <a:rPr lang="en-US" sz="1000" dirty="0" smtClean="0"/>
              <a:t>number. Begins </a:t>
            </a:r>
            <a:r>
              <a:rPr lang="en-US" sz="1000" dirty="0"/>
              <a:t>at 1, and increments with each helm upgrade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ea typeface="Courier" charset="0"/>
                <a:cs typeface="Courier" charset="0"/>
              </a:rPr>
              <a:t>Chart</a:t>
            </a:r>
            <a:r>
              <a:rPr lang="en-US" sz="1200" dirty="0"/>
              <a:t> </a:t>
            </a:r>
            <a:r>
              <a:rPr lang="mr-IN" sz="1200" dirty="0"/>
              <a:t>–</a:t>
            </a:r>
            <a:r>
              <a:rPr lang="en-US" sz="1200" dirty="0"/>
              <a:t> The </a:t>
            </a:r>
            <a:r>
              <a:rPr lang="en-US" sz="1200" dirty="0"/>
              <a:t>contents of the </a:t>
            </a:r>
            <a:r>
              <a:rPr lang="en-US" sz="1200" dirty="0" smtClean="0">
                <a:ea typeface="Courier" charset="0"/>
                <a:cs typeface="Courier" charset="0"/>
              </a:rPr>
              <a:t>chart.yaml</a:t>
            </a:r>
            <a:endParaRPr lang="en-US" sz="12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ea typeface="Courier" charset="0"/>
                <a:cs typeface="Courier" charset="0"/>
              </a:rPr>
              <a:t>Chart.Name</a:t>
            </a:r>
            <a:r>
              <a:rPr lang="en-US" sz="1000" dirty="0"/>
              <a:t> </a:t>
            </a:r>
            <a:endParaRPr lang="en-US" sz="10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 smtClean="0">
                <a:ea typeface="Courier" charset="0"/>
                <a:cs typeface="Courier" charset="0"/>
              </a:rPr>
              <a:t>Chart.Version</a:t>
            </a:r>
            <a:endParaRPr lang="en-US" sz="10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 smtClean="0">
                <a:ea typeface="Courier" charset="0"/>
                <a:cs typeface="Courier" charset="0"/>
              </a:rPr>
              <a:t>Chart.Maintainers</a:t>
            </a:r>
            <a:endParaRPr lang="en-US" sz="10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ea typeface="Courier" charset="0"/>
                <a:cs typeface="Courier" charset="0"/>
              </a:rPr>
              <a:t>Files</a:t>
            </a:r>
            <a:r>
              <a:rPr lang="en-US" sz="1200" dirty="0"/>
              <a:t> </a:t>
            </a:r>
            <a:r>
              <a:rPr lang="mr-IN" sz="1200" dirty="0"/>
              <a:t>–</a:t>
            </a:r>
            <a:r>
              <a:rPr lang="en-US" sz="1200" dirty="0"/>
              <a:t> </a:t>
            </a:r>
            <a:r>
              <a:rPr lang="en-US" sz="1200" dirty="0"/>
              <a:t>Map of all </a:t>
            </a:r>
            <a:r>
              <a:rPr lang="en-US" sz="1200" dirty="0"/>
              <a:t>non-special files in the chart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ea typeface="Courier" charset="0"/>
                <a:cs typeface="Courier" charset="0"/>
              </a:rPr>
              <a:t>Capabilities</a:t>
            </a:r>
            <a:r>
              <a:rPr lang="en-US" sz="1200" dirty="0"/>
              <a:t> </a:t>
            </a:r>
            <a:r>
              <a:rPr lang="mr-IN" sz="1200" dirty="0"/>
              <a:t>–</a:t>
            </a:r>
            <a:r>
              <a:rPr lang="en-US" sz="1200" dirty="0"/>
              <a:t> Map of </a:t>
            </a:r>
            <a:r>
              <a:rPr lang="en-US" sz="1200" dirty="0"/>
              <a:t>info about Kubernetes and Helm</a:t>
            </a:r>
            <a:endParaRPr lang="en-US" sz="12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 smtClean="0">
                <a:ea typeface="Courier" charset="0"/>
                <a:cs typeface="Courier" charset="0"/>
              </a:rPr>
              <a:t>Capabilities.KubeVersion</a:t>
            </a:r>
            <a:endParaRPr lang="en-US" sz="10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 smtClean="0">
                <a:ea typeface="Courier" charset="0"/>
                <a:cs typeface="Courier" charset="0"/>
              </a:rPr>
              <a:t>Capabilities.TillerVersion</a:t>
            </a:r>
            <a:endParaRPr lang="en-US" sz="1000" dirty="0"/>
          </a:p>
          <a:p>
            <a:pPr lvl="1"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ea typeface="Courier" charset="0"/>
                <a:cs typeface="Courier" charset="0"/>
              </a:rPr>
              <a:t>Capabilities.APIVersions</a:t>
            </a:r>
            <a:r>
              <a:rPr lang="en-US" sz="1000" dirty="0"/>
              <a:t> </a:t>
            </a:r>
            <a:endParaRPr lang="en-US" sz="10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ea typeface="Courier" charset="0"/>
                <a:cs typeface="Courier" charset="0"/>
              </a:rPr>
              <a:t>Template</a:t>
            </a:r>
            <a:r>
              <a:rPr lang="en-US" sz="1200" dirty="0"/>
              <a:t> </a:t>
            </a:r>
            <a:r>
              <a:rPr lang="mr-IN" sz="1200" dirty="0"/>
              <a:t>–</a:t>
            </a:r>
            <a:r>
              <a:rPr lang="en-US" sz="1200" dirty="0"/>
              <a:t> </a:t>
            </a:r>
            <a:r>
              <a:rPr lang="en-US" sz="1200" dirty="0"/>
              <a:t>Information about </a:t>
            </a:r>
            <a:r>
              <a:rPr lang="en-US" sz="1200" dirty="0"/>
              <a:t>the current </a:t>
            </a:r>
            <a:r>
              <a:rPr lang="en-US" sz="1200" dirty="0"/>
              <a:t>template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053068" y="922547"/>
            <a:ext cx="4115872" cy="213938"/>
          </a:xfrm>
        </p:spPr>
        <p:txBody>
          <a:bodyPr/>
          <a:lstStyle/>
          <a:p>
            <a:r>
              <a:rPr lang="en-US" sz="1600" b="0" dirty="0"/>
              <a:t>Helm </a:t>
            </a:r>
            <a:r>
              <a:rPr lang="en-US" sz="1600" b="0" dirty="0" smtClean="0"/>
              <a:t>Template</a:t>
            </a:r>
            <a:endParaRPr lang="en-US" sz="16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053069" y="1213340"/>
            <a:ext cx="4396670" cy="34158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.Values.service.annotations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11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toYaml .Values.service.annotations | indent 4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"fullname" 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.Chart.Name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}}-{{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.Chart.Version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.Release.Service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.Release.Name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99200" y="1022400"/>
            <a:ext cx="28800" cy="360675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7792200" cy="381000"/>
          </a:xfrm>
        </p:spPr>
        <p:txBody>
          <a:bodyPr/>
          <a:lstStyle/>
          <a:p>
            <a:r>
              <a:rPr lang="en-US" dirty="0" smtClean="0"/>
              <a:t>Resources </a:t>
            </a:r>
            <a:r>
              <a:rPr lang="mr-IN" dirty="0" smtClean="0"/>
              <a:t>–</a:t>
            </a:r>
            <a:r>
              <a:rPr lang="en-US" dirty="0" smtClean="0"/>
              <a:t> Developing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662226"/>
            <a:ext cx="8823600" cy="4500562"/>
          </a:xfrm>
        </p:spPr>
        <p:txBody>
          <a:bodyPr/>
          <a:lstStyle/>
          <a:p>
            <a:r>
              <a:rPr lang="en-US" sz="1200" dirty="0"/>
              <a:t>Helm </a:t>
            </a:r>
            <a:r>
              <a:rPr lang="en-US" sz="1200" dirty="0" smtClean="0"/>
              <a:t>examples</a:t>
            </a:r>
            <a:endParaRPr lang="en-US" sz="1200" dirty="0"/>
          </a:p>
          <a:p>
            <a:pPr marL="223837" lvl="2" indent="0">
              <a:buNone/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://github.com/kubernetes/helm/tree/master/docs/examples</a:t>
            </a:r>
            <a:endParaRPr lang="en-US" sz="1200" dirty="0"/>
          </a:p>
          <a:p>
            <a:r>
              <a:rPr lang="en-US" sz="1200" dirty="0" smtClean="0"/>
              <a:t>Stable </a:t>
            </a:r>
            <a:r>
              <a:rPr lang="en-US" sz="1200" dirty="0"/>
              <a:t>Helm charts</a:t>
            </a:r>
          </a:p>
          <a:p>
            <a:pPr marL="223837" lvl="2" indent="0">
              <a:buNone/>
            </a:pPr>
            <a:r>
              <a:rPr lang="en-US" sz="1200" dirty="0">
                <a:hlinkClick r:id="rId3"/>
              </a:rPr>
              <a:t>https://github.com/kubernetes/charts/tree/master/stable</a:t>
            </a:r>
            <a:endParaRPr lang="en-US" sz="1200" dirty="0"/>
          </a:p>
          <a:p>
            <a:r>
              <a:rPr lang="en-US" sz="1200" dirty="0"/>
              <a:t>Golang templates</a:t>
            </a:r>
          </a:p>
          <a:p>
            <a:pPr marL="223837" lvl="2" indent="0">
              <a:buNone/>
            </a:pPr>
            <a:r>
              <a:rPr lang="en-US" sz="1200" dirty="0">
                <a:hlinkClick r:id="rId4"/>
              </a:rPr>
              <a:t>https://golang.org/pkg/text/template</a:t>
            </a:r>
            <a:endParaRPr lang="en-US" sz="1200" dirty="0"/>
          </a:p>
          <a:p>
            <a:r>
              <a:rPr lang="en-US" sz="1200" dirty="0"/>
              <a:t>Sprig template library</a:t>
            </a:r>
          </a:p>
          <a:p>
            <a:pPr marL="223837" lvl="2" indent="0">
              <a:buNone/>
            </a:pPr>
            <a:r>
              <a:rPr lang="en-US" sz="1200" dirty="0">
                <a:hlinkClick r:id="rId5"/>
              </a:rPr>
              <a:t>https://godoc.org/github.com/Masterminds/sprig</a:t>
            </a:r>
            <a:endParaRPr lang="en-US" sz="1200" dirty="0"/>
          </a:p>
          <a:p>
            <a:r>
              <a:rPr lang="en-US" sz="1200" dirty="0"/>
              <a:t>Getting Started Authoring Helm Charts</a:t>
            </a:r>
          </a:p>
          <a:p>
            <a:pPr marL="223837" lvl="2" indent="0">
              <a:buNone/>
            </a:pPr>
            <a:r>
              <a:rPr lang="en-US" sz="1200" dirty="0">
                <a:hlinkClick r:id="rId6"/>
              </a:rPr>
              <a:t>https://deis.com/blog/2016/getting-started-authoring-helm-charts</a:t>
            </a:r>
            <a:endParaRPr lang="en-US" sz="1200" dirty="0"/>
          </a:p>
          <a:p>
            <a:r>
              <a:rPr lang="en-US" sz="1200" dirty="0"/>
              <a:t>How to Create Your First Helm Chart</a:t>
            </a:r>
          </a:p>
          <a:p>
            <a:pPr marL="223837" lvl="2" indent="0">
              <a:buNone/>
            </a:pPr>
            <a:r>
              <a:rPr lang="en-US" sz="1200" dirty="0">
                <a:hlinkClick r:id="rId7"/>
              </a:rPr>
              <a:t>https://docs.bitnami.com/kubernetes/how-to/create-your-first-helm-chart</a:t>
            </a:r>
            <a:endParaRPr lang="en-US" sz="1200" dirty="0"/>
          </a:p>
          <a:p>
            <a:r>
              <a:rPr lang="en-US" sz="1200" dirty="0"/>
              <a:t>Packaged Kubernetes Deployments – Writing a Helm Chart</a:t>
            </a:r>
          </a:p>
          <a:p>
            <a:pPr marL="223837" lvl="2" indent="0">
              <a:buNone/>
            </a:pPr>
            <a:r>
              <a:rPr lang="en-US" sz="1200" dirty="0">
                <a:hlinkClick r:id="rId8"/>
              </a:rPr>
              <a:t>https://www.influxdata.com/packaged-kubernetes-deployments-writing-helm-chart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26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228600" y="463078"/>
            <a:ext cx="8654400" cy="42241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Generates </a:t>
            </a:r>
            <a:r>
              <a:rPr lang="en-US" dirty="0" smtClean="0"/>
              <a:t>a directory with sample files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ea typeface="Courier" charset="0"/>
                <a:cs typeface="Courier New" pitchFamily="49" charset="0"/>
              </a:rPr>
              <a:t>helm </a:t>
            </a:r>
            <a:r>
              <a:rPr lang="en-US" sz="1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create my-chart</a:t>
            </a:r>
            <a:br>
              <a:rPr lang="en-US" sz="16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tree </a:t>
            </a:r>
            <a:r>
              <a:rPr lang="en-US" sz="1600" dirty="0">
                <a:latin typeface="Courier New" pitchFamily="49" charset="0"/>
                <a:ea typeface="Courier" charset="0"/>
                <a:cs typeface="Courier New" pitchFamily="49" charset="0"/>
              </a:rPr>
              <a:t>my-chart</a:t>
            </a:r>
            <a:endParaRPr lang="en-US" sz="1600" dirty="0" smtClean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0" indent="0">
              <a:buNone/>
              <a:tabLst>
                <a:tab pos="336947" algn="l"/>
                <a:tab pos="682229" algn="l"/>
                <a:tab pos="1709738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my-chart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		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                     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content of this directory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is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the chart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	# Information about the chart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|- values.yaml			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The default configuration values for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|- charts/			# Charts that this chart depends on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|- templates/			#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chart's template files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NOTES.txt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OPTIONAL: A plain text file containing short usage notes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|- _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helpers.tpl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                     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OPTIONAL: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The default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location for template partials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|- deployment.yaml	# Sample template for a deployment resource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|- service.yaml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                     #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Sample template for a service resource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By default, a chart starts with sample templates for a Kubernetes deployment and </a:t>
            </a:r>
            <a:r>
              <a:rPr lang="en-US" dirty="0" smtClean="0"/>
              <a:t>service. In </a:t>
            </a:r>
            <a:r>
              <a:rPr lang="en-US" dirty="0" smtClean="0"/>
              <a:t>the simplest case, </a:t>
            </a:r>
            <a:r>
              <a:rPr lang="en-US" dirty="0" smtClean="0"/>
              <a:t>edit 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values.yaml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1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Install </a:t>
            </a:r>
            <a:r>
              <a:rPr lang="en-US" dirty="0" smtClean="0"/>
              <a:t>uses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00" y="633600"/>
            <a:ext cx="4487690" cy="40586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main step of installing a chart is rendering its templates</a:t>
            </a:r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Helm installs a chart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smtClean="0"/>
              <a:t>runs an install in the Helm CLI</a:t>
            </a:r>
          </a:p>
          <a:p>
            <a:pPr marL="342797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helm </a:t>
            </a:r>
            <a:r>
              <a:rPr lang="en-US" dirty="0">
                <a:latin typeface="Courier New" pitchFamily="49" charset="0"/>
                <a:ea typeface="Courier" charset="0"/>
                <a:cs typeface="Courier New" pitchFamily="49" charset="0"/>
              </a:rPr>
              <a:t>install myapp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Helm CLI loads the chart into </a:t>
            </a:r>
            <a:r>
              <a:rPr lang="en-US" dirty="0"/>
              <a:t>Tiller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b="1" dirty="0"/>
              <a:t>Tiller renders the </a:t>
            </a:r>
            <a:r>
              <a:rPr lang="en-US" b="1" dirty="0" smtClean="0"/>
              <a:t>chart templates</a:t>
            </a:r>
            <a:endParaRPr lang="en-US" b="1" dirty="0"/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loads the resulting resources into Kubernetes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returns the release data to the client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/>
              <a:t>The client exits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25487" y="633600"/>
            <a:ext cx="3865026" cy="40586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398" indent="-17139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797" indent="-17139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14196" indent="-17139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509835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Rendering the templates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Each template generates a Kubernetes resource manifest file (yaml)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Tiller runs each of the template files, generating the resource files</a:t>
            </a:r>
          </a:p>
          <a:p>
            <a:pPr marL="514299" lvl="1" indent="-342900">
              <a:buFont typeface="+mj-lt"/>
              <a:buAutoNum type="arabicPeriod"/>
            </a:pPr>
            <a:r>
              <a:rPr lang="en-US" dirty="0" smtClean="0"/>
              <a:t>Tiller then loads the resources—as described by the manifests—into the Kubernetes cluster.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61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lifecycle </a:t>
            </a:r>
            <a:r>
              <a:rPr lang="en-US" dirty="0" smtClean="0"/>
              <a:t>hooks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66874"/>
              </p:ext>
            </p:extLst>
          </p:nvPr>
        </p:nvGraphicFramePr>
        <p:xfrm>
          <a:off x="331200" y="690950"/>
          <a:ext cx="6170400" cy="406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99200"/>
                <a:gridCol w="447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Hook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pre-install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Executes after templates are rendered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Before any resources are created in Kubernetes</a:t>
                      </a:r>
                      <a:endParaRPr lang="en-US" sz="11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post-install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Executes after all resources are loaded into Kubernetes</a:t>
                      </a:r>
                    </a:p>
                    <a:p>
                      <a:endParaRPr lang="en-US" sz="11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pre-delete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Executes before any resources are deleted from Kubernetes</a:t>
                      </a:r>
                      <a:endParaRPr lang="en-US" sz="11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post-delete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Executes after all of the release’s resources have been deleted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1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pre-upgrade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Executes after templates are rendered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Before any resources are loaded into Kubernetes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1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post-upgrade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Executes after all resources have been upgraded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1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pre-rollback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Executes after templates are rendered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Before any resources have been rolled back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1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itchFamily="49" charset="0"/>
                          <a:cs typeface="Courier New" pitchFamily="49" charset="0"/>
                        </a:rPr>
                        <a:t>post-rollback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Executes after all resources have been modified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100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9600" y="1166400"/>
            <a:ext cx="2484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smtClean="0"/>
              <a:t>hook: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any Kubernetes </a:t>
            </a:r>
            <a:r>
              <a:rPr lang="en-US" dirty="0" smtClean="0"/>
              <a:t>resource.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often a Kubernetes </a:t>
            </a:r>
            <a:r>
              <a:rPr lang="en-US" dirty="0" smtClean="0"/>
              <a:t>job.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resides </a:t>
            </a:r>
            <a:r>
              <a:rPr lang="en-US" dirty="0"/>
              <a:t>in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templates</a:t>
            </a:r>
            <a:r>
              <a:rPr lang="en-US" dirty="0"/>
              <a:t> </a:t>
            </a:r>
            <a:r>
              <a:rPr lang="en-US" dirty="0" smtClean="0"/>
              <a:t>directory.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01168"/>
            <a:ext cx="6748200" cy="381000"/>
          </a:xfrm>
        </p:spPr>
        <p:txBody>
          <a:bodyPr/>
          <a:lstStyle/>
          <a:p>
            <a:r>
              <a:rPr lang="en-US" dirty="0"/>
              <a:t>Chart </a:t>
            </a:r>
            <a:r>
              <a:rPr lang="en-US" dirty="0" smtClean="0"/>
              <a:t>lifecycle hooks (continued)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266401" y="815182"/>
            <a:ext cx="4116387" cy="214312"/>
          </a:xfrm>
        </p:spPr>
        <p:txBody>
          <a:bodyPr/>
          <a:lstStyle/>
          <a:p>
            <a:r>
              <a:rPr lang="en-US" sz="1600" dirty="0" smtClean="0"/>
              <a:t>Hooks in the Helm </a:t>
            </a:r>
            <a:r>
              <a:rPr lang="en-US" sz="1600" dirty="0" smtClean="0"/>
              <a:t>install lifecycle: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266401" y="1522450"/>
            <a:ext cx="4116387" cy="246635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runs an install in the Helm CLI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Helm CLI loads the chart into Tiller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renders the </a:t>
            </a:r>
            <a:r>
              <a:rPr lang="en-US" dirty="0" smtClean="0"/>
              <a:t>chart templates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Tiller </a:t>
            </a:r>
            <a:r>
              <a:rPr lang="en-US" b="1" dirty="0" smtClean="0"/>
              <a:t>executes </a:t>
            </a:r>
            <a:r>
              <a:rPr lang="en-US" b="1" dirty="0"/>
              <a:t>the pre-install </a:t>
            </a:r>
            <a:r>
              <a:rPr lang="en-US" b="1" dirty="0" smtClean="0"/>
              <a:t>hooks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Tiller loads the resulting resources into Kubernetes</a:t>
            </a:r>
          </a:p>
          <a:p>
            <a:pPr lvl="1"/>
            <a:endParaRPr lang="en-US" dirty="0" smtClean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4382788" y="1522450"/>
            <a:ext cx="4550399" cy="2466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Tiller executes the post-install hook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Tiller returns the release data to the client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The client exits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031B8-DB9D-417A-AA11-302E152BB2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IBM Corporation 2017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4294967295"/>
          </p:nvPr>
        </p:nvSpPr>
        <p:spPr>
          <a:xfrm>
            <a:off x="237600" y="594256"/>
            <a:ext cx="9093600" cy="4232224"/>
          </a:xfrm>
        </p:spPr>
        <p:txBody>
          <a:bodyPr/>
          <a:lstStyle/>
          <a:p>
            <a:r>
              <a:rPr lang="en-US" dirty="0" smtClean="0"/>
              <a:t>A chart is a directory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Easy for a Helm client to use the chart directories on the same computer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Difficult to share with other users on other computers</a:t>
            </a:r>
          </a:p>
          <a:p>
            <a:r>
              <a:rPr lang="en-US" dirty="0" smtClean="0"/>
              <a:t>Packaging </a:t>
            </a:r>
            <a:r>
              <a:rPr lang="en-US" dirty="0" smtClean="0"/>
              <a:t>a chart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Bundle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hart.yaml</a:t>
            </a:r>
            <a:r>
              <a:rPr lang="en-US" sz="1200" dirty="0" smtClean="0"/>
              <a:t> and related files into a tar file </a:t>
            </a:r>
          </a:p>
          <a:p>
            <a:pPr marL="395236" lvl="2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helm package &lt;chart-path&gt;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		           # Bundles chart directory into a tar file</a:t>
            </a:r>
          </a:p>
          <a:p>
            <a:pPr marL="395236" lvl="2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</a:t>
            </a: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helm install &lt;chart-name&gt;.tgz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	# Installs the chart in the chart file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Chart </a:t>
            </a:r>
            <a:r>
              <a:rPr lang="en-US" dirty="0" smtClean="0"/>
              <a:t>repository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/>
              <a:t>HTTP server that houses an </a:t>
            </a:r>
            <a:r>
              <a:rPr lang="en-US" sz="1200" dirty="0">
                <a:latin typeface="Courier New" pitchFamily="49" charset="0"/>
                <a:ea typeface="Courier" charset="0"/>
                <a:cs typeface="Courier New" pitchFamily="49" charset="0"/>
              </a:rPr>
              <a:t>index.yaml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/>
              <a:t>and optionally some packaged </a:t>
            </a:r>
            <a:r>
              <a:rPr lang="en-US" sz="1200" dirty="0" smtClean="0"/>
              <a:t>charts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/>
              <a:t>Server can be any HTTP server that can serve YAML and tar files and can answer GET requests</a:t>
            </a:r>
            <a:endParaRPr lang="en-US" sz="1200" dirty="0" smtClean="0"/>
          </a:p>
          <a:p>
            <a:pPr lvl="3"/>
            <a:r>
              <a:rPr lang="en-US" sz="1200" dirty="0" smtClean="0"/>
              <a:t>Ex: Google </a:t>
            </a:r>
            <a:r>
              <a:rPr lang="en-US" sz="1200" dirty="0"/>
              <a:t>Cloud Storage (GCS) bucket, Amazon S3 bucket, Github Pages, or </a:t>
            </a:r>
            <a:r>
              <a:rPr lang="en-US" sz="1200" dirty="0" smtClean="0"/>
              <a:t>even create your </a:t>
            </a:r>
            <a:r>
              <a:rPr lang="en-US" sz="1200" dirty="0"/>
              <a:t>own web </a:t>
            </a:r>
            <a:r>
              <a:rPr lang="en-US" sz="1200" dirty="0" smtClean="0"/>
              <a:t>server</a:t>
            </a:r>
          </a:p>
          <a:p>
            <a:pPr lvl="2">
              <a:buFont typeface="Arial" pitchFamily="34" charset="0"/>
              <a:buChar char="•"/>
            </a:pPr>
            <a:r>
              <a:rPr lang="en-US" sz="1200" dirty="0" smtClean="0"/>
              <a:t>To add a chart to the repository, copy it to the directory and regenerate the index</a:t>
            </a:r>
          </a:p>
          <a:p>
            <a:pPr marL="395236" lvl="2" indent="0">
              <a:buNone/>
            </a:pPr>
            <a:r>
              <a:rPr lang="en-US" sz="1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$ helm repo index &lt;charts-path&gt;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		# Generates an index of the charts in the repo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14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230400" y="1156806"/>
            <a:ext cx="4730400" cy="40446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related task: Create and populate the </a:t>
            </a:r>
            <a:r>
              <a:rPr lang="en-US" dirty="0" smtClean="0"/>
              <a:t>settings files used </a:t>
            </a:r>
            <a:r>
              <a:rPr lang="en-US" dirty="0" smtClean="0"/>
              <a:t>by the templates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 smtClean="0"/>
              <a:t>files</a:t>
            </a:r>
            <a:r>
              <a:rPr lang="en-US" dirty="0" smtClean="0"/>
              <a:t>, </a:t>
            </a:r>
            <a:r>
              <a:rPr lang="en-US" dirty="0" smtClean="0"/>
              <a:t>specifically  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values.yaml</a:t>
            </a:r>
            <a:r>
              <a:rPr lang="en-US" dirty="0" smtClean="0"/>
              <a:t>, define the chart’s API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 settings files list the variables the templates can use, therefore the only values worth changing</a:t>
            </a:r>
            <a:endParaRPr lang="en-US" dirty="0"/>
          </a:p>
          <a:p>
            <a:r>
              <a:rPr lang="en-US" dirty="0" smtClean="0"/>
              <a:t>Examples </a:t>
            </a:r>
            <a:r>
              <a:rPr lang="en-US" dirty="0"/>
              <a:t>of chart templates can be found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github.com/kubernetes/charts/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Each file is a Golang template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Includes functions </a:t>
            </a:r>
            <a:r>
              <a:rPr lang="en-US" dirty="0"/>
              <a:t>from the Sprig template library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A template can create the manifest for any type of Kubernetes 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085600" y="795198"/>
            <a:ext cx="4008000" cy="4044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Each file in a chart’s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templates</a:t>
            </a:r>
            <a:r>
              <a:rPr lang="en-US" dirty="0" smtClean="0"/>
              <a:t> directory is expected to be a template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Expected to generate a Kubernetes resource manifest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Filename can be anything, should describe the resource it defines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Exception: The notes file (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NOTES.txt</a:t>
            </a:r>
            <a:r>
              <a:rPr lang="en-US" dirty="0" smtClean="0"/>
              <a:t>) provides instructions to the chart’s users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Exception: Files whose names begin with an underscore (</a:t>
            </a:r>
            <a:r>
              <a:rPr lang="en-US" dirty="0" smtClean="0">
                <a:latin typeface="Courier New" pitchFamily="49" charset="0"/>
                <a:ea typeface="Courier" charset="0"/>
                <a:cs typeface="Courier New" pitchFamily="49" charset="0"/>
              </a:rPr>
              <a:t>_helpers.tpl</a:t>
            </a:r>
            <a:r>
              <a:rPr lang="en-US" dirty="0" smtClean="0"/>
              <a:t>) are expected to contain partials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600" y="634882"/>
            <a:ext cx="6583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main aspect of implementing a chart is implementing its templates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3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r>
              <a:rPr lang="en-US" dirty="0" smtClean="0"/>
              <a:t>template </a:t>
            </a:r>
            <a:r>
              <a:rPr lang="en-US" dirty="0" smtClean="0"/>
              <a:t>for </a:t>
            </a:r>
            <a:r>
              <a:rPr lang="en-US" dirty="0" smtClean="0"/>
              <a:t>deployment manifest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9"/>
          </a:xfrm>
        </p:spPr>
        <p:txBody>
          <a:bodyPr/>
          <a:lstStyle/>
          <a:p>
            <a:r>
              <a:rPr lang="en-US" sz="1600" b="0" dirty="0" smtClean="0"/>
              <a:t>Kubernetes </a:t>
            </a:r>
            <a:r>
              <a:rPr lang="en-US" sz="1600" b="0" dirty="0" smtClean="0"/>
              <a:t>deployment manifest</a:t>
            </a:r>
            <a:endParaRPr lang="en-US" sz="1600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72075" y="1386139"/>
            <a:ext cx="4115872" cy="34158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apps/v1beta1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nginx-deployment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nginx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	- 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nginx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	  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nginx:1.7.9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	  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		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containerPort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80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8268" y="922547"/>
            <a:ext cx="4115872" cy="213938"/>
          </a:xfrm>
        </p:spPr>
        <p:txBody>
          <a:bodyPr/>
          <a:lstStyle/>
          <a:p>
            <a:r>
              <a:rPr lang="en-US" sz="1600" b="0" dirty="0" smtClean="0"/>
              <a:t>Helm </a:t>
            </a:r>
            <a:r>
              <a:rPr lang="en-US" sz="1600" b="0" dirty="0" smtClean="0"/>
              <a:t>deployment template</a:t>
            </a:r>
            <a:endParaRPr lang="en-US" sz="16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8268" y="1465339"/>
            <a:ext cx="4115872" cy="341581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apps/v1beta1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Deployment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"fullname" 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.Chart.Name }}-{{ .Chart.Version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.Release.Service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.Release.Name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.Values.replicaCount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.Values.podAnnotations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toYaml .Values.podAnnotations | indent 8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.Release.Name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700" dirty="0">
                <a:latin typeface="Courier" charset="0"/>
                <a:ea typeface="Courier" charset="0"/>
                <a:cs typeface="Courier" charset="0"/>
              </a:rPr>
              <a:t>"{{ .Values.image.repository }}:{{ .Values.image.tag }}"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imagePullPolicy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{{ .Values.image.pullPolicy }}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 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			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http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			  containerPort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80</a:t>
            </a:r>
            <a:endParaRPr lang="en-US" sz="10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				  protocol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902400" y="1022400"/>
            <a:ext cx="28800" cy="360675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r>
              <a:rPr lang="en-US" dirty="0" smtClean="0"/>
              <a:t>template </a:t>
            </a:r>
            <a:r>
              <a:rPr lang="en-US" dirty="0" smtClean="0"/>
              <a:t>for </a:t>
            </a:r>
            <a:r>
              <a:rPr lang="en-US" dirty="0" smtClean="0"/>
              <a:t>service manifest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2074" y="922547"/>
            <a:ext cx="4115872" cy="213938"/>
          </a:xfrm>
        </p:spPr>
        <p:txBody>
          <a:bodyPr/>
          <a:lstStyle/>
          <a:p>
            <a:r>
              <a:rPr lang="en-US" sz="1600" b="0" dirty="0" smtClean="0"/>
              <a:t>Kubernetes </a:t>
            </a:r>
            <a:r>
              <a:rPr lang="en-US" sz="1600" b="0" dirty="0" smtClean="0"/>
              <a:t>service manifest</a:t>
            </a:r>
            <a:endParaRPr lang="en-US" sz="1600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43275" y="1292539"/>
            <a:ext cx="4115872" cy="34158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v1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Service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my-service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selector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MyApp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80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2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targetPort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: 9376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28268" y="922547"/>
            <a:ext cx="4115872" cy="213938"/>
          </a:xfrm>
        </p:spPr>
        <p:txBody>
          <a:bodyPr/>
          <a:lstStyle/>
          <a:p>
            <a:r>
              <a:rPr lang="en-US" sz="1600" b="0" dirty="0" smtClean="0"/>
              <a:t>Helm </a:t>
            </a:r>
            <a:r>
              <a:rPr lang="en-US" sz="1600" b="0" dirty="0" smtClean="0"/>
              <a:t>service template</a:t>
            </a:r>
            <a:endParaRPr lang="en-US" sz="16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44268" y="1263739"/>
            <a:ext cx="4115872" cy="34158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v1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Service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if .Values.service.annotations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11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 toYaml .Values.service.annotations | indent 4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"fullname" .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.Chart.Name }}-{{ .Chart.Version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.Release.Service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.Release.Name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selector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.Release.Name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-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http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.Values.service.port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targetPort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http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if (and (eq .Values.service.type "NodePort")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...) 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1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: {{ .Values.service.nodePort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  {{-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end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>
              <a:spcBef>
                <a:spcPts val="0"/>
              </a:spcBef>
              <a:tabLst>
                <a:tab pos="164306" algn="l"/>
                <a:tab pos="336947" algn="l"/>
                <a:tab pos="509588" algn="l"/>
                <a:tab pos="682229" algn="l"/>
                <a:tab pos="854869" algn="l"/>
                <a:tab pos="1026319" algn="l"/>
              </a:tabLst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IBM Corporation 2017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02400" y="1022400"/>
            <a:ext cx="28800" cy="360675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B050ED43-DA11-BE41-B744-807098D861C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C99EB306-4F64-C242-BE13-5B49035DDC3E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07DB8211-143D-D64F-904E-1520B9F1718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RAFT 7_IBM_Cloud_Presentation_Fast Start_2018_Mini Main and Sessions_Arial" id="{448989E2-F453-EB48-A504-083BB1AFD7E3}" vid="{69E3344E-065F-7B4B-8991-E5AD7C8A66B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IBM_Cloud_Presentation_Fast Start_2018_Mini Main and Sessions_Arial_Dec. 01 UPDATE</Template>
  <TotalTime>29719</TotalTime>
  <Words>933</Words>
  <Application>Microsoft Office PowerPoint</Application>
  <PresentationFormat>On-screen Show (16:9)</PresentationFormat>
  <Paragraphs>348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blk_background_2017</vt:lpstr>
      <vt:lpstr>dk_blu_background_2017</vt:lpstr>
      <vt:lpstr>gry_background_2017</vt:lpstr>
      <vt:lpstr>wht_background_2017</vt:lpstr>
      <vt:lpstr>1_wht_background_2017</vt:lpstr>
      <vt:lpstr>HELM Creating Helm charts</vt:lpstr>
      <vt:lpstr>Creating a chart</vt:lpstr>
      <vt:lpstr>How Install uses charts</vt:lpstr>
      <vt:lpstr>Chart lifecycle hooks</vt:lpstr>
      <vt:lpstr>Chart lifecycle hooks (continued)</vt:lpstr>
      <vt:lpstr>Sharing charts</vt:lpstr>
      <vt:lpstr>Creating templates</vt:lpstr>
      <vt:lpstr>Chart template for deployment manifest</vt:lpstr>
      <vt:lpstr>Chart template for service manifest</vt:lpstr>
      <vt:lpstr>values.yaml – A chart’s API</vt:lpstr>
      <vt:lpstr>chart.yaml  – A chart’s meta information</vt:lpstr>
      <vt:lpstr>Chart template helpers – More default settings</vt:lpstr>
      <vt:lpstr>Chart predefined values – More default settings</vt:lpstr>
      <vt:lpstr>Resources – Developing charts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8-100  Full Template + Options, Slides 101-121 Content Creator Additional Info, 122-76</dc:title>
  <dc:creator>Rita Pensa</dc:creator>
  <cp:lastModifiedBy>ADMINIBM</cp:lastModifiedBy>
  <cp:revision>177</cp:revision>
  <dcterms:created xsi:type="dcterms:W3CDTF">2017-12-04T20:36:45Z</dcterms:created>
  <dcterms:modified xsi:type="dcterms:W3CDTF">2018-06-05T15:14:49Z</dcterms:modified>
</cp:coreProperties>
</file>