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63" r:id="rId4"/>
    <p:sldId id="259" r:id="rId5"/>
    <p:sldId id="261" r:id="rId6"/>
    <p:sldId id="262" r:id="rId7"/>
    <p:sldId id="279" r:id="rId8"/>
    <p:sldId id="276" r:id="rId9"/>
    <p:sldId id="270" r:id="rId10"/>
    <p:sldId id="277" r:id="rId11"/>
    <p:sldId id="273" r:id="rId12"/>
    <p:sldId id="280" r:id="rId13"/>
    <p:sldId id="275" r:id="rId14"/>
    <p:sldId id="267" r:id="rId15"/>
    <p:sldId id="269" r:id="rId16"/>
    <p:sldId id="268" r:id="rId17"/>
    <p:sldId id="26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BFF"/>
    <a:srgbClr val="FFE6A7"/>
    <a:srgbClr val="FBFF53"/>
    <a:srgbClr val="FE7A99"/>
    <a:srgbClr val="FF5BA5"/>
    <a:srgbClr val="BEA7FF"/>
    <a:srgbClr val="D70DFF"/>
    <a:srgbClr val="9400E6"/>
    <a:srgbClr val="9900CC"/>
    <a:srgbClr val="C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0" autoAdjust="0"/>
    <p:restoredTop sz="74570" autoAdjust="0"/>
  </p:normalViewPr>
  <p:slideViewPr>
    <p:cSldViewPr>
      <p:cViewPr varScale="1">
        <p:scale>
          <a:sx n="72" d="100"/>
          <a:sy n="72" d="100"/>
        </p:scale>
        <p:origin x="1272" y="60"/>
      </p:cViewPr>
      <p:guideLst>
        <p:guide orient="horz" pos="1620"/>
        <p:guide pos="2880"/>
      </p:guideLst>
    </p:cSldViewPr>
  </p:slideViewPr>
  <p:notesTextViewPr>
    <p:cViewPr>
      <p:scale>
        <a:sx n="1" d="1"/>
        <a:sy n="1" d="1"/>
      </p:scale>
      <p:origin x="0" y="0"/>
    </p:cViewPr>
  </p:notesTextViewPr>
  <p:notesViewPr>
    <p:cSldViewPr>
      <p:cViewPr varScale="1">
        <p:scale>
          <a:sx n="57" d="100"/>
          <a:sy n="57" d="100"/>
        </p:scale>
        <p:origin x="2544" y="66"/>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D047C0-0D26-400D-B944-BDF7383FE5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C5373E3-ED3C-4863-9CDC-B1CA7365C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1BBE7-9F31-4219-97FA-C228CD50936D}" type="datetimeFigureOut">
              <a:rPr lang="en-US" smtClean="0"/>
              <a:t>4/9/2018</a:t>
            </a:fld>
            <a:endParaRPr lang="en-US"/>
          </a:p>
        </p:txBody>
      </p:sp>
      <p:sp>
        <p:nvSpPr>
          <p:cNvPr id="4" name="Footer Placeholder 3">
            <a:extLst>
              <a:ext uri="{FF2B5EF4-FFF2-40B4-BE49-F238E27FC236}">
                <a16:creationId xmlns:a16="http://schemas.microsoft.com/office/drawing/2014/main" id="{F8A09FDE-A414-4B07-9222-125093A97E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C50FC8-F175-4092-B964-F0250548C6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A8D028-782D-43B0-9CA9-749CA0A5536B}" type="slidenum">
              <a:rPr lang="en-US" smtClean="0"/>
              <a:t>‹#›</a:t>
            </a:fld>
            <a:endParaRPr lang="en-US"/>
          </a:p>
        </p:txBody>
      </p:sp>
    </p:spTree>
    <p:extLst>
      <p:ext uri="{BB962C8B-B14F-4D97-AF65-F5344CB8AC3E}">
        <p14:creationId xmlns:p14="http://schemas.microsoft.com/office/powerpoint/2010/main" val="1391804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68A3D-6527-4EF1-875C-314052AD4E20}" type="datetimeFigureOut">
              <a:rPr lang="en-US" smtClean="0"/>
              <a:t>4/9/2018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F1AC4-CB82-4BF9-91E7-285BFC95F8CC}" type="slidenum">
              <a:rPr lang="en-US" smtClean="0"/>
              <a:t>‹#›</a:t>
            </a:fld>
            <a:endParaRPr lang="en-US"/>
          </a:p>
        </p:txBody>
      </p:sp>
    </p:spTree>
    <p:extLst>
      <p:ext uri="{BB962C8B-B14F-4D97-AF65-F5344CB8AC3E}">
        <p14:creationId xmlns:p14="http://schemas.microsoft.com/office/powerpoint/2010/main" val="54379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2</a:t>
            </a:fld>
            <a:endParaRPr lang="en-US"/>
          </a:p>
        </p:txBody>
      </p:sp>
    </p:spTree>
    <p:extLst>
      <p:ext uri="{BB962C8B-B14F-4D97-AF65-F5344CB8AC3E}">
        <p14:creationId xmlns:p14="http://schemas.microsoft.com/office/powerpoint/2010/main" val="220623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As stated we decided to stick with landmarks, but what about other tourist attraction?</a:t>
            </a:r>
          </a:p>
          <a:p>
            <a:pPr marL="228600" indent="-228600">
              <a:buAutoNum type="arabicParenR"/>
            </a:pPr>
            <a:endParaRPr lang="en-US" dirty="0"/>
          </a:p>
          <a:p>
            <a:pPr marL="228600" indent="-228600">
              <a:buAutoNum type="arabicParenR"/>
            </a:pPr>
            <a:r>
              <a:rPr lang="en-US" dirty="0"/>
              <a:t>The distance radius used was the default set by Yelp.  What if we increased this radius?</a:t>
            </a:r>
          </a:p>
          <a:p>
            <a:pPr marL="228600" indent="-228600">
              <a:buAutoNum type="arabicParenR"/>
            </a:pPr>
            <a:endParaRPr lang="en-US" dirty="0"/>
          </a:p>
          <a:p>
            <a:pPr marL="228600" indent="-228600">
              <a:buAutoNum type="arabicParenR"/>
            </a:pPr>
            <a:r>
              <a:rPr lang="en-US" dirty="0"/>
              <a:t>We initially used 20 restaurants to start when pulling data for the first dataset.  Then increased this amount to 50 and noticed a change in results.  What if the amount increased to 75?</a:t>
            </a:r>
          </a:p>
        </p:txBody>
      </p:sp>
      <p:sp>
        <p:nvSpPr>
          <p:cNvPr id="4" name="Slide Number Placeholder 3"/>
          <p:cNvSpPr>
            <a:spLocks noGrp="1"/>
          </p:cNvSpPr>
          <p:nvPr>
            <p:ph type="sldNum" sz="quarter" idx="10"/>
          </p:nvPr>
        </p:nvSpPr>
        <p:spPr/>
        <p:txBody>
          <a:bodyPr/>
          <a:lstStyle/>
          <a:p>
            <a:fld id="{93FF1AC4-CB82-4BF9-91E7-285BFC95F8CC}" type="slidenum">
              <a:rPr lang="en-US" smtClean="0"/>
              <a:t>16</a:t>
            </a:fld>
            <a:endParaRPr lang="en-US"/>
          </a:p>
        </p:txBody>
      </p:sp>
    </p:spTree>
    <p:extLst>
      <p:ext uri="{BB962C8B-B14F-4D97-AF65-F5344CB8AC3E}">
        <p14:creationId xmlns:p14="http://schemas.microsoft.com/office/powerpoint/2010/main" val="157234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graphs show the demographics of the restaurants we surveyed. Restaurant types was a bit difficult to represent as there were 236 different labels. We initially wanted to see if perhaps Italian restaurants were in general more expensive than French restaurants but because of the many different labels we decided not to pursue it. From the restaurant price chart you can see that about 3/4ths of the restaurants were rated as either a 2 or 3. Finally, this fancy looking graph is called a violin chart. Basically the outer shape is the overall distribution of the distances, the inner points are the inner 95% of the data, and the dot in the center is the median distance.</a:t>
            </a:r>
          </a:p>
          <a:p>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8</a:t>
            </a:fld>
            <a:endParaRPr lang="en-US"/>
          </a:p>
        </p:txBody>
      </p:sp>
    </p:spTree>
    <p:extLst>
      <p:ext uri="{BB962C8B-B14F-4D97-AF65-F5344CB8AC3E}">
        <p14:creationId xmlns:p14="http://schemas.microsoft.com/office/powerpoint/2010/main" val="161397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moved onto our original</a:t>
            </a:r>
            <a:r>
              <a:rPr lang="en-US" baseline="0" dirty="0"/>
              <a:t> problem of relating distance to price and to help represent our findings, we </a:t>
            </a:r>
            <a:r>
              <a:rPr lang="en-US" dirty="0"/>
              <a:t>used </a:t>
            </a:r>
            <a:r>
              <a:rPr lang="en-US" dirty="0" err="1"/>
              <a:t>googlefu</a:t>
            </a:r>
            <a:r>
              <a:rPr lang="en-US" dirty="0"/>
              <a:t> to help us graph</a:t>
            </a:r>
            <a:r>
              <a:rPr lang="en-US" baseline="0" dirty="0"/>
              <a:t> lines of best fit. Fit and </a:t>
            </a:r>
            <a:r>
              <a:rPr lang="en-US" baseline="0" dirty="0" err="1"/>
              <a:t>fit_fn</a:t>
            </a:r>
            <a:r>
              <a:rPr lang="en-US" baseline="0" dirty="0"/>
              <a:t> essentially allow us to create the line of best fit and </a:t>
            </a:r>
            <a:r>
              <a:rPr lang="en-US" baseline="0" dirty="0" err="1"/>
              <a:t>linregress</a:t>
            </a:r>
            <a:r>
              <a:rPr lang="en-US" baseline="0" dirty="0"/>
              <a:t> helped us know the components of the line of best fit as well as the r^2 and p values. For those who don’t remember, R^2 is basically how correlated the two variables are, while the p score tells us if there even is a statistically relevant correlation. We want our p score to be less than .05 and our r^2 to be as high as possible.</a:t>
            </a:r>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9</a:t>
            </a:fld>
            <a:endParaRPr lang="en-US"/>
          </a:p>
        </p:txBody>
      </p:sp>
    </p:spTree>
    <p:extLst>
      <p:ext uri="{BB962C8B-B14F-4D97-AF65-F5344CB8AC3E}">
        <p14:creationId xmlns:p14="http://schemas.microsoft.com/office/powerpoint/2010/main" val="71527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 are our main results. First lets examine the graph on the left. To create this one we grouped restaurants between 0 and 100 meters, 100 and 200 and so on. As you can see it gives us reasonable results as the p score is indeed less than .05 but the R^2 shows us that it’s not extremely predictive as you can see it falls off heavily at higher distances which also had a smaller sample size.</a:t>
            </a:r>
          </a:p>
          <a:p>
            <a:endParaRPr lang="en-US" baseline="0" dirty="0"/>
          </a:p>
          <a:p>
            <a:r>
              <a:rPr lang="en-US" baseline="0" dirty="0"/>
              <a:t>In comparison, the graph on the right grouped the restaurants based on relative distance. Essentially the closest restaurant to each monument was in the same group, the 2</a:t>
            </a:r>
            <a:r>
              <a:rPr lang="en-US" baseline="30000" dirty="0"/>
              <a:t>nd</a:t>
            </a:r>
            <a:r>
              <a:rPr lang="en-US" baseline="0" dirty="0"/>
              <a:t> closest were all in the same group and so on. Not only do these groups all have similar sample size, but the R^2 value is higher implying it is more predictive and p score is miniscule which means there is almost a real relationship.</a:t>
            </a:r>
          </a:p>
          <a:p>
            <a:endParaRPr lang="en-US" baseline="0" dirty="0"/>
          </a:p>
          <a:p>
            <a:r>
              <a:rPr lang="en-US" baseline="0" dirty="0"/>
              <a:t>Basically, the left graph says a 1500 meter away restaurant is likely to be cheaper than a 100 meter restaurant, and the right graph says the 15</a:t>
            </a:r>
            <a:r>
              <a:rPr lang="en-US" baseline="30000" dirty="0"/>
              <a:t>th</a:t>
            </a:r>
            <a:r>
              <a:rPr lang="en-US" baseline="0" dirty="0"/>
              <a:t> closest restaurant is likely to be cheaper than the closest restaurant but also with more certainty.</a:t>
            </a:r>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10</a:t>
            </a:fld>
            <a:endParaRPr lang="en-US"/>
          </a:p>
        </p:txBody>
      </p:sp>
    </p:spTree>
    <p:extLst>
      <p:ext uri="{BB962C8B-B14F-4D97-AF65-F5344CB8AC3E}">
        <p14:creationId xmlns:p14="http://schemas.microsoft.com/office/powerpoint/2010/main" val="290842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also tried to analyze potential confounding variables. Perhaps closer restaurants are higher quality and thus deserving of their statistically higher prices. </a:t>
            </a:r>
          </a:p>
          <a:p>
            <a:endParaRPr lang="en-US" baseline="0" dirty="0"/>
          </a:p>
          <a:p>
            <a:r>
              <a:rPr lang="en-US" baseline="0" dirty="0"/>
              <a:t>Again let’s examine the left graph first. Here we can see that there’s basically no relationship between the distance and the rating. With an R^2 of .011 there’s essentially 0 predictability, and the p score reaffirms that there’s no relationship.</a:t>
            </a:r>
          </a:p>
          <a:p>
            <a:endParaRPr lang="en-US" baseline="0" dirty="0"/>
          </a:p>
          <a:p>
            <a:r>
              <a:rPr lang="en-US" baseline="0" dirty="0"/>
              <a:t>The right graph, on the other hand, is pretty decisive. Restaurants that are closer than their competitors are often rated poorly. </a:t>
            </a:r>
          </a:p>
          <a:p>
            <a:endParaRPr lang="en-US" baseline="0" dirty="0"/>
          </a:p>
          <a:p>
            <a:r>
              <a:rPr lang="en-US" baseline="0" dirty="0"/>
              <a:t>As such, despite closer restaurants being more expensive, they also serve worse food.</a:t>
            </a:r>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11</a:t>
            </a:fld>
            <a:endParaRPr lang="en-US"/>
          </a:p>
        </p:txBody>
      </p:sp>
    </p:spTree>
    <p:extLst>
      <p:ext uri="{BB962C8B-B14F-4D97-AF65-F5344CB8AC3E}">
        <p14:creationId xmlns:p14="http://schemas.microsoft.com/office/powerpoint/2010/main" val="106294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wanted to see if there was a relationship between price and rating. Maybe people don’t like more expensive food.</a:t>
            </a:r>
          </a:p>
          <a:p>
            <a:endParaRPr lang="en-US" dirty="0"/>
          </a:p>
          <a:p>
            <a:r>
              <a:rPr lang="en-US" dirty="0"/>
              <a:t>Once</a:t>
            </a:r>
            <a:r>
              <a:rPr lang="en-US" baseline="0" dirty="0"/>
              <a:t> again, we can see the superiority of the relative distance binning technique as the right graph essentially tells us nothing.</a:t>
            </a:r>
          </a:p>
          <a:p>
            <a:endParaRPr lang="en-US" baseline="0" dirty="0"/>
          </a:p>
          <a:p>
            <a:r>
              <a:rPr lang="en-US" baseline="0" dirty="0"/>
              <a:t>The right graph, on the other hand, tells us that perhaps that hypothesis is right as it shows us that there is a relationship between price and rating.</a:t>
            </a:r>
            <a:endParaRPr lang="en-US" dirty="0"/>
          </a:p>
          <a:p>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12</a:t>
            </a:fld>
            <a:endParaRPr lang="en-US"/>
          </a:p>
        </p:txBody>
      </p:sp>
    </p:spTree>
    <p:extLst>
      <p:ext uri="{BB962C8B-B14F-4D97-AF65-F5344CB8AC3E}">
        <p14:creationId xmlns:p14="http://schemas.microsoft.com/office/powerpoint/2010/main" val="266829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ultimately what can we say about our original questions:</a:t>
            </a:r>
          </a:p>
          <a:p>
            <a:r>
              <a:rPr lang="en-US" dirty="0"/>
              <a:t>Yes</a:t>
            </a:r>
            <a:r>
              <a:rPr lang="en-US" baseline="0" dirty="0"/>
              <a:t> there are tourist traps in the sense that restaurants relatively closer to monuments tend to be more expensive. However, we have not established causation. For all we know, more expensive restaurants can cause monuments to spontaneously appear. </a:t>
            </a:r>
          </a:p>
          <a:p>
            <a:endParaRPr lang="en-US" baseline="0" dirty="0"/>
          </a:p>
          <a:p>
            <a:r>
              <a:rPr lang="en-US" baseline="0" dirty="0"/>
              <a:t>Using our graphs we also pretty definitively proved that absolute distance is not as great a factor as the relative distance compared to other close by restaurants.</a:t>
            </a:r>
          </a:p>
          <a:p>
            <a:endParaRPr lang="en-US" baseline="0" dirty="0"/>
          </a:p>
          <a:p>
            <a:r>
              <a:rPr lang="en-US" baseline="0" dirty="0"/>
              <a:t>Finally, we </a:t>
            </a:r>
            <a:r>
              <a:rPr lang="en-US" baseline="0" dirty="0" err="1"/>
              <a:t>we</a:t>
            </a:r>
            <a:r>
              <a:rPr lang="en-US" baseline="0" dirty="0"/>
              <a:t> found that these tourist traps generally had lower ratings but we weren’t able to say definitively why. While there was a slight negative correlation between price and rating, it is not enough to say for sure.</a:t>
            </a:r>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13</a:t>
            </a:fld>
            <a:endParaRPr lang="en-US"/>
          </a:p>
        </p:txBody>
      </p:sp>
    </p:spTree>
    <p:extLst>
      <p:ext uri="{BB962C8B-B14F-4D97-AF65-F5344CB8AC3E}">
        <p14:creationId xmlns:p14="http://schemas.microsoft.com/office/powerpoint/2010/main" val="239402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observed that the dataset had different currencies, so decided to translate the price symbols to a number ranking</a:t>
            </a:r>
          </a:p>
          <a:p>
            <a:pPr marL="228600" indent="-228600">
              <a:buAutoNum type="arabicPeriod"/>
            </a:pPr>
            <a:endParaRPr lang="en-US" dirty="0"/>
          </a:p>
          <a:p>
            <a:pPr marL="228600" indent="-228600">
              <a:buAutoNum type="arabicPeriod"/>
            </a:pPr>
            <a:r>
              <a:rPr lang="en-US" dirty="0"/>
              <a:t>We assumed that </a:t>
            </a:r>
            <a:r>
              <a:rPr lang="en-US" sz="1200" b="0" i="0" u="none" strike="noStrike" kern="1200" dirty="0">
                <a:solidFill>
                  <a:schemeClr val="tx1"/>
                </a:solidFill>
                <a:effectLst/>
                <a:latin typeface="+mn-lt"/>
                <a:ea typeface="+mn-ea"/>
                <a:cs typeface="+mn-cs"/>
              </a:rPr>
              <a:t>no restaurants appeared more than once</a:t>
            </a:r>
          </a:p>
          <a:p>
            <a:pPr marL="228600" indent="-228600">
              <a:buAutoNum type="arabicPeriod"/>
            </a:pPr>
            <a:endParaRPr lang="en-US" sz="1200" b="0" i="0" u="none" strike="noStrike" kern="1200" dirty="0">
              <a:solidFill>
                <a:schemeClr val="tx1"/>
              </a:solidFill>
              <a:effectLst/>
              <a:latin typeface="+mn-lt"/>
              <a:ea typeface="+mn-ea"/>
              <a:cs typeface="+mn-cs"/>
            </a:endParaRPr>
          </a:p>
          <a:p>
            <a:pPr marL="228600" indent="-228600">
              <a:buAutoNum type="arabicPeriod"/>
            </a:pPr>
            <a:r>
              <a:rPr lang="en-US" sz="1200" b="0" i="0" u="none" strike="noStrike" kern="1200" dirty="0">
                <a:solidFill>
                  <a:schemeClr val="tx1"/>
                </a:solidFill>
                <a:effectLst/>
                <a:latin typeface="+mn-lt"/>
                <a:ea typeface="+mn-ea"/>
                <a:cs typeface="+mn-cs"/>
              </a:rPr>
              <a:t>Our data is primarily based on the structure of Yelp’s API</a:t>
            </a:r>
          </a:p>
          <a:p>
            <a:pPr marL="228600" indent="-228600">
              <a:buAutoNum type="arabicPeriod"/>
            </a:pPr>
            <a:endParaRPr lang="en-US" sz="1200" b="0" i="0" u="none" strike="noStrike" kern="1200" dirty="0">
              <a:solidFill>
                <a:schemeClr val="tx1"/>
              </a:solidFill>
              <a:effectLst/>
              <a:latin typeface="+mn-lt"/>
              <a:ea typeface="+mn-ea"/>
              <a:cs typeface="+mn-cs"/>
            </a:endParaRPr>
          </a:p>
          <a:p>
            <a:pPr marL="228600" indent="-228600">
              <a:buAutoNum type="arabicPeriod"/>
            </a:pPr>
            <a:r>
              <a:rPr lang="en-US" sz="1200" b="0" i="0" u="none" strike="noStrike" kern="1200" dirty="0">
                <a:solidFill>
                  <a:schemeClr val="tx1"/>
                </a:solidFill>
                <a:effectLst/>
                <a:latin typeface="+mn-lt"/>
                <a:ea typeface="+mn-ea"/>
                <a:cs typeface="+mn-cs"/>
              </a:rPr>
              <a:t>We obtained a list of 150 “most famous” sites and determined this list was comprehensive enough to seek information to support our theory/hypothesis</a:t>
            </a:r>
          </a:p>
          <a:p>
            <a:pPr marL="228600" indent="-228600">
              <a:buAutoNum type="arabicPeriod"/>
            </a:pPr>
            <a:endParaRPr lang="en-US" sz="1200" b="0" i="0" u="none" strike="noStrike" kern="1200" dirty="0">
              <a:solidFill>
                <a:schemeClr val="tx1"/>
              </a:solidFill>
              <a:effectLst/>
              <a:latin typeface="+mn-lt"/>
              <a:ea typeface="+mn-ea"/>
              <a:cs typeface="+mn-cs"/>
            </a:endParaRPr>
          </a:p>
          <a:p>
            <a:pPr marL="228600" indent="-228600">
              <a:buAutoNum type="arabicPeriod"/>
            </a:pPr>
            <a:r>
              <a:rPr lang="en-US" sz="1200" b="0" i="0" u="none" strike="noStrike" kern="1200" dirty="0">
                <a:solidFill>
                  <a:schemeClr val="tx1"/>
                </a:solidFill>
                <a:effectLst/>
                <a:latin typeface="+mn-lt"/>
                <a:ea typeface="+mn-ea"/>
                <a:cs typeface="+mn-cs"/>
              </a:rPr>
              <a:t>Maybe people have higher standards for more expensive foods.  We decided to assume against this idea.</a:t>
            </a:r>
            <a:endParaRPr lang="en-US" dirty="0"/>
          </a:p>
        </p:txBody>
      </p:sp>
      <p:sp>
        <p:nvSpPr>
          <p:cNvPr id="4" name="Slide Number Placeholder 3"/>
          <p:cNvSpPr>
            <a:spLocks noGrp="1"/>
          </p:cNvSpPr>
          <p:nvPr>
            <p:ph type="sldNum" sz="quarter" idx="10"/>
          </p:nvPr>
        </p:nvSpPr>
        <p:spPr/>
        <p:txBody>
          <a:bodyPr/>
          <a:lstStyle/>
          <a:p>
            <a:fld id="{93FF1AC4-CB82-4BF9-91E7-285BFC95F8CC}" type="slidenum">
              <a:rPr lang="en-US" smtClean="0"/>
              <a:t>14</a:t>
            </a:fld>
            <a:endParaRPr lang="en-US"/>
          </a:p>
        </p:txBody>
      </p:sp>
    </p:spTree>
    <p:extLst>
      <p:ext uri="{BB962C8B-B14F-4D97-AF65-F5344CB8AC3E}">
        <p14:creationId xmlns:p14="http://schemas.microsoft.com/office/powerpoint/2010/main" val="190257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We debated on whether or not we should expand our tourist attraction list and not just use monuments.  We did find another list from a reputable site, but due to time constraints, decided to stay with the original.</a:t>
            </a:r>
          </a:p>
          <a:p>
            <a:pPr marL="228600" indent="-228600">
              <a:buAutoNum type="arabicParenR"/>
            </a:pPr>
            <a:endParaRPr lang="en-US" dirty="0"/>
          </a:p>
          <a:p>
            <a:pPr marL="228600" indent="-228600">
              <a:buAutoNum type="arabicParenR"/>
            </a:pPr>
            <a:r>
              <a:rPr lang="en-US" dirty="0"/>
              <a:t>Information was pulled more than once and initial graphing helped indicate a need to change the dataset and improve on accuracy of results</a:t>
            </a:r>
          </a:p>
          <a:p>
            <a:pPr marL="228600" indent="-228600">
              <a:buAutoNum type="arabicParenR"/>
            </a:pPr>
            <a:endParaRPr lang="en-US" dirty="0"/>
          </a:p>
          <a:p>
            <a:pPr marL="228600" indent="-228600">
              <a:buAutoNum type="arabicParenR"/>
            </a:pPr>
            <a:r>
              <a:rPr lang="en-US" dirty="0"/>
              <a:t>We initially looked at box plots and scatter plots, but later discussed other types of graphs that would best show the correlations of data and analysis</a:t>
            </a:r>
          </a:p>
        </p:txBody>
      </p:sp>
      <p:sp>
        <p:nvSpPr>
          <p:cNvPr id="4" name="Slide Number Placeholder 3"/>
          <p:cNvSpPr>
            <a:spLocks noGrp="1"/>
          </p:cNvSpPr>
          <p:nvPr>
            <p:ph type="sldNum" sz="quarter" idx="10"/>
          </p:nvPr>
        </p:nvSpPr>
        <p:spPr/>
        <p:txBody>
          <a:bodyPr/>
          <a:lstStyle/>
          <a:p>
            <a:fld id="{93FF1AC4-CB82-4BF9-91E7-285BFC95F8CC}" type="slidenum">
              <a:rPr lang="en-US" smtClean="0"/>
              <a:t>15</a:t>
            </a:fld>
            <a:endParaRPr lang="en-US"/>
          </a:p>
        </p:txBody>
      </p:sp>
    </p:spTree>
    <p:extLst>
      <p:ext uri="{BB962C8B-B14F-4D97-AF65-F5344CB8AC3E}">
        <p14:creationId xmlns:p14="http://schemas.microsoft.com/office/powerpoint/2010/main" val="2138004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891995"/>
            <a:ext cx="8246070" cy="763525"/>
          </a:xfrm>
          <a:noFill/>
          <a:effectLst/>
        </p:spPr>
        <p:txBody>
          <a:bodyPr>
            <a:normAutofit/>
          </a:bodyPr>
          <a:lstStyle>
            <a:lvl1pPr algn="r">
              <a:defRPr sz="3600">
                <a:solidFill>
                  <a:schemeClr val="bg1"/>
                </a:solidFill>
                <a:effectLst>
                  <a:outerShdw blurRad="76200" dist="38100" dir="3000000" algn="ctr" rotWithShape="0">
                    <a:schemeClr val="tx1">
                      <a:alpha val="41000"/>
                    </a:schemeClr>
                  </a:outerShdw>
                </a:effectLst>
              </a:defRPr>
            </a:lvl1pPr>
          </a:lstStyle>
          <a:p>
            <a:endParaRPr lang="en-US" dirty="0"/>
          </a:p>
        </p:txBody>
      </p:sp>
      <p:sp>
        <p:nvSpPr>
          <p:cNvPr id="3" name="Subtitle 2"/>
          <p:cNvSpPr>
            <a:spLocks noGrp="1"/>
          </p:cNvSpPr>
          <p:nvPr>
            <p:ph type="subTitle" idx="1"/>
          </p:nvPr>
        </p:nvSpPr>
        <p:spPr>
          <a:xfrm>
            <a:off x="448965" y="1655520"/>
            <a:ext cx="8246070" cy="610820"/>
          </a:xfrm>
          <a:noFill/>
        </p:spPr>
        <p:txBody>
          <a:bodyPr>
            <a:normAutofit/>
          </a:bodyPr>
          <a:lstStyle>
            <a:lvl1pPr marL="0" indent="0" algn="r">
              <a:buNone/>
              <a:defRPr sz="2800" b="0" i="0">
                <a:solidFill>
                  <a:srgbClr val="5BEB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3189" y="237744"/>
            <a:ext cx="6413611" cy="594360"/>
          </a:xfrm>
        </p:spPr>
        <p:txBody>
          <a:bodyPr>
            <a:noAutofit/>
          </a:bodyPr>
          <a:lstStyle>
            <a:lvl1pPr algn="ctr">
              <a:defRPr sz="320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4" y="914400"/>
            <a:ext cx="6413611" cy="3664920"/>
          </a:xfrm>
        </p:spPr>
        <p:txBody>
          <a:bodyPr/>
          <a:lstStyle>
            <a:lvl1pPr>
              <a:defRPr sz="2800">
                <a:solidFill>
                  <a:schemeClr val="bg1"/>
                </a:solidFill>
              </a:defRPr>
            </a:lvl1pPr>
            <a:lvl2pPr marL="742950" indent="-285750">
              <a:buSzPct val="85000"/>
              <a:buFont typeface="Courier New" panose="02070309020205020404" pitchFamily="49" charset="0"/>
              <a:buChar char="o"/>
              <a:defRPr>
                <a:solidFill>
                  <a:schemeClr val="bg1"/>
                </a:solidFill>
              </a:defRPr>
            </a:lvl2pPr>
            <a:lvl3pPr marL="1143000" indent="-228600">
              <a:buSzPct val="90000"/>
              <a:buFont typeface="Wingdings" panose="05000000000000000000" pitchFamily="2" charset="2"/>
              <a:buChar char="§"/>
              <a:defRPr>
                <a:solidFill>
                  <a:schemeClr val="bg1"/>
                </a:solidFill>
              </a:defRPr>
            </a:lvl3pPr>
            <a:lvl4pPr marL="1600200" indent="-228600">
              <a:buSzPct val="75000"/>
              <a:buFont typeface="Wingdings" panose="05000000000000000000" pitchFamily="2" charset="2"/>
              <a:buChar char="q"/>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EA4C1C-AF76-4164-AEC9-965BCE58FC7B}"/>
              </a:ext>
            </a:extLst>
          </p:cNvPr>
          <p:cNvSpPr>
            <a:spLocks noGrp="1"/>
          </p:cNvSpPr>
          <p:nvPr>
            <p:ph type="dt" sz="half" idx="10"/>
          </p:nvPr>
        </p:nvSpPr>
        <p:spPr/>
        <p:txBody>
          <a:bodyPr/>
          <a:lstStyle/>
          <a:p>
            <a:fld id="{36331BB1-3602-4AD6-A114-A82A7E13E8AC}" type="datetime1">
              <a:rPr lang="en-US" smtClean="0"/>
              <a:t>4/9/2018</a:t>
            </a:fld>
            <a:endParaRPr lang="en-US" dirty="0"/>
          </a:p>
        </p:txBody>
      </p:sp>
      <p:sp>
        <p:nvSpPr>
          <p:cNvPr id="5" name="Footer Placeholder 4">
            <a:extLst>
              <a:ext uri="{FF2B5EF4-FFF2-40B4-BE49-F238E27FC236}">
                <a16:creationId xmlns:a16="http://schemas.microsoft.com/office/drawing/2014/main" id="{CC8EF982-3629-4E35-AB16-38E4E3BAAA97}"/>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A3AA2655-DE6D-4D1B-A793-0E5080EAE326}"/>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2">
    <p:spTree>
      <p:nvGrpSpPr>
        <p:cNvPr id="1" name=""/>
        <p:cNvGrpSpPr/>
        <p:nvPr/>
      </p:nvGrpSpPr>
      <p:grpSpPr>
        <a:xfrm>
          <a:off x="0" y="0"/>
          <a:ext cx="0" cy="0"/>
          <a:chOff x="0" y="0"/>
          <a:chExt cx="0" cy="0"/>
        </a:xfrm>
      </p:grpSpPr>
      <p:sp>
        <p:nvSpPr>
          <p:cNvPr id="2" name="Title 1"/>
          <p:cNvSpPr>
            <a:spLocks noGrp="1"/>
          </p:cNvSpPr>
          <p:nvPr>
            <p:ph type="title"/>
          </p:nvPr>
        </p:nvSpPr>
        <p:spPr>
          <a:xfrm>
            <a:off x="457199" y="239067"/>
            <a:ext cx="8246070" cy="591432"/>
          </a:xfrm>
        </p:spPr>
        <p:txBody>
          <a:bodyPr tIns="45720">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914400"/>
            <a:ext cx="8246070" cy="366674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FE49C3-0F23-4154-B89B-F0296A4CB1EF}"/>
              </a:ext>
            </a:extLst>
          </p:cNvPr>
          <p:cNvSpPr>
            <a:spLocks noGrp="1"/>
          </p:cNvSpPr>
          <p:nvPr>
            <p:ph type="dt" sz="half" idx="10"/>
          </p:nvPr>
        </p:nvSpPr>
        <p:spPr/>
        <p:txBody>
          <a:bodyPr/>
          <a:lstStyle/>
          <a:p>
            <a:fld id="{EDE80830-C4CB-474F-997D-79C5C2611C2C}" type="datetime1">
              <a:rPr lang="en-US" smtClean="0"/>
              <a:t>4/9/2018</a:t>
            </a:fld>
            <a:endParaRPr lang="en-US" dirty="0"/>
          </a:p>
        </p:txBody>
      </p:sp>
      <p:sp>
        <p:nvSpPr>
          <p:cNvPr id="5" name="Footer Placeholder 4">
            <a:extLst>
              <a:ext uri="{FF2B5EF4-FFF2-40B4-BE49-F238E27FC236}">
                <a16:creationId xmlns:a16="http://schemas.microsoft.com/office/drawing/2014/main" id="{1C735223-BB9C-439B-BFD4-8F4DE061C4FB}"/>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25AF688D-A784-4DE5-9DE4-94E9EFE753B5}"/>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39067"/>
            <a:ext cx="8246070" cy="591432"/>
          </a:xfrm>
        </p:spPr>
        <p:txBody>
          <a:bodyPr tIns="45720">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9261" y="1561821"/>
            <a:ext cx="8246070" cy="2999208"/>
          </a:xfrm>
        </p:spPr>
        <p:txBody>
          <a:bodyPr>
            <a:normAutofit/>
          </a:bodyPr>
          <a:lstStyle>
            <a:lvl1pPr algn="l">
              <a:defRPr sz="2400">
                <a:solidFill>
                  <a:schemeClr val="bg1"/>
                </a:solidFill>
              </a:defRPr>
            </a:lvl1pPr>
            <a:lvl2pPr algn="l">
              <a:defRPr sz="2400">
                <a:solidFill>
                  <a:schemeClr val="bg1"/>
                </a:solidFill>
              </a:defRPr>
            </a:lvl2pPr>
            <a:lvl3pPr algn="l">
              <a:defRPr sz="2000">
                <a:solidFill>
                  <a:schemeClr val="bg1"/>
                </a:solidFill>
              </a:defRPr>
            </a:lvl3pPr>
            <a:lvl4pPr algn="l">
              <a:defRPr sz="1800">
                <a:solidFill>
                  <a:schemeClr val="bg1"/>
                </a:solidFill>
              </a:defRPr>
            </a:lvl4pPr>
            <a:lvl5pPr algn="l">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FE49C3-0F23-4154-B89B-F0296A4CB1EF}"/>
              </a:ext>
            </a:extLst>
          </p:cNvPr>
          <p:cNvSpPr>
            <a:spLocks noGrp="1"/>
          </p:cNvSpPr>
          <p:nvPr>
            <p:ph type="dt" sz="half" idx="10"/>
          </p:nvPr>
        </p:nvSpPr>
        <p:spPr/>
        <p:txBody>
          <a:bodyPr/>
          <a:lstStyle/>
          <a:p>
            <a:fld id="{EDE80830-C4CB-474F-997D-79C5C2611C2C}" type="datetime1">
              <a:rPr lang="en-US" smtClean="0"/>
              <a:t>4/9/2018</a:t>
            </a:fld>
            <a:endParaRPr lang="en-US" dirty="0"/>
          </a:p>
        </p:txBody>
      </p:sp>
      <p:sp>
        <p:nvSpPr>
          <p:cNvPr id="5" name="Footer Placeholder 4">
            <a:extLst>
              <a:ext uri="{FF2B5EF4-FFF2-40B4-BE49-F238E27FC236}">
                <a16:creationId xmlns:a16="http://schemas.microsoft.com/office/drawing/2014/main" id="{1C735223-BB9C-439B-BFD4-8F4DE061C4FB}"/>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25AF688D-A784-4DE5-9DE4-94E9EFE753B5}"/>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
        <p:nvSpPr>
          <p:cNvPr id="8" name="Text Placeholder 7">
            <a:extLst>
              <a:ext uri="{FF2B5EF4-FFF2-40B4-BE49-F238E27FC236}">
                <a16:creationId xmlns:a16="http://schemas.microsoft.com/office/drawing/2014/main" id="{745B710F-5E48-4102-A19A-DF447ABDEFB5}"/>
              </a:ext>
            </a:extLst>
          </p:cNvPr>
          <p:cNvSpPr>
            <a:spLocks noGrp="1"/>
          </p:cNvSpPr>
          <p:nvPr>
            <p:ph type="body" sz="quarter" idx="13"/>
          </p:nvPr>
        </p:nvSpPr>
        <p:spPr>
          <a:xfrm>
            <a:off x="449261" y="966766"/>
            <a:ext cx="8245475" cy="458788"/>
          </a:xfrm>
        </p:spPr>
        <p:txBody>
          <a:bodyPr>
            <a:noAutofit/>
          </a:bodyPr>
          <a:lstStyle>
            <a:lvl1pPr marL="0" indent="0" algn="ctr">
              <a:buNone/>
              <a:defRPr sz="2400" b="0"/>
            </a:lvl1pPr>
          </a:lstStyle>
          <a:p>
            <a:pPr lvl="0"/>
            <a:r>
              <a:rPr lang="en-US" dirty="0"/>
              <a:t>Edit Master text styles</a:t>
            </a:r>
          </a:p>
        </p:txBody>
      </p:sp>
    </p:spTree>
    <p:extLst>
      <p:ext uri="{BB962C8B-B14F-4D97-AF65-F5344CB8AC3E}">
        <p14:creationId xmlns:p14="http://schemas.microsoft.com/office/powerpoint/2010/main" val="17134887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tr Para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237743"/>
            <a:ext cx="8246070" cy="594360"/>
          </a:xfrm>
        </p:spPr>
        <p:txBody>
          <a:bodyPr>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197405"/>
            <a:ext cx="8237836" cy="3512212"/>
          </a:xfrm>
        </p:spPr>
        <p:txBody>
          <a:bodyPr/>
          <a:lstStyle>
            <a:lvl1pPr marL="0" indent="0" algn="l">
              <a:buNone/>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endParaRPr lang="en-US" dirty="0"/>
          </a:p>
          <a:p>
            <a:pPr lvl="0"/>
            <a:endParaRPr lang="en-US" dirty="0"/>
          </a:p>
        </p:txBody>
      </p:sp>
      <p:sp>
        <p:nvSpPr>
          <p:cNvPr id="4" name="Date Placeholder 3">
            <a:extLst>
              <a:ext uri="{FF2B5EF4-FFF2-40B4-BE49-F238E27FC236}">
                <a16:creationId xmlns:a16="http://schemas.microsoft.com/office/drawing/2014/main" id="{B37C4BB2-EA9B-4ED1-B8BC-A7FE055FF497}"/>
              </a:ext>
            </a:extLst>
          </p:cNvPr>
          <p:cNvSpPr>
            <a:spLocks noGrp="1"/>
          </p:cNvSpPr>
          <p:nvPr>
            <p:ph type="dt" sz="half" idx="10"/>
          </p:nvPr>
        </p:nvSpPr>
        <p:spPr/>
        <p:txBody>
          <a:bodyPr/>
          <a:lstStyle/>
          <a:p>
            <a:fld id="{CB435FB1-3229-4050-9DBF-496C6AD5B8D0}" type="datetime1">
              <a:rPr lang="en-US" smtClean="0"/>
              <a:t>4/9/2018</a:t>
            </a:fld>
            <a:endParaRPr lang="en-US" dirty="0"/>
          </a:p>
        </p:txBody>
      </p:sp>
      <p:sp>
        <p:nvSpPr>
          <p:cNvPr id="5" name="Footer Placeholder 4">
            <a:extLst>
              <a:ext uri="{FF2B5EF4-FFF2-40B4-BE49-F238E27FC236}">
                <a16:creationId xmlns:a16="http://schemas.microsoft.com/office/drawing/2014/main" id="{FEE452A5-2116-4C85-89A5-4ADDF4F5A519}"/>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02DD7399-0F44-453C-9468-ACB172F8C7CF}"/>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2207221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5BEBFF"/>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8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596F74D-56C5-47B6-B498-B163720885A7}"/>
              </a:ext>
            </a:extLst>
          </p:cNvPr>
          <p:cNvSpPr>
            <a:spLocks noGrp="1"/>
          </p:cNvSpPr>
          <p:nvPr>
            <p:ph type="dt" sz="half" idx="10"/>
          </p:nvPr>
        </p:nvSpPr>
        <p:spPr/>
        <p:txBody>
          <a:bodyPr/>
          <a:lstStyle/>
          <a:p>
            <a:fld id="{EFA5B3A0-3372-411E-8EFC-4BA210F07B56}" type="datetime1">
              <a:rPr lang="en-US" smtClean="0"/>
              <a:t>4/9/2018</a:t>
            </a:fld>
            <a:endParaRPr lang="en-US" dirty="0"/>
          </a:p>
        </p:txBody>
      </p:sp>
      <p:sp>
        <p:nvSpPr>
          <p:cNvPr id="6" name="Footer Placeholder 5">
            <a:extLst>
              <a:ext uri="{FF2B5EF4-FFF2-40B4-BE49-F238E27FC236}">
                <a16:creationId xmlns:a16="http://schemas.microsoft.com/office/drawing/2014/main" id="{0FEADA77-116A-4E5D-B8C4-838EE922D324}"/>
              </a:ext>
            </a:extLst>
          </p:cNvPr>
          <p:cNvSpPr>
            <a:spLocks noGrp="1"/>
          </p:cNvSpPr>
          <p:nvPr>
            <p:ph type="ftr" sz="quarter" idx="11"/>
          </p:nvPr>
        </p:nvSpPr>
        <p:spPr/>
        <p:txBody>
          <a:bodyPr/>
          <a:lstStyle/>
          <a:p>
            <a:r>
              <a:rPr lang="en-US"/>
              <a:t>Restaurant Tourist Traps</a:t>
            </a:r>
            <a:endParaRPr lang="en-US" dirty="0"/>
          </a:p>
        </p:txBody>
      </p:sp>
      <p:sp>
        <p:nvSpPr>
          <p:cNvPr id="7" name="Slide Number Placeholder 6">
            <a:extLst>
              <a:ext uri="{FF2B5EF4-FFF2-40B4-BE49-F238E27FC236}">
                <a16:creationId xmlns:a16="http://schemas.microsoft.com/office/drawing/2014/main" id="{F29FD9FB-1FA3-4D86-B8A7-42A134EA4533}"/>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21087"/>
            <a:ext cx="8246071" cy="763525"/>
          </a:xfrm>
        </p:spPr>
        <p:txBody>
          <a:bodyPr>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1686" y="1235875"/>
            <a:ext cx="4050314" cy="479822"/>
          </a:xfrm>
        </p:spPr>
        <p:txBody>
          <a:bodyPr anchor="b">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1685" y="1808225"/>
            <a:ext cx="4055381" cy="2137871"/>
          </a:xfrm>
        </p:spPr>
        <p:txBody>
          <a:bodyPr>
            <a:normAutofit/>
          </a:bodyPr>
          <a:lstStyle>
            <a:lvl1pPr algn="ctr">
              <a:defRPr sz="2000">
                <a:solidFill>
                  <a:schemeClr val="bg1"/>
                </a:solidFill>
              </a:defRPr>
            </a:lvl1pPr>
            <a:lvl2pPr algn="ctr">
              <a:defRPr sz="1800">
                <a:solidFill>
                  <a:schemeClr val="bg1"/>
                </a:solidFill>
              </a:defRPr>
            </a:lvl2pPr>
            <a:lvl3pPr algn="ctr">
              <a:defRPr sz="1600">
                <a:solidFill>
                  <a:schemeClr val="bg1"/>
                </a:solidFill>
              </a:defRPr>
            </a:lvl3pPr>
            <a:lvl4pPr algn="ctr">
              <a:defRPr sz="1400">
                <a:solidFill>
                  <a:schemeClr val="bg1"/>
                </a:solidFill>
              </a:defRPr>
            </a:lvl4pPr>
            <a:lvl5pPr algn="ctr">
              <a:defRPr sz="14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8557" y="1235875"/>
            <a:ext cx="4058244" cy="479822"/>
          </a:xfrm>
        </p:spPr>
        <p:txBody>
          <a:bodyPr anchor="b">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8557" y="1815831"/>
            <a:ext cx="4058244" cy="2137871"/>
          </a:xfrm>
        </p:spPr>
        <p:txBody>
          <a:bodyPr>
            <a:normAutofit/>
          </a:bodyPr>
          <a:lstStyle>
            <a:lvl1pPr algn="ctr">
              <a:defRPr sz="2000">
                <a:solidFill>
                  <a:schemeClr val="bg1"/>
                </a:solidFill>
              </a:defRPr>
            </a:lvl1pPr>
            <a:lvl2pPr algn="ctr">
              <a:defRPr sz="1800">
                <a:solidFill>
                  <a:schemeClr val="bg1"/>
                </a:solidFill>
              </a:defRPr>
            </a:lvl2pPr>
            <a:lvl3pPr algn="ctr">
              <a:defRPr sz="1600">
                <a:solidFill>
                  <a:schemeClr val="bg1"/>
                </a:solidFill>
              </a:defRPr>
            </a:lvl3pPr>
            <a:lvl4pPr algn="ctr">
              <a:defRPr sz="1400">
                <a:solidFill>
                  <a:schemeClr val="bg1"/>
                </a:solidFill>
              </a:defRPr>
            </a:lvl4pPr>
            <a:lvl5pPr algn="ctr">
              <a:defRPr sz="14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D8A1155-787D-410E-BDF3-F24711102107}"/>
              </a:ext>
            </a:extLst>
          </p:cNvPr>
          <p:cNvSpPr>
            <a:spLocks noGrp="1"/>
          </p:cNvSpPr>
          <p:nvPr>
            <p:ph type="dt" sz="half" idx="10"/>
          </p:nvPr>
        </p:nvSpPr>
        <p:spPr/>
        <p:txBody>
          <a:bodyPr/>
          <a:lstStyle/>
          <a:p>
            <a:fld id="{B756CCC1-3501-4FF1-B448-678809D28DAB}" type="datetime1">
              <a:rPr lang="en-US" smtClean="0"/>
              <a:t>4/9/2018</a:t>
            </a:fld>
            <a:endParaRPr lang="en-US" dirty="0"/>
          </a:p>
        </p:txBody>
      </p:sp>
      <p:sp>
        <p:nvSpPr>
          <p:cNvPr id="8" name="Footer Placeholder 7">
            <a:extLst>
              <a:ext uri="{FF2B5EF4-FFF2-40B4-BE49-F238E27FC236}">
                <a16:creationId xmlns:a16="http://schemas.microsoft.com/office/drawing/2014/main" id="{9904A503-D08F-4FEB-BE4F-1AF9797AAB43}"/>
              </a:ext>
            </a:extLst>
          </p:cNvPr>
          <p:cNvSpPr>
            <a:spLocks noGrp="1"/>
          </p:cNvSpPr>
          <p:nvPr>
            <p:ph type="ftr" sz="quarter" idx="11"/>
          </p:nvPr>
        </p:nvSpPr>
        <p:spPr/>
        <p:txBody>
          <a:bodyPr/>
          <a:lstStyle/>
          <a:p>
            <a:r>
              <a:rPr lang="en-US"/>
              <a:t>Restaurant Tourist Traps</a:t>
            </a:r>
            <a:endParaRPr lang="en-US" dirty="0"/>
          </a:p>
        </p:txBody>
      </p:sp>
      <p:sp>
        <p:nvSpPr>
          <p:cNvPr id="9" name="Slide Number Placeholder 8">
            <a:extLst>
              <a:ext uri="{FF2B5EF4-FFF2-40B4-BE49-F238E27FC236}">
                <a16:creationId xmlns:a16="http://schemas.microsoft.com/office/drawing/2014/main" id="{F968B3D5-3267-4414-A867-BD3033D708C6}"/>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37744"/>
            <a:ext cx="8247888" cy="59436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2719DF3-F4C6-490E-8DCF-607F2FEE4363}"/>
              </a:ext>
            </a:extLst>
          </p:cNvPr>
          <p:cNvSpPr>
            <a:spLocks noGrp="1"/>
          </p:cNvSpPr>
          <p:nvPr>
            <p:ph type="dt" sz="half" idx="10"/>
          </p:nvPr>
        </p:nvSpPr>
        <p:spPr/>
        <p:txBody>
          <a:bodyPr/>
          <a:lstStyle/>
          <a:p>
            <a:fld id="{9AAD7371-C533-42AC-88F7-3E75D2FB8A15}" type="datetime1">
              <a:rPr lang="en-US" smtClean="0"/>
              <a:t>4/9/2018</a:t>
            </a:fld>
            <a:endParaRPr lang="en-US" dirty="0"/>
          </a:p>
        </p:txBody>
      </p:sp>
      <p:sp>
        <p:nvSpPr>
          <p:cNvPr id="4" name="Footer Placeholder 3">
            <a:extLst>
              <a:ext uri="{FF2B5EF4-FFF2-40B4-BE49-F238E27FC236}">
                <a16:creationId xmlns:a16="http://schemas.microsoft.com/office/drawing/2014/main" id="{CBCDB66C-D155-4D71-9242-D66A49524FF1}"/>
              </a:ext>
            </a:extLst>
          </p:cNvPr>
          <p:cNvSpPr>
            <a:spLocks noGrp="1"/>
          </p:cNvSpPr>
          <p:nvPr>
            <p:ph type="ftr" sz="quarter" idx="11"/>
          </p:nvPr>
        </p:nvSpPr>
        <p:spPr/>
        <p:txBody>
          <a:bodyPr/>
          <a:lstStyle/>
          <a:p>
            <a:r>
              <a:rPr lang="en-US"/>
              <a:t>Restaurant Tourist Traps</a:t>
            </a:r>
            <a:endParaRPr lang="en-US" dirty="0"/>
          </a:p>
        </p:txBody>
      </p:sp>
      <p:sp>
        <p:nvSpPr>
          <p:cNvPr id="5" name="Slide Number Placeholder 4">
            <a:extLst>
              <a:ext uri="{FF2B5EF4-FFF2-40B4-BE49-F238E27FC236}">
                <a16:creationId xmlns:a16="http://schemas.microsoft.com/office/drawing/2014/main" id="{AA2C6B18-23E9-4415-AB60-3978DDB5A33A}"/>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463E5-DF67-4ACF-8FAC-CB144C09EEAC}"/>
              </a:ext>
            </a:extLst>
          </p:cNvPr>
          <p:cNvSpPr>
            <a:spLocks noGrp="1"/>
          </p:cNvSpPr>
          <p:nvPr>
            <p:ph type="dt" sz="half" idx="10"/>
          </p:nvPr>
        </p:nvSpPr>
        <p:spPr/>
        <p:txBody>
          <a:bodyPr/>
          <a:lstStyle/>
          <a:p>
            <a:fld id="{6D651D70-CB83-484C-B240-830080FE0854}" type="datetime1">
              <a:rPr lang="en-US" smtClean="0"/>
              <a:t>4/9/2018</a:t>
            </a:fld>
            <a:endParaRPr lang="en-US" dirty="0"/>
          </a:p>
        </p:txBody>
      </p:sp>
      <p:sp>
        <p:nvSpPr>
          <p:cNvPr id="3" name="Footer Placeholder 2">
            <a:extLst>
              <a:ext uri="{FF2B5EF4-FFF2-40B4-BE49-F238E27FC236}">
                <a16:creationId xmlns:a16="http://schemas.microsoft.com/office/drawing/2014/main" id="{1270DD75-8F5D-4246-983A-5473E24A7119}"/>
              </a:ext>
            </a:extLst>
          </p:cNvPr>
          <p:cNvSpPr>
            <a:spLocks noGrp="1"/>
          </p:cNvSpPr>
          <p:nvPr>
            <p:ph type="ftr" sz="quarter" idx="11"/>
          </p:nvPr>
        </p:nvSpPr>
        <p:spPr/>
        <p:txBody>
          <a:bodyPr/>
          <a:lstStyle/>
          <a:p>
            <a:r>
              <a:rPr lang="en-US"/>
              <a:t>Restaurant Tourist Traps</a:t>
            </a:r>
            <a:endParaRPr lang="en-US" dirty="0"/>
          </a:p>
        </p:txBody>
      </p:sp>
      <p:sp>
        <p:nvSpPr>
          <p:cNvPr id="4" name="Slide Number Placeholder 3">
            <a:extLst>
              <a:ext uri="{FF2B5EF4-FFF2-40B4-BE49-F238E27FC236}">
                <a16:creationId xmlns:a16="http://schemas.microsoft.com/office/drawing/2014/main" id="{08960871-B48D-455F-800F-0F8AEF5594C3}"/>
              </a:ext>
            </a:extLst>
          </p:cNvPr>
          <p:cNvSpPr>
            <a:spLocks noGrp="1"/>
          </p:cNvSpPr>
          <p:nvPr>
            <p:ph type="sldNum" sz="quarter" idx="12"/>
          </p:nvPr>
        </p:nvSpPr>
        <p:spPr/>
        <p:txBody>
          <a:bodyPr/>
          <a:lstStyle/>
          <a:p>
            <a:r>
              <a:rPr lang="en-US"/>
              <a:t>- </a:t>
            </a:r>
            <a:fld id="{B82CCC60-E8CD-4174-8B1A-7DF615B22EEF}" type="slidenum">
              <a:rPr lang="en-US" smtClean="0"/>
              <a:pPr/>
              <a:t>‹#›</a:t>
            </a:fld>
            <a:r>
              <a:rPr lang="en-US"/>
              <a:t> -</a:t>
            </a:r>
            <a:endParaRPr lang="en-US" dirty="0"/>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7744"/>
            <a:ext cx="8247888" cy="59436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44699"/>
            <a:ext cx="8229600" cy="35499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4" name="Date Placeholder 3"/>
          <p:cNvSpPr>
            <a:spLocks noGrp="1"/>
          </p:cNvSpPr>
          <p:nvPr>
            <p:ph type="dt" sz="half" idx="2"/>
          </p:nvPr>
        </p:nvSpPr>
        <p:spPr>
          <a:xfrm>
            <a:off x="5488230" y="4772024"/>
            <a:ext cx="3198570" cy="241862"/>
          </a:xfrm>
          <a:prstGeom prst="rect">
            <a:avLst/>
          </a:prstGeom>
          <a:solidFill>
            <a:schemeClr val="bg1">
              <a:alpha val="50000"/>
            </a:schemeClr>
          </a:solidFill>
        </p:spPr>
        <p:txBody>
          <a:bodyPr vert="horz" lIns="91440" tIns="45720" rIns="91440" bIns="45720" rtlCol="0" anchor="ctr"/>
          <a:lstStyle>
            <a:lvl1pPr algn="r">
              <a:defRPr sz="1200" b="1" i="1" baseline="0">
                <a:solidFill>
                  <a:schemeClr val="tx1"/>
                </a:solidFill>
              </a:defRPr>
            </a:lvl1pPr>
          </a:lstStyle>
          <a:p>
            <a:fld id="{E4D64208-DD50-4920-81B4-422A8B22ED9F}" type="datetime1">
              <a:rPr lang="en-US" smtClean="0"/>
              <a:t>4/9/2018</a:t>
            </a:fld>
            <a:endParaRPr lang="en-US" dirty="0"/>
          </a:p>
        </p:txBody>
      </p:sp>
      <p:sp>
        <p:nvSpPr>
          <p:cNvPr id="5" name="Footer Placeholder 4"/>
          <p:cNvSpPr>
            <a:spLocks noGrp="1"/>
          </p:cNvSpPr>
          <p:nvPr>
            <p:ph type="ftr" sz="quarter" idx="3"/>
          </p:nvPr>
        </p:nvSpPr>
        <p:spPr>
          <a:xfrm>
            <a:off x="457199" y="4773169"/>
            <a:ext cx="3198571" cy="241862"/>
          </a:xfrm>
          <a:prstGeom prst="rect">
            <a:avLst/>
          </a:prstGeom>
          <a:solidFill>
            <a:schemeClr val="bg1">
              <a:alpha val="50000"/>
            </a:schemeClr>
          </a:solidFill>
        </p:spPr>
        <p:txBody>
          <a:bodyPr vert="horz" lIns="91440" tIns="45720" rIns="91440" bIns="45720" rtlCol="0" anchor="ctr"/>
          <a:lstStyle>
            <a:lvl1pPr algn="l">
              <a:defRPr sz="1200" b="1" i="1" baseline="0">
                <a:solidFill>
                  <a:schemeClr val="tx1"/>
                </a:solidFill>
              </a:defRPr>
            </a:lvl1pPr>
          </a:lstStyle>
          <a:p>
            <a:r>
              <a:rPr lang="en-US" dirty="0"/>
              <a:t>Restaurant Tourist Traps</a:t>
            </a:r>
          </a:p>
        </p:txBody>
      </p:sp>
      <p:sp>
        <p:nvSpPr>
          <p:cNvPr id="6" name="Slide Number Placeholder 5"/>
          <p:cNvSpPr>
            <a:spLocks noGrp="1"/>
          </p:cNvSpPr>
          <p:nvPr>
            <p:ph type="sldNum" sz="quarter" idx="4"/>
          </p:nvPr>
        </p:nvSpPr>
        <p:spPr>
          <a:xfrm>
            <a:off x="3655769" y="4773168"/>
            <a:ext cx="1832461" cy="241863"/>
          </a:xfrm>
          <a:prstGeom prst="rect">
            <a:avLst/>
          </a:prstGeom>
          <a:solidFill>
            <a:schemeClr val="bg1">
              <a:alpha val="50000"/>
            </a:schemeClr>
          </a:solidFill>
        </p:spPr>
        <p:txBody>
          <a:bodyPr vert="horz" lIns="91440" tIns="45720" rIns="91440" bIns="45720" rtlCol="0" anchor="ctr"/>
          <a:lstStyle>
            <a:lvl1pPr algn="ctr">
              <a:defRPr sz="1200" b="1" i="1" baseline="0">
                <a:solidFill>
                  <a:schemeClr val="tx1"/>
                </a:solidFill>
              </a:defRPr>
            </a:lvl1pPr>
          </a:lstStyle>
          <a:p>
            <a:r>
              <a:rPr lang="en-US" dirty="0"/>
              <a:t>- </a:t>
            </a:r>
            <a:fld id="{B82CCC60-E8CD-4174-8B1A-7DF615B22EEF}" type="slidenum">
              <a:rPr lang="en-US" smtClean="0"/>
              <a:pPr/>
              <a:t>‹#›</a:t>
            </a:fld>
            <a:r>
              <a:rPr lang="en-US" dirty="0"/>
              <a:t> -</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2" r:id="rId6"/>
    <p:sldLayoutId id="2147483653" r:id="rId7"/>
    <p:sldLayoutId id="2147483654" r:id="rId8"/>
    <p:sldLayoutId id="2147483655" r:id="rId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p:txStyles>
    <p:titleStyle>
      <a:lvl1pPr algn="ctr" defTabSz="914400" rtl="0" eaLnBrk="1" latinLnBrk="0" hangingPunct="1">
        <a:spcBef>
          <a:spcPct val="0"/>
        </a:spcBef>
        <a:buNone/>
        <a:defRPr sz="3600" kern="1200" baseline="0">
          <a:solidFill>
            <a:srgbClr val="5BEBFF"/>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SzPct val="85000"/>
        <a:buFont typeface="Courier New" panose="02070309020205020404" pitchFamily="49" charset="0"/>
        <a:buChar char="o"/>
        <a:defRPr sz="2800" kern="1200" baseline="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SzPct val="100000"/>
        <a:buFont typeface="Wingdings" panose="05000000000000000000" pitchFamily="2" charset="2"/>
        <a:buChar char="§"/>
        <a:defRPr sz="2400" kern="1200" baseline="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SzPct val="75000"/>
        <a:buFont typeface="Wingdings" panose="05000000000000000000" pitchFamily="2" charset="2"/>
        <a:buChar char="q"/>
        <a:defRPr sz="2000" kern="1200" baseline="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baseline="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hyperlink" Target="http://duskyillusions.com/niche-niche-question/man-with-question-0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891995"/>
            <a:ext cx="8551480" cy="763525"/>
          </a:xfrm>
        </p:spPr>
        <p:txBody>
          <a:bodyPr/>
          <a:lstStyle/>
          <a:p>
            <a:r>
              <a:rPr lang="en-US" dirty="0"/>
              <a:t> Restaurant Tourist Traps</a:t>
            </a:r>
          </a:p>
        </p:txBody>
      </p:sp>
      <p:sp>
        <p:nvSpPr>
          <p:cNvPr id="3" name="Subtitle 2"/>
          <p:cNvSpPr>
            <a:spLocks noGrp="1"/>
          </p:cNvSpPr>
          <p:nvPr>
            <p:ph type="subTitle" idx="1"/>
          </p:nvPr>
        </p:nvSpPr>
        <p:spPr>
          <a:xfrm>
            <a:off x="448964" y="1655520"/>
            <a:ext cx="8551479" cy="610820"/>
          </a:xfrm>
        </p:spPr>
        <p:txBody>
          <a:bodyPr/>
          <a:lstStyle/>
          <a:p>
            <a:r>
              <a:rPr lang="en-US" dirty="0"/>
              <a:t>A Restaurant Pricing Analysis</a:t>
            </a:r>
          </a:p>
        </p:txBody>
      </p:sp>
      <p:sp>
        <p:nvSpPr>
          <p:cNvPr id="4" name="Rectangle: Rounded Corners 3">
            <a:extLst>
              <a:ext uri="{FF2B5EF4-FFF2-40B4-BE49-F238E27FC236}">
                <a16:creationId xmlns:a16="http://schemas.microsoft.com/office/drawing/2014/main" id="{586230E4-3A29-4357-A74D-A5F2BA42CDE4}"/>
              </a:ext>
            </a:extLst>
          </p:cNvPr>
          <p:cNvSpPr/>
          <p:nvPr/>
        </p:nvSpPr>
        <p:spPr>
          <a:xfrm>
            <a:off x="5335525" y="3000884"/>
            <a:ext cx="2586835" cy="1728831"/>
          </a:xfrm>
          <a:prstGeom prst="roundRect">
            <a:avLst/>
          </a:prstGeom>
          <a:solidFill>
            <a:srgbClr val="5BEBFF">
              <a:alpha val="80000"/>
            </a:srgb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accent6">
                    <a:lumMod val="50000"/>
                  </a:schemeClr>
                </a:solidFill>
                <a:latin typeface="Arial Rounded MT Bold" panose="020F0704030504030204" pitchFamily="34" charset="0"/>
              </a:rPr>
              <a:t>Presented By:</a:t>
            </a:r>
          </a:p>
          <a:p>
            <a:pPr algn="ctr"/>
            <a:r>
              <a:rPr lang="en-US" b="1" dirty="0">
                <a:solidFill>
                  <a:schemeClr val="accent6">
                    <a:lumMod val="50000"/>
                  </a:schemeClr>
                </a:solidFill>
                <a:latin typeface="Arial Rounded MT Bold" panose="020F0704030504030204" pitchFamily="34" charset="0"/>
              </a:rPr>
              <a:t>Joshua Mu</a:t>
            </a:r>
          </a:p>
          <a:p>
            <a:pPr algn="ctr"/>
            <a:r>
              <a:rPr lang="en-US" b="1" dirty="0">
                <a:solidFill>
                  <a:schemeClr val="accent6">
                    <a:lumMod val="50000"/>
                  </a:schemeClr>
                </a:solidFill>
                <a:latin typeface="Arial Rounded MT Bold" panose="020F0704030504030204" pitchFamily="34" charset="0"/>
              </a:rPr>
              <a:t>Jorge </a:t>
            </a:r>
            <a:r>
              <a:rPr lang="en-US" b="1" dirty="0" err="1">
                <a:solidFill>
                  <a:schemeClr val="accent6">
                    <a:lumMod val="50000"/>
                  </a:schemeClr>
                </a:solidFill>
                <a:latin typeface="Arial Rounded MT Bold" panose="020F0704030504030204" pitchFamily="34" charset="0"/>
              </a:rPr>
              <a:t>Neri</a:t>
            </a:r>
            <a:endParaRPr lang="en-US" b="1" dirty="0">
              <a:solidFill>
                <a:schemeClr val="accent6">
                  <a:lumMod val="50000"/>
                </a:schemeClr>
              </a:solidFill>
              <a:latin typeface="Arial Rounded MT Bold" panose="020F0704030504030204" pitchFamily="34" charset="0"/>
            </a:endParaRPr>
          </a:p>
          <a:p>
            <a:pPr algn="ctr"/>
            <a:r>
              <a:rPr lang="en-US" b="1" dirty="0">
                <a:solidFill>
                  <a:schemeClr val="accent6">
                    <a:lumMod val="50000"/>
                  </a:schemeClr>
                </a:solidFill>
                <a:latin typeface="Arial Rounded MT Bold" panose="020F0704030504030204" pitchFamily="34" charset="0"/>
              </a:rPr>
              <a:t>Patricia Rollins</a:t>
            </a:r>
          </a:p>
          <a:p>
            <a:pPr algn="ctr"/>
            <a:r>
              <a:rPr lang="en-US" b="1" dirty="0">
                <a:solidFill>
                  <a:schemeClr val="accent6">
                    <a:lumMod val="50000"/>
                  </a:schemeClr>
                </a:solidFill>
                <a:latin typeface="Arial Rounded MT Bold" panose="020F0704030504030204" pitchFamily="34" charset="0"/>
              </a:rPr>
              <a:t>Brian Rowe</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Graphing Results</a:t>
            </a:r>
          </a:p>
        </p:txBody>
      </p:sp>
      <p:sp>
        <p:nvSpPr>
          <p:cNvPr id="3" name="Date Placeholder 2">
            <a:extLst>
              <a:ext uri="{FF2B5EF4-FFF2-40B4-BE49-F238E27FC236}">
                <a16:creationId xmlns:a16="http://schemas.microsoft.com/office/drawing/2014/main" id="{164857DA-E993-4871-8179-B4C94373E23E}"/>
              </a:ext>
            </a:extLst>
          </p:cNvPr>
          <p:cNvSpPr>
            <a:spLocks noGrp="1"/>
          </p:cNvSpPr>
          <p:nvPr>
            <p:ph type="dt" sz="half" idx="10"/>
          </p:nvPr>
        </p:nvSpPr>
        <p:spPr/>
        <p:txBody>
          <a:bodyPr/>
          <a:lstStyle/>
          <a:p>
            <a:fld id="{5B0BCF84-22B9-41FB-85FB-19A674871C21}" type="datetime1">
              <a:rPr lang="en-US" smtClean="0"/>
              <a:t>4/9/2018</a:t>
            </a:fld>
            <a:endParaRPr lang="en-US" dirty="0"/>
          </a:p>
        </p:txBody>
      </p:sp>
      <p:sp>
        <p:nvSpPr>
          <p:cNvPr id="6" name="Footer Placeholder 5">
            <a:extLst>
              <a:ext uri="{FF2B5EF4-FFF2-40B4-BE49-F238E27FC236}">
                <a16:creationId xmlns:a16="http://schemas.microsoft.com/office/drawing/2014/main" id="{C3BA76A2-75DC-460F-9133-09764DB5E2BD}"/>
              </a:ext>
            </a:extLst>
          </p:cNvPr>
          <p:cNvSpPr>
            <a:spLocks noGrp="1"/>
          </p:cNvSpPr>
          <p:nvPr>
            <p:ph type="ftr" sz="quarter" idx="11"/>
          </p:nvPr>
        </p:nvSpPr>
        <p:spPr/>
        <p:txBody>
          <a:bodyPr/>
          <a:lstStyle/>
          <a:p>
            <a:r>
              <a:rPr lang="en-US"/>
              <a:t>Restaurant Tourist Traps</a:t>
            </a:r>
            <a:endParaRPr lang="en-US" dirty="0"/>
          </a:p>
        </p:txBody>
      </p:sp>
      <p:sp>
        <p:nvSpPr>
          <p:cNvPr id="7" name="Slide Number Placeholder 6">
            <a:extLst>
              <a:ext uri="{FF2B5EF4-FFF2-40B4-BE49-F238E27FC236}">
                <a16:creationId xmlns:a16="http://schemas.microsoft.com/office/drawing/2014/main" id="{3895FC4F-CEC5-491F-B6CE-C616C4708856}"/>
              </a:ext>
            </a:extLst>
          </p:cNvPr>
          <p:cNvSpPr>
            <a:spLocks noGrp="1"/>
          </p:cNvSpPr>
          <p:nvPr>
            <p:ph type="sldNum" sz="quarter" idx="12"/>
          </p:nvPr>
        </p:nvSpPr>
        <p:spPr/>
        <p:txBody>
          <a:bodyPr/>
          <a:lstStyle/>
          <a:p>
            <a:r>
              <a:rPr lang="en-US"/>
              <a:t>- </a:t>
            </a:r>
            <a:fld id="{B82CCC60-E8CD-4174-8B1A-7DF615B22EEF}" type="slidenum">
              <a:rPr lang="en-US" smtClean="0"/>
              <a:pPr/>
              <a:t>10</a:t>
            </a:fld>
            <a:r>
              <a:rPr lang="en-US"/>
              <a:t> -</a:t>
            </a:r>
            <a:endParaRPr lang="en-US" dirty="0"/>
          </a:p>
        </p:txBody>
      </p:sp>
      <p:sp>
        <p:nvSpPr>
          <p:cNvPr id="13" name="Text Placeholder 12">
            <a:extLst>
              <a:ext uri="{FF2B5EF4-FFF2-40B4-BE49-F238E27FC236}">
                <a16:creationId xmlns:a16="http://schemas.microsoft.com/office/drawing/2014/main" id="{7A0D839F-C512-4013-81B0-F6C87B493666}"/>
              </a:ext>
            </a:extLst>
          </p:cNvPr>
          <p:cNvSpPr>
            <a:spLocks noGrp="1"/>
          </p:cNvSpPr>
          <p:nvPr>
            <p:ph type="body" sz="quarter" idx="13"/>
          </p:nvPr>
        </p:nvSpPr>
        <p:spPr/>
        <p:txBody>
          <a:bodyPr/>
          <a:lstStyle/>
          <a:p>
            <a:r>
              <a:rPr lang="en-US" sz="2400" dirty="0"/>
              <a:t>Price vs. Distance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57" y="1572877"/>
            <a:ext cx="4118268" cy="292641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2" y="1560761"/>
            <a:ext cx="4173828" cy="2950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68463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Graphing Results</a:t>
            </a:r>
          </a:p>
        </p:txBody>
      </p:sp>
      <p:sp>
        <p:nvSpPr>
          <p:cNvPr id="3" name="Content Placeholder 2"/>
          <p:cNvSpPr>
            <a:spLocks noGrp="1"/>
          </p:cNvSpPr>
          <p:nvPr>
            <p:ph idx="1"/>
          </p:nvPr>
        </p:nvSpPr>
        <p:spPr/>
        <p:txBody>
          <a:bodyPr/>
          <a:lstStyle/>
          <a:p>
            <a:pPr algn="l"/>
            <a:endParaRPr lang="en-US" dirty="0"/>
          </a:p>
          <a:p>
            <a:endParaRPr lang="en-US" dirty="0"/>
          </a:p>
        </p:txBody>
      </p:sp>
      <p:sp>
        <p:nvSpPr>
          <p:cNvPr id="6" name="Date Placeholder 5">
            <a:extLst>
              <a:ext uri="{FF2B5EF4-FFF2-40B4-BE49-F238E27FC236}">
                <a16:creationId xmlns:a16="http://schemas.microsoft.com/office/drawing/2014/main" id="{C898E5CB-D3B7-47C5-84A5-9ADAD55EA669}"/>
              </a:ext>
            </a:extLst>
          </p:cNvPr>
          <p:cNvSpPr>
            <a:spLocks noGrp="1"/>
          </p:cNvSpPr>
          <p:nvPr>
            <p:ph type="dt" sz="half" idx="10"/>
          </p:nvPr>
        </p:nvSpPr>
        <p:spPr/>
        <p:txBody>
          <a:bodyPr/>
          <a:lstStyle/>
          <a:p>
            <a:fld id="{A7E960A8-7E14-4241-80C1-648FB7D27D18}" type="datetime1">
              <a:rPr lang="en-US" smtClean="0"/>
              <a:t>4/9/2018</a:t>
            </a:fld>
            <a:endParaRPr lang="en-US" dirty="0"/>
          </a:p>
        </p:txBody>
      </p:sp>
      <p:sp>
        <p:nvSpPr>
          <p:cNvPr id="7" name="Footer Placeholder 6">
            <a:extLst>
              <a:ext uri="{FF2B5EF4-FFF2-40B4-BE49-F238E27FC236}">
                <a16:creationId xmlns:a16="http://schemas.microsoft.com/office/drawing/2014/main" id="{9D416EB0-4912-4C4C-8B0B-57D067728B3B}"/>
              </a:ext>
            </a:extLst>
          </p:cNvPr>
          <p:cNvSpPr>
            <a:spLocks noGrp="1"/>
          </p:cNvSpPr>
          <p:nvPr>
            <p:ph type="ftr" sz="quarter" idx="11"/>
          </p:nvPr>
        </p:nvSpPr>
        <p:spPr/>
        <p:txBody>
          <a:bodyPr/>
          <a:lstStyle/>
          <a:p>
            <a:r>
              <a:rPr lang="en-US"/>
              <a:t>Restaurant Tourist Traps</a:t>
            </a:r>
            <a:endParaRPr lang="en-US" dirty="0"/>
          </a:p>
        </p:txBody>
      </p:sp>
      <p:sp>
        <p:nvSpPr>
          <p:cNvPr id="8" name="Slide Number Placeholder 7">
            <a:extLst>
              <a:ext uri="{FF2B5EF4-FFF2-40B4-BE49-F238E27FC236}">
                <a16:creationId xmlns:a16="http://schemas.microsoft.com/office/drawing/2014/main" id="{0BAA5D21-0DBE-44F6-B335-7A71011EC0EC}"/>
              </a:ext>
            </a:extLst>
          </p:cNvPr>
          <p:cNvSpPr>
            <a:spLocks noGrp="1"/>
          </p:cNvSpPr>
          <p:nvPr>
            <p:ph type="sldNum" sz="quarter" idx="12"/>
          </p:nvPr>
        </p:nvSpPr>
        <p:spPr/>
        <p:txBody>
          <a:bodyPr/>
          <a:lstStyle/>
          <a:p>
            <a:r>
              <a:rPr lang="en-US"/>
              <a:t>- </a:t>
            </a:r>
            <a:fld id="{B82CCC60-E8CD-4174-8B1A-7DF615B22EEF}" type="slidenum">
              <a:rPr lang="en-US" smtClean="0"/>
              <a:pPr/>
              <a:t>11</a:t>
            </a:fld>
            <a:r>
              <a:rPr lang="en-US"/>
              <a:t> -</a:t>
            </a:r>
            <a:endParaRPr lang="en-US" dirty="0"/>
          </a:p>
        </p:txBody>
      </p:sp>
      <p:sp>
        <p:nvSpPr>
          <p:cNvPr id="9" name="Text Placeholder 8">
            <a:extLst>
              <a:ext uri="{FF2B5EF4-FFF2-40B4-BE49-F238E27FC236}">
                <a16:creationId xmlns:a16="http://schemas.microsoft.com/office/drawing/2014/main" id="{F9A7695A-B798-4B82-9C57-DCDA34CC8A38}"/>
              </a:ext>
            </a:extLst>
          </p:cNvPr>
          <p:cNvSpPr>
            <a:spLocks noGrp="1"/>
          </p:cNvSpPr>
          <p:nvPr>
            <p:ph type="body" sz="quarter" idx="13"/>
          </p:nvPr>
        </p:nvSpPr>
        <p:spPr/>
        <p:txBody>
          <a:bodyPr/>
          <a:lstStyle/>
          <a:p>
            <a:r>
              <a:rPr lang="en-US" sz="2400" dirty="0"/>
              <a:t>Ratings vs. Distance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394" y="1601714"/>
            <a:ext cx="4139101" cy="296420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26" y="1601714"/>
            <a:ext cx="4171438" cy="2964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3702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Graphing Results</a:t>
            </a:r>
          </a:p>
        </p:txBody>
      </p:sp>
      <p:sp>
        <p:nvSpPr>
          <p:cNvPr id="3" name="Date Placeholder 2">
            <a:extLst>
              <a:ext uri="{FF2B5EF4-FFF2-40B4-BE49-F238E27FC236}">
                <a16:creationId xmlns:a16="http://schemas.microsoft.com/office/drawing/2014/main" id="{73AE939C-2E5D-450E-807C-16BE2497EB82}"/>
              </a:ext>
            </a:extLst>
          </p:cNvPr>
          <p:cNvSpPr>
            <a:spLocks noGrp="1"/>
          </p:cNvSpPr>
          <p:nvPr>
            <p:ph type="dt" sz="half" idx="10"/>
          </p:nvPr>
        </p:nvSpPr>
        <p:spPr/>
        <p:txBody>
          <a:bodyPr/>
          <a:lstStyle/>
          <a:p>
            <a:fld id="{97D2174A-A197-4951-ABAF-0E4B518D8422}" type="datetime1">
              <a:rPr lang="en-US" smtClean="0"/>
              <a:t>4/9/2018</a:t>
            </a:fld>
            <a:endParaRPr lang="en-US" dirty="0"/>
          </a:p>
        </p:txBody>
      </p:sp>
      <p:sp>
        <p:nvSpPr>
          <p:cNvPr id="4" name="Footer Placeholder 3">
            <a:extLst>
              <a:ext uri="{FF2B5EF4-FFF2-40B4-BE49-F238E27FC236}">
                <a16:creationId xmlns:a16="http://schemas.microsoft.com/office/drawing/2014/main" id="{32A46E1B-E407-4674-AE73-E5BD32281397}"/>
              </a:ext>
            </a:extLst>
          </p:cNvPr>
          <p:cNvSpPr>
            <a:spLocks noGrp="1"/>
          </p:cNvSpPr>
          <p:nvPr>
            <p:ph type="ftr" sz="quarter" idx="11"/>
          </p:nvPr>
        </p:nvSpPr>
        <p:spPr/>
        <p:txBody>
          <a:bodyPr/>
          <a:lstStyle/>
          <a:p>
            <a:r>
              <a:rPr lang="en-US"/>
              <a:t>Restaurant Tourist Traps</a:t>
            </a:r>
            <a:endParaRPr lang="en-US" dirty="0"/>
          </a:p>
        </p:txBody>
      </p:sp>
      <p:sp>
        <p:nvSpPr>
          <p:cNvPr id="7" name="Slide Number Placeholder 6">
            <a:extLst>
              <a:ext uri="{FF2B5EF4-FFF2-40B4-BE49-F238E27FC236}">
                <a16:creationId xmlns:a16="http://schemas.microsoft.com/office/drawing/2014/main" id="{1757EB2B-D722-4229-A0BE-713BBDAD3C19}"/>
              </a:ext>
            </a:extLst>
          </p:cNvPr>
          <p:cNvSpPr>
            <a:spLocks noGrp="1"/>
          </p:cNvSpPr>
          <p:nvPr>
            <p:ph type="sldNum" sz="quarter" idx="12"/>
          </p:nvPr>
        </p:nvSpPr>
        <p:spPr/>
        <p:txBody>
          <a:bodyPr/>
          <a:lstStyle/>
          <a:p>
            <a:r>
              <a:rPr lang="en-US"/>
              <a:t>- </a:t>
            </a:r>
            <a:fld id="{B82CCC60-E8CD-4174-8B1A-7DF615B22EEF}" type="slidenum">
              <a:rPr lang="en-US" smtClean="0"/>
              <a:pPr/>
              <a:t>12</a:t>
            </a:fld>
            <a:r>
              <a:rPr lang="en-US"/>
              <a:t> -</a:t>
            </a:r>
            <a:endParaRPr lang="en-US" dirty="0"/>
          </a:p>
        </p:txBody>
      </p:sp>
      <p:sp>
        <p:nvSpPr>
          <p:cNvPr id="11" name="Text Placeholder 10">
            <a:extLst>
              <a:ext uri="{FF2B5EF4-FFF2-40B4-BE49-F238E27FC236}">
                <a16:creationId xmlns:a16="http://schemas.microsoft.com/office/drawing/2014/main" id="{15D58446-CEAC-440A-97FF-EC0FA89571DA}"/>
              </a:ext>
            </a:extLst>
          </p:cNvPr>
          <p:cNvSpPr>
            <a:spLocks noGrp="1"/>
          </p:cNvSpPr>
          <p:nvPr>
            <p:ph type="body" sz="quarter" idx="13"/>
          </p:nvPr>
        </p:nvSpPr>
        <p:spPr/>
        <p:txBody>
          <a:bodyPr/>
          <a:lstStyle/>
          <a:p>
            <a:r>
              <a:rPr lang="en-US" sz="2400" dirty="0"/>
              <a:t>Price vs. Ratings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59" y="1555760"/>
            <a:ext cx="2894365" cy="207278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815" y="1555760"/>
            <a:ext cx="2894365" cy="2072788"/>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378" y="1532635"/>
            <a:ext cx="2894363" cy="2122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98649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par>
                          <p:cTn id="12" fill="hold">
                            <p:stCondLst>
                              <p:cond delay="1750"/>
                            </p:stCondLst>
                            <p:childTnLst>
                              <p:par>
                                <p:cTn id="13" presetID="10" presetClass="entr" presetSubtype="0" fill="hold" nodeType="after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28470"/>
            <a:ext cx="8246070" cy="739290"/>
          </a:xfrm>
        </p:spPr>
        <p:txBody>
          <a:bodyPr/>
          <a:lstStyle/>
          <a:p>
            <a:r>
              <a:rPr lang="en-US" dirty="0"/>
              <a:t>Our Conclusions</a:t>
            </a:r>
          </a:p>
        </p:txBody>
      </p:sp>
      <p:sp>
        <p:nvSpPr>
          <p:cNvPr id="3" name="Content Placeholder 2"/>
          <p:cNvSpPr>
            <a:spLocks noGrp="1"/>
          </p:cNvSpPr>
          <p:nvPr>
            <p:ph idx="1"/>
          </p:nvPr>
        </p:nvSpPr>
        <p:spPr>
          <a:xfrm>
            <a:off x="601670" y="901383"/>
            <a:ext cx="8398774" cy="3350122"/>
          </a:xfrm>
        </p:spPr>
        <p:txBody>
          <a:bodyPr>
            <a:normAutofit fontScale="85000" lnSpcReduction="10000"/>
          </a:bodyPr>
          <a:lstStyle/>
          <a:p>
            <a:pPr marL="514350" indent="-514350" algn="l" fontAlgn="base">
              <a:spcAft>
                <a:spcPts val="600"/>
              </a:spcAft>
              <a:buFont typeface="+mj-lt"/>
              <a:buAutoNum type="arabicPeriod"/>
            </a:pPr>
            <a:r>
              <a:rPr lang="en-US" dirty="0"/>
              <a:t>Do tourist traps exist around famous landmarks? </a:t>
            </a:r>
          </a:p>
          <a:p>
            <a:pPr marL="800100" lvl="2" indent="0" fontAlgn="base">
              <a:spcAft>
                <a:spcPts val="600"/>
              </a:spcAft>
              <a:buNone/>
            </a:pPr>
            <a:r>
              <a:rPr lang="en-US" b="1" dirty="0">
                <a:solidFill>
                  <a:srgbClr val="FFE6A7"/>
                </a:solidFill>
              </a:rPr>
              <a:t>Yes</a:t>
            </a:r>
          </a:p>
          <a:p>
            <a:pPr marL="514350" indent="-514350" algn="l" fontAlgn="base">
              <a:spcAft>
                <a:spcPts val="600"/>
              </a:spcAft>
              <a:buFont typeface="+mj-lt"/>
              <a:buAutoNum type="arabicPeriod"/>
            </a:pPr>
            <a:r>
              <a:rPr lang="en-US" dirty="0"/>
              <a:t>Is the absolute distance from a tourist attraction a better indicator of price range than relative distance? </a:t>
            </a:r>
          </a:p>
          <a:p>
            <a:pPr marL="800100" lvl="2" indent="0" fontAlgn="base">
              <a:spcAft>
                <a:spcPts val="600"/>
              </a:spcAft>
              <a:buNone/>
            </a:pPr>
            <a:r>
              <a:rPr lang="en-US" b="1" dirty="0">
                <a:solidFill>
                  <a:srgbClr val="FFE6A7"/>
                </a:solidFill>
              </a:rPr>
              <a:t>No</a:t>
            </a:r>
          </a:p>
          <a:p>
            <a:pPr marL="514350" indent="-514350" algn="l" fontAlgn="base">
              <a:spcAft>
                <a:spcPts val="600"/>
              </a:spcAft>
              <a:buFont typeface="+mj-lt"/>
              <a:buAutoNum type="arabicPeriod"/>
            </a:pPr>
            <a:r>
              <a:rPr lang="en-US" dirty="0"/>
              <a:t>Does the possibility of increased prices at these tourist traps influence the ratings? </a:t>
            </a:r>
          </a:p>
          <a:p>
            <a:pPr marL="800100" lvl="2" indent="0" fontAlgn="base">
              <a:spcAft>
                <a:spcPts val="600"/>
              </a:spcAft>
              <a:buNone/>
            </a:pPr>
            <a:r>
              <a:rPr lang="en-US" b="1" dirty="0">
                <a:solidFill>
                  <a:srgbClr val="FFE6A7"/>
                </a:solidFill>
              </a:rPr>
              <a:t>Maybe</a:t>
            </a:r>
          </a:p>
          <a:p>
            <a:endParaRPr lang="en-US" dirty="0"/>
          </a:p>
        </p:txBody>
      </p:sp>
      <p:sp>
        <p:nvSpPr>
          <p:cNvPr id="4" name="Date Placeholder 3">
            <a:extLst>
              <a:ext uri="{FF2B5EF4-FFF2-40B4-BE49-F238E27FC236}">
                <a16:creationId xmlns:a16="http://schemas.microsoft.com/office/drawing/2014/main" id="{320461B7-2486-411F-BA8E-B35F6A3E1112}"/>
              </a:ext>
            </a:extLst>
          </p:cNvPr>
          <p:cNvSpPr>
            <a:spLocks noGrp="1"/>
          </p:cNvSpPr>
          <p:nvPr>
            <p:ph type="dt" sz="half" idx="10"/>
          </p:nvPr>
        </p:nvSpPr>
        <p:spPr/>
        <p:txBody>
          <a:bodyPr/>
          <a:lstStyle/>
          <a:p>
            <a:fld id="{BDC2B1AF-7E19-49D1-8AEF-B2D680704A39}" type="datetime1">
              <a:rPr lang="en-US" smtClean="0"/>
              <a:t>4/9/2018</a:t>
            </a:fld>
            <a:endParaRPr lang="en-US" dirty="0"/>
          </a:p>
        </p:txBody>
      </p:sp>
      <p:sp>
        <p:nvSpPr>
          <p:cNvPr id="5" name="Footer Placeholder 4">
            <a:extLst>
              <a:ext uri="{FF2B5EF4-FFF2-40B4-BE49-F238E27FC236}">
                <a16:creationId xmlns:a16="http://schemas.microsoft.com/office/drawing/2014/main" id="{74FD6657-F315-4F78-8DB4-854F219BB521}"/>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208028E5-BE30-41A3-A876-97EEFD58438E}"/>
              </a:ext>
            </a:extLst>
          </p:cNvPr>
          <p:cNvSpPr>
            <a:spLocks noGrp="1"/>
          </p:cNvSpPr>
          <p:nvPr>
            <p:ph type="sldNum" sz="quarter" idx="12"/>
          </p:nvPr>
        </p:nvSpPr>
        <p:spPr/>
        <p:txBody>
          <a:bodyPr/>
          <a:lstStyle/>
          <a:p>
            <a:r>
              <a:rPr lang="en-US"/>
              <a:t>- </a:t>
            </a:r>
            <a:fld id="{B82CCC60-E8CD-4174-8B1A-7DF615B22EEF}" type="slidenum">
              <a:rPr lang="en-US" smtClean="0"/>
              <a:pPr/>
              <a:t>13</a:t>
            </a:fld>
            <a:r>
              <a:rPr lang="en-US"/>
              <a:t> -</a:t>
            </a:r>
            <a:endParaRPr lang="en-US" dirty="0"/>
          </a:p>
        </p:txBody>
      </p:sp>
    </p:spTree>
    <p:extLst>
      <p:ext uri="{BB962C8B-B14F-4D97-AF65-F5344CB8AC3E}">
        <p14:creationId xmlns:p14="http://schemas.microsoft.com/office/powerpoint/2010/main" val="1030210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5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5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2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5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2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5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25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D1C21-C8F6-4C6B-BF9E-C032A6B15749}"/>
              </a:ext>
            </a:extLst>
          </p:cNvPr>
          <p:cNvSpPr>
            <a:spLocks noGrp="1"/>
          </p:cNvSpPr>
          <p:nvPr>
            <p:ph type="title"/>
          </p:nvPr>
        </p:nvSpPr>
        <p:spPr/>
        <p:txBody>
          <a:bodyPr>
            <a:normAutofit/>
          </a:bodyPr>
          <a:lstStyle/>
          <a:p>
            <a:r>
              <a:rPr lang="en-US" dirty="0"/>
              <a:t>Analysis Post Mortem</a:t>
            </a:r>
          </a:p>
        </p:txBody>
      </p:sp>
      <p:sp>
        <p:nvSpPr>
          <p:cNvPr id="5" name="Content Placeholder 4">
            <a:extLst>
              <a:ext uri="{FF2B5EF4-FFF2-40B4-BE49-F238E27FC236}">
                <a16:creationId xmlns:a16="http://schemas.microsoft.com/office/drawing/2014/main" id="{0D02C6B7-B3EF-46D7-A2E1-D3923D5B2F5C}"/>
              </a:ext>
            </a:extLst>
          </p:cNvPr>
          <p:cNvSpPr>
            <a:spLocks noGrp="1"/>
          </p:cNvSpPr>
          <p:nvPr>
            <p:ph idx="1"/>
          </p:nvPr>
        </p:nvSpPr>
        <p:spPr>
          <a:xfrm>
            <a:off x="2273190" y="891996"/>
            <a:ext cx="6727256" cy="3817624"/>
          </a:xfrm>
        </p:spPr>
        <p:txBody>
          <a:bodyPr>
            <a:noAutofit/>
          </a:bodyPr>
          <a:lstStyle/>
          <a:p>
            <a:pPr marL="0" indent="0">
              <a:buNone/>
            </a:pPr>
            <a:r>
              <a:rPr lang="en-US" sz="2400" dirty="0"/>
              <a:t>Our Limitations:</a:t>
            </a:r>
          </a:p>
          <a:p>
            <a:pPr>
              <a:spcAft>
                <a:spcPts val="600"/>
              </a:spcAft>
            </a:pPr>
            <a:r>
              <a:rPr lang="en-US" sz="2200" dirty="0"/>
              <a:t>Different currencies existed and had to be normalized</a:t>
            </a:r>
          </a:p>
          <a:p>
            <a:pPr>
              <a:spcAft>
                <a:spcPts val="600"/>
              </a:spcAft>
            </a:pPr>
            <a:r>
              <a:rPr lang="en-US" sz="2200" dirty="0"/>
              <a:t>Assumed all restaurants were unique</a:t>
            </a:r>
          </a:p>
          <a:p>
            <a:pPr>
              <a:spcAft>
                <a:spcPts val="600"/>
              </a:spcAft>
            </a:pPr>
            <a:r>
              <a:rPr lang="en-US" sz="2200" dirty="0"/>
              <a:t>Information available based on ratings and pricing pulled through the Yelp API</a:t>
            </a:r>
          </a:p>
          <a:p>
            <a:pPr>
              <a:spcAft>
                <a:spcPts val="600"/>
              </a:spcAft>
            </a:pPr>
            <a:r>
              <a:rPr lang="en-US" sz="2200" dirty="0"/>
              <a:t>Only famous landmark locales were used </a:t>
            </a:r>
          </a:p>
          <a:p>
            <a:pPr>
              <a:spcAft>
                <a:spcPts val="600"/>
              </a:spcAft>
            </a:pPr>
            <a:r>
              <a:rPr lang="en-US" sz="2200" dirty="0"/>
              <a:t>Assumed ratings and pricing were consistent with all cuisines</a:t>
            </a:r>
          </a:p>
        </p:txBody>
      </p:sp>
      <p:sp>
        <p:nvSpPr>
          <p:cNvPr id="2" name="Date Placeholder 1">
            <a:extLst>
              <a:ext uri="{FF2B5EF4-FFF2-40B4-BE49-F238E27FC236}">
                <a16:creationId xmlns:a16="http://schemas.microsoft.com/office/drawing/2014/main" id="{5F85FEB3-E6F5-49E8-A311-4183391B846C}"/>
              </a:ext>
            </a:extLst>
          </p:cNvPr>
          <p:cNvSpPr>
            <a:spLocks noGrp="1"/>
          </p:cNvSpPr>
          <p:nvPr>
            <p:ph type="dt" sz="half" idx="10"/>
          </p:nvPr>
        </p:nvSpPr>
        <p:spPr/>
        <p:txBody>
          <a:bodyPr/>
          <a:lstStyle/>
          <a:p>
            <a:fld id="{4120AEE0-08D7-4397-9CEC-EB31610FAF6A}" type="datetime1">
              <a:rPr lang="en-US" smtClean="0"/>
              <a:t>4/9/2018</a:t>
            </a:fld>
            <a:endParaRPr lang="en-US" dirty="0"/>
          </a:p>
        </p:txBody>
      </p:sp>
      <p:sp>
        <p:nvSpPr>
          <p:cNvPr id="3" name="Footer Placeholder 2">
            <a:extLst>
              <a:ext uri="{FF2B5EF4-FFF2-40B4-BE49-F238E27FC236}">
                <a16:creationId xmlns:a16="http://schemas.microsoft.com/office/drawing/2014/main" id="{96658A25-6744-4F41-8CCB-ADED74301DC4}"/>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F655D576-5EBD-42F5-B123-F0495B7798AE}"/>
              </a:ext>
            </a:extLst>
          </p:cNvPr>
          <p:cNvSpPr>
            <a:spLocks noGrp="1"/>
          </p:cNvSpPr>
          <p:nvPr>
            <p:ph type="sldNum" sz="quarter" idx="12"/>
          </p:nvPr>
        </p:nvSpPr>
        <p:spPr/>
        <p:txBody>
          <a:bodyPr/>
          <a:lstStyle/>
          <a:p>
            <a:r>
              <a:rPr lang="en-US"/>
              <a:t>- </a:t>
            </a:r>
            <a:fld id="{B82CCC60-E8CD-4174-8B1A-7DF615B22EEF}" type="slidenum">
              <a:rPr lang="en-US" smtClean="0"/>
              <a:pPr/>
              <a:t>14</a:t>
            </a:fld>
            <a:r>
              <a:rPr lang="en-US"/>
              <a:t> -</a:t>
            </a:r>
            <a:endParaRPr lang="en-US" dirty="0"/>
          </a:p>
        </p:txBody>
      </p:sp>
    </p:spTree>
    <p:extLst>
      <p:ext uri="{BB962C8B-B14F-4D97-AF65-F5344CB8AC3E}">
        <p14:creationId xmlns:p14="http://schemas.microsoft.com/office/powerpoint/2010/main" val="287427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750"/>
                                        <p:tgtEl>
                                          <p:spTgt spid="5">
                                            <p:txEl>
                                              <p:pRg st="1" end="1"/>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750"/>
                                        <p:tgtEl>
                                          <p:spTgt spid="5">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750"/>
                                        <p:tgtEl>
                                          <p:spTgt spid="5">
                                            <p:txEl>
                                              <p:pRg st="3" end="3"/>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750"/>
                                        <p:tgtEl>
                                          <p:spTgt spid="5">
                                            <p:txEl>
                                              <p:pRg st="4" end="4"/>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D1C21-C8F6-4C6B-BF9E-C032A6B15749}"/>
              </a:ext>
            </a:extLst>
          </p:cNvPr>
          <p:cNvSpPr>
            <a:spLocks noGrp="1"/>
          </p:cNvSpPr>
          <p:nvPr>
            <p:ph type="title"/>
          </p:nvPr>
        </p:nvSpPr>
        <p:spPr/>
        <p:txBody>
          <a:bodyPr>
            <a:normAutofit/>
          </a:bodyPr>
          <a:lstStyle/>
          <a:p>
            <a:r>
              <a:rPr lang="en-US" dirty="0"/>
              <a:t>Analysis Post Mortem</a:t>
            </a:r>
          </a:p>
        </p:txBody>
      </p:sp>
      <p:sp>
        <p:nvSpPr>
          <p:cNvPr id="5" name="Content Placeholder 4">
            <a:extLst>
              <a:ext uri="{FF2B5EF4-FFF2-40B4-BE49-F238E27FC236}">
                <a16:creationId xmlns:a16="http://schemas.microsoft.com/office/drawing/2014/main" id="{0D02C6B7-B3EF-46D7-A2E1-D3923D5B2F5C}"/>
              </a:ext>
            </a:extLst>
          </p:cNvPr>
          <p:cNvSpPr>
            <a:spLocks noGrp="1"/>
          </p:cNvSpPr>
          <p:nvPr>
            <p:ph idx="1"/>
          </p:nvPr>
        </p:nvSpPr>
        <p:spPr>
          <a:xfrm>
            <a:off x="2273189" y="891995"/>
            <a:ext cx="6421846" cy="3206806"/>
          </a:xfrm>
        </p:spPr>
        <p:txBody>
          <a:bodyPr>
            <a:normAutofit/>
          </a:bodyPr>
          <a:lstStyle/>
          <a:p>
            <a:pPr marL="0" indent="0">
              <a:buNone/>
            </a:pPr>
            <a:r>
              <a:rPr lang="en-US" sz="2400" dirty="0"/>
              <a:t>Our Challenges:</a:t>
            </a:r>
          </a:p>
          <a:p>
            <a:pPr>
              <a:spcAft>
                <a:spcPts val="600"/>
              </a:spcAft>
            </a:pPr>
            <a:r>
              <a:rPr lang="en-US" sz="2200" dirty="0"/>
              <a:t>Verifying if any correlations exist using just a list of famous monuments</a:t>
            </a:r>
          </a:p>
          <a:p>
            <a:pPr>
              <a:spcAft>
                <a:spcPts val="600"/>
              </a:spcAft>
            </a:pPr>
            <a:r>
              <a:rPr lang="en-US" sz="2200" dirty="0"/>
              <a:t>Analysis from first dataset created unexpected and inconclusive results</a:t>
            </a:r>
          </a:p>
          <a:p>
            <a:pPr>
              <a:spcAft>
                <a:spcPts val="600"/>
              </a:spcAft>
            </a:pPr>
            <a:r>
              <a:rPr lang="en-US" sz="2200" dirty="0"/>
              <a:t>Determining which graphs to use to depict the analysis results</a:t>
            </a:r>
          </a:p>
        </p:txBody>
      </p:sp>
      <p:sp>
        <p:nvSpPr>
          <p:cNvPr id="2" name="Date Placeholder 1">
            <a:extLst>
              <a:ext uri="{FF2B5EF4-FFF2-40B4-BE49-F238E27FC236}">
                <a16:creationId xmlns:a16="http://schemas.microsoft.com/office/drawing/2014/main" id="{3BCA4CC7-B726-4740-BE55-7F271C9175AB}"/>
              </a:ext>
            </a:extLst>
          </p:cNvPr>
          <p:cNvSpPr>
            <a:spLocks noGrp="1"/>
          </p:cNvSpPr>
          <p:nvPr>
            <p:ph type="dt" sz="half" idx="10"/>
          </p:nvPr>
        </p:nvSpPr>
        <p:spPr/>
        <p:txBody>
          <a:bodyPr/>
          <a:lstStyle/>
          <a:p>
            <a:fld id="{5096E111-F773-4E68-8A6A-A1175C505A5E}" type="datetime1">
              <a:rPr lang="en-US" smtClean="0"/>
              <a:t>4/9/2018</a:t>
            </a:fld>
            <a:endParaRPr lang="en-US" dirty="0"/>
          </a:p>
        </p:txBody>
      </p:sp>
      <p:sp>
        <p:nvSpPr>
          <p:cNvPr id="3" name="Footer Placeholder 2">
            <a:extLst>
              <a:ext uri="{FF2B5EF4-FFF2-40B4-BE49-F238E27FC236}">
                <a16:creationId xmlns:a16="http://schemas.microsoft.com/office/drawing/2014/main" id="{99A2377E-0068-440F-97F5-54BF2F296126}"/>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98CB7806-E3B3-4FFB-AF26-F8EDE81CD885}"/>
              </a:ext>
            </a:extLst>
          </p:cNvPr>
          <p:cNvSpPr>
            <a:spLocks noGrp="1"/>
          </p:cNvSpPr>
          <p:nvPr>
            <p:ph type="sldNum" sz="quarter" idx="12"/>
          </p:nvPr>
        </p:nvSpPr>
        <p:spPr/>
        <p:txBody>
          <a:bodyPr/>
          <a:lstStyle/>
          <a:p>
            <a:r>
              <a:rPr lang="en-US"/>
              <a:t>- </a:t>
            </a:r>
            <a:fld id="{B82CCC60-E8CD-4174-8B1A-7DF615B22EEF}" type="slidenum">
              <a:rPr lang="en-US" smtClean="0"/>
              <a:pPr/>
              <a:t>15</a:t>
            </a:fld>
            <a:r>
              <a:rPr lang="en-US"/>
              <a:t> -</a:t>
            </a:r>
            <a:endParaRPr lang="en-US" dirty="0"/>
          </a:p>
        </p:txBody>
      </p:sp>
    </p:spTree>
    <p:extLst>
      <p:ext uri="{BB962C8B-B14F-4D97-AF65-F5344CB8AC3E}">
        <p14:creationId xmlns:p14="http://schemas.microsoft.com/office/powerpoint/2010/main" val="1932755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750"/>
                                        <p:tgtEl>
                                          <p:spTgt spid="5">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750"/>
                                        <p:tgtEl>
                                          <p:spTgt spid="5">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D1C21-C8F6-4C6B-BF9E-C032A6B15749}"/>
              </a:ext>
            </a:extLst>
          </p:cNvPr>
          <p:cNvSpPr>
            <a:spLocks noGrp="1"/>
          </p:cNvSpPr>
          <p:nvPr>
            <p:ph type="title"/>
          </p:nvPr>
        </p:nvSpPr>
        <p:spPr/>
        <p:txBody>
          <a:bodyPr>
            <a:normAutofit/>
          </a:bodyPr>
          <a:lstStyle/>
          <a:p>
            <a:r>
              <a:rPr lang="en-US" dirty="0"/>
              <a:t>Analysis Post Mortem</a:t>
            </a:r>
          </a:p>
        </p:txBody>
      </p:sp>
      <p:sp>
        <p:nvSpPr>
          <p:cNvPr id="5" name="Content Placeholder 4">
            <a:extLst>
              <a:ext uri="{FF2B5EF4-FFF2-40B4-BE49-F238E27FC236}">
                <a16:creationId xmlns:a16="http://schemas.microsoft.com/office/drawing/2014/main" id="{0D02C6B7-B3EF-46D7-A2E1-D3923D5B2F5C}"/>
              </a:ext>
            </a:extLst>
          </p:cNvPr>
          <p:cNvSpPr>
            <a:spLocks noGrp="1"/>
          </p:cNvSpPr>
          <p:nvPr>
            <p:ph idx="1"/>
          </p:nvPr>
        </p:nvSpPr>
        <p:spPr>
          <a:xfrm>
            <a:off x="2276856" y="914400"/>
            <a:ext cx="6723589" cy="3991356"/>
          </a:xfrm>
        </p:spPr>
        <p:txBody>
          <a:bodyPr>
            <a:normAutofit lnSpcReduction="10000"/>
          </a:bodyPr>
          <a:lstStyle/>
          <a:p>
            <a:pPr marL="0" indent="0">
              <a:buNone/>
            </a:pPr>
            <a:r>
              <a:rPr lang="en-US" sz="2400" dirty="0"/>
              <a:t>Our Additional Questions:</a:t>
            </a:r>
          </a:p>
          <a:p>
            <a:pPr>
              <a:spcAft>
                <a:spcPts val="600"/>
              </a:spcAft>
            </a:pPr>
            <a:r>
              <a:rPr lang="en-US" sz="2200" dirty="0"/>
              <a:t>How would the analysis have changed if other tourist attractions were added?</a:t>
            </a:r>
          </a:p>
          <a:p>
            <a:pPr>
              <a:spcAft>
                <a:spcPts val="600"/>
              </a:spcAft>
            </a:pPr>
            <a:r>
              <a:rPr lang="en-US" sz="2200" dirty="0"/>
              <a:t>Would the results have changed if the distance radius was larger?</a:t>
            </a:r>
          </a:p>
          <a:p>
            <a:pPr>
              <a:spcAft>
                <a:spcPts val="600"/>
              </a:spcAft>
            </a:pPr>
            <a:r>
              <a:rPr lang="en-US" sz="2200" dirty="0"/>
              <a:t>Would the results have changed if the number of restaurants were increased from 50 to 100?</a:t>
            </a:r>
          </a:p>
          <a:p>
            <a:pPr>
              <a:spcAft>
                <a:spcPts val="600"/>
              </a:spcAft>
            </a:pPr>
            <a:r>
              <a:rPr lang="en-US" sz="2200" dirty="0"/>
              <a:t>If we had more time to explore the relationship between proximity and restaurant ratings, would the results have been different?</a:t>
            </a:r>
          </a:p>
          <a:p>
            <a:endParaRPr lang="en-US" dirty="0"/>
          </a:p>
        </p:txBody>
      </p:sp>
      <p:sp>
        <p:nvSpPr>
          <p:cNvPr id="2" name="Date Placeholder 1">
            <a:extLst>
              <a:ext uri="{FF2B5EF4-FFF2-40B4-BE49-F238E27FC236}">
                <a16:creationId xmlns:a16="http://schemas.microsoft.com/office/drawing/2014/main" id="{C96B8087-1590-4CC6-8944-2BCC8A59410E}"/>
              </a:ext>
            </a:extLst>
          </p:cNvPr>
          <p:cNvSpPr>
            <a:spLocks noGrp="1"/>
          </p:cNvSpPr>
          <p:nvPr>
            <p:ph type="dt" sz="half" idx="10"/>
          </p:nvPr>
        </p:nvSpPr>
        <p:spPr/>
        <p:txBody>
          <a:bodyPr/>
          <a:lstStyle/>
          <a:p>
            <a:fld id="{3968FD24-45DC-487D-8AA7-82C394494B0A}" type="datetime1">
              <a:rPr lang="en-US" smtClean="0"/>
              <a:t>4/9/2018</a:t>
            </a:fld>
            <a:endParaRPr lang="en-US" dirty="0"/>
          </a:p>
        </p:txBody>
      </p:sp>
      <p:sp>
        <p:nvSpPr>
          <p:cNvPr id="3" name="Footer Placeholder 2">
            <a:extLst>
              <a:ext uri="{FF2B5EF4-FFF2-40B4-BE49-F238E27FC236}">
                <a16:creationId xmlns:a16="http://schemas.microsoft.com/office/drawing/2014/main" id="{BC824A5E-6AE8-4365-B2DB-455A6BD68BDB}"/>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E17D119F-0D44-4D40-9D6A-53392881B6B2}"/>
              </a:ext>
            </a:extLst>
          </p:cNvPr>
          <p:cNvSpPr>
            <a:spLocks noGrp="1"/>
          </p:cNvSpPr>
          <p:nvPr>
            <p:ph type="sldNum" sz="quarter" idx="12"/>
          </p:nvPr>
        </p:nvSpPr>
        <p:spPr/>
        <p:txBody>
          <a:bodyPr/>
          <a:lstStyle/>
          <a:p>
            <a:r>
              <a:rPr lang="en-US"/>
              <a:t>- </a:t>
            </a:r>
            <a:fld id="{B82CCC60-E8CD-4174-8B1A-7DF615B22EEF}" type="slidenum">
              <a:rPr lang="en-US" smtClean="0"/>
              <a:pPr/>
              <a:t>16</a:t>
            </a:fld>
            <a:r>
              <a:rPr lang="en-US"/>
              <a:t> -</a:t>
            </a:r>
            <a:endParaRPr lang="en-US" dirty="0"/>
          </a:p>
        </p:txBody>
      </p:sp>
    </p:spTree>
    <p:extLst>
      <p:ext uri="{BB962C8B-B14F-4D97-AF65-F5344CB8AC3E}">
        <p14:creationId xmlns:p14="http://schemas.microsoft.com/office/powerpoint/2010/main" val="1296079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750"/>
                                        <p:tgtEl>
                                          <p:spTgt spid="5">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750"/>
                                        <p:tgtEl>
                                          <p:spTgt spid="5">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750"/>
                                        <p:tgtEl>
                                          <p:spTgt spid="5">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25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7C712E-C017-4B99-BA2C-78C7A1512EB4}"/>
              </a:ext>
            </a:extLst>
          </p:cNvPr>
          <p:cNvSpPr/>
          <p:nvPr/>
        </p:nvSpPr>
        <p:spPr>
          <a:xfrm>
            <a:off x="2873332" y="550332"/>
            <a:ext cx="33973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5BEBFF"/>
                </a:solidFill>
                <a:effectLst>
                  <a:outerShdw blurRad="12700" dist="38100" dir="2700000" algn="tl" rotWithShape="0">
                    <a:schemeClr val="accent5">
                      <a:lumMod val="50000"/>
                    </a:schemeClr>
                  </a:outerShdw>
                </a:effectLst>
              </a:rPr>
              <a:t>Questions?</a:t>
            </a:r>
          </a:p>
        </p:txBody>
      </p:sp>
      <p:grpSp>
        <p:nvGrpSpPr>
          <p:cNvPr id="7" name="Group 6">
            <a:extLst>
              <a:ext uri="{FF2B5EF4-FFF2-40B4-BE49-F238E27FC236}">
                <a16:creationId xmlns:a16="http://schemas.microsoft.com/office/drawing/2014/main" id="{F62594CE-23F7-43FC-9307-41E4ADD83189}"/>
              </a:ext>
            </a:extLst>
          </p:cNvPr>
          <p:cNvGrpSpPr/>
          <p:nvPr/>
        </p:nvGrpSpPr>
        <p:grpSpPr>
          <a:xfrm>
            <a:off x="2663186" y="1512524"/>
            <a:ext cx="3817625" cy="2472433"/>
            <a:chOff x="2663186" y="1512524"/>
            <a:chExt cx="3817625" cy="2472433"/>
          </a:xfrm>
        </p:grpSpPr>
        <p:sp>
          <p:nvSpPr>
            <p:cNvPr id="5" name="Oval 4">
              <a:extLst>
                <a:ext uri="{FF2B5EF4-FFF2-40B4-BE49-F238E27FC236}">
                  <a16:creationId xmlns:a16="http://schemas.microsoft.com/office/drawing/2014/main" id="{572FE4F3-0E28-4B88-9B62-FC618CA03A2B}"/>
                </a:ext>
              </a:extLst>
            </p:cNvPr>
            <p:cNvSpPr/>
            <p:nvPr/>
          </p:nvSpPr>
          <p:spPr>
            <a:xfrm>
              <a:off x="2663186" y="1512524"/>
              <a:ext cx="3817625" cy="2472433"/>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1A75B7-F631-4290-8627-3E3A713E4C17}"/>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91533" y="1768275"/>
              <a:ext cx="1960930" cy="1960930"/>
            </a:xfrm>
            <a:prstGeom prst="rect">
              <a:avLst/>
            </a:prstGeom>
          </p:spPr>
        </p:pic>
      </p:grpSp>
      <p:sp>
        <p:nvSpPr>
          <p:cNvPr id="2" name="Date Placeholder 1">
            <a:extLst>
              <a:ext uri="{FF2B5EF4-FFF2-40B4-BE49-F238E27FC236}">
                <a16:creationId xmlns:a16="http://schemas.microsoft.com/office/drawing/2014/main" id="{DD293B5B-F8FD-4453-AB26-6DEC6D32485A}"/>
              </a:ext>
            </a:extLst>
          </p:cNvPr>
          <p:cNvSpPr>
            <a:spLocks noGrp="1"/>
          </p:cNvSpPr>
          <p:nvPr>
            <p:ph type="dt" sz="half" idx="10"/>
          </p:nvPr>
        </p:nvSpPr>
        <p:spPr/>
        <p:txBody>
          <a:bodyPr/>
          <a:lstStyle/>
          <a:p>
            <a:fld id="{26381BFD-93C6-4643-AA2A-8F5FA5B2C82F}" type="datetime1">
              <a:rPr lang="en-US" smtClean="0"/>
              <a:t>4/9/2018</a:t>
            </a:fld>
            <a:endParaRPr lang="en-US" dirty="0"/>
          </a:p>
        </p:txBody>
      </p:sp>
      <p:sp>
        <p:nvSpPr>
          <p:cNvPr id="3" name="Footer Placeholder 2">
            <a:extLst>
              <a:ext uri="{FF2B5EF4-FFF2-40B4-BE49-F238E27FC236}">
                <a16:creationId xmlns:a16="http://schemas.microsoft.com/office/drawing/2014/main" id="{4A50CD92-E0C7-4606-AF2A-5745E3945917}"/>
              </a:ext>
            </a:extLst>
          </p:cNvPr>
          <p:cNvSpPr>
            <a:spLocks noGrp="1"/>
          </p:cNvSpPr>
          <p:nvPr>
            <p:ph type="ftr" sz="quarter" idx="11"/>
          </p:nvPr>
        </p:nvSpPr>
        <p:spPr/>
        <p:txBody>
          <a:bodyPr/>
          <a:lstStyle/>
          <a:p>
            <a:r>
              <a:rPr lang="en-US"/>
              <a:t>Restaurant Tourist Traps</a:t>
            </a:r>
            <a:endParaRPr lang="en-US" dirty="0"/>
          </a:p>
        </p:txBody>
      </p:sp>
      <p:sp>
        <p:nvSpPr>
          <p:cNvPr id="4" name="Slide Number Placeholder 3">
            <a:extLst>
              <a:ext uri="{FF2B5EF4-FFF2-40B4-BE49-F238E27FC236}">
                <a16:creationId xmlns:a16="http://schemas.microsoft.com/office/drawing/2014/main" id="{4F928002-3DC3-4184-BCAF-571E2B32A151}"/>
              </a:ext>
            </a:extLst>
          </p:cNvPr>
          <p:cNvSpPr>
            <a:spLocks noGrp="1"/>
          </p:cNvSpPr>
          <p:nvPr>
            <p:ph type="sldNum" sz="quarter" idx="12"/>
          </p:nvPr>
        </p:nvSpPr>
        <p:spPr/>
        <p:txBody>
          <a:bodyPr/>
          <a:lstStyle/>
          <a:p>
            <a:r>
              <a:rPr lang="en-US"/>
              <a:t>- </a:t>
            </a:r>
            <a:fld id="{B82CCC60-E8CD-4174-8B1A-7DF615B22EEF}" type="slidenum">
              <a:rPr lang="en-US" smtClean="0"/>
              <a:pPr/>
              <a:t>17</a:t>
            </a:fld>
            <a:r>
              <a:rPr lang="en-US"/>
              <a:t> -</a:t>
            </a:r>
            <a:endParaRPr lang="en-US" dirty="0"/>
          </a:p>
        </p:txBody>
      </p:sp>
    </p:spTree>
    <p:extLst>
      <p:ext uri="{BB962C8B-B14F-4D97-AF65-F5344CB8AC3E}">
        <p14:creationId xmlns:p14="http://schemas.microsoft.com/office/powerpoint/2010/main" val="30853092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Motivation</a:t>
            </a:r>
          </a:p>
        </p:txBody>
      </p:sp>
      <p:sp>
        <p:nvSpPr>
          <p:cNvPr id="3" name="Content Placeholder 2"/>
          <p:cNvSpPr>
            <a:spLocks noGrp="1"/>
          </p:cNvSpPr>
          <p:nvPr>
            <p:ph idx="1"/>
          </p:nvPr>
        </p:nvSpPr>
        <p:spPr>
          <a:xfrm>
            <a:off x="2434130" y="914400"/>
            <a:ext cx="6413611" cy="2726285"/>
          </a:xfrm>
        </p:spPr>
        <p:txBody>
          <a:bodyPr/>
          <a:lstStyle/>
          <a:p>
            <a:pPr marL="0" indent="0">
              <a:buNone/>
            </a:pPr>
            <a:r>
              <a:rPr lang="en-US" sz="3200" dirty="0"/>
              <a:t>Our goal was to determine any correlations between the price ranges of food places based on proximity to popular tourist attractions.  </a:t>
            </a:r>
          </a:p>
        </p:txBody>
      </p:sp>
      <p:sp>
        <p:nvSpPr>
          <p:cNvPr id="4" name="Date Placeholder 3">
            <a:extLst>
              <a:ext uri="{FF2B5EF4-FFF2-40B4-BE49-F238E27FC236}">
                <a16:creationId xmlns:a16="http://schemas.microsoft.com/office/drawing/2014/main" id="{50B8F90E-7481-4C56-A3F9-2944E5E76158}"/>
              </a:ext>
            </a:extLst>
          </p:cNvPr>
          <p:cNvSpPr>
            <a:spLocks noGrp="1"/>
          </p:cNvSpPr>
          <p:nvPr>
            <p:ph type="dt" sz="half" idx="10"/>
          </p:nvPr>
        </p:nvSpPr>
        <p:spPr/>
        <p:txBody>
          <a:bodyPr/>
          <a:lstStyle/>
          <a:p>
            <a:fld id="{279EDF0E-C848-4B32-9A0E-299B3C616F39}" type="datetime1">
              <a:rPr lang="en-US" smtClean="0"/>
              <a:t>4/9/2018</a:t>
            </a:fld>
            <a:endParaRPr lang="en-US" dirty="0"/>
          </a:p>
        </p:txBody>
      </p:sp>
      <p:sp>
        <p:nvSpPr>
          <p:cNvPr id="5" name="Footer Placeholder 4">
            <a:extLst>
              <a:ext uri="{FF2B5EF4-FFF2-40B4-BE49-F238E27FC236}">
                <a16:creationId xmlns:a16="http://schemas.microsoft.com/office/drawing/2014/main" id="{2743D8EA-01F3-45DB-9DC5-198AE18FD85E}"/>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77F89CF6-1193-401C-B8F1-F2A60A18BEE5}"/>
              </a:ext>
            </a:extLst>
          </p:cNvPr>
          <p:cNvSpPr>
            <a:spLocks noGrp="1"/>
          </p:cNvSpPr>
          <p:nvPr>
            <p:ph type="sldNum" sz="quarter" idx="12"/>
          </p:nvPr>
        </p:nvSpPr>
        <p:spPr/>
        <p:txBody>
          <a:bodyPr/>
          <a:lstStyle/>
          <a:p>
            <a:r>
              <a:rPr lang="en-US"/>
              <a:t>- </a:t>
            </a:r>
            <a:fld id="{B82CCC60-E8CD-4174-8B1A-7DF615B22EEF}" type="slidenum">
              <a:rPr lang="en-US" smtClean="0"/>
              <a:pPr/>
              <a:t>2</a:t>
            </a:fld>
            <a:r>
              <a:rPr lang="en-US"/>
              <a:t> -</a:t>
            </a:r>
            <a:endParaRPr lang="en-US"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&amp; Analysis</a:t>
            </a:r>
          </a:p>
        </p:txBody>
      </p:sp>
      <p:sp>
        <p:nvSpPr>
          <p:cNvPr id="3" name="Content Placeholder 2"/>
          <p:cNvSpPr>
            <a:spLocks noGrp="1"/>
          </p:cNvSpPr>
          <p:nvPr>
            <p:ph idx="1"/>
          </p:nvPr>
        </p:nvSpPr>
        <p:spPr>
          <a:xfrm>
            <a:off x="2281424" y="1044701"/>
            <a:ext cx="6719021" cy="3664920"/>
          </a:xfrm>
        </p:spPr>
        <p:txBody>
          <a:bodyPr>
            <a:normAutofit fontScale="85000" lnSpcReduction="20000"/>
          </a:bodyPr>
          <a:lstStyle/>
          <a:p>
            <a:pPr marL="0" indent="0">
              <a:buNone/>
            </a:pPr>
            <a:r>
              <a:rPr lang="en-US" dirty="0"/>
              <a:t>Questions To Answer:</a:t>
            </a:r>
          </a:p>
          <a:p>
            <a:pPr marL="514350" indent="-514350">
              <a:buFont typeface="+mj-lt"/>
              <a:buAutoNum type="arabicPeriod"/>
            </a:pPr>
            <a:r>
              <a:rPr lang="en-US" sz="2600" dirty="0"/>
              <a:t>Do tourist traps exist around famous landmarks? If so how much more expensive are they than restaurants 5 or more miles away?</a:t>
            </a:r>
          </a:p>
          <a:p>
            <a:pPr marL="514350" indent="-514350">
              <a:buFont typeface="+mj-lt"/>
              <a:buAutoNum type="arabicPeriod"/>
            </a:pPr>
            <a:endParaRPr lang="en-US" sz="2600" dirty="0"/>
          </a:p>
          <a:p>
            <a:pPr marL="514350" indent="-514350">
              <a:buFont typeface="+mj-lt"/>
              <a:buAutoNum type="arabicPeriod"/>
            </a:pPr>
            <a:r>
              <a:rPr lang="en-US" sz="2600" dirty="0"/>
              <a:t>Is the absolute distance from a tourist attraction a better indicator of price range than relative distance?</a:t>
            </a:r>
          </a:p>
          <a:p>
            <a:pPr marL="514350" indent="-514350">
              <a:buFont typeface="+mj-lt"/>
              <a:buAutoNum type="arabicPeriod"/>
            </a:pPr>
            <a:endParaRPr lang="en-US" sz="2600" dirty="0"/>
          </a:p>
          <a:p>
            <a:pPr marL="514350" indent="-514350">
              <a:buFont typeface="+mj-lt"/>
              <a:buAutoNum type="arabicPeriod"/>
            </a:pPr>
            <a:r>
              <a:rPr lang="en-US" sz="2600" dirty="0"/>
              <a:t>Does the possibility of increased prices at these tourist traps influence the ratings?</a:t>
            </a:r>
          </a:p>
          <a:p>
            <a:endParaRPr lang="en-US" dirty="0"/>
          </a:p>
        </p:txBody>
      </p:sp>
      <p:sp>
        <p:nvSpPr>
          <p:cNvPr id="4" name="Date Placeholder 3">
            <a:extLst>
              <a:ext uri="{FF2B5EF4-FFF2-40B4-BE49-F238E27FC236}">
                <a16:creationId xmlns:a16="http://schemas.microsoft.com/office/drawing/2014/main" id="{A7A78FEC-0325-464C-B252-FACF4E58E4A6}"/>
              </a:ext>
            </a:extLst>
          </p:cNvPr>
          <p:cNvSpPr>
            <a:spLocks noGrp="1"/>
          </p:cNvSpPr>
          <p:nvPr>
            <p:ph type="dt" sz="half" idx="10"/>
          </p:nvPr>
        </p:nvSpPr>
        <p:spPr/>
        <p:txBody>
          <a:bodyPr/>
          <a:lstStyle/>
          <a:p>
            <a:fld id="{1722DFFA-2DE1-489A-8CA9-5E727B73B89C}" type="datetime1">
              <a:rPr lang="en-US" smtClean="0"/>
              <a:t>4/9/2018</a:t>
            </a:fld>
            <a:endParaRPr lang="en-US" dirty="0"/>
          </a:p>
        </p:txBody>
      </p:sp>
      <p:sp>
        <p:nvSpPr>
          <p:cNvPr id="5" name="Footer Placeholder 4">
            <a:extLst>
              <a:ext uri="{FF2B5EF4-FFF2-40B4-BE49-F238E27FC236}">
                <a16:creationId xmlns:a16="http://schemas.microsoft.com/office/drawing/2014/main" id="{B1556ED4-5B73-4A58-8A83-667FC8A589A6}"/>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965FEE02-08B7-41B9-ABCC-6EC37A11CB58}"/>
              </a:ext>
            </a:extLst>
          </p:cNvPr>
          <p:cNvSpPr>
            <a:spLocks noGrp="1"/>
          </p:cNvSpPr>
          <p:nvPr>
            <p:ph type="sldNum" sz="quarter" idx="12"/>
          </p:nvPr>
        </p:nvSpPr>
        <p:spPr/>
        <p:txBody>
          <a:bodyPr/>
          <a:lstStyle/>
          <a:p>
            <a:r>
              <a:rPr lang="en-US"/>
              <a:t>- </a:t>
            </a:r>
            <a:fld id="{B82CCC60-E8CD-4174-8B1A-7DF615B22EEF}" type="slidenum">
              <a:rPr lang="en-US" smtClean="0"/>
              <a:pPr/>
              <a:t>3</a:t>
            </a:fld>
            <a:r>
              <a:rPr lang="en-US"/>
              <a:t> -</a:t>
            </a:r>
            <a:endParaRPr lang="en-US" dirty="0"/>
          </a:p>
        </p:txBody>
      </p:sp>
    </p:spTree>
    <p:extLst>
      <p:ext uri="{BB962C8B-B14F-4D97-AF65-F5344CB8AC3E}">
        <p14:creationId xmlns:p14="http://schemas.microsoft.com/office/powerpoint/2010/main" val="3852576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Steps For Analysis</a:t>
            </a:r>
          </a:p>
        </p:txBody>
      </p:sp>
      <p:sp>
        <p:nvSpPr>
          <p:cNvPr id="5" name="Content Placeholder 4"/>
          <p:cNvSpPr>
            <a:spLocks noGrp="1"/>
          </p:cNvSpPr>
          <p:nvPr>
            <p:ph idx="1"/>
          </p:nvPr>
        </p:nvSpPr>
        <p:spPr>
          <a:xfrm>
            <a:off x="2281424" y="914400"/>
            <a:ext cx="6566316" cy="3642516"/>
          </a:xfrm>
        </p:spPr>
        <p:txBody>
          <a:bodyPr>
            <a:normAutofit fontScale="70000" lnSpcReduction="20000"/>
          </a:bodyPr>
          <a:lstStyle/>
          <a:p>
            <a:pPr>
              <a:buFont typeface="Wingdings" panose="05000000000000000000" pitchFamily="2" charset="2"/>
              <a:buChar char="ü"/>
            </a:pPr>
            <a:r>
              <a:rPr lang="en-US" dirty="0"/>
              <a:t>Gathered and pulled data to create a workable dataset</a:t>
            </a:r>
          </a:p>
          <a:p>
            <a:pPr marL="0" indent="0">
              <a:buNone/>
            </a:pPr>
            <a:endParaRPr lang="en-US" dirty="0"/>
          </a:p>
          <a:p>
            <a:pPr>
              <a:buFont typeface="Wingdings" panose="05000000000000000000" pitchFamily="2" charset="2"/>
              <a:buChar char="ü"/>
            </a:pPr>
            <a:r>
              <a:rPr lang="en-US" dirty="0"/>
              <a:t>Cleaned the data to condense it and remove extraneous information </a:t>
            </a:r>
          </a:p>
          <a:p>
            <a:pPr marL="0" indent="0">
              <a:buNone/>
            </a:pPr>
            <a:endParaRPr lang="en-US" dirty="0"/>
          </a:p>
          <a:p>
            <a:pPr>
              <a:buFont typeface="Wingdings" panose="05000000000000000000" pitchFamily="2" charset="2"/>
              <a:buChar char="ü"/>
            </a:pPr>
            <a:r>
              <a:rPr lang="en-US" dirty="0"/>
              <a:t>Reviewed the data and made some basic observations through initial coding and graphing</a:t>
            </a:r>
          </a:p>
          <a:p>
            <a:pPr>
              <a:buFont typeface="Wingdings" panose="05000000000000000000" pitchFamily="2" charset="2"/>
              <a:buChar char="ü"/>
            </a:pPr>
            <a:endParaRPr lang="en-US" dirty="0"/>
          </a:p>
          <a:p>
            <a:pPr>
              <a:buFont typeface="Wingdings" panose="05000000000000000000" pitchFamily="2" charset="2"/>
              <a:buChar char="ü"/>
            </a:pPr>
            <a:r>
              <a:rPr lang="en-US" dirty="0"/>
              <a:t>Conducted further analysis and created more graphs</a:t>
            </a:r>
          </a:p>
          <a:p>
            <a:pPr>
              <a:buFont typeface="Wingdings" panose="05000000000000000000" pitchFamily="2" charset="2"/>
              <a:buChar char="ü"/>
            </a:pPr>
            <a:endParaRPr lang="en-US" dirty="0"/>
          </a:p>
          <a:p>
            <a:pPr>
              <a:buFont typeface="Wingdings" panose="05000000000000000000" pitchFamily="2" charset="2"/>
              <a:buChar char="ü"/>
            </a:pPr>
            <a:r>
              <a:rPr lang="en-US" dirty="0"/>
              <a:t>Derived our conclusions using research results</a:t>
            </a:r>
          </a:p>
        </p:txBody>
      </p:sp>
      <p:sp>
        <p:nvSpPr>
          <p:cNvPr id="2" name="Date Placeholder 1">
            <a:extLst>
              <a:ext uri="{FF2B5EF4-FFF2-40B4-BE49-F238E27FC236}">
                <a16:creationId xmlns:a16="http://schemas.microsoft.com/office/drawing/2014/main" id="{DF50EA67-B27D-4BA4-BE12-DCCE0AC05B0E}"/>
              </a:ext>
            </a:extLst>
          </p:cNvPr>
          <p:cNvSpPr>
            <a:spLocks noGrp="1"/>
          </p:cNvSpPr>
          <p:nvPr>
            <p:ph type="dt" sz="half" idx="10"/>
          </p:nvPr>
        </p:nvSpPr>
        <p:spPr/>
        <p:txBody>
          <a:bodyPr/>
          <a:lstStyle/>
          <a:p>
            <a:fld id="{07430AB7-EDD7-49D8-9084-167772154ADA}" type="datetime1">
              <a:rPr lang="en-US" smtClean="0"/>
              <a:t>4/9/2018</a:t>
            </a:fld>
            <a:endParaRPr lang="en-US" dirty="0"/>
          </a:p>
        </p:txBody>
      </p:sp>
      <p:sp>
        <p:nvSpPr>
          <p:cNvPr id="3" name="Footer Placeholder 2">
            <a:extLst>
              <a:ext uri="{FF2B5EF4-FFF2-40B4-BE49-F238E27FC236}">
                <a16:creationId xmlns:a16="http://schemas.microsoft.com/office/drawing/2014/main" id="{B2447739-31CE-4481-B7F2-ED1B59C15BC9}"/>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8C18189F-731E-4314-815F-B4565EADE298}"/>
              </a:ext>
            </a:extLst>
          </p:cNvPr>
          <p:cNvSpPr>
            <a:spLocks noGrp="1"/>
          </p:cNvSpPr>
          <p:nvPr>
            <p:ph type="sldNum" sz="quarter" idx="12"/>
          </p:nvPr>
        </p:nvSpPr>
        <p:spPr/>
        <p:txBody>
          <a:bodyPr/>
          <a:lstStyle/>
          <a:p>
            <a:r>
              <a:rPr lang="en-US"/>
              <a:t>- </a:t>
            </a:r>
            <a:fld id="{B82CCC60-E8CD-4174-8B1A-7DF615B22EEF}" type="slidenum">
              <a:rPr lang="en-US" smtClean="0"/>
              <a:pPr/>
              <a:t>4</a:t>
            </a:fld>
            <a:r>
              <a:rPr lang="en-US"/>
              <a:t> -</a:t>
            </a:r>
            <a:endParaRPr lang="en-US" dirty="0"/>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5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750"/>
                                        <p:tgtEl>
                                          <p:spTgt spid="5">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750"/>
                                        <p:tgtEl>
                                          <p:spTgt spid="5">
                                            <p:txEl>
                                              <p:pRg st="4" end="4"/>
                                            </p:txEl>
                                          </p:spTgt>
                                        </p:tgtEl>
                                      </p:cBhvr>
                                    </p:animEffect>
                                  </p:childTnLst>
                                </p:cTn>
                              </p:par>
                            </p:childTnLst>
                          </p:cTn>
                        </p:par>
                        <p:par>
                          <p:cTn id="16" fill="hold">
                            <p:stCondLst>
                              <p:cond delay="3000"/>
                            </p:stCondLst>
                            <p:childTnLst>
                              <p:par>
                                <p:cTn id="17" presetID="10" presetClass="entr" presetSubtype="0" fill="hold" grpId="0" nodeType="afterEffect">
                                  <p:stCondLst>
                                    <p:cond delay="25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750"/>
                                        <p:tgtEl>
                                          <p:spTgt spid="5">
                                            <p:txEl>
                                              <p:pRg st="6" end="6"/>
                                            </p:txEl>
                                          </p:spTgt>
                                        </p:tgtEl>
                                      </p:cBhvr>
                                    </p:animEffect>
                                  </p:childTnLst>
                                </p:cTn>
                              </p:par>
                            </p:childTnLst>
                          </p:cTn>
                        </p:par>
                        <p:par>
                          <p:cTn id="20" fill="hold">
                            <p:stCondLst>
                              <p:cond delay="4000"/>
                            </p:stCondLst>
                            <p:childTnLst>
                              <p:par>
                                <p:cTn id="21" presetID="10" presetClass="entr" presetSubtype="0" fill="hold" grpId="0" nodeType="afterEffect">
                                  <p:stCondLst>
                                    <p:cond delay="25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75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320617"/>
            <a:ext cx="8246070" cy="591432"/>
          </a:xfrm>
        </p:spPr>
        <p:txBody>
          <a:bodyPr>
            <a:normAutofit fontScale="90000"/>
          </a:bodyPr>
          <a:lstStyle/>
          <a:p>
            <a:r>
              <a:rPr lang="en-US" dirty="0"/>
              <a:t>Gathering The Data</a:t>
            </a:r>
          </a:p>
        </p:txBody>
      </p:sp>
      <p:sp>
        <p:nvSpPr>
          <p:cNvPr id="3" name="Content Placeholder 2"/>
          <p:cNvSpPr>
            <a:spLocks noGrp="1"/>
          </p:cNvSpPr>
          <p:nvPr>
            <p:ph idx="1"/>
          </p:nvPr>
        </p:nvSpPr>
        <p:spPr/>
        <p:txBody>
          <a:bodyPr/>
          <a:lstStyle/>
          <a:p>
            <a:pPr marL="0" indent="0" algn="l">
              <a:buNone/>
            </a:pPr>
            <a:endParaRPr lang="en-US" dirty="0"/>
          </a:p>
          <a:p>
            <a:pPr algn="l"/>
            <a:endParaRPr lang="en-US" dirty="0"/>
          </a:p>
          <a:p>
            <a:pPr algn="l"/>
            <a:endParaRPr lang="en-US" dirty="0"/>
          </a:p>
        </p:txBody>
      </p:sp>
      <p:sp>
        <p:nvSpPr>
          <p:cNvPr id="4" name="Date Placeholder 3">
            <a:extLst>
              <a:ext uri="{FF2B5EF4-FFF2-40B4-BE49-F238E27FC236}">
                <a16:creationId xmlns:a16="http://schemas.microsoft.com/office/drawing/2014/main" id="{3EAC6395-016D-40D4-B416-5CFEDA16B614}"/>
              </a:ext>
            </a:extLst>
          </p:cNvPr>
          <p:cNvSpPr>
            <a:spLocks noGrp="1"/>
          </p:cNvSpPr>
          <p:nvPr>
            <p:ph type="dt" sz="half" idx="10"/>
          </p:nvPr>
        </p:nvSpPr>
        <p:spPr/>
        <p:txBody>
          <a:bodyPr/>
          <a:lstStyle/>
          <a:p>
            <a:fld id="{2DF5C661-B1EB-4B92-B138-CA5A9A31C304}" type="datetime1">
              <a:rPr lang="en-US" smtClean="0"/>
              <a:t>4/9/2018</a:t>
            </a:fld>
            <a:endParaRPr lang="en-US" dirty="0"/>
          </a:p>
        </p:txBody>
      </p:sp>
      <p:sp>
        <p:nvSpPr>
          <p:cNvPr id="5" name="Footer Placeholder 4">
            <a:extLst>
              <a:ext uri="{FF2B5EF4-FFF2-40B4-BE49-F238E27FC236}">
                <a16:creationId xmlns:a16="http://schemas.microsoft.com/office/drawing/2014/main" id="{BB701189-C457-4BA9-BC58-105B5E57B9F0}"/>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10228C88-E061-44F1-A8DD-159A5AA058B8}"/>
              </a:ext>
            </a:extLst>
          </p:cNvPr>
          <p:cNvSpPr>
            <a:spLocks noGrp="1"/>
          </p:cNvSpPr>
          <p:nvPr>
            <p:ph type="sldNum" sz="quarter" idx="12"/>
          </p:nvPr>
        </p:nvSpPr>
        <p:spPr/>
        <p:txBody>
          <a:bodyPr/>
          <a:lstStyle/>
          <a:p>
            <a:r>
              <a:rPr lang="en-US"/>
              <a:t>- </a:t>
            </a:r>
            <a:fld id="{B82CCC60-E8CD-4174-8B1A-7DF615B22EEF}" type="slidenum">
              <a:rPr lang="en-US" smtClean="0"/>
              <a:pPr/>
              <a:t>5</a:t>
            </a:fld>
            <a:r>
              <a:rPr lang="en-US"/>
              <a:t> -</a:t>
            </a:r>
            <a:endParaRPr lang="en-US" dirty="0"/>
          </a:p>
        </p:txBody>
      </p:sp>
      <p:pic>
        <p:nvPicPr>
          <p:cNvPr id="8" name="Picture 7">
            <a:extLst>
              <a:ext uri="{FF2B5EF4-FFF2-40B4-BE49-F238E27FC236}">
                <a16:creationId xmlns:a16="http://schemas.microsoft.com/office/drawing/2014/main" id="{FDF3FC8E-0650-4662-A224-A9C2D0044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14" y="954487"/>
            <a:ext cx="2137871" cy="145572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FEAA0D55-0202-400F-9F96-B0C126164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734" y="960905"/>
            <a:ext cx="2586833" cy="297258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8D2A62B-BDBB-4D42-A448-1970CFC1A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65" y="2602233"/>
            <a:ext cx="2137871" cy="90096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2767529" y="960905"/>
            <a:ext cx="3207011" cy="1854394"/>
          </a:xfrm>
          <a:prstGeom prst="rect">
            <a:avLst/>
          </a:prstGeom>
        </p:spPr>
      </p:pic>
    </p:spTree>
    <p:extLst>
      <p:ext uri="{BB962C8B-B14F-4D97-AF65-F5344CB8AC3E}">
        <p14:creationId xmlns:p14="http://schemas.microsoft.com/office/powerpoint/2010/main" val="2496471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750"/>
                                        <p:tgtEl>
                                          <p:spTgt spid="11"/>
                                        </p:tgtEl>
                                      </p:cBhvr>
                                    </p:animEffect>
                                  </p:childTnLst>
                                </p:cTn>
                              </p:par>
                            </p:childTnLst>
                          </p:cTn>
                        </p:par>
                        <p:par>
                          <p:cTn id="12" fill="hold">
                            <p:stCondLst>
                              <p:cond delay="2000"/>
                            </p:stCondLst>
                            <p:childTnLst>
                              <p:par>
                                <p:cTn id="13" presetID="10" presetClass="entr" presetSubtype="0" fill="hold"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75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Cleaning &amp; Preparing Data</a:t>
            </a:r>
          </a:p>
        </p:txBody>
      </p:sp>
      <p:sp>
        <p:nvSpPr>
          <p:cNvPr id="3" name="Content Placeholder 2"/>
          <p:cNvSpPr>
            <a:spLocks noGrp="1"/>
          </p:cNvSpPr>
          <p:nvPr>
            <p:ph idx="1"/>
          </p:nvPr>
        </p:nvSpPr>
        <p:spPr/>
        <p:txBody>
          <a:bodyPr/>
          <a:lstStyle/>
          <a:p>
            <a:endParaRPr lang="en-US" dirty="0"/>
          </a:p>
          <a:p>
            <a:pPr algn="l"/>
            <a:endParaRPr lang="en-US" dirty="0"/>
          </a:p>
        </p:txBody>
      </p:sp>
      <p:sp>
        <p:nvSpPr>
          <p:cNvPr id="4" name="Date Placeholder 3">
            <a:extLst>
              <a:ext uri="{FF2B5EF4-FFF2-40B4-BE49-F238E27FC236}">
                <a16:creationId xmlns:a16="http://schemas.microsoft.com/office/drawing/2014/main" id="{B70B0526-4938-4AA5-87F1-601790EE4A57}"/>
              </a:ext>
            </a:extLst>
          </p:cNvPr>
          <p:cNvSpPr>
            <a:spLocks noGrp="1"/>
          </p:cNvSpPr>
          <p:nvPr>
            <p:ph type="dt" sz="half" idx="10"/>
          </p:nvPr>
        </p:nvSpPr>
        <p:spPr/>
        <p:txBody>
          <a:bodyPr/>
          <a:lstStyle/>
          <a:p>
            <a:fld id="{AD6B6317-DC8E-43B5-BF21-F635A47AAE0C}" type="datetime1">
              <a:rPr lang="en-US" smtClean="0"/>
              <a:t>4/9/2018</a:t>
            </a:fld>
            <a:endParaRPr lang="en-US" dirty="0"/>
          </a:p>
        </p:txBody>
      </p:sp>
      <p:sp>
        <p:nvSpPr>
          <p:cNvPr id="5" name="Footer Placeholder 4">
            <a:extLst>
              <a:ext uri="{FF2B5EF4-FFF2-40B4-BE49-F238E27FC236}">
                <a16:creationId xmlns:a16="http://schemas.microsoft.com/office/drawing/2014/main" id="{67C63EE3-12BF-4995-B09D-F687791EFF5F}"/>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9B4F9483-CA38-45D2-AC08-A6D2C2EE1421}"/>
              </a:ext>
            </a:extLst>
          </p:cNvPr>
          <p:cNvSpPr>
            <a:spLocks noGrp="1"/>
          </p:cNvSpPr>
          <p:nvPr>
            <p:ph type="sldNum" sz="quarter" idx="12"/>
          </p:nvPr>
        </p:nvSpPr>
        <p:spPr/>
        <p:txBody>
          <a:bodyPr/>
          <a:lstStyle/>
          <a:p>
            <a:r>
              <a:rPr lang="en-US"/>
              <a:t>- </a:t>
            </a:r>
            <a:fld id="{B82CCC60-E8CD-4174-8B1A-7DF615B22EEF}" type="slidenum">
              <a:rPr lang="en-US" smtClean="0"/>
              <a:pPr/>
              <a:t>6</a:t>
            </a:fld>
            <a:r>
              <a:rPr lang="en-US"/>
              <a:t> -</a:t>
            </a:r>
            <a:endParaRPr lang="en-US" dirty="0"/>
          </a:p>
        </p:txBody>
      </p:sp>
      <p:pic>
        <p:nvPicPr>
          <p:cNvPr id="7" name="Picture 6">
            <a:extLst>
              <a:ext uri="{FF2B5EF4-FFF2-40B4-BE49-F238E27FC236}">
                <a16:creationId xmlns:a16="http://schemas.microsoft.com/office/drawing/2014/main" id="{CC93A855-C1F3-4D21-AD65-DF3B66A1F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7" y="1055697"/>
            <a:ext cx="8659433" cy="26387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57413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Cleaning &amp; Preparing Data</a:t>
            </a:r>
          </a:p>
        </p:txBody>
      </p:sp>
      <p:sp>
        <p:nvSpPr>
          <p:cNvPr id="3" name="Content Placeholder 2"/>
          <p:cNvSpPr>
            <a:spLocks noGrp="1"/>
          </p:cNvSpPr>
          <p:nvPr>
            <p:ph idx="1"/>
          </p:nvPr>
        </p:nvSpPr>
        <p:spPr/>
        <p:txBody>
          <a:bodyPr/>
          <a:lstStyle/>
          <a:p>
            <a:endParaRPr lang="en-US" dirty="0"/>
          </a:p>
          <a:p>
            <a:pPr algn="l"/>
            <a:endParaRPr lang="en-US" dirty="0"/>
          </a:p>
        </p:txBody>
      </p:sp>
      <p:sp>
        <p:nvSpPr>
          <p:cNvPr id="4" name="Date Placeholder 3">
            <a:extLst>
              <a:ext uri="{FF2B5EF4-FFF2-40B4-BE49-F238E27FC236}">
                <a16:creationId xmlns:a16="http://schemas.microsoft.com/office/drawing/2014/main" id="{B70B0526-4938-4AA5-87F1-601790EE4A57}"/>
              </a:ext>
            </a:extLst>
          </p:cNvPr>
          <p:cNvSpPr>
            <a:spLocks noGrp="1"/>
          </p:cNvSpPr>
          <p:nvPr>
            <p:ph type="dt" sz="half" idx="10"/>
          </p:nvPr>
        </p:nvSpPr>
        <p:spPr/>
        <p:txBody>
          <a:bodyPr/>
          <a:lstStyle/>
          <a:p>
            <a:fld id="{AD6B6317-DC8E-43B5-BF21-F635A47AAE0C}" type="datetime1">
              <a:rPr lang="en-US" smtClean="0"/>
              <a:t>4/9/2018</a:t>
            </a:fld>
            <a:endParaRPr lang="en-US" dirty="0"/>
          </a:p>
        </p:txBody>
      </p:sp>
      <p:sp>
        <p:nvSpPr>
          <p:cNvPr id="5" name="Footer Placeholder 4">
            <a:extLst>
              <a:ext uri="{FF2B5EF4-FFF2-40B4-BE49-F238E27FC236}">
                <a16:creationId xmlns:a16="http://schemas.microsoft.com/office/drawing/2014/main" id="{67C63EE3-12BF-4995-B09D-F687791EFF5F}"/>
              </a:ext>
            </a:extLst>
          </p:cNvPr>
          <p:cNvSpPr>
            <a:spLocks noGrp="1"/>
          </p:cNvSpPr>
          <p:nvPr>
            <p:ph type="ftr" sz="quarter" idx="11"/>
          </p:nvPr>
        </p:nvSpPr>
        <p:spPr/>
        <p:txBody>
          <a:bodyPr/>
          <a:lstStyle/>
          <a:p>
            <a:r>
              <a:rPr lang="en-US"/>
              <a:t>Restaurant Tourist Traps</a:t>
            </a:r>
            <a:endParaRPr lang="en-US" dirty="0"/>
          </a:p>
        </p:txBody>
      </p:sp>
      <p:sp>
        <p:nvSpPr>
          <p:cNvPr id="6" name="Slide Number Placeholder 5">
            <a:extLst>
              <a:ext uri="{FF2B5EF4-FFF2-40B4-BE49-F238E27FC236}">
                <a16:creationId xmlns:a16="http://schemas.microsoft.com/office/drawing/2014/main" id="{9B4F9483-CA38-45D2-AC08-A6D2C2EE1421}"/>
              </a:ext>
            </a:extLst>
          </p:cNvPr>
          <p:cNvSpPr>
            <a:spLocks noGrp="1"/>
          </p:cNvSpPr>
          <p:nvPr>
            <p:ph type="sldNum" sz="quarter" idx="12"/>
          </p:nvPr>
        </p:nvSpPr>
        <p:spPr/>
        <p:txBody>
          <a:bodyPr/>
          <a:lstStyle/>
          <a:p>
            <a:r>
              <a:rPr lang="en-US"/>
              <a:t>- </a:t>
            </a:r>
            <a:fld id="{B82CCC60-E8CD-4174-8B1A-7DF615B22EEF}" type="slidenum">
              <a:rPr lang="en-US" smtClean="0"/>
              <a:pPr/>
              <a:t>7</a:t>
            </a:fld>
            <a:r>
              <a:rPr lang="en-US"/>
              <a:t> -</a:t>
            </a:r>
            <a:endParaRPr lang="en-US" dirty="0"/>
          </a:p>
        </p:txBody>
      </p:sp>
      <p:pic>
        <p:nvPicPr>
          <p:cNvPr id="7" name="Picture 6">
            <a:extLst>
              <a:ext uri="{FF2B5EF4-FFF2-40B4-BE49-F238E27FC236}">
                <a16:creationId xmlns:a16="http://schemas.microsoft.com/office/drawing/2014/main" id="{4450ADD6-6EDC-468D-9335-DBD3DF9AE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09" y="980111"/>
            <a:ext cx="8640381" cy="167975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415CEB77-CEFB-4AA7-B347-888DD9F82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43" y="2992142"/>
            <a:ext cx="8640381" cy="12979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0644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Our Initial Observations</a:t>
            </a:r>
          </a:p>
        </p:txBody>
      </p:sp>
      <p:sp>
        <p:nvSpPr>
          <p:cNvPr id="5" name="Date Placeholder 4">
            <a:extLst>
              <a:ext uri="{FF2B5EF4-FFF2-40B4-BE49-F238E27FC236}">
                <a16:creationId xmlns:a16="http://schemas.microsoft.com/office/drawing/2014/main" id="{0F485658-4F80-42C0-A0F4-DA187975DDCF}"/>
              </a:ext>
            </a:extLst>
          </p:cNvPr>
          <p:cNvSpPr>
            <a:spLocks noGrp="1"/>
          </p:cNvSpPr>
          <p:nvPr>
            <p:ph type="dt" sz="half" idx="10"/>
          </p:nvPr>
        </p:nvSpPr>
        <p:spPr/>
        <p:txBody>
          <a:bodyPr/>
          <a:lstStyle/>
          <a:p>
            <a:fld id="{7CECF663-13BD-4229-B434-88A69FF8F8CB}" type="datetime1">
              <a:rPr lang="en-US" smtClean="0"/>
              <a:t>4/9/2018</a:t>
            </a:fld>
            <a:endParaRPr lang="en-US" dirty="0"/>
          </a:p>
        </p:txBody>
      </p:sp>
      <p:sp>
        <p:nvSpPr>
          <p:cNvPr id="6" name="Footer Placeholder 5">
            <a:extLst>
              <a:ext uri="{FF2B5EF4-FFF2-40B4-BE49-F238E27FC236}">
                <a16:creationId xmlns:a16="http://schemas.microsoft.com/office/drawing/2014/main" id="{A3053109-2710-4784-BE72-E9338C12AC77}"/>
              </a:ext>
            </a:extLst>
          </p:cNvPr>
          <p:cNvSpPr>
            <a:spLocks noGrp="1"/>
          </p:cNvSpPr>
          <p:nvPr>
            <p:ph type="ftr" sz="quarter" idx="11"/>
          </p:nvPr>
        </p:nvSpPr>
        <p:spPr/>
        <p:txBody>
          <a:bodyPr/>
          <a:lstStyle/>
          <a:p>
            <a:r>
              <a:rPr lang="en-US"/>
              <a:t>Restaurant Tourist Traps</a:t>
            </a:r>
            <a:endParaRPr lang="en-US" dirty="0"/>
          </a:p>
        </p:txBody>
      </p:sp>
      <p:sp>
        <p:nvSpPr>
          <p:cNvPr id="7" name="Slide Number Placeholder 6">
            <a:extLst>
              <a:ext uri="{FF2B5EF4-FFF2-40B4-BE49-F238E27FC236}">
                <a16:creationId xmlns:a16="http://schemas.microsoft.com/office/drawing/2014/main" id="{04723B72-5B32-422C-A158-D52982662865}"/>
              </a:ext>
            </a:extLst>
          </p:cNvPr>
          <p:cNvSpPr>
            <a:spLocks noGrp="1"/>
          </p:cNvSpPr>
          <p:nvPr>
            <p:ph type="sldNum" sz="quarter" idx="12"/>
          </p:nvPr>
        </p:nvSpPr>
        <p:spPr/>
        <p:txBody>
          <a:bodyPr/>
          <a:lstStyle/>
          <a:p>
            <a:r>
              <a:rPr lang="en-US"/>
              <a:t>- </a:t>
            </a:r>
            <a:fld id="{B82CCC60-E8CD-4174-8B1A-7DF615B22EEF}" type="slidenum">
              <a:rPr lang="en-US" smtClean="0"/>
              <a:pPr/>
              <a:t>8</a:t>
            </a:fld>
            <a:r>
              <a:rPr lang="en-US"/>
              <a:t> -</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72" y="918219"/>
            <a:ext cx="2928297" cy="1771440"/>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505" y="1340110"/>
            <a:ext cx="4304865" cy="2921159"/>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66" y="2777379"/>
            <a:ext cx="2651708" cy="18615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543088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Analysis Coding</a:t>
            </a:r>
          </a:p>
        </p:txBody>
      </p:sp>
      <p:sp>
        <p:nvSpPr>
          <p:cNvPr id="6" name="Date Placeholder 5">
            <a:extLst>
              <a:ext uri="{FF2B5EF4-FFF2-40B4-BE49-F238E27FC236}">
                <a16:creationId xmlns:a16="http://schemas.microsoft.com/office/drawing/2014/main" id="{E7AA4BE7-9213-4A69-BDE5-D45808E5C18B}"/>
              </a:ext>
            </a:extLst>
          </p:cNvPr>
          <p:cNvSpPr>
            <a:spLocks noGrp="1"/>
          </p:cNvSpPr>
          <p:nvPr>
            <p:ph type="dt" sz="half" idx="10"/>
          </p:nvPr>
        </p:nvSpPr>
        <p:spPr/>
        <p:txBody>
          <a:bodyPr/>
          <a:lstStyle/>
          <a:p>
            <a:fld id="{F81815DE-EB5E-4B57-9544-23456D8BC48C}" type="datetime1">
              <a:rPr lang="en-US" smtClean="0"/>
              <a:t>4/9/2018</a:t>
            </a:fld>
            <a:endParaRPr lang="en-US" dirty="0"/>
          </a:p>
        </p:txBody>
      </p:sp>
      <p:sp>
        <p:nvSpPr>
          <p:cNvPr id="7" name="Footer Placeholder 6">
            <a:extLst>
              <a:ext uri="{FF2B5EF4-FFF2-40B4-BE49-F238E27FC236}">
                <a16:creationId xmlns:a16="http://schemas.microsoft.com/office/drawing/2014/main" id="{ECE3E733-DC21-4537-B32F-F8171BE89E19}"/>
              </a:ext>
            </a:extLst>
          </p:cNvPr>
          <p:cNvSpPr>
            <a:spLocks noGrp="1"/>
          </p:cNvSpPr>
          <p:nvPr>
            <p:ph type="ftr" sz="quarter" idx="11"/>
          </p:nvPr>
        </p:nvSpPr>
        <p:spPr/>
        <p:txBody>
          <a:bodyPr/>
          <a:lstStyle/>
          <a:p>
            <a:r>
              <a:rPr lang="en-US"/>
              <a:t>Restaurant Tourist Traps</a:t>
            </a:r>
            <a:endParaRPr lang="en-US" dirty="0"/>
          </a:p>
        </p:txBody>
      </p:sp>
      <p:sp>
        <p:nvSpPr>
          <p:cNvPr id="8" name="Slide Number Placeholder 7">
            <a:extLst>
              <a:ext uri="{FF2B5EF4-FFF2-40B4-BE49-F238E27FC236}">
                <a16:creationId xmlns:a16="http://schemas.microsoft.com/office/drawing/2014/main" id="{F31D6E38-F2B2-4434-89AB-690B879A8A4E}"/>
              </a:ext>
            </a:extLst>
          </p:cNvPr>
          <p:cNvSpPr>
            <a:spLocks noGrp="1"/>
          </p:cNvSpPr>
          <p:nvPr>
            <p:ph type="sldNum" sz="quarter" idx="12"/>
          </p:nvPr>
        </p:nvSpPr>
        <p:spPr/>
        <p:txBody>
          <a:bodyPr/>
          <a:lstStyle/>
          <a:p>
            <a:r>
              <a:rPr lang="en-US"/>
              <a:t>- </a:t>
            </a:r>
            <a:fld id="{B82CCC60-E8CD-4174-8B1A-7DF615B22EEF}" type="slidenum">
              <a:rPr lang="en-US" smtClean="0"/>
              <a:pPr/>
              <a:t>9</a:t>
            </a:fld>
            <a:r>
              <a:rPr lang="en-US"/>
              <a:t> -</a:t>
            </a:r>
            <a:endParaRPr lang="en-US" dirty="0"/>
          </a:p>
        </p:txBody>
      </p:sp>
      <p:sp>
        <p:nvSpPr>
          <p:cNvPr id="9" name="Text Placeholder 8">
            <a:extLst>
              <a:ext uri="{FF2B5EF4-FFF2-40B4-BE49-F238E27FC236}">
                <a16:creationId xmlns:a16="http://schemas.microsoft.com/office/drawing/2014/main" id="{FA8E32A5-69A4-4E2E-BECD-4A9B142F4EBE}"/>
              </a:ext>
            </a:extLst>
          </p:cNvPr>
          <p:cNvSpPr>
            <a:spLocks noGrp="1"/>
          </p:cNvSpPr>
          <p:nvPr>
            <p:ph type="body" sz="quarter" idx="13"/>
          </p:nvPr>
        </p:nvSpPr>
        <p:spPr>
          <a:xfrm>
            <a:off x="441325" y="1141549"/>
            <a:ext cx="8245475" cy="458788"/>
          </a:xfrm>
        </p:spPr>
        <p:txBody>
          <a:bodyPr/>
          <a:lstStyle/>
          <a:p>
            <a:r>
              <a:rPr lang="en-US" sz="2400" dirty="0"/>
              <a:t>Sample Code for Plotting Graphs</a:t>
            </a:r>
          </a:p>
        </p:txBody>
      </p:sp>
      <p:pic>
        <p:nvPicPr>
          <p:cNvPr id="5" name="Picture 4">
            <a:extLst>
              <a:ext uri="{FF2B5EF4-FFF2-40B4-BE49-F238E27FC236}">
                <a16:creationId xmlns:a16="http://schemas.microsoft.com/office/drawing/2014/main" id="{8D8D22E0-DB81-4976-87D1-567AB52D3F67}"/>
              </a:ext>
            </a:extLst>
          </p:cNvPr>
          <p:cNvPicPr>
            <a:picLocks noChangeAspect="1"/>
          </p:cNvPicPr>
          <p:nvPr/>
        </p:nvPicPr>
        <p:blipFill rotWithShape="1">
          <a:blip r:embed="rId3"/>
          <a:srcRect l="2138" r="1348" b="56537"/>
          <a:stretch/>
        </p:blipFill>
        <p:spPr>
          <a:xfrm>
            <a:off x="1677505" y="1911388"/>
            <a:ext cx="5396460" cy="2595981"/>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rotWithShape="1">
          <a:blip r:embed="rId3"/>
          <a:srcRect t="46660" r="5918"/>
          <a:stretch/>
        </p:blipFill>
        <p:spPr>
          <a:xfrm>
            <a:off x="5640935" y="1690209"/>
            <a:ext cx="2212018" cy="13396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72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TotalTime>
  <Words>1547</Words>
  <Application>Microsoft Office PowerPoint</Application>
  <PresentationFormat>On-screen Show (16:9)</PresentationFormat>
  <Paragraphs>168</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Courier New</vt:lpstr>
      <vt:lpstr>Wingdings</vt:lpstr>
      <vt:lpstr>Office Theme</vt:lpstr>
      <vt:lpstr> Restaurant Tourist Traps</vt:lpstr>
      <vt:lpstr>Our Motivation</vt:lpstr>
      <vt:lpstr>Research &amp; Analysis</vt:lpstr>
      <vt:lpstr>Our Steps For Analysis</vt:lpstr>
      <vt:lpstr>Gathering The Data</vt:lpstr>
      <vt:lpstr>Cleaning &amp; Preparing Data</vt:lpstr>
      <vt:lpstr>Cleaning &amp; Preparing Data</vt:lpstr>
      <vt:lpstr>Our Initial Observations</vt:lpstr>
      <vt:lpstr>Data Analysis Coding</vt:lpstr>
      <vt:lpstr>Other Graphing Results</vt:lpstr>
      <vt:lpstr>Other Graphing Results</vt:lpstr>
      <vt:lpstr>Other Graphing Results</vt:lpstr>
      <vt:lpstr>Our Conclusions</vt:lpstr>
      <vt:lpstr>Analysis Post Mortem</vt:lpstr>
      <vt:lpstr>Analysis Post Mortem</vt:lpstr>
      <vt:lpstr>Analysis Post Mortem</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Patricia Rollins</cp:lastModifiedBy>
  <cp:revision>275</cp:revision>
  <dcterms:created xsi:type="dcterms:W3CDTF">2013-08-21T19:17:07Z</dcterms:created>
  <dcterms:modified xsi:type="dcterms:W3CDTF">2018-04-10T03:46:49Z</dcterms:modified>
</cp:coreProperties>
</file>