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
 <Relationship Id="rId3" Type="http://schemas.openxmlformats.org/package/2006/relationships/metadata/core-properties" Target="docProps/core.xml" />
 <Relationship Id="rId1" Type="http://schemas.openxmlformats.org/officeDocument/2006/relationships/officeDocument" Target="ppt/presentation.xml" />
 <Relationship Id="rId4" Type="http://schemas.openxmlformats.org/officeDocument/2006/relationships/extended-properties" Target="docProps/app.xml" 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1430000" cy="6007100"/>
  <p:notesSz cx="6858000" cy="9144000"/>
  <p:defaultTextStyle>
    <a:defPPr>
      <a:defRPr lang="en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4" y="-72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 />
 <Relationship Id="rId2" Type="http://schemas.openxmlformats.org/officeDocument/2006/relationships/slide" Target="slides/slide1.xml" />
 <Relationship Id="rId3" Type="http://schemas.openxmlformats.org/officeDocument/2006/relationships/slide" Target="slides/slide2.xml" />
 <Relationship Id="rId4" Type="http://schemas.openxmlformats.org/officeDocument/2006/relationships/slide" Target="slides/slide3.xml" />
 <Relationship Id="rId5" Type="http://schemas.openxmlformats.org/officeDocument/2006/relationships/slide" Target="slides/slide4.xml" />
 <Relationship Id="rId6" Type="http://schemas.openxmlformats.org/officeDocument/2006/relationships/slide" Target="slides/slide5.xml" />
 <Relationship Id="rId7" Type="http://schemas.openxmlformats.org/officeDocument/2006/relationships/slide" Target="slides/slide6.xml" />
 <Relationship Id="rId8" Type="http://schemas.openxmlformats.org/officeDocument/2006/relationships/slide" Target="slides/slide7.xml" />
 <Relationship Id="rId9" Type="http://schemas.openxmlformats.org/officeDocument/2006/relationships/slide" Target="slides/slide8.xml" />
 <Relationship Id="rId10" Type="http://schemas.openxmlformats.org/officeDocument/2006/relationships/presProps" Target="presProps.xml" />
 <Relationship Id="rId11" Type="http://schemas.openxmlformats.org/officeDocument/2006/relationships/viewProps" Target="viewProps.xml" />
 <Relationship Id="rId12" Type="http://schemas.openxmlformats.org/officeDocument/2006/relationships/theme" Target="theme/theme1.xml" />
 <Relationship Id="rId13" Type="http://schemas.openxmlformats.org/officeDocument/2006/relationships/tableStyles" Target="tableStyles.xml" 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.jpeg" 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.jpeg" 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.jpeg" 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.jpeg" 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.jpeg" 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.jpeg" 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.jpeg" 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.jpeg" 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5994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130300" y="876300"/>
            <a:ext cx="10299700" cy="168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900"/>
              </a:lnSpc>
            </a:pPr>
            <a:r>
              <a:rPr lang="en-CA" sz="4556" smtClean="0">
                <a:solidFill>
                  <a:srgbClr val="C6BEED"/>
                </a:solidFill>
                <a:latin typeface="Arial"/>
                <a:cs typeface="Arial"/>
              </a:rPr>
              <a:t>Dragases Zayed Federation DTP:</a:t>
            </a:r>
            <a:br>
              <a:rPr lang="en-CA" sz="4556" smtClean="0">
                <a:solidFill>
                  <a:srgbClr val="000000"/>
                </a:solidFill>
                <a:latin typeface="Times New Roman"/>
              </a:rPr>
            </a:br>
            <a:r>
              <a:rPr lang="en-CA" sz="4556" smtClean="0">
                <a:solidFill>
                  <a:srgbClr val="C6BEED"/>
                </a:solidFill>
                <a:latin typeface="Arial"/>
                <a:cs typeface="Arial"/>
              </a:rPr>
              <a:t>A Financial Market Network</a:t>
            </a:r>
          </a:p>
          <a:p>
            <a:pPr>
              <a:lnSpc>
                <a:spcPts val="5900"/>
              </a:lnSpc>
            </a:pPr>
            <a:endParaRPr lang="en-CA" sz="455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30300" y="2667000"/>
            <a:ext cx="10299700" cy="173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25"/>
              </a:lnSpc>
            </a:pP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This report introduces the Dragases Zayed Federation DTP, the world's first financial market network. It employs Proof of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Stake (POS) Sharding Quantitative investment software suite with a currency algorithm designed by Mr. Jonathan B.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Samuel. The network will enable commerce overseas using the internet, acting as a financial bridge for digital capital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market economies. Both sovereign and internet native. This infrastructure project aims to benefit the global economy,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and we address world governments through various international organizations to make this happen.</a:t>
            </a:r>
          </a:p>
          <a:p>
            <a:pPr>
              <a:lnSpc>
                <a:spcPts val="2725"/>
              </a:lnSpc>
            </a:pPr>
            <a:endParaRPr lang="en-CA" sz="151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36700" y="4711700"/>
            <a:ext cx="98933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775" b="1" spc="-20" smtClean="0">
                <a:solidFill>
                  <a:srgbClr val="D9D8E8"/>
                </a:solidFill>
                <a:latin typeface="Arial Bold"/>
                <a:cs typeface="Arial Bold"/>
              </a:rPr>
              <a:t>by Jonathan Samuel</a:t>
            </a:r>
          </a:p>
          <a:p>
            <a:pPr>
              <a:lnSpc>
                <a:spcPts val="2185"/>
              </a:lnSpc>
            </a:pPr>
            <a:endParaRPr lang="en-CA" sz="1898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5994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130300" y="1333500"/>
            <a:ext cx="102997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CA" sz="3796" smtClean="0">
                <a:solidFill>
                  <a:srgbClr val="C6BEED"/>
                </a:solidFill>
                <a:latin typeface="Arial"/>
                <a:cs typeface="Arial"/>
              </a:rPr>
              <a:t>Introduction: Meet the Father of</a:t>
            </a:r>
            <a:br>
              <a:rPr lang="en-CA" sz="3796" smtClean="0">
                <a:solidFill>
                  <a:srgbClr val="000000"/>
                </a:solidFill>
                <a:latin typeface="Times New Roman"/>
              </a:rPr>
            </a:br>
            <a:r>
              <a:rPr lang="en-CA" sz="3796" smtClean="0">
                <a:solidFill>
                  <a:srgbClr val="C6BEED"/>
                </a:solidFill>
                <a:latin typeface="Arial"/>
                <a:cs typeface="Arial"/>
              </a:rPr>
              <a:t>Dragases Zayed Federation DTP</a:t>
            </a:r>
          </a:p>
          <a:p>
            <a:pPr>
              <a:lnSpc>
                <a:spcPts val="5000"/>
              </a:lnSpc>
            </a:pPr>
            <a:endParaRPr lang="en-CA" sz="379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22400" y="3352800"/>
            <a:ext cx="10007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412" spc="-20" smtClean="0">
                <a:solidFill>
                  <a:srgbClr val="D9D8E8"/>
                </a:solidFill>
                <a:latin typeface="Arial"/>
                <a:cs typeface="Arial"/>
              </a:rPr>
              <a:t>“My name is Jonathan B. Samuel and I am a self-taught Financial Engineer, Data Scientist, Writer, Entrepreneur,</a:t>
            </a:r>
          </a:p>
          <a:p>
            <a:pPr>
              <a:lnSpc>
                <a:spcPts val="1725"/>
              </a:lnSpc>
            </a:pPr>
            <a:endParaRPr lang="en-CA" sz="151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22400" y="3606800"/>
            <a:ext cx="100076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Consultant, and avid learner. I have developed an algorithm and software design for a digital financial trade pipeline,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providing private market access as investors carry capital into our own cuts of markets cornered by the algorithm.”</a:t>
            </a:r>
          </a:p>
          <a:p>
            <a:pPr>
              <a:lnSpc>
                <a:spcPts val="2700"/>
              </a:lnSpc>
            </a:pPr>
            <a:endParaRPr lang="en-CA" sz="1518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85090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130300" y="469900"/>
            <a:ext cx="102997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CA" sz="3796" smtClean="0">
                <a:solidFill>
                  <a:srgbClr val="C6BEED"/>
                </a:solidFill>
                <a:latin typeface="Arial"/>
                <a:cs typeface="Arial"/>
              </a:rPr>
              <a:t>The Algorithm Base Code: How It</a:t>
            </a:r>
            <a:br>
              <a:rPr lang="en-CA" sz="3796" smtClean="0">
                <a:solidFill>
                  <a:srgbClr val="000000"/>
                </a:solidFill>
                <a:latin typeface="Times New Roman"/>
              </a:rPr>
            </a:br>
            <a:r>
              <a:rPr lang="en-CA" sz="3796" smtClean="0">
                <a:solidFill>
                  <a:srgbClr val="C6BEED"/>
                </a:solidFill>
                <a:latin typeface="Arial"/>
                <a:cs typeface="Arial"/>
              </a:rPr>
              <a:t>Works</a:t>
            </a:r>
          </a:p>
          <a:p>
            <a:pPr>
              <a:lnSpc>
                <a:spcPts val="5000"/>
              </a:lnSpc>
            </a:pPr>
            <a:endParaRPr lang="en-CA" sz="379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30300" y="2311400"/>
            <a:ext cx="31115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77" smtClean="0">
                <a:solidFill>
                  <a:srgbClr val="C6BEED"/>
                </a:solidFill>
                <a:latin typeface="Arial"/>
                <a:cs typeface="Arial"/>
              </a:rPr>
              <a:t>Credit Worthiness</a:t>
            </a:r>
          </a:p>
          <a:p>
            <a:pPr>
              <a:lnSpc>
                <a:spcPts val="2645"/>
              </a:lnSpc>
            </a:pPr>
            <a:endParaRPr lang="en-CA" sz="2277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30300" y="2832100"/>
            <a:ext cx="3111500" cy="274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The algorithm determines the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legitimacy of those who are going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to borrow credit from creditors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using credit worthiness. This way,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we ensure that borrowers don't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default on their loans, keeping the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creditors' interests protected while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enabling economic growth.</a:t>
            </a:r>
          </a:p>
          <a:p>
            <a:pPr>
              <a:lnSpc>
                <a:spcPts val="2730"/>
              </a:lnSpc>
            </a:pPr>
            <a:endParaRPr lang="en-CA" sz="151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343400" y="2273300"/>
            <a:ext cx="3111500" cy="850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277" smtClean="0">
                <a:solidFill>
                  <a:srgbClr val="C6BEED"/>
                </a:solidFill>
                <a:latin typeface="Arial"/>
                <a:cs typeface="Arial"/>
              </a:rPr>
              <a:t>Investment</a:t>
            </a:r>
            <a:br>
              <a:rPr lang="en-CA" sz="2277" smtClean="0">
                <a:solidFill>
                  <a:srgbClr val="000000"/>
                </a:solidFill>
                <a:latin typeface="Times New Roman"/>
              </a:rPr>
            </a:br>
            <a:r>
              <a:rPr lang="en-CA" sz="2277" smtClean="0">
                <a:solidFill>
                  <a:srgbClr val="C6BEED"/>
                </a:solidFill>
                <a:latin typeface="Arial"/>
                <a:cs typeface="Arial"/>
              </a:rPr>
              <a:t>Worthiness</a:t>
            </a:r>
          </a:p>
          <a:p>
            <a:pPr>
              <a:lnSpc>
                <a:spcPts val="3000"/>
              </a:lnSpc>
            </a:pPr>
            <a:endParaRPr lang="en-CA" sz="227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343400" y="3200400"/>
            <a:ext cx="31115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Historical financial health analysis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specific to leading emerging</a:t>
            </a:r>
          </a:p>
          <a:p>
            <a:pPr>
              <a:lnSpc>
                <a:spcPts val="2775"/>
              </a:lnSpc>
            </a:pPr>
            <a:endParaRPr lang="en-CA" sz="151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343400" y="3898900"/>
            <a:ext cx="3111500" cy="100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market nations within the dataset,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mobility of credit and liquidity to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20" smtClean="0">
                <a:solidFill>
                  <a:srgbClr val="D9D8E8"/>
                </a:solidFill>
                <a:latin typeface="Arial"/>
                <a:cs typeface="Arial"/>
              </a:rPr>
              <a:t>the nations of our analysis, and</a:t>
            </a:r>
          </a:p>
          <a:p>
            <a:pPr>
              <a:lnSpc>
                <a:spcPts val="2725"/>
              </a:lnSpc>
            </a:pPr>
            <a:endParaRPr lang="en-CA" sz="151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343400" y="4940300"/>
            <a:ext cx="31115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understanding a nation's financial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past are the core steps to</a:t>
            </a:r>
          </a:p>
          <a:p>
            <a:pPr>
              <a:lnSpc>
                <a:spcPts val="2740"/>
              </a:lnSpc>
            </a:pPr>
            <a:endParaRPr lang="en-CA" sz="151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343400" y="5626100"/>
            <a:ext cx="31115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determine a nation's investment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worthiness.</a:t>
            </a:r>
          </a:p>
          <a:p>
            <a:pPr>
              <a:lnSpc>
                <a:spcPts val="2740"/>
              </a:lnSpc>
            </a:pPr>
            <a:endParaRPr lang="en-CA" sz="151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569200" y="2273300"/>
            <a:ext cx="3746500" cy="850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CA" sz="2277" smtClean="0">
                <a:solidFill>
                  <a:srgbClr val="C6BEED"/>
                </a:solidFill>
                <a:latin typeface="Arial"/>
                <a:cs typeface="Arial"/>
              </a:rPr>
              <a:t>Foreign-Direct</a:t>
            </a:r>
            <a:br>
              <a:rPr lang="en-CA" sz="2277" smtClean="0">
                <a:solidFill>
                  <a:srgbClr val="000000"/>
                </a:solidFill>
                <a:latin typeface="Times New Roman"/>
              </a:rPr>
            </a:br>
            <a:r>
              <a:rPr lang="en-CA" sz="2277" smtClean="0">
                <a:solidFill>
                  <a:srgbClr val="C6BEED"/>
                </a:solidFill>
                <a:latin typeface="Arial"/>
                <a:cs typeface="Arial"/>
              </a:rPr>
              <a:t>Investment</a:t>
            </a:r>
          </a:p>
          <a:p>
            <a:pPr>
              <a:lnSpc>
                <a:spcPts val="3000"/>
              </a:lnSpc>
            </a:pPr>
            <a:endParaRPr lang="en-CA" sz="2277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569200" y="3073400"/>
            <a:ext cx="37465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77" smtClean="0">
                <a:solidFill>
                  <a:srgbClr val="C6BEED"/>
                </a:solidFill>
                <a:latin typeface="Arial"/>
                <a:cs typeface="Arial"/>
              </a:rPr>
              <a:t>Opportunities</a:t>
            </a:r>
          </a:p>
          <a:p>
            <a:pPr>
              <a:lnSpc>
                <a:spcPts val="2645"/>
              </a:lnSpc>
            </a:pPr>
            <a:endParaRPr lang="en-CA" sz="2277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569200" y="3581400"/>
            <a:ext cx="3746500" cy="100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The administration of any nation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drives towards creating business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opportunities that support its</a:t>
            </a:r>
          </a:p>
          <a:p>
            <a:pPr>
              <a:lnSpc>
                <a:spcPts val="2735"/>
              </a:lnSpc>
            </a:pPr>
            <a:endParaRPr lang="en-CA" sz="1518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569200" y="4622800"/>
            <a:ext cx="3746500" cy="240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economy internally as well as for its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citizenry, but this becomes more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profitable if used to create a driving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force to welcome Foreign-Direct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Investment (FDIs) into its financial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20" smtClean="0">
                <a:solidFill>
                  <a:srgbClr val="D9D8E8"/>
                </a:solidFill>
                <a:latin typeface="Arial"/>
                <a:cs typeface="Arial"/>
              </a:rPr>
              <a:t>markets. By improving access and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20" smtClean="0">
                <a:solidFill>
                  <a:srgbClr val="D9D8E8"/>
                </a:solidFill>
                <a:latin typeface="Arial"/>
                <a:cs typeface="Arial"/>
              </a:rPr>
              <a:t>mobility, Dragases DTP aims to</a:t>
            </a:r>
          </a:p>
          <a:p>
            <a:pPr>
              <a:lnSpc>
                <a:spcPts val="2730"/>
              </a:lnSpc>
            </a:pPr>
            <a:endParaRPr lang="en-CA" sz="1518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569200" y="7048500"/>
            <a:ext cx="37465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increase FDIs' flow improving our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20" smtClean="0">
                <a:solidFill>
                  <a:srgbClr val="D9D8E8"/>
                </a:solidFill>
                <a:latin typeface="Arial"/>
                <a:cs typeface="Arial"/>
              </a:rPr>
              <a:t>economy in the process.</a:t>
            </a:r>
          </a:p>
          <a:p>
            <a:pPr>
              <a:lnSpc>
                <a:spcPts val="2745"/>
              </a:lnSpc>
            </a:pPr>
            <a:endParaRPr lang="en-CA" sz="1518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82931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130300" y="457200"/>
            <a:ext cx="102997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CA" sz="3796" smtClean="0">
                <a:solidFill>
                  <a:srgbClr val="C6BEED"/>
                </a:solidFill>
                <a:latin typeface="Arial"/>
                <a:cs typeface="Arial"/>
              </a:rPr>
              <a:t>The Dataset: Africa, Economic,</a:t>
            </a:r>
            <a:br>
              <a:rPr lang="en-CA" sz="3796" smtClean="0">
                <a:solidFill>
                  <a:srgbClr val="000000"/>
                </a:solidFill>
                <a:latin typeface="Times New Roman"/>
              </a:rPr>
            </a:br>
            <a:r>
              <a:rPr lang="en-CA" sz="3796" smtClean="0">
                <a:solidFill>
                  <a:srgbClr val="C6BEED"/>
                </a:solidFill>
                <a:latin typeface="Arial"/>
                <a:cs typeface="Arial"/>
              </a:rPr>
              <a:t>Banking and Systemic Data</a:t>
            </a:r>
          </a:p>
          <a:p>
            <a:pPr>
              <a:lnSpc>
                <a:spcPts val="5000"/>
              </a:lnSpc>
            </a:pPr>
            <a:endParaRPr lang="en-CA" sz="379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30300" y="2235200"/>
            <a:ext cx="102997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290" spc="-10" smtClean="0">
                <a:solidFill>
                  <a:srgbClr val="D9D8E8"/>
                </a:solidFill>
                <a:latin typeface="Arial"/>
                <a:cs typeface="Arial"/>
              </a:rPr>
              <a:t>We used a dataset provided by Kaggle under the title "Africa Economic, Banking and Systemic Data (Data on the</a:t>
            </a:r>
          </a:p>
          <a:p>
            <a:pPr>
              <a:lnSpc>
                <a:spcPts val="1725"/>
              </a:lnSpc>
            </a:pPr>
            <a:endParaRPr lang="en-CA" sz="151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30300" y="2578100"/>
            <a:ext cx="102997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290" spc="-10" smtClean="0">
                <a:solidFill>
                  <a:srgbClr val="D9D8E8"/>
                </a:solidFill>
                <a:latin typeface="Arial"/>
                <a:cs typeface="Arial"/>
              </a:rPr>
              <a:t>Economic and Financial Crises in 13 African countries from 1860 to 2014)." Where we analyzed thirteen African states</a:t>
            </a:r>
          </a:p>
          <a:p>
            <a:pPr>
              <a:lnSpc>
                <a:spcPts val="1725"/>
              </a:lnSpc>
            </a:pPr>
            <a:endParaRPr lang="en-CA" sz="151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30300" y="2832100"/>
            <a:ext cx="102997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290" spc="-10" smtClean="0">
                <a:solidFill>
                  <a:srgbClr val="D9D8E8"/>
                </a:solidFill>
                <a:latin typeface="Arial"/>
                <a:cs typeface="Arial"/>
              </a:rPr>
              <a:t>and compiled the values assigned to the following variables. These variables helped us to determine the original source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290" spc="-10" smtClean="0">
                <a:solidFill>
                  <a:srgbClr val="D9D8E8"/>
                </a:solidFill>
                <a:latin typeface="Arial"/>
                <a:cs typeface="Arial"/>
              </a:rPr>
              <a:t>of low credit mobility and took precautions to avoid it in our soon-to-be-implemented financial market network.</a:t>
            </a:r>
          </a:p>
          <a:p>
            <a:pPr>
              <a:lnSpc>
                <a:spcPts val="2700"/>
              </a:lnSpc>
            </a:pPr>
            <a:endParaRPr lang="en-CA" sz="151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33500" y="4013200"/>
            <a:ext cx="609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290" spc="-10" smtClean="0">
                <a:solidFill>
                  <a:srgbClr val="D9D8E8"/>
                </a:solidFill>
                <a:latin typeface="Arial"/>
                <a:cs typeface="Arial"/>
              </a:rPr>
              <a:t>Year</a:t>
            </a:r>
          </a:p>
          <a:p>
            <a:pPr>
              <a:lnSpc>
                <a:spcPts val="1725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3619500" y="4013200"/>
            <a:ext cx="1371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290" spc="-10" smtClean="0">
                <a:solidFill>
                  <a:srgbClr val="D9D8E8"/>
                </a:solidFill>
                <a:latin typeface="Arial"/>
                <a:cs typeface="Arial"/>
              </a:rPr>
              <a:t>Banking_Crisis</a:t>
            </a:r>
          </a:p>
          <a:p>
            <a:pPr>
              <a:lnSpc>
                <a:spcPts val="1725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5905500" y="4013200"/>
            <a:ext cx="9017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290" spc="-10" smtClean="0">
                <a:solidFill>
                  <a:srgbClr val="D9D8E8"/>
                </a:solidFill>
                <a:latin typeface="Arial"/>
                <a:cs typeface="Arial"/>
              </a:rPr>
              <a:t>Inflation</a:t>
            </a:r>
          </a:p>
          <a:p>
            <a:pPr>
              <a:lnSpc>
                <a:spcPts val="1725"/>
              </a:lnSpc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8191500" y="4013200"/>
            <a:ext cx="2019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290" spc="-10" smtClean="0">
                <a:solidFill>
                  <a:srgbClr val="D9D8E8"/>
                </a:solidFill>
                <a:latin typeface="Arial"/>
                <a:cs typeface="Arial"/>
              </a:rPr>
              <a:t>GDP_weighted_default</a:t>
            </a:r>
          </a:p>
          <a:p>
            <a:pPr>
              <a:lnSpc>
                <a:spcPts val="1725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1333500" y="4673600"/>
            <a:ext cx="635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290" spc="-10" smtClean="0">
                <a:solidFill>
                  <a:srgbClr val="D9D8E8"/>
                </a:solidFill>
                <a:latin typeface="Arial"/>
                <a:cs typeface="Arial"/>
              </a:rPr>
              <a:t>1860</a:t>
            </a:r>
          </a:p>
          <a:p>
            <a:pPr>
              <a:lnSpc>
                <a:spcPts val="1725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3619500" y="4673600"/>
            <a:ext cx="495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290" spc="-10" smtClean="0">
                <a:solidFill>
                  <a:srgbClr val="D9D8E8"/>
                </a:solidFill>
                <a:latin typeface="Arial"/>
                <a:cs typeface="Arial"/>
              </a:rPr>
              <a:t>No</a:t>
            </a:r>
          </a:p>
          <a:p>
            <a:pPr>
              <a:lnSpc>
                <a:spcPts val="1725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5905500" y="4673600"/>
            <a:ext cx="1003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290" spc="-10" smtClean="0">
                <a:solidFill>
                  <a:srgbClr val="D9D8E8"/>
                </a:solidFill>
                <a:latin typeface="Arial"/>
                <a:cs typeface="Arial"/>
              </a:rPr>
              <a:t>-0.04645</a:t>
            </a:r>
          </a:p>
          <a:p>
            <a:pPr>
              <a:lnSpc>
                <a:spcPts val="1725"/>
              </a:lnSpc>
            </a:pPr>
          </a:p>
        </p:txBody>
      </p:sp>
      <p:sp>
        <p:nvSpPr>
          <p:cNvPr id="13" name="TextBox 13"/>
          <p:cNvSpPr txBox="1"/>
          <p:nvPr/>
        </p:nvSpPr>
        <p:spPr>
          <a:xfrm>
            <a:off x="8191500" y="4673600"/>
            <a:ext cx="381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290" spc="-10" smtClean="0">
                <a:solidFill>
                  <a:srgbClr val="D9D8E8"/>
                </a:solidFill>
                <a:latin typeface="Arial"/>
                <a:cs typeface="Arial"/>
              </a:rPr>
              <a:t>0</a:t>
            </a:r>
          </a:p>
          <a:p>
            <a:pPr>
              <a:lnSpc>
                <a:spcPts val="1725"/>
              </a:lnSpc>
            </a:pPr>
          </a:p>
        </p:txBody>
      </p:sp>
      <p:sp>
        <p:nvSpPr>
          <p:cNvPr id="14" name="TextBox 14"/>
          <p:cNvSpPr txBox="1"/>
          <p:nvPr/>
        </p:nvSpPr>
        <p:spPr>
          <a:xfrm>
            <a:off x="1333500" y="5334000"/>
            <a:ext cx="596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290" spc="-10" smtClean="0">
                <a:solidFill>
                  <a:srgbClr val="D9D8E8"/>
                </a:solidFill>
                <a:latin typeface="Arial"/>
                <a:cs typeface="Arial"/>
              </a:rPr>
              <a:t>1861</a:t>
            </a:r>
          </a:p>
          <a:p>
            <a:pPr>
              <a:lnSpc>
                <a:spcPts val="1725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3619500" y="5334000"/>
            <a:ext cx="495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290" spc="-10" smtClean="0">
                <a:solidFill>
                  <a:srgbClr val="D9D8E8"/>
                </a:solidFill>
                <a:latin typeface="Arial"/>
                <a:cs typeface="Arial"/>
              </a:rPr>
              <a:t>No</a:t>
            </a:r>
          </a:p>
          <a:p>
            <a:pPr>
              <a:lnSpc>
                <a:spcPts val="1725"/>
              </a:lnSpc>
            </a:pPr>
          </a:p>
        </p:txBody>
      </p:sp>
      <p:sp>
        <p:nvSpPr>
          <p:cNvPr id="16" name="TextBox 16"/>
          <p:cNvSpPr txBox="1"/>
          <p:nvPr/>
        </p:nvSpPr>
        <p:spPr>
          <a:xfrm>
            <a:off x="5905500" y="5334000"/>
            <a:ext cx="1003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290" spc="-10" smtClean="0">
                <a:solidFill>
                  <a:srgbClr val="D9D8E8"/>
                </a:solidFill>
                <a:latin typeface="Arial"/>
                <a:cs typeface="Arial"/>
              </a:rPr>
              <a:t>-0.04645</a:t>
            </a:r>
          </a:p>
          <a:p>
            <a:pPr>
              <a:lnSpc>
                <a:spcPts val="1725"/>
              </a:lnSpc>
            </a:pPr>
          </a:p>
        </p:txBody>
      </p:sp>
      <p:sp>
        <p:nvSpPr>
          <p:cNvPr id="17" name="TextBox 17"/>
          <p:cNvSpPr txBox="1"/>
          <p:nvPr/>
        </p:nvSpPr>
        <p:spPr>
          <a:xfrm>
            <a:off x="8191500" y="5334000"/>
            <a:ext cx="381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290" spc="-10" smtClean="0">
                <a:solidFill>
                  <a:srgbClr val="D9D8E8"/>
                </a:solidFill>
                <a:latin typeface="Arial"/>
                <a:cs typeface="Arial"/>
              </a:rPr>
              <a:t>0</a:t>
            </a:r>
          </a:p>
          <a:p>
            <a:pPr>
              <a:lnSpc>
                <a:spcPts val="1725"/>
              </a:lnSpc>
            </a:pPr>
          </a:p>
        </p:txBody>
      </p:sp>
      <p:sp>
        <p:nvSpPr>
          <p:cNvPr id="18" name="TextBox 18"/>
          <p:cNvSpPr txBox="1"/>
          <p:nvPr/>
        </p:nvSpPr>
        <p:spPr>
          <a:xfrm>
            <a:off x="1333500" y="5994400"/>
            <a:ext cx="622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290" spc="-10" smtClean="0">
                <a:solidFill>
                  <a:srgbClr val="D9D8E8"/>
                </a:solidFill>
                <a:latin typeface="Arial"/>
                <a:cs typeface="Arial"/>
              </a:rPr>
              <a:t>1862</a:t>
            </a:r>
          </a:p>
          <a:p>
            <a:pPr>
              <a:lnSpc>
                <a:spcPts val="1725"/>
              </a:lnSpc>
            </a:pPr>
          </a:p>
        </p:txBody>
      </p:sp>
      <p:sp>
        <p:nvSpPr>
          <p:cNvPr id="19" name="TextBox 19"/>
          <p:cNvSpPr txBox="1"/>
          <p:nvPr/>
        </p:nvSpPr>
        <p:spPr>
          <a:xfrm>
            <a:off x="3619500" y="5994400"/>
            <a:ext cx="495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290" spc="-10" smtClean="0">
                <a:solidFill>
                  <a:srgbClr val="D9D8E8"/>
                </a:solidFill>
                <a:latin typeface="Arial"/>
                <a:cs typeface="Arial"/>
              </a:rPr>
              <a:t>No</a:t>
            </a:r>
          </a:p>
          <a:p>
            <a:pPr>
              <a:lnSpc>
                <a:spcPts val="1725"/>
              </a:lnSpc>
            </a:pPr>
          </a:p>
        </p:txBody>
      </p:sp>
      <p:sp>
        <p:nvSpPr>
          <p:cNvPr id="20" name="TextBox 20"/>
          <p:cNvSpPr txBox="1"/>
          <p:nvPr/>
        </p:nvSpPr>
        <p:spPr>
          <a:xfrm>
            <a:off x="5905500" y="5994400"/>
            <a:ext cx="1003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290" spc="-10" smtClean="0">
                <a:solidFill>
                  <a:srgbClr val="D9D8E8"/>
                </a:solidFill>
                <a:latin typeface="Arial"/>
                <a:cs typeface="Arial"/>
              </a:rPr>
              <a:t>-0.04645</a:t>
            </a:r>
          </a:p>
          <a:p>
            <a:pPr>
              <a:lnSpc>
                <a:spcPts val="1725"/>
              </a:lnSpc>
            </a:pPr>
          </a:p>
        </p:txBody>
      </p:sp>
      <p:sp>
        <p:nvSpPr>
          <p:cNvPr id="21" name="TextBox 21"/>
          <p:cNvSpPr txBox="1"/>
          <p:nvPr/>
        </p:nvSpPr>
        <p:spPr>
          <a:xfrm>
            <a:off x="8191500" y="5994400"/>
            <a:ext cx="381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290" spc="-10" smtClean="0">
                <a:solidFill>
                  <a:srgbClr val="D9D8E8"/>
                </a:solidFill>
                <a:latin typeface="Arial"/>
                <a:cs typeface="Arial"/>
              </a:rPr>
              <a:t>0</a:t>
            </a:r>
          </a:p>
          <a:p>
            <a:pPr>
              <a:lnSpc>
                <a:spcPts val="1725"/>
              </a:lnSpc>
            </a:pPr>
          </a:p>
        </p:txBody>
      </p:sp>
      <p:sp>
        <p:nvSpPr>
          <p:cNvPr id="22" name="TextBox 22"/>
          <p:cNvSpPr txBox="1"/>
          <p:nvPr/>
        </p:nvSpPr>
        <p:spPr>
          <a:xfrm>
            <a:off x="1333500" y="6642100"/>
            <a:ext cx="622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290" spc="-10" smtClean="0">
                <a:solidFill>
                  <a:srgbClr val="D9D8E8"/>
                </a:solidFill>
                <a:latin typeface="Arial"/>
                <a:cs typeface="Arial"/>
              </a:rPr>
              <a:t>1863</a:t>
            </a:r>
          </a:p>
          <a:p>
            <a:pPr>
              <a:lnSpc>
                <a:spcPts val="1725"/>
              </a:lnSpc>
            </a:pPr>
          </a:p>
        </p:txBody>
      </p:sp>
      <p:sp>
        <p:nvSpPr>
          <p:cNvPr id="23" name="TextBox 23"/>
          <p:cNvSpPr txBox="1"/>
          <p:nvPr/>
        </p:nvSpPr>
        <p:spPr>
          <a:xfrm>
            <a:off x="3619500" y="6642100"/>
            <a:ext cx="495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290" spc="-10" smtClean="0">
                <a:solidFill>
                  <a:srgbClr val="D9D8E8"/>
                </a:solidFill>
                <a:latin typeface="Arial"/>
                <a:cs typeface="Arial"/>
              </a:rPr>
              <a:t>No</a:t>
            </a:r>
          </a:p>
          <a:p>
            <a:pPr>
              <a:lnSpc>
                <a:spcPts val="1725"/>
              </a:lnSpc>
            </a:pPr>
          </a:p>
        </p:txBody>
      </p:sp>
      <p:sp>
        <p:nvSpPr>
          <p:cNvPr id="24" name="TextBox 24"/>
          <p:cNvSpPr txBox="1"/>
          <p:nvPr/>
        </p:nvSpPr>
        <p:spPr>
          <a:xfrm>
            <a:off x="5905500" y="6642100"/>
            <a:ext cx="10033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290" spc="-10" smtClean="0">
                <a:solidFill>
                  <a:srgbClr val="D9D8E8"/>
                </a:solidFill>
                <a:latin typeface="Arial"/>
                <a:cs typeface="Arial"/>
              </a:rPr>
              <a:t>-0.04645</a:t>
            </a:r>
          </a:p>
          <a:p>
            <a:pPr>
              <a:lnSpc>
                <a:spcPts val="1725"/>
              </a:lnSpc>
            </a:pPr>
          </a:p>
        </p:txBody>
      </p:sp>
      <p:sp>
        <p:nvSpPr>
          <p:cNvPr id="25" name="TextBox 25"/>
          <p:cNvSpPr txBox="1"/>
          <p:nvPr/>
        </p:nvSpPr>
        <p:spPr>
          <a:xfrm>
            <a:off x="8191500" y="6642100"/>
            <a:ext cx="3810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290" spc="-10" smtClean="0">
                <a:solidFill>
                  <a:srgbClr val="D9D8E8"/>
                </a:solidFill>
                <a:latin typeface="Arial"/>
                <a:cs typeface="Arial"/>
              </a:rPr>
              <a:t>0</a:t>
            </a:r>
          </a:p>
          <a:p>
            <a:pPr>
              <a:lnSpc>
                <a:spcPts val="172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5994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130300" y="876300"/>
            <a:ext cx="102997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CA" sz="3796" smtClean="0">
                <a:solidFill>
                  <a:srgbClr val="C6BEED"/>
                </a:solidFill>
                <a:latin typeface="Arial"/>
                <a:cs typeface="Arial"/>
              </a:rPr>
              <a:t>Statistical Methods: Analyzing the</a:t>
            </a:r>
            <a:br>
              <a:rPr lang="en-CA" sz="3796" smtClean="0">
                <a:solidFill>
                  <a:srgbClr val="000000"/>
                </a:solidFill>
                <a:latin typeface="Times New Roman"/>
              </a:rPr>
            </a:br>
            <a:r>
              <a:rPr lang="en-CA" sz="3796" smtClean="0">
                <a:solidFill>
                  <a:srgbClr val="C6BEED"/>
                </a:solidFill>
                <a:latin typeface="Arial"/>
                <a:cs typeface="Arial"/>
              </a:rPr>
              <a:t>Data</a:t>
            </a:r>
          </a:p>
          <a:p>
            <a:pPr>
              <a:lnSpc>
                <a:spcPts val="5000"/>
              </a:lnSpc>
            </a:pPr>
            <a:endParaRPr lang="en-CA" sz="379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30300" y="2667000"/>
            <a:ext cx="102997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Our hypothesis is that there is a significant statistical relationship between the number of recorded instances of a</a:t>
            </a:r>
          </a:p>
          <a:p>
            <a:pPr>
              <a:lnSpc>
                <a:spcPts val="1725"/>
              </a:lnSpc>
            </a:pPr>
            <a:endParaRPr lang="en-CA" sz="151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30300" y="3009900"/>
            <a:ext cx="102997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nation going through a currency crisis and inflation, which influences the flow of capital invested in a nation. We</a:t>
            </a:r>
          </a:p>
          <a:p>
            <a:pPr>
              <a:lnSpc>
                <a:spcPts val="1725"/>
              </a:lnSpc>
            </a:pPr>
            <a:endParaRPr lang="en-CA" sz="151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30300" y="3352800"/>
            <a:ext cx="102997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imported libraries, read the dataset, and conducted exploratory data analysis and features engineering where we</a:t>
            </a:r>
          </a:p>
          <a:p>
            <a:pPr>
              <a:lnSpc>
                <a:spcPts val="1725"/>
              </a:lnSpc>
            </a:pPr>
            <a:endParaRPr lang="en-CA" sz="151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30300" y="3606800"/>
            <a:ext cx="10299700" cy="138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30"/>
              </a:lnSpc>
            </a:pP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converted string values to int values. We also edited the Africa dataframe to only include country, year, and crises type.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Furthermore, we organized countries into their own data frames and showed statistical values of the finalized df. We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performed an OLS model between inflation and currency crisis for the Results df and understood the relationship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between inflation and currency crises.</a:t>
            </a:r>
          </a:p>
          <a:p>
            <a:pPr>
              <a:lnSpc>
                <a:spcPts val="2730"/>
              </a:lnSpc>
            </a:pPr>
            <a:endParaRPr lang="en-CA" sz="1518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63246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130300" y="457200"/>
            <a:ext cx="10299700" cy="203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50"/>
              </a:lnSpc>
            </a:pPr>
            <a:r>
              <a:rPr lang="en-CA" sz="3796" smtClean="0">
                <a:solidFill>
                  <a:srgbClr val="C6BEED"/>
                </a:solidFill>
                <a:latin typeface="Arial"/>
                <a:cs typeface="Arial"/>
              </a:rPr>
              <a:t>Dragases Zayed Federation (Zero-Base</a:t>
            </a:r>
            <a:br>
              <a:rPr lang="en-CA" sz="3796" smtClean="0">
                <a:solidFill>
                  <a:srgbClr val="000000"/>
                </a:solidFill>
                <a:latin typeface="Times New Roman"/>
              </a:rPr>
            </a:br>
            <a:r>
              <a:rPr lang="en-CA" sz="3796" smtClean="0">
                <a:solidFill>
                  <a:srgbClr val="C6BEED"/>
                </a:solidFill>
                <a:latin typeface="Arial"/>
                <a:cs typeface="Arial"/>
              </a:rPr>
              <a:t>Currency) Protocol: Digital Fiat</a:t>
            </a:r>
            <a:br>
              <a:rPr lang="en-CA" sz="3796" smtClean="0">
                <a:solidFill>
                  <a:srgbClr val="000000"/>
                </a:solidFill>
                <a:latin typeface="Times New Roman"/>
              </a:rPr>
            </a:br>
            <a:r>
              <a:rPr lang="en-CA" sz="3796" smtClean="0">
                <a:solidFill>
                  <a:srgbClr val="C6BEED"/>
                </a:solidFill>
                <a:latin typeface="Arial"/>
                <a:cs typeface="Arial"/>
              </a:rPr>
              <a:t>Currency</a:t>
            </a:r>
          </a:p>
          <a:p>
            <a:pPr>
              <a:lnSpc>
                <a:spcPts val="4950"/>
              </a:lnSpc>
            </a:pPr>
            <a:endParaRPr lang="en-CA" sz="379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33500" y="3022600"/>
            <a:ext cx="45720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98" smtClean="0">
                <a:solidFill>
                  <a:srgbClr val="D9D8E8"/>
                </a:solidFill>
                <a:latin typeface="Arial"/>
                <a:cs typeface="Arial"/>
              </a:rPr>
              <a:t>Zero Base Currency</a:t>
            </a:r>
          </a:p>
          <a:p>
            <a:pPr>
              <a:lnSpc>
                <a:spcPts val="2185"/>
              </a:lnSpc>
            </a:pPr>
            <a:endParaRPr lang="en-CA" sz="189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33500" y="3441700"/>
            <a:ext cx="4572000" cy="170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412" spc="-20" smtClean="0">
                <a:solidFill>
                  <a:srgbClr val="D9D8E8"/>
                </a:solidFill>
                <a:latin typeface="Arial"/>
                <a:cs typeface="Arial"/>
              </a:rPr>
              <a:t>ZB-Currency (ZBC) Protocol is a digital fiat currency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20" smtClean="0">
                <a:solidFill>
                  <a:srgbClr val="D9D8E8"/>
                </a:solidFill>
                <a:latin typeface="Arial"/>
                <a:cs typeface="Arial"/>
              </a:rPr>
              <a:t>that is 1:1 of any currency in the global economy. It'll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be used to facilitate transactions and will grow in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value proportional to the economic and investment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capital built on the market network.</a:t>
            </a:r>
          </a:p>
          <a:p>
            <a:pPr>
              <a:lnSpc>
                <a:spcPts val="2735"/>
              </a:lnSpc>
            </a:pPr>
            <a:endParaRPr lang="en-CA" sz="151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07100" y="3022600"/>
            <a:ext cx="5321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1803" spc="-10" smtClean="0">
                <a:solidFill>
                  <a:srgbClr val="D9D8E8"/>
                </a:solidFill>
                <a:latin typeface="Arial"/>
                <a:cs typeface="Arial"/>
              </a:rPr>
              <a:t>DZF</a:t>
            </a:r>
          </a:p>
          <a:p>
            <a:pPr>
              <a:lnSpc>
                <a:spcPts val="2185"/>
              </a:lnSpc>
            </a:pPr>
            <a:endParaRPr lang="en-CA" sz="1898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07100" y="3454400"/>
            <a:ext cx="5321300" cy="204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[%]DZF is another market token that'll survey all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market volumes in and out of the market economy.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This'll help us understand the flow of our economy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better hence aid in our digitization efforts. Driving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the DZF to the next frontier of each iteration with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each Nation-State in our endeavors.</a:t>
            </a:r>
          </a:p>
          <a:p>
            <a:pPr>
              <a:lnSpc>
                <a:spcPts val="2730"/>
              </a:lnSpc>
            </a:pPr>
            <a:endParaRPr lang="en-CA" sz="1518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75438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130300" y="457200"/>
            <a:ext cx="102997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CA" sz="3796" smtClean="0">
                <a:solidFill>
                  <a:srgbClr val="C6BEED"/>
                </a:solidFill>
                <a:latin typeface="Arial"/>
                <a:cs typeface="Arial"/>
              </a:rPr>
              <a:t>Exchange Locations: Building Our</a:t>
            </a:r>
            <a:br>
              <a:rPr lang="en-CA" sz="3796" smtClean="0">
                <a:solidFill>
                  <a:srgbClr val="000000"/>
                </a:solidFill>
                <a:latin typeface="Times New Roman"/>
              </a:rPr>
            </a:br>
            <a:r>
              <a:rPr lang="en-CA" sz="3796" smtClean="0">
                <a:solidFill>
                  <a:srgbClr val="C6BEED"/>
                </a:solidFill>
                <a:latin typeface="Arial"/>
                <a:cs typeface="Arial"/>
              </a:rPr>
              <a:t>Own Financial Trade Route</a:t>
            </a:r>
          </a:p>
          <a:p>
            <a:pPr>
              <a:lnSpc>
                <a:spcPts val="5000"/>
              </a:lnSpc>
            </a:pPr>
            <a:endParaRPr lang="en-CA" sz="379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30300" y="4940300"/>
            <a:ext cx="10299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  <a:tabLst>
                <a:tab pos="3263900" algn="l"/>
              </a:tabLst>
            </a:pPr>
            <a:r>
              <a:rPr lang="en-CA" sz="1898" smtClean="0">
                <a:solidFill>
                  <a:srgbClr val="C6BEED"/>
                </a:solidFill>
                <a:latin typeface="Arial"/>
                <a:cs typeface="Arial"/>
              </a:rPr>
              <a:t>United States Wall Street</a:t>
            </a:r>
            <a:r>
              <a:rPr lang="en-CA" sz="1898" smtClean="0">
                <a:solidFill>
                  <a:srgbClr val="C6BEED"/>
                </a:solidFill>
                <a:latin typeface="Arial"/>
                <a:cs typeface="Arial"/>
              </a:rPr>
              <a:t>	Tokyo Stock Exchange    London Stock Exchange</a:t>
            </a:r>
          </a:p>
          <a:p>
            <a:pPr>
              <a:lnSpc>
                <a:spcPts val="2185"/>
              </a:lnSpc>
            </a:pPr>
            <a:endParaRPr lang="en-CA" sz="189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32000" y="5245100"/>
            <a:ext cx="9398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en-CA" sz="1898" smtClean="0">
                <a:solidFill>
                  <a:srgbClr val="C6BEED"/>
                </a:solidFill>
                <a:latin typeface="Arial"/>
                <a:cs typeface="Arial"/>
              </a:rPr>
              <a:t>Exchange</a:t>
            </a:r>
          </a:p>
          <a:p>
            <a:pPr>
              <a:lnSpc>
                <a:spcPts val="2185"/>
              </a:lnSpc>
            </a:pPr>
            <a:endParaRPr lang="en-CA" sz="18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21200" y="5461000"/>
            <a:ext cx="26416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0"/>
              </a:lnSpc>
            </a:pPr>
            <a:r>
              <a:rPr lang="en-CA" sz="1412" spc="-20" smtClean="0">
                <a:solidFill>
                  <a:srgbClr val="D9D8E8"/>
                </a:solidFill>
                <a:latin typeface="Arial"/>
                <a:cs typeface="Arial"/>
              </a:rPr>
              <a:t>Tokyo Stock Exchange in Japan.</a:t>
            </a:r>
          </a:p>
          <a:p>
            <a:pPr>
              <a:lnSpc>
                <a:spcPts val="136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7480300" y="5461000"/>
            <a:ext cx="29591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412" spc="-20" smtClean="0">
                <a:solidFill>
                  <a:srgbClr val="D9D8E8"/>
                </a:solidFill>
                <a:latin typeface="Arial"/>
                <a:cs typeface="Arial"/>
              </a:rPr>
              <a:t>London Stock Exchange in England.</a:t>
            </a:r>
          </a:p>
          <a:p>
            <a:pPr>
              <a:lnSpc>
                <a:spcPts val="1725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1371600" y="5778500"/>
            <a:ext cx="100584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25"/>
              </a:lnSpc>
            </a:pPr>
            <a:r>
              <a:rPr lang="en-CA" sz="1412" spc="-20" smtClean="0">
                <a:solidFill>
                  <a:srgbClr val="D9D8E8"/>
                </a:solidFill>
                <a:latin typeface="Arial"/>
                <a:cs typeface="Arial"/>
              </a:rPr>
              <a:t>Wall Street Exchange in the U.S.</a:t>
            </a:r>
          </a:p>
          <a:p>
            <a:pPr>
              <a:lnSpc>
                <a:spcPts val="1725"/>
              </a:lnSpc>
            </a:pPr>
            <a:endParaRPr lang="en-CA" sz="151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30300" y="6261100"/>
            <a:ext cx="102997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Together with 24 financial exchanges, we'll be building our financial trade route that connects the world to the United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20" smtClean="0">
                <a:solidFill>
                  <a:srgbClr val="D9D8E8"/>
                </a:solidFill>
                <a:latin typeface="Arial"/>
                <a:cs typeface="Arial"/>
              </a:rPr>
              <a:t>States and all Global Partners of the Dragases Zayed Federation (DZF) via our digital financial trade pipeline.</a:t>
            </a:r>
          </a:p>
          <a:p>
            <a:pPr>
              <a:lnSpc>
                <a:spcPts val="2800"/>
              </a:lnSpc>
            </a:pPr>
            <a:endParaRPr lang="en-CA" sz="1518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5994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130300" y="1955800"/>
            <a:ext cx="102997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70"/>
              </a:lnSpc>
            </a:pPr>
            <a:r>
              <a:rPr lang="en-CA" sz="3796" smtClean="0">
                <a:solidFill>
                  <a:srgbClr val="C6BEED"/>
                </a:solidFill>
                <a:latin typeface="Arial"/>
                <a:cs typeface="Arial"/>
              </a:rPr>
              <a:t>Conclusion: Ozhumanil DTP Benefits</a:t>
            </a:r>
          </a:p>
          <a:p>
            <a:pPr>
              <a:lnSpc>
                <a:spcPts val="4370"/>
              </a:lnSpc>
            </a:pPr>
            <a:endParaRPr lang="en-CA" sz="379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30300" y="2946400"/>
            <a:ext cx="10299700" cy="104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Ozhumanil DTP provides infrastructure that'll facilitate commerce and ensure that all market shareholders who own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market share units can benefit from the same economic privileges. We seek to partner with global organizations to</a:t>
            </a:r>
            <a:br>
              <a:rPr lang="en-CA" sz="1518" smtClean="0">
                <a:solidFill>
                  <a:srgbClr val="000000"/>
                </a:solidFill>
                <a:latin typeface="Times New Roman"/>
              </a:rPr>
            </a:br>
            <a:r>
              <a:rPr lang="en-CA" sz="1412" spc="-10" smtClean="0">
                <a:solidFill>
                  <a:srgbClr val="D9D8E8"/>
                </a:solidFill>
                <a:latin typeface="Arial"/>
                <a:cs typeface="Arial"/>
              </a:rPr>
              <a:t>make this happen.</a:t>
            </a:r>
          </a:p>
          <a:p>
            <a:pPr>
              <a:lnSpc>
                <a:spcPts val="2700"/>
              </a:lnSpc>
            </a:pPr>
            <a:endParaRPr lang="en-CA" sz="1518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Privet1</vt:lpstr>
    </vt:vector>
  </TitlesOfParts>
  <Company>Investintech.com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A2E_Engine</dc:creator>
  <cp:lastModifiedBy>A2E_Engine</cp:lastModifiedBy>
  <dcterms:created xsi:type="dcterms:W3CDTF">2023-07-28T18:48:39Z</dcterms:created>
  <dcterms:modified xsi:type="dcterms:W3CDTF">2023-07-28T18:48:39Z</dcterms:modified>
</cp:coreProperties>
</file>