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36" r:id="rId4"/>
    <p:sldId id="256" r:id="rId5"/>
    <p:sldId id="5324" r:id="rId6"/>
    <p:sldId id="5336" r:id="rId7"/>
    <p:sldId id="5337" r:id="rId8"/>
    <p:sldId id="5338" r:id="rId9"/>
    <p:sldId id="5339" r:id="rId10"/>
    <p:sldId id="5340" r:id="rId11"/>
    <p:sldId id="5341" r:id="rId12"/>
    <p:sldId id="5345" r:id="rId13"/>
    <p:sldId id="5346" r:id="rId14"/>
    <p:sldId id="5347" r:id="rId15"/>
    <p:sldId id="5342" r:id="rId16"/>
    <p:sldId id="5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2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Schifando" initials="CS" lastIdx="1" clrIdx="0"/>
  <p:cmAuthor id="2" name="cavanaum1027@gmail.com" initials="c" lastIdx="8" clrIdx="1">
    <p:extLst>
      <p:ext uri="{19B8F6BF-5375-455C-9EA6-DF929625EA0E}">
        <p15:presenceInfo xmlns:p15="http://schemas.microsoft.com/office/powerpoint/2012/main" userId="7f6b6362bff806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F"/>
    <a:srgbClr val="0062FF"/>
    <a:srgbClr val="10182C"/>
    <a:srgbClr val="18233F"/>
    <a:srgbClr val="4E6395"/>
    <a:srgbClr val="A0B4CE"/>
    <a:srgbClr val="67A0FF"/>
    <a:srgbClr val="2DAFFC"/>
    <a:srgbClr val="1DB3E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878" autoAdjust="0"/>
  </p:normalViewPr>
  <p:slideViewPr>
    <p:cSldViewPr snapToGrid="0" snapToObjects="1">
      <p:cViewPr varScale="1">
        <p:scale>
          <a:sx n="68" d="100"/>
          <a:sy n="68" d="100"/>
        </p:scale>
        <p:origin x="444" y="60"/>
      </p:cViewPr>
      <p:guideLst>
        <p:guide orient="horz" pos="3912"/>
        <p:guide pos="3840"/>
        <p:guide orient="horz"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2020 Call for Code Challenge encourages developers and problem solvers of all different backgrounds to answer the call and solve some of the worlds most pressing issues. </a:t>
            </a:r>
            <a:r>
              <a:rPr lang="en-US" sz="1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The United Nations is demanding a global reality check, and that’s why we need you.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description of the problem statement you are trying to resolve.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5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your digital empathy maps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Duplicate this slide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Depict the journey of the persona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raw list of technology that can be used to implement the solution, as well as alternatives. Mention any base code pattern, IBM Cloud service offerings, open source technologies, infrastructure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9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Describe the approach of resolving the challenge identified &amp; the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9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architecture diagrams as applicable, e.g. – overall architecture, sequence, deployment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Add GIT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A97A-0638-E840-8C03-5D0B62C621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openxmlformats.org/officeDocument/2006/relationships/image" Target="../media/image9.tif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18601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ADE-2DEE-4454-9479-E76C951D0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5B1BB-2343-4702-B6FD-22D606EF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6EE4-D6B6-4175-A293-F54D72C8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F56-F44C-4772-B845-219F347EFAE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09BD-6BD5-4382-B5E9-9DB72592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D4DF-F798-4575-A68C-F0954E8F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9BEE-FDC4-4326-ACB5-D006070AD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0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57E2-DBB6-4585-B6D8-ECEC77EF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26B21-B687-46ED-8296-5C804B2A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F56-F44C-4772-B845-219F347EFAE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219AC-EE86-4FB2-B495-7356D8BC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6F0BF-A78D-4A53-9DC5-260C1A77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9BEE-FDC4-4326-ACB5-D006070AD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5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95B842-A2A1-7B4B-939F-A27812F45E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3111" y="4986499"/>
            <a:ext cx="3405182" cy="12735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CC1EE2-C655-8A40-A161-19FB52FCB18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0980" y="360868"/>
            <a:ext cx="1949445" cy="778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D3FBA-7554-CC45-98F9-CB1575764B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6581" y="1555802"/>
            <a:ext cx="1238242" cy="1050030"/>
          </a:xfrm>
          <a:prstGeom prst="rect">
            <a:avLst/>
          </a:prstGeom>
        </p:spPr>
      </p:pic>
      <p:pic>
        <p:nvPicPr>
          <p:cNvPr id="1026" name="Picture 2" descr="merican Red Cross logo.svg"/>
          <p:cNvPicPr>
            <a:picLocks noChangeAspect="1" noChangeArrowheads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3111" y="3202845"/>
            <a:ext cx="3405182" cy="115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DEF7E-4003-A04C-905B-FEE1E27C72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5150" y="6248534"/>
            <a:ext cx="1222049" cy="457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530CDC-9F46-8949-A93E-F7710D459E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313924"/>
            <a:ext cx="817418" cy="326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D3C00-42F8-4541-8B65-ACBB97587C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6351" y="6379314"/>
            <a:ext cx="384771" cy="326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A1334-BADB-8F4F-B1AE-C4A95D39BBB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3418" y="6347292"/>
            <a:ext cx="587314" cy="3262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3352800" y="6435307"/>
            <a:ext cx="5571270" cy="182880"/>
          </a:xfrm>
        </p:spPr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8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93528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796829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287484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650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135998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029281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276239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915982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9538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35870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731036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3130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924647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345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366904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354536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66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782765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5113400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D7AA243-FA51-43ED-85FC-9591E15DC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8173" y="188913"/>
            <a:ext cx="3932701" cy="29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7" r:id="rId20"/>
    <p:sldLayoutId id="2147483722" r:id="rId21"/>
    <p:sldLayoutId id="2147483747" r:id="rId22"/>
    <p:sldLayoutId id="2147483749" r:id="rId23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Group Name / 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692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tror-pstech/cOptimism-Call4Code2020-COVID19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s://youtu.be/XvC1x9Oha3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s://www.youtube.com/watch?v=XvC1x9Oha3U&amp;list=PLJZ7tzQf5MniXdkKLFV9uJWJue-XD4dlz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hyperlink" Target="https://app.box.com/s/rfefo5k79dbqg2cio499jn9r2j1ahv2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njan.patro@capgemini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hyperlink" Target="mailto:devi.a.devi@capgemini.com" TargetMode="External"/><Relationship Id="rId4" Type="http://schemas.openxmlformats.org/officeDocument/2006/relationships/hyperlink" Target="mailto:tabish.aftab@capgemini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D590-D5B1-A542-87C7-4184A0FC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9333"/>
              </a:lnSpc>
            </a:pPr>
            <a:br>
              <a:rPr lang="en-US" sz="11333" i="1" dirty="0">
                <a:solidFill>
                  <a:schemeClr val="bg1"/>
                </a:solidFill>
                <a:latin typeface="IBM Plex Sans" panose="020B0503050203000203" pitchFamily="34" charset="0"/>
              </a:rPr>
            </a:br>
            <a:endParaRPr lang="en-US" i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8F8A6-38AA-9741-886F-7BDA25883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b="0" i="0" kern="1200">
                <a:solidFill>
                  <a:schemeClr val="tx1"/>
                </a:solidFill>
                <a:latin typeface="IBM Plex Sans Light" panose="020B0403050000000000" pitchFamily="34" charset="77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621">
              <a:defRPr/>
            </a:pPr>
            <a:fld id="{59395FB3-9C97-154F-86B2-7E381B951268}" type="slidenum">
              <a:rPr lang="en-US" smtClean="0"/>
              <a:pPr algn="r" defTabSz="914621">
                <a:defRPr/>
              </a:pPr>
              <a:t>1</a:t>
            </a:fld>
            <a:endParaRPr lang="en-US" sz="800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529C90B-DFAC-6F45-A6B8-85CE37D73E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7040" y="652660"/>
            <a:ext cx="7037920" cy="5241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3C835-A1C9-4ABA-8A4A-C013F10E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95" y="107778"/>
            <a:ext cx="2152650" cy="514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90F46-4DA5-4542-BA16-DC6F7F9E0E18}"/>
              </a:ext>
            </a:extLst>
          </p:cNvPr>
          <p:cNvSpPr txBox="1"/>
          <p:nvPr/>
        </p:nvSpPr>
        <p:spPr>
          <a:xfrm>
            <a:off x="483451" y="5994337"/>
            <a:ext cx="62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cOptimism</a:t>
            </a:r>
            <a:endParaRPr lang="en-IN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1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595" y="285957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SOURCE CODE</a:t>
            </a:r>
            <a:br>
              <a:rPr lang="en-US" sz="4400" b="1" dirty="0">
                <a:solidFill>
                  <a:srgbClr val="4E6395"/>
                </a:solidFill>
              </a:rPr>
            </a:br>
            <a:r>
              <a:rPr lang="en-US" sz="1600" b="1" dirty="0">
                <a:solidFill>
                  <a:srgbClr val="4E6395"/>
                </a:solidFill>
              </a:rPr>
              <a:t>Customer Contribution Setups</a:t>
            </a:r>
            <a:endParaRPr lang="en-US" sz="4400" b="1" dirty="0">
              <a:solidFill>
                <a:srgbClr val="4E6395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61DE2F-5718-40F4-9143-A32CF43E82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2467"/>
            <a:ext cx="1247686" cy="929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DA8726-EB33-44FB-8774-70CDA1E81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76" y="1162717"/>
            <a:ext cx="2952611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97B0D-B197-490B-967F-76445E82A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536" y="1161733"/>
            <a:ext cx="2978547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C01F4-13CC-4EDA-8FA6-12A809F48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7132" y="1161733"/>
            <a:ext cx="2348810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B3A8F3-A9C7-4889-898B-E098012A0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4983" y="1161733"/>
            <a:ext cx="1249726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5231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288729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SOURCE CODE</a:t>
            </a:r>
            <a:br>
              <a:rPr lang="en-US" sz="4400" b="1" dirty="0">
                <a:solidFill>
                  <a:srgbClr val="4E6395"/>
                </a:solidFill>
              </a:rPr>
            </a:br>
            <a:r>
              <a:rPr lang="en-US" sz="1600" b="1" dirty="0">
                <a:solidFill>
                  <a:srgbClr val="4E6395"/>
                </a:solidFill>
              </a:rPr>
              <a:t>Customer Request</a:t>
            </a:r>
            <a:endParaRPr lang="en-US" sz="4400" b="1" dirty="0">
              <a:solidFill>
                <a:srgbClr val="4E6395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61DE2F-5718-40F4-9143-A32CF43E82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2467"/>
            <a:ext cx="1247686" cy="929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DB7170-53DC-40A7-8F7D-5A9F60AC3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51" y="1162717"/>
            <a:ext cx="2352650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1420C-089B-47E5-B787-3466A6D89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650" y="1162717"/>
            <a:ext cx="2393523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F7DBF-2E6C-4BA7-9F13-F3803D299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0576" y="1161733"/>
            <a:ext cx="3413598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EF015-5FB3-48C9-B242-63182580F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0977" y="1162716"/>
            <a:ext cx="1402504" cy="56692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0529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232167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SOURCE CODE</a:t>
            </a:r>
            <a:br>
              <a:rPr lang="en-US" sz="4400" b="1" dirty="0">
                <a:solidFill>
                  <a:srgbClr val="4E6395"/>
                </a:solidFill>
              </a:rPr>
            </a:br>
            <a:r>
              <a:rPr lang="en-US" sz="1600" b="1" dirty="0">
                <a:solidFill>
                  <a:srgbClr val="4E6395"/>
                </a:solidFill>
              </a:rPr>
              <a:t>Watson Assistant and Node.js</a:t>
            </a:r>
            <a:endParaRPr lang="en-US" sz="4400" b="1" dirty="0">
              <a:solidFill>
                <a:srgbClr val="4E6395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61DE2F-5718-40F4-9143-A32CF43E82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2467"/>
            <a:ext cx="1247686" cy="929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4E57B-E05F-4E2B-AF5E-2FB2CDF9D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064" y="2180151"/>
            <a:ext cx="8951212" cy="438912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1CB088-86F7-429E-9D3D-0E3F01A9A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064" y="1135077"/>
            <a:ext cx="2971953" cy="958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75CB3-6636-4F8B-8B59-44A7B9436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08" y="1205989"/>
            <a:ext cx="2502029" cy="270523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59B54-2158-4A75-BDBE-5318AE1662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308" y="4041659"/>
            <a:ext cx="3245017" cy="270523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8259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Phases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9583E8-2F85-49F1-9E4B-25C77FC2F964}"/>
              </a:ext>
            </a:extLst>
          </p:cNvPr>
          <p:cNvSpPr txBox="1">
            <a:spLocks/>
          </p:cNvSpPr>
          <p:nvPr/>
        </p:nvSpPr>
        <p:spPr>
          <a:xfrm>
            <a:off x="517451" y="1957618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6EE6A4B-4F63-4C6D-B57F-491873A0C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187" y="233451"/>
            <a:ext cx="1247686" cy="929266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E7D2D34-F864-4BA4-95D5-BE11013D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68710"/>
              </p:ext>
            </p:extLst>
          </p:nvPr>
        </p:nvGraphicFramePr>
        <p:xfrm>
          <a:off x="517878" y="1299075"/>
          <a:ext cx="11156244" cy="535144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578122">
                  <a:extLst>
                    <a:ext uri="{9D8B030D-6E8A-4147-A177-3AD203B41FA5}">
                      <a16:colId xmlns:a16="http://schemas.microsoft.com/office/drawing/2014/main" val="1051119046"/>
                    </a:ext>
                  </a:extLst>
                </a:gridCol>
                <a:gridCol w="5578122">
                  <a:extLst>
                    <a:ext uri="{9D8B030D-6E8A-4147-A177-3AD203B41FA5}">
                      <a16:colId xmlns:a16="http://schemas.microsoft.com/office/drawing/2014/main" val="1115869798"/>
                    </a:ext>
                  </a:extLst>
                </a:gridCol>
              </a:tblGrid>
              <a:tr h="4746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894435"/>
                  </a:ext>
                </a:extLst>
              </a:tr>
              <a:tr h="1006552">
                <a:tc>
                  <a:txBody>
                    <a:bodyPr/>
                    <a:lstStyle/>
                    <a:p>
                      <a:r>
                        <a:rPr lang="en-US" sz="2200" dirty="0"/>
                        <a:t>We have used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Inputs from store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Inputs from/Requests to Customer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Inputs from Delivery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We want to 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Create Proximity and Mass Notifications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Provide Map for </a:t>
                      </a:r>
                    </a:p>
                    <a:p>
                      <a:pPr marL="1066785" lvl="1" indent="-457200">
                        <a:buFont typeface="+mj-lt"/>
                        <a:buAutoNum type="alphaLcParenR"/>
                      </a:pPr>
                      <a:r>
                        <a:rPr lang="en-US" sz="2200" dirty="0"/>
                        <a:t>Direction</a:t>
                      </a:r>
                    </a:p>
                    <a:p>
                      <a:pPr marL="1066785" lvl="1" indent="-457200">
                        <a:buFont typeface="+mj-lt"/>
                        <a:buAutoNum type="alphaLcParenR"/>
                      </a:pPr>
                      <a:r>
                        <a:rPr lang="en-US" sz="2200" dirty="0"/>
                        <a:t>Hot Spot Representation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200" dirty="0"/>
                        <a:t>Use Translator for global usability.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200" dirty="0"/>
                        <a:t>Help Stores(/Visa/Mastercard, </a:t>
                      </a:r>
                      <a:r>
                        <a:rPr lang="en-US" sz="2200" dirty="0" err="1"/>
                        <a:t>etc</a:t>
                      </a:r>
                      <a:r>
                        <a:rPr lang="en-US" sz="2200" dirty="0"/>
                        <a:t>) notify their customers by using their customer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21844"/>
                  </a:ext>
                </a:extLst>
              </a:tr>
              <a:tr h="1006552">
                <a:tc>
                  <a:txBody>
                    <a:bodyPr/>
                    <a:lstStyle/>
                    <a:p>
                      <a:r>
                        <a:rPr lang="en-US" sz="2200" dirty="0"/>
                        <a:t>We have integrated (technically)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Chatbot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Node Js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 err="1"/>
                        <a:t>Cloudant</a:t>
                      </a:r>
                      <a:r>
                        <a:rPr lang="en-US" sz="2200" dirty="0"/>
                        <a:t> DB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 err="1"/>
                        <a:t>Slakbot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We plan to integrate (technically)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Speech to text, Text to speech, Translator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Maps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200" dirty="0"/>
                        <a:t>Facebook Messenger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3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9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Short Video (2-3 minutes)/Code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9F3BBA0-D34D-4039-AE9A-334012C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3" y="154493"/>
            <a:ext cx="1924319" cy="12765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5B30E3D-D5D8-42B7-BAE7-B723303A2B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73" y="188913"/>
            <a:ext cx="2232427" cy="142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E1DE3-04B3-4E4C-8259-D4F2C725C651}"/>
              </a:ext>
            </a:extLst>
          </p:cNvPr>
          <p:cNvSpPr txBox="1"/>
          <p:nvPr/>
        </p:nvSpPr>
        <p:spPr>
          <a:xfrm>
            <a:off x="1181100" y="2197100"/>
            <a:ext cx="683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6"/>
              </a:rPr>
              <a:t>Youtube</a:t>
            </a:r>
            <a:r>
              <a:rPr lang="en-US" dirty="0">
                <a:hlinkClick r:id="rId6"/>
              </a:rPr>
              <a:t>:</a:t>
            </a:r>
          </a:p>
          <a:p>
            <a:r>
              <a:rPr lang="en-US" dirty="0">
                <a:hlinkClick r:id="rId6"/>
              </a:rPr>
              <a:t>https://www.youtube.com/watch?v=XvC1x9Oha3U&amp;list=PLJZ7tzQf5MniXdkKLFV9uJWJue-XD4dlz</a:t>
            </a:r>
            <a:br>
              <a:rPr lang="en-US" dirty="0"/>
            </a:br>
            <a:br>
              <a:rPr lang="en-US" dirty="0"/>
            </a:br>
            <a:r>
              <a:rPr lang="en-US" u="sng" dirty="0">
                <a:hlinkClick r:id="rId7"/>
              </a:rPr>
              <a:t>https://youtu.be/XvC1x9Oha3U</a:t>
            </a:r>
            <a:endParaRPr lang="en-US" u="sng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r>
              <a:rPr lang="en-US" dirty="0">
                <a:hlinkClick r:id="rId8"/>
              </a:rPr>
              <a:t>https://github.com/patror-pstech/cOptimism-Call4Code2020-COVID19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 Box:</a:t>
            </a:r>
          </a:p>
          <a:p>
            <a:r>
              <a:rPr lang="en-US" u="sng" dirty="0">
                <a:hlinkClick r:id="rId9"/>
              </a:rPr>
              <a:t>https://app.box.com/s/rfefo5k79dbqg2cio499jn9r2j1ahv22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80294D-1CDA-445D-907A-8BCFE08D5A4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359" b="4359"/>
          <a:stretch>
            <a:fillRect/>
          </a:stretch>
        </p:blipFill>
        <p:spPr>
          <a:xfrm>
            <a:off x="6238875" y="915988"/>
            <a:ext cx="5943600" cy="594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CF544-F764-4901-B3A6-EACAED13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3540"/>
            <a:ext cx="11595100" cy="8534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Call for Code 2020, COVID-19 Accelerated Program 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E2215-2825-4B05-9954-C79EA340E1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en-US" sz="6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Ranjan Patro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ranjan.patro@capgemini.com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200" i="1" dirty="0">
                <a:latin typeface="Arial" panose="020B0604020202020204" pitchFamily="34" charset="0"/>
                <a:cs typeface="Arial" panose="020B0604020202020204" pitchFamily="34" charset="0"/>
              </a:rPr>
              <a:t>Aftab, Tabish </a:t>
            </a:r>
            <a:r>
              <a:rPr lang="da-DK" sz="1500" i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tabish.aftab@capgemini.com</a:t>
            </a:r>
            <a:endParaRPr lang="da-DK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i="1" dirty="0">
                <a:latin typeface="Arial" panose="020B0604020202020204" pitchFamily="34" charset="0"/>
                <a:cs typeface="Arial" panose="020B0604020202020204" pitchFamily="34" charset="0"/>
              </a:rPr>
              <a:t>Chatradi, Devi </a:t>
            </a:r>
            <a:r>
              <a:rPr lang="it-IT" sz="1500" i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devi.a.devi@capgemini.com</a:t>
            </a:r>
            <a:endParaRPr lang="it-IT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528CF-3E55-4AA5-93C4-1D86A4C2D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8166" y="128085"/>
            <a:ext cx="6572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CHALLENGE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46DF88E-1008-4BEF-8462-DA3EA9DDDF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795" y="233451"/>
            <a:ext cx="1247686" cy="929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8180F2-C224-41EB-9105-54CDFBE8A0B8}"/>
              </a:ext>
            </a:extLst>
          </p:cNvPr>
          <p:cNvSpPr txBox="1"/>
          <p:nvPr/>
        </p:nvSpPr>
        <p:spPr>
          <a:xfrm>
            <a:off x="749298" y="1151114"/>
            <a:ext cx="11430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pandemic calls for Social Distancing/Quarantine, whether it is Self-imposed or imposed by the Governing bodies. </a:t>
            </a:r>
          </a:p>
          <a:p>
            <a:r>
              <a:rPr lang="en-US" sz="2800" dirty="0"/>
              <a:t>In such case, the main concern of common public is how to get essentials, like groceries, medicine, food, etc.</a:t>
            </a:r>
          </a:p>
          <a:p>
            <a:r>
              <a:rPr lang="en-US" sz="3200" b="1" dirty="0"/>
              <a:t>Solution:</a:t>
            </a:r>
          </a:p>
          <a:p>
            <a:r>
              <a:rPr lang="en-US" sz="2800" dirty="0"/>
              <a:t>Our solution bridges the </a:t>
            </a:r>
            <a:r>
              <a:rPr lang="en-US" sz="2800" dirty="0">
                <a:highlight>
                  <a:srgbClr val="FFFF00"/>
                </a:highlight>
              </a:rPr>
              <a:t>b</a:t>
            </a:r>
            <a:r>
              <a:rPr lang="en-US" sz="2800" dirty="0"/>
              <a:t>usiness, </a:t>
            </a:r>
            <a:r>
              <a:rPr lang="en-US" sz="2800" dirty="0">
                <a:highlight>
                  <a:srgbClr val="FFFF00"/>
                </a:highlight>
              </a:rPr>
              <a:t>c</a:t>
            </a:r>
            <a:r>
              <a:rPr lang="en-US" sz="2800" dirty="0"/>
              <a:t>ustomers, and </a:t>
            </a:r>
            <a:r>
              <a:rPr lang="en-US" sz="2800" dirty="0">
                <a:highlight>
                  <a:srgbClr val="FFFF00"/>
                </a:highlight>
              </a:rPr>
              <a:t>d</a:t>
            </a:r>
            <a:r>
              <a:rPr lang="en-US" sz="2800" dirty="0"/>
              <a:t>elivery associates by capturing and sharing the info by different parties.</a:t>
            </a:r>
          </a:p>
          <a:p>
            <a:r>
              <a:rPr lang="en-US" sz="3200" b="1" dirty="0"/>
              <a:t>Advantage:</a:t>
            </a:r>
          </a:p>
          <a:p>
            <a:r>
              <a:rPr lang="en-US" sz="2800" dirty="0"/>
              <a:t>Different parties provide information, thus forming a Local News Pool.</a:t>
            </a:r>
          </a:p>
          <a:p>
            <a:r>
              <a:rPr lang="en-US" sz="2800" dirty="0"/>
              <a:t>They provide their travel details (to stores or within and outside City, State, Country) and infection status, along with other information like date &amp; time.</a:t>
            </a:r>
          </a:p>
          <a:p>
            <a:r>
              <a:rPr lang="en-US" sz="2800" dirty="0"/>
              <a:t>This is stored and cascaded to other users in proximity of the infected and other possible people around them and generates a hot spot warning too.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8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EMPATHY MAPS 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8B921F2-A9A7-4E21-AE2C-1AFAACEA85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631" y="232467"/>
            <a:ext cx="1247686" cy="9292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B21929-1DF5-4F26-AC4C-46BCF093D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31978"/>
              </p:ext>
            </p:extLst>
          </p:nvPr>
        </p:nvGraphicFramePr>
        <p:xfrm>
          <a:off x="369631" y="1137342"/>
          <a:ext cx="11517570" cy="54050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63763">
                  <a:extLst>
                    <a:ext uri="{9D8B030D-6E8A-4147-A177-3AD203B41FA5}">
                      <a16:colId xmlns:a16="http://schemas.microsoft.com/office/drawing/2014/main" val="1487241941"/>
                    </a:ext>
                  </a:extLst>
                </a:gridCol>
                <a:gridCol w="6466787">
                  <a:extLst>
                    <a:ext uri="{9D8B030D-6E8A-4147-A177-3AD203B41FA5}">
                      <a16:colId xmlns:a16="http://schemas.microsoft.com/office/drawing/2014/main" val="3394586451"/>
                    </a:ext>
                  </a:extLst>
                </a:gridCol>
                <a:gridCol w="2187020">
                  <a:extLst>
                    <a:ext uri="{9D8B030D-6E8A-4147-A177-3AD203B41FA5}">
                      <a16:colId xmlns:a16="http://schemas.microsoft.com/office/drawing/2014/main" val="2245083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highlight>
                            <a:srgbClr val="FFFF00"/>
                          </a:highlight>
                        </a:rPr>
                        <a:t>Need</a:t>
                      </a:r>
                      <a:r>
                        <a:rPr lang="en-US" sz="2400" dirty="0">
                          <a:effectLst/>
                        </a:rPr>
                        <a:t>:</a:t>
                      </a:r>
                      <a:endParaRPr lang="en-US" sz="2400" b="1" dirty="0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Help</a:t>
                      </a:r>
                      <a:r>
                        <a:rPr lang="en-US" sz="2400">
                          <a:effectLst/>
                        </a:rPr>
                        <a:t> others, help yourself</a:t>
                      </a:r>
                      <a:r>
                        <a:rPr lang="en-US" sz="1800">
                          <a:effectLst/>
                        </a:rPr>
                        <a:t>:</a:t>
                      </a:r>
                      <a:endParaRPr lang="en-US" sz="24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How:</a:t>
                      </a:r>
                      <a:endParaRPr lang="en-US" sz="2400" b="1">
                        <a:solidFill>
                          <a:srgbClr val="1F376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858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Stores need help with business from local people.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Stores share the information about their store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location, open and close time, items available, stock status, freshness status.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Via Chatbot, etc.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272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Customers need help to find which stores are open.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Since not all stores can provide info, Customers can share their experience,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which will help other customers find out about stores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Via Chatbot, etc.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603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Some Customers need help with delivery of the stuff too.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Customers can request Stores/Delivery Associate for door delivery.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Stores/Delivery Associate can coordinate with Customers and deliver the items.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Via Chatbot, etc.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74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Stores/ Customers/ Delivery Associate </a:t>
                      </a:r>
                      <a:endParaRPr lang="en-US" sz="2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want to know if they might be Covid infected.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Stores/ Customers/ Delivery Associate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provide their travel details (to stores or within and outside City, State, Country)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along with other information like date and time,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and infection status.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Via Notification.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09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1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STORY BOARDS 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8BC75E2-9922-4189-9992-F98DE70F07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213" y="259085"/>
            <a:ext cx="1247686" cy="92926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089F00-C0C9-426E-84D4-A83684E27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52" y="1244487"/>
            <a:ext cx="11157098" cy="50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8C24A579-7D4E-49A9-96EA-7D888ED12CC1}"/>
              </a:ext>
            </a:extLst>
          </p:cNvPr>
          <p:cNvSpPr/>
          <p:nvPr/>
        </p:nvSpPr>
        <p:spPr>
          <a:xfrm>
            <a:off x="6101132" y="3728749"/>
            <a:ext cx="3638150" cy="1818237"/>
          </a:xfrm>
          <a:prstGeom prst="wedgeEllipseCallout">
            <a:avLst>
              <a:gd name="adj1" fmla="val 364"/>
              <a:gd name="adj2" fmla="val -73223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lIns="0" tIns="182880" rIns="0" bIns="0" rtlCol="0" anchor="t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Notification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TECHNOLOGY SUGGESTIONS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-793132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5CB21D-8470-46AC-8D61-888EB8F25B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068" y="220072"/>
            <a:ext cx="1247686" cy="92926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866137B-11F5-492A-99C7-0E2607D73153}"/>
              </a:ext>
            </a:extLst>
          </p:cNvPr>
          <p:cNvSpPr/>
          <p:nvPr/>
        </p:nvSpPr>
        <p:spPr>
          <a:xfrm>
            <a:off x="2599981" y="1311008"/>
            <a:ext cx="1597446" cy="1002534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Watson Assistant 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CBE8817-0325-4C4D-B5D7-24C1B3090D1A}"/>
              </a:ext>
            </a:extLst>
          </p:cNvPr>
          <p:cNvSpPr/>
          <p:nvPr/>
        </p:nvSpPr>
        <p:spPr>
          <a:xfrm>
            <a:off x="7480459" y="1311007"/>
            <a:ext cx="1131065" cy="1002535"/>
          </a:xfrm>
          <a:prstGeom prst="can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Cloudant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DB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13D985B-89A4-4E61-A437-EFE79D3495CD}"/>
              </a:ext>
            </a:extLst>
          </p:cNvPr>
          <p:cNvSpPr/>
          <p:nvPr/>
        </p:nvSpPr>
        <p:spPr>
          <a:xfrm>
            <a:off x="5012680" y="1311008"/>
            <a:ext cx="1707613" cy="1002534"/>
          </a:xfrm>
          <a:prstGeom prst="cloud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Cloud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FAC1E81-5F1A-4F08-8A0A-55F1CAC6538A}"/>
              </a:ext>
            </a:extLst>
          </p:cNvPr>
          <p:cNvSpPr/>
          <p:nvPr/>
        </p:nvSpPr>
        <p:spPr>
          <a:xfrm>
            <a:off x="6720294" y="1656246"/>
            <a:ext cx="760164" cy="212245"/>
          </a:xfrm>
          <a:prstGeom prst="leftRightArrow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54C27612-47A8-43D6-92F6-BA556930A848}"/>
              </a:ext>
            </a:extLst>
          </p:cNvPr>
          <p:cNvSpPr/>
          <p:nvPr/>
        </p:nvSpPr>
        <p:spPr>
          <a:xfrm>
            <a:off x="4224972" y="1656245"/>
            <a:ext cx="760164" cy="212245"/>
          </a:xfrm>
          <a:prstGeom prst="leftRightArrow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07896A8-EDAE-482A-864F-BADD992E944B}"/>
              </a:ext>
            </a:extLst>
          </p:cNvPr>
          <p:cNvSpPr/>
          <p:nvPr/>
        </p:nvSpPr>
        <p:spPr>
          <a:xfrm>
            <a:off x="5010842" y="2410858"/>
            <a:ext cx="1448713" cy="1002534"/>
          </a:xfrm>
          <a:prstGeom prst="cloud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Web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Hooks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A944E355-CA19-4747-B241-90F8A7A2640E}"/>
              </a:ext>
            </a:extLst>
          </p:cNvPr>
          <p:cNvSpPr/>
          <p:nvPr/>
        </p:nvSpPr>
        <p:spPr>
          <a:xfrm rot="2700000">
            <a:off x="3995384" y="2300743"/>
            <a:ext cx="1182804" cy="271082"/>
          </a:xfrm>
          <a:prstGeom prst="leftRightArrow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7D9266-BD89-4915-AE64-39B660322537}"/>
              </a:ext>
            </a:extLst>
          </p:cNvPr>
          <p:cNvSpPr txBox="1"/>
          <p:nvPr/>
        </p:nvSpPr>
        <p:spPr>
          <a:xfrm>
            <a:off x="-6174" y="1200838"/>
            <a:ext cx="22095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Speech</a:t>
            </a: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  <a:latin typeface="HoloLens MDL2 Assets" panose="050A0102010101010101" pitchFamily="18" charset="0"/>
              </a:rPr>
              <a:t>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Text</a:t>
            </a:r>
            <a:endParaRPr lang="en-US" sz="7200" dirty="0">
              <a:latin typeface="HoloLens MDL2 Assets" panose="050A0102010101010101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0C582-5EA9-4EFD-8E46-77CBFD7FF67C}"/>
              </a:ext>
            </a:extLst>
          </p:cNvPr>
          <p:cNvSpPr txBox="1"/>
          <p:nvPr/>
        </p:nvSpPr>
        <p:spPr>
          <a:xfrm>
            <a:off x="302301" y="2444956"/>
            <a:ext cx="20825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Text</a:t>
            </a:r>
            <a:r>
              <a:rPr lang="en-US" sz="7200" b="1" dirty="0">
                <a:solidFill>
                  <a:srgbClr val="00B050"/>
                </a:solidFill>
                <a:latin typeface="HoloLens MDL2 Assets" panose="050A0102010101010101" pitchFamily="18" charset="0"/>
              </a:rPr>
              <a:t></a:t>
            </a:r>
            <a:endParaRPr lang="en-US" sz="7200" dirty="0">
              <a:latin typeface="HoloLens MDL2 Assets" panose="050A0102010101010101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To Speech</a:t>
            </a:r>
            <a:endParaRPr lang="en-US" sz="2000" dirty="0">
              <a:latin typeface="HoloLens MDL2 Assets" panose="050A0102010101010101" pitchFamily="18" charset="0"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C730AA6-9504-4114-A8E1-0DED095B1104}"/>
              </a:ext>
            </a:extLst>
          </p:cNvPr>
          <p:cNvSpPr/>
          <p:nvPr/>
        </p:nvSpPr>
        <p:spPr>
          <a:xfrm>
            <a:off x="1823292" y="1698927"/>
            <a:ext cx="760164" cy="212245"/>
          </a:xfrm>
          <a:prstGeom prst="leftRightArrow">
            <a:avLst/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F31AF482-BE4E-404A-9BF9-E6F63C7ADE07}"/>
              </a:ext>
            </a:extLst>
          </p:cNvPr>
          <p:cNvSpPr/>
          <p:nvPr/>
        </p:nvSpPr>
        <p:spPr>
          <a:xfrm rot="18900000" flipH="1">
            <a:off x="1668465" y="2326292"/>
            <a:ext cx="1182804" cy="271082"/>
          </a:xfrm>
          <a:prstGeom prst="leftRightArrow">
            <a:avLst>
              <a:gd name="adj1" fmla="val 50000"/>
              <a:gd name="adj2" fmla="val 52874"/>
            </a:avLst>
          </a:prstGeom>
          <a:ln w="28575">
            <a:solidFill>
              <a:srgbClr val="00B05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194F71B-44CE-46DE-84FE-893E2FAD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28050A8-FE2B-4AF2-B11B-59664B22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3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              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F06486F-342F-420A-9BF4-D6257F08E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1010" y="154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              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4F2D103-4571-428E-8DA6-0CC0F7E47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1010" y="2095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              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FE927D2-51A3-4EAF-9156-31C51FB0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1010" y="364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498FF343-521A-456C-8CA4-43C0FBD1F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51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    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514936E1-CA66-416A-8E42-803EA5053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1010" y="521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72DBC0-BB7B-402D-8CDA-F0075D733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524" y="4743743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2D9F96-A037-4330-90CD-52B6DC7FF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503" y="4756150"/>
            <a:ext cx="1297172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4EE29D-508F-4F54-A4E0-B95FE18A9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9455" y="4727720"/>
            <a:ext cx="483326" cy="457200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0C465EB3-28E9-4A13-9BF3-49FBAF25F617}"/>
              </a:ext>
            </a:extLst>
          </p:cNvPr>
          <p:cNvSpPr/>
          <p:nvPr/>
        </p:nvSpPr>
        <p:spPr>
          <a:xfrm>
            <a:off x="7765009" y="3573830"/>
            <a:ext cx="374009" cy="599813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79CCAA4A-F81B-492C-992C-DEF2BF994070}"/>
              </a:ext>
            </a:extLst>
          </p:cNvPr>
          <p:cNvSpPr/>
          <p:nvPr/>
        </p:nvSpPr>
        <p:spPr>
          <a:xfrm rot="12000000" flipH="1" flipV="1">
            <a:off x="7329536" y="3485253"/>
            <a:ext cx="383905" cy="760308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E3C5E4-E757-4B66-A7AE-90219130C033}"/>
              </a:ext>
            </a:extLst>
          </p:cNvPr>
          <p:cNvSpPr/>
          <p:nvPr/>
        </p:nvSpPr>
        <p:spPr>
          <a:xfrm>
            <a:off x="9367052" y="1370909"/>
            <a:ext cx="164592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Hot Spot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Analysis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5B20379-7830-4962-B3F9-16104D86EC27}"/>
              </a:ext>
            </a:extLst>
          </p:cNvPr>
          <p:cNvSpPr/>
          <p:nvPr/>
        </p:nvSpPr>
        <p:spPr>
          <a:xfrm>
            <a:off x="8612675" y="1702178"/>
            <a:ext cx="737865" cy="23567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34424-082F-41AB-84CE-DAE7F800F14E}"/>
              </a:ext>
            </a:extLst>
          </p:cNvPr>
          <p:cNvSpPr txBox="1"/>
          <p:nvPr/>
        </p:nvSpPr>
        <p:spPr>
          <a:xfrm rot="17474305">
            <a:off x="6393903" y="2562027"/>
            <a:ext cx="1714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Proximity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EE0538-882D-45D6-82CA-5DFEDCA92944}"/>
              </a:ext>
            </a:extLst>
          </p:cNvPr>
          <p:cNvSpPr txBox="1"/>
          <p:nvPr/>
        </p:nvSpPr>
        <p:spPr>
          <a:xfrm rot="19320707">
            <a:off x="8244049" y="2543325"/>
            <a:ext cx="1714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Mass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Notification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C6564B9-A3A4-4EE8-AD77-2C53CB8D29B2}"/>
              </a:ext>
            </a:extLst>
          </p:cNvPr>
          <p:cNvSpPr/>
          <p:nvPr/>
        </p:nvSpPr>
        <p:spPr>
          <a:xfrm rot="9600000" flipV="1">
            <a:off x="8158524" y="3471725"/>
            <a:ext cx="383905" cy="760308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119D406-75E3-4120-B267-91FAF9C28F2D}"/>
              </a:ext>
            </a:extLst>
          </p:cNvPr>
          <p:cNvSpPr/>
          <p:nvPr/>
        </p:nvSpPr>
        <p:spPr>
          <a:xfrm>
            <a:off x="7730404" y="2337531"/>
            <a:ext cx="374009" cy="928139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2751276-FB78-434B-A66D-6E6C4775D059}"/>
              </a:ext>
            </a:extLst>
          </p:cNvPr>
          <p:cNvSpPr/>
          <p:nvPr/>
        </p:nvSpPr>
        <p:spPr>
          <a:xfrm rot="19384561" flipH="1">
            <a:off x="7779066" y="2640763"/>
            <a:ext cx="1802340" cy="322878"/>
          </a:xfrm>
          <a:prstGeom prst="rightArrow">
            <a:avLst>
              <a:gd name="adj1" fmla="val 36084"/>
              <a:gd name="adj2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17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21D70560-418D-412A-AF28-D8BACD1EFF73}"/>
              </a:ext>
            </a:extLst>
          </p:cNvPr>
          <p:cNvSpPr/>
          <p:nvPr/>
        </p:nvSpPr>
        <p:spPr>
          <a:xfrm>
            <a:off x="4421757" y="5378207"/>
            <a:ext cx="3657600" cy="1097280"/>
          </a:xfrm>
          <a:prstGeom prst="wedgeEllipseCallout">
            <a:avLst>
              <a:gd name="adj1" fmla="val 34890"/>
              <a:gd name="adj2" fmla="val -6501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Notification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SOLUTION APPROACH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F6141E6-BDC7-49F4-A882-4488B5E4A2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486" y="233451"/>
            <a:ext cx="1247686" cy="929266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190DB4D6-5D8A-4488-A45D-A1E4A8A269B0}"/>
              </a:ext>
            </a:extLst>
          </p:cNvPr>
          <p:cNvSpPr/>
          <p:nvPr/>
        </p:nvSpPr>
        <p:spPr>
          <a:xfrm>
            <a:off x="5331574" y="2406577"/>
            <a:ext cx="1131065" cy="1917181"/>
          </a:xfrm>
          <a:prstGeom prst="can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Cloudant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DB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88ECDB-3B05-42CC-9987-1A5937BE54E2}"/>
              </a:ext>
            </a:extLst>
          </p:cNvPr>
          <p:cNvSpPr/>
          <p:nvPr/>
        </p:nvSpPr>
        <p:spPr>
          <a:xfrm>
            <a:off x="1560517" y="1374501"/>
            <a:ext cx="2046102" cy="2949258"/>
          </a:xfrm>
          <a:prstGeom prst="roundRect">
            <a:avLst>
              <a:gd name="adj" fmla="val 5754"/>
            </a:avLst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wordArtVert" wrap="square" lIns="0" tIns="0" rIns="16459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Customer</a:t>
            </a:r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B1F740-5A77-4E52-A615-2C3849517B77}"/>
              </a:ext>
            </a:extLst>
          </p:cNvPr>
          <p:cNvSpPr/>
          <p:nvPr/>
        </p:nvSpPr>
        <p:spPr>
          <a:xfrm>
            <a:off x="1978321" y="1365975"/>
            <a:ext cx="1628298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Information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Contribute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5BE7BD-6054-4B72-9E00-2DF50DB18210}"/>
              </a:ext>
            </a:extLst>
          </p:cNvPr>
          <p:cNvSpPr/>
          <p:nvPr/>
        </p:nvSpPr>
        <p:spPr>
          <a:xfrm>
            <a:off x="1980007" y="2406578"/>
            <a:ext cx="1628298" cy="91440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Information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Request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B99092-9657-4DCD-8B5C-6B960C579742}"/>
              </a:ext>
            </a:extLst>
          </p:cNvPr>
          <p:cNvSpPr/>
          <p:nvPr/>
        </p:nvSpPr>
        <p:spPr>
          <a:xfrm>
            <a:off x="1983542" y="3413533"/>
            <a:ext cx="1628298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Vulnerable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0430D71-4C31-4DFE-8E92-6F293EC21B61}"/>
              </a:ext>
            </a:extLst>
          </p:cNvPr>
          <p:cNvSpPr/>
          <p:nvPr/>
        </p:nvSpPr>
        <p:spPr>
          <a:xfrm rot="14262551" flipV="1">
            <a:off x="4312164" y="2504035"/>
            <a:ext cx="209864" cy="1862666"/>
          </a:xfrm>
          <a:prstGeom prst="downArrow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E1F6878-ADD0-483E-BE70-085F5C4F2EA0}"/>
              </a:ext>
            </a:extLst>
          </p:cNvPr>
          <p:cNvSpPr/>
          <p:nvPr/>
        </p:nvSpPr>
        <p:spPr>
          <a:xfrm rot="16200000" flipH="1" flipV="1">
            <a:off x="4330486" y="1985673"/>
            <a:ext cx="209864" cy="1645920"/>
          </a:xfrm>
          <a:prstGeom prst="downArrow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2411CC1B-4CA9-4AFE-88A0-62D113EC2684}"/>
              </a:ext>
            </a:extLst>
          </p:cNvPr>
          <p:cNvSpPr/>
          <p:nvPr/>
        </p:nvSpPr>
        <p:spPr>
          <a:xfrm rot="18137449" flipH="1" flipV="1">
            <a:off x="7193188" y="3251516"/>
            <a:ext cx="209864" cy="18626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99E4F90-9B11-4637-9946-ED07EE04E530}"/>
              </a:ext>
            </a:extLst>
          </p:cNvPr>
          <p:cNvSpPr/>
          <p:nvPr/>
        </p:nvSpPr>
        <p:spPr>
          <a:xfrm rot="18137449">
            <a:off x="4354886" y="1219358"/>
            <a:ext cx="209864" cy="18626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7CE0856-683B-432A-9187-A1533E153AAB}"/>
              </a:ext>
            </a:extLst>
          </p:cNvPr>
          <p:cNvSpPr/>
          <p:nvPr/>
        </p:nvSpPr>
        <p:spPr>
          <a:xfrm rot="3462551" flipH="1">
            <a:off x="7207512" y="1727305"/>
            <a:ext cx="209864" cy="186266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3CDDB7-0A71-4C56-9D58-106F7BC632FE}"/>
              </a:ext>
            </a:extLst>
          </p:cNvPr>
          <p:cNvSpPr/>
          <p:nvPr/>
        </p:nvSpPr>
        <p:spPr>
          <a:xfrm>
            <a:off x="8234244" y="4061023"/>
            <a:ext cx="2755377" cy="1895115"/>
          </a:xfrm>
          <a:prstGeom prst="roundRect">
            <a:avLst>
              <a:gd name="adj" fmla="val 5754"/>
            </a:avLst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Delivery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Associate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1CC5168-AE1E-4506-B277-214DC692B475}"/>
              </a:ext>
            </a:extLst>
          </p:cNvPr>
          <p:cNvSpPr/>
          <p:nvPr/>
        </p:nvSpPr>
        <p:spPr>
          <a:xfrm>
            <a:off x="8229024" y="4056848"/>
            <a:ext cx="1628298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Information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Contribute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AC2175-0739-42F7-844E-1F403F2A1EEE}"/>
              </a:ext>
            </a:extLst>
          </p:cNvPr>
          <p:cNvSpPr/>
          <p:nvPr/>
        </p:nvSpPr>
        <p:spPr>
          <a:xfrm>
            <a:off x="8234245" y="5041738"/>
            <a:ext cx="1628298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Vulnerable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690C52-FF86-4E6B-BFA3-6B95EC34A36F}"/>
              </a:ext>
            </a:extLst>
          </p:cNvPr>
          <p:cNvSpPr/>
          <p:nvPr/>
        </p:nvSpPr>
        <p:spPr>
          <a:xfrm>
            <a:off x="8210376" y="1639407"/>
            <a:ext cx="2737024" cy="1920515"/>
          </a:xfrm>
          <a:prstGeom prst="roundRect">
            <a:avLst>
              <a:gd name="adj" fmla="val 5754"/>
            </a:avLst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Business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Owner</a:t>
            </a:r>
          </a:p>
          <a:p>
            <a:pPr algn="r"/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B924F0-1983-4E54-9829-2975831664FA}"/>
              </a:ext>
            </a:extLst>
          </p:cNvPr>
          <p:cNvSpPr/>
          <p:nvPr/>
        </p:nvSpPr>
        <p:spPr>
          <a:xfrm>
            <a:off x="8243256" y="1639408"/>
            <a:ext cx="1628298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Information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Contribute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CC6576-6C5B-4595-8B5F-2E6E8D3A2DC1}"/>
              </a:ext>
            </a:extLst>
          </p:cNvPr>
          <p:cNvSpPr/>
          <p:nvPr/>
        </p:nvSpPr>
        <p:spPr>
          <a:xfrm>
            <a:off x="8210377" y="2649698"/>
            <a:ext cx="1628298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Vulnerable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D038AF6-DB59-4FF4-AB19-CF141493AB1B}"/>
              </a:ext>
            </a:extLst>
          </p:cNvPr>
          <p:cNvSpPr/>
          <p:nvPr/>
        </p:nvSpPr>
        <p:spPr>
          <a:xfrm rot="7337449" flipH="1" flipV="1">
            <a:off x="7235418" y="3778492"/>
            <a:ext cx="209864" cy="1862666"/>
          </a:xfrm>
          <a:prstGeom prst="downArrow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21E0E3ED-B928-4769-95F8-C7A8B20646E3}"/>
              </a:ext>
            </a:extLst>
          </p:cNvPr>
          <p:cNvSpPr/>
          <p:nvPr/>
        </p:nvSpPr>
        <p:spPr>
          <a:xfrm rot="16200000" flipH="1">
            <a:off x="7208295" y="2462626"/>
            <a:ext cx="274320" cy="1645920"/>
          </a:xfrm>
          <a:prstGeom prst="downArrow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2BE19E0-D6B0-4C1F-8B6F-92327C5A6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149" y="5826510"/>
            <a:ext cx="457200" cy="45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053DC0C-ACE0-4F49-B0C8-5519D37DB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128" y="5838917"/>
            <a:ext cx="1297172" cy="457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C015AD2-025D-4969-8C82-D1861F48A8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080" y="5810487"/>
            <a:ext cx="483326" cy="457200"/>
          </a:xfrm>
          <a:prstGeom prst="rect">
            <a:avLst/>
          </a:prstGeom>
        </p:spPr>
      </p:pic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5356293-22D1-4B96-9B91-077B81F2084B}"/>
              </a:ext>
            </a:extLst>
          </p:cNvPr>
          <p:cNvSpPr/>
          <p:nvPr/>
        </p:nvSpPr>
        <p:spPr>
          <a:xfrm>
            <a:off x="660450" y="5306381"/>
            <a:ext cx="3657600" cy="1097280"/>
          </a:xfrm>
          <a:prstGeom prst="wedgeEllipseCallout">
            <a:avLst>
              <a:gd name="adj1" fmla="val -33785"/>
              <a:gd name="adj2" fmla="val -60994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Watson Assistant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HoloLens MDL2 Assets" panose="050A0102010101010101" pitchFamily="18" charset="0"/>
              </a:rPr>
              <a:t></a:t>
            </a:r>
            <a:r>
              <a:rPr lang="en-US" sz="3600" dirty="0">
                <a:latin typeface="HoloLens MDL2 Assets" panose="050A0102010101010101" pitchFamily="18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HoloLens MDL2 Assets" panose="050A0102010101010101" pitchFamily="18" charset="0"/>
              </a:rPr>
              <a:t>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02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524398"/>
            <a:ext cx="8143069" cy="638319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HIGH LEVEL ARCHITECTURE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ECEF3EA-55BB-4F16-9913-4F400B2252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3451"/>
            <a:ext cx="1247686" cy="929266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9F70B51-42B9-4CA4-AFCC-249956C316A2}"/>
              </a:ext>
            </a:extLst>
          </p:cNvPr>
          <p:cNvSpPr/>
          <p:nvPr/>
        </p:nvSpPr>
        <p:spPr>
          <a:xfrm>
            <a:off x="2852510" y="2267623"/>
            <a:ext cx="173736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Speech 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 Text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0D7015A-202A-418F-BD1D-AB2E6EE125D3}"/>
              </a:ext>
            </a:extLst>
          </p:cNvPr>
          <p:cNvSpPr/>
          <p:nvPr/>
        </p:nvSpPr>
        <p:spPr>
          <a:xfrm>
            <a:off x="468725" y="2267623"/>
            <a:ext cx="164592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Mike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HoloLens MDL2 Assets" panose="050A0102010101010101" pitchFamily="18" charset="0"/>
              </a:rPr>
              <a:t> </a:t>
            </a:r>
          </a:p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HoloLens MDL2 Assets" panose="050A0102010101010101" pitchFamily="18" charset="0"/>
              </a:rPr>
              <a:t>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D0A46-2EE3-4D90-A87F-D07483F9327C}"/>
              </a:ext>
            </a:extLst>
          </p:cNvPr>
          <p:cNvSpPr/>
          <p:nvPr/>
        </p:nvSpPr>
        <p:spPr>
          <a:xfrm>
            <a:off x="5392301" y="2267623"/>
            <a:ext cx="164592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Chatbot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484C7BC-3FF9-4030-8A72-E9AE21A464D1}"/>
              </a:ext>
            </a:extLst>
          </p:cNvPr>
          <p:cNvSpPr/>
          <p:nvPr/>
        </p:nvSpPr>
        <p:spPr>
          <a:xfrm>
            <a:off x="2852510" y="3692543"/>
            <a:ext cx="164592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Text to Speech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5FDE07-6E55-4996-8576-867F9D08E529}"/>
              </a:ext>
            </a:extLst>
          </p:cNvPr>
          <p:cNvSpPr/>
          <p:nvPr/>
        </p:nvSpPr>
        <p:spPr>
          <a:xfrm>
            <a:off x="468725" y="3692543"/>
            <a:ext cx="164592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Speaker</a:t>
            </a:r>
          </a:p>
          <a:p>
            <a:pPr algn="ctr"/>
            <a:r>
              <a:rPr lang="en-US" sz="4400" b="1" dirty="0">
                <a:solidFill>
                  <a:srgbClr val="00B050"/>
                </a:solidFill>
                <a:latin typeface="HoloLens MDL2 Assets" panose="050A0102010101010101" pitchFamily="18" charset="0"/>
              </a:rPr>
              <a:t>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84AE890-876A-4EFB-ADB2-74037E13600D}"/>
              </a:ext>
            </a:extLst>
          </p:cNvPr>
          <p:cNvSpPr/>
          <p:nvPr/>
        </p:nvSpPr>
        <p:spPr>
          <a:xfrm>
            <a:off x="7791795" y="2267623"/>
            <a:ext cx="164592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Web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Hooks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7E1FB5D-9CFF-451B-AA15-E0DE8EA599DC}"/>
              </a:ext>
            </a:extLst>
          </p:cNvPr>
          <p:cNvSpPr/>
          <p:nvPr/>
        </p:nvSpPr>
        <p:spPr>
          <a:xfrm>
            <a:off x="7791795" y="3692543"/>
            <a:ext cx="1645920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Cloud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F49A6E-1C3C-4310-90E2-6F79E40C67AA}"/>
              </a:ext>
            </a:extLst>
          </p:cNvPr>
          <p:cNvSpPr/>
          <p:nvPr/>
        </p:nvSpPr>
        <p:spPr>
          <a:xfrm>
            <a:off x="7791795" y="5161358"/>
            <a:ext cx="1628298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Cloudant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DB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21A863D-91C2-41FF-AC67-D0CFF596D6C1}"/>
              </a:ext>
            </a:extLst>
          </p:cNvPr>
          <p:cNvSpPr/>
          <p:nvPr/>
        </p:nvSpPr>
        <p:spPr>
          <a:xfrm>
            <a:off x="10206999" y="5161358"/>
            <a:ext cx="164592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Hot Spot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Analysis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14D6402-2893-4D6E-87A3-D013F3F635F7}"/>
              </a:ext>
            </a:extLst>
          </p:cNvPr>
          <p:cNvSpPr/>
          <p:nvPr/>
        </p:nvSpPr>
        <p:spPr>
          <a:xfrm>
            <a:off x="10206999" y="3692543"/>
            <a:ext cx="164592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Covid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Notifications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23A21E-3D2B-468B-BD28-A1239A61D6A4}"/>
              </a:ext>
            </a:extLst>
          </p:cNvPr>
          <p:cNvSpPr/>
          <p:nvPr/>
        </p:nvSpPr>
        <p:spPr>
          <a:xfrm>
            <a:off x="2114645" y="2606988"/>
            <a:ext cx="737865" cy="235670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72B1E8C-550D-4DBF-A04B-FA4B1CEF23D6}"/>
              </a:ext>
            </a:extLst>
          </p:cNvPr>
          <p:cNvSpPr/>
          <p:nvPr/>
        </p:nvSpPr>
        <p:spPr>
          <a:xfrm flipH="1" flipV="1">
            <a:off x="2114644" y="4031908"/>
            <a:ext cx="737865" cy="235670"/>
          </a:xfrm>
          <a:prstGeom prst="rightArrow">
            <a:avLst/>
          </a:prstGeom>
          <a:solidFill>
            <a:srgbClr val="0062F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AB8A374-2424-434C-BC4F-3C491F6AADB0}"/>
              </a:ext>
            </a:extLst>
          </p:cNvPr>
          <p:cNvSpPr/>
          <p:nvPr/>
        </p:nvSpPr>
        <p:spPr>
          <a:xfrm>
            <a:off x="4619174" y="2606988"/>
            <a:ext cx="737865" cy="235670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C1E47C5-F5A7-4565-B2EA-598A5C880553}"/>
              </a:ext>
            </a:extLst>
          </p:cNvPr>
          <p:cNvSpPr/>
          <p:nvPr/>
        </p:nvSpPr>
        <p:spPr>
          <a:xfrm rot="19426712" flipH="1" flipV="1">
            <a:off x="4375819" y="3293488"/>
            <a:ext cx="1150481" cy="293735"/>
          </a:xfrm>
          <a:prstGeom prst="rightArrow">
            <a:avLst/>
          </a:prstGeom>
          <a:solidFill>
            <a:srgbClr val="0062F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0C2C6A66-0D7D-40F8-B54A-F6A4FB29C9E0}"/>
              </a:ext>
            </a:extLst>
          </p:cNvPr>
          <p:cNvSpPr/>
          <p:nvPr/>
        </p:nvSpPr>
        <p:spPr>
          <a:xfrm>
            <a:off x="9440523" y="5401570"/>
            <a:ext cx="737865" cy="23567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7FEF26A-4F51-45EE-B140-FAF3DFB99350}"/>
              </a:ext>
            </a:extLst>
          </p:cNvPr>
          <p:cNvSpPr/>
          <p:nvPr/>
        </p:nvSpPr>
        <p:spPr>
          <a:xfrm rot="16200000" flipV="1">
            <a:off x="10755639" y="4739648"/>
            <a:ext cx="548640" cy="27432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B1DF4D86-3BB5-47BE-B5BB-FFFB63A8325F}"/>
              </a:ext>
            </a:extLst>
          </p:cNvPr>
          <p:cNvSpPr/>
          <p:nvPr/>
        </p:nvSpPr>
        <p:spPr>
          <a:xfrm>
            <a:off x="7060275" y="2587663"/>
            <a:ext cx="731520" cy="274320"/>
          </a:xfrm>
          <a:prstGeom prst="leftRightArrow">
            <a:avLst/>
          </a:prstGeom>
          <a:solidFill>
            <a:srgbClr val="00B2E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6FF37980-33F0-43DF-9F25-1128E168C578}"/>
              </a:ext>
            </a:extLst>
          </p:cNvPr>
          <p:cNvSpPr/>
          <p:nvPr/>
        </p:nvSpPr>
        <p:spPr>
          <a:xfrm rot="5400000">
            <a:off x="8294795" y="4744103"/>
            <a:ext cx="548640" cy="274320"/>
          </a:xfrm>
          <a:prstGeom prst="leftRightArrow">
            <a:avLst/>
          </a:prstGeom>
          <a:solidFill>
            <a:srgbClr val="00B2E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3D840150-32C4-48BE-8888-B712E314091B}"/>
              </a:ext>
            </a:extLst>
          </p:cNvPr>
          <p:cNvSpPr/>
          <p:nvPr/>
        </p:nvSpPr>
        <p:spPr>
          <a:xfrm rot="2200885">
            <a:off x="6911208" y="3294955"/>
            <a:ext cx="1005840" cy="239706"/>
          </a:xfrm>
          <a:prstGeom prst="leftRightArrow">
            <a:avLst/>
          </a:prstGeom>
          <a:solidFill>
            <a:srgbClr val="00B2EF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Arrow: Left-Right 65">
            <a:extLst>
              <a:ext uri="{FF2B5EF4-FFF2-40B4-BE49-F238E27FC236}">
                <a16:creationId xmlns:a16="http://schemas.microsoft.com/office/drawing/2014/main" id="{1F107612-9A34-47FC-B43E-94E2F6BD4AEA}"/>
              </a:ext>
            </a:extLst>
          </p:cNvPr>
          <p:cNvSpPr/>
          <p:nvPr/>
        </p:nvSpPr>
        <p:spPr>
          <a:xfrm rot="2200885">
            <a:off x="9384877" y="3304289"/>
            <a:ext cx="1005840" cy="239706"/>
          </a:xfrm>
          <a:prstGeom prst="left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EAA6EEA-2DF3-4504-BE83-3EF211C36B25}"/>
              </a:ext>
            </a:extLst>
          </p:cNvPr>
          <p:cNvSpPr/>
          <p:nvPr/>
        </p:nvSpPr>
        <p:spPr>
          <a:xfrm>
            <a:off x="10206999" y="2267623"/>
            <a:ext cx="164592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Alerts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A9B0DC3-6CF1-454B-BF5B-F12AE53B2D4D}"/>
              </a:ext>
            </a:extLst>
          </p:cNvPr>
          <p:cNvSpPr/>
          <p:nvPr/>
        </p:nvSpPr>
        <p:spPr>
          <a:xfrm rot="16200000" flipV="1">
            <a:off x="10801359" y="3296319"/>
            <a:ext cx="457200" cy="27432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0E34FFE-C035-4DBB-834A-36CCA1DDC534}"/>
              </a:ext>
            </a:extLst>
          </p:cNvPr>
          <p:cNvSpPr/>
          <p:nvPr/>
        </p:nvSpPr>
        <p:spPr>
          <a:xfrm>
            <a:off x="468723" y="1221032"/>
            <a:ext cx="6583680" cy="64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Contribute/Get Help</a:t>
            </a:r>
            <a:endParaRPr lang="en-US" sz="88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D962BED-113E-46BA-B8A4-AE0BB8FA70C9}"/>
              </a:ext>
            </a:extLst>
          </p:cNvPr>
          <p:cNvSpPr/>
          <p:nvPr/>
        </p:nvSpPr>
        <p:spPr>
          <a:xfrm>
            <a:off x="10206999" y="1221032"/>
            <a:ext cx="1645920" cy="64008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Get Notified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4F3D0F-0A9C-4F9A-A433-84AFE05165DD}"/>
              </a:ext>
            </a:extLst>
          </p:cNvPr>
          <p:cNvCxnSpPr/>
          <p:nvPr/>
        </p:nvCxnSpPr>
        <p:spPr>
          <a:xfrm flipV="1">
            <a:off x="297455" y="2093976"/>
            <a:ext cx="11677880" cy="1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87BF8C-1E7E-44F7-84F0-762EB880B9D1}"/>
              </a:ext>
            </a:extLst>
          </p:cNvPr>
          <p:cNvCxnSpPr>
            <a:cxnSpLocks/>
          </p:cNvCxnSpPr>
          <p:nvPr/>
        </p:nvCxnSpPr>
        <p:spPr>
          <a:xfrm rot="5400000" flipV="1">
            <a:off x="7445346" y="3715636"/>
            <a:ext cx="4846320" cy="1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4EB0B3-4EC7-4D85-9E53-50CF68192B74}"/>
              </a:ext>
            </a:extLst>
          </p:cNvPr>
          <p:cNvCxnSpPr>
            <a:cxnSpLocks/>
          </p:cNvCxnSpPr>
          <p:nvPr/>
        </p:nvCxnSpPr>
        <p:spPr>
          <a:xfrm rot="5400000" flipV="1">
            <a:off x="5024494" y="3692543"/>
            <a:ext cx="4846320" cy="1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E87DD39-7084-4B00-A024-146682CCB05D}"/>
              </a:ext>
            </a:extLst>
          </p:cNvPr>
          <p:cNvSpPr/>
          <p:nvPr/>
        </p:nvSpPr>
        <p:spPr>
          <a:xfrm>
            <a:off x="7791795" y="1221032"/>
            <a:ext cx="1613194" cy="64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93831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BD5B8-B7D6-5641-9006-64D38BB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563" y="232467"/>
            <a:ext cx="8143069" cy="930250"/>
          </a:xfrm>
        </p:spPr>
        <p:txBody>
          <a:bodyPr/>
          <a:lstStyle/>
          <a:p>
            <a:r>
              <a:rPr lang="en-US" sz="4400" b="1" dirty="0">
                <a:solidFill>
                  <a:srgbClr val="4E6395"/>
                </a:solidFill>
              </a:rPr>
              <a:t>SOURCE CODE</a:t>
            </a:r>
            <a:br>
              <a:rPr lang="en-US" sz="4400" b="1" dirty="0">
                <a:solidFill>
                  <a:srgbClr val="4E6395"/>
                </a:solidFill>
              </a:rPr>
            </a:br>
            <a:r>
              <a:rPr lang="en-US" sz="1600" b="1" dirty="0">
                <a:solidFill>
                  <a:srgbClr val="4E6395"/>
                </a:solidFill>
              </a:rPr>
              <a:t>Business Setups</a:t>
            </a:r>
            <a:endParaRPr lang="en-US" sz="4400" b="1" dirty="0">
              <a:solidFill>
                <a:srgbClr val="4E6395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65EF9C2-02BA-D349-82FD-069D5EF42ED0}"/>
              </a:ext>
            </a:extLst>
          </p:cNvPr>
          <p:cNvSpPr txBox="1">
            <a:spLocks/>
          </p:cNvSpPr>
          <p:nvPr/>
        </p:nvSpPr>
        <p:spPr>
          <a:xfrm>
            <a:off x="517878" y="2093976"/>
            <a:ext cx="11156671" cy="42378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50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900" indent="-141288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50" indent="-193675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200" baseline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75" indent="-171450" algn="l" rtl="0" eaLnBrk="1" fontAlgn="base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1867D-36FF-4A72-B3BB-610FDF3B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64" y="135125"/>
            <a:ext cx="657225" cy="56197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61DE2F-5718-40F4-9143-A32CF43E82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78" y="232467"/>
            <a:ext cx="1247686" cy="929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30C65-5D83-4B7C-9173-1DDDCE171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78" y="1162717"/>
            <a:ext cx="2686475" cy="55778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1D6EB0-E0B6-482D-AAF7-E3D199780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563" y="1161732"/>
            <a:ext cx="3892650" cy="55778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BD2A17-30F2-4A10-971E-26048AC04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476" y="1162716"/>
            <a:ext cx="1390741" cy="55778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6DB82-674B-4257-9CD9-E3C147CE5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7396" y="1162716"/>
            <a:ext cx="1248187" cy="55778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004786649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2_blk_background_2017">
  <a:themeElements>
    <a:clrScheme name="Custom 4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92F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57636</TotalTime>
  <Words>749</Words>
  <Application>Microsoft Office PowerPoint</Application>
  <PresentationFormat>Widescreen</PresentationFormat>
  <Paragraphs>173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HoloLens MDL2 Assets</vt:lpstr>
      <vt:lpstr>IBM Plex Sans</vt:lpstr>
      <vt:lpstr>IBM Plex Sans Light</vt:lpstr>
      <vt:lpstr>Wingdings</vt:lpstr>
      <vt:lpstr>blk_background_2017</vt:lpstr>
      <vt:lpstr>1_blk_background_2017</vt:lpstr>
      <vt:lpstr>2_blk_background_2017</vt:lpstr>
      <vt:lpstr> </vt:lpstr>
      <vt:lpstr>Call for Code 2020, COVID-19 Accelerated Program </vt:lpstr>
      <vt:lpstr>CHALLENGE</vt:lpstr>
      <vt:lpstr>EMPATHY MAPS </vt:lpstr>
      <vt:lpstr>STORY BOARDS </vt:lpstr>
      <vt:lpstr>TECHNOLOGY SUGGESTIONS</vt:lpstr>
      <vt:lpstr>SOLUTION APPROACH</vt:lpstr>
      <vt:lpstr>HIGH LEVEL ARCHITECTURE</vt:lpstr>
      <vt:lpstr>SOURCE CODE Business Setups</vt:lpstr>
      <vt:lpstr>SOURCE CODE Customer Contribution Setups</vt:lpstr>
      <vt:lpstr>SOURCE CODE Customer Request</vt:lpstr>
      <vt:lpstr>SOURCE CODE Watson Assistant and Node.js</vt:lpstr>
      <vt:lpstr>Phases</vt:lpstr>
      <vt:lpstr>Short Video (2-3 minutes)/Code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Patro, Ranjan</cp:lastModifiedBy>
  <cp:revision>780</cp:revision>
  <cp:lastPrinted>2018-05-16T19:10:04Z</cp:lastPrinted>
  <dcterms:created xsi:type="dcterms:W3CDTF">2018-02-27T17:50:26Z</dcterms:created>
  <dcterms:modified xsi:type="dcterms:W3CDTF">2020-04-28T05:26:29Z</dcterms:modified>
</cp:coreProperties>
</file>