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6" r:id="rId10"/>
    <p:sldId id="269" r:id="rId11"/>
    <p:sldId id="267" r:id="rId12"/>
    <p:sldId id="270" r:id="rId13"/>
    <p:sldId id="263" r:id="rId14"/>
    <p:sldId id="272" r:id="rId15"/>
    <p:sldId id="273" r:id="rId16"/>
    <p:sldId id="275" r:id="rId17"/>
    <p:sldId id="277" r:id="rId18"/>
    <p:sldId id="278" r:id="rId19"/>
    <p:sldId id="271" r:id="rId20"/>
    <p:sldId id="279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6321380-0AAB-4AD8-B101-ADCFF42F6F5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E420-B097-48D4-A56E-AE9C5A18F154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36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1380-0AAB-4AD8-B101-ADCFF42F6F5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E420-B097-48D4-A56E-AE9C5A18F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619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1380-0AAB-4AD8-B101-ADCFF42F6F5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E420-B097-48D4-A56E-AE9C5A18F154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98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1380-0AAB-4AD8-B101-ADCFF42F6F5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E420-B097-48D4-A56E-AE9C5A18F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5609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1380-0AAB-4AD8-B101-ADCFF42F6F5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E420-B097-48D4-A56E-AE9C5A18F154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53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1380-0AAB-4AD8-B101-ADCFF42F6F5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E420-B097-48D4-A56E-AE9C5A18F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764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1380-0AAB-4AD8-B101-ADCFF42F6F5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E420-B097-48D4-A56E-AE9C5A18F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963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1380-0AAB-4AD8-B101-ADCFF42F6F5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E420-B097-48D4-A56E-AE9C5A18F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25490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1380-0AAB-4AD8-B101-ADCFF42F6F5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E420-B097-48D4-A56E-AE9C5A18F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167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1380-0AAB-4AD8-B101-ADCFF42F6F5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E420-B097-48D4-A56E-AE9C5A18F15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530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1380-0AAB-4AD8-B101-ADCFF42F6F5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DE420-B097-48D4-A56E-AE9C5A18F154}" type="slidenum">
              <a:rPr lang="sv-SE" smtClean="0"/>
              <a:t>‹#›</a:t>
            </a:fld>
            <a:endParaRPr lang="sv-S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6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6321380-0AAB-4AD8-B101-ADCFF42F6F5B}" type="datetimeFigureOut">
              <a:rPr lang="sv-SE" smtClean="0"/>
              <a:t>2016-05-17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5DE420-B097-48D4-A56E-AE9C5A18F154}" type="slidenum">
              <a:rPr lang="sv-SE" smtClean="0"/>
              <a:t>‹#›</a:t>
            </a:fld>
            <a:endParaRPr lang="sv-S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809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dirty="0" smtClean="0"/>
              <a:t>The </a:t>
            </a:r>
            <a:r>
              <a:rPr lang="sv-SE" dirty="0" err="1" smtClean="0"/>
              <a:t>Symbiotic</a:t>
            </a:r>
            <a:r>
              <a:rPr lang="sv-SE" dirty="0" smtClean="0"/>
              <a:t> Nature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Zero</a:t>
            </a:r>
            <a:r>
              <a:rPr lang="sv-SE" dirty="0" smtClean="0"/>
              <a:t> Rate Policy, the Real </a:t>
            </a:r>
            <a:r>
              <a:rPr lang="sv-SE" dirty="0" err="1" smtClean="0"/>
              <a:t>Economy</a:t>
            </a:r>
            <a:r>
              <a:rPr lang="sv-SE" dirty="0" smtClean="0"/>
              <a:t> and the Asset Markets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Term Paper ME2720</a:t>
            </a:r>
          </a:p>
          <a:p>
            <a:r>
              <a:rPr lang="sv-SE" dirty="0" smtClean="0"/>
              <a:t>Patrick </a:t>
            </a:r>
            <a:r>
              <a:rPr lang="sv-SE" dirty="0" err="1" smtClean="0"/>
              <a:t>Truong</a:t>
            </a:r>
            <a:endParaRPr lang="sv-SE" dirty="0"/>
          </a:p>
        </p:txBody>
      </p:sp>
      <p:pic>
        <p:nvPicPr>
          <p:cNvPr id="2050" name="Picture 2" descr="https://philoforchange.files.wordpress.com/2013/10/ingdp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-1160320"/>
            <a:ext cx="3962400" cy="5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7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Previous</a:t>
            </a:r>
            <a:r>
              <a:rPr lang="sv-SE" dirty="0" smtClean="0"/>
              <a:t> </a:t>
            </a:r>
            <a:r>
              <a:rPr lang="sv-SE" dirty="0" err="1" smtClean="0"/>
              <a:t>Study</a:t>
            </a:r>
            <a:r>
              <a:rPr lang="sv-SE" dirty="0" smtClean="0"/>
              <a:t> – Asset inflation (</a:t>
            </a:r>
            <a:r>
              <a:rPr lang="sv-SE" dirty="0" err="1" smtClean="0"/>
              <a:t>Housing</a:t>
            </a:r>
            <a:r>
              <a:rPr lang="sv-SE" dirty="0" smtClean="0"/>
              <a:t>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v-SE" dirty="0" err="1" smtClean="0"/>
              <a:t>Growth</a:t>
            </a:r>
            <a:r>
              <a:rPr lang="sv-SE" dirty="0" smtClean="0"/>
              <a:t> in </a:t>
            </a:r>
            <a:r>
              <a:rPr lang="sv-SE" dirty="0" err="1" smtClean="0"/>
              <a:t>housing</a:t>
            </a:r>
            <a:r>
              <a:rPr lang="sv-SE" dirty="0" smtClean="0"/>
              <a:t> </a:t>
            </a:r>
            <a:r>
              <a:rPr lang="sv-SE" dirty="0" err="1" smtClean="0"/>
              <a:t>prices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result</a:t>
            </a:r>
            <a:r>
              <a:rPr lang="sv-SE" dirty="0" smtClean="0"/>
              <a:t> as </a:t>
            </a:r>
            <a:r>
              <a:rPr lang="sv-SE" dirty="0" err="1" smtClean="0"/>
              <a:t>economic</a:t>
            </a:r>
            <a:r>
              <a:rPr lang="sv-SE" dirty="0" smtClean="0"/>
              <a:t> </a:t>
            </a:r>
            <a:r>
              <a:rPr lang="sv-SE" dirty="0" err="1" smtClean="0"/>
              <a:t>growth</a:t>
            </a:r>
            <a:r>
              <a:rPr lang="sv-SE" dirty="0" smtClean="0"/>
              <a:t> </a:t>
            </a:r>
            <a:r>
              <a:rPr lang="sv-SE" dirty="0" err="1" smtClean="0"/>
              <a:t>persist</a:t>
            </a:r>
            <a:r>
              <a:rPr lang="sv-SE" dirty="0" smtClean="0"/>
              <a:t>, </a:t>
            </a:r>
            <a:r>
              <a:rPr lang="sv-SE" dirty="0" err="1" smtClean="0"/>
              <a:t>even</a:t>
            </a:r>
            <a:r>
              <a:rPr lang="sv-SE" dirty="0" smtClean="0"/>
              <a:t> </a:t>
            </a:r>
            <a:r>
              <a:rPr lang="sv-SE" dirty="0" err="1" smtClean="0"/>
              <a:t>without</a:t>
            </a:r>
            <a:r>
              <a:rPr lang="sv-SE" dirty="0" smtClean="0"/>
              <a:t> population </a:t>
            </a:r>
            <a:r>
              <a:rPr lang="sv-SE" dirty="0" err="1" smtClean="0"/>
              <a:t>growth</a:t>
            </a:r>
            <a:r>
              <a:rPr lang="sv-SE" dirty="0" smtClean="0"/>
              <a:t> (</a:t>
            </a:r>
            <a:r>
              <a:rPr lang="sv-SE" dirty="0" err="1" smtClean="0"/>
              <a:t>Leung</a:t>
            </a:r>
            <a:r>
              <a:rPr lang="sv-SE" dirty="0" smtClean="0"/>
              <a:t> 2003, </a:t>
            </a:r>
            <a:r>
              <a:rPr lang="sv-SE" dirty="0" err="1" smtClean="0"/>
              <a:t>Claussen</a:t>
            </a:r>
            <a:r>
              <a:rPr lang="sv-SE" dirty="0" smtClean="0"/>
              <a:t> 2013).</a:t>
            </a:r>
          </a:p>
          <a:p>
            <a:pPr lvl="1"/>
            <a:r>
              <a:rPr lang="sv-SE" dirty="0" err="1" smtClean="0"/>
              <a:t>However</a:t>
            </a:r>
            <a:r>
              <a:rPr lang="sv-SE" dirty="0" smtClean="0"/>
              <a:t> </a:t>
            </a:r>
            <a:r>
              <a:rPr lang="sv-SE" dirty="0" err="1" smtClean="0"/>
              <a:t>growth</a:t>
            </a:r>
            <a:r>
              <a:rPr lang="sv-SE" dirty="0" smtClean="0"/>
              <a:t> </a:t>
            </a:r>
            <a:r>
              <a:rPr lang="sv-SE" dirty="0" err="1" smtClean="0"/>
              <a:t>beyond</a:t>
            </a:r>
            <a:r>
              <a:rPr lang="sv-SE" dirty="0" smtClean="0"/>
              <a:t> a </a:t>
            </a:r>
            <a:r>
              <a:rPr lang="sv-SE" dirty="0" err="1" smtClean="0"/>
              <a:t>certain</a:t>
            </a:r>
            <a:r>
              <a:rPr lang="sv-SE" dirty="0" smtClean="0"/>
              <a:t> </a:t>
            </a:r>
            <a:r>
              <a:rPr lang="sv-SE" dirty="0" err="1" smtClean="0"/>
              <a:t>fraction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economic</a:t>
            </a:r>
            <a:r>
              <a:rPr lang="sv-SE" dirty="0" smtClean="0"/>
              <a:t> </a:t>
            </a:r>
            <a:r>
              <a:rPr lang="sv-SE" dirty="0" err="1" smtClean="0"/>
              <a:t>growth</a:t>
            </a:r>
            <a:r>
              <a:rPr lang="sv-SE" dirty="0" smtClean="0"/>
              <a:t> is not </a:t>
            </a:r>
            <a:r>
              <a:rPr lang="sv-SE" dirty="0" err="1" smtClean="0"/>
              <a:t>sustainable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Main </a:t>
            </a:r>
            <a:r>
              <a:rPr lang="sv-SE" dirty="0" err="1" smtClean="0"/>
              <a:t>reason</a:t>
            </a:r>
            <a:r>
              <a:rPr lang="sv-SE" dirty="0" smtClean="0"/>
              <a:t> - </a:t>
            </a:r>
            <a:r>
              <a:rPr lang="sv-SE" dirty="0" err="1" smtClean="0"/>
              <a:t>Increased</a:t>
            </a:r>
            <a:r>
              <a:rPr lang="sv-SE" dirty="0" smtClean="0"/>
              <a:t> </a:t>
            </a:r>
            <a:r>
              <a:rPr lang="sv-SE" dirty="0" err="1" smtClean="0"/>
              <a:t>disposable</a:t>
            </a:r>
            <a:r>
              <a:rPr lang="sv-SE" dirty="0" smtClean="0"/>
              <a:t> </a:t>
            </a:r>
            <a:r>
              <a:rPr lang="sv-SE" dirty="0" err="1" smtClean="0"/>
              <a:t>income</a:t>
            </a:r>
            <a:r>
              <a:rPr lang="sv-SE" dirty="0" smtClean="0"/>
              <a:t> and </a:t>
            </a:r>
            <a:r>
              <a:rPr lang="sv-SE" dirty="0" err="1" smtClean="0"/>
              <a:t>falling</a:t>
            </a:r>
            <a:r>
              <a:rPr lang="sv-SE" dirty="0" smtClean="0"/>
              <a:t> </a:t>
            </a:r>
            <a:r>
              <a:rPr lang="sv-SE" dirty="0" err="1" smtClean="0"/>
              <a:t>mortgage</a:t>
            </a:r>
            <a:r>
              <a:rPr lang="sv-SE" dirty="0" smtClean="0"/>
              <a:t> rate.</a:t>
            </a:r>
          </a:p>
          <a:p>
            <a:r>
              <a:rPr lang="sv-SE" dirty="0" smtClean="0"/>
              <a:t>Clear negative relationship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housing</a:t>
            </a:r>
            <a:r>
              <a:rPr lang="sv-SE" dirty="0" smtClean="0"/>
              <a:t> </a:t>
            </a:r>
            <a:r>
              <a:rPr lang="sv-SE" dirty="0" err="1" smtClean="0"/>
              <a:t>prices</a:t>
            </a:r>
            <a:r>
              <a:rPr lang="sv-SE" dirty="0" smtClean="0"/>
              <a:t> and </a:t>
            </a:r>
            <a:r>
              <a:rPr lang="sv-SE" dirty="0" err="1" smtClean="0"/>
              <a:t>interest</a:t>
            </a:r>
            <a:r>
              <a:rPr lang="sv-SE" dirty="0" smtClean="0"/>
              <a:t> rate ( </a:t>
            </a:r>
            <a:r>
              <a:rPr lang="sv-SE" dirty="0" err="1" smtClean="0"/>
              <a:t>Nissim</a:t>
            </a:r>
            <a:r>
              <a:rPr lang="sv-SE" dirty="0" smtClean="0"/>
              <a:t> 2012)</a:t>
            </a:r>
          </a:p>
          <a:p>
            <a:r>
              <a:rPr lang="sv-SE" dirty="0" err="1" smtClean="0"/>
              <a:t>Uncertainty</a:t>
            </a:r>
            <a:r>
              <a:rPr lang="sv-SE" dirty="0" smtClean="0"/>
              <a:t> </a:t>
            </a:r>
            <a:r>
              <a:rPr lang="sv-SE" dirty="0" err="1" smtClean="0"/>
              <a:t>contribute</a:t>
            </a:r>
            <a:r>
              <a:rPr lang="sv-SE" dirty="0" smtClean="0"/>
              <a:t> to </a:t>
            </a:r>
            <a:r>
              <a:rPr lang="sv-SE" dirty="0" err="1" smtClean="0"/>
              <a:t>increasing</a:t>
            </a:r>
            <a:r>
              <a:rPr lang="sv-SE" dirty="0" smtClean="0"/>
              <a:t> </a:t>
            </a:r>
            <a:r>
              <a:rPr lang="sv-SE" dirty="0" err="1" smtClean="0"/>
              <a:t>housing</a:t>
            </a:r>
            <a:r>
              <a:rPr lang="sv-SE" dirty="0" smtClean="0"/>
              <a:t> </a:t>
            </a:r>
            <a:r>
              <a:rPr lang="sv-SE" dirty="0" err="1" smtClean="0"/>
              <a:t>prices</a:t>
            </a:r>
            <a:r>
              <a:rPr lang="sv-SE" dirty="0" smtClean="0"/>
              <a:t> (</a:t>
            </a:r>
            <a:r>
              <a:rPr lang="sv-SE" dirty="0" err="1" smtClean="0"/>
              <a:t>Hirata</a:t>
            </a:r>
            <a:r>
              <a:rPr lang="sv-SE" dirty="0" smtClean="0"/>
              <a:t> et al. 2012)</a:t>
            </a:r>
          </a:p>
          <a:p>
            <a:pPr lvl="1"/>
            <a:r>
              <a:rPr lang="sv-SE" dirty="0" err="1" smtClean="0"/>
              <a:t>Increasing</a:t>
            </a:r>
            <a:r>
              <a:rPr lang="sv-SE" dirty="0" smtClean="0"/>
              <a:t> </a:t>
            </a:r>
            <a:r>
              <a:rPr lang="sv-SE" dirty="0" err="1" smtClean="0"/>
              <a:t>volatility</a:t>
            </a:r>
            <a:r>
              <a:rPr lang="sv-SE" dirty="0" smtClean="0"/>
              <a:t> in stock market </a:t>
            </a:r>
            <a:r>
              <a:rPr lang="sv-SE" dirty="0" err="1" smtClean="0"/>
              <a:t>turn</a:t>
            </a:r>
            <a:r>
              <a:rPr lang="sv-SE" dirty="0" smtClean="0"/>
              <a:t> </a:t>
            </a:r>
            <a:r>
              <a:rPr lang="sv-SE" dirty="0" err="1" smtClean="0"/>
              <a:t>people</a:t>
            </a:r>
            <a:r>
              <a:rPr lang="sv-SE" dirty="0" smtClean="0"/>
              <a:t> to </a:t>
            </a:r>
            <a:r>
              <a:rPr lang="sv-SE" dirty="0" err="1" smtClean="0"/>
              <a:t>shift</a:t>
            </a:r>
            <a:r>
              <a:rPr lang="sv-SE" dirty="0" smtClean="0"/>
              <a:t> </a:t>
            </a:r>
            <a:r>
              <a:rPr lang="sv-SE" dirty="0" err="1" smtClean="0"/>
              <a:t>towards</a:t>
            </a:r>
            <a:r>
              <a:rPr lang="sv-SE" dirty="0" smtClean="0"/>
              <a:t> </a:t>
            </a:r>
            <a:r>
              <a:rPr lang="sv-SE" dirty="0" err="1" smtClean="0"/>
              <a:t>safer</a:t>
            </a:r>
            <a:r>
              <a:rPr lang="sv-SE" dirty="0" smtClean="0"/>
              <a:t> assets, </a:t>
            </a:r>
            <a:r>
              <a:rPr lang="sv-SE" dirty="0" err="1" smtClean="0"/>
              <a:t>suhc</a:t>
            </a:r>
            <a:r>
              <a:rPr lang="sv-SE" dirty="0" smtClean="0"/>
              <a:t> as </a:t>
            </a:r>
            <a:r>
              <a:rPr lang="sv-SE" dirty="0" err="1" smtClean="0"/>
              <a:t>housing</a:t>
            </a:r>
            <a:r>
              <a:rPr lang="sv-SE" dirty="0" smtClean="0"/>
              <a:t>. </a:t>
            </a:r>
          </a:p>
          <a:p>
            <a:r>
              <a:rPr lang="sv-SE" dirty="0" smtClean="0"/>
              <a:t>Assets co-</a:t>
            </a:r>
            <a:r>
              <a:rPr lang="sv-SE" dirty="0" err="1" smtClean="0"/>
              <a:t>move</a:t>
            </a:r>
            <a:r>
              <a:rPr lang="sv-SE" dirty="0" smtClean="0"/>
              <a:t> in </a:t>
            </a:r>
            <a:r>
              <a:rPr lang="sv-SE" dirty="0" err="1" smtClean="0"/>
              <a:t>pricing</a:t>
            </a:r>
            <a:r>
              <a:rPr lang="sv-SE" dirty="0"/>
              <a:t> </a:t>
            </a:r>
            <a:r>
              <a:rPr lang="sv-SE" dirty="0" smtClean="0"/>
              <a:t>– long-term </a:t>
            </a:r>
            <a:r>
              <a:rPr lang="sv-SE" dirty="0" err="1" smtClean="0"/>
              <a:t>equilibrium</a:t>
            </a:r>
            <a:r>
              <a:rPr lang="sv-SE" dirty="0" smtClean="0"/>
              <a:t>. (Yang 2005)</a:t>
            </a:r>
          </a:p>
          <a:p>
            <a:pPr lvl="1"/>
            <a:r>
              <a:rPr lang="sv-SE" dirty="0" err="1" smtClean="0"/>
              <a:t>Results</a:t>
            </a:r>
            <a:r>
              <a:rPr lang="sv-SE" dirty="0" smtClean="0"/>
              <a:t> </a:t>
            </a:r>
            <a:r>
              <a:rPr lang="sv-SE" dirty="0" err="1" smtClean="0"/>
              <a:t>might</a:t>
            </a:r>
            <a:r>
              <a:rPr lang="sv-SE" dirty="0" smtClean="0"/>
              <a:t> be </a:t>
            </a:r>
            <a:r>
              <a:rPr lang="sv-SE" dirty="0" err="1" smtClean="0"/>
              <a:t>explained</a:t>
            </a:r>
            <a:r>
              <a:rPr lang="sv-SE" dirty="0" smtClean="0"/>
              <a:t> by general optimism </a:t>
            </a:r>
            <a:r>
              <a:rPr lang="sv-SE" dirty="0" smtClean="0">
                <a:sym typeface="Wingdings" panose="05000000000000000000" pitchFamily="2" charset="2"/>
              </a:rPr>
              <a:t> all assets </a:t>
            </a:r>
            <a:r>
              <a:rPr lang="sv-SE" dirty="0" err="1" smtClean="0">
                <a:sym typeface="Wingdings" panose="05000000000000000000" pitchFamily="2" charset="2"/>
              </a:rPr>
              <a:t>appreciate</a:t>
            </a:r>
            <a:r>
              <a:rPr lang="sv-SE" dirty="0" smtClean="0">
                <a:sym typeface="Wingdings" panose="05000000000000000000" pitchFamily="2" charset="2"/>
              </a:rPr>
              <a:t> in </a:t>
            </a:r>
            <a:r>
              <a:rPr lang="sv-SE" dirty="0" err="1" smtClean="0">
                <a:sym typeface="Wingdings" panose="05000000000000000000" pitchFamily="2" charset="2"/>
              </a:rPr>
              <a:t>value</a:t>
            </a:r>
            <a:r>
              <a:rPr lang="sv-SE" dirty="0" smtClean="0">
                <a:sym typeface="Wingdings" panose="05000000000000000000" pitchFamily="2" charset="2"/>
              </a:rPr>
              <a:t>.</a:t>
            </a:r>
            <a:endParaRPr lang="sv-SE" dirty="0" smtClean="0"/>
          </a:p>
          <a:p>
            <a:r>
              <a:rPr lang="sv-SE" dirty="0" err="1" smtClean="0"/>
              <a:t>While</a:t>
            </a:r>
            <a:r>
              <a:rPr lang="sv-SE" dirty="0" smtClean="0"/>
              <a:t> </a:t>
            </a:r>
            <a:r>
              <a:rPr lang="sv-SE" dirty="0" err="1" smtClean="0"/>
              <a:t>reducing</a:t>
            </a:r>
            <a:r>
              <a:rPr lang="sv-SE" dirty="0" smtClean="0"/>
              <a:t> policy rates </a:t>
            </a:r>
            <a:r>
              <a:rPr lang="sv-SE" dirty="0" err="1" smtClean="0"/>
              <a:t>increase</a:t>
            </a:r>
            <a:r>
              <a:rPr lang="sv-SE" dirty="0" smtClean="0"/>
              <a:t> </a:t>
            </a:r>
            <a:r>
              <a:rPr lang="sv-SE" dirty="0" err="1" smtClean="0"/>
              <a:t>housing</a:t>
            </a:r>
            <a:r>
              <a:rPr lang="sv-SE" dirty="0" smtClean="0"/>
              <a:t> </a:t>
            </a:r>
            <a:r>
              <a:rPr lang="sv-SE" dirty="0" err="1" smtClean="0"/>
              <a:t>prices</a:t>
            </a:r>
            <a:r>
              <a:rPr lang="sv-SE" dirty="0" smtClean="0"/>
              <a:t>, </a:t>
            </a:r>
            <a:r>
              <a:rPr lang="sv-SE" dirty="0" err="1" smtClean="0"/>
              <a:t>increasing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 do not </a:t>
            </a:r>
            <a:r>
              <a:rPr lang="sv-SE" dirty="0" err="1" smtClean="0"/>
              <a:t>depress</a:t>
            </a:r>
            <a:r>
              <a:rPr lang="sv-SE" dirty="0" smtClean="0"/>
              <a:t>  </a:t>
            </a:r>
            <a:r>
              <a:rPr lang="sv-SE" dirty="0" err="1" smtClean="0"/>
              <a:t>housing</a:t>
            </a:r>
            <a:r>
              <a:rPr lang="sv-SE" dirty="0" smtClean="0"/>
              <a:t> </a:t>
            </a:r>
            <a:r>
              <a:rPr lang="sv-SE" dirty="0" err="1" smtClean="0"/>
              <a:t>prices</a:t>
            </a:r>
            <a:r>
              <a:rPr lang="sv-SE" dirty="0" smtClean="0"/>
              <a:t> </a:t>
            </a:r>
            <a:r>
              <a:rPr lang="sv-SE" dirty="0" smtClean="0">
                <a:sym typeface="Wingdings" panose="05000000000000000000" pitchFamily="2" charset="2"/>
              </a:rPr>
              <a:t>(Shi et al. 2014)  risk for </a:t>
            </a:r>
            <a:r>
              <a:rPr lang="sv-SE" dirty="0" err="1" smtClean="0">
                <a:sym typeface="Wingdings" panose="05000000000000000000" pitchFamily="2" charset="2"/>
              </a:rPr>
              <a:t>housing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bubble</a:t>
            </a:r>
            <a:r>
              <a:rPr lang="sv-SE" dirty="0" smtClean="0">
                <a:sym typeface="Wingdings" panose="05000000000000000000" pitchFamily="2" charset="2"/>
              </a:rPr>
              <a:t>.</a:t>
            </a:r>
            <a:endParaRPr lang="sv-SE" dirty="0" smtClean="0"/>
          </a:p>
          <a:p>
            <a:pPr lvl="1"/>
            <a:r>
              <a:rPr lang="sv-SE" dirty="0" err="1" smtClean="0"/>
              <a:t>However</a:t>
            </a:r>
            <a:r>
              <a:rPr lang="sv-SE" dirty="0" smtClean="0"/>
              <a:t> </a:t>
            </a:r>
            <a:r>
              <a:rPr lang="sv-SE" dirty="0" smtClean="0">
                <a:sym typeface="Wingdings" panose="05000000000000000000" pitchFamily="2" charset="2"/>
              </a:rPr>
              <a:t> </a:t>
            </a:r>
            <a:r>
              <a:rPr lang="sv-SE" dirty="0" smtClean="0"/>
              <a:t>No </a:t>
            </a:r>
            <a:r>
              <a:rPr lang="sv-SE" dirty="0" err="1" smtClean="0"/>
              <a:t>bubble</a:t>
            </a:r>
            <a:r>
              <a:rPr lang="sv-SE" dirty="0" smtClean="0"/>
              <a:t> (</a:t>
            </a:r>
            <a:r>
              <a:rPr lang="sv-SE" dirty="0" err="1" smtClean="0"/>
              <a:t>Claussen</a:t>
            </a:r>
            <a:r>
              <a:rPr lang="sv-SE" dirty="0" smtClean="0"/>
              <a:t> 2013)</a:t>
            </a:r>
          </a:p>
          <a:p>
            <a:r>
              <a:rPr lang="sv-SE" dirty="0" smtClean="0"/>
              <a:t>So </a:t>
            </a:r>
            <a:r>
              <a:rPr lang="sv-SE" dirty="0" err="1" smtClean="0"/>
              <a:t>while</a:t>
            </a:r>
            <a:r>
              <a:rPr lang="sv-SE" dirty="0" smtClean="0"/>
              <a:t> QE </a:t>
            </a:r>
            <a:r>
              <a:rPr lang="sv-SE" dirty="0" err="1" smtClean="0"/>
              <a:t>might</a:t>
            </a:r>
            <a:r>
              <a:rPr lang="sv-SE" dirty="0" smtClean="0"/>
              <a:t> </a:t>
            </a:r>
            <a:r>
              <a:rPr lang="sv-SE" dirty="0" err="1" smtClean="0"/>
              <a:t>inflate</a:t>
            </a:r>
            <a:r>
              <a:rPr lang="sv-SE" dirty="0" smtClean="0"/>
              <a:t> </a:t>
            </a:r>
            <a:r>
              <a:rPr lang="sv-SE" dirty="0" err="1" smtClean="0"/>
              <a:t>housing</a:t>
            </a:r>
            <a:r>
              <a:rPr lang="sv-SE" dirty="0" smtClean="0"/>
              <a:t> </a:t>
            </a:r>
            <a:r>
              <a:rPr lang="sv-SE" dirty="0" err="1" smtClean="0"/>
              <a:t>prices</a:t>
            </a:r>
            <a:r>
              <a:rPr lang="sv-SE" dirty="0" smtClean="0"/>
              <a:t>, </a:t>
            </a:r>
            <a:r>
              <a:rPr lang="sv-SE" dirty="0" err="1" smtClean="0"/>
              <a:t>only</a:t>
            </a:r>
            <a:r>
              <a:rPr lang="sv-SE" dirty="0" smtClean="0"/>
              <a:t> market </a:t>
            </a:r>
            <a:r>
              <a:rPr lang="sv-SE" dirty="0" err="1" smtClean="0"/>
              <a:t>forces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</a:t>
            </a:r>
            <a:r>
              <a:rPr lang="sv-SE" dirty="0" err="1" smtClean="0"/>
              <a:t>depress</a:t>
            </a:r>
            <a:r>
              <a:rPr lang="sv-SE" dirty="0" smtClean="0"/>
              <a:t> </a:t>
            </a:r>
            <a:r>
              <a:rPr lang="sv-SE" dirty="0" err="1" smtClean="0"/>
              <a:t>them</a:t>
            </a:r>
            <a:r>
              <a:rPr lang="sv-SE" dirty="0" smtClean="0"/>
              <a:t>.</a:t>
            </a:r>
          </a:p>
          <a:p>
            <a:pPr lvl="1"/>
            <a:r>
              <a:rPr lang="sv-SE" dirty="0" err="1" smtClean="0"/>
              <a:t>Explained</a:t>
            </a:r>
            <a:r>
              <a:rPr lang="sv-SE" dirty="0" smtClean="0"/>
              <a:t> by </a:t>
            </a:r>
            <a:r>
              <a:rPr lang="sv-SE" dirty="0" err="1" smtClean="0"/>
              <a:t>Endowment</a:t>
            </a:r>
            <a:r>
              <a:rPr lang="sv-SE" dirty="0" smtClean="0"/>
              <a:t> </a:t>
            </a:r>
            <a:r>
              <a:rPr lang="sv-SE" dirty="0" err="1" smtClean="0"/>
              <a:t>effect</a:t>
            </a:r>
            <a:r>
              <a:rPr lang="sv-SE" dirty="0" smtClean="0"/>
              <a:t>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267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Previous</a:t>
            </a:r>
            <a:r>
              <a:rPr lang="sv-SE" dirty="0" smtClean="0"/>
              <a:t> </a:t>
            </a:r>
            <a:r>
              <a:rPr lang="sv-SE" dirty="0" err="1" smtClean="0"/>
              <a:t>Study</a:t>
            </a:r>
            <a:r>
              <a:rPr lang="sv-SE" dirty="0" smtClean="0"/>
              <a:t> – Asset market </a:t>
            </a:r>
            <a:r>
              <a:rPr lang="sv-SE" dirty="0" err="1" smtClean="0"/>
              <a:t>influence</a:t>
            </a:r>
            <a:r>
              <a:rPr lang="sv-SE" dirty="0" smtClean="0"/>
              <a:t> on real </a:t>
            </a:r>
            <a:r>
              <a:rPr lang="sv-SE" dirty="0" err="1" smtClean="0"/>
              <a:t>economy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Real </a:t>
            </a:r>
            <a:r>
              <a:rPr lang="sv-SE" dirty="0" err="1" smtClean="0"/>
              <a:t>economy</a:t>
            </a:r>
            <a:r>
              <a:rPr lang="sv-SE" dirty="0" smtClean="0"/>
              <a:t> has </a:t>
            </a:r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pronounced</a:t>
            </a:r>
            <a:r>
              <a:rPr lang="sv-SE" dirty="0" smtClean="0"/>
              <a:t> </a:t>
            </a:r>
            <a:r>
              <a:rPr lang="sv-SE" dirty="0" err="1" smtClean="0"/>
              <a:t>effect</a:t>
            </a:r>
            <a:r>
              <a:rPr lang="sv-SE" dirty="0" smtClean="0"/>
              <a:t> on stock market </a:t>
            </a:r>
            <a:r>
              <a:rPr lang="sv-SE" dirty="0" err="1" smtClean="0"/>
              <a:t>than</a:t>
            </a:r>
            <a:r>
              <a:rPr lang="sv-SE" dirty="0" smtClean="0"/>
              <a:t> vice versa (Fraser 2006).</a:t>
            </a:r>
          </a:p>
          <a:p>
            <a:pPr lvl="1"/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shocks</a:t>
            </a:r>
            <a:r>
              <a:rPr lang="sv-SE" dirty="0" smtClean="0"/>
              <a:t> </a:t>
            </a:r>
            <a:r>
              <a:rPr lang="sv-SE" dirty="0" err="1" smtClean="0"/>
              <a:t>that</a:t>
            </a:r>
            <a:r>
              <a:rPr lang="sv-SE" dirty="0" smtClean="0"/>
              <a:t> </a:t>
            </a:r>
            <a:r>
              <a:rPr lang="sv-SE" dirty="0" err="1" smtClean="0"/>
              <a:t>influence</a:t>
            </a:r>
            <a:r>
              <a:rPr lang="sv-SE" dirty="0" smtClean="0"/>
              <a:t> real </a:t>
            </a:r>
            <a:r>
              <a:rPr lang="sv-SE" dirty="0" err="1" smtClean="0"/>
              <a:t>economu</a:t>
            </a:r>
            <a:r>
              <a:rPr lang="sv-SE" dirty="0" smtClean="0"/>
              <a:t> is less </a:t>
            </a:r>
            <a:r>
              <a:rPr lang="sv-SE" dirty="0" err="1" smtClean="0"/>
              <a:t>important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stock market </a:t>
            </a:r>
            <a:r>
              <a:rPr lang="sv-SE" dirty="0" err="1" smtClean="0"/>
              <a:t>dynamics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Countries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well</a:t>
            </a:r>
            <a:r>
              <a:rPr lang="sv-SE" dirty="0" smtClean="0"/>
              <a:t> </a:t>
            </a:r>
            <a:r>
              <a:rPr lang="sv-SE" dirty="0" err="1" smtClean="0"/>
              <a:t>functioning</a:t>
            </a:r>
            <a:r>
              <a:rPr lang="sv-SE" dirty="0" smtClean="0"/>
              <a:t> stock market </a:t>
            </a:r>
            <a:r>
              <a:rPr lang="sv-SE" dirty="0" err="1" smtClean="0"/>
              <a:t>grows</a:t>
            </a:r>
            <a:r>
              <a:rPr lang="sv-SE" dirty="0" smtClean="0"/>
              <a:t> </a:t>
            </a:r>
            <a:r>
              <a:rPr lang="sv-SE" dirty="0" err="1" smtClean="0"/>
              <a:t>significantly</a:t>
            </a:r>
            <a:r>
              <a:rPr lang="sv-SE" dirty="0" smtClean="0"/>
              <a:t> faster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those</a:t>
            </a:r>
            <a:r>
              <a:rPr lang="sv-SE" dirty="0" smtClean="0"/>
              <a:t> </a:t>
            </a:r>
            <a:r>
              <a:rPr lang="sv-SE" dirty="0" err="1" smtClean="0"/>
              <a:t>without</a:t>
            </a:r>
            <a:r>
              <a:rPr lang="sv-SE" dirty="0" smtClean="0"/>
              <a:t> (</a:t>
            </a:r>
            <a:r>
              <a:rPr lang="sv-SE" dirty="0" err="1" smtClean="0"/>
              <a:t>Ngare</a:t>
            </a:r>
            <a:r>
              <a:rPr lang="sv-SE" dirty="0" smtClean="0"/>
              <a:t> 2014)</a:t>
            </a:r>
          </a:p>
          <a:p>
            <a:pPr lvl="1"/>
            <a:r>
              <a:rPr lang="sv-SE" dirty="0" smtClean="0"/>
              <a:t>Stock market </a:t>
            </a:r>
            <a:r>
              <a:rPr lang="sv-SE" dirty="0" err="1" smtClean="0"/>
              <a:t>functions</a:t>
            </a:r>
            <a:r>
              <a:rPr lang="sv-SE" dirty="0" smtClean="0"/>
              <a:t> as a medium to </a:t>
            </a:r>
            <a:r>
              <a:rPr lang="sv-SE" dirty="0" err="1" smtClean="0"/>
              <a:t>distribute</a:t>
            </a:r>
            <a:r>
              <a:rPr lang="sv-SE" dirty="0" smtClean="0"/>
              <a:t> </a:t>
            </a:r>
            <a:r>
              <a:rPr lang="sv-SE" dirty="0" err="1" smtClean="0"/>
              <a:t>capital</a:t>
            </a:r>
            <a:r>
              <a:rPr lang="sv-SE" dirty="0" smtClean="0"/>
              <a:t> from </a:t>
            </a:r>
            <a:r>
              <a:rPr lang="sv-SE" dirty="0" err="1" smtClean="0"/>
              <a:t>those</a:t>
            </a:r>
            <a:r>
              <a:rPr lang="sv-SE" dirty="0" smtClean="0"/>
              <a:t> in </a:t>
            </a:r>
            <a:r>
              <a:rPr lang="sv-SE" dirty="0" err="1" smtClean="0"/>
              <a:t>search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investment </a:t>
            </a:r>
            <a:r>
              <a:rPr lang="sv-SE" dirty="0" err="1" smtClean="0"/>
              <a:t>opportunities</a:t>
            </a:r>
            <a:r>
              <a:rPr lang="sv-SE" dirty="0" smtClean="0"/>
              <a:t> to </a:t>
            </a:r>
            <a:r>
              <a:rPr lang="sv-SE" dirty="0" err="1" smtClean="0"/>
              <a:t>those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business </a:t>
            </a:r>
            <a:r>
              <a:rPr lang="sv-SE" dirty="0" err="1" smtClean="0"/>
              <a:t>ideas</a:t>
            </a:r>
            <a:r>
              <a:rPr lang="sv-SE" dirty="0"/>
              <a:t> </a:t>
            </a:r>
            <a:r>
              <a:rPr lang="sv-SE" dirty="0" smtClean="0"/>
              <a:t>in </a:t>
            </a:r>
            <a:r>
              <a:rPr lang="sv-SE" dirty="0" err="1" smtClean="0"/>
              <a:t>need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capital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Real positive </a:t>
            </a:r>
            <a:r>
              <a:rPr lang="sv-SE" dirty="0" err="1" smtClean="0"/>
              <a:t>effect</a:t>
            </a:r>
            <a:r>
              <a:rPr lang="sv-SE" dirty="0" smtClean="0"/>
              <a:t> on </a:t>
            </a:r>
            <a:r>
              <a:rPr lang="sv-SE" dirty="0" err="1" smtClean="0"/>
              <a:t>economy</a:t>
            </a:r>
            <a:r>
              <a:rPr lang="sv-SE" dirty="0" smtClean="0"/>
              <a:t>.</a:t>
            </a:r>
          </a:p>
          <a:p>
            <a:pPr lvl="1"/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pronounced</a:t>
            </a:r>
            <a:r>
              <a:rPr lang="sv-SE" dirty="0" smtClean="0"/>
              <a:t> in less </a:t>
            </a:r>
            <a:r>
              <a:rPr lang="sv-SE" dirty="0" err="1" smtClean="0"/>
              <a:t>developed</a:t>
            </a:r>
            <a:r>
              <a:rPr lang="sv-SE" dirty="0" smtClean="0"/>
              <a:t> </a:t>
            </a:r>
            <a:r>
              <a:rPr lang="sv-SE" dirty="0" err="1" smtClean="0"/>
              <a:t>countries</a:t>
            </a:r>
            <a:r>
              <a:rPr lang="sv-SE" dirty="0" smtClean="0"/>
              <a:t> </a:t>
            </a:r>
            <a:r>
              <a:rPr lang="sv-SE" dirty="0" err="1" smtClean="0"/>
              <a:t>because</a:t>
            </a:r>
            <a:r>
              <a:rPr lang="sv-SE" dirty="0" smtClean="0"/>
              <a:t> </a:t>
            </a:r>
            <a:r>
              <a:rPr lang="sv-SE" dirty="0" err="1" smtClean="0"/>
              <a:t>much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stock market </a:t>
            </a:r>
            <a:r>
              <a:rPr lang="sv-SE" dirty="0" err="1" smtClean="0"/>
              <a:t>activity</a:t>
            </a:r>
            <a:r>
              <a:rPr lang="sv-SE" dirty="0" smtClean="0"/>
              <a:t> is </a:t>
            </a:r>
            <a:r>
              <a:rPr lang="sv-SE" dirty="0" err="1" smtClean="0"/>
              <a:t>of</a:t>
            </a:r>
            <a:r>
              <a:rPr lang="sv-SE" dirty="0" smtClean="0"/>
              <a:t> second-hand </a:t>
            </a:r>
            <a:r>
              <a:rPr lang="sv-SE" dirty="0" err="1" smtClean="0"/>
              <a:t>nature</a:t>
            </a:r>
            <a:r>
              <a:rPr lang="sv-SE" dirty="0" smtClean="0"/>
              <a:t> in </a:t>
            </a:r>
            <a:r>
              <a:rPr lang="sv-SE" dirty="0" err="1" smtClean="0"/>
              <a:t>developed</a:t>
            </a:r>
            <a:r>
              <a:rPr lang="sv-SE" dirty="0" smtClean="0"/>
              <a:t> </a:t>
            </a:r>
            <a:r>
              <a:rPr lang="sv-SE" dirty="0" err="1" smtClean="0"/>
              <a:t>countries</a:t>
            </a:r>
            <a:r>
              <a:rPr lang="sv-SE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71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Previous</a:t>
            </a:r>
            <a:r>
              <a:rPr lang="sv-SE" dirty="0" smtClean="0"/>
              <a:t> </a:t>
            </a:r>
            <a:r>
              <a:rPr lang="sv-SE" dirty="0" err="1" smtClean="0"/>
              <a:t>Study</a:t>
            </a:r>
            <a:r>
              <a:rPr lang="sv-SE" dirty="0" smtClean="0"/>
              <a:t> – Asset market </a:t>
            </a:r>
            <a:r>
              <a:rPr lang="sv-SE" dirty="0" err="1" smtClean="0"/>
              <a:t>influence</a:t>
            </a:r>
            <a:r>
              <a:rPr lang="sv-SE" dirty="0" smtClean="0"/>
              <a:t> on real </a:t>
            </a:r>
            <a:r>
              <a:rPr lang="sv-SE" dirty="0" err="1" smtClean="0"/>
              <a:t>economy</a:t>
            </a:r>
            <a:r>
              <a:rPr lang="sv-SE" dirty="0" smtClean="0"/>
              <a:t> (</a:t>
            </a:r>
            <a:r>
              <a:rPr lang="sv-SE" dirty="0" err="1" smtClean="0"/>
              <a:t>cont</a:t>
            </a:r>
            <a:r>
              <a:rPr lang="sv-SE" dirty="0" smtClean="0"/>
              <a:t>.)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Stock </a:t>
            </a:r>
            <a:r>
              <a:rPr lang="sv-SE" dirty="0" err="1" smtClean="0"/>
              <a:t>value</a:t>
            </a:r>
            <a:r>
              <a:rPr lang="sv-SE" dirty="0" smtClean="0"/>
              <a:t> </a:t>
            </a:r>
            <a:r>
              <a:rPr lang="sv-SE" dirty="0" err="1" smtClean="0"/>
              <a:t>increase</a:t>
            </a:r>
            <a:r>
              <a:rPr lang="sv-SE" dirty="0" smtClean="0"/>
              <a:t> </a:t>
            </a:r>
            <a:r>
              <a:rPr lang="sv-SE" dirty="0" err="1" smtClean="0"/>
              <a:t>leads</a:t>
            </a:r>
            <a:r>
              <a:rPr lang="sv-SE" dirty="0" smtClean="0"/>
              <a:t> to </a:t>
            </a:r>
            <a:r>
              <a:rPr lang="sv-SE" dirty="0" err="1" smtClean="0"/>
              <a:t>increased</a:t>
            </a:r>
            <a:r>
              <a:rPr lang="sv-SE" dirty="0" smtClean="0"/>
              <a:t> </a:t>
            </a:r>
            <a:r>
              <a:rPr lang="sv-SE" dirty="0" err="1" smtClean="0"/>
              <a:t>wealth</a:t>
            </a:r>
            <a:r>
              <a:rPr lang="sv-SE" dirty="0" smtClean="0"/>
              <a:t> and </a:t>
            </a:r>
            <a:r>
              <a:rPr lang="sv-SE" dirty="0" err="1" smtClean="0"/>
              <a:t>consumption</a:t>
            </a:r>
            <a:r>
              <a:rPr lang="sv-SE" dirty="0" smtClean="0"/>
              <a:t> (</a:t>
            </a:r>
            <a:r>
              <a:rPr lang="sv-SE" dirty="0" err="1" smtClean="0"/>
              <a:t>Poterba</a:t>
            </a:r>
            <a:r>
              <a:rPr lang="sv-SE" dirty="0" smtClean="0"/>
              <a:t> 2000)</a:t>
            </a:r>
          </a:p>
          <a:p>
            <a:pPr lvl="1"/>
            <a:r>
              <a:rPr lang="sv-SE" dirty="0" smtClean="0"/>
              <a:t>Strong stock market </a:t>
            </a:r>
            <a:r>
              <a:rPr lang="sv-SE" dirty="0" err="1" smtClean="0"/>
              <a:t>induces</a:t>
            </a:r>
            <a:r>
              <a:rPr lang="sv-SE" dirty="0" smtClean="0"/>
              <a:t> </a:t>
            </a:r>
            <a:r>
              <a:rPr lang="sv-SE" dirty="0" err="1" smtClean="0"/>
              <a:t>consumer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– </a:t>
            </a:r>
            <a:r>
              <a:rPr lang="sv-SE" dirty="0" err="1" smtClean="0"/>
              <a:t>boosts</a:t>
            </a:r>
            <a:r>
              <a:rPr lang="sv-SE" dirty="0" smtClean="0"/>
              <a:t> </a:t>
            </a:r>
            <a:r>
              <a:rPr lang="sv-SE" dirty="0" err="1" smtClean="0"/>
              <a:t>consumption</a:t>
            </a:r>
            <a:r>
              <a:rPr lang="sv-SE" dirty="0" smtClean="0"/>
              <a:t> from all segments in </a:t>
            </a:r>
            <a:r>
              <a:rPr lang="sv-SE" dirty="0" err="1" smtClean="0"/>
              <a:t>society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Increase</a:t>
            </a:r>
            <a:r>
              <a:rPr lang="sv-SE" dirty="0" smtClean="0"/>
              <a:t> in </a:t>
            </a:r>
            <a:r>
              <a:rPr lang="sv-SE" dirty="0" err="1" smtClean="0"/>
              <a:t>housing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contribute</a:t>
            </a:r>
            <a:r>
              <a:rPr lang="sv-SE" dirty="0" smtClean="0"/>
              <a:t> to </a:t>
            </a:r>
            <a:r>
              <a:rPr lang="sv-SE" dirty="0" err="1" smtClean="0"/>
              <a:t>consumer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 (</a:t>
            </a:r>
            <a:r>
              <a:rPr lang="sv-SE" dirty="0" err="1" smtClean="0"/>
              <a:t>Zhou</a:t>
            </a:r>
            <a:r>
              <a:rPr lang="sv-SE" dirty="0" smtClean="0"/>
              <a:t> et al. 2016)</a:t>
            </a:r>
          </a:p>
          <a:p>
            <a:pPr lvl="1"/>
            <a:r>
              <a:rPr lang="sv-SE" dirty="0" err="1" smtClean="0"/>
              <a:t>However</a:t>
            </a:r>
            <a:r>
              <a:rPr lang="sv-SE" dirty="0" smtClean="0"/>
              <a:t> </a:t>
            </a:r>
            <a:r>
              <a:rPr lang="sv-SE" dirty="0" err="1" smtClean="0"/>
              <a:t>housing</a:t>
            </a:r>
            <a:r>
              <a:rPr lang="sv-SE" dirty="0" smtClean="0"/>
              <a:t> </a:t>
            </a:r>
            <a:r>
              <a:rPr lang="sv-SE" dirty="0" err="1" smtClean="0"/>
              <a:t>prices</a:t>
            </a:r>
            <a:r>
              <a:rPr lang="sv-SE" dirty="0" smtClean="0"/>
              <a:t> </a:t>
            </a:r>
            <a:r>
              <a:rPr lang="sv-SE" dirty="0" err="1" smtClean="0"/>
              <a:t>decreases</a:t>
            </a:r>
            <a:r>
              <a:rPr lang="sv-SE" dirty="0" smtClean="0"/>
              <a:t> </a:t>
            </a:r>
            <a:r>
              <a:rPr lang="sv-SE" dirty="0" err="1" smtClean="0"/>
              <a:t>consumption</a:t>
            </a:r>
            <a:r>
              <a:rPr lang="sv-SE" dirty="0" smtClean="0"/>
              <a:t> </a:t>
            </a:r>
            <a:r>
              <a:rPr lang="sv-SE" dirty="0" err="1" smtClean="0"/>
              <a:t>power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those</a:t>
            </a:r>
            <a:r>
              <a:rPr lang="sv-SE" dirty="0" smtClean="0"/>
              <a:t> </a:t>
            </a:r>
            <a:r>
              <a:rPr lang="sv-SE" dirty="0" err="1" smtClean="0"/>
              <a:t>outside</a:t>
            </a:r>
            <a:r>
              <a:rPr lang="sv-SE" dirty="0" smtClean="0"/>
              <a:t> the </a:t>
            </a:r>
            <a:r>
              <a:rPr lang="sv-SE" dirty="0" err="1" smtClean="0"/>
              <a:t>housing</a:t>
            </a:r>
            <a:r>
              <a:rPr lang="sv-SE" dirty="0" smtClean="0"/>
              <a:t> market </a:t>
            </a:r>
            <a:r>
              <a:rPr lang="sv-SE" dirty="0" err="1" smtClean="0"/>
              <a:t>wanting</a:t>
            </a:r>
            <a:r>
              <a:rPr lang="sv-SE" dirty="0" smtClean="0"/>
              <a:t> to get in.</a:t>
            </a:r>
          </a:p>
          <a:p>
            <a:pPr lvl="1"/>
            <a:r>
              <a:rPr lang="sv-SE" dirty="0" smtClean="0"/>
              <a:t>The </a:t>
            </a:r>
            <a:r>
              <a:rPr lang="sv-SE" dirty="0" err="1" smtClean="0"/>
              <a:t>net</a:t>
            </a:r>
            <a:r>
              <a:rPr lang="sv-SE" dirty="0" smtClean="0"/>
              <a:t> </a:t>
            </a:r>
            <a:r>
              <a:rPr lang="sv-SE" dirty="0" err="1" smtClean="0"/>
              <a:t>effect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housing</a:t>
            </a:r>
            <a:r>
              <a:rPr lang="sv-SE" dirty="0" smtClean="0"/>
              <a:t> </a:t>
            </a:r>
            <a:r>
              <a:rPr lang="sv-SE" dirty="0" err="1" smtClean="0"/>
              <a:t>prices</a:t>
            </a:r>
            <a:r>
              <a:rPr lang="sv-SE" dirty="0" smtClean="0"/>
              <a:t> is negative.</a:t>
            </a:r>
          </a:p>
          <a:p>
            <a:r>
              <a:rPr lang="sv-SE" dirty="0" err="1" smtClean="0"/>
              <a:t>Many</a:t>
            </a:r>
            <a:r>
              <a:rPr lang="sv-SE" dirty="0" smtClean="0"/>
              <a:t> </a:t>
            </a:r>
            <a:r>
              <a:rPr lang="sv-SE" dirty="0" err="1" smtClean="0"/>
              <a:t>other</a:t>
            </a:r>
            <a:r>
              <a:rPr lang="sv-SE" dirty="0" smtClean="0"/>
              <a:t> researchers </a:t>
            </a:r>
            <a:r>
              <a:rPr lang="sv-SE" dirty="0" err="1" smtClean="0"/>
              <a:t>confirm</a:t>
            </a:r>
            <a:r>
              <a:rPr lang="sv-SE" dirty="0" smtClean="0"/>
              <a:t> </a:t>
            </a:r>
            <a:r>
              <a:rPr lang="sv-SE" dirty="0" err="1" smtClean="0"/>
              <a:t>findings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360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Results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115" y="0"/>
            <a:ext cx="8874125" cy="701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39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Results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Clear </a:t>
            </a:r>
            <a:r>
              <a:rPr lang="sv-SE" dirty="0" err="1" smtClean="0"/>
              <a:t>correlation</a:t>
            </a:r>
            <a:r>
              <a:rPr lang="sv-SE" dirty="0" smtClean="0"/>
              <a:t> </a:t>
            </a:r>
            <a:r>
              <a:rPr lang="sv-SE" dirty="0" err="1" smtClean="0"/>
              <a:t>between</a:t>
            </a:r>
            <a:r>
              <a:rPr lang="sv-SE" dirty="0" smtClean="0"/>
              <a:t> the Swedish </a:t>
            </a:r>
            <a:r>
              <a:rPr lang="sv-SE" dirty="0" err="1" smtClean="0"/>
              <a:t>housing</a:t>
            </a:r>
            <a:r>
              <a:rPr lang="sv-SE" dirty="0" smtClean="0"/>
              <a:t> market and real GDP for </a:t>
            </a:r>
            <a:r>
              <a:rPr lang="sv-SE" dirty="0" err="1" smtClean="0"/>
              <a:t>both</a:t>
            </a:r>
            <a:r>
              <a:rPr lang="sv-SE" dirty="0" smtClean="0"/>
              <a:t> </a:t>
            </a:r>
            <a:r>
              <a:rPr lang="sv-SE" dirty="0" err="1" smtClean="0"/>
              <a:t>base</a:t>
            </a:r>
            <a:r>
              <a:rPr lang="sv-SE" dirty="0" smtClean="0"/>
              <a:t> </a:t>
            </a:r>
            <a:r>
              <a:rPr lang="sv-SE" dirty="0" err="1" smtClean="0"/>
              <a:t>years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No </a:t>
            </a:r>
            <a:r>
              <a:rPr lang="sv-SE" dirty="0" err="1" smtClean="0"/>
              <a:t>housing</a:t>
            </a:r>
            <a:r>
              <a:rPr lang="sv-SE" dirty="0" smtClean="0"/>
              <a:t> </a:t>
            </a:r>
            <a:r>
              <a:rPr lang="sv-SE" dirty="0" err="1" smtClean="0"/>
              <a:t>bubble</a:t>
            </a:r>
            <a:r>
              <a:rPr lang="sv-SE" dirty="0" smtClean="0"/>
              <a:t>.</a:t>
            </a:r>
          </a:p>
          <a:p>
            <a:pPr lvl="1"/>
            <a:r>
              <a:rPr lang="sv-SE" dirty="0" err="1" smtClean="0"/>
              <a:t>However</a:t>
            </a:r>
            <a:r>
              <a:rPr lang="sv-SE" dirty="0" smtClean="0"/>
              <a:t> </a:t>
            </a:r>
            <a:r>
              <a:rPr lang="sv-SE" dirty="0" err="1" smtClean="0"/>
              <a:t>people</a:t>
            </a:r>
            <a:r>
              <a:rPr lang="sv-SE" dirty="0" smtClean="0"/>
              <a:t>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spending</a:t>
            </a:r>
            <a:r>
              <a:rPr lang="sv-SE" dirty="0" smtClean="0"/>
              <a:t> all </a:t>
            </a:r>
            <a:r>
              <a:rPr lang="sv-SE" dirty="0" err="1" smtClean="0"/>
              <a:t>thier</a:t>
            </a:r>
            <a:r>
              <a:rPr lang="sv-SE" dirty="0" smtClean="0"/>
              <a:t> </a:t>
            </a:r>
            <a:r>
              <a:rPr lang="sv-SE" dirty="0" err="1" smtClean="0"/>
              <a:t>earnings</a:t>
            </a:r>
            <a:r>
              <a:rPr lang="sv-SE" dirty="0" smtClean="0"/>
              <a:t> </a:t>
            </a:r>
            <a:r>
              <a:rPr lang="sv-SE" dirty="0" err="1" smtClean="0"/>
              <a:t>increase</a:t>
            </a:r>
            <a:r>
              <a:rPr lang="sv-SE" dirty="0" smtClean="0"/>
              <a:t> on </a:t>
            </a:r>
            <a:r>
              <a:rPr lang="sv-SE" dirty="0" err="1" smtClean="0"/>
              <a:t>housing</a:t>
            </a:r>
            <a:r>
              <a:rPr lang="sv-SE" dirty="0" smtClean="0"/>
              <a:t> </a:t>
            </a:r>
            <a:r>
              <a:rPr lang="sv-SE" dirty="0" err="1" smtClean="0"/>
              <a:t>rather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consumption</a:t>
            </a:r>
            <a:r>
              <a:rPr lang="sv-SE" dirty="0" smtClean="0"/>
              <a:t> (flat CPI </a:t>
            </a:r>
            <a:r>
              <a:rPr lang="sv-SE" dirty="0" err="1" smtClean="0"/>
              <a:t>curve</a:t>
            </a:r>
            <a:r>
              <a:rPr lang="sv-SE" dirty="0" smtClean="0"/>
              <a:t>).</a:t>
            </a:r>
          </a:p>
          <a:p>
            <a:r>
              <a:rPr lang="sv-SE" dirty="0" smtClean="0"/>
              <a:t>US </a:t>
            </a:r>
            <a:r>
              <a:rPr lang="sv-SE" dirty="0" err="1" smtClean="0"/>
              <a:t>Housing</a:t>
            </a:r>
            <a:r>
              <a:rPr lang="sv-SE" dirty="0" smtClean="0"/>
              <a:t> </a:t>
            </a:r>
            <a:r>
              <a:rPr lang="sv-SE" dirty="0" err="1" smtClean="0"/>
              <a:t>prices</a:t>
            </a:r>
            <a:r>
              <a:rPr lang="sv-SE" dirty="0" smtClean="0"/>
              <a:t> </a:t>
            </a:r>
            <a:r>
              <a:rPr lang="sv-SE" dirty="0" err="1" smtClean="0"/>
              <a:t>depressed</a:t>
            </a:r>
            <a:r>
              <a:rPr lang="sv-SE" dirty="0" smtClean="0"/>
              <a:t> in </a:t>
            </a:r>
            <a:r>
              <a:rPr lang="sv-SE" dirty="0" err="1" smtClean="0"/>
              <a:t>comparison</a:t>
            </a:r>
            <a:r>
              <a:rPr lang="sv-SE" dirty="0" smtClean="0"/>
              <a:t> to </a:t>
            </a:r>
            <a:r>
              <a:rPr lang="sv-SE" dirty="0" err="1" smtClean="0"/>
              <a:t>how</a:t>
            </a:r>
            <a:r>
              <a:rPr lang="sv-SE" dirty="0" smtClean="0"/>
              <a:t> real </a:t>
            </a:r>
            <a:r>
              <a:rPr lang="sv-SE" dirty="0" err="1" smtClean="0"/>
              <a:t>economy</a:t>
            </a:r>
            <a:r>
              <a:rPr lang="sv-SE" dirty="0" smtClean="0"/>
              <a:t> has </a:t>
            </a:r>
            <a:r>
              <a:rPr lang="sv-SE" dirty="0" err="1" smtClean="0"/>
              <a:t>evolved</a:t>
            </a:r>
            <a:r>
              <a:rPr lang="sv-SE" dirty="0" smtClean="0"/>
              <a:t>. </a:t>
            </a:r>
          </a:p>
          <a:p>
            <a:r>
              <a:rPr lang="sv-SE" dirty="0" err="1" smtClean="0"/>
              <a:t>Significant</a:t>
            </a:r>
            <a:r>
              <a:rPr lang="sv-SE" dirty="0" smtClean="0"/>
              <a:t> </a:t>
            </a:r>
            <a:r>
              <a:rPr lang="sv-SE" dirty="0" err="1" smtClean="0"/>
              <a:t>equity</a:t>
            </a:r>
            <a:r>
              <a:rPr lang="sv-SE" dirty="0" smtClean="0"/>
              <a:t> </a:t>
            </a:r>
            <a:r>
              <a:rPr lang="sv-SE" dirty="0" err="1" smtClean="0"/>
              <a:t>overvaluation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2009 as </a:t>
            </a:r>
            <a:r>
              <a:rPr lang="sv-SE" dirty="0" err="1" smtClean="0"/>
              <a:t>base</a:t>
            </a:r>
            <a:r>
              <a:rPr lang="sv-SE" dirty="0" smtClean="0"/>
              <a:t> </a:t>
            </a:r>
            <a:r>
              <a:rPr lang="sv-SE" dirty="0" err="1" smtClean="0"/>
              <a:t>year</a:t>
            </a:r>
            <a:r>
              <a:rPr lang="sv-SE" dirty="0" smtClean="0"/>
              <a:t>.</a:t>
            </a:r>
          </a:p>
          <a:p>
            <a:r>
              <a:rPr lang="sv-SE" dirty="0" smtClean="0"/>
              <a:t>Stock market </a:t>
            </a:r>
            <a:r>
              <a:rPr lang="sv-SE" dirty="0" err="1" smtClean="0"/>
              <a:t>correction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using</a:t>
            </a:r>
            <a:r>
              <a:rPr lang="sv-SE" dirty="0" smtClean="0"/>
              <a:t> 2005 as </a:t>
            </a:r>
            <a:r>
              <a:rPr lang="sv-SE" dirty="0" err="1" smtClean="0"/>
              <a:t>base</a:t>
            </a:r>
            <a:r>
              <a:rPr lang="sv-SE" dirty="0" smtClean="0"/>
              <a:t> </a:t>
            </a:r>
            <a:r>
              <a:rPr lang="sv-SE" dirty="0" err="1" smtClean="0"/>
              <a:t>year</a:t>
            </a:r>
            <a:r>
              <a:rPr lang="sv-SE" dirty="0" smtClean="0"/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324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Results</a:t>
            </a:r>
            <a:r>
              <a:rPr lang="sv-SE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5424754"/>
            <a:ext cx="9720073" cy="884605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Near </a:t>
            </a:r>
            <a:r>
              <a:rPr lang="sv-SE" dirty="0" err="1"/>
              <a:t>perfect</a:t>
            </a:r>
            <a:r>
              <a:rPr lang="sv-SE" dirty="0"/>
              <a:t> </a:t>
            </a:r>
            <a:r>
              <a:rPr lang="sv-SE" dirty="0" err="1"/>
              <a:t>correlation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</a:p>
          <a:p>
            <a:pPr lvl="1"/>
            <a:r>
              <a:rPr lang="sv-SE" dirty="0"/>
              <a:t>GDP and </a:t>
            </a:r>
            <a:r>
              <a:rPr lang="sv-SE" dirty="0" err="1"/>
              <a:t>housing</a:t>
            </a:r>
            <a:r>
              <a:rPr lang="sv-SE" dirty="0"/>
              <a:t> </a:t>
            </a:r>
            <a:r>
              <a:rPr lang="sv-SE" dirty="0" err="1"/>
              <a:t>prices</a:t>
            </a:r>
            <a:r>
              <a:rPr lang="sv-SE" dirty="0"/>
              <a:t> in Sweden.</a:t>
            </a:r>
          </a:p>
          <a:p>
            <a:pPr lvl="1"/>
            <a:r>
              <a:rPr lang="sv-SE" dirty="0"/>
              <a:t>GDP and </a:t>
            </a:r>
            <a:r>
              <a:rPr lang="sv-SE" dirty="0" err="1"/>
              <a:t>equity</a:t>
            </a:r>
            <a:r>
              <a:rPr lang="sv-SE" dirty="0"/>
              <a:t> market in US.</a:t>
            </a:r>
          </a:p>
          <a:p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373" y="1931112"/>
            <a:ext cx="3453997" cy="334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624" y="1916825"/>
            <a:ext cx="3362325" cy="3257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1052" y="1931112"/>
            <a:ext cx="2981325" cy="3228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6095" y="1883659"/>
            <a:ext cx="32385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4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Results</a:t>
            </a:r>
            <a:r>
              <a:rPr lang="sv-SE" dirty="0" smtClean="0"/>
              <a:t> – </a:t>
            </a:r>
            <a:r>
              <a:rPr lang="sv-SE" dirty="0" err="1" smtClean="0"/>
              <a:t>Housing</a:t>
            </a:r>
            <a:r>
              <a:rPr lang="sv-SE" dirty="0" smtClean="0"/>
              <a:t> SWE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84495" cy="4351338"/>
          </a:xfrm>
        </p:spPr>
        <p:txBody>
          <a:bodyPr/>
          <a:lstStyle/>
          <a:p>
            <a:r>
              <a:rPr lang="sv-SE" dirty="0" err="1" smtClean="0"/>
              <a:t>High</a:t>
            </a:r>
            <a:r>
              <a:rPr lang="sv-SE" dirty="0" smtClean="0"/>
              <a:t> R2 on </a:t>
            </a:r>
            <a:r>
              <a:rPr lang="sv-SE" dirty="0" err="1" smtClean="0"/>
              <a:t>both</a:t>
            </a:r>
            <a:r>
              <a:rPr lang="sv-SE" dirty="0" smtClean="0"/>
              <a:t> 2005 and 2009 </a:t>
            </a:r>
            <a:r>
              <a:rPr lang="sv-SE" dirty="0" err="1" smtClean="0"/>
              <a:t>models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Indicates</a:t>
            </a:r>
            <a:r>
              <a:rPr lang="sv-SE" dirty="0" smtClean="0"/>
              <a:t> negative relationship </a:t>
            </a:r>
            <a:r>
              <a:rPr lang="sv-SE" dirty="0" err="1" smtClean="0"/>
              <a:t>between</a:t>
            </a:r>
            <a:r>
              <a:rPr lang="sv-SE" dirty="0" smtClean="0"/>
              <a:t> </a:t>
            </a:r>
            <a:r>
              <a:rPr lang="sv-SE" dirty="0" err="1" smtClean="0"/>
              <a:t>housing</a:t>
            </a:r>
            <a:r>
              <a:rPr lang="sv-SE" dirty="0" smtClean="0"/>
              <a:t> and repo rate.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570" y="365125"/>
            <a:ext cx="5314950" cy="3343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570" y="3686175"/>
            <a:ext cx="5457825" cy="3171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80" y="4674075"/>
            <a:ext cx="5576617" cy="44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Result</a:t>
            </a:r>
            <a:r>
              <a:rPr lang="sv-SE" dirty="0"/>
              <a:t> </a:t>
            </a:r>
            <a:r>
              <a:rPr lang="sv-SE" dirty="0" smtClean="0"/>
              <a:t>– </a:t>
            </a:r>
            <a:r>
              <a:rPr lang="sv-SE" dirty="0" err="1" smtClean="0"/>
              <a:t>Housing</a:t>
            </a:r>
            <a:r>
              <a:rPr lang="sv-SE" dirty="0" smtClean="0"/>
              <a:t> US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19625" cy="4351338"/>
          </a:xfrm>
        </p:spPr>
        <p:txBody>
          <a:bodyPr/>
          <a:lstStyle/>
          <a:p>
            <a:r>
              <a:rPr lang="sv-SE" dirty="0" err="1" smtClean="0"/>
              <a:t>High</a:t>
            </a:r>
            <a:r>
              <a:rPr lang="sv-SE" dirty="0" smtClean="0"/>
              <a:t> R2</a:t>
            </a:r>
          </a:p>
          <a:p>
            <a:r>
              <a:rPr lang="sv-SE" dirty="0" smtClean="0"/>
              <a:t>2005: FED positive </a:t>
            </a:r>
            <a:r>
              <a:rPr lang="sv-SE" dirty="0" err="1" smtClean="0"/>
              <a:t>impact</a:t>
            </a:r>
            <a:r>
              <a:rPr lang="sv-SE" dirty="0" smtClean="0"/>
              <a:t> on Case-</a:t>
            </a:r>
            <a:r>
              <a:rPr lang="sv-SE" dirty="0" err="1" smtClean="0"/>
              <a:t>Shiller</a:t>
            </a:r>
            <a:endParaRPr lang="sv-SE" dirty="0" smtClean="0"/>
          </a:p>
          <a:p>
            <a:pPr lvl="1"/>
            <a:r>
              <a:rPr lang="sv-SE" dirty="0" err="1" smtClean="0"/>
              <a:t>Due</a:t>
            </a:r>
            <a:r>
              <a:rPr lang="sv-SE" dirty="0" smtClean="0"/>
              <a:t> to CDO and </a:t>
            </a:r>
            <a:r>
              <a:rPr lang="sv-SE" dirty="0" err="1" smtClean="0"/>
              <a:t>insensitive</a:t>
            </a:r>
            <a:r>
              <a:rPr lang="sv-SE" dirty="0" smtClean="0"/>
              <a:t> </a:t>
            </a:r>
            <a:r>
              <a:rPr lang="sv-SE" dirty="0" err="1" smtClean="0"/>
              <a:t>housing</a:t>
            </a:r>
            <a:r>
              <a:rPr lang="sv-SE" dirty="0" smtClean="0"/>
              <a:t> market.</a:t>
            </a:r>
          </a:p>
          <a:p>
            <a:r>
              <a:rPr lang="sv-SE" dirty="0" smtClean="0"/>
              <a:t>2009: FED negative </a:t>
            </a:r>
            <a:r>
              <a:rPr lang="sv-SE" dirty="0" err="1" smtClean="0"/>
              <a:t>impact</a:t>
            </a:r>
            <a:r>
              <a:rPr lang="sv-SE" dirty="0" smtClean="0"/>
              <a:t> on Case-</a:t>
            </a:r>
            <a:r>
              <a:rPr lang="sv-SE" dirty="0" err="1" smtClean="0"/>
              <a:t>Shiller</a:t>
            </a:r>
            <a:endParaRPr lang="sv-SE" dirty="0" smtClean="0"/>
          </a:p>
          <a:p>
            <a:r>
              <a:rPr lang="sv-SE" dirty="0" smtClean="0"/>
              <a:t>PB negative </a:t>
            </a:r>
            <a:r>
              <a:rPr lang="sv-SE" dirty="0" err="1" smtClean="0"/>
              <a:t>impact</a:t>
            </a:r>
            <a:r>
              <a:rPr lang="sv-SE" dirty="0" smtClean="0"/>
              <a:t> on </a:t>
            </a:r>
            <a:r>
              <a:rPr lang="sv-SE" dirty="0" err="1" smtClean="0"/>
              <a:t>housing</a:t>
            </a:r>
            <a:r>
              <a:rPr lang="sv-SE" dirty="0" smtClean="0"/>
              <a:t> market.</a:t>
            </a:r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5" y="77787"/>
            <a:ext cx="5743575" cy="3495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3505994"/>
            <a:ext cx="67341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6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Results</a:t>
            </a:r>
            <a:r>
              <a:rPr lang="sv-SE" dirty="0" smtClean="0"/>
              <a:t> – Equity US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6204" y="91870"/>
            <a:ext cx="5667375" cy="3524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418244"/>
            <a:ext cx="6553200" cy="351472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46821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 smtClean="0"/>
              <a:t>High</a:t>
            </a:r>
            <a:r>
              <a:rPr lang="sv-SE" dirty="0" smtClean="0"/>
              <a:t> R2</a:t>
            </a:r>
          </a:p>
          <a:p>
            <a:r>
              <a:rPr lang="sv-SE" dirty="0" smtClean="0"/>
              <a:t>2005: FED positive </a:t>
            </a:r>
            <a:r>
              <a:rPr lang="sv-SE" dirty="0" err="1" smtClean="0"/>
              <a:t>impact</a:t>
            </a:r>
            <a:r>
              <a:rPr lang="sv-SE" dirty="0" smtClean="0"/>
              <a:t> on stocks</a:t>
            </a:r>
          </a:p>
          <a:p>
            <a:pPr lvl="1"/>
            <a:r>
              <a:rPr lang="sv-SE" dirty="0" smtClean="0"/>
              <a:t>Optimism and </a:t>
            </a:r>
            <a:r>
              <a:rPr lang="sv-SE" dirty="0" err="1" smtClean="0"/>
              <a:t>overconfidence</a:t>
            </a:r>
            <a:r>
              <a:rPr lang="sv-SE" dirty="0" smtClean="0"/>
              <a:t> in market – market </a:t>
            </a:r>
            <a:r>
              <a:rPr lang="sv-SE" dirty="0" err="1" smtClean="0"/>
              <a:t>insensitivity</a:t>
            </a:r>
            <a:r>
              <a:rPr lang="sv-SE" dirty="0" smtClean="0"/>
              <a:t>.</a:t>
            </a:r>
          </a:p>
          <a:p>
            <a:r>
              <a:rPr lang="sv-SE" dirty="0" smtClean="0"/>
              <a:t>2009: FED negative </a:t>
            </a:r>
            <a:r>
              <a:rPr lang="sv-SE" dirty="0" err="1" smtClean="0"/>
              <a:t>impact</a:t>
            </a:r>
            <a:r>
              <a:rPr lang="sv-SE" dirty="0" smtClean="0"/>
              <a:t> on stocks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2138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Conclusion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previous</a:t>
            </a:r>
            <a:r>
              <a:rPr lang="sv-SE" dirty="0" smtClean="0"/>
              <a:t> </a:t>
            </a:r>
            <a:r>
              <a:rPr lang="sv-SE" dirty="0" err="1" smtClean="0"/>
              <a:t>study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smtClean="0"/>
              <a:t>ZIRP </a:t>
            </a:r>
            <a:r>
              <a:rPr lang="sv-SE" dirty="0" err="1" smtClean="0"/>
              <a:t>likely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positive </a:t>
            </a:r>
            <a:r>
              <a:rPr lang="sv-SE" dirty="0" err="1" smtClean="0"/>
              <a:t>influence</a:t>
            </a:r>
            <a:r>
              <a:rPr lang="sv-SE" dirty="0" smtClean="0"/>
              <a:t> on real </a:t>
            </a:r>
            <a:r>
              <a:rPr lang="sv-SE" dirty="0" err="1" smtClean="0"/>
              <a:t>economy</a:t>
            </a:r>
            <a:endParaRPr lang="sv-SE" dirty="0" smtClean="0"/>
          </a:p>
          <a:p>
            <a:r>
              <a:rPr lang="sv-SE" dirty="0" smtClean="0"/>
              <a:t>QE </a:t>
            </a:r>
            <a:r>
              <a:rPr lang="sv-SE" dirty="0" err="1" smtClean="0"/>
              <a:t>causes</a:t>
            </a:r>
            <a:r>
              <a:rPr lang="sv-SE" dirty="0" smtClean="0"/>
              <a:t> </a:t>
            </a:r>
            <a:r>
              <a:rPr lang="sv-SE" dirty="0" err="1" smtClean="0"/>
              <a:t>unhealthy</a:t>
            </a:r>
            <a:r>
              <a:rPr lang="sv-SE" dirty="0" smtClean="0"/>
              <a:t> asset inflation.</a:t>
            </a:r>
          </a:p>
          <a:p>
            <a:pPr lvl="1"/>
            <a:r>
              <a:rPr lang="sv-SE" dirty="0" err="1" smtClean="0"/>
              <a:t>Wealth</a:t>
            </a:r>
            <a:r>
              <a:rPr lang="sv-SE" dirty="0" smtClean="0"/>
              <a:t> </a:t>
            </a:r>
            <a:r>
              <a:rPr lang="sv-SE" dirty="0" err="1" smtClean="0"/>
              <a:t>increase</a:t>
            </a:r>
            <a:r>
              <a:rPr lang="sv-SE" dirty="0" smtClean="0"/>
              <a:t> </a:t>
            </a:r>
            <a:r>
              <a:rPr lang="sv-SE" dirty="0" err="1" smtClean="0"/>
              <a:t>only</a:t>
            </a:r>
            <a:r>
              <a:rPr lang="sv-SE" dirty="0" smtClean="0"/>
              <a:t> for </a:t>
            </a:r>
            <a:r>
              <a:rPr lang="sv-SE" dirty="0" err="1" smtClean="0"/>
              <a:t>those</a:t>
            </a:r>
            <a:r>
              <a:rPr lang="sv-SE" dirty="0" smtClean="0"/>
              <a:t> </a:t>
            </a:r>
            <a:r>
              <a:rPr lang="sv-SE" dirty="0" err="1" smtClean="0"/>
              <a:t>benefiting</a:t>
            </a:r>
            <a:r>
              <a:rPr lang="sv-SE" dirty="0" smtClean="0"/>
              <a:t> from it.</a:t>
            </a:r>
          </a:p>
          <a:p>
            <a:pPr lvl="1"/>
            <a:r>
              <a:rPr lang="sv-SE" dirty="0" smtClean="0"/>
              <a:t>”</a:t>
            </a:r>
            <a:r>
              <a:rPr lang="sv-SE" dirty="0" err="1" smtClean="0"/>
              <a:t>Endowment</a:t>
            </a:r>
            <a:r>
              <a:rPr lang="sv-SE" dirty="0" smtClean="0"/>
              <a:t> </a:t>
            </a:r>
            <a:r>
              <a:rPr lang="sv-SE" dirty="0" err="1" smtClean="0"/>
              <a:t>effect</a:t>
            </a:r>
            <a:r>
              <a:rPr lang="sv-SE" dirty="0" smtClean="0"/>
              <a:t>”</a:t>
            </a:r>
          </a:p>
          <a:p>
            <a:r>
              <a:rPr lang="sv-SE" dirty="0" smtClean="0"/>
              <a:t>Asset market </a:t>
            </a:r>
            <a:r>
              <a:rPr lang="sv-SE" dirty="0" err="1" smtClean="0"/>
              <a:t>influence</a:t>
            </a:r>
            <a:r>
              <a:rPr lang="sv-SE" dirty="0" smtClean="0"/>
              <a:t> the real </a:t>
            </a:r>
            <a:r>
              <a:rPr lang="sv-SE" dirty="0" err="1" smtClean="0"/>
              <a:t>economy</a:t>
            </a:r>
            <a:r>
              <a:rPr lang="sv-SE" dirty="0" smtClean="0"/>
              <a:t> </a:t>
            </a:r>
            <a:r>
              <a:rPr lang="sv-SE" dirty="0" err="1" smtClean="0"/>
              <a:t>indirectly</a:t>
            </a:r>
            <a:r>
              <a:rPr lang="sv-SE" dirty="0" smtClean="0"/>
              <a:t>.</a:t>
            </a:r>
          </a:p>
          <a:p>
            <a:pPr lvl="1"/>
            <a:r>
              <a:rPr lang="sv-SE" dirty="0" err="1" smtClean="0"/>
              <a:t>Through</a:t>
            </a:r>
            <a:r>
              <a:rPr lang="sv-SE" dirty="0" smtClean="0"/>
              <a:t> stock market </a:t>
            </a:r>
            <a:r>
              <a:rPr lang="sv-SE" dirty="0" err="1" smtClean="0"/>
              <a:t>wealth</a:t>
            </a:r>
            <a:r>
              <a:rPr lang="sv-SE" dirty="0" smtClean="0"/>
              <a:t> </a:t>
            </a:r>
            <a:r>
              <a:rPr lang="sv-SE" dirty="0" err="1" smtClean="0"/>
              <a:t>increase</a:t>
            </a:r>
            <a:r>
              <a:rPr lang="sv-SE" dirty="0" smtClean="0"/>
              <a:t>.</a:t>
            </a:r>
          </a:p>
          <a:p>
            <a:pPr lvl="1"/>
            <a:r>
              <a:rPr lang="sv-SE" dirty="0" err="1" smtClean="0"/>
              <a:t>Consumer</a:t>
            </a:r>
            <a:r>
              <a:rPr lang="sv-SE" dirty="0" smtClean="0"/>
              <a:t> </a:t>
            </a:r>
            <a:r>
              <a:rPr lang="sv-SE" dirty="0" err="1" smtClean="0"/>
              <a:t>confidence</a:t>
            </a:r>
            <a:r>
              <a:rPr lang="sv-SE" dirty="0" smtClean="0"/>
              <a:t>.</a:t>
            </a:r>
          </a:p>
          <a:p>
            <a:r>
              <a:rPr lang="sv-SE" dirty="0" smtClean="0"/>
              <a:t>ZIRP </a:t>
            </a:r>
            <a:r>
              <a:rPr lang="sv-SE" dirty="0" err="1" smtClean="0"/>
              <a:t>have</a:t>
            </a:r>
            <a:r>
              <a:rPr lang="sv-SE" dirty="0" smtClean="0"/>
              <a:t> negative </a:t>
            </a:r>
            <a:r>
              <a:rPr lang="sv-SE" dirty="0" err="1" smtClean="0"/>
              <a:t>correlation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stock and house </a:t>
            </a:r>
            <a:r>
              <a:rPr lang="sv-SE" dirty="0" err="1" smtClean="0"/>
              <a:t>pricing</a:t>
            </a:r>
            <a:endParaRPr lang="sv-SE" dirty="0" smtClean="0"/>
          </a:p>
          <a:p>
            <a:r>
              <a:rPr lang="sv-SE" dirty="0" smtClean="0"/>
              <a:t>Asset </a:t>
            </a:r>
            <a:r>
              <a:rPr lang="sv-SE" dirty="0" err="1" smtClean="0"/>
              <a:t>inflate</a:t>
            </a:r>
            <a:r>
              <a:rPr lang="sv-SE" dirty="0" smtClean="0"/>
              <a:t> the same rate as GDP – </a:t>
            </a:r>
            <a:r>
              <a:rPr lang="sv-SE" dirty="0" err="1" smtClean="0"/>
              <a:t>meaning</a:t>
            </a:r>
            <a:r>
              <a:rPr lang="sv-SE" dirty="0" smtClean="0"/>
              <a:t> no real </a:t>
            </a:r>
            <a:r>
              <a:rPr lang="sv-SE" dirty="0" err="1" smtClean="0"/>
              <a:t>economy</a:t>
            </a:r>
            <a:r>
              <a:rPr lang="sv-SE" dirty="0" smtClean="0"/>
              <a:t> </a:t>
            </a:r>
            <a:r>
              <a:rPr lang="sv-SE" dirty="0" err="1" smtClean="0"/>
              <a:t>growth</a:t>
            </a:r>
            <a:r>
              <a:rPr lang="sv-SE" dirty="0" smtClean="0"/>
              <a:t> – </a:t>
            </a:r>
            <a:r>
              <a:rPr lang="sv-SE" dirty="0" err="1" smtClean="0"/>
              <a:t>early</a:t>
            </a:r>
            <a:r>
              <a:rPr lang="sv-SE" dirty="0" smtClean="0"/>
              <a:t> </a:t>
            </a:r>
            <a:r>
              <a:rPr lang="sv-SE" dirty="0" err="1" smtClean="0"/>
              <a:t>indication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bubble</a:t>
            </a:r>
            <a:r>
              <a:rPr lang="sv-SE" dirty="0" smtClean="0"/>
              <a:t>.</a:t>
            </a:r>
          </a:p>
          <a:p>
            <a:endParaRPr lang="sv-SE" dirty="0" smtClean="0"/>
          </a:p>
          <a:p>
            <a:pPr lvl="1"/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497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Background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Very</a:t>
            </a:r>
            <a:r>
              <a:rPr lang="sv-SE" dirty="0" smtClean="0"/>
              <a:t> volatile market </a:t>
            </a:r>
            <a:r>
              <a:rPr lang="sv-SE" dirty="0" err="1" smtClean="0"/>
              <a:t>today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Many</a:t>
            </a:r>
            <a:r>
              <a:rPr lang="sv-SE" dirty="0" smtClean="0"/>
              <a:t> prominent </a:t>
            </a:r>
            <a:r>
              <a:rPr lang="sv-SE" dirty="0" err="1" smtClean="0"/>
              <a:t>investors</a:t>
            </a:r>
            <a:r>
              <a:rPr lang="sv-SE" dirty="0" smtClean="0"/>
              <a:t> </a:t>
            </a:r>
            <a:r>
              <a:rPr lang="sv-SE" dirty="0" err="1" smtClean="0"/>
              <a:t>believe</a:t>
            </a:r>
            <a:r>
              <a:rPr lang="sv-SE" dirty="0" smtClean="0"/>
              <a:t> asset </a:t>
            </a:r>
            <a:r>
              <a:rPr lang="sv-SE" dirty="0" err="1" smtClean="0"/>
              <a:t>prices</a:t>
            </a:r>
            <a:r>
              <a:rPr lang="sv-SE" dirty="0" smtClean="0"/>
              <a:t> </a:t>
            </a:r>
            <a:r>
              <a:rPr lang="sv-SE" dirty="0" err="1" smtClean="0"/>
              <a:t>have</a:t>
            </a:r>
            <a:r>
              <a:rPr lang="sv-SE" dirty="0" smtClean="0"/>
              <a:t> </a:t>
            </a:r>
            <a:r>
              <a:rPr lang="sv-SE" dirty="0" err="1" smtClean="0"/>
              <a:t>been</a:t>
            </a:r>
            <a:r>
              <a:rPr lang="sv-SE" dirty="0" smtClean="0"/>
              <a:t> </a:t>
            </a:r>
            <a:r>
              <a:rPr lang="sv-SE" dirty="0" err="1" smtClean="0"/>
              <a:t>distorted</a:t>
            </a:r>
            <a:r>
              <a:rPr lang="sv-SE" dirty="0" smtClean="0"/>
              <a:t> by </a:t>
            </a:r>
            <a:r>
              <a:rPr lang="sv-SE" dirty="0" err="1" smtClean="0"/>
              <a:t>fiscial</a:t>
            </a:r>
            <a:r>
              <a:rPr lang="sv-SE" dirty="0" smtClean="0"/>
              <a:t> policy – QE, ZIRP, NIRP.</a:t>
            </a:r>
          </a:p>
          <a:p>
            <a:pPr lvl="1"/>
            <a:r>
              <a:rPr lang="sv-SE" dirty="0" err="1" smtClean="0"/>
              <a:t>Forcing</a:t>
            </a:r>
            <a:r>
              <a:rPr lang="sv-SE" dirty="0" smtClean="0"/>
              <a:t> all </a:t>
            </a:r>
            <a:r>
              <a:rPr lang="sv-SE" dirty="0" err="1" smtClean="0"/>
              <a:t>investors</a:t>
            </a:r>
            <a:r>
              <a:rPr lang="sv-SE" dirty="0" smtClean="0"/>
              <a:t> to </a:t>
            </a:r>
            <a:r>
              <a:rPr lang="sv-SE" dirty="0" err="1" smtClean="0"/>
              <a:t>take</a:t>
            </a:r>
            <a:r>
              <a:rPr lang="sv-SE" dirty="0" smtClean="0"/>
              <a:t> on assets as alternative to </a:t>
            </a:r>
            <a:r>
              <a:rPr lang="sv-SE" dirty="0" err="1" smtClean="0"/>
              <a:t>debt</a:t>
            </a:r>
            <a:r>
              <a:rPr lang="sv-SE" dirty="0" smtClean="0"/>
              <a:t> </a:t>
            </a:r>
            <a:r>
              <a:rPr lang="sv-SE" dirty="0" err="1" smtClean="0"/>
              <a:t>securities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Fundamentally</a:t>
            </a:r>
            <a:r>
              <a:rPr lang="sv-SE" dirty="0" smtClean="0"/>
              <a:t> the </a:t>
            </a:r>
            <a:r>
              <a:rPr lang="sv-SE" dirty="0" err="1" smtClean="0"/>
              <a:t>world</a:t>
            </a:r>
            <a:r>
              <a:rPr lang="sv-SE" dirty="0" smtClean="0"/>
              <a:t> </a:t>
            </a:r>
            <a:r>
              <a:rPr lang="sv-SE" dirty="0" err="1" smtClean="0"/>
              <a:t>economy</a:t>
            </a:r>
            <a:r>
              <a:rPr lang="sv-SE" dirty="0" smtClean="0"/>
              <a:t> is ok, </a:t>
            </a:r>
            <a:r>
              <a:rPr lang="sv-SE" dirty="0" err="1" smtClean="0"/>
              <a:t>besides</a:t>
            </a:r>
            <a:endParaRPr lang="sv-SE" dirty="0" smtClean="0"/>
          </a:p>
          <a:p>
            <a:pPr lvl="1"/>
            <a:r>
              <a:rPr lang="sv-SE" dirty="0" err="1" smtClean="0"/>
              <a:t>Slowdown</a:t>
            </a:r>
            <a:r>
              <a:rPr lang="sv-SE" dirty="0" smtClean="0"/>
              <a:t> in </a:t>
            </a:r>
            <a:r>
              <a:rPr lang="sv-SE" dirty="0" err="1" smtClean="0"/>
              <a:t>Chinese</a:t>
            </a:r>
            <a:r>
              <a:rPr lang="sv-SE" dirty="0" smtClean="0"/>
              <a:t> </a:t>
            </a:r>
            <a:r>
              <a:rPr lang="sv-SE" dirty="0" err="1" smtClean="0"/>
              <a:t>economy</a:t>
            </a:r>
            <a:r>
              <a:rPr lang="sv-SE" dirty="0"/>
              <a:t> </a:t>
            </a:r>
            <a:r>
              <a:rPr lang="sv-SE" dirty="0" smtClean="0"/>
              <a:t>– not </a:t>
            </a:r>
            <a:r>
              <a:rPr lang="sv-SE" dirty="0" err="1" smtClean="0"/>
              <a:t>surprising</a:t>
            </a:r>
            <a:r>
              <a:rPr lang="sv-SE" dirty="0" smtClean="0"/>
              <a:t> given </a:t>
            </a:r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growth</a:t>
            </a:r>
            <a:r>
              <a:rPr lang="sv-SE" dirty="0" smtClean="0"/>
              <a:t> period. (Irwin 2014)</a:t>
            </a:r>
          </a:p>
          <a:p>
            <a:pPr lvl="2"/>
            <a:r>
              <a:rPr lang="sv-SE" dirty="0" err="1" smtClean="0"/>
              <a:t>Internally</a:t>
            </a:r>
            <a:r>
              <a:rPr lang="sv-SE" dirty="0" smtClean="0"/>
              <a:t> </a:t>
            </a:r>
            <a:r>
              <a:rPr lang="sv-SE" dirty="0" err="1" smtClean="0"/>
              <a:t>doing</a:t>
            </a:r>
            <a:r>
              <a:rPr lang="sv-SE" dirty="0" smtClean="0"/>
              <a:t> </a:t>
            </a:r>
            <a:r>
              <a:rPr lang="sv-SE" dirty="0" err="1" smtClean="0"/>
              <a:t>well</a:t>
            </a:r>
            <a:r>
              <a:rPr lang="sv-SE" dirty="0" smtClean="0"/>
              <a:t> (</a:t>
            </a:r>
            <a:r>
              <a:rPr lang="sv-SE" dirty="0" err="1" smtClean="0"/>
              <a:t>Yuzhakov</a:t>
            </a:r>
            <a:r>
              <a:rPr lang="sv-SE" dirty="0" smtClean="0"/>
              <a:t> 2016)</a:t>
            </a:r>
          </a:p>
          <a:p>
            <a:pPr lvl="1"/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commodity</a:t>
            </a:r>
            <a:r>
              <a:rPr lang="sv-SE" dirty="0" smtClean="0"/>
              <a:t> </a:t>
            </a:r>
            <a:r>
              <a:rPr lang="sv-SE" dirty="0" err="1" smtClean="0"/>
              <a:t>prices</a:t>
            </a:r>
            <a:r>
              <a:rPr lang="sv-SE" dirty="0"/>
              <a:t>.</a:t>
            </a:r>
            <a:endParaRPr lang="sv-SE" dirty="0" smtClean="0"/>
          </a:p>
          <a:p>
            <a:pPr lvl="1"/>
            <a:r>
              <a:rPr lang="sv-SE" dirty="0" err="1" smtClean="0"/>
              <a:t>Strain</a:t>
            </a:r>
            <a:r>
              <a:rPr lang="sv-SE" dirty="0" smtClean="0"/>
              <a:t> in </a:t>
            </a:r>
            <a:r>
              <a:rPr lang="sv-SE" dirty="0" err="1" smtClean="0"/>
              <a:t>emerging</a:t>
            </a:r>
            <a:r>
              <a:rPr lang="sv-SE" dirty="0" smtClean="0"/>
              <a:t> markets.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5178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Questions</a:t>
            </a:r>
            <a:r>
              <a:rPr lang="sv-SE" dirty="0" smtClean="0"/>
              <a:t>?</a:t>
            </a:r>
            <a:endParaRPr lang="sv-SE" dirty="0"/>
          </a:p>
        </p:txBody>
      </p:sp>
      <p:pic>
        <p:nvPicPr>
          <p:cNvPr id="1028" name="Picture 4" descr="http://www.novinite.com/media/images/2016-03/photo_verybig_17343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06256"/>
            <a:ext cx="2337930" cy="1751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cyberalert.gr/inc/uploads/2015/08/ecommerce6.jp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444" y="4152944"/>
            <a:ext cx="4055556" cy="270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blogs.pb.com/ecommerce/files/2013/09/question-ma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685" y="1117677"/>
            <a:ext cx="5781675" cy="578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92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Problem </a:t>
            </a:r>
            <a:r>
              <a:rPr lang="sv-SE" dirty="0" err="1" smtClean="0"/>
              <a:t>Description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Investigating</a:t>
            </a:r>
            <a:r>
              <a:rPr lang="sv-SE" dirty="0" smtClean="0"/>
              <a:t> </a:t>
            </a:r>
            <a:r>
              <a:rPr lang="sv-SE" dirty="0" err="1" smtClean="0"/>
              <a:t>how</a:t>
            </a:r>
            <a:r>
              <a:rPr lang="sv-SE" dirty="0" smtClean="0"/>
              <a:t> ZIRP </a:t>
            </a:r>
            <a:r>
              <a:rPr lang="sv-SE" dirty="0" err="1" smtClean="0"/>
              <a:t>influences</a:t>
            </a:r>
            <a:r>
              <a:rPr lang="sv-SE" dirty="0" smtClean="0"/>
              <a:t> the asset markets </a:t>
            </a:r>
            <a:r>
              <a:rPr lang="sv-SE" dirty="0" err="1" smtClean="0"/>
              <a:t>today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Does QE </a:t>
            </a:r>
            <a:r>
              <a:rPr lang="sv-SE" dirty="0" err="1" smtClean="0"/>
              <a:t>help</a:t>
            </a:r>
            <a:r>
              <a:rPr lang="sv-SE" dirty="0" smtClean="0"/>
              <a:t> and is ZIRP a </a:t>
            </a:r>
            <a:r>
              <a:rPr lang="sv-SE" dirty="0" err="1" smtClean="0"/>
              <a:t>sustainable</a:t>
            </a:r>
            <a:r>
              <a:rPr lang="sv-SE" dirty="0" smtClean="0"/>
              <a:t> solution?</a:t>
            </a:r>
          </a:p>
          <a:p>
            <a:r>
              <a:rPr lang="sv-SE" dirty="0" err="1" smtClean="0"/>
              <a:t>Investigating</a:t>
            </a:r>
            <a:r>
              <a:rPr lang="sv-SE" dirty="0" smtClean="0"/>
              <a:t> </a:t>
            </a:r>
            <a:r>
              <a:rPr lang="sv-SE" dirty="0" err="1" smtClean="0"/>
              <a:t>how</a:t>
            </a:r>
            <a:r>
              <a:rPr lang="sv-SE" dirty="0" smtClean="0"/>
              <a:t> the asset market </a:t>
            </a:r>
            <a:r>
              <a:rPr lang="sv-SE" dirty="0" err="1" smtClean="0"/>
              <a:t>influences</a:t>
            </a:r>
            <a:r>
              <a:rPr lang="sv-SE" dirty="0" smtClean="0"/>
              <a:t> the real </a:t>
            </a:r>
            <a:r>
              <a:rPr lang="sv-SE" dirty="0" err="1" smtClean="0"/>
              <a:t>economy</a:t>
            </a:r>
            <a:r>
              <a:rPr lang="sv-SE" dirty="0" smtClean="0"/>
              <a:t>.</a:t>
            </a:r>
          </a:p>
        </p:txBody>
      </p:sp>
      <p:pic>
        <p:nvPicPr>
          <p:cNvPr id="4" name="Picture 14" descr="http://seresponsable.com/sitio/wp-content/uploads/2015/06/plan-de-negoci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567" y="2484312"/>
            <a:ext cx="3551434" cy="437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316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Method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Litterature</a:t>
            </a:r>
            <a:r>
              <a:rPr lang="sv-SE" dirty="0" smtClean="0"/>
              <a:t> </a:t>
            </a:r>
            <a:r>
              <a:rPr lang="sv-SE" dirty="0" err="1" smtClean="0"/>
              <a:t>study</a:t>
            </a:r>
            <a:r>
              <a:rPr lang="sv-SE" dirty="0" smtClean="0"/>
              <a:t> to </a:t>
            </a:r>
            <a:r>
              <a:rPr lang="sv-SE" dirty="0" err="1" smtClean="0"/>
              <a:t>establish</a:t>
            </a:r>
            <a:r>
              <a:rPr lang="sv-SE" dirty="0" smtClean="0"/>
              <a:t> </a:t>
            </a:r>
            <a:r>
              <a:rPr lang="sv-SE" dirty="0" err="1" smtClean="0"/>
              <a:t>current</a:t>
            </a:r>
            <a:r>
              <a:rPr lang="sv-SE" dirty="0" smtClean="0"/>
              <a:t> research </a:t>
            </a:r>
            <a:r>
              <a:rPr lang="sv-SE" dirty="0" err="1" smtClean="0"/>
              <a:t>within</a:t>
            </a:r>
            <a:r>
              <a:rPr lang="sv-SE" dirty="0" smtClean="0"/>
              <a:t> </a:t>
            </a:r>
            <a:r>
              <a:rPr lang="sv-SE" dirty="0" err="1" smtClean="0"/>
              <a:t>subject</a:t>
            </a:r>
            <a:r>
              <a:rPr lang="sv-SE" dirty="0" smtClean="0"/>
              <a:t>.</a:t>
            </a:r>
          </a:p>
          <a:p>
            <a:r>
              <a:rPr lang="sv-SE" dirty="0" smtClean="0"/>
              <a:t>Data </a:t>
            </a:r>
            <a:r>
              <a:rPr lang="sv-SE" dirty="0" err="1" smtClean="0"/>
              <a:t>analysis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GDP and assets (</a:t>
            </a:r>
            <a:r>
              <a:rPr lang="sv-SE" dirty="0" err="1" smtClean="0"/>
              <a:t>housing</a:t>
            </a:r>
            <a:r>
              <a:rPr lang="sv-SE" dirty="0" smtClean="0"/>
              <a:t> and </a:t>
            </a:r>
            <a:r>
              <a:rPr lang="sv-SE" dirty="0" err="1" smtClean="0"/>
              <a:t>equity</a:t>
            </a:r>
            <a:r>
              <a:rPr lang="sv-SE" dirty="0" smtClean="0"/>
              <a:t> markets).</a:t>
            </a:r>
          </a:p>
          <a:p>
            <a:pPr lvl="1"/>
            <a:r>
              <a:rPr lang="sv-SE" dirty="0" err="1" smtClean="0"/>
              <a:t>Monthly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series </a:t>
            </a:r>
            <a:r>
              <a:rPr lang="sv-SE" dirty="0" err="1" smtClean="0"/>
              <a:t>of</a:t>
            </a:r>
            <a:r>
              <a:rPr lang="sv-SE" dirty="0" smtClean="0"/>
              <a:t> Swedish GDP, </a:t>
            </a:r>
            <a:r>
              <a:rPr lang="sv-SE" dirty="0" err="1" smtClean="0"/>
              <a:t>housing</a:t>
            </a:r>
            <a:r>
              <a:rPr lang="sv-SE" dirty="0" smtClean="0"/>
              <a:t> </a:t>
            </a:r>
            <a:r>
              <a:rPr lang="sv-SE" dirty="0" err="1" smtClean="0"/>
              <a:t>price</a:t>
            </a:r>
            <a:r>
              <a:rPr lang="sv-SE" dirty="0" smtClean="0"/>
              <a:t> index (HOX), repo rate and CPI </a:t>
            </a:r>
            <a:r>
              <a:rPr lang="sv-SE" dirty="0" err="1" smtClean="0"/>
              <a:t>between</a:t>
            </a:r>
            <a:r>
              <a:rPr lang="sv-SE" dirty="0" smtClean="0"/>
              <a:t> 2005-2016.</a:t>
            </a:r>
          </a:p>
          <a:p>
            <a:pPr lvl="1"/>
            <a:r>
              <a:rPr lang="sv-SE" dirty="0" err="1" smtClean="0"/>
              <a:t>Monthly</a:t>
            </a:r>
            <a:r>
              <a:rPr lang="sv-SE" dirty="0" smtClean="0"/>
              <a:t> </a:t>
            </a:r>
            <a:r>
              <a:rPr lang="sv-SE" dirty="0" err="1" smtClean="0"/>
              <a:t>time</a:t>
            </a:r>
            <a:r>
              <a:rPr lang="sv-SE" dirty="0" smtClean="0"/>
              <a:t> series </a:t>
            </a:r>
            <a:r>
              <a:rPr lang="sv-SE" dirty="0" err="1" smtClean="0"/>
              <a:t>of</a:t>
            </a:r>
            <a:r>
              <a:rPr lang="sv-SE" dirty="0" smtClean="0"/>
              <a:t> US real GDP, </a:t>
            </a:r>
            <a:r>
              <a:rPr lang="sv-SE" dirty="0" err="1" smtClean="0"/>
              <a:t>housing</a:t>
            </a:r>
            <a:r>
              <a:rPr lang="sv-SE" dirty="0" smtClean="0"/>
              <a:t> </a:t>
            </a:r>
            <a:r>
              <a:rPr lang="sv-SE" dirty="0" err="1" smtClean="0"/>
              <a:t>price</a:t>
            </a:r>
            <a:r>
              <a:rPr lang="sv-SE" dirty="0" smtClean="0"/>
              <a:t> index (Case-Schiller), FED rate and PB-</a:t>
            </a:r>
            <a:r>
              <a:rPr lang="sv-SE" dirty="0" err="1" smtClean="0"/>
              <a:t>ratio</a:t>
            </a:r>
            <a:r>
              <a:rPr lang="sv-SE" dirty="0" smtClean="0"/>
              <a:t>.</a:t>
            </a:r>
          </a:p>
          <a:p>
            <a:r>
              <a:rPr lang="sv-SE" dirty="0" smtClean="0"/>
              <a:t>All data </a:t>
            </a:r>
            <a:r>
              <a:rPr lang="sv-SE" dirty="0" err="1" smtClean="0"/>
              <a:t>normalised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base</a:t>
            </a:r>
            <a:r>
              <a:rPr lang="sv-SE" dirty="0" smtClean="0"/>
              <a:t> from 2005 and 2009.</a:t>
            </a:r>
          </a:p>
          <a:p>
            <a:pPr lvl="1"/>
            <a:r>
              <a:rPr lang="sv-SE" dirty="0" err="1" smtClean="0"/>
              <a:t>Adjusting</a:t>
            </a:r>
            <a:r>
              <a:rPr lang="sv-SE" dirty="0" smtClean="0"/>
              <a:t> for </a:t>
            </a:r>
            <a:r>
              <a:rPr lang="sv-SE" dirty="0" err="1" smtClean="0"/>
              <a:t>Great</a:t>
            </a:r>
            <a:r>
              <a:rPr lang="sv-SE" dirty="0" smtClean="0"/>
              <a:t> </a:t>
            </a:r>
            <a:r>
              <a:rPr lang="sv-SE" dirty="0" err="1" smtClean="0"/>
              <a:t>Financial</a:t>
            </a:r>
            <a:r>
              <a:rPr lang="sv-SE" dirty="0" smtClean="0"/>
              <a:t> </a:t>
            </a:r>
            <a:r>
              <a:rPr lang="sv-SE" dirty="0" err="1" smtClean="0"/>
              <a:t>Crisis</a:t>
            </a:r>
            <a:r>
              <a:rPr lang="sv-SE" dirty="0" smtClean="0"/>
              <a:t> (2008).</a:t>
            </a:r>
          </a:p>
          <a:p>
            <a:r>
              <a:rPr lang="sv-SE" dirty="0" smtClean="0"/>
              <a:t>Data from Statistiska Central </a:t>
            </a:r>
            <a:r>
              <a:rPr lang="sv-SE" dirty="0" err="1" smtClean="0"/>
              <a:t>Bryån</a:t>
            </a:r>
            <a:r>
              <a:rPr lang="sv-SE" dirty="0" smtClean="0"/>
              <a:t>, </a:t>
            </a:r>
            <a:r>
              <a:rPr lang="sv-SE" dirty="0" err="1" smtClean="0"/>
              <a:t>Valueguard</a:t>
            </a:r>
            <a:r>
              <a:rPr lang="sv-SE" dirty="0" smtClean="0"/>
              <a:t> and </a:t>
            </a:r>
            <a:r>
              <a:rPr lang="sv-SE" dirty="0" err="1" smtClean="0"/>
              <a:t>Multpl</a:t>
            </a:r>
            <a:r>
              <a:rPr lang="sv-SE" dirty="0" smtClean="0"/>
              <a:t>. </a:t>
            </a:r>
          </a:p>
          <a:p>
            <a:r>
              <a:rPr lang="sv-SE" dirty="0" smtClean="0"/>
              <a:t>Data </a:t>
            </a:r>
            <a:r>
              <a:rPr lang="sv-SE" dirty="0" err="1" smtClean="0"/>
              <a:t>processed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Python</a:t>
            </a:r>
            <a:r>
              <a:rPr lang="sv-SE" dirty="0" smtClean="0"/>
              <a:t> and Excel, and </a:t>
            </a:r>
            <a:r>
              <a:rPr lang="sv-SE" dirty="0" err="1" smtClean="0"/>
              <a:t>analysed</a:t>
            </a:r>
            <a:r>
              <a:rPr lang="sv-SE" dirty="0" smtClean="0"/>
              <a:t> </a:t>
            </a:r>
            <a:r>
              <a:rPr lang="sv-SE" dirty="0" err="1" smtClean="0"/>
              <a:t>with</a:t>
            </a:r>
            <a:r>
              <a:rPr lang="sv-SE" dirty="0" smtClean="0"/>
              <a:t> </a:t>
            </a:r>
            <a:r>
              <a:rPr lang="sv-SE" dirty="0" err="1" smtClean="0"/>
              <a:t>Python</a:t>
            </a:r>
            <a:r>
              <a:rPr lang="sv-SE" dirty="0" smtClean="0"/>
              <a:t> and R.</a:t>
            </a:r>
          </a:p>
          <a:p>
            <a:endParaRPr lang="sv-SE" dirty="0" smtClean="0"/>
          </a:p>
          <a:p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421612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842760" cy="1325563"/>
          </a:xfrm>
        </p:spPr>
        <p:txBody>
          <a:bodyPr/>
          <a:lstStyle/>
          <a:p>
            <a:r>
              <a:rPr lang="sv-SE" dirty="0" err="1" smtClean="0"/>
              <a:t>Method</a:t>
            </a:r>
            <a:r>
              <a:rPr lang="sv-SE" dirty="0" smtClean="0"/>
              <a:t> – Data </a:t>
            </a:r>
            <a:r>
              <a:rPr lang="sv-SE" dirty="0" err="1" smtClean="0"/>
              <a:t>processing</a:t>
            </a:r>
            <a:endParaRPr lang="sv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78600" cy="4351338"/>
              </a:xfrm>
            </p:spPr>
            <p:txBody>
              <a:bodyPr/>
              <a:lstStyle/>
              <a:p>
                <a:r>
                  <a:rPr lang="sv-SE" dirty="0" smtClean="0"/>
                  <a:t>GDP and PB </a:t>
                </a:r>
                <a:r>
                  <a:rPr lang="sv-SE" dirty="0" err="1" smtClean="0"/>
                  <a:t>was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only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available</a:t>
                </a:r>
                <a:r>
                  <a:rPr lang="sv-SE" dirty="0" smtClean="0"/>
                  <a:t> in </a:t>
                </a:r>
                <a:r>
                  <a:rPr lang="sv-SE" dirty="0" err="1" smtClean="0"/>
                  <a:t>quarterly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time</a:t>
                </a:r>
                <a:r>
                  <a:rPr lang="sv-SE" dirty="0" smtClean="0"/>
                  <a:t> series. </a:t>
                </a:r>
              </a:p>
              <a:p>
                <a:r>
                  <a:rPr lang="sv-SE" dirty="0" err="1" smtClean="0"/>
                  <a:t>Linear</a:t>
                </a:r>
                <a:r>
                  <a:rPr lang="sv-SE" dirty="0" smtClean="0"/>
                  <a:t> interpolation </a:t>
                </a:r>
                <a:r>
                  <a:rPr lang="sv-SE" dirty="0" err="1" smtClean="0"/>
                  <a:t>used</a:t>
                </a:r>
                <a:r>
                  <a:rPr lang="sv-SE" dirty="0" smtClean="0"/>
                  <a:t> to </a:t>
                </a:r>
                <a:r>
                  <a:rPr lang="sv-SE" dirty="0" err="1" smtClean="0"/>
                  <a:t>create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monthly</a:t>
                </a:r>
                <a:r>
                  <a:rPr lang="sv-SE" dirty="0" smtClean="0"/>
                  <a:t> data </a:t>
                </a:r>
                <a:r>
                  <a:rPr lang="sv-SE" dirty="0" err="1" smtClean="0"/>
                  <a:t>points</a:t>
                </a:r>
                <a:r>
                  <a:rPr lang="sv-SE" dirty="0" smtClean="0"/>
                  <a:t>. </a:t>
                </a:r>
              </a:p>
              <a:p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sv-S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v-S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sv-S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v-S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</m:t>
                        </m:r>
                      </m:e>
                    </m:d>
                  </m:oMath>
                </a14:m>
                <a:endParaRPr lang="sv-SE" dirty="0" smtClean="0"/>
              </a:p>
              <a:p>
                <a:r>
                  <a:rPr lang="sv-SE" dirty="0" smtClean="0"/>
                  <a:t>i = </a:t>
                </a:r>
                <a:r>
                  <a:rPr lang="sv-SE" dirty="0" err="1" smtClean="0"/>
                  <a:t>increments</a:t>
                </a:r>
                <a:r>
                  <a:rPr lang="sv-SE" dirty="0" smtClean="0"/>
                  <a:t>, s = </a:t>
                </a:r>
                <a:r>
                  <a:rPr lang="sv-SE" dirty="0" err="1" smtClean="0"/>
                  <a:t>amount</a:t>
                </a:r>
                <a:r>
                  <a:rPr lang="sv-SE" dirty="0" smtClean="0"/>
                  <a:t> </a:t>
                </a:r>
                <a:r>
                  <a:rPr lang="sv-SE" dirty="0" err="1" smtClean="0"/>
                  <a:t>of</a:t>
                </a:r>
                <a:r>
                  <a:rPr lang="sv-SE" dirty="0" smtClean="0"/>
                  <a:t> data </a:t>
                </a:r>
                <a:r>
                  <a:rPr lang="sv-SE" dirty="0" err="1" smtClean="0"/>
                  <a:t>interpolated</a:t>
                </a:r>
                <a:r>
                  <a:rPr lang="sv-SE" dirty="0" smtClean="0"/>
                  <a:t>.</a:t>
                </a:r>
                <a:endParaRPr lang="sv-S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78600" cy="4351338"/>
              </a:xfrm>
              <a:blipFill rotWithShape="0">
                <a:blip r:embed="rId2"/>
                <a:stretch>
                  <a:fillRect l="-556" t="-1541" r="-83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416800" y="135299"/>
            <a:ext cx="4897120" cy="6600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csv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#READ IN FILES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rawdata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open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smtClea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'BNPSverige.csv'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csvfile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reader 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en-US" sz="1200" b="1" dirty="0" err="1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csvfile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delimiter 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808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";"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row </a:t>
            </a:r>
            <a:r>
              <a:rPr lang="en-US" sz="1200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reader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rawdata</a:t>
            </a:r>
            <a:r>
              <a:rPr lang="en-US" sz="1200" b="1" dirty="0" err="1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#LINEAR INTERPOLATION FUNCTION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err="1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FF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LinearInt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datalist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 err="1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diff 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float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datalist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 smtClea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200" dirty="0" smtClea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])-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datalist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200" dirty="0" smtClea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diff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step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#FILL DATA LIST WITH INTERPOLATED DATA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IntData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=[]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range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rawdata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)):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step 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LinearInt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rawdata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dirty="0" smtClea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 </a:t>
            </a:r>
            <a:r>
              <a:rPr lang="en-US" sz="1200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range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IntData</a:t>
            </a:r>
            <a:r>
              <a:rPr lang="en-US" sz="1200" b="1" dirty="0" err="1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rawdata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sz="1200" dirty="0" smtClean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])+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#IF NECESSARY REVERSE DATA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ReverseIntData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=[]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REVERSE ORDER FOR US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200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reversed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IntData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sv-SE" sz="12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    </a:t>
            </a:r>
            <a:r>
              <a:rPr lang="en-US" sz="1200" b="1" dirty="0" smtClean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i</a:t>
            </a:r>
            <a:r>
              <a:rPr lang="en-US" sz="1200" b="1" dirty="0" smtClean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217709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Method</a:t>
            </a:r>
            <a:r>
              <a:rPr lang="sv-SE" dirty="0" smtClean="0"/>
              <a:t> – Data </a:t>
            </a:r>
            <a:r>
              <a:rPr lang="sv-SE" dirty="0" err="1" smtClean="0"/>
              <a:t>processing</a:t>
            </a:r>
            <a:r>
              <a:rPr lang="sv-SE" dirty="0" smtClean="0"/>
              <a:t> (</a:t>
            </a:r>
            <a:r>
              <a:rPr lang="sv-SE" dirty="0" err="1" smtClean="0"/>
              <a:t>cont</a:t>
            </a:r>
            <a:r>
              <a:rPr lang="sv-SE" dirty="0" smtClean="0"/>
              <a:t>.)  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To </a:t>
            </a:r>
            <a:r>
              <a:rPr lang="sv-SE" dirty="0" err="1" smtClean="0"/>
              <a:t>determine</a:t>
            </a:r>
            <a:r>
              <a:rPr lang="sv-SE" dirty="0" smtClean="0"/>
              <a:t> the relationship </a:t>
            </a:r>
            <a:r>
              <a:rPr lang="sv-SE" dirty="0" err="1" smtClean="0"/>
              <a:t>between</a:t>
            </a:r>
            <a:r>
              <a:rPr lang="sv-SE" dirty="0" smtClean="0"/>
              <a:t> asset markets and real </a:t>
            </a:r>
            <a:r>
              <a:rPr lang="sv-SE" dirty="0" err="1" smtClean="0"/>
              <a:t>economy</a:t>
            </a:r>
            <a:r>
              <a:rPr lang="sv-SE" dirty="0" smtClean="0"/>
              <a:t>.</a:t>
            </a:r>
          </a:p>
          <a:p>
            <a:pPr lvl="1"/>
            <a:r>
              <a:rPr lang="sv-SE" dirty="0" err="1" smtClean="0"/>
              <a:t>Correlation</a:t>
            </a:r>
            <a:r>
              <a:rPr lang="sv-SE" dirty="0" smtClean="0"/>
              <a:t> matrix and </a:t>
            </a:r>
            <a:r>
              <a:rPr lang="sv-SE" dirty="0" err="1" smtClean="0"/>
              <a:t>scatter</a:t>
            </a:r>
            <a:r>
              <a:rPr lang="sv-SE" dirty="0" smtClean="0"/>
              <a:t> </a:t>
            </a:r>
            <a:r>
              <a:rPr lang="sv-SE" dirty="0" err="1" smtClean="0"/>
              <a:t>plot</a:t>
            </a:r>
            <a:r>
              <a:rPr lang="sv-SE" dirty="0" smtClean="0"/>
              <a:t>.</a:t>
            </a:r>
          </a:p>
          <a:p>
            <a:pPr lvl="1"/>
            <a:r>
              <a:rPr lang="sv-SE" dirty="0" err="1" smtClean="0"/>
              <a:t>Literature</a:t>
            </a:r>
            <a:r>
              <a:rPr lang="sv-SE" dirty="0" smtClean="0"/>
              <a:t> </a:t>
            </a:r>
            <a:r>
              <a:rPr lang="sv-SE" dirty="0" err="1" smtClean="0"/>
              <a:t>study</a:t>
            </a:r>
            <a:r>
              <a:rPr lang="sv-SE" dirty="0" smtClean="0"/>
              <a:t>.</a:t>
            </a:r>
          </a:p>
          <a:p>
            <a:r>
              <a:rPr lang="sv-SE" dirty="0" smtClean="0"/>
              <a:t>To </a:t>
            </a:r>
            <a:r>
              <a:rPr lang="sv-SE" dirty="0" err="1" smtClean="0"/>
              <a:t>determine</a:t>
            </a:r>
            <a:r>
              <a:rPr lang="sv-SE" dirty="0" smtClean="0"/>
              <a:t> </a:t>
            </a:r>
            <a:r>
              <a:rPr lang="sv-SE" dirty="0" err="1" smtClean="0"/>
              <a:t>zero</a:t>
            </a:r>
            <a:r>
              <a:rPr lang="sv-SE" dirty="0" smtClean="0"/>
              <a:t> rate policy </a:t>
            </a:r>
            <a:r>
              <a:rPr lang="sv-SE" dirty="0" err="1" smtClean="0"/>
              <a:t>influence</a:t>
            </a:r>
            <a:r>
              <a:rPr lang="sv-SE" dirty="0" smtClean="0"/>
              <a:t> on asset </a:t>
            </a:r>
            <a:r>
              <a:rPr lang="sv-SE" dirty="0" err="1" smtClean="0"/>
              <a:t>prices</a:t>
            </a:r>
            <a:r>
              <a:rPr lang="sv-SE" dirty="0" smtClean="0"/>
              <a:t>.</a:t>
            </a:r>
          </a:p>
          <a:p>
            <a:pPr lvl="1"/>
            <a:r>
              <a:rPr lang="sv-SE" dirty="0" smtClean="0"/>
              <a:t>Regression</a:t>
            </a:r>
          </a:p>
          <a:p>
            <a:endParaRPr lang="sv-SE" dirty="0" smtClean="0"/>
          </a:p>
          <a:p>
            <a:endParaRPr lang="sv-SE" dirty="0" smtClean="0"/>
          </a:p>
          <a:p>
            <a:endParaRPr lang="sv-S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80" y="4656137"/>
            <a:ext cx="6815632" cy="545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373" y="5336857"/>
            <a:ext cx="6648645" cy="3949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142653" y="2575179"/>
                <a:ext cx="2225096" cy="7416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200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sv-SE" sz="20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sv-S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𝐶𝑜𝑣</m:t>
                              </m:r>
                              <m:r>
                                <a:rPr lang="sv-SE" sz="20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sv-SE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sv-SE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sv-S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sv-S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v-SE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653" y="2575179"/>
                <a:ext cx="2225096" cy="7416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861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Previous</a:t>
            </a:r>
            <a:r>
              <a:rPr lang="sv-SE" dirty="0" smtClean="0"/>
              <a:t> Studies – </a:t>
            </a:r>
            <a:r>
              <a:rPr lang="sv-SE" dirty="0" err="1" smtClean="0"/>
              <a:t>Quantitative</a:t>
            </a:r>
            <a:r>
              <a:rPr lang="sv-SE" dirty="0" smtClean="0"/>
              <a:t> </a:t>
            </a:r>
            <a:r>
              <a:rPr lang="sv-SE" dirty="0" err="1" smtClean="0"/>
              <a:t>easing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Zero</a:t>
            </a:r>
            <a:r>
              <a:rPr lang="sv-SE" dirty="0" smtClean="0"/>
              <a:t> </a:t>
            </a:r>
            <a:r>
              <a:rPr lang="sv-SE" dirty="0" err="1" smtClean="0"/>
              <a:t>Lower</a:t>
            </a:r>
            <a:r>
              <a:rPr lang="sv-SE" dirty="0" smtClean="0"/>
              <a:t> </a:t>
            </a:r>
            <a:r>
              <a:rPr lang="sv-SE" dirty="0" err="1" smtClean="0"/>
              <a:t>Bound</a:t>
            </a:r>
            <a:r>
              <a:rPr lang="sv-SE" dirty="0" smtClean="0"/>
              <a:t> </a:t>
            </a:r>
            <a:r>
              <a:rPr lang="sv-SE" dirty="0" err="1" smtClean="0"/>
              <a:t>should</a:t>
            </a:r>
            <a:r>
              <a:rPr lang="sv-SE" dirty="0" smtClean="0"/>
              <a:t> </a:t>
            </a:r>
            <a:r>
              <a:rPr lang="sv-SE" dirty="0" err="1" smtClean="0"/>
              <a:t>occur</a:t>
            </a:r>
            <a:r>
              <a:rPr lang="sv-SE" dirty="0" smtClean="0"/>
              <a:t> </a:t>
            </a:r>
            <a:r>
              <a:rPr lang="sv-SE" dirty="0" err="1" smtClean="0"/>
              <a:t>relatively</a:t>
            </a:r>
            <a:r>
              <a:rPr lang="sv-SE" dirty="0" smtClean="0"/>
              <a:t> </a:t>
            </a:r>
            <a:r>
              <a:rPr lang="sv-SE" dirty="0" err="1" smtClean="0"/>
              <a:t>frequently</a:t>
            </a:r>
            <a:r>
              <a:rPr lang="sv-SE" dirty="0" smtClean="0"/>
              <a:t>.</a:t>
            </a:r>
          </a:p>
          <a:p>
            <a:pPr lvl="1"/>
            <a:r>
              <a:rPr lang="sv-SE" dirty="0" err="1" smtClean="0"/>
              <a:t>With</a:t>
            </a:r>
            <a:r>
              <a:rPr lang="sv-SE" dirty="0" smtClean="0"/>
              <a:t> standard inflation </a:t>
            </a:r>
            <a:r>
              <a:rPr lang="sv-SE" dirty="0" err="1" smtClean="0"/>
              <a:t>target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2 %, the FED rate </a:t>
            </a:r>
            <a:r>
              <a:rPr lang="sv-SE" dirty="0" err="1" smtClean="0"/>
              <a:t>should</a:t>
            </a:r>
            <a:r>
              <a:rPr lang="sv-SE" dirty="0" smtClean="0"/>
              <a:t> be </a:t>
            </a:r>
            <a:r>
              <a:rPr lang="sv-SE" dirty="0" err="1" smtClean="0"/>
              <a:t>zero</a:t>
            </a:r>
            <a:r>
              <a:rPr lang="sv-SE" dirty="0" smtClean="0"/>
              <a:t> 5 %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time</a:t>
            </a:r>
            <a:r>
              <a:rPr lang="sv-SE" dirty="0" smtClean="0"/>
              <a:t> and a </a:t>
            </a:r>
            <a:r>
              <a:rPr lang="sv-SE" dirty="0" err="1" smtClean="0"/>
              <a:t>typical</a:t>
            </a:r>
            <a:r>
              <a:rPr lang="sv-SE" dirty="0" smtClean="0"/>
              <a:t> ZLB period </a:t>
            </a:r>
            <a:r>
              <a:rPr lang="sv-SE" dirty="0" err="1" smtClean="0"/>
              <a:t>should</a:t>
            </a:r>
            <a:r>
              <a:rPr lang="sv-SE" dirty="0" smtClean="0"/>
              <a:t> be </a:t>
            </a:r>
            <a:r>
              <a:rPr lang="sv-SE" dirty="0" err="1" smtClean="0"/>
              <a:t>four</a:t>
            </a:r>
            <a:r>
              <a:rPr lang="sv-SE" dirty="0" smtClean="0"/>
              <a:t> </a:t>
            </a:r>
            <a:r>
              <a:rPr lang="sv-SE" dirty="0" err="1" smtClean="0"/>
              <a:t>quarters</a:t>
            </a:r>
            <a:r>
              <a:rPr lang="sv-SE" dirty="0" smtClean="0"/>
              <a:t>. (Taylor 1993)</a:t>
            </a:r>
          </a:p>
          <a:p>
            <a:r>
              <a:rPr lang="sv-SE" dirty="0" smtClean="0"/>
              <a:t>A ZIRP period </a:t>
            </a:r>
            <a:r>
              <a:rPr lang="sv-SE" dirty="0" err="1" smtClean="0"/>
              <a:t>should</a:t>
            </a:r>
            <a:r>
              <a:rPr lang="sv-SE" dirty="0" smtClean="0"/>
              <a:t> be </a:t>
            </a:r>
            <a:r>
              <a:rPr lang="sv-SE" dirty="0" err="1" smtClean="0"/>
              <a:t>economically</a:t>
            </a:r>
            <a:r>
              <a:rPr lang="sv-SE" dirty="0" smtClean="0"/>
              <a:t> </a:t>
            </a:r>
            <a:r>
              <a:rPr lang="sv-SE" dirty="0" err="1" smtClean="0"/>
              <a:t>insignificant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inflation </a:t>
            </a:r>
            <a:r>
              <a:rPr lang="sv-SE" dirty="0" err="1" smtClean="0"/>
              <a:t>target</a:t>
            </a:r>
            <a:r>
              <a:rPr lang="sv-SE" dirty="0" smtClean="0"/>
              <a:t> is set </a:t>
            </a:r>
            <a:r>
              <a:rPr lang="sv-SE" dirty="0" err="1" smtClean="0"/>
              <a:t>above</a:t>
            </a:r>
            <a:r>
              <a:rPr lang="sv-SE" dirty="0" smtClean="0"/>
              <a:t> 1 % or </a:t>
            </a:r>
            <a:r>
              <a:rPr lang="sv-SE" dirty="0" err="1" smtClean="0"/>
              <a:t>higher</a:t>
            </a:r>
            <a:r>
              <a:rPr lang="sv-SE" dirty="0" smtClean="0"/>
              <a:t> (ECB </a:t>
            </a:r>
            <a:r>
              <a:rPr lang="sv-SE" dirty="0" err="1" smtClean="0"/>
              <a:t>working</a:t>
            </a:r>
            <a:r>
              <a:rPr lang="sv-SE" dirty="0" smtClean="0"/>
              <a:t> paper 2003, Schmitt-</a:t>
            </a:r>
            <a:r>
              <a:rPr lang="sv-SE" dirty="0" err="1" smtClean="0"/>
              <a:t>Grohé</a:t>
            </a:r>
            <a:r>
              <a:rPr lang="sv-SE" dirty="0" smtClean="0"/>
              <a:t> &amp; </a:t>
            </a:r>
            <a:r>
              <a:rPr lang="sv-SE" dirty="0" err="1" smtClean="0"/>
              <a:t>Uribe</a:t>
            </a:r>
            <a:r>
              <a:rPr lang="sv-SE" dirty="0" smtClean="0"/>
              <a:t> 2005).</a:t>
            </a:r>
          </a:p>
          <a:p>
            <a:r>
              <a:rPr lang="sv-SE" dirty="0" smtClean="0"/>
              <a:t>ZIRP is </a:t>
            </a:r>
            <a:r>
              <a:rPr lang="sv-SE" dirty="0" err="1" smtClean="0"/>
              <a:t>needed</a:t>
            </a:r>
            <a:r>
              <a:rPr lang="sv-SE" dirty="0" smtClean="0"/>
              <a:t> to </a:t>
            </a:r>
            <a:r>
              <a:rPr lang="sv-SE" dirty="0" err="1" smtClean="0"/>
              <a:t>restore</a:t>
            </a:r>
            <a:r>
              <a:rPr lang="sv-SE" dirty="0" smtClean="0"/>
              <a:t> market </a:t>
            </a:r>
            <a:r>
              <a:rPr lang="sv-SE" dirty="0" err="1" smtClean="0"/>
              <a:t>equilibrium</a:t>
            </a:r>
            <a:r>
              <a:rPr lang="sv-SE" dirty="0" smtClean="0"/>
              <a:t> (</a:t>
            </a:r>
            <a:r>
              <a:rPr lang="sv-SE" dirty="0" err="1" smtClean="0"/>
              <a:t>Reifschneider</a:t>
            </a:r>
            <a:r>
              <a:rPr lang="sv-SE" dirty="0" smtClean="0"/>
              <a:t> &amp; Williams 2000)</a:t>
            </a:r>
          </a:p>
          <a:p>
            <a:pPr lvl="1"/>
            <a:r>
              <a:rPr lang="sv-SE" dirty="0" smtClean="0"/>
              <a:t>ZIRP </a:t>
            </a:r>
            <a:r>
              <a:rPr lang="sv-SE" dirty="0" err="1" smtClean="0"/>
              <a:t>implies</a:t>
            </a:r>
            <a:r>
              <a:rPr lang="sv-SE" dirty="0" smtClean="0"/>
              <a:t> small </a:t>
            </a:r>
            <a:r>
              <a:rPr lang="sv-SE" dirty="0" err="1" smtClean="0"/>
              <a:t>stabilization</a:t>
            </a:r>
            <a:r>
              <a:rPr lang="sv-SE" dirty="0" smtClean="0"/>
              <a:t> </a:t>
            </a:r>
            <a:r>
              <a:rPr lang="sv-SE" dirty="0" err="1" smtClean="0"/>
              <a:t>costs</a:t>
            </a:r>
            <a:r>
              <a:rPr lang="sv-SE" dirty="0" smtClean="0"/>
              <a:t> for </a:t>
            </a:r>
            <a:r>
              <a:rPr lang="sv-SE" dirty="0" err="1" smtClean="0"/>
              <a:t>better</a:t>
            </a:r>
            <a:r>
              <a:rPr lang="sv-SE" dirty="0" smtClean="0"/>
              <a:t> real </a:t>
            </a:r>
            <a:r>
              <a:rPr lang="sv-SE" dirty="0" err="1" smtClean="0"/>
              <a:t>economy</a:t>
            </a:r>
            <a:r>
              <a:rPr lang="sv-SE" dirty="0" smtClean="0"/>
              <a:t>.</a:t>
            </a:r>
          </a:p>
          <a:p>
            <a:r>
              <a:rPr lang="sv-SE" dirty="0" smtClean="0">
                <a:sym typeface="Wingdings" panose="05000000000000000000" pitchFamily="2" charset="2"/>
              </a:rPr>
              <a:t> ZIRP </a:t>
            </a:r>
            <a:r>
              <a:rPr lang="sv-SE" dirty="0" err="1" smtClean="0">
                <a:sym typeface="Wingdings" panose="05000000000000000000" pitchFamily="2" charset="2"/>
              </a:rPr>
              <a:t>good</a:t>
            </a:r>
            <a:r>
              <a:rPr lang="sv-SE" dirty="0" smtClean="0">
                <a:sym typeface="Wingdings" panose="05000000000000000000" pitchFamily="2" charset="2"/>
              </a:rPr>
              <a:t> for real </a:t>
            </a:r>
            <a:r>
              <a:rPr lang="sv-SE" dirty="0" err="1" smtClean="0">
                <a:sym typeface="Wingdings" panose="05000000000000000000" pitchFamily="2" charset="2"/>
              </a:rPr>
              <a:t>economy</a:t>
            </a:r>
            <a:r>
              <a:rPr lang="sv-SE" dirty="0" smtClean="0">
                <a:sym typeface="Wingdings" panose="05000000000000000000" pitchFamily="2" charset="2"/>
              </a:rPr>
              <a:t>  </a:t>
            </a:r>
            <a:r>
              <a:rPr lang="sv-SE" dirty="0" err="1" smtClean="0">
                <a:sym typeface="Wingdings" panose="05000000000000000000" pitchFamily="2" charset="2"/>
              </a:rPr>
              <a:t>good</a:t>
            </a:r>
            <a:r>
              <a:rPr lang="sv-SE" dirty="0" smtClean="0">
                <a:sym typeface="Wingdings" panose="05000000000000000000" pitchFamily="2" charset="2"/>
              </a:rPr>
              <a:t> for asset market</a:t>
            </a:r>
            <a:endParaRPr lang="sv-SE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332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Previous</a:t>
            </a:r>
            <a:r>
              <a:rPr lang="sv-SE" dirty="0" smtClean="0"/>
              <a:t> </a:t>
            </a:r>
            <a:r>
              <a:rPr lang="sv-SE" dirty="0" err="1" smtClean="0"/>
              <a:t>study</a:t>
            </a:r>
            <a:r>
              <a:rPr lang="sv-SE" dirty="0" smtClean="0"/>
              <a:t> - </a:t>
            </a:r>
            <a:r>
              <a:rPr lang="sv-SE" dirty="0" err="1" smtClean="0"/>
              <a:t>Quantitative</a:t>
            </a:r>
            <a:r>
              <a:rPr lang="sv-SE" dirty="0" smtClean="0"/>
              <a:t> </a:t>
            </a:r>
            <a:r>
              <a:rPr lang="sv-SE" dirty="0" err="1" smtClean="0"/>
              <a:t>easing</a:t>
            </a:r>
            <a:r>
              <a:rPr lang="sv-SE" dirty="0" smtClean="0"/>
              <a:t> (</a:t>
            </a:r>
            <a:r>
              <a:rPr lang="sv-SE" dirty="0" err="1" smtClean="0"/>
              <a:t>cont</a:t>
            </a:r>
            <a:r>
              <a:rPr lang="sv-SE" dirty="0" smtClean="0"/>
              <a:t>.)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 smtClean="0"/>
              <a:t>Many</a:t>
            </a:r>
            <a:r>
              <a:rPr lang="sv-SE" dirty="0" smtClean="0"/>
              <a:t> researchers </a:t>
            </a:r>
            <a:r>
              <a:rPr lang="sv-SE" dirty="0" err="1" smtClean="0"/>
              <a:t>believe</a:t>
            </a:r>
            <a:r>
              <a:rPr lang="sv-SE" dirty="0" smtClean="0"/>
              <a:t> QE is </a:t>
            </a:r>
            <a:r>
              <a:rPr lang="sv-SE" dirty="0" err="1" smtClean="0"/>
              <a:t>working</a:t>
            </a:r>
            <a:r>
              <a:rPr lang="sv-SE" dirty="0" smtClean="0"/>
              <a:t>.</a:t>
            </a:r>
          </a:p>
          <a:p>
            <a:r>
              <a:rPr lang="sv-SE" dirty="0" err="1" smtClean="0"/>
              <a:t>However</a:t>
            </a:r>
            <a:r>
              <a:rPr lang="sv-SE" dirty="0" smtClean="0"/>
              <a:t> the </a:t>
            </a:r>
            <a:r>
              <a:rPr lang="sv-SE" dirty="0" err="1" smtClean="0"/>
              <a:t>current</a:t>
            </a:r>
            <a:r>
              <a:rPr lang="sv-SE" dirty="0" smtClean="0"/>
              <a:t> ZIRP has </a:t>
            </a:r>
            <a:r>
              <a:rPr lang="sv-SE" dirty="0" err="1" smtClean="0"/>
              <a:t>lasted</a:t>
            </a:r>
            <a:r>
              <a:rPr lang="sv-SE" dirty="0" smtClean="0"/>
              <a:t> from december 2008 – </a:t>
            </a:r>
            <a:r>
              <a:rPr lang="sv-SE" dirty="0" err="1" smtClean="0"/>
              <a:t>much</a:t>
            </a:r>
            <a:r>
              <a:rPr lang="sv-SE" dirty="0" smtClean="0"/>
              <a:t> </a:t>
            </a:r>
            <a:r>
              <a:rPr lang="sv-SE" dirty="0" err="1" smtClean="0"/>
              <a:t>longer</a:t>
            </a:r>
            <a:r>
              <a:rPr lang="sv-SE" dirty="0" smtClean="0"/>
              <a:t> </a:t>
            </a:r>
            <a:r>
              <a:rPr lang="sv-SE" dirty="0" err="1" smtClean="0"/>
              <a:t>than</a:t>
            </a:r>
            <a:r>
              <a:rPr lang="sv-SE" dirty="0" smtClean="0"/>
              <a:t> </a:t>
            </a:r>
            <a:r>
              <a:rPr lang="sv-SE" dirty="0" err="1" smtClean="0"/>
              <a:t>previous</a:t>
            </a:r>
            <a:r>
              <a:rPr lang="sv-SE" dirty="0" smtClean="0"/>
              <a:t> </a:t>
            </a:r>
            <a:r>
              <a:rPr lang="sv-SE" dirty="0" err="1" smtClean="0"/>
              <a:t>episodes</a:t>
            </a:r>
            <a:r>
              <a:rPr lang="sv-SE" dirty="0" smtClean="0"/>
              <a:t> on </a:t>
            </a:r>
            <a:r>
              <a:rPr lang="sv-SE" dirty="0" err="1" smtClean="0"/>
              <a:t>which</a:t>
            </a:r>
            <a:r>
              <a:rPr lang="sv-SE" dirty="0" smtClean="0"/>
              <a:t> research is </a:t>
            </a:r>
            <a:r>
              <a:rPr lang="sv-SE" dirty="0" err="1" smtClean="0"/>
              <a:t>conducted</a:t>
            </a:r>
            <a:r>
              <a:rPr lang="sv-SE" dirty="0" smtClean="0"/>
              <a:t>. </a:t>
            </a:r>
          </a:p>
          <a:p>
            <a:r>
              <a:rPr lang="sv-SE" dirty="0" smtClean="0"/>
              <a:t>Chung et al. (2012) </a:t>
            </a:r>
            <a:r>
              <a:rPr lang="sv-SE" dirty="0" err="1" smtClean="0"/>
              <a:t>Critizises</a:t>
            </a:r>
            <a:r>
              <a:rPr lang="sv-SE" dirty="0" smtClean="0"/>
              <a:t> </a:t>
            </a:r>
            <a:r>
              <a:rPr lang="sv-SE" dirty="0" err="1" smtClean="0"/>
              <a:t>previous</a:t>
            </a:r>
            <a:r>
              <a:rPr lang="sv-SE" dirty="0" smtClean="0"/>
              <a:t> </a:t>
            </a:r>
            <a:r>
              <a:rPr lang="sv-SE" dirty="0" err="1" smtClean="0"/>
              <a:t>researches</a:t>
            </a:r>
            <a:r>
              <a:rPr lang="sv-SE" dirty="0" smtClean="0"/>
              <a:t>.</a:t>
            </a:r>
          </a:p>
          <a:p>
            <a:pPr lvl="1"/>
            <a:r>
              <a:rPr lang="sv-SE" dirty="0" err="1" smtClean="0"/>
              <a:t>Previous</a:t>
            </a:r>
            <a:r>
              <a:rPr lang="sv-SE" dirty="0" smtClean="0"/>
              <a:t> research do not </a:t>
            </a:r>
            <a:r>
              <a:rPr lang="sv-SE" dirty="0" err="1" smtClean="0"/>
              <a:t>account</a:t>
            </a:r>
            <a:r>
              <a:rPr lang="sv-SE" dirty="0" smtClean="0"/>
              <a:t> for </a:t>
            </a:r>
            <a:r>
              <a:rPr lang="sv-SE" dirty="0" err="1" smtClean="0"/>
              <a:t>tail</a:t>
            </a:r>
            <a:r>
              <a:rPr lang="sv-SE" dirty="0" smtClean="0"/>
              <a:t>-events.</a:t>
            </a:r>
          </a:p>
          <a:p>
            <a:pPr lvl="1"/>
            <a:r>
              <a:rPr lang="sv-SE" dirty="0" err="1" smtClean="0"/>
              <a:t>Previous</a:t>
            </a:r>
            <a:r>
              <a:rPr lang="sv-SE" dirty="0" smtClean="0"/>
              <a:t> research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anchored</a:t>
            </a:r>
            <a:r>
              <a:rPr lang="sv-SE" dirty="0" smtClean="0"/>
              <a:t> to </a:t>
            </a:r>
            <a:r>
              <a:rPr lang="sv-SE" dirty="0" err="1" smtClean="0"/>
              <a:t>previous</a:t>
            </a:r>
            <a:r>
              <a:rPr lang="sv-SE" dirty="0" smtClean="0"/>
              <a:t> events.</a:t>
            </a:r>
          </a:p>
          <a:p>
            <a:pPr lvl="1"/>
            <a:r>
              <a:rPr lang="sv-SE" dirty="0" err="1" smtClean="0"/>
              <a:t>Previous</a:t>
            </a:r>
            <a:r>
              <a:rPr lang="sv-SE" dirty="0" smtClean="0"/>
              <a:t> research </a:t>
            </a:r>
            <a:r>
              <a:rPr lang="sv-SE" dirty="0" err="1" smtClean="0"/>
              <a:t>have</a:t>
            </a:r>
            <a:r>
              <a:rPr lang="sv-SE" dirty="0" smtClean="0"/>
              <a:t> not </a:t>
            </a:r>
            <a:r>
              <a:rPr lang="sv-SE" dirty="0" err="1" smtClean="0"/>
              <a:t>sufficiently</a:t>
            </a:r>
            <a:r>
              <a:rPr lang="sv-SE" dirty="0" smtClean="0"/>
              <a:t> </a:t>
            </a:r>
            <a:r>
              <a:rPr lang="sv-SE" dirty="0" err="1" smtClean="0"/>
              <a:t>analyzed</a:t>
            </a:r>
            <a:r>
              <a:rPr lang="sv-SE" dirty="0" smtClean="0"/>
              <a:t> </a:t>
            </a:r>
            <a:r>
              <a:rPr lang="sv-SE" dirty="0" err="1" smtClean="0"/>
              <a:t>consequenses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prolonged</a:t>
            </a:r>
            <a:r>
              <a:rPr lang="sv-SE" dirty="0" smtClean="0"/>
              <a:t> ZLB periods (like </a:t>
            </a:r>
            <a:r>
              <a:rPr lang="sv-SE" dirty="0" err="1" smtClean="0"/>
              <a:t>our</a:t>
            </a:r>
            <a:r>
              <a:rPr lang="sv-SE" dirty="0" smtClean="0"/>
              <a:t> </a:t>
            </a:r>
            <a:r>
              <a:rPr lang="sv-SE" dirty="0" err="1" smtClean="0"/>
              <a:t>current</a:t>
            </a:r>
            <a:r>
              <a:rPr lang="sv-SE" dirty="0" smtClean="0"/>
              <a:t> situation).</a:t>
            </a:r>
          </a:p>
          <a:p>
            <a:pPr lvl="1"/>
            <a:r>
              <a:rPr lang="sv-SE" dirty="0" smtClean="0"/>
              <a:t>QE </a:t>
            </a:r>
            <a:r>
              <a:rPr lang="sv-SE" dirty="0" err="1" smtClean="0"/>
              <a:t>improve</a:t>
            </a:r>
            <a:r>
              <a:rPr lang="sv-SE" dirty="0" smtClean="0"/>
              <a:t> </a:t>
            </a:r>
            <a:r>
              <a:rPr lang="sv-SE" dirty="0" err="1" smtClean="0"/>
              <a:t>macro</a:t>
            </a:r>
            <a:r>
              <a:rPr lang="sv-SE" dirty="0" smtClean="0"/>
              <a:t> </a:t>
            </a:r>
            <a:r>
              <a:rPr lang="sv-SE" dirty="0" err="1" smtClean="0"/>
              <a:t>conditions</a:t>
            </a:r>
            <a:r>
              <a:rPr lang="sv-SE" dirty="0" smtClean="0"/>
              <a:t> –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about</a:t>
            </a:r>
            <a:r>
              <a:rPr lang="sv-SE" dirty="0" smtClean="0"/>
              <a:t> </a:t>
            </a:r>
            <a:r>
              <a:rPr lang="sv-SE" dirty="0" err="1" smtClean="0"/>
              <a:t>effects</a:t>
            </a:r>
            <a:r>
              <a:rPr lang="sv-SE" dirty="0" smtClean="0"/>
              <a:t> on </a:t>
            </a:r>
            <a:r>
              <a:rPr lang="sv-SE" dirty="0" err="1" smtClean="0"/>
              <a:t>employment</a:t>
            </a:r>
            <a:r>
              <a:rPr lang="sv-SE" dirty="0" smtClean="0"/>
              <a:t> and inflation?</a:t>
            </a:r>
          </a:p>
          <a:p>
            <a:r>
              <a:rPr lang="sv-SE" dirty="0" smtClean="0">
                <a:sym typeface="Wingdings" panose="05000000000000000000" pitchFamily="2" charset="2"/>
              </a:rPr>
              <a:t> ZLB </a:t>
            </a:r>
            <a:r>
              <a:rPr lang="sv-SE" dirty="0" err="1" smtClean="0">
                <a:sym typeface="Wingdings" panose="05000000000000000000" pitchFamily="2" charset="2"/>
              </a:rPr>
              <a:t>thoroughly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researched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however</a:t>
            </a:r>
            <a:r>
              <a:rPr lang="sv-SE" dirty="0" smtClean="0">
                <a:sym typeface="Wingdings" panose="05000000000000000000" pitchFamily="2" charset="2"/>
              </a:rPr>
              <a:t> limitation to </a:t>
            </a:r>
            <a:r>
              <a:rPr lang="sv-SE" dirty="0" err="1" smtClean="0">
                <a:sym typeface="Wingdings" panose="05000000000000000000" pitchFamily="2" charset="2"/>
              </a:rPr>
              <a:t>previous</a:t>
            </a:r>
            <a:r>
              <a:rPr lang="sv-SE" dirty="0" smtClean="0">
                <a:sym typeface="Wingdings" panose="05000000000000000000" pitchFamily="2" charset="2"/>
              </a:rPr>
              <a:t> research </a:t>
            </a:r>
            <a:r>
              <a:rPr lang="sv-SE" dirty="0" err="1" smtClean="0">
                <a:sym typeface="Wingdings" panose="05000000000000000000" pitchFamily="2" charset="2"/>
              </a:rPr>
              <a:t>mean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we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cannot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conclude</a:t>
            </a:r>
            <a:r>
              <a:rPr lang="sv-SE" dirty="0" smtClean="0">
                <a:sym typeface="Wingdings" panose="05000000000000000000" pitchFamily="2" charset="2"/>
              </a:rPr>
              <a:t> </a:t>
            </a:r>
            <a:r>
              <a:rPr lang="sv-SE" dirty="0" err="1" smtClean="0">
                <a:sym typeface="Wingdings" panose="05000000000000000000" pitchFamily="2" charset="2"/>
              </a:rPr>
              <a:t>much</a:t>
            </a:r>
            <a:r>
              <a:rPr lang="sv-SE" dirty="0">
                <a:sym typeface="Wingdings" panose="05000000000000000000" pitchFamily="2" charset="2"/>
              </a:rPr>
              <a:t> </a:t>
            </a:r>
            <a:r>
              <a:rPr lang="sv-SE" dirty="0" smtClean="0">
                <a:sym typeface="Wingdings" panose="05000000000000000000" pitchFamily="2" charset="2"/>
              </a:rPr>
              <a:t>from </a:t>
            </a:r>
            <a:r>
              <a:rPr lang="sv-SE" dirty="0" err="1" smtClean="0">
                <a:sym typeface="Wingdings" panose="05000000000000000000" pitchFamily="2" charset="2"/>
              </a:rPr>
              <a:t>them</a:t>
            </a:r>
            <a:r>
              <a:rPr lang="sv-SE" dirty="0" smtClean="0">
                <a:sym typeface="Wingdings" panose="05000000000000000000" pitchFamily="2" charset="2"/>
              </a:rPr>
              <a:t>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0778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Previous</a:t>
            </a:r>
            <a:r>
              <a:rPr lang="sv-SE" dirty="0" smtClean="0"/>
              <a:t> </a:t>
            </a:r>
            <a:r>
              <a:rPr lang="sv-SE" dirty="0" err="1" smtClean="0"/>
              <a:t>Study</a:t>
            </a:r>
            <a:r>
              <a:rPr lang="sv-SE" dirty="0" smtClean="0"/>
              <a:t> – Asset inflation (Equity)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QE </a:t>
            </a:r>
            <a:r>
              <a:rPr lang="sv-SE" dirty="0" err="1" smtClean="0"/>
              <a:t>significantly</a:t>
            </a:r>
            <a:r>
              <a:rPr lang="sv-SE" dirty="0" smtClean="0"/>
              <a:t> </a:t>
            </a:r>
            <a:r>
              <a:rPr lang="sv-SE" dirty="0" err="1" smtClean="0"/>
              <a:t>contribute</a:t>
            </a:r>
            <a:r>
              <a:rPr lang="sv-SE" dirty="0" smtClean="0"/>
              <a:t> to </a:t>
            </a:r>
            <a:r>
              <a:rPr lang="sv-SE" dirty="0" err="1" smtClean="0"/>
              <a:t>increases</a:t>
            </a:r>
            <a:r>
              <a:rPr lang="sv-SE" dirty="0" smtClean="0"/>
              <a:t> in stock market, </a:t>
            </a:r>
            <a:r>
              <a:rPr lang="sv-SE" dirty="0" err="1" smtClean="0"/>
              <a:t>but</a:t>
            </a:r>
            <a:r>
              <a:rPr lang="sv-SE" dirty="0" smtClean="0"/>
              <a:t> do </a:t>
            </a:r>
            <a:r>
              <a:rPr lang="sv-SE" dirty="0" err="1" smtClean="0"/>
              <a:t>significantly</a:t>
            </a:r>
            <a:r>
              <a:rPr lang="sv-SE" dirty="0" smtClean="0"/>
              <a:t> less to </a:t>
            </a:r>
            <a:r>
              <a:rPr lang="sv-SE" dirty="0" err="1" smtClean="0"/>
              <a:t>contribute</a:t>
            </a:r>
            <a:r>
              <a:rPr lang="sv-SE" dirty="0" smtClean="0"/>
              <a:t> to long-term </a:t>
            </a:r>
            <a:r>
              <a:rPr lang="sv-SE" dirty="0" err="1" smtClean="0"/>
              <a:t>interest</a:t>
            </a:r>
            <a:r>
              <a:rPr lang="sv-SE" dirty="0" smtClean="0"/>
              <a:t> rates and </a:t>
            </a:r>
            <a:r>
              <a:rPr lang="sv-SE" dirty="0" err="1" smtClean="0"/>
              <a:t>unemployment</a:t>
            </a:r>
            <a:r>
              <a:rPr lang="sv-SE" dirty="0" smtClean="0"/>
              <a:t>. (</a:t>
            </a:r>
            <a:r>
              <a:rPr lang="sv-SE" dirty="0" err="1" smtClean="0"/>
              <a:t>Bhar</a:t>
            </a:r>
            <a:r>
              <a:rPr lang="sv-SE" dirty="0" smtClean="0"/>
              <a:t> et al. 2015, </a:t>
            </a:r>
            <a:r>
              <a:rPr lang="sv-SE" dirty="0" err="1" smtClean="0"/>
              <a:t>Kiley</a:t>
            </a:r>
            <a:r>
              <a:rPr lang="sv-SE" dirty="0" smtClean="0"/>
              <a:t> 2014)</a:t>
            </a:r>
          </a:p>
          <a:p>
            <a:pPr lvl="1"/>
            <a:r>
              <a:rPr lang="sv-SE" dirty="0" err="1" smtClean="0"/>
              <a:t>Adds</a:t>
            </a:r>
            <a:r>
              <a:rPr lang="sv-SE" dirty="0" smtClean="0"/>
              <a:t> </a:t>
            </a:r>
            <a:r>
              <a:rPr lang="sv-SE" dirty="0" err="1" smtClean="0"/>
              <a:t>value</a:t>
            </a:r>
            <a:r>
              <a:rPr lang="sv-SE" dirty="0" smtClean="0"/>
              <a:t> to stocks </a:t>
            </a:r>
            <a:r>
              <a:rPr lang="sv-SE" dirty="0" err="1" smtClean="0"/>
              <a:t>but</a:t>
            </a:r>
            <a:r>
              <a:rPr lang="sv-SE" dirty="0" smtClean="0"/>
              <a:t> not real-</a:t>
            </a:r>
            <a:r>
              <a:rPr lang="sv-SE" dirty="0" err="1" smtClean="0"/>
              <a:t>economy</a:t>
            </a:r>
            <a:r>
              <a:rPr lang="sv-SE" dirty="0" smtClean="0"/>
              <a:t>.</a:t>
            </a:r>
          </a:p>
          <a:p>
            <a:endParaRPr lang="sv-SE" dirty="0"/>
          </a:p>
        </p:txBody>
      </p:sp>
      <p:pic>
        <p:nvPicPr>
          <p:cNvPr id="3074" name="Picture 2" descr="http://cdn.breitbart.com/mediaserver/Breitbart/Wrong%20Dimensions%20and%20Stretched%20Images/private-equit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178" y="3760726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54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320</TotalTime>
  <Words>1196</Words>
  <Application>Microsoft Office PowerPoint</Application>
  <PresentationFormat>Widescreen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Times New Roman</vt:lpstr>
      <vt:lpstr>Tw Cen MT</vt:lpstr>
      <vt:lpstr>Tw Cen MT Condensed</vt:lpstr>
      <vt:lpstr>Wingdings</vt:lpstr>
      <vt:lpstr>Wingdings 3</vt:lpstr>
      <vt:lpstr>Integral</vt:lpstr>
      <vt:lpstr>The Symbiotic Nature of Zero Rate Policy, the Real Economy and the Asset Markets</vt:lpstr>
      <vt:lpstr>Background</vt:lpstr>
      <vt:lpstr>Problem Description</vt:lpstr>
      <vt:lpstr>Method</vt:lpstr>
      <vt:lpstr>Method – Data processing</vt:lpstr>
      <vt:lpstr>Method – Data processing (cont.)  </vt:lpstr>
      <vt:lpstr>Previous Studies – Quantitative easing</vt:lpstr>
      <vt:lpstr>Previous study - Quantitative easing (cont.)</vt:lpstr>
      <vt:lpstr>Previous Study – Asset inflation (Equity)</vt:lpstr>
      <vt:lpstr>Previous Study – Asset inflation (Housing)</vt:lpstr>
      <vt:lpstr>Previous Study – Asset market influence on real economy</vt:lpstr>
      <vt:lpstr>Previous Study – Asset market influence on real economy (cont.)</vt:lpstr>
      <vt:lpstr>Results</vt:lpstr>
      <vt:lpstr>Results</vt:lpstr>
      <vt:lpstr>Results </vt:lpstr>
      <vt:lpstr>Results – Housing SWE</vt:lpstr>
      <vt:lpstr>Result – Housing US</vt:lpstr>
      <vt:lpstr>Results – Equity US</vt:lpstr>
      <vt:lpstr>Conclusion of previous study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Symbiotic Nature of Zero Rate Policy, the Real Economy and the Asset Markets</dc:title>
  <dc:creator>Patrick</dc:creator>
  <cp:lastModifiedBy>Patrick</cp:lastModifiedBy>
  <cp:revision>20</cp:revision>
  <dcterms:created xsi:type="dcterms:W3CDTF">2016-05-17T12:06:32Z</dcterms:created>
  <dcterms:modified xsi:type="dcterms:W3CDTF">2016-05-17T17:26:56Z</dcterms:modified>
</cp:coreProperties>
</file>