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1" r:id="rId3"/>
    <p:sldId id="272" r:id="rId4"/>
    <p:sldId id="273" r:id="rId5"/>
    <p:sldId id="274" r:id="rId6"/>
    <p:sldId id="276" r:id="rId7"/>
    <p:sldId id="278" r:id="rId8"/>
    <p:sldId id="258" r:id="rId9"/>
    <p:sldId id="259" r:id="rId10"/>
    <p:sldId id="260" r:id="rId11"/>
    <p:sldId id="27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BDE1E-003D-41B4-8E8F-56EE2639DDC5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E5AF8-91B6-4256-A10B-5D32D7D72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879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131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84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941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407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376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9557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126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39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4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556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20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835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758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808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37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71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E317-0CC5-4BDD-939C-FB89BCBC1528}" type="datetimeFigureOut">
              <a:rPr lang="pl-PL" smtClean="0"/>
              <a:t>15.06.2020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116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185" y="914400"/>
            <a:ext cx="8773818" cy="3136436"/>
          </a:xfrm>
        </p:spPr>
        <p:txBody>
          <a:bodyPr>
            <a:normAutofit fontScale="90000"/>
          </a:bodyPr>
          <a:lstStyle/>
          <a:p>
            <a:r>
              <a:rPr lang="pl-PL" dirty="0"/>
              <a:t>Zastosowanie algorytmu UCT do stworzenia sztucznej</a:t>
            </a:r>
            <a:br>
              <a:rPr lang="pl-PL" dirty="0"/>
            </a:br>
            <a:r>
              <a:rPr lang="pl-PL" dirty="0"/>
              <a:t>inteligencji grajacej w </a:t>
            </a:r>
            <a:r>
              <a:rPr lang="pl-PL" i="1" dirty="0"/>
              <a:t>Connect4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50545"/>
            <a:ext cx="7750003" cy="917208"/>
          </a:xfrm>
        </p:spPr>
        <p:txBody>
          <a:bodyPr/>
          <a:lstStyle/>
          <a:p>
            <a:r>
              <a:rPr lang="pl-PL" dirty="0"/>
              <a:t>Patryk Fijałkowski</a:t>
            </a:r>
          </a:p>
          <a:p>
            <a:r>
              <a:rPr lang="pl-PL" dirty="0"/>
              <a:t>Mateusz Burczaniuk</a:t>
            </a:r>
          </a:p>
        </p:txBody>
      </p:sp>
    </p:spTree>
    <p:extLst>
      <p:ext uri="{BB962C8B-B14F-4D97-AF65-F5344CB8AC3E}">
        <p14:creationId xmlns:p14="http://schemas.microsoft.com/office/powerpoint/2010/main" val="285028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Najlepszy wariant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571" y="2310993"/>
            <a:ext cx="2020749" cy="1252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024" y="3695474"/>
            <a:ext cx="5099845" cy="11580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605" y="4891454"/>
            <a:ext cx="5140688" cy="1157211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764152" y="1959935"/>
            <a:ext cx="5449185" cy="3227824"/>
          </a:xfrm>
        </p:spPr>
        <p:txBody>
          <a:bodyPr/>
          <a:lstStyle/>
          <a:p>
            <a:r>
              <a:rPr lang="pl-PL" dirty="0" smtClean="0"/>
              <a:t>Zwycięzca: </a:t>
            </a:r>
            <a:r>
              <a:rPr lang="pl-PL" dirty="0" smtClean="0"/>
              <a:t>UCB1 z c=2, 15000 </a:t>
            </a:r>
            <a:r>
              <a:rPr lang="pl-PL" dirty="0" smtClean="0"/>
              <a:t>iteracji</a:t>
            </a:r>
          </a:p>
          <a:p>
            <a:r>
              <a:rPr lang="pl-PL" dirty="0" smtClean="0"/>
              <a:t>UCB-V często doprowadzał do remisów (13.4%)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405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AD5E1C-9BE3-49A0-972E-FFFCB499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400F09-BC64-453A-932A-923DB408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3662"/>
            <a:ext cx="8596668" cy="4493915"/>
          </a:xfrm>
        </p:spPr>
        <p:txBody>
          <a:bodyPr>
            <a:normAutofit/>
          </a:bodyPr>
          <a:lstStyle/>
          <a:p>
            <a:r>
              <a:rPr lang="en-US" dirty="0"/>
              <a:t>Francis </a:t>
            </a:r>
            <a:r>
              <a:rPr lang="en-US" dirty="0" err="1"/>
              <a:t>Maes</a:t>
            </a:r>
            <a:r>
              <a:rPr lang="en-US" dirty="0"/>
              <a:t>, Louis </a:t>
            </a:r>
            <a:r>
              <a:rPr lang="en-US" dirty="0" err="1"/>
              <a:t>Wehenkel</a:t>
            </a:r>
            <a:r>
              <a:rPr lang="en-US" dirty="0"/>
              <a:t>, Damien Ernst, </a:t>
            </a:r>
            <a:r>
              <a:rPr lang="en-US" i="1" dirty="0"/>
              <a:t>Automatic Discovery of Ranking </a:t>
            </a:r>
            <a:r>
              <a:rPr lang="en-US" i="1" dirty="0" smtClean="0"/>
              <a:t>Formulas</a:t>
            </a:r>
            <a:r>
              <a:rPr lang="pl-PL" i="1" dirty="0" smtClean="0"/>
              <a:t> </a:t>
            </a:r>
            <a:r>
              <a:rPr lang="en-US" i="1" dirty="0" smtClean="0"/>
              <a:t>for </a:t>
            </a:r>
            <a:r>
              <a:rPr lang="en-US" i="1" dirty="0"/>
              <a:t>Playing with Multi-armed Bandits</a:t>
            </a:r>
            <a:r>
              <a:rPr lang="en-US" dirty="0"/>
              <a:t>, European Workshop on </a:t>
            </a:r>
            <a:r>
              <a:rPr lang="en-US" dirty="0" smtClean="0"/>
              <a:t>Reinforcement</a:t>
            </a:r>
            <a:r>
              <a:rPr lang="pl-PL" dirty="0" smtClean="0"/>
              <a:t> </a:t>
            </a:r>
            <a:r>
              <a:rPr lang="en-US" dirty="0" smtClean="0"/>
              <a:t>Learning</a:t>
            </a:r>
            <a:r>
              <a:rPr lang="en-US" dirty="0"/>
              <a:t>, Athens, Greece, September 9–11, 2011.</a:t>
            </a:r>
          </a:p>
          <a:p>
            <a:r>
              <a:rPr lang="pl-PL" dirty="0" smtClean="0"/>
              <a:t>Pierre </a:t>
            </a:r>
            <a:r>
              <a:rPr lang="pl-PL" dirty="0"/>
              <a:t>Perick, David L. St-Pierre, Francis Maes, Damien Ernst, </a:t>
            </a:r>
            <a:r>
              <a:rPr lang="pl-PL" i="1" dirty="0"/>
              <a:t>Comparison of </a:t>
            </a:r>
            <a:r>
              <a:rPr lang="pl-PL" i="1" dirty="0" smtClean="0"/>
              <a:t>Different </a:t>
            </a:r>
            <a:r>
              <a:rPr lang="en-US" i="1" dirty="0" smtClean="0"/>
              <a:t>Selection </a:t>
            </a:r>
            <a:r>
              <a:rPr lang="en-US" i="1" dirty="0"/>
              <a:t>Strategies in Monte-Carlo Tree Search for the Game of Tron</a:t>
            </a:r>
            <a:r>
              <a:rPr lang="en-US" dirty="0"/>
              <a:t>, </a:t>
            </a:r>
            <a:r>
              <a:rPr lang="en-US" dirty="0" smtClean="0"/>
              <a:t>IEEE</a:t>
            </a:r>
            <a:r>
              <a:rPr lang="pl-PL" dirty="0" smtClean="0"/>
              <a:t> </a:t>
            </a:r>
            <a:r>
              <a:rPr lang="en-US" dirty="0" smtClean="0"/>
              <a:t>Conference </a:t>
            </a:r>
            <a:r>
              <a:rPr lang="en-US" dirty="0"/>
              <a:t>on Computational Intelligence and Games, Granada, Spain, </a:t>
            </a:r>
            <a:r>
              <a:rPr lang="en-US" dirty="0" smtClean="0"/>
              <a:t>September</a:t>
            </a:r>
            <a:r>
              <a:rPr lang="pl-PL" dirty="0" smtClean="0"/>
              <a:t> 12–15</a:t>
            </a:r>
            <a:r>
              <a:rPr lang="pl-PL" dirty="0"/>
              <a:t>, 2012.</a:t>
            </a:r>
          </a:p>
          <a:p>
            <a:r>
              <a:rPr lang="pl-PL" dirty="0" smtClean="0"/>
              <a:t>Jean-Yves </a:t>
            </a:r>
            <a:r>
              <a:rPr lang="pl-PL" dirty="0"/>
              <a:t>Audibert, Remi Munos, Csaba Szepesv´ari, </a:t>
            </a:r>
            <a:r>
              <a:rPr lang="pl-PL" i="1" dirty="0"/>
              <a:t>Tuning Bandit Algorithms </a:t>
            </a:r>
            <a:r>
              <a:rPr lang="pl-PL" i="1" dirty="0" smtClean="0"/>
              <a:t>in </a:t>
            </a:r>
            <a:r>
              <a:rPr lang="en-US" i="1" dirty="0" smtClean="0"/>
              <a:t>Stochastic </a:t>
            </a:r>
            <a:r>
              <a:rPr lang="en-US" i="1" dirty="0"/>
              <a:t>Environments</a:t>
            </a:r>
            <a:r>
              <a:rPr lang="en-US" dirty="0"/>
              <a:t>, Algorithmic Learning Theory 18th International </a:t>
            </a:r>
            <a:r>
              <a:rPr lang="en-US" dirty="0" smtClean="0"/>
              <a:t>Conference,</a:t>
            </a:r>
            <a:r>
              <a:rPr lang="pl-PL" dirty="0" smtClean="0"/>
              <a:t> </a:t>
            </a:r>
            <a:r>
              <a:rPr lang="fr-FR" dirty="0" smtClean="0"/>
              <a:t>Sendai</a:t>
            </a:r>
            <a:r>
              <a:rPr lang="fr-FR" dirty="0"/>
              <a:t>, </a:t>
            </a:r>
            <a:r>
              <a:rPr lang="fr-FR" dirty="0" err="1"/>
              <a:t>Japan</a:t>
            </a:r>
            <a:r>
              <a:rPr lang="fr-FR" dirty="0"/>
              <a:t>, </a:t>
            </a:r>
            <a:r>
              <a:rPr lang="fr-FR" dirty="0" err="1"/>
              <a:t>October</a:t>
            </a:r>
            <a:r>
              <a:rPr lang="fr-FR" dirty="0"/>
              <a:t> 1–4, 2007.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618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58154"/>
          </a:xfrm>
        </p:spPr>
        <p:txBody>
          <a:bodyPr/>
          <a:lstStyle/>
          <a:p>
            <a:pPr algn="ctr"/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Dziękujemy za uwagę</a:t>
            </a:r>
            <a:br>
              <a:rPr lang="pl-PL" dirty="0"/>
            </a:b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401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Zaimplementowane </a:t>
            </a:r>
            <a:r>
              <a:rPr lang="pl-PL" dirty="0" smtClean="0"/>
              <a:t>strategie agentów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9427"/>
            <a:ext cx="6066366" cy="3062041"/>
          </a:xfrm>
        </p:spPr>
        <p:txBody>
          <a:bodyPr/>
          <a:lstStyle/>
          <a:p>
            <a:r>
              <a:rPr lang="pl-PL" dirty="0" smtClean="0"/>
              <a:t>Random</a:t>
            </a:r>
          </a:p>
          <a:p>
            <a:r>
              <a:rPr lang="pl-PL" dirty="0" smtClean="0"/>
              <a:t>Greedy</a:t>
            </a:r>
          </a:p>
          <a:p>
            <a:r>
              <a:rPr lang="pl-PL" dirty="0" smtClean="0"/>
              <a:t>Algorytm UCT </a:t>
            </a:r>
          </a:p>
          <a:p>
            <a:r>
              <a:rPr lang="pl-PL" dirty="0" smtClean="0"/>
              <a:t>UCB-Minimal (usprawnienie do UCT)</a:t>
            </a:r>
          </a:p>
          <a:p>
            <a:r>
              <a:rPr lang="pl-PL" dirty="0" smtClean="0"/>
              <a:t>UCB-V</a:t>
            </a:r>
            <a:r>
              <a:rPr lang="pl-PL" dirty="0"/>
              <a:t> (usprawnienie do UCT)</a:t>
            </a:r>
          </a:p>
        </p:txBody>
      </p:sp>
    </p:spTree>
    <p:extLst>
      <p:ext uri="{BB962C8B-B14F-4D97-AF65-F5344CB8AC3E}">
        <p14:creationId xmlns:p14="http://schemas.microsoft.com/office/powerpoint/2010/main" val="400009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UCB-V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96" y="1270000"/>
            <a:ext cx="3543543" cy="1252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85" y="3836757"/>
            <a:ext cx="2349281" cy="860056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677334" y="3244606"/>
            <a:ext cx="8596668" cy="3880773"/>
          </a:xfrm>
        </p:spPr>
        <p:txBody>
          <a:bodyPr/>
          <a:lstStyle/>
          <a:p>
            <a:r>
              <a:rPr lang="pl-PL" dirty="0" smtClean="0"/>
              <a:t>Korzysta z wariancji (unikamy rozbieżności)</a:t>
            </a:r>
          </a:p>
          <a:p>
            <a:r>
              <a:rPr lang="pl-PL" dirty="0" smtClean="0"/>
              <a:t>Funkcja eksploracji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31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UCB-Minimal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3259015"/>
            <a:ext cx="5457743" cy="3259085"/>
          </a:xfrm>
        </p:spPr>
        <p:txBody>
          <a:bodyPr/>
          <a:lstStyle/>
          <a:p>
            <a:r>
              <a:rPr lang="pl-PL" dirty="0" smtClean="0"/>
              <a:t>Głowne założenie: prostota</a:t>
            </a:r>
          </a:p>
          <a:p>
            <a:r>
              <a:rPr lang="pl-PL" dirty="0" smtClean="0"/>
              <a:t>C1 balansuje eksploatację i eksplorację</a:t>
            </a:r>
          </a:p>
          <a:p>
            <a:r>
              <a:rPr lang="pl-PL" dirty="0" smtClean="0"/>
              <a:t>C2 koryguje wpływ eksploracji</a:t>
            </a:r>
          </a:p>
          <a:p>
            <a:r>
              <a:rPr lang="pl-PL" dirty="0" smtClean="0"/>
              <a:t>Dobrze się sprawdza w grach o niskim branching factor (jak Tron)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476619"/>
            <a:ext cx="1959464" cy="1162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62" y="3316165"/>
            <a:ext cx="3067783" cy="299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smtClean="0"/>
              <a:t>zachłanny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686841"/>
            <a:ext cx="3496081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pc="-150" dirty="0" smtClean="0">
                <a:latin typeface="Consolas" panose="020B0609020204030204" pitchFamily="49" charset="0"/>
              </a:rPr>
              <a:t>if(OpponentWinsNextTurn())</a:t>
            </a:r>
          </a:p>
          <a:p>
            <a:r>
              <a:rPr lang="pl-PL" spc="-150" dirty="0">
                <a:latin typeface="Consolas" panose="020B0609020204030204" pitchFamily="49" charset="0"/>
              </a:rPr>
              <a:t>	B</a:t>
            </a:r>
            <a:r>
              <a:rPr lang="pl-PL" spc="-150" dirty="0" smtClean="0">
                <a:latin typeface="Consolas" panose="020B0609020204030204" pitchFamily="49" charset="0"/>
              </a:rPr>
              <a:t>lockHim();</a:t>
            </a:r>
          </a:p>
          <a:p>
            <a:r>
              <a:rPr lang="pl-PL" spc="-150" dirty="0" smtClean="0">
                <a:latin typeface="Consolas" panose="020B0609020204030204" pitchFamily="49" charset="0"/>
              </a:rPr>
              <a:t>else</a:t>
            </a:r>
          </a:p>
          <a:p>
            <a:r>
              <a:rPr lang="pl-PL" spc="-150" dirty="0" smtClean="0">
                <a:latin typeface="Consolas" panose="020B0609020204030204" pitchFamily="49" charset="0"/>
              </a:rPr>
              <a:t>	PerformMostValuableMove();</a:t>
            </a:r>
            <a:endParaRPr lang="pl-PL" spc="-15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641177"/>
            <a:ext cx="4843707" cy="1291655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77334" y="3641969"/>
            <a:ext cx="5113866" cy="2876131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PLUSY:</a:t>
            </a:r>
          </a:p>
          <a:p>
            <a:r>
              <a:rPr lang="pl-PL" dirty="0" smtClean="0"/>
              <a:t>Łatwość implementacji</a:t>
            </a:r>
          </a:p>
          <a:p>
            <a:r>
              <a:rPr lang="pl-PL" dirty="0" smtClean="0"/>
              <a:t>Szybkość</a:t>
            </a:r>
          </a:p>
          <a:p>
            <a:r>
              <a:rPr lang="pl-PL" dirty="0" smtClean="0"/>
              <a:t>Nie popełnia najbardziej trywialnego błędu, więc nadaje się do benchmarkowania</a:t>
            </a:r>
          </a:p>
          <a:p>
            <a:r>
              <a:rPr lang="pl-PL" dirty="0" smtClean="0"/>
              <a:t>Jest deterministyczny, więc </a:t>
            </a:r>
            <a:r>
              <a:rPr lang="pl-PL" dirty="0"/>
              <a:t>nadaje się do benchmarkowania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791200" y="3634153"/>
            <a:ext cx="5113866" cy="28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l-PL" dirty="0" smtClean="0"/>
              <a:t>MINUSY:</a:t>
            </a:r>
          </a:p>
          <a:p>
            <a:r>
              <a:rPr lang="pl-PL" dirty="0" smtClean="0"/>
              <a:t>Przewiduje tylko 1 ruch przeciwnika do przodu</a:t>
            </a:r>
          </a:p>
        </p:txBody>
      </p:sp>
    </p:spTree>
    <p:extLst>
      <p:ext uri="{BB962C8B-B14F-4D97-AF65-F5344CB8AC3E}">
        <p14:creationId xmlns:p14="http://schemas.microsoft.com/office/powerpoint/2010/main" val="428049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przeprowadziliśmy badania?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813538"/>
            <a:ext cx="8596668" cy="3227824"/>
          </a:xfrm>
        </p:spPr>
        <p:txBody>
          <a:bodyPr/>
          <a:lstStyle/>
          <a:p>
            <a:r>
              <a:rPr lang="pl-PL" dirty="0" smtClean="0"/>
              <a:t>Funkcja REWARD przyjmująca wartośći z zakresu [-1; 0.8], zależna od liczby ruchów</a:t>
            </a:r>
          </a:p>
          <a:p>
            <a:r>
              <a:rPr lang="pl-PL" dirty="0" smtClean="0"/>
              <a:t>Dla każdego wariantu UCT – uruchomienie na 20 różnych seedach 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01" y="1676153"/>
            <a:ext cx="5524134" cy="96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9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Optymalne parametry - podsumowanie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1587"/>
            <a:ext cx="4305677" cy="33640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892" y="1417082"/>
            <a:ext cx="4954954" cy="1217624"/>
          </a:xfrm>
          <a:prstGeom prst="rect">
            <a:avLst/>
          </a:prstGeom>
        </p:spPr>
      </p:pic>
      <p:sp>
        <p:nvSpPr>
          <p:cNvPr id="13" name="Content Placeholder 3"/>
          <p:cNvSpPr>
            <a:spLocks noGrp="1"/>
          </p:cNvSpPr>
          <p:nvPr>
            <p:ph idx="1"/>
          </p:nvPr>
        </p:nvSpPr>
        <p:spPr>
          <a:xfrm>
            <a:off x="5126892" y="2813538"/>
            <a:ext cx="4954954" cy="3227824"/>
          </a:xfrm>
        </p:spPr>
        <p:txBody>
          <a:bodyPr/>
          <a:lstStyle/>
          <a:p>
            <a:r>
              <a:rPr lang="pl-PL" dirty="0" smtClean="0"/>
              <a:t>Łącznie 10.000 rozgrywek</a:t>
            </a:r>
          </a:p>
          <a:p>
            <a:r>
              <a:rPr lang="pl-PL" dirty="0" smtClean="0"/>
              <a:t>Zawsze 15.000 iteracji MCTS</a:t>
            </a:r>
          </a:p>
          <a:p>
            <a:r>
              <a:rPr lang="pl-PL" dirty="0" smtClean="0"/>
              <a:t>Klęska UCB-Minimal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438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Optymalne parametry - szczegóły</a:t>
            </a:r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42" y="1695938"/>
            <a:ext cx="1721420" cy="3098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602" y="1695938"/>
            <a:ext cx="2759651" cy="3098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662" y="1695938"/>
            <a:ext cx="2951340" cy="30985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88014" y="479449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UCB1</a:t>
            </a:r>
            <a:endParaRPr lang="pl-PL" dirty="0"/>
          </a:p>
        </p:txBody>
      </p:sp>
      <p:sp>
        <p:nvSpPr>
          <p:cNvPr id="11" name="TextBox 10"/>
          <p:cNvSpPr txBox="1"/>
          <p:nvPr/>
        </p:nvSpPr>
        <p:spPr>
          <a:xfrm>
            <a:off x="4318789" y="479449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UCB-V</a:t>
            </a:r>
            <a:endParaRPr lang="pl-PL" dirty="0"/>
          </a:p>
        </p:txBody>
      </p:sp>
      <p:sp>
        <p:nvSpPr>
          <p:cNvPr id="12" name="TextBox 11"/>
          <p:cNvSpPr txBox="1"/>
          <p:nvPr/>
        </p:nvSpPr>
        <p:spPr>
          <a:xfrm>
            <a:off x="7053577" y="4817941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UCB-Minimal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69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Iteracje MCTS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14" y="1420568"/>
            <a:ext cx="8005707" cy="38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08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</TotalTime>
  <Words>286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Zastosowanie algorytmu UCT do stworzenia sztucznej inteligencji grajacej w Connect4</vt:lpstr>
      <vt:lpstr>Zaimplementowane strategie agentów</vt:lpstr>
      <vt:lpstr>UCB-V</vt:lpstr>
      <vt:lpstr>UCB-Minimal</vt:lpstr>
      <vt:lpstr>Algorytm zachłanny</vt:lpstr>
      <vt:lpstr>Jak przeprowadziliśmy badania?</vt:lpstr>
      <vt:lpstr>Optymalne parametry - podsumowanie</vt:lpstr>
      <vt:lpstr>Optymalne parametry - szczegóły</vt:lpstr>
      <vt:lpstr>Iteracje MCTS</vt:lpstr>
      <vt:lpstr>Najlepszy wariant</vt:lpstr>
      <vt:lpstr>Źródła</vt:lpstr>
      <vt:lpstr>   Dziękujemy za uwagę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marszrutyzacji z warunkiem nieprzekroczenia pojemności – raport</dc:title>
  <dc:creator>Patryk Fijałkowski</dc:creator>
  <cp:lastModifiedBy>Patryk Fijałkowski</cp:lastModifiedBy>
  <cp:revision>26</cp:revision>
  <dcterms:created xsi:type="dcterms:W3CDTF">2020-04-21T20:42:53Z</dcterms:created>
  <dcterms:modified xsi:type="dcterms:W3CDTF">2020-06-15T22:14:45Z</dcterms:modified>
</cp:coreProperties>
</file>