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C7CA1-1912-4989-A744-BCA1C61DA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4E986F-8697-4D10-9414-2FAF6488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A3F6E8-86C1-4D78-97FE-24CB3266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AFA06E-EC04-4563-A6CD-087314AE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B0E0E2-2AE5-48F7-9D6C-987566A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26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0F98E7-96D3-4329-8C32-008B674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93C887-AA87-446C-A42D-A1F3FFC2D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051D6A-15F5-4144-9B79-F2F06ED8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3A786C-520D-40CA-A2DD-B4B72E7A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0066B4-27FF-4B2E-B15E-358344D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2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07E090-F496-4385-90FA-8284F191D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A406A23-6A61-43A2-8B0E-C208502F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C0985A-5625-40D5-8713-F74EC6CB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89AF5E-267A-44C1-851E-61573BD0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6FE041-74A1-4229-8CC3-6F6C0F05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01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3B249-A4E3-4759-8DD2-96586B8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956F20-6D3F-4113-AFDA-7CC513CC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8AE30-9B0E-4C3B-83CA-1A750A78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2623D5-ECBB-421C-A8C1-1529BB19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2A81F0-7C74-4FF9-BDC2-77EE6C93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18B52-46BB-4B2D-9405-E74E5FAD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8FC445-1066-436F-BB2E-97680955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3B6A6-2889-411C-A4AB-BF3138F5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79BD4A-5352-4A0D-94C9-ED3112D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2EC68D-9D25-40F9-BDC5-4BF96CCC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815E-7C7F-4F74-AE43-265E5366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DAE0E9-EB50-4FF9-B64D-9206BB2F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06995B-1148-4B88-81B0-E0DC5FDA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99F756-C5FC-47F4-8EA5-1DCE890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07B508-D88F-4DAC-AA7D-249E8E67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4F0B0C-5FCB-4F8B-BD75-C9314622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4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38E622-5CCB-4F4A-BAD2-48ED3BFD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C22335-A5B2-4D24-B86B-3BB0B7A0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60CC520-65CB-40F6-8BE8-9EA2BB53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DDA5D5A-71A9-4032-B59D-EEA133E3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C4B9716-6631-482C-BD27-D2363822E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2EC2475-10C8-4D84-A83C-D22183DD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06522DA-3E67-4917-85F9-18D870DF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D4F3CCF-68A6-42CC-93AE-B4FB180D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4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DCBE7-8C75-411B-9CDA-A5A8F03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118E90-0F80-4B16-B3D6-578C2022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C577186-8371-4FE2-88EB-60E14613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F6C2B4-7E7A-4B7C-AC6B-F55BA0D9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1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5A85276-8663-4FF2-9E7F-6684931F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E3348EC-281E-43A5-894C-BE5C1F12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8BB34C-AAAF-4A8B-8FBE-B899FB80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FBAF0-D3D1-4E9D-9C2A-E4500B9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D4456A-CB4F-4892-8398-8FD98E35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A25C439-E0B7-4C35-A284-6BB1C178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09AFEC-06AC-4C8C-A598-85339B19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885995-0082-48BC-B998-0E3A8312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550C6E-B5D6-42AD-AEFE-AE5007F3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0F0243-A967-4FFC-A313-FACEEFE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6BD4D7-3DBC-4D6D-BFE5-E12A13AE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A97D88-FC59-4400-BFAA-FFD86806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81DCA5-4BA3-457A-8E25-D41CBE45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05B269-C456-49A8-9042-8C4C0769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857518-418C-405D-BE1D-620D7345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ADD8562-19CC-49E8-9A3A-B7CFEF6D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4D0FBD-6E50-405A-A3F1-C9B009B4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11478E-EE62-424F-B509-3412142B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61E1-20B9-47DD-8EB6-75D476820522}" type="datetimeFigureOut">
              <a:rPr lang="pl-PL" smtClean="0"/>
              <a:t>19.03.2022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47D17-F40B-47F5-8C63-5762EA89A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0EDBF6-73B2-4526-BDF9-6DE7BB65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8CB7-973C-4381-8A24-8C69B829D0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749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training.bitbucket.io/cpp-17/filesystem.html" TargetMode="External"/><Relationship Id="rId2" Type="http://schemas.openxmlformats.org/officeDocument/2006/relationships/hyperlink" Target="https://en.cppreference.com/w/cpp/filesyste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dingame.com/playgrounds/5659/c17-file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D4CC3-7A61-4CE8-9D54-1FB33444C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>
                <a:solidFill>
                  <a:schemeClr val="tx1">
                    <a:lumMod val="75000"/>
                  </a:schemeClr>
                </a:solidFill>
              </a:rPr>
              <a:t>System obsługi plików</a:t>
            </a:r>
            <a:br>
              <a:rPr lang="pl-PL" dirty="0"/>
            </a:b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FF4185-1C2E-46C4-B704-4B6E5477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>
            <a:normAutofit/>
          </a:bodyPr>
          <a:lstStyle/>
          <a:p>
            <a:r>
              <a:rPr lang="pl-PL" sz="1800" dirty="0"/>
              <a:t>Daniel </a:t>
            </a:r>
            <a:r>
              <a:rPr lang="pl-PL" sz="1800" dirty="0" err="1"/>
              <a:t>Wikarek</a:t>
            </a:r>
            <a:endParaRPr lang="pl-PL" sz="1800" dirty="0"/>
          </a:p>
          <a:p>
            <a:r>
              <a:rPr lang="pl-PL" sz="1800" dirty="0"/>
              <a:t>Patryk Rossa</a:t>
            </a:r>
          </a:p>
          <a:p>
            <a:r>
              <a:rPr lang="pl-PL" sz="1800" dirty="0"/>
              <a:t>Grupa 2, sekcja 2</a:t>
            </a:r>
          </a:p>
        </p:txBody>
      </p:sp>
    </p:spTree>
    <p:extLst>
      <p:ext uri="{BB962C8B-B14F-4D97-AF65-F5344CB8AC3E}">
        <p14:creationId xmlns:p14="http://schemas.microsoft.com/office/powerpoint/2010/main" val="132174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E7C8FA3-75BC-43C3-BB38-43ECC51D2D31}"/>
              </a:ext>
            </a:extLst>
          </p:cNvPr>
          <p:cNvSpPr txBox="1"/>
          <p:nvPr/>
        </p:nvSpPr>
        <p:spPr>
          <a:xfrm>
            <a:off x="4169568" y="590550"/>
            <a:ext cx="385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Modyfikacja </a:t>
            </a:r>
            <a:r>
              <a:rPr lang="pl-PL" sz="2400" b="1" dirty="0" err="1"/>
              <a:t>stuktury</a:t>
            </a:r>
            <a:r>
              <a:rPr lang="pl-PL" sz="2400" b="1" dirty="0"/>
              <a:t> plików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0DDD84C-91C8-475F-9394-B8200A5D0323}"/>
              </a:ext>
            </a:extLst>
          </p:cNvPr>
          <p:cNvSpPr txBox="1"/>
          <p:nvPr/>
        </p:nvSpPr>
        <p:spPr>
          <a:xfrm>
            <a:off x="790575" y="1981200"/>
            <a:ext cx="5124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Biblioteka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dirty="0"/>
              <a:t>zawiera zbiór funkcji umożliwiających modyfikację struktury plików: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kopiowanie -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copy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usuwanie -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remove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pl-PL" dirty="0"/>
              <a:t>i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remove_all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tworzenie katalogów -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create_directory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pl-PL" dirty="0"/>
              <a:t>i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create_directories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tworzenie linków -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create_symlink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pl-PL" dirty="0"/>
              <a:t>i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create_directory_symlink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zmiana nazwy -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rename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688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9BC14C8-A4FE-4CAE-B643-4E9AE3A73768}"/>
              </a:ext>
            </a:extLst>
          </p:cNvPr>
          <p:cNvSpPr txBox="1"/>
          <p:nvPr/>
        </p:nvSpPr>
        <p:spPr>
          <a:xfrm>
            <a:off x="416297" y="184680"/>
            <a:ext cx="1044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Przykład: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81F1AED-3712-4806-86E5-DA6C6F624537}"/>
              </a:ext>
            </a:extLst>
          </p:cNvPr>
          <p:cNvSpPr/>
          <p:nvPr/>
        </p:nvSpPr>
        <p:spPr>
          <a:xfrm>
            <a:off x="129988" y="951012"/>
            <a:ext cx="11932024" cy="572309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5800717-6E3C-4E69-8A72-CCFF3DCDCCE3}"/>
              </a:ext>
            </a:extLst>
          </p:cNvPr>
          <p:cNvSpPr txBox="1"/>
          <p:nvPr/>
        </p:nvSpPr>
        <p:spPr>
          <a:xfrm>
            <a:off x="416297" y="1134904"/>
            <a:ext cx="120267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#include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cstdlib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dirty="0">
                <a:solidFill>
                  <a:srgbClr val="92D050"/>
                </a:solidFill>
              </a:rPr>
              <a:t>// system()</a:t>
            </a:r>
          </a:p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#include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</a:p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#include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fstream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dirty="0">
                <a:solidFill>
                  <a:srgbClr val="92D050"/>
                </a:solidFill>
              </a:rPr>
              <a:t>// </a:t>
            </a:r>
            <a:r>
              <a:rPr lang="pl-PL" dirty="0" err="1">
                <a:solidFill>
                  <a:srgbClr val="92D050"/>
                </a:solidFill>
              </a:rPr>
              <a:t>std</a:t>
            </a:r>
            <a:r>
              <a:rPr lang="pl-PL" dirty="0">
                <a:solidFill>
                  <a:srgbClr val="92D050"/>
                </a:solidFill>
              </a:rPr>
              <a:t>::</a:t>
            </a:r>
            <a:r>
              <a:rPr lang="pl-PL" dirty="0" err="1">
                <a:solidFill>
                  <a:srgbClr val="92D050"/>
                </a:solidFill>
              </a:rPr>
              <a:t>ofstream</a:t>
            </a:r>
            <a:endParaRPr lang="pl-PL" dirty="0">
              <a:solidFill>
                <a:srgbClr val="92D050"/>
              </a:solidFill>
            </a:endParaRPr>
          </a:p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#include 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endParaRPr lang="pl-P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rgbClr val="00B0F0"/>
                </a:solidFill>
              </a:rPr>
              <a:t>namespace</a:t>
            </a:r>
            <a:r>
              <a:rPr lang="pl-PL" dirty="0"/>
              <a:t>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/>
              <a:t> =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 err="1">
                <a:solidFill>
                  <a:srgbClr val="00B050"/>
                </a:solidFill>
              </a:rPr>
              <a:t>int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r>
              <a:rPr lang="pl-PL" dirty="0"/>
              <a:t>()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create_directories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subdir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tworzy katalogi podane w parametrze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rgbClr val="00B050"/>
                </a:solidFill>
              </a:rPr>
              <a:t>ofstream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/file1.txt”</a:t>
            </a:r>
            <a:r>
              <a:rPr lang="pl-PL" dirty="0"/>
              <a:t>).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put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'a’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tworzy plik i zapisuje tam znak 'a’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/file1.txt”</a:t>
            </a:r>
            <a:r>
              <a:rPr lang="pl-PL" dirty="0"/>
              <a:t>,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/file2.txt”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kopiuje plik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dir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,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/dir2”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kopiuje katalog bez </a:t>
            </a:r>
            <a:r>
              <a:rPr lang="pl-PL" dirty="0" err="1">
                <a:solidFill>
                  <a:srgbClr val="92D050"/>
                </a:solidFill>
              </a:rPr>
              <a:t>podfolderów</a:t>
            </a:r>
            <a:r>
              <a:rPr lang="pl-PL" dirty="0">
                <a:solidFill>
                  <a:srgbClr val="92D050"/>
                </a:solidFill>
              </a:rPr>
              <a:t> (nierekurencyjnie)</a:t>
            </a:r>
          </a:p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,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sandbox_copy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</a:t>
            </a:r>
            <a:r>
              <a:rPr lang="pl-PL" dirty="0"/>
              <a:t>,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rgbClr val="00B050"/>
                </a:solidFill>
              </a:rPr>
              <a:t>copy_options</a:t>
            </a:r>
            <a:r>
              <a:rPr lang="pl-PL" dirty="0"/>
              <a:t>::</a:t>
            </a:r>
            <a:r>
              <a:rPr lang="pl-PL" dirty="0" err="1">
                <a:solidFill>
                  <a:srgbClr val="74AC88"/>
                </a:solidFill>
              </a:rPr>
              <a:t>recursive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kopiuje katalog z </a:t>
            </a:r>
            <a:r>
              <a:rPr lang="pl-PL" dirty="0" err="1">
                <a:solidFill>
                  <a:srgbClr val="92D050"/>
                </a:solidFill>
              </a:rPr>
              <a:t>podfolderami</a:t>
            </a:r>
            <a:r>
              <a:rPr lang="pl-PL" dirty="0">
                <a:solidFill>
                  <a:srgbClr val="92D050"/>
                </a:solidFill>
              </a:rPr>
              <a:t> (rekurencyjnie)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rgbClr val="00B0F0"/>
                </a:solidFill>
              </a:rPr>
              <a:t>static_cast</a:t>
            </a:r>
            <a:r>
              <a:rPr lang="pl-PL" dirty="0"/>
              <a:t>&lt;</a:t>
            </a:r>
            <a:r>
              <a:rPr lang="pl-PL" dirty="0" err="1">
                <a:solidFill>
                  <a:srgbClr val="0070C0"/>
                </a:solidFill>
              </a:rPr>
              <a:t>void</a:t>
            </a:r>
            <a:r>
              <a:rPr lang="pl-PL" dirty="0"/>
              <a:t>&gt;(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)); </a:t>
            </a:r>
            <a:r>
              <a:rPr lang="pl-PL" dirty="0">
                <a:solidFill>
                  <a:srgbClr val="92D050"/>
                </a:solidFill>
              </a:rPr>
              <a:t>// funkcja wyświetlająca w konsoli strukturę plików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rename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/file1.txt”</a:t>
            </a:r>
            <a:r>
              <a:rPr lang="pl-PL" dirty="0"/>
              <a:t>,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/plik1.txt”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zmienia nazwę pliku</a:t>
            </a:r>
          </a:p>
          <a:p>
            <a:r>
              <a:rPr lang="pl-PL" dirty="0"/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remove_all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); </a:t>
            </a:r>
            <a:r>
              <a:rPr lang="pl-PL" dirty="0">
                <a:solidFill>
                  <a:srgbClr val="92D050"/>
                </a:solidFill>
              </a:rPr>
              <a:t>// usuwa całą zawartość ścieżki podanej w parametrze</a:t>
            </a:r>
          </a:p>
          <a:p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fs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remove_all</a:t>
            </a:r>
            <a:r>
              <a:rPr lang="pl-PL" dirty="0"/>
              <a:t>(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sandbox_copy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l-PL" dirty="0"/>
              <a:t>);</a:t>
            </a:r>
            <a:r>
              <a:rPr lang="pl-PL" dirty="0">
                <a:solidFill>
                  <a:srgbClr val="92D050"/>
                </a:solidFill>
              </a:rPr>
              <a:t> // usuwa całą zawartość ścieżki podanej w parametrze</a:t>
            </a:r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72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E49BDB8-CCEE-4230-A4A9-BC81B52D6ED8}"/>
              </a:ext>
            </a:extLst>
          </p:cNvPr>
          <p:cNvSpPr txBox="1"/>
          <p:nvPr/>
        </p:nvSpPr>
        <p:spPr>
          <a:xfrm>
            <a:off x="2867024" y="2534305"/>
            <a:ext cx="776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u="sng" dirty="0">
                <a:solidFill>
                  <a:srgbClr val="050505"/>
                </a:solidFill>
                <a:effectLst/>
                <a:latin typeface="inherit"/>
                <a:hlinkClick r:id="rId2"/>
              </a:rPr>
              <a:t>https://en.cppreference.com/w/cpp/filesystem</a:t>
            </a:r>
            <a:r>
              <a:rPr lang="pl-PL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- </a:t>
            </a:r>
            <a:r>
              <a:rPr lang="pl-PL" b="0" i="0" u="sng" dirty="0">
                <a:solidFill>
                  <a:srgbClr val="050505"/>
                </a:solidFill>
                <a:effectLst/>
                <a:latin typeface="inherit"/>
                <a:hlinkClick r:id="rId3"/>
              </a:rPr>
              <a:t>https://infotraining.bitbucket.io/cpp-17/filesystem.html</a:t>
            </a:r>
            <a:r>
              <a:rPr lang="pl-PL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- </a:t>
            </a:r>
            <a:r>
              <a:rPr lang="pl-PL" b="0" i="0" u="sng" dirty="0">
                <a:solidFill>
                  <a:srgbClr val="050505"/>
                </a:solidFill>
                <a:effectLst/>
                <a:latin typeface="inherit"/>
                <a:hlinkClick r:id="rId4"/>
              </a:rPr>
              <a:t>https://www.codingame.com/playgrounds/5659/c17-filesystem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7DF1D3B-5C63-4641-A21F-7679A58ED74D}"/>
              </a:ext>
            </a:extLst>
          </p:cNvPr>
          <p:cNvSpPr txBox="1"/>
          <p:nvPr/>
        </p:nvSpPr>
        <p:spPr>
          <a:xfrm>
            <a:off x="5443538" y="542925"/>
            <a:ext cx="130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Żródła</a:t>
            </a:r>
            <a:r>
              <a:rPr lang="pl-PL" sz="2800" b="1" dirty="0"/>
              <a:t>: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087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8F4C7B4-2356-4B79-8A5C-0C594D029D11}"/>
              </a:ext>
            </a:extLst>
          </p:cNvPr>
          <p:cNvSpPr txBox="1"/>
          <p:nvPr/>
        </p:nvSpPr>
        <p:spPr>
          <a:xfrm>
            <a:off x="3462337" y="566678"/>
            <a:ext cx="5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Co to jest </a:t>
            </a:r>
            <a:r>
              <a:rPr lang="pl-PL" sz="2400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sz="2400" b="1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sz="2400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sz="2400" b="1" dirty="0"/>
              <a:t>i do czego służy?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3AB06B8-2824-4E2B-9BC8-38BD247C5EFA}"/>
              </a:ext>
            </a:extLst>
          </p:cNvPr>
          <p:cNvSpPr txBox="1"/>
          <p:nvPr/>
        </p:nvSpPr>
        <p:spPr>
          <a:xfrm>
            <a:off x="3600451" y="1206996"/>
            <a:ext cx="500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dirty="0"/>
              <a:t>to biblioteka dodana w standardzie C++17, pozwalająca na łatwą obsługę plików oraz ich składowych, takich jak: ścieżki, pliki regularne oraz katalogi.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EFC5754-4D1E-4F6A-92AF-4E8A961676ED}"/>
              </a:ext>
            </a:extLst>
          </p:cNvPr>
          <p:cNvSpPr txBox="1"/>
          <p:nvPr/>
        </p:nvSpPr>
        <p:spPr>
          <a:xfrm>
            <a:off x="1028700" y="3429000"/>
            <a:ext cx="10896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plik (file) </a:t>
            </a:r>
            <a:r>
              <a:rPr lang="pl-PL" dirty="0"/>
              <a:t>- obiekt systemu plików, który przechowuje dane, używany do odczytu i/lub zapisu. Typy plików: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/>
              <a:t>katalog (</a:t>
            </a:r>
            <a:r>
              <a:rPr lang="pl-PL" b="1" dirty="0" err="1"/>
              <a:t>directory</a:t>
            </a:r>
            <a:r>
              <a:rPr lang="pl-PL" b="1" dirty="0"/>
              <a:t>) </a:t>
            </a:r>
            <a:r>
              <a:rPr lang="pl-PL" dirty="0"/>
              <a:t>- plik, który jest kontenerem dla innych obiektów plikowych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/>
              <a:t>trwały link (hard link)</a:t>
            </a:r>
            <a:r>
              <a:rPr lang="pl-PL" dirty="0"/>
              <a:t> - obiekt katalogu, który wiąże nazwę z istniejącym plikiem.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/>
              <a:t>link symboliczny (</a:t>
            </a:r>
            <a:r>
              <a:rPr lang="pl-PL" b="1" dirty="0" err="1"/>
              <a:t>symbolic</a:t>
            </a:r>
            <a:r>
              <a:rPr lang="pl-PL" b="1" dirty="0"/>
              <a:t> link) </a:t>
            </a:r>
            <a:r>
              <a:rPr lang="pl-PL" dirty="0"/>
              <a:t>- obiekt katalogowy, który wiąże nazwę ze ścieżką, która istnieje lub 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/>
              <a:t>regularny plik (</a:t>
            </a:r>
            <a:r>
              <a:rPr lang="pl-PL" b="1" dirty="0" err="1"/>
              <a:t>regular</a:t>
            </a:r>
            <a:r>
              <a:rPr lang="pl-PL" b="1" dirty="0"/>
              <a:t> file) </a:t>
            </a:r>
            <a:r>
              <a:rPr lang="pl-PL" dirty="0"/>
              <a:t>- plik, który nie jest jednym z powyżej zdefiniowanych rodzajów plików</a:t>
            </a:r>
          </a:p>
          <a:p>
            <a:pPr lvl="1"/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nazwa pliku (</a:t>
            </a:r>
            <a:r>
              <a:rPr lang="pl-PL" b="1" dirty="0" err="1"/>
              <a:t>filename</a:t>
            </a:r>
            <a:r>
              <a:rPr lang="pl-PL" b="1" dirty="0"/>
              <a:t>) </a:t>
            </a:r>
            <a:r>
              <a:rPr lang="pl-PL" dirty="0"/>
              <a:t>- ciąg znaków, który określa nazwę pliku. Nazwy . oraz .. mają specjalne znaczenie w bibliotece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ścieżka (</a:t>
            </a:r>
            <a:r>
              <a:rPr lang="pl-PL" b="1" dirty="0" err="1"/>
              <a:t>path</a:t>
            </a:r>
            <a:r>
              <a:rPr lang="pl-PL" b="1" dirty="0"/>
              <a:t>)</a:t>
            </a:r>
            <a:r>
              <a:rPr lang="pl-PL" dirty="0"/>
              <a:t> - sekwencja elementów identyfikująca plik.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9DA07EF-BC5E-487E-B29D-3312D238D202}"/>
              </a:ext>
            </a:extLst>
          </p:cNvPr>
          <p:cNvSpPr txBox="1"/>
          <p:nvPr/>
        </p:nvSpPr>
        <p:spPr>
          <a:xfrm>
            <a:off x="1028700" y="2893457"/>
            <a:ext cx="5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Podstawowe pojęcia obsługi plików:</a:t>
            </a:r>
          </a:p>
        </p:txBody>
      </p:sp>
    </p:spTree>
    <p:extLst>
      <p:ext uri="{BB962C8B-B14F-4D97-AF65-F5344CB8AC3E}">
        <p14:creationId xmlns:p14="http://schemas.microsoft.com/office/powerpoint/2010/main" val="20223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43DED82-5B7D-4336-8523-49CEA6C14A55}"/>
              </a:ext>
            </a:extLst>
          </p:cNvPr>
          <p:cNvSpPr txBox="1"/>
          <p:nvPr/>
        </p:nvSpPr>
        <p:spPr>
          <a:xfrm>
            <a:off x="3048000" y="1383864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dirty="0"/>
              <a:t>Typy ścieżek: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absolutna (absolut </a:t>
            </a:r>
            <a:r>
              <a:rPr lang="pl-PL" sz="2000" b="1" dirty="0" err="1"/>
              <a:t>path</a:t>
            </a:r>
            <a:r>
              <a:rPr lang="pl-PL" sz="2000" b="1" dirty="0"/>
              <a:t>)</a:t>
            </a:r>
            <a:r>
              <a:rPr lang="pl-PL" sz="2000" dirty="0"/>
              <a:t> - ścieżka, która jednoznacznie identyfikuje lokalizację pliku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kanoniczna (</a:t>
            </a:r>
            <a:r>
              <a:rPr lang="pl-PL" sz="2000" b="1" dirty="0" err="1"/>
              <a:t>canonical</a:t>
            </a:r>
            <a:r>
              <a:rPr lang="pl-PL" sz="2000" b="1" dirty="0"/>
              <a:t> </a:t>
            </a:r>
            <a:r>
              <a:rPr lang="pl-PL" sz="2000" b="1" dirty="0" err="1"/>
              <a:t>path</a:t>
            </a:r>
            <a:r>
              <a:rPr lang="pl-PL" sz="2000" b="1" dirty="0"/>
              <a:t>) </a:t>
            </a:r>
            <a:r>
              <a:rPr lang="pl-PL" sz="2000" dirty="0"/>
              <a:t>- ścieżka absolutna, która nie zawiera linków symbolicznych, . lub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względna (</a:t>
            </a:r>
            <a:r>
              <a:rPr lang="pl-PL" sz="2000" b="1" dirty="0" err="1"/>
              <a:t>relative</a:t>
            </a:r>
            <a:r>
              <a:rPr lang="pl-PL" sz="2000" b="1" dirty="0"/>
              <a:t> </a:t>
            </a:r>
            <a:r>
              <a:rPr lang="pl-PL" sz="2000" b="1" dirty="0" err="1"/>
              <a:t>path</a:t>
            </a:r>
            <a:r>
              <a:rPr lang="pl-PL" sz="2000" b="1" dirty="0"/>
              <a:t>)</a:t>
            </a:r>
            <a:r>
              <a:rPr lang="pl-PL" sz="2000" dirty="0"/>
              <a:t> - ścieżka, która identyfikuje lokalizację pliku w odniesieniu do danej lokalizacji w systemie plików</a:t>
            </a:r>
          </a:p>
        </p:txBody>
      </p:sp>
    </p:spTree>
    <p:extLst>
      <p:ext uri="{BB962C8B-B14F-4D97-AF65-F5344CB8AC3E}">
        <p14:creationId xmlns:p14="http://schemas.microsoft.com/office/powerpoint/2010/main" val="316670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FF15B91-2D63-41C9-B074-BA485A6C48F7}"/>
              </a:ext>
            </a:extLst>
          </p:cNvPr>
          <p:cNvSpPr txBox="1"/>
          <p:nvPr/>
        </p:nvSpPr>
        <p:spPr>
          <a:xfrm>
            <a:off x="3862387" y="466725"/>
            <a:ext cx="44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Obiekt </a:t>
            </a:r>
            <a:r>
              <a:rPr lang="pl-PL" sz="2400" b="1" dirty="0" err="1"/>
              <a:t>std</a:t>
            </a:r>
            <a:r>
              <a:rPr lang="pl-PL" sz="2400" b="1" dirty="0"/>
              <a:t>::</a:t>
            </a:r>
            <a:r>
              <a:rPr lang="pl-PL" sz="2400" b="1" dirty="0" err="1"/>
              <a:t>filesystem</a:t>
            </a:r>
            <a:r>
              <a:rPr lang="pl-PL" sz="2400" b="1" dirty="0"/>
              <a:t>::</a:t>
            </a:r>
            <a:r>
              <a:rPr lang="pl-PL" sz="2400" b="1" dirty="0" err="1"/>
              <a:t>path</a:t>
            </a:r>
            <a:endParaRPr lang="pl-PL" sz="24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D21C269-EB24-4460-93D9-6A1CA0F948F5}"/>
              </a:ext>
            </a:extLst>
          </p:cNvPr>
          <p:cNvSpPr txBox="1"/>
          <p:nvPr/>
        </p:nvSpPr>
        <p:spPr>
          <a:xfrm>
            <a:off x="576262" y="1491049"/>
            <a:ext cx="7753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Podstawowym elementem biblioteki </a:t>
            </a:r>
            <a:r>
              <a:rPr lang="pl-PL" sz="20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l-PL" sz="2000" dirty="0" err="1">
                <a:solidFill>
                  <a:schemeClr val="accent2">
                    <a:lumMod val="75000"/>
                  </a:schemeClr>
                </a:solidFill>
              </a:rPr>
              <a:t>filesystem</a:t>
            </a:r>
            <a:r>
              <a:rPr lang="pl-PL" sz="20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l-PL" sz="2000" dirty="0"/>
              <a:t>jest obiekt </a:t>
            </a:r>
            <a:r>
              <a:rPr lang="pl-PL" sz="2000" b="1" dirty="0" err="1"/>
              <a:t>path</a:t>
            </a:r>
            <a:r>
              <a:rPr lang="pl-PL" sz="2000" dirty="0"/>
              <a:t>. Daje nam on dostęp do wielu użytecznych funkcji. W obiekcie tym występuje domniemana konwersja na typ </a:t>
            </a:r>
            <a:r>
              <a:rPr lang="pl-PL" sz="2000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sz="2000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sz="2000" dirty="0">
                <a:solidFill>
                  <a:srgbClr val="00B050"/>
                </a:solidFill>
              </a:rPr>
              <a:t>string</a:t>
            </a:r>
            <a:r>
              <a:rPr lang="pl-PL" sz="2000" dirty="0"/>
              <a:t>, przez co możemy się łatwo posługiwać operatorami strumieniowymi.</a:t>
            </a:r>
          </a:p>
          <a:p>
            <a:endParaRPr lang="pl-PL" sz="2000" dirty="0"/>
          </a:p>
          <a:p>
            <a:endParaRPr lang="pl-PL" sz="2000" dirty="0"/>
          </a:p>
          <a:p>
            <a:r>
              <a:rPr lang="pl-PL" sz="2000" dirty="0"/>
              <a:t>Najczęściej wykorzystywanymi metodami klasy są: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funkcje składowe dekompozycji ścieżki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operacje </a:t>
            </a:r>
            <a:r>
              <a:rPr lang="pl-PL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append</a:t>
            </a: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2000" dirty="0"/>
              <a:t>, operator </a:t>
            </a: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operacje </a:t>
            </a:r>
            <a:r>
              <a:rPr lang="pl-PL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</a:t>
            </a: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2000" dirty="0"/>
              <a:t>, operator </a:t>
            </a:r>
            <a:r>
              <a:rPr 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+()</a:t>
            </a:r>
          </a:p>
        </p:txBody>
      </p:sp>
    </p:spTree>
    <p:extLst>
      <p:ext uri="{BB962C8B-B14F-4D97-AF65-F5344CB8AC3E}">
        <p14:creationId xmlns:p14="http://schemas.microsoft.com/office/powerpoint/2010/main" val="6390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F58F252-32BE-4890-AEB5-79759FEA5ED7}"/>
              </a:ext>
            </a:extLst>
          </p:cNvPr>
          <p:cNvSpPr txBox="1"/>
          <p:nvPr/>
        </p:nvSpPr>
        <p:spPr>
          <a:xfrm>
            <a:off x="4062412" y="533400"/>
            <a:ext cx="406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sz="2400" b="1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sz="2400" b="1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sz="2400" b="1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current_path</a:t>
            </a: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3045863-FBAF-4064-99B6-BD3B20675145}"/>
              </a:ext>
            </a:extLst>
          </p:cNvPr>
          <p:cNvSpPr txBox="1"/>
          <p:nvPr/>
        </p:nvSpPr>
        <p:spPr>
          <a:xfrm>
            <a:off x="3621879" y="2107941"/>
            <a:ext cx="4948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Zwraca ścieżkę folderu, jako obiekt </a:t>
            </a:r>
            <a:r>
              <a:rPr lang="pl-PL" sz="2000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sz="2000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sz="2000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sz="2000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sz="2000" dirty="0" err="1">
                <a:solidFill>
                  <a:srgbClr val="00B050"/>
                </a:solidFill>
              </a:rPr>
              <a:t>path</a:t>
            </a:r>
            <a:r>
              <a:rPr lang="pl-PL" sz="2000" dirty="0"/>
              <a:t>, w którym znajduje się plik, w którym wywołaliśmy tą funkcję.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02ABF8F-3CC4-43D4-A4ED-EC2DD283ABAE}"/>
              </a:ext>
            </a:extLst>
          </p:cNvPr>
          <p:cNvSpPr/>
          <p:nvPr/>
        </p:nvSpPr>
        <p:spPr>
          <a:xfrm>
            <a:off x="2193721" y="4535449"/>
            <a:ext cx="7804551" cy="10477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251D33F-26D0-4976-96EC-D8320F55BE4E}"/>
              </a:ext>
            </a:extLst>
          </p:cNvPr>
          <p:cNvSpPr txBox="1"/>
          <p:nvPr/>
        </p:nvSpPr>
        <p:spPr>
          <a:xfrm>
            <a:off x="2193720" y="4029671"/>
            <a:ext cx="7804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Przykład: </a:t>
            </a:r>
          </a:p>
          <a:p>
            <a:endParaRPr lang="pl-PL" dirty="0"/>
          </a:p>
          <a:p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rgbClr val="00B050"/>
                </a:solidFill>
              </a:rPr>
              <a:t>path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pth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=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std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filesystem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::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current_path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pl-PL" dirty="0"/>
          </a:p>
          <a:p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cout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 &lt;&lt; </a:t>
            </a:r>
            <a:r>
              <a:rPr lang="pl-PL" dirty="0" err="1">
                <a:solidFill>
                  <a:srgbClr val="0070C0"/>
                </a:solidFill>
              </a:rPr>
              <a:t>pth</a:t>
            </a:r>
            <a:r>
              <a:rPr lang="pl-PL" dirty="0"/>
              <a:t> 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&lt;&lt; </a:t>
            </a:r>
            <a:r>
              <a:rPr lang="pl-PL" dirty="0" err="1">
                <a:solidFill>
                  <a:schemeClr val="tx1">
                    <a:lumMod val="85000"/>
                  </a:schemeClr>
                </a:solidFill>
              </a:rPr>
              <a:t>endl</a:t>
            </a:r>
            <a:r>
              <a:rPr lang="pl-PL" dirty="0">
                <a:solidFill>
                  <a:schemeClr val="tx1">
                    <a:lumMod val="85000"/>
                  </a:schemeClr>
                </a:solidFill>
              </a:rPr>
              <a:t>  </a:t>
            </a:r>
            <a:r>
              <a:rPr lang="pl-PL" dirty="0">
                <a:solidFill>
                  <a:srgbClr val="92D050"/>
                </a:solidFill>
              </a:rPr>
              <a:t>// C:\Users\user1\Desktop\Laboratorium 3\Laboratorium 3</a:t>
            </a:r>
          </a:p>
        </p:txBody>
      </p:sp>
    </p:spTree>
    <p:extLst>
      <p:ext uri="{BB962C8B-B14F-4D97-AF65-F5344CB8AC3E}">
        <p14:creationId xmlns:p14="http://schemas.microsoft.com/office/powerpoint/2010/main" val="363805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6967A33-3836-4F09-94E5-7093E24A252F}"/>
              </a:ext>
            </a:extLst>
          </p:cNvPr>
          <p:cNvSpPr txBox="1"/>
          <p:nvPr/>
        </p:nvSpPr>
        <p:spPr>
          <a:xfrm>
            <a:off x="4099322" y="781049"/>
            <a:ext cx="399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Funkcje dekompozycji ścieżki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F859038-3561-4D55-9533-4EFE5B354B92}"/>
              </a:ext>
            </a:extLst>
          </p:cNvPr>
          <p:cNvSpPr txBox="1"/>
          <p:nvPr/>
        </p:nvSpPr>
        <p:spPr>
          <a:xfrm>
            <a:off x="2638425" y="2274838"/>
            <a:ext cx="691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root_name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nazwę korzenia ścieżki w formacie ogólnym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root_directory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- zwraca katalog główny ścieżki w formacie ogólnym.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root_path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główną ścieżkę ścieżki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relative_path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ścieżkę względną do głównej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parent_path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ścieżkę do katalogu nadrzędnego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filename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nazwę pliku z rozszerzeniem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stem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pl-PL" dirty="0"/>
              <a:t> – zwraca nazwę pliku bez rozszerzenia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extension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/>
              <a:t>– zwraca rozszerzenie pliku</a:t>
            </a:r>
          </a:p>
        </p:txBody>
      </p:sp>
    </p:spTree>
    <p:extLst>
      <p:ext uri="{BB962C8B-B14F-4D97-AF65-F5344CB8AC3E}">
        <p14:creationId xmlns:p14="http://schemas.microsoft.com/office/powerpoint/2010/main" val="34310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DCC2005-6B12-4B15-818B-7559972FF620}"/>
              </a:ext>
            </a:extLst>
          </p:cNvPr>
          <p:cNvSpPr txBox="1"/>
          <p:nvPr/>
        </p:nvSpPr>
        <p:spPr>
          <a:xfrm>
            <a:off x="3795712" y="361950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Operacje </a:t>
            </a:r>
            <a:r>
              <a:rPr lang="pl-PL" sz="2400" b="1" dirty="0" err="1"/>
              <a:t>append</a:t>
            </a:r>
            <a:r>
              <a:rPr lang="pl-PL" sz="2400" b="1" dirty="0"/>
              <a:t>() i operator /()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9238D9C-4620-41B8-9E86-3F1DEFEC5990}"/>
              </a:ext>
            </a:extLst>
          </p:cNvPr>
          <p:cNvSpPr/>
          <p:nvPr/>
        </p:nvSpPr>
        <p:spPr>
          <a:xfrm>
            <a:off x="752474" y="3242981"/>
            <a:ext cx="7400926" cy="166687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6B4EF1-1E52-41CE-8577-3EAF9D39190A}"/>
              </a:ext>
            </a:extLst>
          </p:cNvPr>
          <p:cNvSpPr txBox="1"/>
          <p:nvPr/>
        </p:nvSpPr>
        <p:spPr>
          <a:xfrm>
            <a:off x="752474" y="2746712"/>
            <a:ext cx="9134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Przykład:</a:t>
            </a:r>
          </a:p>
          <a:p>
            <a:endParaRPr lang="pl-PL" dirty="0"/>
          </a:p>
          <a:p>
            <a:r>
              <a:rPr lang="en-US" dirty="0">
                <a:solidFill>
                  <a:srgbClr val="0070C0"/>
                </a:solidFill>
              </a:rPr>
              <a:t>path</a:t>
            </a:r>
            <a:r>
              <a:rPr lang="en-US" dirty="0"/>
              <a:t> /=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"Training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path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path</a:t>
            </a:r>
            <a:r>
              <a:rPr lang="en-US" dirty="0"/>
              <a:t> /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"Modern" </a:t>
            </a:r>
            <a:r>
              <a:rPr lang="en-US" dirty="0"/>
              <a:t>/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"Cpp17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70C0"/>
                </a:solidFill>
              </a:rPr>
              <a:t>path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"Programming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/>
              <a:t>);</a:t>
            </a:r>
            <a:endParaRPr lang="pl-PL" dirty="0"/>
          </a:p>
          <a:p>
            <a:r>
              <a:rPr lang="pl-PL" dirty="0" err="1"/>
              <a:t>cout</a:t>
            </a:r>
            <a:r>
              <a:rPr lang="pl-PL" dirty="0"/>
              <a:t> &lt;&lt; </a:t>
            </a:r>
            <a:r>
              <a:rPr lang="pl-PL" dirty="0" err="1">
                <a:solidFill>
                  <a:srgbClr val="0070C0"/>
                </a:solidFill>
              </a:rPr>
              <a:t>path</a:t>
            </a:r>
            <a:r>
              <a:rPr lang="pl-PL" dirty="0"/>
              <a:t>;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pl-P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C:\Users\Infotraining\Documents\Training\Modern\Cpp17\Programming</a:t>
            </a:r>
            <a:endParaRPr lang="pl-P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2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9C5670A-372F-406E-B591-0EB30DD7C0EA}"/>
              </a:ext>
            </a:extLst>
          </p:cNvPr>
          <p:cNvSpPr txBox="1"/>
          <p:nvPr/>
        </p:nvSpPr>
        <p:spPr>
          <a:xfrm>
            <a:off x="4019550" y="3810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Operacje </a:t>
            </a:r>
            <a:r>
              <a:rPr lang="pl-PL" sz="2400" b="1" dirty="0" err="1"/>
              <a:t>concat</a:t>
            </a:r>
            <a:r>
              <a:rPr lang="pl-PL" sz="2400" b="1" dirty="0"/>
              <a:t>() i operator +()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4ED4419-63DE-4465-B233-29E5354A7042}"/>
              </a:ext>
            </a:extLst>
          </p:cNvPr>
          <p:cNvSpPr/>
          <p:nvPr/>
        </p:nvSpPr>
        <p:spPr>
          <a:xfrm>
            <a:off x="756114" y="2928936"/>
            <a:ext cx="7400926" cy="1666876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D1D6902-9CCA-4170-B352-A824E8BBBFB4}"/>
              </a:ext>
            </a:extLst>
          </p:cNvPr>
          <p:cNvSpPr txBox="1"/>
          <p:nvPr/>
        </p:nvSpPr>
        <p:spPr>
          <a:xfrm>
            <a:off x="756114" y="2477771"/>
            <a:ext cx="9134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Przykład:</a:t>
            </a:r>
          </a:p>
          <a:p>
            <a:endParaRPr lang="pl-PL" dirty="0"/>
          </a:p>
          <a:p>
            <a:r>
              <a:rPr lang="en-US" b="0" i="0" dirty="0">
                <a:effectLst/>
                <a:latin typeface="Inconsolata" panose="020B0604020202020204" pitchFamily="2" charset="-18"/>
              </a:rPr>
              <a:t>fs::</a:t>
            </a:r>
            <a:r>
              <a:rPr lang="en-US" b="0" i="0" dirty="0">
                <a:solidFill>
                  <a:srgbClr val="00B050"/>
                </a:solidFill>
                <a:effectLst/>
                <a:latin typeface="Inconsolata" panose="020B0604020202020204" pitchFamily="2" charset="-18"/>
              </a:rPr>
              <a:t>path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Inconsolata" panose="020B0604020202020204" pitchFamily="2" charset="-18"/>
              </a:rPr>
              <a:t>p2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(</a:t>
            </a:r>
            <a:r>
              <a:rPr lang="pl-PL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consolata" panose="020B0604020202020204" pitchFamily="2" charset="-18"/>
              </a:rPr>
              <a:t>„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consolata" panose="020B0604020202020204" pitchFamily="2" charset="-18"/>
              </a:rPr>
              <a:t>C:\\temp\\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Inconsolata" panose="020B0604020202020204" pitchFamily="2" charset="-18"/>
              </a:rPr>
              <a:t>”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); </a:t>
            </a:r>
            <a:endParaRPr lang="pl-PL" b="0" i="0" dirty="0">
              <a:effectLst/>
              <a:latin typeface="Inconsolata" panose="020B0604020202020204" pitchFamily="2" charset="-18"/>
            </a:endParaRP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Inconsolata" panose="020B0604020202020204" pitchFamily="2" charset="-18"/>
              </a:rPr>
              <a:t>p2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 +=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consolata" panose="020B0604020202020204" pitchFamily="2" charset="-18"/>
              </a:rPr>
              <a:t>"user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Inconsolata" panose="020B0604020202020204" pitchFamily="2" charset="-18"/>
              </a:rPr>
              <a:t>”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; </a:t>
            </a:r>
            <a:endParaRPr lang="pl-PL" b="0" i="0" dirty="0">
              <a:effectLst/>
              <a:latin typeface="Inconsolata" panose="020B0604020202020204" pitchFamily="2" charset="-18"/>
            </a:endParaRPr>
          </a:p>
          <a:p>
            <a:r>
              <a:rPr lang="pl-PL" dirty="0">
                <a:solidFill>
                  <a:srgbClr val="0070C0"/>
                </a:solidFill>
                <a:latin typeface="Inconsolata" panose="020B0604020202020204" pitchFamily="2" charset="-18"/>
              </a:rPr>
              <a:t>p</a:t>
            </a:r>
            <a:r>
              <a:rPr lang="pl-PL" b="0" i="0" dirty="0">
                <a:solidFill>
                  <a:srgbClr val="0070C0"/>
                </a:solidFill>
                <a:effectLst/>
                <a:latin typeface="Inconsolata" panose="020B0604020202020204" pitchFamily="2" charset="-18"/>
              </a:rPr>
              <a:t>2</a:t>
            </a:r>
            <a:r>
              <a:rPr lang="pl-PL" b="0" i="0" dirty="0">
                <a:effectLst/>
                <a:latin typeface="Inconsolata" panose="020B0604020202020204" pitchFamily="2" charset="-18"/>
              </a:rPr>
              <a:t>.</a:t>
            </a:r>
            <a:r>
              <a:rPr lang="pl-PL" b="0" i="0" dirty="0">
                <a:solidFill>
                  <a:schemeClr val="accent1">
                    <a:lumMod val="75000"/>
                  </a:schemeClr>
                </a:solidFill>
                <a:effectLst/>
                <a:latin typeface="Inconsolata" panose="020B0604020202020204" pitchFamily="2" charset="-18"/>
              </a:rPr>
              <a:t>concat</a:t>
            </a:r>
            <a:r>
              <a:rPr lang="pl-PL" b="0" i="0" dirty="0">
                <a:effectLst/>
                <a:latin typeface="Inconsolata" panose="020B0604020202020204" pitchFamily="2" charset="-18"/>
              </a:rPr>
              <a:t>(</a:t>
            </a:r>
            <a:r>
              <a:rPr lang="pl-PL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consolata" panose="020B0604020202020204" pitchFamily="2" charset="-18"/>
              </a:rPr>
              <a:t>„data”</a:t>
            </a:r>
            <a:r>
              <a:rPr lang="pl-PL" b="0" i="0" dirty="0">
                <a:effectLst/>
                <a:latin typeface="Inconsolata" panose="020B0604020202020204" pitchFamily="2" charset="-18"/>
              </a:rPr>
              <a:t>);</a:t>
            </a:r>
          </a:p>
          <a:p>
            <a:r>
              <a:rPr lang="en-US" b="0" i="0" dirty="0" err="1">
                <a:effectLst/>
                <a:latin typeface="Inconsolata" panose="020B0604020202020204" pitchFamily="2" charset="-18"/>
              </a:rPr>
              <a:t>cout</a:t>
            </a:r>
            <a:r>
              <a:rPr lang="en-US" b="0" i="0" dirty="0">
                <a:effectLst/>
                <a:latin typeface="Inconsolata" panose="020B0604020202020204" pitchFamily="2" charset="-18"/>
              </a:rPr>
              <a:t> &lt;&lt; </a:t>
            </a:r>
            <a:r>
              <a:rPr lang="en-US" b="0" i="0" dirty="0">
                <a:solidFill>
                  <a:srgbClr val="0070C0"/>
                </a:solidFill>
                <a:effectLst/>
                <a:latin typeface="Inconsolata" panose="020B0604020202020204" pitchFamily="2" charset="-18"/>
              </a:rPr>
              <a:t>p2</a:t>
            </a:r>
            <a:r>
              <a:rPr lang="pl-PL" b="0" i="0" dirty="0">
                <a:effectLst/>
                <a:latin typeface="Inconsolata" panose="020B0604020202020204" pitchFamily="2" charset="-18"/>
              </a:rPr>
              <a:t>;</a:t>
            </a:r>
            <a:endParaRPr lang="pl-PL" dirty="0"/>
          </a:p>
          <a:p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pl-PL" dirty="0">
                <a:solidFill>
                  <a:srgbClr val="92D050"/>
                </a:solidFill>
              </a:rPr>
              <a:t> </a:t>
            </a:r>
            <a:r>
              <a:rPr lang="en-US" b="0" i="0" dirty="0">
                <a:solidFill>
                  <a:srgbClr val="92D050"/>
                </a:solidFill>
                <a:effectLst/>
                <a:latin typeface="Inconsolata" panose="020B0604020202020204" pitchFamily="2" charset="-18"/>
              </a:rPr>
              <a:t>C:\temp\</a:t>
            </a:r>
            <a:r>
              <a:rPr lang="pl-PL" b="0" i="0" dirty="0" err="1">
                <a:solidFill>
                  <a:srgbClr val="92D050"/>
                </a:solidFill>
                <a:effectLst/>
                <a:latin typeface="Inconsolata" panose="020B0604020202020204" pitchFamily="2" charset="-18"/>
              </a:rPr>
              <a:t>userdata</a:t>
            </a:r>
            <a:endParaRPr lang="pl-P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9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2789945-ED2F-405C-B497-417D82615C69}"/>
              </a:ext>
            </a:extLst>
          </p:cNvPr>
          <p:cNvSpPr txBox="1"/>
          <p:nvPr/>
        </p:nvSpPr>
        <p:spPr>
          <a:xfrm>
            <a:off x="3890962" y="419100"/>
            <a:ext cx="4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Iteracja po elementach katalogu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A6BCA6A-B216-46B6-9CC2-0D342A0EF956}"/>
              </a:ext>
            </a:extLst>
          </p:cNvPr>
          <p:cNvSpPr txBox="1"/>
          <p:nvPr/>
        </p:nvSpPr>
        <p:spPr>
          <a:xfrm>
            <a:off x="1000125" y="137160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Iteracja po elementach katalogu </a:t>
            </a:r>
            <a:r>
              <a:rPr lang="pl-PL" b="0" i="0" dirty="0">
                <a:effectLst/>
              </a:rPr>
              <a:t>może zostać zrealizowana przy pomocy </a:t>
            </a:r>
            <a:r>
              <a:rPr lang="pl-PL" b="1" i="1" dirty="0" err="1">
                <a:effectLst/>
              </a:rPr>
              <a:t>iteratorów</a:t>
            </a:r>
            <a:r>
              <a:rPr lang="pl-PL" b="1" i="1" dirty="0">
                <a:effectLst/>
              </a:rPr>
              <a:t> katalogów</a:t>
            </a:r>
            <a:r>
              <a:rPr lang="pl-PL" b="1" i="0" dirty="0">
                <a:effectLst/>
              </a:rPr>
              <a:t> </a:t>
            </a:r>
            <a:r>
              <a:rPr lang="pl-PL" b="0" i="0" dirty="0">
                <a:effectLst/>
              </a:rPr>
              <a:t>oraz pętli.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CFC4125-0FD6-4B86-836E-CEFBD4FAC0E6}"/>
              </a:ext>
            </a:extLst>
          </p:cNvPr>
          <p:cNvSpPr/>
          <p:nvPr/>
        </p:nvSpPr>
        <p:spPr>
          <a:xfrm>
            <a:off x="1133475" y="3135469"/>
            <a:ext cx="6629960" cy="234875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09DD0B-F237-42ED-9673-D1FCC24D43F7}"/>
              </a:ext>
            </a:extLst>
          </p:cNvPr>
          <p:cNvSpPr txBox="1"/>
          <p:nvPr/>
        </p:nvSpPr>
        <p:spPr>
          <a:xfrm>
            <a:off x="1133475" y="2508766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>
                <a:solidFill>
                  <a:srgbClr val="00B050"/>
                </a:solidFill>
              </a:rPr>
              <a:t>auto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path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= </a:t>
            </a:r>
            <a:r>
              <a:rPr lang="pl-PL" dirty="0" err="1"/>
              <a:t>fs</a:t>
            </a:r>
            <a:r>
              <a:rPr lang="pl-PL" dirty="0"/>
              <a:t>::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current_path</a:t>
            </a:r>
            <a:r>
              <a:rPr lang="pl-PL" dirty="0"/>
              <a:t>() / 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"temp”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dirty="0" err="1"/>
              <a:t>cout</a:t>
            </a:r>
            <a:r>
              <a:rPr lang="pl-PL" dirty="0"/>
              <a:t> &lt;&lt; 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"\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nZawartość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ścieżki: " </a:t>
            </a:r>
            <a:r>
              <a:rPr lang="pl-PL" dirty="0"/>
              <a:t>&lt;&lt; </a:t>
            </a:r>
            <a:r>
              <a:rPr lang="pl-PL" dirty="0" err="1">
                <a:solidFill>
                  <a:srgbClr val="0070C0"/>
                </a:solidFill>
              </a:rPr>
              <a:t>path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r>
              <a:rPr lang="pl-PL" dirty="0"/>
              <a:t>for(</a:t>
            </a:r>
            <a:r>
              <a:rPr lang="pl-PL" dirty="0" err="1">
                <a:solidFill>
                  <a:srgbClr val="00B050"/>
                </a:solidFill>
              </a:rPr>
              <a:t>const</a:t>
            </a:r>
            <a:r>
              <a:rPr lang="pl-PL" dirty="0"/>
              <a:t> </a:t>
            </a:r>
            <a:r>
              <a:rPr lang="pl-PL" dirty="0" err="1"/>
              <a:t>fs</a:t>
            </a:r>
            <a:r>
              <a:rPr lang="pl-PL" dirty="0"/>
              <a:t>::</a:t>
            </a:r>
            <a:r>
              <a:rPr lang="pl-PL" dirty="0" err="1">
                <a:solidFill>
                  <a:srgbClr val="00B050"/>
                </a:solidFill>
              </a:rPr>
              <a:t>directory_entry</a:t>
            </a:r>
            <a:r>
              <a:rPr lang="pl-PL" dirty="0"/>
              <a:t>&amp; </a:t>
            </a:r>
            <a:r>
              <a:rPr lang="pl-PL" dirty="0" err="1">
                <a:solidFill>
                  <a:srgbClr val="0070C0"/>
                </a:solidFill>
              </a:rPr>
              <a:t>dir_entry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/>
              <a:t>: </a:t>
            </a:r>
            <a:r>
              <a:rPr lang="pl-PL" dirty="0" err="1"/>
              <a:t>fs</a:t>
            </a:r>
            <a:r>
              <a:rPr lang="pl-PL" dirty="0"/>
              <a:t>::</a:t>
            </a:r>
            <a:r>
              <a:rPr lang="pl-PL" dirty="0" err="1">
                <a:solidFill>
                  <a:srgbClr val="00B050"/>
                </a:solidFill>
              </a:rPr>
              <a:t>directory_iterator</a:t>
            </a:r>
            <a:r>
              <a:rPr lang="pl-PL" dirty="0"/>
              <a:t>(</a:t>
            </a:r>
            <a:r>
              <a:rPr lang="pl-PL" dirty="0" err="1">
                <a:solidFill>
                  <a:srgbClr val="0070C0"/>
                </a:solidFill>
              </a:rPr>
              <a:t>path</a:t>
            </a:r>
            <a:r>
              <a:rPr lang="pl-PL" dirty="0"/>
              <a:t>))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</a:t>
            </a:r>
            <a:r>
              <a:rPr lang="pl-PL" dirty="0" err="1"/>
              <a:t>cout</a:t>
            </a:r>
            <a:r>
              <a:rPr lang="pl-PL" dirty="0"/>
              <a:t> &lt;&lt; </a:t>
            </a:r>
            <a:r>
              <a:rPr lang="pl-PL" dirty="0" err="1">
                <a:solidFill>
                  <a:srgbClr val="0070C0"/>
                </a:solidFill>
              </a:rPr>
              <a:t>dir_entry</a:t>
            </a:r>
            <a:r>
              <a:rPr lang="pl-PL" dirty="0" err="1"/>
              <a:t>.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l-PL" dirty="0"/>
              <a:t>()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/>
              <a:t>&lt;&lt; </a:t>
            </a:r>
            <a:r>
              <a:rPr lang="pl-PL" dirty="0" err="1"/>
              <a:t>endl</a:t>
            </a:r>
            <a:r>
              <a:rPr lang="pl-PL" dirty="0"/>
              <a:t>;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9945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Żółty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999</Words>
  <Application>Microsoft Office PowerPoint</Application>
  <PresentationFormat>Panoramiczny</PresentationFormat>
  <Paragraphs>105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Inconsolata</vt:lpstr>
      <vt:lpstr>inherit</vt:lpstr>
      <vt:lpstr>Segoe UI Historic</vt:lpstr>
      <vt:lpstr>Motyw pakietu Office</vt:lpstr>
      <vt:lpstr>System obsługi plików &lt;filesystem&gt;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plików &lt;filesystem&gt;</dc:title>
  <dc:creator>Patryk Rossa</dc:creator>
  <cp:lastModifiedBy>Patryk Rossa</cp:lastModifiedBy>
  <cp:revision>3</cp:revision>
  <dcterms:created xsi:type="dcterms:W3CDTF">2022-03-15T19:12:51Z</dcterms:created>
  <dcterms:modified xsi:type="dcterms:W3CDTF">2022-03-19T18:21:14Z</dcterms:modified>
</cp:coreProperties>
</file>