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7" r:id="rId8"/>
    <p:sldId id="278" r:id="rId9"/>
    <p:sldId id="281" r:id="rId10"/>
    <p:sldId id="282" r:id="rId11"/>
    <p:sldId id="283" r:id="rId12"/>
    <p:sldId id="284" r:id="rId13"/>
    <p:sldId id="285" r:id="rId14"/>
    <p:sldId id="259" r:id="rId15"/>
    <p:sldId id="264" r:id="rId16"/>
    <p:sldId id="261" r:id="rId17"/>
    <p:sldId id="260" r:id="rId18"/>
    <p:sldId id="276" r:id="rId19"/>
    <p:sldId id="265" r:id="rId20"/>
    <p:sldId id="275" r:id="rId2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8"/>
  </p:normalViewPr>
  <p:slideViewPr>
    <p:cSldViewPr snapToGrid="0">
      <p:cViewPr varScale="1">
        <p:scale>
          <a:sx n="140" d="100"/>
          <a:sy n="140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8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796021936216267"/>
          <c:y val="0.18720617435099152"/>
          <c:w val="0.68937486819699789"/>
          <c:h val="0.761086760766624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1784.12</c:v>
                </c:pt>
                <c:pt idx="1">
                  <c:v>2005.14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Gradient Boosting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pl-PL" sz="1197" b="1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57A-4831-8370-B76E74D73F5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pl-PL" sz="1197" b="1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57A-4831-8370-B76E74D73F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1737.87</c:v>
                </c:pt>
                <c:pt idx="1">
                  <c:v>1935.35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4.70062218471594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7A-4831-8370-B76E74D73F5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3305.84</c:v>
                </c:pt>
                <c:pt idx="1">
                  <c:v>3304.67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MLP Regressor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1892.48</c:v>
                </c:pt>
                <c:pt idx="1">
                  <c:v>1978.63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A-4831-8370-B76E74D73F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l-PL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pl-PL" sz="1197" b="1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l-PL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pl-PL" noProof="0"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529530692132317"/>
          <c:y val="0.17747788514335566"/>
          <c:w val="0.61209240741265336"/>
          <c:h val="0.766114423735452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5217.0200000000004</c:v>
                </c:pt>
                <c:pt idx="1">
                  <c:v>1992.81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Gradient Boosting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pl-PL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EEB-42FE-A045-3390499DD40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pl-PL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EEB-42FE-A045-3390499DD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1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4908.76</c:v>
                </c:pt>
                <c:pt idx="1">
                  <c:v>1917.81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5673.49</c:v>
                </c:pt>
                <c:pt idx="1">
                  <c:v>3089.6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MLP Regressor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pl-PL" sz="1197" b="1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EEB-42FE-A045-3390499DD40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pl-PL" sz="1197" b="1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EEB-42FE-A045-3390499DD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3736.88</c:v>
                </c:pt>
                <c:pt idx="1">
                  <c:v>1908.05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B-42FE-A045-3390499DD4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l-PL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pl-PL" sz="1197" b="1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l-PL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pl-PL" noProof="0"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l" rtl="0">
            <a:buNone/>
          </a:pPr>
          <a:r>
            <a:rPr lang="pl-PL" sz="1800" b="1" noProof="0" dirty="0">
              <a:latin typeface="Arial" panose="020B0604020202020204" pitchFamily="34" charset="0"/>
            </a:rPr>
            <a:t>Losowy podział</a:t>
          </a:r>
          <a:endParaRPr lang="pl-PL" sz="2800" b="1" noProof="0" dirty="0">
            <a:latin typeface="Arial" panose="020B0604020202020204" pitchFamily="34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l" rtl="0">
            <a:buNone/>
          </a:pPr>
          <a:r>
            <a:rPr lang="pl-PL" sz="1800" b="1" noProof="0" dirty="0">
              <a:latin typeface="Arial" panose="020B0604020202020204" pitchFamily="34" charset="0"/>
            </a:rPr>
            <a:t>Kryterium czasowe</a:t>
          </a: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1C0AB9C7-24CF-4FCF-A489-C043EBEEFEC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l" rtl="0">
            <a:buNone/>
          </a:pPr>
          <a:r>
            <a:rPr lang="pl-PL" sz="1800" noProof="0" dirty="0">
              <a:latin typeface="Arial" panose="020B0604020202020204" pitchFamily="34" charset="0"/>
            </a:rPr>
            <a:t>Losowy podział na dane treningowe i testowe</a:t>
          </a:r>
        </a:p>
        <a:p>
          <a:pPr marL="0" algn="ctr" rtl="0">
            <a:buNone/>
          </a:pPr>
          <a:endParaRPr lang="pl-PL" sz="2800" noProof="0" dirty="0">
            <a:latin typeface="Arial" panose="020B0604020202020204" pitchFamily="34" charset="0"/>
          </a:endParaRPr>
        </a:p>
      </dgm:t>
    </dgm:pt>
    <dgm:pt modelId="{C297E795-0F85-4AED-83F3-8C436C22994A}" type="parTrans" cxnId="{92B2C147-F8FA-4772-A3A9-7CCE9AD6223B}">
      <dgm:prSet/>
      <dgm:spPr/>
      <dgm:t>
        <a:bodyPr/>
        <a:lstStyle/>
        <a:p>
          <a:endParaRPr lang="pl-PL"/>
        </a:p>
      </dgm:t>
    </dgm:pt>
    <dgm:pt modelId="{F2E747F6-2EE8-4005-BA4D-F3089D8027EA}" type="sibTrans" cxnId="{92B2C147-F8FA-4772-A3A9-7CCE9AD6223B}">
      <dgm:prSet/>
      <dgm:spPr/>
      <dgm:t>
        <a:bodyPr/>
        <a:lstStyle/>
        <a:p>
          <a:endParaRPr lang="pl-PL"/>
        </a:p>
      </dgm:t>
    </dgm:pt>
    <dgm:pt modelId="{EE77DBB1-B167-41E2-B764-E1780C9A358E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l" rtl="0">
            <a:buNone/>
          </a:pPr>
          <a:r>
            <a:rPr lang="pl-PL" sz="1800" noProof="0">
              <a:latin typeface="Arial" panose="020B0604020202020204" pitchFamily="34" charset="0"/>
            </a:rPr>
            <a:t>Dane </a:t>
          </a:r>
          <a:r>
            <a:rPr lang="pl-PL" sz="1800" noProof="0" dirty="0">
              <a:latin typeface="Arial" panose="020B0604020202020204" pitchFamily="34" charset="0"/>
            </a:rPr>
            <a:t>treningowe obejmują pojazdy z roku 2018 i starsze.</a:t>
          </a:r>
          <a:br>
            <a:rPr lang="pl-PL" sz="1800" noProof="0" dirty="0">
              <a:latin typeface="Arial" panose="020B0604020202020204" pitchFamily="34" charset="0"/>
            </a:rPr>
          </a:br>
          <a:r>
            <a:rPr lang="pl-PL" sz="1800" noProof="0" dirty="0">
              <a:latin typeface="Arial" panose="020B0604020202020204" pitchFamily="34" charset="0"/>
            </a:rPr>
            <a:t>Dane testowe dotyczą pojazdów z roku 2019 i nowszych</a:t>
          </a:r>
        </a:p>
      </dgm:t>
    </dgm:pt>
    <dgm:pt modelId="{96815791-8A6D-4F1A-A62A-FDD00D50F9EB}" type="parTrans" cxnId="{65692012-1D2C-4602-8302-518AC0F7A41F}">
      <dgm:prSet/>
      <dgm:spPr/>
      <dgm:t>
        <a:bodyPr/>
        <a:lstStyle/>
        <a:p>
          <a:endParaRPr lang="pl-PL"/>
        </a:p>
      </dgm:t>
    </dgm:pt>
    <dgm:pt modelId="{AFE23F28-A0E2-446C-B0ED-E2D3FCE4C27C}" type="sibTrans" cxnId="{65692012-1D2C-4602-8302-518AC0F7A41F}">
      <dgm:prSet/>
      <dgm:spPr/>
      <dgm:t>
        <a:bodyPr/>
        <a:lstStyle/>
        <a:p>
          <a:endParaRPr lang="pl-PL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2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2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2"/>
      <dgm:spPr/>
    </dgm:pt>
    <dgm:pt modelId="{A126BA88-D0F9-AF4A-A7BA-0638E32B45F8}" type="pres">
      <dgm:prSet presAssocID="{73D947E0-108F-4D20-A71E-3CF329F97212}" presName="imagNode" presStyleLbl="fgImgPlace1" presStyleIdx="0" presStyleCnt="2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2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2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2"/>
      <dgm:spPr/>
    </dgm:pt>
    <dgm:pt modelId="{EFEB790C-BD5C-F54D-9993-F81422A8AD8E}" type="pres">
      <dgm:prSet presAssocID="{B1AFA1AF-0FF8-45B3-A6D0-0E255A2F637D}" presName="imagNode" presStyleLbl="fgImgPlace1" presStyleIdx="1" presStyleCnt="2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65692012-1D2C-4602-8302-518AC0F7A41F}" srcId="{B1AFA1AF-0FF8-45B3-A6D0-0E255A2F637D}" destId="{EE77DBB1-B167-41E2-B764-E1780C9A358E}" srcOrd="0" destOrd="0" parTransId="{96815791-8A6D-4F1A-A62A-FDD00D50F9EB}" sibTransId="{AFE23F28-A0E2-446C-B0ED-E2D3FCE4C27C}"/>
    <dgm:cxn modelId="{05B0FB2B-9FBD-4DDC-9FB6-FE16123E40A0}" type="presOf" srcId="{1C0AB9C7-24CF-4FCF-A489-C043EBEEFEC9}" destId="{7DA281F5-0265-2048-A63A-727E19796F79}" srcOrd="1" destOrd="1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92B2C147-F8FA-4772-A3A9-7CCE9AD6223B}" srcId="{73D947E0-108F-4D20-A71E-3CF329F97212}" destId="{1C0AB9C7-24CF-4FCF-A489-C043EBEEFEC9}" srcOrd="0" destOrd="0" parTransId="{C297E795-0F85-4AED-83F3-8C436C22994A}" sibTransId="{F2E747F6-2EE8-4005-BA4D-F3089D8027EA}"/>
    <dgm:cxn modelId="{E6B9C669-444E-4790-AFCA-B24B7AEF7DBD}" type="presOf" srcId="{EE77DBB1-B167-41E2-B764-E1780C9A358E}" destId="{4DFF6703-D32F-9E47-96B8-A304C47CCB78}" srcOrd="0" destOrd="1" presId="urn:microsoft.com/office/officeart/2005/8/layout/hList7"/>
    <dgm:cxn modelId="{0A863879-EC7A-4D97-93E7-67FDCA314DD5}" type="presOf" srcId="{1C0AB9C7-24CF-4FCF-A489-C043EBEEFEC9}" destId="{8F8B275D-8553-0846-A316-484B7B291C97}" srcOrd="0" destOrd="1" presId="urn:microsoft.com/office/officeart/2005/8/layout/hList7"/>
    <dgm:cxn modelId="{33E8A49D-883A-4B40-9757-F98843DBAD08}" type="presOf" srcId="{EE77DBB1-B167-41E2-B764-E1780C9A358E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4768989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t" anchorCtr="1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noProof="0" dirty="0">
              <a:latin typeface="Arial" panose="020B0604020202020204" pitchFamily="34" charset="0"/>
            </a:rPr>
            <a:t>Losowy podział</a:t>
          </a:r>
          <a:endParaRPr lang="pl-PL" sz="2800" b="1" kern="1200" noProof="0" dirty="0">
            <a:latin typeface="Arial" panose="020B0604020202020204" pitchFamily="34" charset="0"/>
          </a:endParaRPr>
        </a:p>
        <a:p>
          <a:pPr marL="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l-PL" sz="1800" kern="1200" noProof="0" dirty="0">
              <a:latin typeface="Arial" panose="020B0604020202020204" pitchFamily="34" charset="0"/>
            </a:rPr>
            <a:t>Losowy podział na dane treningowe i testowe</a:t>
          </a:r>
        </a:p>
        <a:p>
          <a:pPr marL="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l-PL" sz="2800" kern="1200" noProof="0" dirty="0">
            <a:latin typeface="Arial" panose="020B0604020202020204" pitchFamily="34" charset="0"/>
          </a:endParaRPr>
        </a:p>
      </dsp:txBody>
      <dsp:txXfrm>
        <a:off x="0" y="1576348"/>
        <a:ext cx="4768989" cy="1576348"/>
      </dsp:txXfrm>
    </dsp:sp>
    <dsp:sp modelId="{A126BA88-D0F9-AF4A-A7BA-0638E32B45F8}">
      <dsp:nvSpPr>
        <dsp:cNvPr id="0" name=""/>
        <dsp:cNvSpPr/>
      </dsp:nvSpPr>
      <dsp:spPr>
        <a:xfrm>
          <a:off x="19745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4910070" y="0"/>
          <a:ext cx="4768989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t" anchorCtr="1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noProof="0" dirty="0">
              <a:latin typeface="Arial" panose="020B0604020202020204" pitchFamily="34" charset="0"/>
            </a:rPr>
            <a:t>Kryterium czasowe</a:t>
          </a:r>
        </a:p>
        <a:p>
          <a:pPr marL="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l-PL" sz="1800" kern="1200" noProof="0">
              <a:latin typeface="Arial" panose="020B0604020202020204" pitchFamily="34" charset="0"/>
            </a:rPr>
            <a:t>Dane </a:t>
          </a:r>
          <a:r>
            <a:rPr lang="pl-PL" sz="1800" kern="1200" noProof="0" dirty="0">
              <a:latin typeface="Arial" panose="020B0604020202020204" pitchFamily="34" charset="0"/>
            </a:rPr>
            <a:t>treningowe obejmują pojazdy z roku 2018 i starsze.</a:t>
          </a:r>
          <a:br>
            <a:rPr lang="pl-PL" sz="1800" kern="1200" noProof="0" dirty="0">
              <a:latin typeface="Arial" panose="020B0604020202020204" pitchFamily="34" charset="0"/>
            </a:rPr>
          </a:br>
          <a:r>
            <a:rPr lang="pl-PL" sz="1800" kern="1200" noProof="0" dirty="0">
              <a:latin typeface="Arial" panose="020B0604020202020204" pitchFamily="34" charset="0"/>
            </a:rPr>
            <a:t>Dane testowe dotyczą pojazdów z roku 2019 i nowszych</a:t>
          </a:r>
        </a:p>
      </dsp:txBody>
      <dsp:txXfrm>
        <a:off x="4910070" y="1576348"/>
        <a:ext cx="4768989" cy="1576348"/>
      </dsp:txXfrm>
    </dsp:sp>
    <dsp:sp modelId="{EFEB790C-BD5C-F54D-9993-F81422A8AD8E}">
      <dsp:nvSpPr>
        <dsp:cNvPr id="0" name=""/>
        <dsp:cNvSpPr/>
      </dsp:nvSpPr>
      <dsp:spPr>
        <a:xfrm>
          <a:off x="688664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BF3D27-D293-4289-8F01-702C1FFD5D06}" type="datetime1">
              <a:rPr lang="pl-PL" smtClean="0"/>
              <a:t>28.01.2025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0DE06F-C0B8-4A6E-9883-58377517A0DF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04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34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06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254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96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28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28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6A502-6EC8-2BF3-7C5B-C7502AC2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DEC5865E-1D42-64EC-C8E1-33E07BA82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A107DE3-4891-44BF-5074-C072B4C51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F0F93F4-0915-51F3-164C-0707A443A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18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23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1" name="Dowolny kształt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9" name="Dowolny kształt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Dowolny kształt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16" name="Dowolny kształt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Dowolny kształt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8" name="Dowolny kształt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ś czas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3A008D94-7997-4B07-ACB0-8400C25942DB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6" name="Dowolny kształt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Dowolny kształt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8" name="Dowolny kształt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A9948A8-490B-488E-9310-54D1236F234B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3" name="Zawartość — symbol zastępczy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4" name="Zawartość — symbol zastępczy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5" name="Zawartość — symbol zastępczy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6" name="Dowolny kształt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Dowolny kształt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8" name="Dowolny kształt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D44B747F-973E-40BB-AF76-8C6DF5933C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3" name="Zawartość — symbol zastępczy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4" name="Zawartość — symbol zastępczy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5" name="Zawartość — symbol zastępczy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6" name="Zawartość — symbol zastępczy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7" name="Zawartość — symbol zastępczy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Dowolny kształt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16" name="Dowolny kształt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Dowolny kształt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6" name="Dowolny kształt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Dowolny kształt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8" name="Dowolny kształt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4D258BA1-412B-434B-9BB9-C8B24E80EBE7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2" name="Dowolny kształt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5" name="Dowolny kształt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ytuł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olny kształt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Dowolny kształt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16" name="Dowolny kształt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17" name="Dowolny kształt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409EA9B4-1FDC-4F02-B9E9-BBA600B469F7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kre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Dowolny kształt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14" name="Dowolny kształt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99C75830-D435-42D2-812D-DE0E3C3C32A6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l-PL" noProof="0"/>
              <a:t>“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l-PL" noProof="0"/>
              <a:t>”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608AF088-D589-4D6A-AC6F-1C3E75AB7F67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31" name="Tytuł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Obraz — symbol zastępczy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Tekst — symbol zastępczy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1" name="Tekst — symbol zastępczy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7" name="Obraz — symbol zastępczy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2" name="Tekst — symbol zastępczy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3" name="Tekst — symbol zastępczy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8" name="Obraz — symbol zastępczy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4" name="Tekst — symbol zastępczy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5" name="Tekst — symbol zastępczy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9" name="Obraz — symbol zastępczy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6" name="Tekst — symbol zastępczy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7" name="Tekst — symbol zastępczy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E26CF822-9075-4DCE-81BC-0F3D2C64871A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5" name="Dowolny kształt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7" name="Dowolny kształt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8" name="Dowolny kształt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9" name="Dowolny kształt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ły zespó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ytuł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Obraz — symbol zastępczy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1" name="Tekst — symbol zastępczy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32" name="Tekst — symbol zastępczy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33" name="Obraz — symbol zastępczy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4" name="Tekst — symbol zastępczy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35" name="Tekst — symbol zastępczy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36" name="Obraz — symbol zastępczy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7" name="Tekst — symbol zastępczy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38" name="Tekst — symbol zastępczy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39" name="Obraz — symbol zastępczy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Tekst — symbol zastępczy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41" name="Tekst — symbol zastępczy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42" name="Obraz — symbol zastępczy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3" name="Tekst — symbol zastępczy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44" name="Tekst — symbol zastępczy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45" name="Obraz — symbol zastępczy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Tekst — symbol zastępczy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47" name="Tekst — symbol zastępczy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48" name="Obraz — symbol zastępczy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9" name="Tekst — symbol zastępczy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50" name="Tekst — symbol zastępczy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51" name="Obraz — symbol zastępczy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2" name="Tekst — symbol zastępczy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53" name="Tekst — symbol zastępczy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8" name="Data — symbol zastępczy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FD54DBE-62E9-4E3B-AF50-6D4214CDAC59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437D402-AAFF-441D-8A1D-6D1E4CBF35F8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sz="4000" dirty="0"/>
              <a:t>Predykcja wartości samochodów używanych przy pomocy metod uczenia maszynowego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Patryk Śliwiński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33A39-AE9F-A890-8EB3-50E0730C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817178-B6FD-A373-73D3-58CCA057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55037F-8A9B-4FFC-0074-13529E05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5. Testowanie modeli:</a:t>
            </a:r>
          </a:p>
          <a:p>
            <a:r>
              <a:rPr lang="pl-PL" dirty="0"/>
              <a:t>Metryka: RMSE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13F143-D115-48F0-CEA9-15323169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FFB8E2-7983-64D3-35CA-7F15B48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10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7970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Przeprowadzone eksperymenty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/>
              <a:t>Dwa podejścia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AA97FB7-E6B8-41E0-ABD5-FA536C348F3E}" type="datetime1">
              <a:rPr lang="pl-PL" smtClean="0"/>
              <a:t>28.01.2025</a:t>
            </a:fld>
            <a:endParaRPr lang="pl-PL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12</a:t>
            </a:fld>
            <a:endParaRPr lang="pl-PL" dirty="0"/>
          </a:p>
        </p:txBody>
      </p:sp>
      <p:graphicFrame>
        <p:nvGraphicFramePr>
          <p:cNvPr id="6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5600763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3467264" y="265539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-PL" sz="36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8374542" y="265538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-PL" sz="3600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Ocena modeli - RMSE</a:t>
            </a:r>
          </a:p>
        </p:txBody>
      </p:sp>
      <p:graphicFrame>
        <p:nvGraphicFramePr>
          <p:cNvPr id="6" name="Zawartość — symbol zastępczy 5" descr="Wykres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017259"/>
              </p:ext>
            </p:extLst>
          </p:nvPr>
        </p:nvGraphicFramePr>
        <p:xfrm>
          <a:off x="1258176" y="2360884"/>
          <a:ext cx="4765635" cy="352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1D0EC3F-C7F8-4AE3-87BD-8E51B6EF52AC}" type="datetime1">
              <a:rPr lang="pl-PL" smtClean="0"/>
              <a:t>28.01.2025</a:t>
            </a:fld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13</a:t>
            </a:fld>
            <a:endParaRPr lang="pl-PL" dirty="0"/>
          </a:p>
        </p:txBody>
      </p:sp>
      <p:graphicFrame>
        <p:nvGraphicFramePr>
          <p:cNvPr id="4" name="Zawartość — symbol zastępczy 5" descr="Wykres">
            <a:extLst>
              <a:ext uri="{FF2B5EF4-FFF2-40B4-BE49-F238E27FC236}">
                <a16:creationId xmlns:a16="http://schemas.microsoft.com/office/drawing/2014/main" id="{5A839DA0-FCCD-084E-87E3-CCD098AB7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786462"/>
              </p:ext>
            </p:extLst>
          </p:nvPr>
        </p:nvGraphicFramePr>
        <p:xfrm>
          <a:off x="6697091" y="2360883"/>
          <a:ext cx="4765635" cy="3520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D1EC9E87-A649-98A3-EB07-317A42300504}"/>
              </a:ext>
            </a:extLst>
          </p:cNvPr>
          <p:cNvSpPr txBox="1"/>
          <p:nvPr/>
        </p:nvSpPr>
        <p:spPr>
          <a:xfrm>
            <a:off x="2774153" y="199155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Losowy podział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3C1EA9D-4962-DCE8-26CC-25B54BFC7D6D}"/>
              </a:ext>
            </a:extLst>
          </p:cNvPr>
          <p:cNvSpPr txBox="1"/>
          <p:nvPr/>
        </p:nvSpPr>
        <p:spPr>
          <a:xfrm>
            <a:off x="8045939" y="199155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Kryterium czasowe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Wyniki eksperymentów</a:t>
            </a:r>
            <a:br>
              <a:rPr lang="pl-PL" dirty="0"/>
            </a:br>
            <a:r>
              <a:rPr lang="pl-PL" dirty="0"/>
              <a:t>próba 1 – podział losowy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73211"/>
              </p:ext>
            </p:extLst>
          </p:nvPr>
        </p:nvGraphicFramePr>
        <p:xfrm>
          <a:off x="130629" y="2421653"/>
          <a:ext cx="11967584" cy="289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9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93813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07077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51594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59382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46426">
                <a:tc>
                  <a:txBody>
                    <a:bodyPr/>
                    <a:lstStyle/>
                    <a:p>
                      <a:pPr algn="ctr" rtl="0"/>
                      <a:endParaRPr lang="pl-PL" sz="1600" b="1" noProof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RMSE </a:t>
                      </a:r>
                      <a:br>
                        <a:rPr lang="pl-PL" sz="1600" b="1" noProof="0" dirty="0">
                          <a:latin typeface="Arial" panose="020B0604020202020204" pitchFamily="34" charset="0"/>
                        </a:rPr>
                      </a:br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w zbiorze treningowym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Najlepsze parametry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Czas treningu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RMSE</a:t>
                      </a:r>
                    </a:p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w zbiorze testowym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81414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Random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Forest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2005.14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20}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16.8s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1784.12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32935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Gradient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Boosting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1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1935.35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learning_rate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0.1, 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10}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76.1s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1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1737.87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52378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MLP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Regressor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1978.63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{'alpha': 0.01, 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hidden_layer_sizes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(50, 50, 50)}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213.9s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1892.48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81414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Linear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Regression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3304.67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Standardowe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0.3s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3305.84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CC07859A-2D2E-4D0B-B174-E76E7BEB9252}" type="datetime1">
              <a:rPr lang="pl-PL" smtClean="0"/>
              <a:t>28.01.2025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4EEAA-4ABB-412D-FC96-BD8035C5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183D4B-9765-3BDF-7783-EAB53BF7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Wyniki eksperymentów</a:t>
            </a:r>
            <a:br>
              <a:rPr lang="pl-PL" dirty="0"/>
            </a:br>
            <a:r>
              <a:rPr lang="pl-PL" dirty="0"/>
              <a:t>próba 2 – kryterium czasowe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AC6FE75-3E72-248C-7566-5C1A308E0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569974"/>
              </p:ext>
            </p:extLst>
          </p:nvPr>
        </p:nvGraphicFramePr>
        <p:xfrm>
          <a:off x="130629" y="2421653"/>
          <a:ext cx="11967584" cy="289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9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93813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07077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51594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59382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46426">
                <a:tc>
                  <a:txBody>
                    <a:bodyPr/>
                    <a:lstStyle/>
                    <a:p>
                      <a:pPr algn="ctr" rtl="0"/>
                      <a:endParaRPr lang="pl-PL" sz="1600" b="1" noProof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RMSE </a:t>
                      </a:r>
                      <a:br>
                        <a:rPr lang="pl-PL" sz="1600" b="1" noProof="0" dirty="0">
                          <a:latin typeface="Arial" panose="020B0604020202020204" pitchFamily="34" charset="0"/>
                        </a:rPr>
                      </a:br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w zbiorze treningowym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Najlepsze parametry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Czas treningu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RMSE</a:t>
                      </a:r>
                    </a:p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w zbiorze testowym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81414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Random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Forest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1992.81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20}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13.3s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5217.02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32935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Gradient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Boosting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1917.81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learning_rate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0.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, 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’: 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}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46.1s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4908.76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52378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MLP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Regressor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1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1908.05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{'alpha': 0.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000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1, 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hidden_layer_sizes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(50, 50)}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327.5s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1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3736.88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81414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Linear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Regression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3089.60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Standardowe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0.2s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5673.49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E54681B-902A-E6C0-9CD0-745E8695EA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CC07859A-2D2E-4D0B-B174-E76E7BEB9252}" type="datetime1">
              <a:rPr lang="pl-PL" smtClean="0"/>
              <a:t>28.01.2025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9983D5B-39B0-0D96-1D3F-6EF5AF27F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44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Najlepszy model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b="1" dirty="0" err="1"/>
              <a:t>GradientBoostingRegresor</a:t>
            </a:r>
            <a:endParaRPr lang="pl-PL" b="1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E83B03E-92D0-4478-BF5A-2EB841A77F0D}" type="datetime1">
              <a:rPr lang="pl-PL" smtClean="0"/>
              <a:t>28.01.2025</a:t>
            </a:fld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16</a:t>
            </a:fld>
            <a:endParaRPr lang="pl-PL"/>
          </a:p>
        </p:txBody>
      </p:sp>
      <p:sp>
        <p:nvSpPr>
          <p:cNvPr id="5" name="Zawartość — symbol zastępczy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b="1" dirty="0" err="1"/>
              <a:t>MLPRegressor</a:t>
            </a:r>
            <a:endParaRPr lang="pl-PL" b="1" dirty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rtlCol="0"/>
          <a:lstStyle/>
          <a:p>
            <a:pPr rtl="0"/>
            <a:r>
              <a:rPr lang="pl-PL" sz="2000" dirty="0"/>
              <a:t>Do predykcji danych z zakresu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rtlCol="0"/>
          <a:lstStyle/>
          <a:p>
            <a:pPr rtl="0"/>
            <a:r>
              <a:rPr lang="pl-PL" sz="2000" dirty="0"/>
              <a:t>Do predykcji danych spoza zakresu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Dziękuje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/>
              <a:t>Patryk Śliwiński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Plan prezentacji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dirty="0"/>
              <a:t>Wstęp</a:t>
            </a:r>
          </a:p>
          <a:p>
            <a:pPr rtl="0"/>
            <a:r>
              <a:rPr lang="pl-PL" dirty="0"/>
              <a:t>Opis zbioru danych </a:t>
            </a:r>
          </a:p>
          <a:p>
            <a:pPr rtl="0"/>
            <a:r>
              <a:rPr lang="pl-PL" dirty="0"/>
              <a:t>Opis zastosowanych metod</a:t>
            </a:r>
          </a:p>
          <a:p>
            <a:pPr rtl="0"/>
            <a:r>
              <a:rPr lang="pl-PL" dirty="0"/>
              <a:t>Przeprowadzone eksperymenty</a:t>
            </a:r>
          </a:p>
          <a:p>
            <a:pPr rtl="0"/>
            <a:r>
              <a:rPr lang="pl-PL" dirty="0"/>
              <a:t>Porównanie modeli</a:t>
            </a:r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0E05550-8607-4341-850A-0D0FB87095DF}" type="datetime1">
              <a:rPr lang="pl-PL" smtClean="0"/>
              <a:t>28.01.2025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Wstęp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b="1" dirty="0"/>
              <a:t>Cel projektu</a:t>
            </a:r>
            <a:r>
              <a:rPr lang="pl-PL" dirty="0"/>
              <a:t>: Opracowanie modelu, który na podstawie parametrów samochodu będzie przewidywał cenę używanego samochodu.</a:t>
            </a:r>
          </a:p>
          <a:p>
            <a:pPr rtl="0"/>
            <a:r>
              <a:rPr lang="pl-PL" b="1" dirty="0"/>
              <a:t>Zastosowanie biznesowe: </a:t>
            </a:r>
            <a:r>
              <a:rPr lang="pl-PL" dirty="0"/>
              <a:t>Wsparcie osób sprzedających i kupujących samochody w ustaleniu atrakcyjnej ceny.</a:t>
            </a:r>
            <a:endParaRPr lang="pl-PL" b="1" dirty="0"/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BE7D0C-41E2-4FB6-B040-31A20C5ECF69}" type="datetime1">
              <a:rPr lang="pl-PL" smtClean="0"/>
              <a:t>28.01.2025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74884-3D6E-3F80-71B1-D9546D3B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zbioru danych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C0F001-8D72-7CDE-4784-3048DE71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Cechy:</a:t>
            </a:r>
          </a:p>
          <a:p>
            <a:pPr marL="342900" indent="-342900">
              <a:buFontTx/>
              <a:buChar char="-"/>
            </a:pPr>
            <a:r>
              <a:rPr lang="pl-PL" dirty="0"/>
              <a:t>Numeryczne: rok produkcji, przebieg , spalanie, pojemność silnika</a:t>
            </a:r>
          </a:p>
          <a:p>
            <a:pPr marL="342900" indent="-342900">
              <a:buFontTx/>
              <a:buChar char="-"/>
            </a:pPr>
            <a:r>
              <a:rPr lang="pl-PL" dirty="0"/>
              <a:t>Kategoryczne: model, rodzaj skrzyni biegów, rodzaj silnika</a:t>
            </a:r>
          </a:p>
          <a:p>
            <a:r>
              <a:rPr lang="pl-PL" dirty="0"/>
              <a:t>Zmienna przewidywana: </a:t>
            </a:r>
            <a:r>
              <a:rPr lang="pl-PL" b="1" dirty="0"/>
              <a:t>cena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1B2742-D6D6-1000-5DB3-604CE77F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A32C48-E471-C4CA-EC00-F59F970A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8854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38399-CC9B-AF3F-5600-041E70FE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FDD39F-6B8F-746A-5295-7F6867FA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zbioru danych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B82F86-E8C3-A04F-C4B6-1C844DC62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Rozmiar zbioru: 32092 rekordy</a:t>
            </a:r>
          </a:p>
          <a:p>
            <a:r>
              <a:rPr lang="pl-PL" dirty="0"/>
              <a:t>Badane marki:</a:t>
            </a:r>
          </a:p>
          <a:p>
            <a:pPr marL="342900" indent="-342900">
              <a:buFontTx/>
              <a:buChar char="-"/>
            </a:pPr>
            <a:r>
              <a:rPr lang="pl-PL" dirty="0"/>
              <a:t>Audi</a:t>
            </a:r>
          </a:p>
          <a:p>
            <a:pPr marL="342900" indent="-342900">
              <a:buFontTx/>
              <a:buChar char="-"/>
            </a:pPr>
            <a:r>
              <a:rPr lang="pl-PL" dirty="0"/>
              <a:t>Skoda</a:t>
            </a:r>
          </a:p>
          <a:p>
            <a:pPr marL="342900" indent="-342900">
              <a:buFontTx/>
              <a:buChar char="-"/>
            </a:pPr>
            <a:r>
              <a:rPr lang="pl-PL" dirty="0"/>
              <a:t>Volkswagen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8F6B73-2CDB-809F-B3F3-258C2BC5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32D074-879E-5285-F6AB-9AE0F153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78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FA7F4-ACC4-2A34-9AD2-7DAE3741B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6BFE9C-4814-8E0C-3513-FDBCB253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8F955C-D2A5-A4D9-93DE-DA4879A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1. Przetwarzanie wstępne</a:t>
            </a:r>
          </a:p>
          <a:p>
            <a:pPr marL="342900" indent="-342900">
              <a:buFontTx/>
              <a:buChar char="-"/>
            </a:pPr>
            <a:r>
              <a:rPr lang="pl-PL" dirty="0"/>
              <a:t>Kodowanie One-Hot dla danych kategorycznych (</a:t>
            </a:r>
            <a:r>
              <a:rPr lang="pl-PL" dirty="0" err="1"/>
              <a:t>OneHotEncoder</a:t>
            </a:r>
            <a:r>
              <a:rPr lang="pl-PL" dirty="0"/>
              <a:t>)</a:t>
            </a:r>
          </a:p>
          <a:p>
            <a:pPr marL="342900" indent="-342900">
              <a:buFontTx/>
              <a:buChar char="-"/>
            </a:pPr>
            <a:r>
              <a:rPr lang="pl-PL" dirty="0"/>
              <a:t>Standaryzacja danych numerycznych (</a:t>
            </a:r>
            <a:r>
              <a:rPr lang="pl-PL" dirty="0" err="1"/>
              <a:t>StandardScaler</a:t>
            </a:r>
            <a:r>
              <a:rPr lang="pl-PL" dirty="0"/>
              <a:t>)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D85F80-EC77-F012-7C83-65B64552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D2A8BA-4385-AB98-ED79-B413381B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3952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C1790-0CC3-0F27-88C6-B80762D2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14BF85-A547-67A3-60E1-3AF2C7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DF17B2-F3D9-1B58-E2C2-48D832B3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2. Podział danych:</a:t>
            </a:r>
          </a:p>
          <a:p>
            <a:pPr marL="342900" indent="-342900">
              <a:buFontTx/>
              <a:buChar char="-"/>
            </a:pPr>
            <a:r>
              <a:rPr lang="pl-PL" dirty="0"/>
              <a:t>Zbiór treningowy: 80%</a:t>
            </a:r>
          </a:p>
          <a:p>
            <a:pPr marL="342900" indent="-342900">
              <a:buFontTx/>
              <a:buChar char="-"/>
            </a:pPr>
            <a:r>
              <a:rPr lang="pl-PL" dirty="0"/>
              <a:t>Zbiór testowy: 20%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B33CA5-7215-00A8-F4F6-7481F414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B11072-BC91-846E-4EBA-ED16562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104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41453-1CC6-5689-30C0-278147849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275220-FB09-BB0C-CC09-52AD61D1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C51700-34C2-D841-798D-E1778C92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3. Wykorzystane modele:</a:t>
            </a:r>
          </a:p>
          <a:p>
            <a:pPr marL="342900" indent="-342900">
              <a:buFontTx/>
              <a:buChar char="-"/>
            </a:pPr>
            <a:r>
              <a:rPr lang="pl-PL" dirty="0" err="1"/>
              <a:t>RandomForestRegressor</a:t>
            </a:r>
            <a:endParaRPr lang="pl-PL" dirty="0"/>
          </a:p>
          <a:p>
            <a:pPr marL="342900" indent="-342900">
              <a:buFontTx/>
              <a:buChar char="-"/>
            </a:pPr>
            <a:r>
              <a:rPr lang="pl-PL" dirty="0" err="1"/>
              <a:t>GradientBoostingRegresor</a:t>
            </a:r>
            <a:endParaRPr lang="pl-PL" dirty="0"/>
          </a:p>
          <a:p>
            <a:pPr marL="342900" indent="-342900">
              <a:buFontTx/>
              <a:buChar char="-"/>
            </a:pPr>
            <a:r>
              <a:rPr lang="pl-PL" dirty="0" err="1"/>
              <a:t>MLPRegressor</a:t>
            </a:r>
            <a:endParaRPr lang="pl-PL" dirty="0"/>
          </a:p>
          <a:p>
            <a:pPr marL="342900" indent="-342900">
              <a:buFontTx/>
              <a:buChar char="-"/>
            </a:pPr>
            <a:r>
              <a:rPr lang="pl-PL" dirty="0" err="1"/>
              <a:t>LinearRegression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B91E0C-3554-BC19-9DF7-A1FB9C45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DF0150-AF66-ABA8-3851-65A406C3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7848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1517D-CD88-AFA1-CC9B-18F418B8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A8393E-B8F8-FEB7-1414-A780A711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459ABE-7565-6C58-1915-EB653920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4. Optymalizacja </a:t>
            </a:r>
            <a:r>
              <a:rPr lang="pl-PL" dirty="0" err="1"/>
              <a:t>hiperparametrów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Metoda: </a:t>
            </a:r>
            <a:r>
              <a:rPr lang="pl-PL" dirty="0" err="1"/>
              <a:t>GridSearchCV</a:t>
            </a:r>
            <a:r>
              <a:rPr lang="pl-PL" dirty="0"/>
              <a:t> z 5-krotną walidacją krzyżową.</a:t>
            </a:r>
          </a:p>
          <a:p>
            <a:r>
              <a:rPr lang="pl-PL" dirty="0"/>
              <a:t>Metryka: RMSE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E6B4C3-9499-A6EB-C81A-5C4409A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8EF45C-8846-B2B6-3002-C061FFB6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107888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4_TF45331398_Win32" id="{38CF1DDD-670E-4D33-9508-E99C6204B950}" vid="{BCF636A8-1550-47B1-99D2-0EDBD6D13D6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16c05727-aa75-4e4a-9b5f-8a80a1165891"/>
    <ds:schemaRef ds:uri="230e9df3-be65-4c73-a93b-d1236ebd677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sharepoint/v3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444</Words>
  <Application>Microsoft Office PowerPoint</Application>
  <PresentationFormat>Panoramiczny</PresentationFormat>
  <Paragraphs>151</Paragraphs>
  <Slides>17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Motyw pakietu Office</vt:lpstr>
      <vt:lpstr>Predykcja wartości samochodów używanych przy pomocy metod uczenia maszynowego</vt:lpstr>
      <vt:lpstr>Plan prezentacji</vt:lpstr>
      <vt:lpstr>Wstęp</vt:lpstr>
      <vt:lpstr>Opis zbioru danych</vt:lpstr>
      <vt:lpstr>Opis zbioru danych</vt:lpstr>
      <vt:lpstr>Opis zastosowanych metod</vt:lpstr>
      <vt:lpstr>Opis zastosowanych metod</vt:lpstr>
      <vt:lpstr>Opis zastosowanych metod</vt:lpstr>
      <vt:lpstr>Opis zastosowanych metod</vt:lpstr>
      <vt:lpstr>Opis zastosowanych metod</vt:lpstr>
      <vt:lpstr>Przeprowadzone eksperymenty</vt:lpstr>
      <vt:lpstr>Dwa podejścia</vt:lpstr>
      <vt:lpstr>Ocena modeli - RMSE</vt:lpstr>
      <vt:lpstr>Wyniki eksperymentów próba 1 – podział losowy</vt:lpstr>
      <vt:lpstr>Wyniki eksperymentów próba 2 – kryterium czasowe</vt:lpstr>
      <vt:lpstr>Najlepszy model</vt:lpstr>
      <vt:lpstr>Dziękuje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Patryk Śliwinski</dc:creator>
  <cp:lastModifiedBy>Patryk Śliwinski</cp:lastModifiedBy>
  <cp:revision>5</cp:revision>
  <dcterms:created xsi:type="dcterms:W3CDTF">2025-01-28T14:27:45Z</dcterms:created>
  <dcterms:modified xsi:type="dcterms:W3CDTF">2025-01-28T17:59:48Z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